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58" r:id="rId2"/>
    <p:sldId id="321" r:id="rId3"/>
    <p:sldId id="395" r:id="rId4"/>
    <p:sldId id="396" r:id="rId5"/>
    <p:sldId id="405" r:id="rId6"/>
    <p:sldId id="393" r:id="rId7"/>
    <p:sldId id="392" r:id="rId8"/>
    <p:sldId id="399" r:id="rId9"/>
    <p:sldId id="400" r:id="rId10"/>
    <p:sldId id="422" r:id="rId11"/>
    <p:sldId id="401" r:id="rId12"/>
    <p:sldId id="402" r:id="rId13"/>
    <p:sldId id="403" r:id="rId14"/>
    <p:sldId id="404" r:id="rId15"/>
    <p:sldId id="320" r:id="rId16"/>
    <p:sldId id="335" r:id="rId17"/>
    <p:sldId id="346" r:id="rId18"/>
    <p:sldId id="347" r:id="rId19"/>
    <p:sldId id="406" r:id="rId20"/>
    <p:sldId id="415" r:id="rId21"/>
    <p:sldId id="407" r:id="rId22"/>
    <p:sldId id="409" r:id="rId23"/>
    <p:sldId id="416" r:id="rId24"/>
    <p:sldId id="417" r:id="rId25"/>
    <p:sldId id="418" r:id="rId26"/>
    <p:sldId id="419" r:id="rId27"/>
    <p:sldId id="421" r:id="rId28"/>
    <p:sldId id="420" r:id="rId29"/>
    <p:sldId id="261" r:id="rId30"/>
    <p:sldId id="264" r:id="rId31"/>
    <p:sldId id="263" r:id="rId32"/>
    <p:sldId id="364" r:id="rId33"/>
    <p:sldId id="425" r:id="rId34"/>
    <p:sldId id="423" r:id="rId35"/>
    <p:sldId id="424" r:id="rId36"/>
    <p:sldId id="367" r:id="rId37"/>
    <p:sldId id="270" r:id="rId38"/>
    <p:sldId id="426" r:id="rId39"/>
    <p:sldId id="427" r:id="rId40"/>
    <p:sldId id="430" r:id="rId41"/>
    <p:sldId id="431" r:id="rId42"/>
    <p:sldId id="433" r:id="rId43"/>
    <p:sldId id="437" r:id="rId44"/>
    <p:sldId id="432" r:id="rId45"/>
    <p:sldId id="434" r:id="rId46"/>
    <p:sldId id="435" r:id="rId47"/>
    <p:sldId id="436" r:id="rId48"/>
    <p:sldId id="279" r:id="rId49"/>
    <p:sldId id="438" r:id="rId50"/>
    <p:sldId id="290" r:id="rId51"/>
    <p:sldId id="439" r:id="rId52"/>
    <p:sldId id="440" r:id="rId53"/>
    <p:sldId id="442" r:id="rId54"/>
    <p:sldId id="441" r:id="rId55"/>
    <p:sldId id="443" r:id="rId56"/>
    <p:sldId id="298" r:id="rId57"/>
    <p:sldId id="445" r:id="rId58"/>
    <p:sldId id="444" r:id="rId59"/>
    <p:sldId id="446" r:id="rId60"/>
    <p:sldId id="447" r:id="rId61"/>
    <p:sldId id="303" r:id="rId62"/>
    <p:sldId id="448" r:id="rId63"/>
    <p:sldId id="449" r:id="rId64"/>
    <p:sldId id="450" r:id="rId65"/>
    <p:sldId id="451" r:id="rId66"/>
    <p:sldId id="452" r:id="rId67"/>
    <p:sldId id="453" r:id="rId68"/>
    <p:sldId id="311" r:id="rId69"/>
    <p:sldId id="454" r:id="rId70"/>
    <p:sldId id="455" r:id="rId71"/>
    <p:sldId id="456" r:id="rId72"/>
    <p:sldId id="457" r:id="rId73"/>
    <p:sldId id="458" r:id="rId74"/>
    <p:sldId id="316" r:id="rId75"/>
    <p:sldId id="459" r:id="rId76"/>
    <p:sldId id="460" r:id="rId77"/>
    <p:sldId id="322" r:id="rId78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D417ACF3-C1F5-46C8-87C3-23F6848132B8}">
          <p14:sldIdLst>
            <p14:sldId id="258"/>
          </p14:sldIdLst>
        </p14:section>
        <p14:section name="日程及試務" id="{72367512-1376-431F-A32F-C5BED9C202D1}">
          <p14:sldIdLst>
            <p14:sldId id="321"/>
            <p14:sldId id="395"/>
            <p14:sldId id="396"/>
            <p14:sldId id="405"/>
            <p14:sldId id="393"/>
            <p14:sldId id="392"/>
            <p14:sldId id="399"/>
            <p14:sldId id="400"/>
            <p14:sldId id="422"/>
            <p14:sldId id="401"/>
            <p14:sldId id="402"/>
            <p14:sldId id="403"/>
            <p14:sldId id="404"/>
          </p14:sldIdLst>
        </p14:section>
        <p14:section name="資料傳送" id="{ADB910D0-C1F9-4FCD-85EF-23B6945D67B5}">
          <p14:sldIdLst>
            <p14:sldId id="320"/>
            <p14:sldId id="335"/>
            <p14:sldId id="346"/>
            <p14:sldId id="347"/>
            <p14:sldId id="406"/>
            <p14:sldId id="415"/>
            <p14:sldId id="407"/>
            <p14:sldId id="409"/>
            <p14:sldId id="416"/>
            <p14:sldId id="417"/>
            <p14:sldId id="418"/>
            <p14:sldId id="419"/>
            <p14:sldId id="421"/>
            <p14:sldId id="420"/>
          </p14:sldIdLst>
        </p14:section>
        <p14:section name="系統操作" id="{BAB9F664-C85B-4605-9017-52E1A5486C03}">
          <p14:sldIdLst>
            <p14:sldId id="261"/>
            <p14:sldId id="264"/>
            <p14:sldId id="263"/>
          </p14:sldIdLst>
        </p14:section>
        <p14:section name="1" id="{55929D25-FE2A-489D-89EA-A10B5AB244E1}">
          <p14:sldIdLst>
            <p14:sldId id="364"/>
            <p14:sldId id="425"/>
            <p14:sldId id="423"/>
            <p14:sldId id="424"/>
            <p14:sldId id="367"/>
            <p14:sldId id="270"/>
          </p14:sldIdLst>
        </p14:section>
        <p14:section name="2" id="{59FF211A-AF99-4A2F-9FEC-E895ED8AEC92}">
          <p14:sldIdLst>
            <p14:sldId id="426"/>
            <p14:sldId id="427"/>
            <p14:sldId id="430"/>
            <p14:sldId id="431"/>
            <p14:sldId id="433"/>
            <p14:sldId id="437"/>
            <p14:sldId id="432"/>
            <p14:sldId id="434"/>
            <p14:sldId id="435"/>
            <p14:sldId id="436"/>
            <p14:sldId id="279"/>
          </p14:sldIdLst>
        </p14:section>
        <p14:section name="3" id="{DD536937-1B97-4C89-B046-18BD660F0655}">
          <p14:sldIdLst>
            <p14:sldId id="438"/>
            <p14:sldId id="290"/>
            <p14:sldId id="439"/>
            <p14:sldId id="440"/>
            <p14:sldId id="442"/>
            <p14:sldId id="441"/>
            <p14:sldId id="443"/>
            <p14:sldId id="298"/>
            <p14:sldId id="445"/>
            <p14:sldId id="444"/>
            <p14:sldId id="446"/>
            <p14:sldId id="447"/>
          </p14:sldIdLst>
        </p14:section>
        <p14:section name="4" id="{8D85283D-8ACD-493E-8AAC-0DF2E308DF24}">
          <p14:sldIdLst>
            <p14:sldId id="303"/>
            <p14:sldId id="448"/>
            <p14:sldId id="449"/>
            <p14:sldId id="450"/>
            <p14:sldId id="451"/>
            <p14:sldId id="452"/>
          </p14:sldIdLst>
        </p14:section>
        <p14:section name="5" id="{7DB8CEBF-AF8A-43F2-BEA5-0F600B80F6F1}">
          <p14:sldIdLst>
            <p14:sldId id="453"/>
            <p14:sldId id="311"/>
            <p14:sldId id="454"/>
            <p14:sldId id="455"/>
            <p14:sldId id="456"/>
            <p14:sldId id="457"/>
            <p14:sldId id="458"/>
            <p14:sldId id="316"/>
            <p14:sldId id="459"/>
            <p14:sldId id="460"/>
          </p14:sldIdLst>
        </p14:section>
        <p14:section name="未命名的章節" id="{FEC4081A-743B-4D71-9BA0-B2AC8B2CFC64}">
          <p14:sldIdLst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殷若齡" initials="殷若齡" lastIdx="4" clrIdx="0">
    <p:extLst>
      <p:ext uri="{19B8F6BF-5375-455C-9EA6-DF929625EA0E}">
        <p15:presenceInfo xmlns:p15="http://schemas.microsoft.com/office/powerpoint/2012/main" userId="S-1-5-21-1441397244-1966243218-713540900-1240" providerId="AD"/>
      </p:ext>
    </p:extLst>
  </p:cmAuthor>
  <p:cmAuthor id="2" name="殷若齡" initials="殷若齡 [2]" lastIdx="1" clrIdx="1">
    <p:extLst>
      <p:ext uri="{19B8F6BF-5375-455C-9EA6-DF929625EA0E}">
        <p15:presenceInfo xmlns:p15="http://schemas.microsoft.com/office/powerpoint/2012/main" userId="殷若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42248C"/>
    <a:srgbClr val="663300"/>
    <a:srgbClr val="FF0066"/>
    <a:srgbClr val="FF6699"/>
    <a:srgbClr val="7A3D00"/>
    <a:srgbClr val="FF99CC"/>
    <a:srgbClr val="FFFFFF"/>
    <a:srgbClr val="FFDCB9"/>
    <a:srgbClr val="FFE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81" autoAdjust="0"/>
    <p:restoredTop sz="96353" autoAdjust="0"/>
  </p:normalViewPr>
  <p:slideViewPr>
    <p:cSldViewPr snapToGrid="0">
      <p:cViewPr>
        <p:scale>
          <a:sx n="75" d="100"/>
          <a:sy n="75" d="100"/>
        </p:scale>
        <p:origin x="2502" y="8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78515-A140-4490-9B02-DD8C57B98880}" type="datetimeFigureOut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57D71-92AA-48A2-88BE-61DA3AD962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606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1B304-C9E9-4D26-B04A-A01FE6F059FD}" type="datetimeFigureOut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20503-3CA5-4AD1-90C5-07FF3EA0D72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843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041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1159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7592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0636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9471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8182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2132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260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6282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1235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4538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0873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4556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739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213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65055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7091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3544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903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218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8694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291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430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041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2886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6767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0503-3CA5-4AD1-90C5-07FF3EA0D727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499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0704-F495-440F-B619-CA2EBE21BF4E}" type="datetime1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id="{B4A208D6-0ED7-49CD-A562-72528862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962" y="6254751"/>
            <a:ext cx="1021443" cy="466724"/>
          </a:xfrm>
          <a:prstGeom prst="rect">
            <a:avLst/>
          </a:prstGeom>
        </p:spPr>
        <p:txBody>
          <a:bodyPr/>
          <a:lstStyle>
            <a:lvl1pPr algn="r">
              <a:defRPr sz="2800" b="0" u="sng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C4230F-09D7-4CF8-8892-3751E4BF099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818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系統(內文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A815-4178-4F7F-B09E-AEA90A960999}" type="datetime1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11405969" y="13113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四技</a:t>
            </a:r>
            <a:endParaRPr lang="en-US" altLang="zh-TW" dirty="0">
              <a:solidFill>
                <a:schemeClr val="bg1">
                  <a:lumMod val="50000"/>
                </a:schemeClr>
              </a:solidFill>
              <a:latin typeface="華康新篆體" panose="030F0509000000000000" pitchFamily="65" charset="-120"/>
              <a:ea typeface="華康新篆體" panose="030F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申請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8CD3079-BB02-431F-85C2-51B5C0F74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044" y="3629632"/>
            <a:ext cx="786954" cy="2631923"/>
          </a:xfrm>
          <a:prstGeom prst="rect">
            <a:avLst/>
          </a:prstGeom>
        </p:spPr>
      </p:pic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691BF6B3-AB66-4B23-A721-BED2D348FF74}"/>
              </a:ext>
            </a:extLst>
          </p:cNvPr>
          <p:cNvSpPr/>
          <p:nvPr userDrawn="1"/>
        </p:nvSpPr>
        <p:spPr>
          <a:xfrm flipH="1">
            <a:off x="11170552" y="6023428"/>
            <a:ext cx="1021445" cy="834571"/>
          </a:xfrm>
          <a:prstGeom prst="rtTriangle">
            <a:avLst/>
          </a:prstGeom>
          <a:solidFill>
            <a:srgbClr val="FF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投影片編號版面配置區 3">
            <a:extLst>
              <a:ext uri="{FF2B5EF4-FFF2-40B4-BE49-F238E27FC236}">
                <a16:creationId xmlns:a16="http://schemas.microsoft.com/office/drawing/2014/main" id="{30E63C33-80A9-46CD-B0A0-A524D9BC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7857" y="6326415"/>
            <a:ext cx="1021443" cy="466724"/>
          </a:xfrm>
          <a:prstGeom prst="rect">
            <a:avLst/>
          </a:prstGeom>
        </p:spPr>
        <p:txBody>
          <a:bodyPr/>
          <a:lstStyle>
            <a:lvl1pPr>
              <a:defRPr sz="2600" b="0" u="sng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C4230F-09D7-4CF8-8892-3751E4BF099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F48E08B-2341-4537-9F4A-3277B601D0D5}"/>
              </a:ext>
            </a:extLst>
          </p:cNvPr>
          <p:cNvSpPr/>
          <p:nvPr userDrawn="1"/>
        </p:nvSpPr>
        <p:spPr>
          <a:xfrm>
            <a:off x="0" y="0"/>
            <a:ext cx="1021443" cy="6858000"/>
          </a:xfrm>
          <a:prstGeom prst="rect">
            <a:avLst/>
          </a:prstGeom>
          <a:solidFill>
            <a:srgbClr val="FF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981523C-8E9F-415E-A2DE-2A69C38FA888}"/>
              </a:ext>
            </a:extLst>
          </p:cNvPr>
          <p:cNvSpPr txBox="1"/>
          <p:nvPr userDrawn="1"/>
        </p:nvSpPr>
        <p:spPr>
          <a:xfrm>
            <a:off x="128689" y="175872"/>
            <a:ext cx="707886" cy="57349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400" b="1" spc="600" dirty="0">
                <a:solidFill>
                  <a:schemeClr val="tx1"/>
                </a:solidFill>
                <a:effectLst/>
              </a:rPr>
              <a:t>複試及報到登錄系統操作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02812CB-0300-478E-AB93-CA359C2F19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39" y="5953577"/>
            <a:ext cx="899963" cy="83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7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41FF-CA7B-4526-A817-F82D85DA9530}" type="datetime1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966486F8-39E3-4B5E-8AD4-BA1DCAA25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044" y="3629632"/>
            <a:ext cx="786954" cy="2631923"/>
          </a:xfrm>
          <a:prstGeom prst="rect">
            <a:avLst/>
          </a:prstGeom>
        </p:spPr>
      </p:pic>
      <p:sp>
        <p:nvSpPr>
          <p:cNvPr id="16" name="直角三角形 15">
            <a:extLst>
              <a:ext uri="{FF2B5EF4-FFF2-40B4-BE49-F238E27FC236}">
                <a16:creationId xmlns:a16="http://schemas.microsoft.com/office/drawing/2014/main" id="{DE472BB5-8AB6-457C-95E0-0A897C3445FE}"/>
              </a:ext>
            </a:extLst>
          </p:cNvPr>
          <p:cNvSpPr/>
          <p:nvPr userDrawn="1"/>
        </p:nvSpPr>
        <p:spPr>
          <a:xfrm flipH="1">
            <a:off x="11170552" y="6023428"/>
            <a:ext cx="1021445" cy="834571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投影片編號版面配置區 3">
            <a:extLst>
              <a:ext uri="{FF2B5EF4-FFF2-40B4-BE49-F238E27FC236}">
                <a16:creationId xmlns:a16="http://schemas.microsoft.com/office/drawing/2014/main" id="{09CCA71F-7FF3-49C6-BFCA-E822EDD4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7857" y="6326415"/>
            <a:ext cx="1021443" cy="466724"/>
          </a:xfrm>
          <a:prstGeom prst="rect">
            <a:avLst/>
          </a:prstGeom>
        </p:spPr>
        <p:txBody>
          <a:bodyPr/>
          <a:lstStyle>
            <a:lvl1pPr>
              <a:defRPr sz="2600" b="0" u="sng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C4230F-09D7-4CF8-8892-3751E4BF099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3181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8F6E-A8E5-43D8-A89A-15D03E558A97}" type="datetime1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35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EB6A1-4723-464A-8CB9-8C2D92A8DBC4}" type="datetime1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id="{A25C4D0A-69F1-46FE-A5D3-BA3FDF2E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962" y="6254751"/>
            <a:ext cx="1021443" cy="466724"/>
          </a:xfrm>
          <a:prstGeom prst="rect">
            <a:avLst/>
          </a:prstGeom>
        </p:spPr>
        <p:txBody>
          <a:bodyPr/>
          <a:lstStyle>
            <a:lvl1pPr>
              <a:defRPr sz="2800" b="0" u="sng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C4230F-09D7-4CF8-8892-3751E4BF099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637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F597-7E95-4A06-86E0-0737453F24F2}" type="datetime1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id="{DB8E19A2-2832-4D34-8DF9-B59B5A17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962" y="6254751"/>
            <a:ext cx="1021443" cy="466724"/>
          </a:xfrm>
          <a:prstGeom prst="rect">
            <a:avLst/>
          </a:prstGeom>
        </p:spPr>
        <p:txBody>
          <a:bodyPr/>
          <a:lstStyle>
            <a:lvl1pPr>
              <a:defRPr sz="2800" b="0" u="sng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C4230F-09D7-4CF8-8892-3751E4BF099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806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首頁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462-D0BE-4669-98AD-9B7C70E906BE}" type="datetime1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64944E4-7215-4DC3-9A96-C6B21B1F7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044" y="3629632"/>
            <a:ext cx="786954" cy="2631923"/>
          </a:xfrm>
          <a:prstGeom prst="rect">
            <a:avLst/>
          </a:prstGeom>
        </p:spPr>
      </p:pic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2AC153-A517-4137-BC5D-9E787EB9B53C}"/>
              </a:ext>
            </a:extLst>
          </p:cNvPr>
          <p:cNvSpPr/>
          <p:nvPr userDrawn="1"/>
        </p:nvSpPr>
        <p:spPr>
          <a:xfrm flipH="1">
            <a:off x="11170550" y="6023428"/>
            <a:ext cx="1021445" cy="834571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157857" y="6326415"/>
            <a:ext cx="1021443" cy="466724"/>
          </a:xfrm>
          <a:prstGeom prst="rect">
            <a:avLst/>
          </a:prstGeom>
        </p:spPr>
        <p:txBody>
          <a:bodyPr/>
          <a:lstStyle>
            <a:lvl1pPr>
              <a:defRPr sz="2600" b="0" u="sng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C4230F-09D7-4CF8-8892-3751E4BF099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134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(首頁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9462-D0BE-4669-98AD-9B7C70E906BE}" type="datetime1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11405046" y="13652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四技</a:t>
            </a:r>
            <a:endParaRPr lang="en-US" altLang="zh-TW" dirty="0">
              <a:solidFill>
                <a:schemeClr val="bg1">
                  <a:lumMod val="50000"/>
                </a:schemeClr>
              </a:solidFill>
              <a:latin typeface="華康新篆體" panose="030F0509000000000000" pitchFamily="65" charset="-120"/>
              <a:ea typeface="華康新篆體" panose="030F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申請</a:t>
            </a: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3" y="136525"/>
            <a:ext cx="646331" cy="64633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64944E4-7215-4DC3-9A96-C6B21B1F77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044" y="3629632"/>
            <a:ext cx="786954" cy="2631923"/>
          </a:xfrm>
          <a:prstGeom prst="rect">
            <a:avLst/>
          </a:prstGeom>
        </p:spPr>
      </p:pic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2AC153-A517-4137-BC5D-9E787EB9B53C}"/>
              </a:ext>
            </a:extLst>
          </p:cNvPr>
          <p:cNvSpPr/>
          <p:nvPr userDrawn="1"/>
        </p:nvSpPr>
        <p:spPr>
          <a:xfrm flipH="1">
            <a:off x="11170550" y="6023428"/>
            <a:ext cx="1021445" cy="834571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157857" y="6326415"/>
            <a:ext cx="1021443" cy="466724"/>
          </a:xfrm>
          <a:prstGeom prst="rect">
            <a:avLst/>
          </a:prstGeom>
        </p:spPr>
        <p:txBody>
          <a:bodyPr/>
          <a:lstStyle>
            <a:lvl1pPr>
              <a:defRPr sz="2600" b="0" u="sng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C4230F-09D7-4CF8-8892-3751E4BF099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1971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重要日程(內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6CB5EE0-A2EA-4A11-B56F-7C1254DA9F8E}"/>
              </a:ext>
            </a:extLst>
          </p:cNvPr>
          <p:cNvSpPr/>
          <p:nvPr userDrawn="1"/>
        </p:nvSpPr>
        <p:spPr>
          <a:xfrm>
            <a:off x="0" y="0"/>
            <a:ext cx="1021443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23CC43C-5AF2-4493-8457-BA666C1772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0" y="5934415"/>
            <a:ext cx="756162" cy="71142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800A7EA-35FD-4806-A789-1D49DE54F248}"/>
              </a:ext>
            </a:extLst>
          </p:cNvPr>
          <p:cNvSpPr txBox="1"/>
          <p:nvPr userDrawn="1"/>
        </p:nvSpPr>
        <p:spPr>
          <a:xfrm>
            <a:off x="110611" y="175872"/>
            <a:ext cx="738664" cy="55938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重要日程及相關試務作業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6721599-9400-4EFF-ACEE-391EDB2CF7F7}"/>
              </a:ext>
            </a:extLst>
          </p:cNvPr>
          <p:cNvSpPr txBox="1"/>
          <p:nvPr userDrawn="1"/>
        </p:nvSpPr>
        <p:spPr>
          <a:xfrm>
            <a:off x="11405046" y="13652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四技</a:t>
            </a:r>
            <a:endParaRPr lang="en-US" altLang="zh-TW" dirty="0">
              <a:solidFill>
                <a:schemeClr val="bg1">
                  <a:lumMod val="50000"/>
                </a:schemeClr>
              </a:solidFill>
              <a:latin typeface="華康新篆體" panose="030F0509000000000000" pitchFamily="65" charset="-120"/>
              <a:ea typeface="華康新篆體" panose="030F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申請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AE4D9CA-E119-455D-A4A5-761F5F177A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044" y="3629632"/>
            <a:ext cx="786954" cy="2631923"/>
          </a:xfrm>
          <a:prstGeom prst="rect">
            <a:avLst/>
          </a:prstGeom>
        </p:spPr>
      </p:pic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03A7146A-C8B6-4966-BEA1-C57840B7BECC}"/>
              </a:ext>
            </a:extLst>
          </p:cNvPr>
          <p:cNvSpPr/>
          <p:nvPr userDrawn="1"/>
        </p:nvSpPr>
        <p:spPr>
          <a:xfrm flipH="1">
            <a:off x="11170550" y="6023428"/>
            <a:ext cx="1021445" cy="834571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投影片編號版面配置區 3">
            <a:extLst>
              <a:ext uri="{FF2B5EF4-FFF2-40B4-BE49-F238E27FC236}">
                <a16:creationId xmlns:a16="http://schemas.microsoft.com/office/drawing/2014/main" id="{F92B64F3-35D5-4EA1-8D84-03803C76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7857" y="6326415"/>
            <a:ext cx="1021443" cy="466724"/>
          </a:xfrm>
          <a:prstGeom prst="rect">
            <a:avLst/>
          </a:prstGeom>
        </p:spPr>
        <p:txBody>
          <a:bodyPr/>
          <a:lstStyle>
            <a:lvl1pPr>
              <a:defRPr sz="2600" b="0" u="sng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C4230F-09D7-4CF8-8892-3751E4BF099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1144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P傳送(首頁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 userDrawn="1"/>
        </p:nvSpPr>
        <p:spPr>
          <a:xfrm>
            <a:off x="11405969" y="13652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四技</a:t>
            </a:r>
            <a:endParaRPr lang="en-US" altLang="zh-TW" dirty="0">
              <a:solidFill>
                <a:schemeClr val="bg1">
                  <a:lumMod val="50000"/>
                </a:schemeClr>
              </a:solidFill>
              <a:latin typeface="華康新篆體" panose="030F0509000000000000" pitchFamily="65" charset="-120"/>
              <a:ea typeface="華康新篆體" panose="030F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申請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332CB2D-639B-4DDE-B9F3-5DD736428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044" y="3629632"/>
            <a:ext cx="786954" cy="2631923"/>
          </a:xfrm>
          <a:prstGeom prst="rect">
            <a:avLst/>
          </a:prstGeom>
        </p:spPr>
      </p:pic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3005A4CE-84F7-4DD1-8AB3-6D79071E2D91}"/>
              </a:ext>
            </a:extLst>
          </p:cNvPr>
          <p:cNvSpPr/>
          <p:nvPr userDrawn="1"/>
        </p:nvSpPr>
        <p:spPr>
          <a:xfrm flipH="1">
            <a:off x="11170552" y="6023428"/>
            <a:ext cx="1021445" cy="834571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投影片編號版面配置區 3">
            <a:extLst>
              <a:ext uri="{FF2B5EF4-FFF2-40B4-BE49-F238E27FC236}">
                <a16:creationId xmlns:a16="http://schemas.microsoft.com/office/drawing/2014/main" id="{2764FEF1-4993-4E79-850B-BEE1921B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7857" y="6326415"/>
            <a:ext cx="1021443" cy="466724"/>
          </a:xfrm>
          <a:prstGeom prst="rect">
            <a:avLst/>
          </a:prstGeom>
        </p:spPr>
        <p:txBody>
          <a:bodyPr/>
          <a:lstStyle>
            <a:lvl1pPr>
              <a:defRPr sz="2600" b="0" u="sng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C4230F-09D7-4CF8-8892-3751E4BF099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2660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P傳送(內文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70FE-BAEE-4350-9495-5D68BCF655B4}" type="datetime1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11405969" y="13652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四技</a:t>
            </a:r>
            <a:endParaRPr lang="en-US" altLang="zh-TW" dirty="0">
              <a:solidFill>
                <a:schemeClr val="bg1">
                  <a:lumMod val="50000"/>
                </a:schemeClr>
              </a:solidFill>
              <a:latin typeface="華康新篆體" panose="030F0509000000000000" pitchFamily="65" charset="-120"/>
              <a:ea typeface="華康新篆體" panose="030F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申請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332CB2D-639B-4DDE-B9F3-5DD736428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044" y="3629632"/>
            <a:ext cx="786954" cy="2631923"/>
          </a:xfrm>
          <a:prstGeom prst="rect">
            <a:avLst/>
          </a:prstGeom>
        </p:spPr>
      </p:pic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3005A4CE-84F7-4DD1-8AB3-6D79071E2D91}"/>
              </a:ext>
            </a:extLst>
          </p:cNvPr>
          <p:cNvSpPr/>
          <p:nvPr userDrawn="1"/>
        </p:nvSpPr>
        <p:spPr>
          <a:xfrm flipH="1">
            <a:off x="11170552" y="6023428"/>
            <a:ext cx="1021445" cy="834571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投影片編號版面配置區 3">
            <a:extLst>
              <a:ext uri="{FF2B5EF4-FFF2-40B4-BE49-F238E27FC236}">
                <a16:creationId xmlns:a16="http://schemas.microsoft.com/office/drawing/2014/main" id="{2764FEF1-4993-4E79-850B-BEE1921B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7857" y="6326415"/>
            <a:ext cx="1021443" cy="466724"/>
          </a:xfrm>
          <a:prstGeom prst="rect">
            <a:avLst/>
          </a:prstGeom>
        </p:spPr>
        <p:txBody>
          <a:bodyPr/>
          <a:lstStyle>
            <a:lvl1pPr>
              <a:defRPr sz="2600" b="0" u="sng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C4230F-09D7-4CF8-8892-3751E4BF099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C409F9-5C37-42D7-80D7-4E28600D846A}"/>
              </a:ext>
            </a:extLst>
          </p:cNvPr>
          <p:cNvSpPr/>
          <p:nvPr userDrawn="1"/>
        </p:nvSpPr>
        <p:spPr>
          <a:xfrm>
            <a:off x="0" y="0"/>
            <a:ext cx="102144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3" y="6191071"/>
            <a:ext cx="606604" cy="606604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F1CA1AE-C466-4360-989C-327ECAF951F8}"/>
              </a:ext>
            </a:extLst>
          </p:cNvPr>
          <p:cNvSpPr txBox="1"/>
          <p:nvPr userDrawn="1"/>
        </p:nvSpPr>
        <p:spPr>
          <a:xfrm>
            <a:off x="128689" y="175872"/>
            <a:ext cx="707886" cy="591764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TW" sz="3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</a:t>
            </a:r>
            <a:r>
              <a:rPr lang="zh-TW" altLang="en-US" sz="3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資料傳送及各校評分輔助工具</a:t>
            </a:r>
          </a:p>
        </p:txBody>
      </p:sp>
    </p:spTree>
    <p:extLst>
      <p:ext uri="{BB962C8B-B14F-4D97-AF65-F5344CB8AC3E}">
        <p14:creationId xmlns:p14="http://schemas.microsoft.com/office/powerpoint/2010/main" val="13271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系統(首頁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870FE-BAEE-4350-9495-5D68BCF655B4}" type="datetime1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11405969" y="13652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四技</a:t>
            </a:r>
            <a:endParaRPr lang="en-US" altLang="zh-TW" dirty="0">
              <a:solidFill>
                <a:schemeClr val="bg1">
                  <a:lumMod val="50000"/>
                </a:schemeClr>
              </a:solidFill>
              <a:latin typeface="華康新篆體" panose="030F0509000000000000" pitchFamily="65" charset="-120"/>
              <a:ea typeface="華康新篆體" panose="030F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華康新篆體" panose="030F0509000000000000" pitchFamily="65" charset="-120"/>
                <a:ea typeface="華康新篆體" panose="030F0509000000000000" pitchFamily="65" charset="-120"/>
              </a:rPr>
              <a:t>申請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332CB2D-639B-4DDE-B9F3-5DD736428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044" y="3629632"/>
            <a:ext cx="786954" cy="2631923"/>
          </a:xfrm>
          <a:prstGeom prst="rect">
            <a:avLst/>
          </a:prstGeom>
        </p:spPr>
      </p:pic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3005A4CE-84F7-4DD1-8AB3-6D79071E2D91}"/>
              </a:ext>
            </a:extLst>
          </p:cNvPr>
          <p:cNvSpPr/>
          <p:nvPr userDrawn="1"/>
        </p:nvSpPr>
        <p:spPr>
          <a:xfrm flipH="1">
            <a:off x="11170552" y="6023428"/>
            <a:ext cx="1021445" cy="834571"/>
          </a:xfrm>
          <a:prstGeom prst="rtTriangle">
            <a:avLst/>
          </a:prstGeom>
          <a:solidFill>
            <a:srgbClr val="FF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投影片編號版面配置區 3">
            <a:extLst>
              <a:ext uri="{FF2B5EF4-FFF2-40B4-BE49-F238E27FC236}">
                <a16:creationId xmlns:a16="http://schemas.microsoft.com/office/drawing/2014/main" id="{2764FEF1-4993-4E79-850B-BEE1921B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7857" y="6326415"/>
            <a:ext cx="1021443" cy="466724"/>
          </a:xfrm>
          <a:prstGeom prst="rect">
            <a:avLst/>
          </a:prstGeom>
        </p:spPr>
        <p:txBody>
          <a:bodyPr/>
          <a:lstStyle>
            <a:lvl1pPr>
              <a:defRPr sz="2600" b="0" u="sng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C4230F-09D7-4CF8-8892-3751E4BF099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861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B57F-0E3C-48F3-9239-06BF09C5AFAA}" type="datetime1">
              <a:rPr lang="zh-TW" altLang="en-US" smtClean="0"/>
              <a:t>2024/3/13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0ACE6CC3-8AC6-40D1-9E12-2B3A44F01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3476" y="6225723"/>
            <a:ext cx="1021443" cy="466724"/>
          </a:xfrm>
          <a:prstGeom prst="rect">
            <a:avLst/>
          </a:prstGeom>
        </p:spPr>
        <p:txBody>
          <a:bodyPr/>
          <a:lstStyle>
            <a:lvl1pPr algn="r">
              <a:defRPr sz="2800" b="0" u="sng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C4230F-09D7-4CF8-8892-3751E4BF099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870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4" r:id="rId5"/>
    <p:sldLayoutId id="2147483664" r:id="rId6"/>
    <p:sldLayoutId id="2147483666" r:id="rId7"/>
    <p:sldLayoutId id="2147483663" r:id="rId8"/>
    <p:sldLayoutId id="2147483667" r:id="rId9"/>
    <p:sldLayoutId id="2147483658" r:id="rId10"/>
    <p:sldLayoutId id="2147483656" r:id="rId11"/>
    <p:sldLayoutId id="214748365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6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456275" y="5448866"/>
            <a:ext cx="3279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+mj-lt"/>
              </a:rPr>
              <a:t>113</a:t>
            </a:r>
            <a:r>
              <a:rPr lang="zh-TW" altLang="en-US" sz="2400" dirty="0">
                <a:latin typeface="+mj-lt"/>
              </a:rPr>
              <a:t>年</a:t>
            </a:r>
            <a:r>
              <a:rPr lang="en-US" altLang="zh-TW" sz="2400" dirty="0">
                <a:latin typeface="+mj-lt"/>
              </a:rPr>
              <a:t>3</a:t>
            </a:r>
            <a:r>
              <a:rPr lang="zh-TW" altLang="en-US" sz="2400" dirty="0">
                <a:latin typeface="+mj-lt"/>
              </a:rPr>
              <a:t>月</a:t>
            </a:r>
            <a:r>
              <a:rPr lang="en-US" altLang="zh-TW" sz="2400" dirty="0">
                <a:latin typeface="+mj-lt"/>
              </a:rPr>
              <a:t>13</a:t>
            </a:r>
            <a:r>
              <a:rPr lang="zh-TW" altLang="en-US" sz="2400" dirty="0">
                <a:latin typeface="+mj-lt"/>
              </a:rPr>
              <a:t>日</a:t>
            </a:r>
          </a:p>
        </p:txBody>
      </p:sp>
      <p:pic>
        <p:nvPicPr>
          <p:cNvPr id="9" name="圖片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8218" r="13092" b="5218"/>
          <a:stretch/>
        </p:blipFill>
        <p:spPr bwMode="auto">
          <a:xfrm>
            <a:off x="10974615" y="4796747"/>
            <a:ext cx="948013" cy="887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217382" y="2065991"/>
            <a:ext cx="9757233" cy="1323439"/>
          </a:xfrm>
          <a:prstGeom prst="rect">
            <a:avLst/>
          </a:prstGeom>
          <a:solidFill>
            <a:srgbClr val="4224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黑體" panose="02010609010101010101" pitchFamily="49" charset="-120"/>
                <a:ea typeface="華康新特黑體" panose="02010609010101010101" pitchFamily="49" charset="-120"/>
              </a:rPr>
              <a:t>複試及報到登錄系統</a:t>
            </a:r>
            <a:endParaRPr lang="zh-TW" altLang="en-US" sz="66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特黑體" panose="02010609010101010101" pitchFamily="49" charset="-120"/>
              <a:ea typeface="華康新特黑體" panose="02010609010101010101" pitchFamily="49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F6B7A89-9482-452A-BF8E-E53C27819BCC}"/>
              </a:ext>
            </a:extLst>
          </p:cNvPr>
          <p:cNvSpPr txBox="1"/>
          <p:nvPr/>
        </p:nvSpPr>
        <p:spPr>
          <a:xfrm>
            <a:off x="9040876" y="3389430"/>
            <a:ext cx="21336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rgbClr val="42248C"/>
                </a:solidFill>
                <a:effectLst/>
                <a:latin typeface="華康新特黑體" panose="02010609010101010101" pitchFamily="49" charset="-120"/>
                <a:ea typeface="華康新特黑體" panose="02010609010101010101" pitchFamily="49" charset="-120"/>
              </a:rPr>
              <a:t>說明會</a:t>
            </a:r>
            <a:endParaRPr lang="zh-TW" altLang="en-US" sz="4400" dirty="0">
              <a:solidFill>
                <a:srgbClr val="42248C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BBD44E1-86C4-41C6-B486-C894E5DA63C7}"/>
              </a:ext>
            </a:extLst>
          </p:cNvPr>
          <p:cNvSpPr txBox="1"/>
          <p:nvPr/>
        </p:nvSpPr>
        <p:spPr>
          <a:xfrm>
            <a:off x="1217382" y="1542709"/>
            <a:ext cx="3693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113</a:t>
            </a:r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學年度</a:t>
            </a:r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四技申請</a:t>
            </a:r>
            <a:r>
              <a:rPr lang="zh-TW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入學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F1433B1-2DC7-4504-9734-0888BAA474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4"/>
          <a:stretch/>
        </p:blipFill>
        <p:spPr>
          <a:xfrm>
            <a:off x="9881724" y="697866"/>
            <a:ext cx="1492615" cy="136800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CAF56F15-A9BF-407E-AEAE-A200E93D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13" y="5235854"/>
            <a:ext cx="787230" cy="121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3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A36B0B9-391D-46E9-90D8-FC9D7458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CA5C756-014B-43C4-9F7C-45D37DCD8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753" y="1498858"/>
            <a:ext cx="5695657" cy="386028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CB0C33B-BA44-49B7-9772-FC03AD366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52"/>
          <a:stretch/>
        </p:blipFill>
        <p:spPr>
          <a:xfrm>
            <a:off x="1060633" y="1498856"/>
            <a:ext cx="5325120" cy="3568443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25DAB4A3-BAC8-44CA-B884-7C7307FC9BBE}"/>
              </a:ext>
            </a:extLst>
          </p:cNvPr>
          <p:cNvGrpSpPr/>
          <p:nvPr/>
        </p:nvGrpSpPr>
        <p:grpSpPr>
          <a:xfrm>
            <a:off x="2951549" y="223156"/>
            <a:ext cx="6288901" cy="523220"/>
            <a:chOff x="2951549" y="223156"/>
            <a:chExt cx="6288901" cy="523220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B1012FFC-08A7-48DF-958D-85EA65A03DDA}"/>
                </a:ext>
              </a:extLst>
            </p:cNvPr>
            <p:cNvSpPr txBox="1"/>
            <p:nvPr/>
          </p:nvSpPr>
          <p:spPr>
            <a:xfrm>
              <a:off x="3310622" y="223156"/>
              <a:ext cx="55707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第二階段複試甄試總成績查詢系統</a:t>
              </a:r>
            </a:p>
          </p:txBody>
        </p: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47BD9060-4215-499D-AB05-557B0C1F54DC}"/>
                </a:ext>
              </a:extLst>
            </p:cNvPr>
            <p:cNvCxnSpPr/>
            <p:nvPr/>
          </p:nvCxnSpPr>
          <p:spPr>
            <a:xfrm>
              <a:off x="2951549" y="746376"/>
              <a:ext cx="62889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20C8180-FA04-4E19-809A-1A6514893E6E}"/>
              </a:ext>
            </a:extLst>
          </p:cNvPr>
          <p:cNvSpPr txBox="1"/>
          <p:nvPr/>
        </p:nvSpPr>
        <p:spPr>
          <a:xfrm>
            <a:off x="4746911" y="82544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accent4">
                    <a:lumMod val="50000"/>
                  </a:schemeClr>
                </a:solidFill>
              </a:rPr>
              <a:t>申請生查詢畫面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4C8A6CA-088F-4766-8F80-978DDC1AA659}"/>
              </a:ext>
            </a:extLst>
          </p:cNvPr>
          <p:cNvSpPr txBox="1"/>
          <p:nvPr/>
        </p:nvSpPr>
        <p:spPr>
          <a:xfrm>
            <a:off x="7099366" y="5447777"/>
            <a:ext cx="3890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b="1" spc="100" dirty="0"/>
              <a:t>各校請務必於公告前一日</a:t>
            </a:r>
            <a:r>
              <a:rPr lang="en-US" altLang="zh-TW" sz="1600" b="1" spc="100" dirty="0"/>
              <a:t>17:00</a:t>
            </a:r>
            <a:r>
              <a:rPr lang="zh-TW" altLang="en-US" sz="1600" b="1" spc="100" dirty="0"/>
              <a:t>前完成</a:t>
            </a:r>
            <a:endParaRPr lang="en-US" altLang="zh-TW" sz="1600" b="1" spc="100" dirty="0"/>
          </a:p>
          <a:p>
            <a:pPr algn="ctr"/>
            <a:r>
              <a:rPr lang="en-US" altLang="zh-TW" sz="1600" b="1" spc="100" dirty="0"/>
              <a:t>【</a:t>
            </a:r>
            <a:r>
              <a:rPr lang="zh-TW" altLang="en-US" sz="1600" b="1" spc="100" dirty="0"/>
              <a:t>成績確定送出</a:t>
            </a:r>
            <a:r>
              <a:rPr lang="en-US" altLang="zh-TW" sz="1600" b="1" spc="100" dirty="0"/>
              <a:t>】</a:t>
            </a:r>
            <a:r>
              <a:rPr lang="zh-TW" altLang="en-US" sz="1600" b="1" spc="100" dirty="0"/>
              <a:t>及</a:t>
            </a:r>
            <a:r>
              <a:rPr lang="en-US" altLang="zh-TW" sz="1600" b="1" spc="100" dirty="0"/>
              <a:t>【</a:t>
            </a:r>
            <a:r>
              <a:rPr lang="zh-TW" altLang="en-US" sz="1600" b="1" spc="100" dirty="0"/>
              <a:t>編輯自訂訊息</a:t>
            </a:r>
            <a:r>
              <a:rPr lang="en-US" altLang="zh-TW" sz="1600" b="1" spc="100" dirty="0"/>
              <a:t>】</a:t>
            </a:r>
            <a:endParaRPr lang="zh-TW" altLang="en-US" sz="1600" b="1" spc="100" dirty="0"/>
          </a:p>
        </p:txBody>
      </p:sp>
    </p:spTree>
    <p:extLst>
      <p:ext uri="{BB962C8B-B14F-4D97-AF65-F5344CB8AC3E}">
        <p14:creationId xmlns:p14="http://schemas.microsoft.com/office/powerpoint/2010/main" val="4205396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D7F20AB-C4B1-48D5-BE52-5613B296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255ECF-8DA9-4568-9343-928390AE1615}"/>
              </a:ext>
            </a:extLst>
          </p:cNvPr>
          <p:cNvSpPr txBox="1"/>
          <p:nvPr/>
        </p:nvSpPr>
        <p:spPr>
          <a:xfrm>
            <a:off x="1422399" y="391885"/>
            <a:ext cx="2714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第二階段 </a:t>
            </a:r>
            <a:r>
              <a:rPr lang="en-US" altLang="zh-TW" sz="2800" b="1" dirty="0"/>
              <a:t>#6</a:t>
            </a:r>
            <a:endParaRPr lang="zh-TW" altLang="en-US" sz="4000" b="1" dirty="0"/>
          </a:p>
        </p:txBody>
      </p: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3A125B9A-ABA2-4CDC-9A2B-5A162ACB9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542198"/>
              </p:ext>
            </p:extLst>
          </p:nvPr>
        </p:nvGraphicFramePr>
        <p:xfrm>
          <a:off x="2146300" y="1137569"/>
          <a:ext cx="8502648" cy="12496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5075">
                  <a:extLst>
                    <a:ext uri="{9D8B030D-6E8A-4147-A177-3AD203B41FA5}">
                      <a16:colId xmlns:a16="http://schemas.microsoft.com/office/drawing/2014/main" val="2616544964"/>
                    </a:ext>
                  </a:extLst>
                </a:gridCol>
                <a:gridCol w="3457573">
                  <a:extLst>
                    <a:ext uri="{9D8B030D-6E8A-4147-A177-3AD203B41FA5}">
                      <a16:colId xmlns:a16="http://schemas.microsoft.com/office/drawing/2014/main" val="3768207484"/>
                    </a:ext>
                  </a:extLst>
                </a:gridCol>
              </a:tblGrid>
              <a:tr h="288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u="none" dirty="0"/>
                        <a:t>作業項目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u="none" dirty="0"/>
                        <a:t>日期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278907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u="none" dirty="0">
                          <a:solidFill>
                            <a:schemeClr val="tx1"/>
                          </a:solidFill>
                        </a:rPr>
                        <a:t>科技校院</a:t>
                      </a:r>
                      <a:r>
                        <a:rPr lang="zh-TW" altLang="en-US" sz="2800" b="1" u="sng" dirty="0">
                          <a:solidFill>
                            <a:srgbClr val="FF0000"/>
                          </a:solidFill>
                        </a:rPr>
                        <a:t>網站公告</a:t>
                      </a:r>
                      <a:r>
                        <a:rPr lang="zh-TW" altLang="en-US" sz="2600" b="1" u="none" dirty="0">
                          <a:solidFill>
                            <a:schemeClr val="tx1"/>
                          </a:solidFill>
                        </a:rPr>
                        <a:t>正、備取生錄取名單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各校自訂</a:t>
                      </a:r>
                      <a:r>
                        <a:rPr lang="zh-TW" altLang="en-US" sz="2600" b="0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公告日期</a:t>
                      </a:r>
                      <a:endParaRPr lang="en-US" altLang="zh-TW" sz="2600" b="0" strike="noStrike" kern="1200" cap="none" spc="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【113.5.31(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五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前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】</a:t>
                      </a:r>
                      <a:endParaRPr lang="zh-TW" altLang="en-US" sz="1800" b="1" u="sng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97971"/>
                  </a:ext>
                </a:extLst>
              </a:tr>
            </a:tbl>
          </a:graphicData>
        </a:graphic>
      </p:graphicFrame>
      <p:sp>
        <p:nvSpPr>
          <p:cNvPr id="10" name="文字方塊 9">
            <a:extLst>
              <a:ext uri="{FF2B5EF4-FFF2-40B4-BE49-F238E27FC236}">
                <a16:creationId xmlns:a16="http://schemas.microsoft.com/office/drawing/2014/main" id="{1BA4B72A-46F4-4811-B981-56F09BE55191}"/>
              </a:ext>
            </a:extLst>
          </p:cNvPr>
          <p:cNvSpPr txBox="1"/>
          <p:nvPr/>
        </p:nvSpPr>
        <p:spPr>
          <a:xfrm>
            <a:off x="2108653" y="2474863"/>
            <a:ext cx="425404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SzPts val="1400"/>
              <a:buFont typeface="+mj-lt"/>
              <a:buAutoNum type="arabicParenR"/>
            </a:pP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各校依申請生甄試總成績高低決定</a:t>
            </a:r>
            <a:r>
              <a:rPr lang="zh-TW" altLang="zh-TW" sz="1800" b="1" kern="100" dirty="0">
                <a:effectLst/>
                <a:latin typeface="+mn-ea"/>
                <a:cs typeface="Times New Roman" panose="02020603050405020304" pitchFamily="18" charset="0"/>
              </a:rPr>
              <a:t>最低錄取標準</a:t>
            </a: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，並依招生名額決定正取生，</a:t>
            </a:r>
            <a:r>
              <a:rPr lang="zh-TW" altLang="zh-TW" sz="1800" b="1" kern="100" dirty="0">
                <a:effectLst/>
                <a:latin typeface="+mn-ea"/>
                <a:cs typeface="Times New Roman" panose="02020603050405020304" pitchFamily="18" charset="0"/>
              </a:rPr>
              <a:t>得列備取生</a:t>
            </a: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。</a:t>
            </a:r>
            <a:endParaRPr lang="zh-TW" altLang="zh-TW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SzPts val="1400"/>
              <a:buFont typeface="+mj-lt"/>
              <a:buAutoNum type="arabicParenR"/>
            </a:pP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第二階段複試項目</a:t>
            </a:r>
            <a:r>
              <a:rPr lang="zh-TW" altLang="zh-TW" sz="1800" b="1" kern="100" dirty="0">
                <a:effectLst/>
                <a:latin typeface="+mn-ea"/>
                <a:cs typeface="Times New Roman" panose="02020603050405020304" pitchFamily="18" charset="0"/>
              </a:rPr>
              <a:t>任一項為零分</a:t>
            </a: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或</a:t>
            </a:r>
            <a:r>
              <a:rPr lang="zh-TW" altLang="zh-TW" sz="1800" b="1" kern="100" dirty="0">
                <a:effectLst/>
                <a:latin typeface="+mn-ea"/>
                <a:cs typeface="Times New Roman" panose="02020603050405020304" pitchFamily="18" charset="0"/>
              </a:rPr>
              <a:t>總成績未達最低錄取標準</a:t>
            </a: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者，</a:t>
            </a:r>
            <a:r>
              <a:rPr lang="zh-TW" altLang="zh-TW" sz="1800" b="1" kern="100" dirty="0">
                <a:effectLst/>
                <a:latin typeface="+mn-ea"/>
                <a:cs typeface="Times New Roman" panose="02020603050405020304" pitchFamily="18" charset="0"/>
              </a:rPr>
              <a:t>不予錄取</a:t>
            </a: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。</a:t>
            </a:r>
            <a:endParaRPr lang="zh-TW" altLang="zh-TW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SzPts val="1400"/>
              <a:buFont typeface="+mj-lt"/>
              <a:buAutoNum type="arabicParenR"/>
            </a:pP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錄取名單確實核對後，請於各校所訂</a:t>
            </a:r>
            <a:r>
              <a:rPr lang="zh-TW" altLang="zh-TW" sz="18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公告</a:t>
            </a: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錄取名單日</a:t>
            </a:r>
            <a:r>
              <a:rPr lang="zh-TW" altLang="zh-TW" sz="18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前</a:t>
            </a:r>
            <a:r>
              <a:rPr lang="en-US" altLang="zh-TW" sz="18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zh-TW" altLang="zh-TW" sz="18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日</a:t>
            </a:r>
            <a:r>
              <a:rPr lang="en-US" altLang="zh-TW" sz="18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17:00</a:t>
            </a:r>
            <a:r>
              <a:rPr lang="zh-TW" altLang="zh-TW" sz="18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前</a:t>
            </a: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zh-TW" sz="1800" b="1" kern="100" dirty="0">
                <a:effectLst/>
                <a:latin typeface="+mn-ea"/>
                <a:cs typeface="Times New Roman" panose="02020603050405020304" pitchFamily="18" charset="0"/>
              </a:rPr>
              <a:t>完成甄試結果</a:t>
            </a:r>
            <a:r>
              <a:rPr lang="zh-TW" altLang="zh-TW" sz="18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確定送出</a:t>
            </a:r>
            <a:r>
              <a:rPr lang="zh-TW" altLang="en-US" sz="1800" b="1" kern="100" dirty="0">
                <a:effectLst/>
                <a:latin typeface="+mn-ea"/>
                <a:cs typeface="Times New Roman" panose="02020603050405020304" pitchFamily="18" charset="0"/>
              </a:rPr>
              <a:t>，並且完成</a:t>
            </a:r>
            <a:r>
              <a:rPr lang="zh-TW" altLang="en-US" sz="18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設定查榜網址</a:t>
            </a:r>
            <a:r>
              <a:rPr lang="zh-TW" altLang="en-US" sz="18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。</a:t>
            </a:r>
            <a:endParaRPr lang="zh-TW" altLang="zh-TW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SzPts val="1400"/>
              <a:buFont typeface="+mj-lt"/>
              <a:buAutoNum type="arabicParenR"/>
            </a:pP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請務必於</a:t>
            </a:r>
            <a:r>
              <a:rPr lang="en-US" altLang="zh-TW" sz="1800" kern="100" dirty="0">
                <a:effectLst/>
                <a:latin typeface="+mn-ea"/>
                <a:cs typeface="Times New Roman" panose="02020603050405020304" pitchFamily="18" charset="0"/>
              </a:rPr>
              <a:t>113</a:t>
            </a: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年</a:t>
            </a:r>
            <a:r>
              <a:rPr lang="en-US" altLang="zh-TW" kern="100" dirty="0">
                <a:latin typeface="+mn-ea"/>
                <a:cs typeface="Times New Roman" panose="02020603050405020304" pitchFamily="18" charset="0"/>
              </a:rPr>
              <a:t>5</a:t>
            </a: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TW" kern="100" dirty="0">
                <a:latin typeface="+mn-ea"/>
                <a:cs typeface="Times New Roman" panose="02020603050405020304" pitchFamily="18" charset="0"/>
              </a:rPr>
              <a:t>31</a:t>
            </a: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日前，依各校所訂定日期</a:t>
            </a:r>
            <a:r>
              <a:rPr lang="zh-TW" altLang="en-US" sz="1800" kern="100" dirty="0">
                <a:effectLst/>
                <a:latin typeface="+mn-ea"/>
                <a:cs typeface="Times New Roman" panose="02020603050405020304" pitchFamily="18" charset="0"/>
              </a:rPr>
              <a:t>於</a:t>
            </a:r>
            <a:r>
              <a:rPr lang="zh-TW" altLang="en-US" sz="18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各校網站</a:t>
            </a:r>
            <a:r>
              <a:rPr lang="zh-TW" altLang="zh-TW" sz="18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公告錄取名單</a:t>
            </a:r>
            <a:r>
              <a:rPr lang="zh-TW" altLang="en-US" sz="1800" kern="100" dirty="0">
                <a:effectLst/>
                <a:latin typeface="+mn-ea"/>
                <a:cs typeface="Times New Roman" panose="02020603050405020304" pitchFamily="18" charset="0"/>
              </a:rPr>
              <a:t>及報到、放棄錄取聲明等</a:t>
            </a:r>
            <a:r>
              <a:rPr lang="zh-TW" altLang="en-US" sz="1800" b="1" kern="100" dirty="0">
                <a:effectLst/>
                <a:latin typeface="+mn-ea"/>
                <a:cs typeface="Times New Roman" panose="02020603050405020304" pitchFamily="18" charset="0"/>
              </a:rPr>
              <a:t>注意事項</a:t>
            </a: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en-US" sz="1800" kern="100" dirty="0">
                <a:effectLst/>
                <a:latin typeface="+mn-ea"/>
                <a:cs typeface="Times New Roman" panose="02020603050405020304" pitchFamily="18" charset="0"/>
              </a:rPr>
              <a:t>供申請生查詢</a:t>
            </a:r>
            <a:r>
              <a:rPr lang="zh-TW" altLang="zh-TW" sz="1800" kern="100" dirty="0">
                <a:effectLst/>
                <a:latin typeface="+mn-ea"/>
                <a:cs typeface="Times New Roman" panose="02020603050405020304" pitchFamily="18" charset="0"/>
              </a:rPr>
              <a:t>。</a:t>
            </a:r>
            <a:endParaRPr lang="zh-TW" altLang="zh-TW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062C4947-D921-4F69-A3E1-85818308D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11396"/>
              </p:ext>
            </p:extLst>
          </p:nvPr>
        </p:nvGraphicFramePr>
        <p:xfrm>
          <a:off x="6560631" y="2703463"/>
          <a:ext cx="4881440" cy="2149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300">
                  <a:extLst>
                    <a:ext uri="{9D8B030D-6E8A-4147-A177-3AD203B41FA5}">
                      <a16:colId xmlns:a16="http://schemas.microsoft.com/office/drawing/2014/main" val="2812588459"/>
                    </a:ext>
                  </a:extLst>
                </a:gridCol>
                <a:gridCol w="1141140">
                  <a:extLst>
                    <a:ext uri="{9D8B030D-6E8A-4147-A177-3AD203B41FA5}">
                      <a16:colId xmlns:a16="http://schemas.microsoft.com/office/drawing/2014/main" val="2928165964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66540728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940538997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922070580"/>
                    </a:ext>
                  </a:extLst>
                </a:gridCol>
              </a:tblGrid>
              <a:tr h="309154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●●系招生名額：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名</a:t>
                      </a:r>
                      <a:endParaRPr lang="en-US" altLang="zh-T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481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申請生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甄試總成績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錄取標準</a:t>
                      </a:r>
                      <a:r>
                        <a:rPr lang="en-US" altLang="zh-TW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zh-TW" alt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錄取標準</a:t>
                      </a:r>
                      <a:r>
                        <a:rPr lang="en-US" altLang="zh-TW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zh-TW" alt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錄取標準</a:t>
                      </a:r>
                      <a:r>
                        <a:rPr lang="en-US" altLang="zh-TW" sz="1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zh-TW" alt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184906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86.30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正取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正取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正取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128182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84.59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正取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正取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正取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204664"/>
                  </a:ext>
                </a:extLst>
              </a:tr>
              <a:tr h="1936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正取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正取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正取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665663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76.84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備取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備取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298317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戊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73.2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備取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05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8068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D7F20AB-C4B1-48D5-BE52-5613B296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255ECF-8DA9-4568-9343-928390AE1615}"/>
              </a:ext>
            </a:extLst>
          </p:cNvPr>
          <p:cNvSpPr txBox="1"/>
          <p:nvPr/>
        </p:nvSpPr>
        <p:spPr>
          <a:xfrm>
            <a:off x="1422399" y="391885"/>
            <a:ext cx="3227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錄取生報到 </a:t>
            </a:r>
            <a:r>
              <a:rPr lang="en-US" altLang="zh-TW" sz="2800" b="1" dirty="0"/>
              <a:t>#1</a:t>
            </a:r>
            <a:endParaRPr lang="zh-TW" altLang="en-US" sz="2800" b="1" dirty="0"/>
          </a:p>
        </p:txBody>
      </p: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3A125B9A-ABA2-4CDC-9A2B-5A162ACB9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584114"/>
              </p:ext>
            </p:extLst>
          </p:nvPr>
        </p:nvGraphicFramePr>
        <p:xfrm>
          <a:off x="2146300" y="1137569"/>
          <a:ext cx="8502648" cy="115824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5075">
                  <a:extLst>
                    <a:ext uri="{9D8B030D-6E8A-4147-A177-3AD203B41FA5}">
                      <a16:colId xmlns:a16="http://schemas.microsoft.com/office/drawing/2014/main" val="2616544964"/>
                    </a:ext>
                  </a:extLst>
                </a:gridCol>
                <a:gridCol w="3457573">
                  <a:extLst>
                    <a:ext uri="{9D8B030D-6E8A-4147-A177-3AD203B41FA5}">
                      <a16:colId xmlns:a16="http://schemas.microsoft.com/office/drawing/2014/main" val="3768207484"/>
                    </a:ext>
                  </a:extLst>
                </a:gridCol>
              </a:tblGrid>
              <a:tr h="288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u="none" dirty="0"/>
                        <a:t>作業項目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u="none" dirty="0"/>
                        <a:t>日期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278907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u="none" dirty="0">
                          <a:solidFill>
                            <a:schemeClr val="tx1"/>
                          </a:solidFill>
                        </a:rPr>
                        <a:t>第一階段：正取生及備取生</a:t>
                      </a:r>
                    </a:p>
                    <a:p>
                      <a:pPr algn="ctr"/>
                      <a:r>
                        <a:rPr lang="zh-TW" altLang="en-US" sz="2000" b="1" u="none" spc="0" dirty="0">
                          <a:solidFill>
                            <a:schemeClr val="tx1"/>
                          </a:solidFill>
                        </a:rPr>
                        <a:t>報到、聲明放棄錄取資格、遞補作業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各校自訂起始日起至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113.6.14(</a:t>
                      </a:r>
                      <a:r>
                        <a:rPr lang="zh-TW" altLang="en-US" sz="24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五</a:t>
                      </a:r>
                      <a:r>
                        <a:rPr lang="en-US" altLang="zh-TW" sz="24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) 12</a:t>
                      </a:r>
                      <a:r>
                        <a:rPr lang="zh-TW" altLang="en-US" sz="24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：</a:t>
                      </a:r>
                      <a:r>
                        <a:rPr lang="en-US" altLang="zh-TW" sz="24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r>
                        <a:rPr lang="zh-TW" altLang="en-US" sz="24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97971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B7B7692A-585D-4A3D-AC62-FAF7D6D52C08}"/>
              </a:ext>
            </a:extLst>
          </p:cNvPr>
          <p:cNvSpPr txBox="1"/>
          <p:nvPr/>
        </p:nvSpPr>
        <p:spPr>
          <a:xfrm>
            <a:off x="2146300" y="2508504"/>
            <a:ext cx="850264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SzPts val="1400"/>
              <a:buFont typeface="+mj-lt"/>
              <a:buAutoNum type="arabicParenR"/>
            </a:pPr>
            <a:r>
              <a:rPr lang="zh-TW" altLang="zh-TW" sz="1800" kern="100" spc="20" dirty="0">
                <a:effectLst/>
                <a:latin typeface="+mn-ea"/>
                <a:cs typeface="Times New Roman" panose="02020603050405020304" pitchFamily="18" charset="0"/>
              </a:rPr>
              <a:t>大學甄選委員會將於</a:t>
            </a:r>
            <a:r>
              <a:rPr lang="en-US" altLang="zh-TW" sz="2000" b="1" kern="100" spc="2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113</a:t>
            </a:r>
            <a:r>
              <a:rPr lang="zh-TW" altLang="zh-TW" sz="2000" b="1" kern="100" spc="2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年</a:t>
            </a:r>
            <a:r>
              <a:rPr lang="en-US" altLang="zh-TW" sz="2000" b="1" kern="100" spc="2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6</a:t>
            </a:r>
            <a:r>
              <a:rPr lang="zh-TW" altLang="zh-TW" sz="2000" b="1" kern="100" spc="2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月</a:t>
            </a:r>
            <a:r>
              <a:rPr lang="en-US" altLang="zh-TW" sz="2000" b="1" kern="100" spc="2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13</a:t>
            </a:r>
            <a:r>
              <a:rPr lang="zh-TW" altLang="zh-TW" sz="2000" b="1" kern="100" spc="2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日</a:t>
            </a:r>
            <a:r>
              <a:rPr lang="zh-TW" altLang="zh-TW" sz="1800" kern="100" spc="20" dirty="0">
                <a:effectLst/>
                <a:latin typeface="+mn-ea"/>
                <a:cs typeface="Times New Roman" panose="02020603050405020304" pitchFamily="18" charset="0"/>
              </a:rPr>
              <a:t>提供</a:t>
            </a:r>
            <a:r>
              <a:rPr lang="zh-TW" altLang="zh-TW" sz="1800" kern="100" spc="2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大學申請入學錄取名單</a:t>
            </a:r>
            <a:r>
              <a:rPr lang="zh-TW" altLang="zh-TW" sz="1800" kern="100" spc="20" dirty="0">
                <a:effectLst/>
                <a:latin typeface="+mn-ea"/>
                <a:cs typeface="Times New Roman" panose="02020603050405020304" pitchFamily="18" charset="0"/>
              </a:rPr>
              <a:t>至本委員會，</a:t>
            </a:r>
            <a:r>
              <a:rPr lang="zh-TW" altLang="zh-TW" sz="1800" b="1" kern="100" spc="20" dirty="0">
                <a:effectLst/>
                <a:latin typeface="+mn-ea"/>
                <a:cs typeface="Times New Roman" panose="02020603050405020304" pitchFamily="18" charset="0"/>
              </a:rPr>
              <a:t>本委員會依各校錄取生名單，比對後提供各校查核結果</a:t>
            </a:r>
            <a:r>
              <a:rPr lang="zh-TW" altLang="zh-TW" sz="1800" kern="100" spc="20" dirty="0">
                <a:effectLst/>
                <a:latin typeface="+mn-ea"/>
                <a:cs typeface="Times New Roman" panose="02020603050405020304" pitchFamily="18" charset="0"/>
              </a:rPr>
              <a:t>。</a:t>
            </a:r>
            <a:endParaRPr lang="zh-TW" altLang="en-US" sz="1600" b="1" u="none" strike="noStrike" kern="1200" cap="none" spc="50" baseline="0" dirty="0">
              <a:latin typeface="+mn-ea"/>
              <a:cs typeface="+mn-cs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SzPts val="1400"/>
              <a:buFont typeface="+mj-lt"/>
              <a:buAutoNum type="arabicParenR"/>
            </a:pPr>
            <a:r>
              <a:rPr lang="zh-TW" altLang="zh-TW" sz="1800" b="1" kern="100" spc="2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請各校務必提醒名單內錄取生，如欲報到四技申請入學，須完成大學申請入學之放棄程序</a:t>
            </a:r>
            <a:r>
              <a:rPr lang="zh-TW" altLang="zh-TW" sz="1800" kern="100" spc="20" dirty="0">
                <a:effectLst/>
                <a:latin typeface="+mn-ea"/>
                <a:cs typeface="Times New Roman" panose="02020603050405020304" pitchFamily="18" charset="0"/>
              </a:rPr>
              <a:t>，並依本招生簡章之報到、遞補規定，辦理錄取生報到及遞補作業。</a:t>
            </a:r>
            <a:endParaRPr lang="zh-TW" altLang="zh-TW" sz="18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SzPts val="1400"/>
              <a:buFont typeface="+mj-lt"/>
              <a:buAutoNum type="arabicParenR"/>
            </a:pPr>
            <a:r>
              <a:rPr lang="zh-TW" altLang="zh-TW" sz="1800" kern="100" spc="-20" dirty="0">
                <a:effectLst/>
                <a:latin typeface="+mn-ea"/>
                <a:cs typeface="Times New Roman" panose="02020603050405020304" pitchFamily="18" charset="0"/>
              </a:rPr>
              <a:t>為符報到作業時效之實需，</a:t>
            </a:r>
            <a:r>
              <a:rPr lang="zh-TW" altLang="zh-TW" sz="1800" b="1" kern="100" spc="-20" dirty="0">
                <a:effectLst/>
                <a:latin typeface="+mn-ea"/>
                <a:cs typeface="Times New Roman" panose="02020603050405020304" pitchFamily="18" charset="0"/>
              </a:rPr>
              <a:t>已獲該招生分發錄取而欲辦理報到者，報到時即須要求其切結</a:t>
            </a:r>
            <a:r>
              <a:rPr lang="zh-TW" altLang="zh-TW" sz="1800" kern="100" spc="-20" dirty="0">
                <a:effectLst/>
                <a:latin typeface="+mn-ea"/>
                <a:cs typeface="Times New Roman" panose="02020603050405020304" pitchFamily="18" charset="0"/>
              </a:rPr>
              <a:t>，應依大學申請入學簡章規定方式及期限，聲明放棄「大學申請入學招生」之入學資格，如「報到（就讀）意願同意書」。</a:t>
            </a:r>
            <a:endParaRPr lang="zh-TW" altLang="zh-TW" sz="18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SzPts val="1400"/>
              <a:buFont typeface="+mj-lt"/>
              <a:buAutoNum type="arabicParenR"/>
            </a:pPr>
            <a:r>
              <a:rPr lang="zh-TW" altLang="zh-TW" sz="1800" b="1" kern="100" dirty="0">
                <a:effectLst/>
                <a:latin typeface="+mn-ea"/>
                <a:cs typeface="Times New Roman" panose="02020603050405020304" pitchFamily="18" charset="0"/>
              </a:rPr>
              <a:t>避免與大學申請入學招生之生源相互拉扯，衍生報到爭端。請各校辦理報到時，務必查核該錄取報到生之</a:t>
            </a:r>
            <a:r>
              <a:rPr lang="en-US" altLang="zh-TW" sz="1800" b="1" kern="100" dirty="0">
                <a:effectLst/>
                <a:latin typeface="+mn-ea"/>
                <a:cs typeface="Times New Roman" panose="02020603050405020304" pitchFamily="18" charset="0"/>
              </a:rPr>
              <a:t>113</a:t>
            </a:r>
            <a:r>
              <a:rPr lang="zh-TW" altLang="zh-TW" sz="1800" b="1" kern="100" dirty="0">
                <a:effectLst/>
                <a:latin typeface="+mn-ea"/>
                <a:cs typeface="Times New Roman" panose="02020603050405020304" pitchFamily="18" charset="0"/>
              </a:rPr>
              <a:t>學年度大學申請入學分發錄取結果。</a:t>
            </a:r>
            <a:endParaRPr lang="zh-TW" altLang="zh-TW" sz="18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990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D7F20AB-C4B1-48D5-BE52-5613B296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255ECF-8DA9-4568-9343-928390AE1615}"/>
              </a:ext>
            </a:extLst>
          </p:cNvPr>
          <p:cNvSpPr txBox="1"/>
          <p:nvPr/>
        </p:nvSpPr>
        <p:spPr>
          <a:xfrm>
            <a:off x="1422399" y="391885"/>
            <a:ext cx="3227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錄取生報到 </a:t>
            </a:r>
            <a:r>
              <a:rPr lang="en-US" altLang="zh-TW" sz="2800" b="1" dirty="0"/>
              <a:t>#2</a:t>
            </a:r>
            <a:endParaRPr lang="zh-TW" altLang="en-US" sz="2800" b="1" dirty="0"/>
          </a:p>
        </p:txBody>
      </p: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3A125B9A-ABA2-4CDC-9A2B-5A162ACB9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042483"/>
              </p:ext>
            </p:extLst>
          </p:nvPr>
        </p:nvGraphicFramePr>
        <p:xfrm>
          <a:off x="2146300" y="1137569"/>
          <a:ext cx="8502648" cy="11277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5075">
                  <a:extLst>
                    <a:ext uri="{9D8B030D-6E8A-4147-A177-3AD203B41FA5}">
                      <a16:colId xmlns:a16="http://schemas.microsoft.com/office/drawing/2014/main" val="2616544964"/>
                    </a:ext>
                  </a:extLst>
                </a:gridCol>
                <a:gridCol w="3457573">
                  <a:extLst>
                    <a:ext uri="{9D8B030D-6E8A-4147-A177-3AD203B41FA5}">
                      <a16:colId xmlns:a16="http://schemas.microsoft.com/office/drawing/2014/main" val="3768207484"/>
                    </a:ext>
                  </a:extLst>
                </a:gridCol>
              </a:tblGrid>
              <a:tr h="288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u="none" dirty="0"/>
                        <a:t>作業項目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u="none" dirty="0"/>
                        <a:t>日期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278907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u="none" dirty="0">
                          <a:solidFill>
                            <a:schemeClr val="tx1"/>
                          </a:solidFill>
                        </a:rPr>
                        <a:t>第二階段：備取生</a:t>
                      </a:r>
                      <a:endParaRPr lang="en-US" altLang="zh-TW" sz="2600" b="1" u="none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TW" altLang="en-US" sz="2000" b="1" u="none" dirty="0">
                          <a:solidFill>
                            <a:schemeClr val="tx1"/>
                          </a:solidFill>
                        </a:rPr>
                        <a:t>報到、聲明放棄錄取資格、遞補作業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113.6.14(</a:t>
                      </a:r>
                      <a:r>
                        <a:rPr lang="zh-TW" altLang="en-US" sz="20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五</a:t>
                      </a:r>
                      <a:r>
                        <a:rPr lang="en-US" altLang="zh-TW" sz="20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)13:00</a:t>
                      </a:r>
                      <a:r>
                        <a:rPr lang="zh-TW" altLang="en-US" sz="20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起至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113.6.16(</a:t>
                      </a:r>
                      <a:r>
                        <a:rPr lang="zh-TW" altLang="en-US" sz="20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日</a:t>
                      </a:r>
                      <a:r>
                        <a:rPr lang="en-US" altLang="zh-TW" sz="20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)17:00</a:t>
                      </a:r>
                      <a:r>
                        <a:rPr lang="zh-TW" altLang="en-US" sz="20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97971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73A6A7A6-ECED-48A2-BF50-F3C700CA07B9}"/>
              </a:ext>
            </a:extLst>
          </p:cNvPr>
          <p:cNvSpPr txBox="1"/>
          <p:nvPr/>
        </p:nvSpPr>
        <p:spPr>
          <a:xfrm>
            <a:off x="2146300" y="2385189"/>
            <a:ext cx="8502648" cy="441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zh-TW" altLang="en-US" sz="1700" kern="1200" spc="100" baseline="0" dirty="0">
                <a:latin typeface="+mn-ea"/>
                <a:cs typeface="+mn-cs"/>
              </a:rPr>
              <a:t>第二階段</a:t>
            </a:r>
            <a:r>
              <a:rPr lang="zh-TW" altLang="en-US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備取生遞補報到</a:t>
            </a:r>
            <a:r>
              <a:rPr lang="en-US" altLang="zh-TW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(</a:t>
            </a:r>
            <a:r>
              <a:rPr lang="zh-TW" altLang="en-US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放棄</a:t>
            </a:r>
            <a:r>
              <a:rPr lang="en-US" altLang="zh-TW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)</a:t>
            </a:r>
            <a:r>
              <a:rPr lang="zh-TW" altLang="en-US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作業，自</a:t>
            </a:r>
            <a:r>
              <a:rPr lang="en-US" altLang="zh-TW" sz="1700" b="1" u="sng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113.6.14(</a:t>
            </a:r>
            <a:r>
              <a:rPr lang="zh-TW" altLang="en-US" sz="1700" b="1" u="sng" spc="100" dirty="0">
                <a:latin typeface="+mn-ea"/>
              </a:rPr>
              <a:t>五</a:t>
            </a:r>
            <a:r>
              <a:rPr lang="en-US" altLang="zh-TW" sz="1700" b="1" u="sng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)13:00</a:t>
            </a:r>
            <a:r>
              <a:rPr lang="zh-TW" altLang="en-US" sz="1700" b="1" u="sng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～</a:t>
            </a:r>
            <a:r>
              <a:rPr lang="en-US" altLang="zh-TW" sz="1700" b="1" u="sng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6.16(</a:t>
            </a:r>
            <a:r>
              <a:rPr lang="zh-TW" altLang="en-US" sz="1700" b="1" u="sng" spc="100" dirty="0">
                <a:latin typeface="+mn-ea"/>
              </a:rPr>
              <a:t>日</a:t>
            </a:r>
            <a:r>
              <a:rPr lang="en-US" altLang="zh-TW" sz="1700" b="1" u="sng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)17:00</a:t>
            </a:r>
            <a:r>
              <a:rPr lang="zh-TW" altLang="en-US" sz="1700" b="1" u="sng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止</a:t>
            </a:r>
            <a:r>
              <a:rPr lang="zh-TW" altLang="en-US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共</a:t>
            </a:r>
            <a:r>
              <a:rPr lang="en-US" altLang="zh-TW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7</a:t>
            </a:r>
            <a:r>
              <a:rPr lang="zh-TW" altLang="en-US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梯次，</a:t>
            </a:r>
            <a:r>
              <a:rPr lang="zh-TW" altLang="en-US" sz="1700" b="1" kern="1200" spc="100" baseline="0" dirty="0">
                <a:solidFill>
                  <a:srgbClr val="FF0000"/>
                </a:solidFill>
                <a:latin typeface="+mn-ea"/>
                <a:cs typeface="+mn-cs"/>
              </a:rPr>
              <a:t>每一梯次請各校務必安排值班人員留校，處理報到、放棄作業</a:t>
            </a:r>
            <a:r>
              <a:rPr lang="zh-TW" altLang="en-US" sz="1700" kern="1200" spc="100" baseline="0" dirty="0">
                <a:solidFill>
                  <a:srgbClr val="FF0000"/>
                </a:solidFill>
                <a:latin typeface="+mn-ea"/>
                <a:cs typeface="+mn-cs"/>
              </a:rPr>
              <a:t>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zh-TW" altLang="en-US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本招生所有報到</a:t>
            </a:r>
            <a:r>
              <a:rPr lang="en-US" altLang="zh-TW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(</a:t>
            </a:r>
            <a:r>
              <a:rPr lang="zh-TW" altLang="en-US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放棄</a:t>
            </a:r>
            <a:r>
              <a:rPr lang="en-US" altLang="zh-TW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)</a:t>
            </a:r>
            <a:r>
              <a:rPr lang="zh-TW" altLang="en-US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作業將於</a:t>
            </a:r>
            <a:r>
              <a:rPr lang="en-US" altLang="zh-TW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113.6.16(</a:t>
            </a:r>
            <a:r>
              <a:rPr lang="zh-TW" altLang="en-US" sz="1700" spc="100" dirty="0">
                <a:latin typeface="+mn-ea"/>
              </a:rPr>
              <a:t>日</a:t>
            </a:r>
            <a:r>
              <a:rPr lang="en-US" altLang="zh-TW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)17:00</a:t>
            </a:r>
            <a:r>
              <a:rPr lang="zh-TW" altLang="en-US" sz="1700" kern="1200" spc="100" baseline="0" dirty="0">
                <a:solidFill>
                  <a:schemeClr val="tx1"/>
                </a:solidFill>
                <a:latin typeface="+mn-ea"/>
                <a:cs typeface="+mn-cs"/>
              </a:rPr>
              <a:t>結束。</a:t>
            </a:r>
            <a:endParaRPr lang="en-US" altLang="zh-TW" sz="1700" kern="1200" spc="100" baseline="0" dirty="0">
              <a:solidFill>
                <a:schemeClr val="tx1"/>
              </a:solidFill>
              <a:latin typeface="+mn-ea"/>
              <a:cs typeface="+mn-cs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梯次作業時間，須</a:t>
            </a:r>
            <a:r>
              <a:rPr lang="zh-TW" altLang="zh-TW" sz="1700" b="1" kern="100" spc="10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同時進行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備取生</a:t>
            </a:r>
            <a:r>
              <a:rPr lang="zh-TW" altLang="zh-TW" sz="1700" b="1" kern="100" spc="10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遞補報到</a:t>
            </a:r>
            <a:r>
              <a:rPr lang="zh-TW" altLang="zh-TW" sz="1700" kern="100" spc="10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及</a:t>
            </a:r>
            <a:r>
              <a:rPr lang="zh-TW" altLang="zh-TW" sz="1700" b="1" kern="100" spc="10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聲明放棄錄取</a:t>
            </a:r>
            <a:r>
              <a:rPr lang="zh-TW" altLang="zh-TW" sz="1700" kern="100" spc="10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資格作業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zh-TW" sz="1700" b="1" kern="100" spc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不論有無備取遞補名單，均須請承辦老師留守校內處理相關事宜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，並於每日最早梯次</a:t>
            </a:r>
            <a:r>
              <a:rPr lang="en-US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(08:00)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前提早到校、最晚梯次</a:t>
            </a:r>
            <a:r>
              <a:rPr lang="en-US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(21:00)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延後離校，得與本會有緩衝時間相互聯繫、協調與確認。</a:t>
            </a:r>
            <a:endParaRPr lang="en-US" altLang="zh-TW" sz="1700" kern="100" spc="100" dirty="0">
              <a:latin typeface="+mn-ea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zh-TW" altLang="zh-TW" sz="1700" b="1" kern="100" spc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無論該梯次有無備取遞補名單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，皆須於</a:t>
            </a:r>
            <a:r>
              <a:rPr lang="zh-TW" altLang="zh-TW" sz="1700" b="1" kern="100" spc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梯次開始前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至</a:t>
            </a:r>
            <a:r>
              <a:rPr lang="zh-TW" altLang="zh-TW" sz="1700" b="1" kern="100" spc="100" dirty="0">
                <a:effectLst/>
                <a:latin typeface="+mn-ea"/>
                <a:cs typeface="Times New Roman" panose="02020603050405020304" pitchFamily="18" charset="0"/>
              </a:rPr>
              <a:t>【</a:t>
            </a:r>
            <a:r>
              <a:rPr lang="en-US" altLang="zh-TW" sz="1700" b="1" kern="100" spc="100" dirty="0">
                <a:effectLst/>
                <a:latin typeface="+mn-ea"/>
                <a:cs typeface="Times New Roman" panose="02020603050405020304" pitchFamily="18" charset="0"/>
              </a:rPr>
              <a:t>5.</a:t>
            </a:r>
            <a:r>
              <a:rPr lang="zh-TW" altLang="zh-TW" sz="1700" b="1" kern="100" spc="100" dirty="0">
                <a:effectLst/>
                <a:latin typeface="+mn-ea"/>
                <a:cs typeface="Times New Roman" panose="02020603050405020304" pitchFamily="18" charset="0"/>
              </a:rPr>
              <a:t>報到作業</a:t>
            </a:r>
            <a:r>
              <a:rPr lang="en-US" altLang="zh-TW" sz="1700" b="1" kern="100" spc="100" dirty="0">
                <a:effectLst/>
                <a:latin typeface="+mn-ea"/>
                <a:cs typeface="Times New Roman" panose="02020603050405020304" pitchFamily="18" charset="0"/>
              </a:rPr>
              <a:t>/</a:t>
            </a:r>
            <a:r>
              <a:rPr lang="zh-TW" altLang="zh-TW" sz="1700" b="1" kern="100" spc="100" dirty="0">
                <a:effectLst/>
                <a:latin typeface="+mn-ea"/>
                <a:cs typeface="Times New Roman" panose="02020603050405020304" pitchFamily="18" charset="0"/>
              </a:rPr>
              <a:t>★備取生遞補名單公告】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zh-TW" sz="1700" b="1" kern="100" spc="100" dirty="0">
                <a:effectLst/>
                <a:latin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設定備取遞補名單</a:t>
            </a:r>
            <a:r>
              <a:rPr lang="zh-TW" altLang="zh-TW" sz="1700" b="1" kern="100" spc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公告網址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，以供申請生查詢。</a:t>
            </a:r>
            <a:r>
              <a:rPr lang="zh-TW" altLang="zh-TW" sz="1700" b="1" kern="100" spc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無備取遞補名單</a:t>
            </a:r>
            <a:r>
              <a:rPr lang="zh-TW" altLang="en-US" sz="1700" b="1" kern="100" spc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者</a:t>
            </a:r>
            <a:r>
              <a:rPr lang="zh-TW" altLang="zh-TW" sz="1700" b="1" kern="100" spc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，亦請公告「本階段無備取遞補名單」。</a:t>
            </a:r>
            <a:endParaRPr lang="zh-TW" altLang="zh-TW" sz="1700" kern="100" spc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已完成某校系</a:t>
            </a:r>
            <a:r>
              <a:rPr lang="en-US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組</a:t>
            </a:r>
            <a:r>
              <a:rPr lang="en-US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、學程報到後，欲至另</a:t>
            </a:r>
            <a:r>
              <a:rPr lang="en-US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校系</a:t>
            </a:r>
            <a:r>
              <a:rPr lang="en-US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組</a:t>
            </a:r>
            <a:r>
              <a:rPr lang="en-US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、學程辦理報到者，應</a:t>
            </a:r>
            <a:r>
              <a:rPr lang="zh-TW" altLang="zh-TW" sz="1700" b="1" kern="100" spc="100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先辦理聲明放棄原先報到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校系</a:t>
            </a:r>
            <a:r>
              <a:rPr lang="en-US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組</a:t>
            </a:r>
            <a:r>
              <a:rPr lang="en-US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、學程之錄取資格後，方可至另</a:t>
            </a:r>
            <a:r>
              <a:rPr lang="en-US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校系</a:t>
            </a:r>
            <a:r>
              <a:rPr lang="en-US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組</a:t>
            </a:r>
            <a:r>
              <a:rPr lang="en-US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zh-TW" sz="1700" kern="100" spc="100" dirty="0">
                <a:effectLst/>
                <a:latin typeface="+mn-ea"/>
                <a:cs typeface="Times New Roman" panose="02020603050405020304" pitchFamily="18" charset="0"/>
              </a:rPr>
              <a:t>、學程辦理報到。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88B808E-B82B-4052-A9DC-5FB1AF37DD3C}"/>
              </a:ext>
            </a:extLst>
          </p:cNvPr>
          <p:cNvSpPr txBox="1"/>
          <p:nvPr/>
        </p:nvSpPr>
        <p:spPr>
          <a:xfrm>
            <a:off x="10709726" y="1456741"/>
            <a:ext cx="1446532" cy="1692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1200" i="1" dirty="0"/>
              <a:t>6/14(</a:t>
            </a:r>
            <a:r>
              <a:rPr lang="zh-TW" altLang="en-US" sz="1200" i="1" dirty="0"/>
              <a:t>五</a:t>
            </a:r>
            <a:r>
              <a:rPr lang="en-US" altLang="zh-TW" sz="1200" i="1" dirty="0"/>
              <a:t>)1300-1700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1200" i="1" dirty="0"/>
              <a:t>6/14(</a:t>
            </a:r>
            <a:r>
              <a:rPr lang="zh-TW" altLang="en-US" sz="1200" i="1" dirty="0"/>
              <a:t>五</a:t>
            </a:r>
            <a:r>
              <a:rPr lang="en-US" altLang="zh-TW" sz="1200" i="1" dirty="0"/>
              <a:t>)1800-</a:t>
            </a:r>
            <a:r>
              <a:rPr lang="en-US" altLang="zh-TW" sz="1200" b="1" i="1" u="sng" dirty="0"/>
              <a:t>21</a:t>
            </a:r>
            <a:r>
              <a:rPr lang="en-US" altLang="zh-TW" sz="1200" i="1" dirty="0"/>
              <a:t>00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1200" i="1" dirty="0"/>
              <a:t>6/15(</a:t>
            </a:r>
            <a:r>
              <a:rPr lang="zh-TW" altLang="en-US" sz="1200" i="1" dirty="0"/>
              <a:t>六</a:t>
            </a:r>
            <a:r>
              <a:rPr lang="en-US" altLang="zh-TW" sz="1200" i="1" dirty="0"/>
              <a:t>)0800-1200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1200" i="1" dirty="0"/>
              <a:t>6/15(</a:t>
            </a:r>
            <a:r>
              <a:rPr lang="zh-TW" altLang="en-US" sz="1200" i="1" dirty="0"/>
              <a:t>六</a:t>
            </a:r>
            <a:r>
              <a:rPr lang="en-US" altLang="zh-TW" sz="1200" i="1" dirty="0"/>
              <a:t>)1300-1700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1200" i="1" dirty="0"/>
              <a:t>6/15(</a:t>
            </a:r>
            <a:r>
              <a:rPr lang="zh-TW" altLang="en-US" sz="1200" i="1" dirty="0"/>
              <a:t>六</a:t>
            </a:r>
            <a:r>
              <a:rPr lang="en-US" altLang="zh-TW" sz="1200" i="1" dirty="0"/>
              <a:t>)1800-</a:t>
            </a:r>
            <a:r>
              <a:rPr lang="en-US" altLang="zh-TW" sz="1200" b="1" i="1" u="sng" dirty="0"/>
              <a:t>21</a:t>
            </a:r>
            <a:r>
              <a:rPr lang="en-US" altLang="zh-TW" sz="1200" i="1" dirty="0"/>
              <a:t>00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1200" i="1" dirty="0"/>
              <a:t>6/16(</a:t>
            </a:r>
            <a:r>
              <a:rPr lang="zh-TW" altLang="en-US" sz="1200" i="1" dirty="0"/>
              <a:t>日</a:t>
            </a:r>
            <a:r>
              <a:rPr lang="en-US" altLang="zh-TW" sz="1200" i="1" dirty="0"/>
              <a:t>)0800-1200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TW" sz="1200" i="1" dirty="0"/>
              <a:t>6/16(</a:t>
            </a:r>
            <a:r>
              <a:rPr lang="zh-TW" altLang="en-US" sz="1200" i="1" dirty="0"/>
              <a:t>日</a:t>
            </a:r>
            <a:r>
              <a:rPr lang="en-US" altLang="zh-TW" sz="1200" i="1" dirty="0"/>
              <a:t>)1300-1700</a:t>
            </a:r>
          </a:p>
        </p:txBody>
      </p:sp>
    </p:spTree>
    <p:extLst>
      <p:ext uri="{BB962C8B-B14F-4D97-AF65-F5344CB8AC3E}">
        <p14:creationId xmlns:p14="http://schemas.microsoft.com/office/powerpoint/2010/main" val="3789720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D7F20AB-C4B1-48D5-BE52-5613B296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255ECF-8DA9-4568-9343-928390AE1615}"/>
              </a:ext>
            </a:extLst>
          </p:cNvPr>
          <p:cNvSpPr txBox="1"/>
          <p:nvPr/>
        </p:nvSpPr>
        <p:spPr>
          <a:xfrm>
            <a:off x="1422399" y="391885"/>
            <a:ext cx="3227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錄取生報到 </a:t>
            </a:r>
            <a:r>
              <a:rPr lang="en-US" altLang="zh-TW" sz="2800" b="1" dirty="0"/>
              <a:t>#3</a:t>
            </a:r>
            <a:endParaRPr lang="zh-TW" altLang="en-US" sz="4000" b="1" dirty="0"/>
          </a:p>
        </p:txBody>
      </p: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3A125B9A-ABA2-4CDC-9A2B-5A162ACB9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44055"/>
              </p:ext>
            </p:extLst>
          </p:nvPr>
        </p:nvGraphicFramePr>
        <p:xfrm>
          <a:off x="2146300" y="1137569"/>
          <a:ext cx="8502648" cy="12192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5075">
                  <a:extLst>
                    <a:ext uri="{9D8B030D-6E8A-4147-A177-3AD203B41FA5}">
                      <a16:colId xmlns:a16="http://schemas.microsoft.com/office/drawing/2014/main" val="2616544964"/>
                    </a:ext>
                  </a:extLst>
                </a:gridCol>
                <a:gridCol w="3457573">
                  <a:extLst>
                    <a:ext uri="{9D8B030D-6E8A-4147-A177-3AD203B41FA5}">
                      <a16:colId xmlns:a16="http://schemas.microsoft.com/office/drawing/2014/main" val="3768207484"/>
                    </a:ext>
                  </a:extLst>
                </a:gridCol>
              </a:tblGrid>
              <a:tr h="288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u="none" dirty="0"/>
                        <a:t>作業項目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u="none" dirty="0"/>
                        <a:t>日期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278907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u="none" dirty="0">
                          <a:solidFill>
                            <a:schemeClr val="tx1"/>
                          </a:solidFill>
                        </a:rPr>
                        <a:t>科技校院將錄取生報到名單</a:t>
                      </a:r>
                      <a:endParaRPr lang="en-US" altLang="zh-TW" sz="2600" b="1" u="none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TW" altLang="en-US" sz="2600" b="1" u="none" dirty="0">
                          <a:solidFill>
                            <a:schemeClr val="tx1"/>
                          </a:solidFill>
                        </a:rPr>
                        <a:t>寄至本委員會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113.6.17(</a:t>
                      </a:r>
                      <a:r>
                        <a:rPr lang="zh-TW" altLang="en-US" sz="26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一</a:t>
                      </a:r>
                      <a:r>
                        <a:rPr lang="en-US" altLang="zh-TW" sz="26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)17:00</a:t>
                      </a:r>
                      <a:r>
                        <a:rPr lang="zh-TW" altLang="en-US" sz="26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前</a:t>
                      </a:r>
                      <a:endParaRPr lang="en-US" altLang="zh-TW" sz="2600" b="1" strike="noStrike" kern="1200" cap="none" spc="50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97971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B7B7692A-585D-4A3D-AC62-FAF7D6D52C08}"/>
              </a:ext>
            </a:extLst>
          </p:cNvPr>
          <p:cNvSpPr txBox="1"/>
          <p:nvPr/>
        </p:nvSpPr>
        <p:spPr>
          <a:xfrm>
            <a:off x="2146300" y="2482587"/>
            <a:ext cx="8502648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342900" marR="0" lvl="0" indent="-342900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 sz="1600" spc="50" baseline="0">
                <a:solidFill>
                  <a:srgbClr val="0033CC"/>
                </a:solidFill>
                <a:latin typeface="+mn-ea"/>
              </a:defRPr>
            </a:lvl1pPr>
          </a:lstStyle>
          <a:p>
            <a:r>
              <a:rPr lang="zh-TW" altLang="en-US" dirty="0">
                <a:solidFill>
                  <a:schemeClr val="tx1"/>
                </a:solidFill>
                <a:sym typeface="Trebuchet MS"/>
              </a:rPr>
              <a:t>請各校於</a:t>
            </a:r>
            <a:r>
              <a:rPr lang="en-US" altLang="zh-TW" sz="1800" b="1" u="sng" dirty="0">
                <a:sym typeface="Trebuchet MS"/>
              </a:rPr>
              <a:t>113.6.17(</a:t>
            </a:r>
            <a:r>
              <a:rPr lang="zh-TW" altLang="en-US" sz="1800" b="1" u="sng" dirty="0">
                <a:sym typeface="Trebuchet MS"/>
              </a:rPr>
              <a:t>一</a:t>
            </a:r>
            <a:r>
              <a:rPr lang="en-US" altLang="zh-TW" sz="1800" b="1" u="sng" dirty="0">
                <a:sym typeface="Trebuchet MS"/>
              </a:rPr>
              <a:t>)12:00</a:t>
            </a:r>
            <a:r>
              <a:rPr lang="zh-TW" altLang="en-US" sz="1800" b="1" u="sng" dirty="0">
                <a:sym typeface="Trebuchet MS"/>
              </a:rPr>
              <a:t>前</a:t>
            </a:r>
            <a:r>
              <a:rPr lang="zh-TW" altLang="en-US" dirty="0">
                <a:solidFill>
                  <a:schemeClr val="tx1"/>
                </a:solidFill>
                <a:sym typeface="Trebuchet MS"/>
              </a:rPr>
              <a:t>，完成：</a:t>
            </a:r>
            <a:endParaRPr lang="en-US" altLang="zh-TW" dirty="0">
              <a:solidFill>
                <a:schemeClr val="tx1"/>
              </a:solidFill>
              <a:sym typeface="Trebuchet MS"/>
            </a:endParaRPr>
          </a:p>
          <a:p>
            <a:pPr lvl="2" indent="-342900">
              <a:buFont typeface="+mj-lt"/>
              <a:buAutoNum type="alphaLcPeriod"/>
            </a:pPr>
            <a:r>
              <a:rPr lang="zh-TW" altLang="en-US" b="1" spc="100" dirty="0">
                <a:solidFill>
                  <a:srgbClr val="0033CC"/>
                </a:solidFill>
                <a:sym typeface="Trebuchet MS"/>
              </a:rPr>
              <a:t>報到作業確定送出</a:t>
            </a:r>
            <a:r>
              <a:rPr lang="en-US" altLang="zh-TW" b="1" spc="100" dirty="0">
                <a:solidFill>
                  <a:schemeClr val="tx1"/>
                </a:solidFill>
                <a:sym typeface="Trebuchet MS"/>
              </a:rPr>
              <a:t>【</a:t>
            </a:r>
            <a:r>
              <a:rPr lang="zh-TW" altLang="en-US" b="1" spc="100" dirty="0">
                <a:solidFill>
                  <a:schemeClr val="tx1"/>
                </a:solidFill>
                <a:sym typeface="Trebuchet MS"/>
              </a:rPr>
              <a:t>步驟</a:t>
            </a:r>
            <a:r>
              <a:rPr lang="en-US" altLang="zh-TW" b="1" spc="100" dirty="0">
                <a:solidFill>
                  <a:schemeClr val="tx1"/>
                </a:solidFill>
                <a:sym typeface="Trebuchet MS"/>
              </a:rPr>
              <a:t>5.3</a:t>
            </a:r>
            <a:r>
              <a:rPr lang="zh-TW" altLang="en-US" b="1" spc="100" dirty="0">
                <a:solidFill>
                  <a:schemeClr val="tx1"/>
                </a:solidFill>
                <a:sym typeface="Trebuchet MS"/>
              </a:rPr>
              <a:t>報到結果確認送出</a:t>
            </a:r>
            <a:r>
              <a:rPr lang="en-US" altLang="zh-TW" b="1" spc="100" dirty="0">
                <a:solidFill>
                  <a:schemeClr val="tx1"/>
                </a:solidFill>
                <a:sym typeface="Trebuchet MS"/>
              </a:rPr>
              <a:t>】</a:t>
            </a:r>
            <a:endParaRPr lang="en-US" altLang="zh-TW" b="1" spc="100" dirty="0">
              <a:sym typeface="Trebuchet MS"/>
            </a:endParaRPr>
          </a:p>
          <a:p>
            <a:pPr lvl="2" indent="-342900">
              <a:buFont typeface="+mj-lt"/>
              <a:buAutoNum type="alphaLcPeriod"/>
            </a:pPr>
            <a:r>
              <a:rPr lang="zh-TW" altLang="en-US" spc="100" dirty="0">
                <a:solidFill>
                  <a:schemeClr val="tx1"/>
                </a:solidFill>
                <a:sym typeface="Trebuchet MS"/>
              </a:rPr>
              <a:t>先行</a:t>
            </a:r>
            <a:r>
              <a:rPr lang="zh-TW" altLang="en-US" b="1" spc="100" dirty="0">
                <a:solidFill>
                  <a:srgbClr val="0033CC"/>
                </a:solidFill>
                <a:sym typeface="Trebuchet MS"/>
              </a:rPr>
              <a:t>傳真</a:t>
            </a:r>
            <a:r>
              <a:rPr lang="zh-TW" altLang="en-US" b="1" spc="100" dirty="0">
                <a:solidFill>
                  <a:schemeClr val="accent3">
                    <a:lumMod val="50000"/>
                  </a:schemeClr>
                </a:solidFill>
                <a:sym typeface="Trebuchet MS"/>
              </a:rPr>
              <a:t>核章後之「</a:t>
            </a:r>
            <a:r>
              <a:rPr lang="zh-TW" altLang="en-US" b="1" spc="1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❶</a:t>
            </a:r>
            <a:r>
              <a:rPr lang="zh-TW" altLang="en-US" b="1" spc="100" dirty="0">
                <a:solidFill>
                  <a:schemeClr val="accent3">
                    <a:lumMod val="50000"/>
                  </a:schemeClr>
                </a:solidFill>
                <a:sym typeface="Trebuchet MS"/>
              </a:rPr>
              <a:t>報到人數一覽表」</a:t>
            </a:r>
            <a:r>
              <a:rPr lang="zh-TW" altLang="en-US" spc="100" dirty="0">
                <a:solidFill>
                  <a:schemeClr val="tx1"/>
                </a:solidFill>
                <a:sym typeface="Trebuchet MS"/>
              </a:rPr>
              <a:t>至本會。</a:t>
            </a:r>
            <a:endParaRPr lang="en-US" altLang="zh-TW" spc="100" dirty="0">
              <a:solidFill>
                <a:schemeClr val="tx1"/>
              </a:solidFill>
              <a:sym typeface="Trebuchet MS"/>
            </a:endParaRPr>
          </a:p>
          <a:p>
            <a:pPr>
              <a:spcBef>
                <a:spcPts val="1200"/>
              </a:spcBef>
            </a:pPr>
            <a:r>
              <a:rPr lang="en-US" altLang="zh-TW" sz="1800" b="1" dirty="0">
                <a:solidFill>
                  <a:schemeClr val="tx1"/>
                </a:solidFill>
                <a:sym typeface="Trebuchet MS"/>
              </a:rPr>
              <a:t> </a:t>
            </a:r>
            <a:r>
              <a:rPr lang="en-US" altLang="zh-TW" sz="1800" b="1" u="sng" dirty="0">
                <a:solidFill>
                  <a:srgbClr val="FF0000"/>
                </a:solidFill>
                <a:sym typeface="Trebuchet MS"/>
              </a:rPr>
              <a:t>113.6.17(</a:t>
            </a:r>
            <a:r>
              <a:rPr lang="zh-TW" altLang="en-US" sz="1800" b="1" u="sng" dirty="0">
                <a:solidFill>
                  <a:srgbClr val="FF0000"/>
                </a:solidFill>
                <a:sym typeface="Trebuchet MS"/>
              </a:rPr>
              <a:t>一</a:t>
            </a:r>
            <a:r>
              <a:rPr lang="en-US" altLang="zh-TW" sz="1800" b="1" u="sng" dirty="0">
                <a:solidFill>
                  <a:srgbClr val="FF0000"/>
                </a:solidFill>
                <a:sym typeface="Trebuchet MS"/>
              </a:rPr>
              <a:t>)17:00</a:t>
            </a:r>
            <a:r>
              <a:rPr lang="zh-TW" altLang="en-US" sz="1800" b="1" u="sng" dirty="0">
                <a:solidFill>
                  <a:srgbClr val="FF0000"/>
                </a:solidFill>
                <a:sym typeface="Trebuchet MS"/>
              </a:rPr>
              <a:t>前</a:t>
            </a:r>
            <a:r>
              <a:rPr lang="zh-TW" altLang="en-US" dirty="0">
                <a:solidFill>
                  <a:schemeClr val="tx1"/>
                </a:solidFill>
                <a:sym typeface="Trebuchet MS"/>
              </a:rPr>
              <a:t>，請將</a:t>
            </a: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sym typeface="Trebuchet MS"/>
              </a:rPr>
              <a:t>核章後之「</a:t>
            </a: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❶</a:t>
            </a: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sym typeface="Trebuchet MS"/>
              </a:rPr>
              <a:t>報到人數一覽表」及「</a:t>
            </a: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❷</a:t>
            </a:r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sym typeface="Trebuchet MS"/>
              </a:rPr>
              <a:t>錄取生報到名單」</a:t>
            </a:r>
            <a:r>
              <a:rPr lang="en-US" altLang="zh-TW" dirty="0">
                <a:solidFill>
                  <a:schemeClr val="tx1"/>
                </a:solidFill>
                <a:sym typeface="Trebuchet MS"/>
              </a:rPr>
              <a:t>2</a:t>
            </a:r>
            <a:r>
              <a:rPr lang="zh-TW" altLang="en-US" dirty="0">
                <a:solidFill>
                  <a:schemeClr val="tx1"/>
                </a:solidFill>
                <a:sym typeface="Trebuchet MS"/>
              </a:rPr>
              <a:t>份資料</a:t>
            </a:r>
            <a:r>
              <a:rPr lang="zh-TW" altLang="en-US" b="1" dirty="0">
                <a:solidFill>
                  <a:srgbClr val="FF0000"/>
                </a:solidFill>
                <a:sym typeface="Trebuchet MS"/>
              </a:rPr>
              <a:t>正本</a:t>
            </a:r>
            <a:r>
              <a:rPr lang="zh-TW" altLang="en-US" dirty="0">
                <a:solidFill>
                  <a:schemeClr val="tx1"/>
                </a:solidFill>
                <a:sym typeface="Trebuchet MS"/>
              </a:rPr>
              <a:t>以限時掛號</a:t>
            </a:r>
            <a:r>
              <a:rPr lang="zh-TW" altLang="en-US" b="1" dirty="0">
                <a:solidFill>
                  <a:srgbClr val="FF0000"/>
                </a:solidFill>
                <a:sym typeface="Trebuchet MS"/>
              </a:rPr>
              <a:t>寄回至本會</a:t>
            </a:r>
            <a:r>
              <a:rPr lang="zh-TW" altLang="en-US" dirty="0">
                <a:solidFill>
                  <a:schemeClr val="tx1"/>
                </a:solidFill>
                <a:sym typeface="Trebuchet MS"/>
              </a:rPr>
              <a:t>。</a:t>
            </a:r>
          </a:p>
        </p:txBody>
      </p:sp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3F5A627C-F420-4DE9-88BE-A7E413FC1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91198"/>
              </p:ext>
            </p:extLst>
          </p:nvPr>
        </p:nvGraphicFramePr>
        <p:xfrm>
          <a:off x="2146300" y="4623275"/>
          <a:ext cx="8502648" cy="12192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5075">
                  <a:extLst>
                    <a:ext uri="{9D8B030D-6E8A-4147-A177-3AD203B41FA5}">
                      <a16:colId xmlns:a16="http://schemas.microsoft.com/office/drawing/2014/main" val="2616544964"/>
                    </a:ext>
                  </a:extLst>
                </a:gridCol>
                <a:gridCol w="3457573">
                  <a:extLst>
                    <a:ext uri="{9D8B030D-6E8A-4147-A177-3AD203B41FA5}">
                      <a16:colId xmlns:a16="http://schemas.microsoft.com/office/drawing/2014/main" val="3768207484"/>
                    </a:ext>
                  </a:extLst>
                </a:gridCol>
              </a:tblGrid>
              <a:tr h="288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u="none" dirty="0"/>
                        <a:t>作業項目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u="none" dirty="0"/>
                        <a:t>日期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278907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u="none" dirty="0">
                          <a:solidFill>
                            <a:schemeClr val="tx1"/>
                          </a:solidFill>
                        </a:rPr>
                        <a:t>本委員會函告各大學及技專校院聯合招生委員會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113.6.25(</a:t>
                      </a:r>
                      <a:r>
                        <a:rPr lang="zh-TW" altLang="en-US" sz="26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二</a:t>
                      </a:r>
                      <a:r>
                        <a:rPr lang="en-US" altLang="zh-TW" sz="26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zh-TW" altLang="en-US" sz="26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前</a:t>
                      </a:r>
                      <a:endParaRPr lang="en-US" altLang="zh-TW" sz="2600" b="1" strike="noStrike" kern="1200" cap="none" spc="50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97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424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5F14A00-5BAD-49EF-8E1B-056BB0F74602}"/>
              </a:ext>
            </a:extLst>
          </p:cNvPr>
          <p:cNvSpPr/>
          <p:nvPr/>
        </p:nvSpPr>
        <p:spPr>
          <a:xfrm>
            <a:off x="1" y="0"/>
            <a:ext cx="7874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696926" y="1"/>
            <a:ext cx="1495074" cy="283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四技申請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96049" y="3805462"/>
            <a:ext cx="1166588" cy="1166588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10EA6F2-5640-4BFB-9E27-9842871E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F73FC7-A9FE-40B6-81F5-DFB2F20B458A}"/>
              </a:ext>
            </a:extLst>
          </p:cNvPr>
          <p:cNvSpPr txBox="1"/>
          <p:nvPr/>
        </p:nvSpPr>
        <p:spPr>
          <a:xfrm>
            <a:off x="1812657" y="1601299"/>
            <a:ext cx="93452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6800" dirty="0">
                <a:solidFill>
                  <a:schemeClr val="accent1">
                    <a:lumMod val="75000"/>
                  </a:schemeClr>
                </a:solidFill>
                <a:latin typeface="華康新特黑體" panose="02010609010101010101" pitchFamily="49" charset="-120"/>
                <a:ea typeface="華康新特黑體" panose="02010609010101010101" pitchFamily="49" charset="-120"/>
              </a:rPr>
              <a:t>聯合會傳送</a:t>
            </a:r>
            <a:r>
              <a:rPr lang="en-US" altLang="zh-TW" sz="6800" dirty="0">
                <a:solidFill>
                  <a:schemeClr val="accent1">
                    <a:lumMod val="75000"/>
                  </a:schemeClr>
                </a:solidFill>
                <a:latin typeface="華康新特黑體" panose="02010609010101010101" pitchFamily="49" charset="-120"/>
                <a:ea typeface="華康新特黑體" panose="02010609010101010101" pitchFamily="49" charset="-120"/>
              </a:rPr>
              <a:t>EP</a:t>
            </a:r>
            <a:r>
              <a:rPr lang="zh-TW" altLang="en-US" sz="6800" dirty="0">
                <a:solidFill>
                  <a:schemeClr val="accent1">
                    <a:lumMod val="75000"/>
                  </a:schemeClr>
                </a:solidFill>
                <a:latin typeface="華康新特黑體" panose="02010609010101010101" pitchFamily="49" charset="-120"/>
                <a:ea typeface="華康新特黑體" panose="02010609010101010101" pitchFamily="49" charset="-120"/>
              </a:rPr>
              <a:t>資料及</a:t>
            </a:r>
            <a:endParaRPr lang="en-US" altLang="zh-TW" sz="6800" dirty="0">
              <a:solidFill>
                <a:schemeClr val="accent1">
                  <a:lumMod val="75000"/>
                </a:schemeClr>
              </a:solidFill>
              <a:latin typeface="華康新特黑體" panose="02010609010101010101" pitchFamily="49" charset="-120"/>
              <a:ea typeface="華康新特黑體" panose="02010609010101010101" pitchFamily="49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6800" dirty="0">
                <a:solidFill>
                  <a:schemeClr val="accent1">
                    <a:lumMod val="75000"/>
                  </a:schemeClr>
                </a:solidFill>
                <a:latin typeface="華康新特黑體" panose="02010609010101010101" pitchFamily="49" charset="-120"/>
                <a:ea typeface="華康新特黑體" panose="02010609010101010101" pitchFamily="49" charset="-120"/>
              </a:rPr>
              <a:t>各校選用評分輔助工具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3B45CEF-0415-4B63-BF49-4A2EB38BB152}"/>
              </a:ext>
            </a:extLst>
          </p:cNvPr>
          <p:cNvSpPr txBox="1"/>
          <p:nvPr/>
        </p:nvSpPr>
        <p:spPr>
          <a:xfrm>
            <a:off x="130628" y="0"/>
            <a:ext cx="49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7479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>
            <a:extLst>
              <a:ext uri="{FF2B5EF4-FFF2-40B4-BE49-F238E27FC236}">
                <a16:creationId xmlns:a16="http://schemas.microsoft.com/office/drawing/2014/main" id="{2CF3B3F3-CEA9-40DB-A53D-461014F08113}"/>
              </a:ext>
            </a:extLst>
          </p:cNvPr>
          <p:cNvSpPr/>
          <p:nvPr/>
        </p:nvSpPr>
        <p:spPr>
          <a:xfrm>
            <a:off x="2029279" y="4979601"/>
            <a:ext cx="8439150" cy="17156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545202" y="1123961"/>
            <a:ext cx="9708600" cy="39417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u"/>
            </a:pPr>
            <a:r>
              <a:rPr lang="zh-TW" altLang="en-US" sz="2400" spc="-100" dirty="0">
                <a:latin typeface="+mj-lt"/>
                <a:ea typeface="+mj-ea"/>
                <a:cs typeface="+mj-cs"/>
              </a:rPr>
              <a:t> </a:t>
            </a:r>
            <a:r>
              <a:rPr lang="zh-TW" altLang="en-US" sz="2400" b="1" spc="-10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分流</a:t>
            </a:r>
            <a:r>
              <a:rPr lang="zh-TW" altLang="en-US" sz="2400" spc="-100" dirty="0">
                <a:latin typeface="+mj-lt"/>
                <a:ea typeface="+mj-ea"/>
                <a:cs typeface="+mj-cs"/>
              </a:rPr>
              <a:t>科技校院學習歷程資料傳輸時間：</a:t>
            </a:r>
          </a:p>
          <a:p>
            <a:pPr marL="904875" indent="-457200">
              <a:lnSpc>
                <a:spcPct val="110000"/>
              </a:lnSpc>
              <a:buFont typeface="+mj-lt"/>
              <a:buAutoNum type="arabicParenR"/>
            </a:pPr>
            <a:r>
              <a:rPr lang="zh-TW" altLang="en-US" sz="2400" spc="-100" dirty="0">
                <a:latin typeface="+mj-lt"/>
                <a:ea typeface="+mj-ea"/>
                <a:cs typeface="+mj-cs"/>
              </a:rPr>
              <a:t>科技校院自訂上傳</a:t>
            </a:r>
            <a:r>
              <a:rPr lang="zh-TW" altLang="en-US" sz="2400" b="1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截止日後</a:t>
            </a:r>
            <a:r>
              <a:rPr lang="en-US" altLang="zh-TW" sz="2400" b="1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</a:t>
            </a:r>
            <a:r>
              <a:rPr lang="zh-TW" altLang="en-US" sz="2400" b="1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天</a:t>
            </a:r>
            <a:r>
              <a:rPr lang="zh-TW" altLang="en-US" sz="2400" spc="-100" dirty="0">
                <a:latin typeface="+mj-lt"/>
                <a:ea typeface="+mj-ea"/>
                <a:cs typeface="+mj-cs"/>
              </a:rPr>
              <a:t>，開放檔案下載。</a:t>
            </a:r>
            <a:endParaRPr lang="en-US" altLang="zh-TW" sz="2400" spc="-100" dirty="0">
              <a:latin typeface="+mj-lt"/>
              <a:ea typeface="+mj-ea"/>
              <a:cs typeface="+mj-cs"/>
            </a:endParaRPr>
          </a:p>
          <a:p>
            <a:pPr marL="904875" indent="-457200">
              <a:lnSpc>
                <a:spcPct val="110000"/>
              </a:lnSpc>
              <a:buFont typeface="+mj-lt"/>
              <a:buAutoNum type="arabicParenR"/>
            </a:pPr>
            <a:r>
              <a:rPr lang="zh-TW" altLang="en-US" sz="2400" b="1" spc="-100" dirty="0">
                <a:latin typeface="+mj-lt"/>
                <a:ea typeface="+mj-ea"/>
                <a:cs typeface="+mj-cs"/>
              </a:rPr>
              <a:t>以</a:t>
            </a:r>
            <a:r>
              <a:rPr lang="zh-TW" altLang="en-US" sz="2400" b="1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網路傳輸</a:t>
            </a:r>
            <a:r>
              <a:rPr lang="zh-TW" altLang="en-US" sz="2400" b="1" spc="-100" dirty="0">
                <a:latin typeface="+mj-lt"/>
                <a:ea typeface="+mj-ea"/>
                <a:cs typeface="+mj-cs"/>
              </a:rPr>
              <a:t>為優先考量，另以</a:t>
            </a:r>
            <a:r>
              <a:rPr lang="zh-TW" altLang="en-US" sz="2400" b="1" u="sng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加密硬碟</a:t>
            </a:r>
            <a:r>
              <a:rPr lang="zh-TW" altLang="en-US" sz="2400" b="1" spc="-100" dirty="0">
                <a:latin typeface="+mj-lt"/>
                <a:ea typeface="+mj-ea"/>
                <a:cs typeface="+mj-cs"/>
              </a:rPr>
              <a:t>為輔助。</a:t>
            </a:r>
            <a:endParaRPr lang="en-US" altLang="zh-TW" sz="2400" b="1" spc="-100" dirty="0">
              <a:latin typeface="+mj-lt"/>
              <a:ea typeface="+mj-ea"/>
              <a:cs typeface="+mj-cs"/>
            </a:endParaRPr>
          </a:p>
          <a:p>
            <a:pPr marL="904875" indent="-457200">
              <a:lnSpc>
                <a:spcPct val="110000"/>
              </a:lnSpc>
              <a:buFont typeface="+mj-lt"/>
              <a:buAutoNum type="arabicParenR"/>
            </a:pPr>
            <a:r>
              <a:rPr lang="zh-TW" altLang="en-US" sz="2400" spc="-100" dirty="0">
                <a:latin typeface="+mj-lt"/>
                <a:ea typeface="+mj-ea"/>
              </a:rPr>
              <a:t>受理招生學校得</a:t>
            </a:r>
            <a:r>
              <a:rPr lang="zh-TW" altLang="en-US" sz="2400" spc="-100" dirty="0">
                <a:latin typeface="+mj-lt"/>
                <a:ea typeface="+mj-ea"/>
                <a:cs typeface="+mj-cs"/>
              </a:rPr>
              <a:t>預先</a:t>
            </a:r>
            <a:r>
              <a:rPr lang="zh-TW" altLang="en-US" sz="2400" spc="-100" dirty="0">
                <a:latin typeface="+mj-lt"/>
                <a:ea typeface="+mj-ea"/>
              </a:rPr>
              <a:t>申請自取</a:t>
            </a:r>
            <a:r>
              <a:rPr lang="zh-TW" altLang="en-US" sz="2400" u="sng" spc="-100" dirty="0">
                <a:latin typeface="+mj-lt"/>
                <a:ea typeface="+mj-ea"/>
              </a:rPr>
              <a:t>加密硬碟</a:t>
            </a:r>
            <a:r>
              <a:rPr lang="zh-TW" altLang="en-US" sz="2400" spc="-100" dirty="0">
                <a:latin typeface="+mj-lt"/>
                <a:ea typeface="+mj-ea"/>
              </a:rPr>
              <a:t>方式。</a:t>
            </a:r>
            <a:endParaRPr lang="en-US" altLang="zh-TW" sz="2400" spc="-100" dirty="0">
              <a:latin typeface="+mj-lt"/>
              <a:ea typeface="+mj-ea"/>
              <a:cs typeface="+mj-cs"/>
            </a:endParaRPr>
          </a:p>
          <a:p>
            <a:pPr>
              <a:lnSpc>
                <a:spcPct val="110000"/>
              </a:lnSpc>
              <a:spcBef>
                <a:spcPts val="2400"/>
              </a:spcBef>
              <a:buFont typeface="Wingdings" panose="05000000000000000000" pitchFamily="2" charset="2"/>
              <a:buChar char="u"/>
            </a:pPr>
            <a:r>
              <a:rPr lang="zh-TW" altLang="en-US" sz="2400" spc="-100" dirty="0">
                <a:latin typeface="+mj-lt"/>
                <a:ea typeface="+mj-ea"/>
                <a:cs typeface="+mj-cs"/>
              </a:rPr>
              <a:t> </a:t>
            </a:r>
            <a:r>
              <a:rPr lang="zh-TW" altLang="en-US" sz="2400" b="1" spc="-10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建議</a:t>
            </a:r>
            <a:r>
              <a:rPr lang="zh-TW" altLang="en-US" sz="2400" spc="-100" dirty="0">
                <a:latin typeface="+mj-lt"/>
                <a:ea typeface="+mj-ea"/>
                <a:cs typeface="+mj-cs"/>
              </a:rPr>
              <a:t>科技校院酌以升級網路傳輸速率：</a:t>
            </a:r>
            <a:endParaRPr lang="en-US" altLang="zh-TW" sz="2400" spc="-100" dirty="0">
              <a:latin typeface="+mj-lt"/>
              <a:ea typeface="+mj-ea"/>
              <a:cs typeface="+mj-cs"/>
            </a:endParaRPr>
          </a:p>
          <a:p>
            <a:pPr marL="411163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TW" altLang="en-US" sz="2400" spc="-100" dirty="0">
                <a:latin typeface="+mj-lt"/>
                <a:ea typeface="+mj-ea"/>
                <a:cs typeface="+mj-cs"/>
              </a:rPr>
              <a:t>若以</a:t>
            </a:r>
            <a:r>
              <a:rPr lang="en-US" altLang="zh-TW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5-10</a:t>
            </a:r>
            <a:r>
              <a:rPr lang="zh-TW" altLang="en-US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TW" sz="2400" b="1" spc="-1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Gbps</a:t>
            </a:r>
            <a:r>
              <a:rPr lang="zh-TW" altLang="en-US" sz="2400" spc="-100" dirty="0">
                <a:latin typeface="+mj-lt"/>
                <a:ea typeface="+mj-ea"/>
                <a:cs typeface="+mj-cs"/>
              </a:rPr>
              <a:t>連網傳輸速率，應有益提升招生學校伺服器對外檔案之傳收作業效能。</a:t>
            </a:r>
          </a:p>
        </p:txBody>
      </p:sp>
      <p:cxnSp>
        <p:nvCxnSpPr>
          <p:cNvPr id="5" name="直線接點 4"/>
          <p:cNvCxnSpPr>
            <a:cxnSpLocks/>
          </p:cNvCxnSpPr>
          <p:nvPr/>
        </p:nvCxnSpPr>
        <p:spPr>
          <a:xfrm>
            <a:off x="3052876" y="5507030"/>
            <a:ext cx="7138874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864581" y="5811004"/>
            <a:ext cx="2116377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TW" altLang="en-US" sz="1300" b="1" dirty="0">
                <a:latin typeface="+mj-ea"/>
                <a:ea typeface="+mj-ea"/>
                <a:cs typeface="Times New Roman" panose="02020603050405020304" pitchFamily="18" charset="0"/>
              </a:rPr>
              <a:t>申請生網路上傳</a:t>
            </a:r>
            <a:r>
              <a:rPr lang="en-US" altLang="zh-TW" sz="1300" b="1" dirty="0"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zh-TW" altLang="en-US" sz="1300" b="1" dirty="0">
                <a:latin typeface="+mj-ea"/>
                <a:ea typeface="+mj-ea"/>
                <a:cs typeface="Times New Roman" panose="02020603050405020304" pitchFamily="18" charset="0"/>
              </a:rPr>
              <a:t>勾選</a:t>
            </a:r>
            <a:r>
              <a:rPr lang="en-US" altLang="zh-TW" sz="1300" b="1" dirty="0"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r>
              <a:rPr lang="zh-TW" altLang="en-US" sz="1300" b="1" dirty="0">
                <a:latin typeface="+mj-ea"/>
                <a:ea typeface="+mj-ea"/>
                <a:cs typeface="Times New Roman" panose="02020603050405020304" pitchFamily="18" charset="0"/>
              </a:rPr>
              <a:t>資格審查、學習歷程備審資料</a:t>
            </a:r>
            <a:endParaRPr lang="en-US" altLang="zh-TW" sz="1300" b="1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TW" altLang="en-US" sz="1300" b="1" dirty="0"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zh-TW" altLang="en-US" sz="1300" b="1" u="sng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上傳截止日</a:t>
            </a:r>
            <a:r>
              <a:rPr lang="zh-TW" altLang="zh-TW" sz="1300" b="1" u="sng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各校自訂</a:t>
            </a:r>
            <a:endParaRPr lang="zh-TW" altLang="en-US" sz="1300" b="1" u="sng" dirty="0">
              <a:solidFill>
                <a:srgbClr val="FF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24656" y="5840754"/>
            <a:ext cx="2332081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TW" altLang="en-US" sz="1300" b="1" dirty="0">
                <a:latin typeface="+mj-ea"/>
                <a:ea typeface="+mj-ea"/>
                <a:cs typeface="Times New Roman" panose="02020603050405020304" pitchFamily="18" charset="0"/>
              </a:rPr>
              <a:t>開放各校下載取得申請生上傳</a:t>
            </a:r>
            <a:r>
              <a:rPr lang="en-US" altLang="zh-TW" sz="1300" b="1" dirty="0"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zh-TW" altLang="en-US" sz="1300" b="1" dirty="0">
                <a:latin typeface="+mj-ea"/>
                <a:ea typeface="+mj-ea"/>
                <a:cs typeface="Times New Roman" panose="02020603050405020304" pitchFamily="18" charset="0"/>
              </a:rPr>
              <a:t>勾選</a:t>
            </a:r>
            <a:r>
              <a:rPr lang="en-US" altLang="zh-TW" sz="1300" b="1" dirty="0"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r>
              <a:rPr lang="zh-TW" altLang="en-US" sz="1300" b="1" dirty="0">
                <a:latin typeface="+mj-ea"/>
                <a:ea typeface="+mj-ea"/>
                <a:cs typeface="Times New Roman" panose="02020603050405020304" pitchFamily="18" charset="0"/>
              </a:rPr>
              <a:t>之資格審查、學習歷程備審資料</a:t>
            </a:r>
            <a:endParaRPr lang="en-US" altLang="zh-TW" sz="1300" b="1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TW" altLang="zh-TW" sz="1300" b="1" u="sng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各校自訂</a:t>
            </a:r>
            <a:r>
              <a:rPr lang="zh-TW" altLang="en-US" sz="1300" b="1" u="sng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截止日後</a:t>
            </a:r>
            <a:r>
              <a:rPr lang="en-US" altLang="zh-TW" sz="1300" b="1" u="sng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zh-TW" altLang="en-US" sz="1300" b="1" u="sng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天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3717DD1-3868-4136-83D4-C5AB5C8F5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E49991D-4E35-4E67-8742-061FF3DE7811}"/>
              </a:ext>
            </a:extLst>
          </p:cNvPr>
          <p:cNvSpPr txBox="1"/>
          <p:nvPr/>
        </p:nvSpPr>
        <p:spPr>
          <a:xfrm>
            <a:off x="1199242" y="323836"/>
            <a:ext cx="891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聯合會傳送</a:t>
            </a:r>
            <a:r>
              <a:rPr lang="en-US" altLang="zh-TW" sz="4000" b="1" dirty="0"/>
              <a:t>EP</a:t>
            </a:r>
            <a:r>
              <a:rPr lang="zh-TW" altLang="en-US" sz="4000" b="1" dirty="0"/>
              <a:t>檔案至科技校院作業方式</a:t>
            </a:r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8452908D-591B-4CC4-BC9C-8EBAA6DEEA8B}"/>
              </a:ext>
            </a:extLst>
          </p:cNvPr>
          <p:cNvGrpSpPr/>
          <p:nvPr/>
        </p:nvGrpSpPr>
        <p:grpSpPr>
          <a:xfrm>
            <a:off x="5487641" y="5290885"/>
            <a:ext cx="952301" cy="1122959"/>
            <a:chOff x="4716802" y="5195561"/>
            <a:chExt cx="952301" cy="1122959"/>
          </a:xfrm>
        </p:grpSpPr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ABB90457-8FE4-4246-BBB3-29A75B813114}"/>
                </a:ext>
              </a:extLst>
            </p:cNvPr>
            <p:cNvCxnSpPr/>
            <p:nvPr/>
          </p:nvCxnSpPr>
          <p:spPr>
            <a:xfrm>
              <a:off x="5180252" y="5195561"/>
              <a:ext cx="0" cy="495300"/>
            </a:xfrm>
            <a:prstGeom prst="line">
              <a:avLst/>
            </a:prstGeom>
            <a:ln w="381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6BB2EBC3-C29E-4F10-AE6B-6C8B44A50E66}"/>
                </a:ext>
              </a:extLst>
            </p:cNvPr>
            <p:cNvSpPr/>
            <p:nvPr/>
          </p:nvSpPr>
          <p:spPr>
            <a:xfrm>
              <a:off x="4716802" y="5702967"/>
              <a:ext cx="952301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u="sng" spc="-100" dirty="0">
                  <a:solidFill>
                    <a:srgbClr val="0000FF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5/8</a:t>
              </a:r>
            </a:p>
            <a:p>
              <a:pPr algn="ctr"/>
              <a:r>
                <a:rPr lang="zh-TW" altLang="en-US" sz="1600" spc="-100" dirty="0">
                  <a:solidFill>
                    <a:srgbClr val="0000FF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封包檔案</a:t>
              </a: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2BB7849-7143-4242-B8D7-859F1E5B7305}"/>
              </a:ext>
            </a:extLst>
          </p:cNvPr>
          <p:cNvGrpSpPr/>
          <p:nvPr/>
        </p:nvGrpSpPr>
        <p:grpSpPr>
          <a:xfrm>
            <a:off x="6471759" y="5279691"/>
            <a:ext cx="952301" cy="1134153"/>
            <a:chOff x="6056520" y="5184367"/>
            <a:chExt cx="952301" cy="1134153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7F592B9-E950-4D70-89EF-702FB601D832}"/>
                </a:ext>
              </a:extLst>
            </p:cNvPr>
            <p:cNvSpPr/>
            <p:nvPr/>
          </p:nvSpPr>
          <p:spPr>
            <a:xfrm>
              <a:off x="6056520" y="5702967"/>
              <a:ext cx="952301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u="sng" spc="-100" dirty="0">
                  <a:solidFill>
                    <a:srgbClr val="0000FF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5/9</a:t>
              </a:r>
            </a:p>
            <a:p>
              <a:pPr algn="ctr"/>
              <a:r>
                <a:rPr lang="zh-TW" altLang="en-US" sz="1600" spc="-100" dirty="0">
                  <a:solidFill>
                    <a:srgbClr val="0000FF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封包檔案</a:t>
              </a:r>
            </a:p>
          </p:txBody>
        </p: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FA9FE55A-2593-45BE-A5B1-4DA8EFB635C1}"/>
                </a:ext>
              </a:extLst>
            </p:cNvPr>
            <p:cNvCxnSpPr/>
            <p:nvPr/>
          </p:nvCxnSpPr>
          <p:spPr>
            <a:xfrm>
              <a:off x="6513752" y="5184367"/>
              <a:ext cx="0" cy="495300"/>
            </a:xfrm>
            <a:prstGeom prst="line">
              <a:avLst/>
            </a:prstGeom>
            <a:ln w="381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CC1CCE5F-CC20-4A41-8DFD-D782699C9744}"/>
              </a:ext>
            </a:extLst>
          </p:cNvPr>
          <p:cNvGrpSpPr/>
          <p:nvPr/>
        </p:nvGrpSpPr>
        <p:grpSpPr>
          <a:xfrm>
            <a:off x="3446620" y="4979601"/>
            <a:ext cx="952301" cy="795389"/>
            <a:chOff x="2853581" y="4884277"/>
            <a:chExt cx="952301" cy="795389"/>
          </a:xfrm>
        </p:grpSpPr>
        <p:sp>
          <p:nvSpPr>
            <p:cNvPr id="30" name="流程圖: 合併 29">
              <a:extLst>
                <a:ext uri="{FF2B5EF4-FFF2-40B4-BE49-F238E27FC236}">
                  <a16:creationId xmlns:a16="http://schemas.microsoft.com/office/drawing/2014/main" id="{958CA00E-FCBA-49F6-9902-7091C6882ECD}"/>
                </a:ext>
              </a:extLst>
            </p:cNvPr>
            <p:cNvSpPr/>
            <p:nvPr/>
          </p:nvSpPr>
          <p:spPr>
            <a:xfrm>
              <a:off x="3116706" y="5302605"/>
              <a:ext cx="426052" cy="377061"/>
            </a:xfrm>
            <a:prstGeom prst="flowChartMerg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083940F9-7A95-49F7-8A0D-E71AFB416A22}"/>
                </a:ext>
              </a:extLst>
            </p:cNvPr>
            <p:cNvSpPr/>
            <p:nvPr/>
          </p:nvSpPr>
          <p:spPr>
            <a:xfrm>
              <a:off x="2853581" y="4884277"/>
              <a:ext cx="9523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u="sng" spc="-1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5/7</a:t>
              </a:r>
              <a:endParaRPr lang="zh-TW" altLang="en-US" sz="2000" b="1" spc="-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D3414BAF-08EA-4A1A-9B2B-A148338EDDF5}"/>
              </a:ext>
            </a:extLst>
          </p:cNvPr>
          <p:cNvGrpSpPr/>
          <p:nvPr/>
        </p:nvGrpSpPr>
        <p:grpSpPr>
          <a:xfrm>
            <a:off x="8572356" y="4979601"/>
            <a:ext cx="952301" cy="795389"/>
            <a:chOff x="2853581" y="4884277"/>
            <a:chExt cx="952301" cy="795389"/>
          </a:xfrm>
        </p:grpSpPr>
        <p:sp>
          <p:nvSpPr>
            <p:cNvPr id="42" name="流程圖: 合併 41">
              <a:extLst>
                <a:ext uri="{FF2B5EF4-FFF2-40B4-BE49-F238E27FC236}">
                  <a16:creationId xmlns:a16="http://schemas.microsoft.com/office/drawing/2014/main" id="{D9A6A092-2B1F-471C-A7C1-37CEA7ED43F9}"/>
                </a:ext>
              </a:extLst>
            </p:cNvPr>
            <p:cNvSpPr/>
            <p:nvPr/>
          </p:nvSpPr>
          <p:spPr>
            <a:xfrm>
              <a:off x="3116706" y="5302605"/>
              <a:ext cx="426052" cy="377061"/>
            </a:xfrm>
            <a:prstGeom prst="flowChartMerge">
              <a:avLst/>
            </a:prstGeom>
            <a:solidFill>
              <a:srgbClr val="FFFF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65A46684-9086-4D34-A9E3-D98D0E823044}"/>
                </a:ext>
              </a:extLst>
            </p:cNvPr>
            <p:cNvSpPr/>
            <p:nvPr/>
          </p:nvSpPr>
          <p:spPr>
            <a:xfrm>
              <a:off x="2853581" y="4884277"/>
              <a:ext cx="9523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u="sng" spc="-100" dirty="0">
                  <a:solidFill>
                    <a:srgbClr val="FF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5/10</a:t>
              </a:r>
              <a:endParaRPr lang="zh-TW" altLang="en-US" sz="2000" b="1" spc="-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6B9EBFE-A6F3-4DDD-8338-9F3B79BD7D25}"/>
              </a:ext>
            </a:extLst>
          </p:cNvPr>
          <p:cNvSpPr txBox="1"/>
          <p:nvPr/>
        </p:nvSpPr>
        <p:spPr>
          <a:xfrm>
            <a:off x="2126960" y="5346776"/>
            <a:ext cx="553998" cy="10168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b="1" spc="600" dirty="0"/>
              <a:t>範例</a:t>
            </a:r>
          </a:p>
        </p:txBody>
      </p:sp>
    </p:spTree>
    <p:extLst>
      <p:ext uri="{BB962C8B-B14F-4D97-AF65-F5344CB8AC3E}">
        <p14:creationId xmlns:p14="http://schemas.microsoft.com/office/powerpoint/2010/main" val="1949975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09080" y="1167872"/>
            <a:ext cx="97487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AutoNum type="arabicPeriod"/>
            </a:pPr>
            <a:r>
              <a:rPr lang="en-US" altLang="zh-TW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113</a:t>
            </a:r>
            <a:r>
              <a:rPr lang="zh-TW" altLang="zh-TW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學年度維持各校</a:t>
            </a:r>
            <a:r>
              <a:rPr lang="zh-TW" altLang="zh-TW" sz="2000" b="1" kern="0" spc="50" dirty="0">
                <a:solidFill>
                  <a:srgbClr val="0033CC"/>
                </a:solidFill>
                <a:latin typeface="+mj-lt"/>
                <a:ea typeface="+mj-ea"/>
                <a:cs typeface="Times New Roman" panose="02020603050405020304" pitchFamily="18" charset="0"/>
              </a:rPr>
              <a:t>以網路</a:t>
            </a:r>
            <a:r>
              <a:rPr lang="en-US" altLang="zh-TW" sz="2000" b="1" kern="0" spc="50" dirty="0">
                <a:solidFill>
                  <a:srgbClr val="0033CC"/>
                </a:solidFill>
                <a:latin typeface="+mj-lt"/>
                <a:ea typeface="+mj-ea"/>
                <a:cs typeface="Times New Roman" panose="02020603050405020304" pitchFamily="18" charset="0"/>
              </a:rPr>
              <a:t>HTTPs</a:t>
            </a:r>
            <a:r>
              <a:rPr lang="zh-TW" altLang="zh-TW" sz="2000" b="1" kern="0" spc="50" dirty="0">
                <a:solidFill>
                  <a:srgbClr val="0033CC"/>
                </a:solidFill>
                <a:latin typeface="+mj-lt"/>
                <a:ea typeface="+mj-ea"/>
                <a:cs typeface="Times New Roman" panose="02020603050405020304" pitchFamily="18" charset="0"/>
              </a:rPr>
              <a:t>傳輸為優先考量</a:t>
            </a:r>
            <a:r>
              <a:rPr lang="zh-TW" altLang="zh-TW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，另以加密行動硬碟為輔助。</a:t>
            </a:r>
            <a:endParaRPr lang="en-US" altLang="zh-TW" sz="2000" kern="0" spc="50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AutoNum type="arabicPeriod"/>
            </a:pPr>
            <a:r>
              <a:rPr lang="zh-TW" altLang="zh-TW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考量評閱</a:t>
            </a: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申請</a:t>
            </a:r>
            <a:r>
              <a:rPr lang="zh-TW" altLang="zh-TW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生備審資料作業時效所需，</a:t>
            </a:r>
            <a:r>
              <a:rPr lang="zh-TW" altLang="zh-TW" sz="2000" b="1" kern="0" spc="50" dirty="0">
                <a:latin typeface="+mj-lt"/>
                <a:ea typeface="+mj-ea"/>
                <a:cs typeface="Times New Roman" panose="02020603050405020304" pitchFamily="18" charset="0"/>
              </a:rPr>
              <a:t>經招生學校評估後</a:t>
            </a:r>
            <a:r>
              <a:rPr lang="zh-TW" altLang="en-US" sz="2000" b="1" u="sng" kern="0" spc="50" dirty="0">
                <a:latin typeface="+mj-lt"/>
                <a:ea typeface="+mj-ea"/>
                <a:cs typeface="Times New Roman" panose="02020603050405020304" pitchFamily="18" charset="0"/>
              </a:rPr>
              <a:t>可</a:t>
            </a:r>
            <a:r>
              <a:rPr lang="zh-TW" altLang="zh-TW" sz="2000" b="1" u="sng" kern="0" spc="50" dirty="0">
                <a:latin typeface="+mj-lt"/>
                <a:ea typeface="+mj-ea"/>
                <a:cs typeface="Times New Roman" panose="02020603050405020304" pitchFamily="18" charset="0"/>
              </a:rPr>
              <a:t>預先向聯合會申請</a:t>
            </a:r>
            <a:r>
              <a:rPr lang="zh-TW" altLang="zh-TW" sz="2000" b="1" kern="0" spc="50" dirty="0">
                <a:latin typeface="+mj-lt"/>
                <a:ea typeface="+mj-ea"/>
                <a:cs typeface="Times New Roman" panose="02020603050405020304" pitchFamily="18" charset="0"/>
              </a:rPr>
              <a:t>交換加密行動硬碟，</a:t>
            </a:r>
            <a:r>
              <a:rPr lang="zh-TW" altLang="zh-TW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並</a:t>
            </a:r>
            <a:r>
              <a:rPr lang="zh-TW" altLang="zh-TW" sz="2000" b="1" u="sng" kern="0" spc="50" dirty="0">
                <a:latin typeface="+mj-lt"/>
                <a:ea typeface="+mj-ea"/>
                <a:cs typeface="Times New Roman" panose="02020603050405020304" pitchFamily="18" charset="0"/>
              </a:rPr>
              <a:t>指派專人專責</a:t>
            </a:r>
            <a:r>
              <a:rPr lang="zh-TW" altLang="zh-TW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依照指定日期至本會取回所屬</a:t>
            </a:r>
            <a:r>
              <a:rPr lang="zh-TW" altLang="zh-TW" sz="2000" b="1" kern="0" spc="50" dirty="0">
                <a:latin typeface="+mj-lt"/>
                <a:ea typeface="+mj-ea"/>
                <a:cs typeface="Times New Roman" panose="02020603050405020304" pitchFamily="18" charset="0"/>
              </a:rPr>
              <a:t>加密硬碟</a:t>
            </a:r>
            <a:r>
              <a:rPr lang="zh-TW" altLang="zh-TW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，於當日攜回校內作近端高速資料下載複製，以利後續審查評閱作業。</a:t>
            </a:r>
            <a:endParaRPr lang="en-US" altLang="zh-TW" sz="2000" kern="0" spc="50" dirty="0"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C1E5E30-08BD-4FF1-93D5-866441FFF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17</a:t>
            </a:fld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1197200-6977-48E9-9916-9CBFE33C0BFF}"/>
              </a:ext>
            </a:extLst>
          </p:cNvPr>
          <p:cNvSpPr txBox="1"/>
          <p:nvPr/>
        </p:nvSpPr>
        <p:spPr>
          <a:xfrm>
            <a:off x="1199242" y="323836"/>
            <a:ext cx="5944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加密行動硬碟交換申請 </a:t>
            </a:r>
            <a:r>
              <a:rPr lang="en-US" altLang="zh-TW" sz="2800" b="1" dirty="0"/>
              <a:t>#1</a:t>
            </a:r>
            <a:endParaRPr lang="zh-TW" altLang="en-US" sz="2800" b="1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14CD26C-BB75-4AA9-B15E-FD0A243BC9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43379" y="2809925"/>
            <a:ext cx="4870138" cy="295057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A7DA9B3-F35C-446D-A44E-8335E6CEA215}"/>
              </a:ext>
            </a:extLst>
          </p:cNvPr>
          <p:cNvSpPr txBox="1"/>
          <p:nvPr/>
        </p:nvSpPr>
        <p:spPr>
          <a:xfrm>
            <a:off x="6513517" y="2894853"/>
            <a:ext cx="4716458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1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zh-TW" b="1" u="sng" kern="0" dirty="0">
                <a:latin typeface="+mj-lt"/>
                <a:ea typeface="+mj-ea"/>
                <a:cs typeface="Times New Roman" panose="02020603050405020304" pitchFamily="18" charset="0"/>
              </a:rPr>
              <a:t>預先</a:t>
            </a:r>
            <a:r>
              <a:rPr lang="zh-TW" altLang="zh-TW" b="1" kern="0" dirty="0">
                <a:latin typeface="+mj-lt"/>
                <a:ea typeface="+mj-ea"/>
                <a:cs typeface="Times New Roman" panose="02020603050405020304" pitchFamily="18" charset="0"/>
              </a:rPr>
              <a:t>申請</a:t>
            </a:r>
            <a:r>
              <a:rPr lang="zh-TW" altLang="zh-TW" kern="0" dirty="0">
                <a:latin typeface="+mj-lt"/>
                <a:ea typeface="+mj-ea"/>
                <a:cs typeface="Times New Roman" panose="02020603050405020304" pitchFamily="18" charset="0"/>
              </a:rPr>
              <a:t>之招生學校</a:t>
            </a:r>
            <a:r>
              <a:rPr lang="zh-TW" altLang="en-US" kern="0" dirty="0">
                <a:latin typeface="+mj-lt"/>
                <a:ea typeface="+mj-ea"/>
                <a:cs typeface="Times New Roman" panose="02020603050405020304" pitchFamily="18" charset="0"/>
              </a:rPr>
              <a:t>：</a:t>
            </a:r>
            <a:endParaRPr lang="en-US" altLang="zh-TW" kern="0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marL="360000" lvl="2" algn="just">
              <a:spcAft>
                <a:spcPts val="600"/>
              </a:spcAft>
            </a:pPr>
            <a:r>
              <a:rPr lang="zh-TW" altLang="zh-TW" sz="1600" kern="0" dirty="0">
                <a:latin typeface="+mj-lt"/>
                <a:ea typeface="+mj-ea"/>
                <a:cs typeface="Times New Roman" panose="02020603050405020304" pitchFamily="18" charset="0"/>
              </a:rPr>
              <a:t>預計於各校</a:t>
            </a:r>
            <a:r>
              <a:rPr lang="zh-TW" altLang="zh-TW" sz="1600" b="1" kern="0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網路下載日當天</a:t>
            </a:r>
            <a:r>
              <a:rPr lang="en-US" altLang="zh-TW" sz="1600" b="1" kern="0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15</a:t>
            </a:r>
            <a:r>
              <a:rPr lang="zh-TW" altLang="zh-TW" sz="1600" b="1" kern="0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TW" sz="1600" b="1" kern="0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00</a:t>
            </a:r>
            <a:r>
              <a:rPr lang="zh-TW" altLang="zh-TW" sz="1600" b="1" kern="0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時起</a:t>
            </a:r>
            <a:r>
              <a:rPr lang="zh-TW" altLang="zh-TW" sz="1600" kern="0" dirty="0">
                <a:latin typeface="+mj-lt"/>
                <a:ea typeface="+mj-ea"/>
                <a:cs typeface="Times New Roman" panose="02020603050405020304" pitchFamily="18" charset="0"/>
              </a:rPr>
              <a:t>可至本會取回加密硬碟。</a:t>
            </a:r>
            <a:endParaRPr lang="en-US" altLang="zh-TW" sz="1600" kern="0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marL="360000" lvl="2" algn="just">
              <a:spcAft>
                <a:spcPts val="600"/>
              </a:spcAft>
            </a:pPr>
            <a:r>
              <a:rPr lang="zh-TW" altLang="zh-TW" sz="1600" kern="0" dirty="0">
                <a:latin typeface="+mj-lt"/>
                <a:ea typeface="+mj-ea"/>
                <a:cs typeface="Times New Roman" panose="02020603050405020304" pitchFamily="18" charset="0"/>
              </a:rPr>
              <a:t>於網路下載</a:t>
            </a:r>
            <a:r>
              <a:rPr lang="zh-TW" altLang="en-US" sz="1600" kern="0" dirty="0">
                <a:latin typeface="+mj-lt"/>
                <a:ea typeface="+mj-ea"/>
                <a:cs typeface="Times New Roman" panose="02020603050405020304" pitchFamily="18" charset="0"/>
              </a:rPr>
              <a:t>備審資料</a:t>
            </a:r>
            <a:r>
              <a:rPr lang="en-US" altLang="zh-TW" sz="1600" kern="0" dirty="0">
                <a:latin typeface="+mj-lt"/>
                <a:ea typeface="+mj-ea"/>
                <a:cs typeface="Times New Roman" panose="02020603050405020304" pitchFamily="18" charset="0"/>
              </a:rPr>
              <a:t>(</a:t>
            </a:r>
            <a:r>
              <a:rPr lang="zh-TW" altLang="zh-TW" sz="1600" kern="0" dirty="0">
                <a:latin typeface="+mj-lt"/>
                <a:ea typeface="+mj-ea"/>
                <a:cs typeface="Times New Roman" panose="02020603050405020304" pitchFamily="18" charset="0"/>
              </a:rPr>
              <a:t>含假日</a:t>
            </a:r>
            <a:r>
              <a:rPr lang="en-US" altLang="zh-TW" sz="1600" kern="0" dirty="0">
                <a:latin typeface="+mj-lt"/>
                <a:ea typeface="+mj-ea"/>
                <a:cs typeface="Times New Roman" panose="02020603050405020304" pitchFamily="18" charset="0"/>
              </a:rPr>
              <a:t>)</a:t>
            </a:r>
            <a:r>
              <a:rPr lang="zh-TW" altLang="en-US" sz="1600" kern="0" dirty="0">
                <a:latin typeface="+mj-lt"/>
                <a:ea typeface="+mj-ea"/>
                <a:cs typeface="Times New Roman" panose="02020603050405020304" pitchFamily="18" charset="0"/>
              </a:rPr>
              <a:t>各日</a:t>
            </a:r>
            <a:r>
              <a:rPr lang="en-US" altLang="zh-TW" sz="1600" kern="0" dirty="0">
                <a:solidFill>
                  <a:prstClr val="black"/>
                </a:solidFill>
                <a:latin typeface="+mj-lt"/>
                <a:ea typeface="+mj-ea"/>
                <a:cs typeface="Times New Roman" panose="02020603050405020304" pitchFamily="18" charset="0"/>
              </a:rPr>
              <a:t>09:00</a:t>
            </a:r>
            <a:r>
              <a:rPr lang="zh-TW" altLang="zh-TW" sz="1600" b="1" kern="0" dirty="0">
                <a:solidFill>
                  <a:prstClr val="black"/>
                </a:solidFill>
                <a:latin typeface="+mj-lt"/>
                <a:ea typeface="+mj-ea"/>
                <a:cs typeface="Times New Roman" panose="02020603050405020304" pitchFamily="18" charset="0"/>
              </a:rPr>
              <a:t>～</a:t>
            </a:r>
            <a:r>
              <a:rPr lang="en-US" altLang="zh-TW" sz="1600" kern="0" dirty="0">
                <a:solidFill>
                  <a:prstClr val="black"/>
                </a:solidFill>
                <a:latin typeface="+mj-lt"/>
                <a:ea typeface="+mj-ea"/>
                <a:cs typeface="Times New Roman" panose="02020603050405020304" pitchFamily="18" charset="0"/>
              </a:rPr>
              <a:t>17:00</a:t>
            </a:r>
            <a:r>
              <a:rPr lang="zh-TW" altLang="zh-TW" sz="1600" kern="0" dirty="0">
                <a:latin typeface="+mj-lt"/>
                <a:ea typeface="+mj-ea"/>
                <a:cs typeface="Times New Roman" panose="02020603050405020304" pitchFamily="18" charset="0"/>
              </a:rPr>
              <a:t>期間，本會皆有值班同仁</a:t>
            </a:r>
            <a:r>
              <a:rPr lang="zh-TW" altLang="en-US" sz="1600" kern="0" dirty="0">
                <a:latin typeface="+mj-lt"/>
                <a:ea typeface="+mj-ea"/>
                <a:cs typeface="Times New Roman" panose="02020603050405020304" pitchFamily="18" charset="0"/>
              </a:rPr>
              <a:t>提供</a:t>
            </a:r>
            <a:r>
              <a:rPr lang="zh-TW" altLang="zh-TW" sz="1600" kern="0" dirty="0">
                <a:latin typeface="+mj-lt"/>
                <a:ea typeface="+mj-ea"/>
                <a:cs typeface="Times New Roman" panose="02020603050405020304" pitchFamily="18" charset="0"/>
              </a:rPr>
              <a:t>取件</a:t>
            </a:r>
            <a:r>
              <a:rPr lang="zh-TW" altLang="en-US" sz="1600" kern="0" dirty="0">
                <a:latin typeface="+mj-lt"/>
                <a:ea typeface="+mj-ea"/>
                <a:cs typeface="Times New Roman" panose="02020603050405020304" pitchFamily="18" charset="0"/>
              </a:rPr>
              <a:t>服務</a:t>
            </a:r>
            <a:r>
              <a:rPr lang="zh-TW" altLang="zh-TW" sz="1600" kern="0" dirty="0">
                <a:latin typeface="+mj-lt"/>
                <a:ea typeface="+mj-ea"/>
                <a:cs typeface="Times New Roman" panose="02020603050405020304" pitchFamily="18" charset="0"/>
              </a:rPr>
              <a:t>。</a:t>
            </a:r>
            <a:endParaRPr lang="en-US" altLang="zh-TW" sz="1600" kern="100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marL="360000" lvl="1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zh-TW" b="1" u="sng" kern="0" dirty="0">
                <a:latin typeface="+mj-lt"/>
                <a:ea typeface="+mj-ea"/>
                <a:cs typeface="Times New Roman" panose="02020603050405020304" pitchFamily="18" charset="0"/>
              </a:rPr>
              <a:t>未預先</a:t>
            </a:r>
            <a:r>
              <a:rPr lang="zh-TW" altLang="zh-TW" b="1" kern="0" dirty="0">
                <a:latin typeface="+mj-lt"/>
                <a:ea typeface="+mj-ea"/>
                <a:cs typeface="Times New Roman" panose="02020603050405020304" pitchFamily="18" charset="0"/>
              </a:rPr>
              <a:t>申請</a:t>
            </a:r>
            <a:r>
              <a:rPr lang="zh-TW" altLang="zh-TW" kern="0" dirty="0">
                <a:latin typeface="+mj-lt"/>
                <a:ea typeface="+mj-ea"/>
                <a:cs typeface="Times New Roman" panose="02020603050405020304" pitchFamily="18" charset="0"/>
              </a:rPr>
              <a:t>之招生學校</a:t>
            </a:r>
            <a:r>
              <a:rPr lang="zh-TW" altLang="en-US" kern="0" dirty="0">
                <a:latin typeface="+mj-lt"/>
                <a:ea typeface="+mj-ea"/>
                <a:cs typeface="Times New Roman" panose="02020603050405020304" pitchFamily="18" charset="0"/>
              </a:rPr>
              <a:t>：</a:t>
            </a:r>
            <a:endParaRPr lang="en-US" altLang="zh-TW" kern="0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marL="360000" lvl="1" algn="just">
              <a:spcAft>
                <a:spcPts val="600"/>
              </a:spcAft>
            </a:pPr>
            <a:r>
              <a:rPr lang="zh-TW" altLang="zh-TW" sz="1600" kern="0" dirty="0">
                <a:latin typeface="+mj-lt"/>
                <a:ea typeface="+mj-ea"/>
                <a:cs typeface="Times New Roman" panose="02020603050405020304" pitchFamily="18" charset="0"/>
              </a:rPr>
              <a:t>得視於網路下載當日之檔案傳輸情況</a:t>
            </a:r>
            <a:r>
              <a:rPr lang="zh-TW" altLang="en-US" sz="1600" kern="0" dirty="0">
                <a:latin typeface="+mj-lt"/>
                <a:ea typeface="+mj-ea"/>
                <a:cs typeface="Times New Roman" panose="02020603050405020304" pitchFamily="18" charset="0"/>
              </a:rPr>
              <a:t>；</a:t>
            </a:r>
            <a:r>
              <a:rPr lang="zh-TW" altLang="zh-TW" sz="1600" b="1" dirty="0">
                <a:latin typeface="+mj-lt"/>
                <a:ea typeface="+mj-ea"/>
                <a:cs typeface="Times New Roman" panose="02020603050405020304" pitchFamily="18" charset="0"/>
              </a:rPr>
              <a:t>如遇實際網路傳輸不符預期時，亦可於當日指派專責人員至本會取回加密行動硬碟</a:t>
            </a:r>
            <a:r>
              <a:rPr lang="zh-TW" altLang="zh-TW" sz="1600" b="1" dirty="0">
                <a:latin typeface="+mj-lt"/>
                <a:ea typeface="+mj-ea"/>
                <a:cs typeface="華康儷楷書" panose="03000509000000000000" pitchFamily="65" charset="-120"/>
              </a:rPr>
              <a:t>。 </a:t>
            </a:r>
            <a:endParaRPr lang="zh-TW" altLang="zh-TW" sz="1600" kern="100" dirty="0">
              <a:effectLst/>
              <a:latin typeface="+mj-lt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56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C781A5C-9FE9-4504-AA7E-923A2F0C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6A67C5E-EA0F-4362-89D3-B9E647FCF9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77" y="1031722"/>
            <a:ext cx="3990778" cy="56435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5F6EB6A-179E-49EF-987D-F4877EDEBA28}"/>
              </a:ext>
            </a:extLst>
          </p:cNvPr>
          <p:cNvSpPr/>
          <p:nvPr/>
        </p:nvSpPr>
        <p:spPr>
          <a:xfrm>
            <a:off x="5791201" y="1031722"/>
            <a:ext cx="548639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至聯合會取件加密硬碟當日，</a:t>
            </a:r>
            <a:endParaRPr lang="en-US" altLang="zh-TW" sz="2000" kern="0" spc="50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marL="468000" lvl="0" algn="just">
              <a:spcAft>
                <a:spcPts val="600"/>
              </a:spcAft>
            </a:pP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請自行攜帶</a:t>
            </a:r>
            <a:r>
              <a:rPr lang="en-US" altLang="zh-TW" sz="2000" b="1" u="sng" kern="0" spc="50" dirty="0">
                <a:latin typeface="+mj-lt"/>
                <a:ea typeface="+mj-ea"/>
                <a:cs typeface="Times New Roman" panose="02020603050405020304" pitchFamily="18" charset="0"/>
              </a:rPr>
              <a:t>(</a:t>
            </a:r>
            <a:r>
              <a:rPr lang="zh-TW" altLang="en-US" sz="2000" b="1" u="sng" kern="0" spc="50" dirty="0">
                <a:latin typeface="+mj-lt"/>
                <a:ea typeface="+mj-ea"/>
                <a:cs typeface="Times New Roman" panose="02020603050405020304" pitchFamily="18" charset="0"/>
              </a:rPr>
              <a:t>公務用</a:t>
            </a:r>
            <a:r>
              <a:rPr lang="en-US" altLang="zh-TW" sz="2000" b="1" u="sng" kern="0" spc="50" dirty="0">
                <a:latin typeface="+mj-lt"/>
                <a:ea typeface="+mj-ea"/>
                <a:cs typeface="Times New Roman" panose="02020603050405020304" pitchFamily="18" charset="0"/>
              </a:rPr>
              <a:t>)</a:t>
            </a:r>
            <a:r>
              <a:rPr lang="zh-TW" altLang="en-US" sz="2000" b="1" u="sng" kern="0" spc="50" dirty="0">
                <a:latin typeface="+mj-lt"/>
                <a:ea typeface="+mj-ea"/>
                <a:cs typeface="Times New Roman" panose="02020603050405020304" pitchFamily="18" charset="0"/>
              </a:rPr>
              <a:t>筆記型電腦</a:t>
            </a: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及</a:t>
            </a:r>
            <a:r>
              <a:rPr lang="zh-TW" altLang="en-US" sz="2000" b="1" u="sng" kern="0" spc="50" dirty="0">
                <a:latin typeface="+mj-lt"/>
                <a:ea typeface="+mj-ea"/>
                <a:cs typeface="Times New Roman" panose="02020603050405020304" pitchFamily="18" charset="0"/>
              </a:rPr>
              <a:t>申請表正本</a:t>
            </a: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，親至本會取件硬碟並當場下載至筆電，</a:t>
            </a:r>
            <a:endParaRPr lang="en-US" altLang="zh-TW" sz="2000" kern="0" spc="50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marL="468000" lvl="0" algn="just">
              <a:spcAft>
                <a:spcPts val="600"/>
              </a:spcAft>
            </a:pP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經資料解壓縮正確無誤後</a:t>
            </a:r>
            <a:r>
              <a:rPr lang="en-US" altLang="zh-TW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(</a:t>
            </a: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即刪除筆電內檔案</a:t>
            </a:r>
            <a:r>
              <a:rPr lang="en-US" altLang="zh-TW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)</a:t>
            </a: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，並將此硬碟攜回校內使用。</a:t>
            </a:r>
            <a:endParaRPr lang="en-US" altLang="zh-TW" sz="2000" kern="0" spc="50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marL="457200" lvl="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加密硬碟攜回校內經資料下載解壓縮正確後，</a:t>
            </a:r>
            <a:r>
              <a:rPr lang="zh-TW" altLang="en-US" sz="2000" b="1" kern="0" spc="50" dirty="0">
                <a:latin typeface="+mj-lt"/>
                <a:ea typeface="+mj-ea"/>
                <a:cs typeface="Times New Roman" panose="02020603050405020304" pitchFamily="18" charset="0"/>
              </a:rPr>
              <a:t>請協助「刪除」此加密硬碟全數檔案</a:t>
            </a: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；</a:t>
            </a:r>
            <a:endParaRPr lang="en-US" altLang="zh-TW" sz="2000" kern="0" spc="50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marL="468000" lvl="0" algn="just">
              <a:spcAft>
                <a:spcPts val="600"/>
              </a:spcAft>
            </a:pP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並於</a:t>
            </a:r>
            <a:r>
              <a:rPr lang="en-US" altLang="zh-TW" sz="2000" b="1" kern="0" spc="50" dirty="0">
                <a:latin typeface="+mj-lt"/>
                <a:ea typeface="+mj-ea"/>
                <a:cs typeface="Times New Roman" panose="02020603050405020304" pitchFamily="18" charset="0"/>
              </a:rPr>
              <a:t>3</a:t>
            </a:r>
            <a:r>
              <a:rPr lang="zh-TW" altLang="en-US" sz="2000" b="1" kern="0" spc="50" dirty="0">
                <a:latin typeface="+mj-lt"/>
                <a:ea typeface="+mj-ea"/>
                <a:cs typeface="Times New Roman" panose="02020603050405020304" pitchFamily="18" charset="0"/>
              </a:rPr>
              <a:t>日內</a:t>
            </a: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，請取件學校將此硬碟裝入</a:t>
            </a:r>
            <a:r>
              <a:rPr lang="zh-TW" altLang="en-US" sz="2000" b="1" kern="0" spc="50" dirty="0">
                <a:latin typeface="+mj-lt"/>
                <a:ea typeface="+mj-ea"/>
                <a:cs typeface="Times New Roman" panose="02020603050405020304" pitchFamily="18" charset="0"/>
              </a:rPr>
              <a:t>本會已預付郵資之防水防震便利袋</a:t>
            </a: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，交由校內專責人員至郵局</a:t>
            </a:r>
            <a:r>
              <a:rPr lang="zh-TW" altLang="en-US" sz="2000" b="1" kern="0" spc="50" dirty="0">
                <a:latin typeface="+mj-lt"/>
                <a:ea typeface="+mj-ea"/>
                <a:cs typeface="Times New Roman" panose="02020603050405020304" pitchFamily="18" charset="0"/>
              </a:rPr>
              <a:t>寄回聯合會</a:t>
            </a:r>
            <a:r>
              <a:rPr lang="zh-TW" altLang="en-US" sz="2000" kern="0" spc="50" dirty="0">
                <a:latin typeface="+mj-lt"/>
                <a:ea typeface="+mj-ea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4A56E00-576C-463B-9554-5C4C0C3D185E}"/>
              </a:ext>
            </a:extLst>
          </p:cNvPr>
          <p:cNvSpPr/>
          <p:nvPr/>
        </p:nvSpPr>
        <p:spPr>
          <a:xfrm>
            <a:off x="1608777" y="3429000"/>
            <a:ext cx="3990778" cy="592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可至</a:t>
            </a:r>
            <a:r>
              <a:rPr lang="en-US" altLang="zh-TW" b="1" dirty="0">
                <a:solidFill>
                  <a:schemeClr val="tx1"/>
                </a:solidFill>
              </a:rPr>
              <a:t>”</a:t>
            </a:r>
            <a:r>
              <a:rPr lang="zh-TW" altLang="en-US" b="1" dirty="0">
                <a:solidFill>
                  <a:schemeClr val="tx1"/>
                </a:solidFill>
              </a:rPr>
              <a:t>下載專區</a:t>
            </a:r>
            <a:r>
              <a:rPr lang="en-US" altLang="zh-TW" b="1" dirty="0">
                <a:solidFill>
                  <a:schemeClr val="tx1"/>
                </a:solidFill>
              </a:rPr>
              <a:t>“</a:t>
            </a:r>
            <a:r>
              <a:rPr lang="zh-TW" altLang="en-US" b="1" dirty="0">
                <a:solidFill>
                  <a:schemeClr val="tx1"/>
                </a:solidFill>
              </a:rPr>
              <a:t>下載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48B0E5F-C292-4954-8B50-716D5E5C245B}"/>
              </a:ext>
            </a:extLst>
          </p:cNvPr>
          <p:cNvSpPr txBox="1"/>
          <p:nvPr/>
        </p:nvSpPr>
        <p:spPr>
          <a:xfrm>
            <a:off x="1199242" y="323836"/>
            <a:ext cx="5791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加密行動硬碟交換申請 </a:t>
            </a:r>
            <a:r>
              <a:rPr lang="en-US" altLang="zh-TW" sz="2800" b="1" dirty="0"/>
              <a:t>#2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68026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684971" y="1133322"/>
            <a:ext cx="9099143" cy="3596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pc="5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備審資料審閱由各校自行</a:t>
            </a:r>
            <a:r>
              <a:rPr lang="zh-TW" altLang="en-US" b="1" u="sng" spc="5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評估</a:t>
            </a:r>
            <a:r>
              <a:rPr lang="zh-TW" altLang="en-US" b="1" spc="50" dirty="0"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r>
              <a:rPr lang="zh-TW" altLang="en-US" b="1" u="sng" spc="5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測試</a:t>
            </a:r>
            <a:r>
              <a:rPr lang="zh-TW" altLang="en-US" spc="50" dirty="0">
                <a:latin typeface="+mj-ea"/>
                <a:ea typeface="+mj-ea"/>
                <a:cs typeface="Times New Roman" panose="02020603050405020304" pitchFamily="18" charset="0"/>
              </a:rPr>
              <a:t>並</a:t>
            </a:r>
            <a:r>
              <a:rPr lang="zh-TW" altLang="en-US" b="1" u="sng" spc="5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演練</a:t>
            </a:r>
            <a:r>
              <a:rPr lang="zh-TW" altLang="en-US" spc="5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所用工具：</a:t>
            </a:r>
            <a:endParaRPr lang="en-US" altLang="zh-TW" spc="5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zh-TW" altLang="zh-TW" b="1" spc="50" dirty="0">
                <a:solidFill>
                  <a:srgbClr val="0000FF"/>
                </a:solidFill>
                <a:latin typeface="+mj-ea"/>
                <a:ea typeface="+mj-ea"/>
                <a:cs typeface="Times New Roman" panose="02020603050405020304" pitchFamily="18" charset="0"/>
              </a:rPr>
              <a:t>暨大</a:t>
            </a:r>
            <a:r>
              <a:rPr lang="en-US" altLang="zh-TW" b="1" spc="50" dirty="0">
                <a:solidFill>
                  <a:srgbClr val="0000FF"/>
                </a:solidFill>
                <a:latin typeface="+mj-ea"/>
                <a:ea typeface="+mj-ea"/>
                <a:cs typeface="Times New Roman" panose="02020603050405020304" pitchFamily="18" charset="0"/>
              </a:rPr>
              <a:t>EP</a:t>
            </a:r>
            <a:r>
              <a:rPr lang="zh-TW" altLang="zh-TW" b="1" spc="50" dirty="0">
                <a:solidFill>
                  <a:srgbClr val="0000FF"/>
                </a:solidFill>
                <a:latin typeface="+mj-ea"/>
                <a:ea typeface="+mj-ea"/>
                <a:cs typeface="Times New Roman" panose="02020603050405020304" pitchFamily="18" charset="0"/>
              </a:rPr>
              <a:t>團隊</a:t>
            </a:r>
            <a:r>
              <a:rPr lang="zh-TW" altLang="en-US" spc="5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開發免費提供</a:t>
            </a:r>
            <a:r>
              <a:rPr lang="zh-TW" altLang="zh-TW" b="1" spc="5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評分輔助系統</a:t>
            </a:r>
            <a:r>
              <a:rPr lang="en-US" altLang="zh-TW" b="1" spc="50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b="1" spc="5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暨大</a:t>
            </a:r>
            <a:r>
              <a:rPr lang="zh-TW" altLang="zh-TW" b="1" spc="5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版</a:t>
            </a:r>
            <a:r>
              <a:rPr lang="en-US" altLang="zh-TW" b="1" spc="50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en-US" altLang="zh-TW" spc="5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zh-TW" altLang="zh-TW" b="1" spc="50" dirty="0">
                <a:solidFill>
                  <a:srgbClr val="0000FF"/>
                </a:solidFill>
                <a:latin typeface="+mj-ea"/>
                <a:ea typeface="+mj-ea"/>
                <a:cs typeface="Times New Roman" panose="02020603050405020304" pitchFamily="18" charset="0"/>
              </a:rPr>
              <a:t>委員學校</a:t>
            </a:r>
            <a:r>
              <a:rPr lang="zh-TW" altLang="zh-TW" spc="5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自</a:t>
            </a:r>
            <a:r>
              <a:rPr lang="zh-TW" altLang="en-US" spc="5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行</a:t>
            </a:r>
            <a:r>
              <a:rPr lang="zh-TW" altLang="zh-TW" spc="5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開發審閱系統</a:t>
            </a:r>
            <a:r>
              <a:rPr lang="en-US" altLang="zh-TW" b="1" spc="50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zh-TW" b="1" spc="5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開發版</a:t>
            </a:r>
            <a:r>
              <a:rPr lang="en-US" altLang="zh-TW" b="1" spc="50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en-US" altLang="zh-TW" spc="50" dirty="0">
              <a:solidFill>
                <a:srgbClr val="00000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zh-TW" altLang="zh-TW" b="1" spc="50" dirty="0">
                <a:solidFill>
                  <a:srgbClr val="0000FF"/>
                </a:solidFill>
                <a:latin typeface="+mj-ea"/>
                <a:ea typeface="+mj-ea"/>
                <a:cs typeface="Times New Roman" panose="02020603050405020304" pitchFamily="18" charset="0"/>
              </a:rPr>
              <a:t>聯合會</a:t>
            </a:r>
            <a:r>
              <a:rPr lang="zh-TW" altLang="en-US" spc="5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提供</a:t>
            </a:r>
            <a:r>
              <a:rPr lang="zh-TW" altLang="zh-TW" spc="5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網頁</a:t>
            </a:r>
            <a:r>
              <a:rPr lang="zh-TW" altLang="en-US" spc="5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式</a:t>
            </a:r>
            <a:r>
              <a:rPr lang="zh-TW" altLang="zh-TW" spc="50" dirty="0">
                <a:solidFill>
                  <a:srgbClr val="000000"/>
                </a:solidFill>
                <a:latin typeface="+mj-ea"/>
                <a:ea typeface="+mj-ea"/>
                <a:cs typeface="Times New Roman" panose="02020603050405020304" pitchFamily="18" charset="0"/>
              </a:rPr>
              <a:t>備審資料審查系統</a:t>
            </a:r>
            <a:r>
              <a:rPr lang="en-US" altLang="zh-TW" b="1" spc="50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b="1" spc="5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聯合會</a:t>
            </a:r>
            <a:r>
              <a:rPr lang="zh-TW" altLang="zh-TW" b="1" spc="5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版</a:t>
            </a:r>
            <a:r>
              <a:rPr lang="en-US" altLang="zh-TW" b="1" spc="50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7F0F2D9-E98D-47D8-BF6D-8F4BAE07B8A4}"/>
              </a:ext>
            </a:extLst>
          </p:cNvPr>
          <p:cNvSpPr txBox="1"/>
          <p:nvPr/>
        </p:nvSpPr>
        <p:spPr>
          <a:xfrm>
            <a:off x="1199242" y="323836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備審資料之評分輔助工具</a:t>
            </a:r>
          </a:p>
        </p:txBody>
      </p:sp>
    </p:spTree>
    <p:extLst>
      <p:ext uri="{BB962C8B-B14F-4D97-AF65-F5344CB8AC3E}">
        <p14:creationId xmlns:p14="http://schemas.microsoft.com/office/powerpoint/2010/main" val="3065197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839029" y="1745060"/>
            <a:ext cx="773611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7200" dirty="0">
                <a:solidFill>
                  <a:schemeClr val="accent4">
                    <a:lumMod val="50000"/>
                  </a:schemeClr>
                </a:solidFill>
                <a:latin typeface="華康新特黑體" panose="02010609010101010101" pitchFamily="49" charset="-120"/>
                <a:ea typeface="華康新特黑體" panose="02010609010101010101" pitchFamily="49" charset="-120"/>
              </a:rPr>
              <a:t>重要日程及</a:t>
            </a:r>
            <a:endParaRPr lang="en-US" altLang="zh-TW" sz="7200" dirty="0">
              <a:solidFill>
                <a:schemeClr val="accent4">
                  <a:lumMod val="50000"/>
                </a:schemeClr>
              </a:solidFill>
              <a:latin typeface="華康新特黑體" panose="02010609010101010101" pitchFamily="49" charset="-120"/>
              <a:ea typeface="華康新特黑體" panose="02010609010101010101" pitchFamily="49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7200" dirty="0">
                <a:solidFill>
                  <a:schemeClr val="accent4">
                    <a:lumMod val="50000"/>
                  </a:schemeClr>
                </a:solidFill>
                <a:latin typeface="華康新特黑體" panose="02010609010101010101" pitchFamily="49" charset="-120"/>
                <a:ea typeface="華康新特黑體" panose="02010609010101010101" pitchFamily="49" charset="-120"/>
              </a:rPr>
              <a:t>相關試務作業</a:t>
            </a:r>
            <a:endParaRPr lang="zh-TW" altLang="en-US" sz="2400" dirty="0">
              <a:solidFill>
                <a:schemeClr val="accent4">
                  <a:lumMod val="50000"/>
                </a:schemeClr>
              </a:solidFill>
              <a:latin typeface="華康新特黑體" panose="02010609010101010101" pitchFamily="49" charset="-120"/>
              <a:ea typeface="華康新特黑體" panose="02010609010101010101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04" y="1745060"/>
            <a:ext cx="1620665" cy="1620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C9F4254-BCD2-41E1-BDAB-71337A59AE24}"/>
              </a:ext>
            </a:extLst>
          </p:cNvPr>
          <p:cNvSpPr/>
          <p:nvPr/>
        </p:nvSpPr>
        <p:spPr>
          <a:xfrm>
            <a:off x="0" y="0"/>
            <a:ext cx="754743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3E0FD79-2820-4CEF-8EEB-9392A7B4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41C030-B17E-45DF-8100-BD1EF68E5CCE}"/>
              </a:ext>
            </a:extLst>
          </p:cNvPr>
          <p:cNvSpPr txBox="1"/>
          <p:nvPr/>
        </p:nvSpPr>
        <p:spPr>
          <a:xfrm>
            <a:off x="130628" y="0"/>
            <a:ext cx="49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9630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A9FACEB-CC22-4B4C-BDFD-7CF5DD74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8EC7550-E6C0-4520-A505-47E4B26C044D}"/>
              </a:ext>
            </a:extLst>
          </p:cNvPr>
          <p:cNvGrpSpPr/>
          <p:nvPr/>
        </p:nvGrpSpPr>
        <p:grpSpPr>
          <a:xfrm>
            <a:off x="1301455" y="1205819"/>
            <a:ext cx="9589090" cy="5353958"/>
            <a:chOff x="1301455" y="1205819"/>
            <a:chExt cx="9589090" cy="5353958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1FA0F97-46FB-4150-A92E-52B58973943F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301455" y="1205819"/>
              <a:ext cx="9589090" cy="5353958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BB5A75F-E664-469E-AAA7-40FE1A308AA4}"/>
                </a:ext>
              </a:extLst>
            </p:cNvPr>
            <p:cNvSpPr/>
            <p:nvPr/>
          </p:nvSpPr>
          <p:spPr>
            <a:xfrm>
              <a:off x="1669144" y="1351175"/>
              <a:ext cx="2467992" cy="5063243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846AF20-A5E2-4104-9D46-689289D9ECCF}"/>
                </a:ext>
              </a:extLst>
            </p:cNvPr>
            <p:cNvSpPr/>
            <p:nvPr/>
          </p:nvSpPr>
          <p:spPr>
            <a:xfrm>
              <a:off x="6597587" y="1351176"/>
              <a:ext cx="4292957" cy="5063243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07D3679-06B4-441A-9DC1-EFB95BBCD1D0}"/>
                </a:ext>
              </a:extLst>
            </p:cNvPr>
            <p:cNvSpPr/>
            <p:nvPr/>
          </p:nvSpPr>
          <p:spPr>
            <a:xfrm>
              <a:off x="4129594" y="1351176"/>
              <a:ext cx="1223641" cy="229826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D6ABE4B-56E6-4915-9A53-D3EC326B07BB}"/>
                </a:ext>
              </a:extLst>
            </p:cNvPr>
            <p:cNvSpPr/>
            <p:nvPr/>
          </p:nvSpPr>
          <p:spPr>
            <a:xfrm>
              <a:off x="5363591" y="1351176"/>
              <a:ext cx="1255206" cy="350022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53C227B-CBA7-4CE8-A090-10C845547145}"/>
                </a:ext>
              </a:extLst>
            </p:cNvPr>
            <p:cNvSpPr/>
            <p:nvPr/>
          </p:nvSpPr>
          <p:spPr>
            <a:xfrm>
              <a:off x="5108979" y="3649436"/>
              <a:ext cx="246600" cy="229826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C66C025F-E7C0-405A-95F2-917CCB240E76}"/>
              </a:ext>
            </a:extLst>
          </p:cNvPr>
          <p:cNvSpPr/>
          <p:nvPr/>
        </p:nvSpPr>
        <p:spPr>
          <a:xfrm>
            <a:off x="4025900" y="3649436"/>
            <a:ext cx="1080735" cy="97336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3F32EED-1F2D-4500-9B79-90C0C1AD470D}"/>
              </a:ext>
            </a:extLst>
          </p:cNvPr>
          <p:cNvSpPr txBox="1"/>
          <p:nvPr/>
        </p:nvSpPr>
        <p:spPr>
          <a:xfrm>
            <a:off x="3135742" y="279794"/>
            <a:ext cx="7367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網頁式備審資料審查系統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聯合會版</a:t>
            </a:r>
            <a:r>
              <a:rPr lang="en-US" altLang="zh-TW" sz="2800" b="1" dirty="0"/>
              <a:t>)</a:t>
            </a:r>
            <a:r>
              <a:rPr lang="zh-TW" altLang="en-US" sz="2800" b="1" dirty="0"/>
              <a:t> </a:t>
            </a:r>
            <a:r>
              <a:rPr lang="en-US" altLang="zh-TW" sz="2800" b="1" dirty="0"/>
              <a:t>#1</a:t>
            </a:r>
            <a:endParaRPr lang="zh-TW" altLang="en-US" sz="3600" b="1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60355CB-3498-4D99-A2A3-CA7FBA7EE1F5}"/>
              </a:ext>
            </a:extLst>
          </p:cNvPr>
          <p:cNvSpPr txBox="1"/>
          <p:nvPr/>
        </p:nvSpPr>
        <p:spPr>
          <a:xfrm>
            <a:off x="1199242" y="241405"/>
            <a:ext cx="190649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學習歷程備審資料打包檔</a:t>
            </a:r>
          </a:p>
        </p:txBody>
      </p:sp>
    </p:spTree>
    <p:extLst>
      <p:ext uri="{BB962C8B-B14F-4D97-AF65-F5344CB8AC3E}">
        <p14:creationId xmlns:p14="http://schemas.microsoft.com/office/powerpoint/2010/main" val="3865282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21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F325523-64B5-4C2C-9652-E38D83539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42" y="1329093"/>
            <a:ext cx="4736743" cy="41998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3B6F98E-206A-4722-9EF8-5C6B78CDD47B}"/>
              </a:ext>
            </a:extLst>
          </p:cNvPr>
          <p:cNvSpPr txBox="1"/>
          <p:nvPr/>
        </p:nvSpPr>
        <p:spPr>
          <a:xfrm>
            <a:off x="1199242" y="5597188"/>
            <a:ext cx="4736743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zh-TW" alt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全校</a:t>
            </a:r>
            <a:r>
              <a:rPr lang="en-US" altLang="zh-TW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zh-TW" alt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索引檔案</a:t>
            </a:r>
            <a:r>
              <a:rPr lang="en-US" altLang="zh-TW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(index)</a:t>
            </a:r>
            <a:endParaRPr lang="zh-TW" alt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92DE687-D6C5-4247-89E6-170293233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813" y="1329094"/>
            <a:ext cx="5107937" cy="46382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AF5C9CB-6EAE-4476-AC4D-0EFCB69EEE74}"/>
              </a:ext>
            </a:extLst>
          </p:cNvPr>
          <p:cNvSpPr txBox="1"/>
          <p:nvPr/>
        </p:nvSpPr>
        <p:spPr>
          <a:xfrm>
            <a:off x="6226813" y="5597188"/>
            <a:ext cx="5107936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u="sng" dirty="0">
                <a:solidFill>
                  <a:schemeClr val="bg1"/>
                </a:solidFill>
              </a:rPr>
              <a:t>“</a:t>
            </a:r>
            <a:r>
              <a:rPr lang="zh-TW" altLang="en-US" sz="2400" b="1" u="sng" dirty="0">
                <a:solidFill>
                  <a:schemeClr val="bg1"/>
                </a:solidFill>
              </a:rPr>
              <a:t>系</a:t>
            </a:r>
            <a:r>
              <a:rPr lang="en-US" altLang="zh-TW" sz="2400" b="1" u="sng" dirty="0">
                <a:solidFill>
                  <a:schemeClr val="bg1"/>
                </a:solidFill>
              </a:rPr>
              <a:t>”</a:t>
            </a:r>
            <a:r>
              <a:rPr lang="zh-TW" altLang="en-US" sz="2400" b="1" u="sng" dirty="0">
                <a:solidFill>
                  <a:schemeClr val="bg1"/>
                </a:solidFill>
              </a:rPr>
              <a:t>索引檔案</a:t>
            </a:r>
            <a:r>
              <a:rPr lang="en-US" altLang="zh-TW" sz="2400" b="1" u="sng" dirty="0">
                <a:solidFill>
                  <a:schemeClr val="bg1"/>
                </a:solidFill>
              </a:rPr>
              <a:t>(index)</a:t>
            </a:r>
            <a:endParaRPr lang="zh-TW" alt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7E4AFF8-2A00-4F68-A521-0121366931B1}"/>
              </a:ext>
            </a:extLst>
          </p:cNvPr>
          <p:cNvSpPr/>
          <p:nvPr/>
        </p:nvSpPr>
        <p:spPr>
          <a:xfrm>
            <a:off x="8868229" y="1828801"/>
            <a:ext cx="1190171" cy="26125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CAD9CEB-ABD8-4086-982D-A008EFC3C571}"/>
              </a:ext>
            </a:extLst>
          </p:cNvPr>
          <p:cNvSpPr/>
          <p:nvPr/>
        </p:nvSpPr>
        <p:spPr>
          <a:xfrm>
            <a:off x="2987041" y="1828800"/>
            <a:ext cx="1190171" cy="26125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C5ACF42-8E23-4C59-9802-04C84E19CE62}"/>
              </a:ext>
            </a:extLst>
          </p:cNvPr>
          <p:cNvSpPr txBox="1"/>
          <p:nvPr/>
        </p:nvSpPr>
        <p:spPr>
          <a:xfrm>
            <a:off x="3135742" y="279794"/>
            <a:ext cx="7491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網頁式備審資料審查系統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聯合會版</a:t>
            </a:r>
            <a:r>
              <a:rPr lang="en-US" altLang="zh-TW" sz="2800" b="1" dirty="0"/>
              <a:t>)</a:t>
            </a:r>
            <a:r>
              <a:rPr lang="en-US" altLang="zh-TW" sz="3600" b="1" dirty="0"/>
              <a:t> </a:t>
            </a:r>
            <a:r>
              <a:rPr lang="en-US" altLang="zh-TW" sz="2800" b="1" dirty="0"/>
              <a:t>#2</a:t>
            </a:r>
            <a:endParaRPr lang="zh-TW" altLang="en-US" sz="2800" b="1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F434967-3DB7-47F0-82D3-7D862453730D}"/>
              </a:ext>
            </a:extLst>
          </p:cNvPr>
          <p:cNvSpPr txBox="1"/>
          <p:nvPr/>
        </p:nvSpPr>
        <p:spPr>
          <a:xfrm>
            <a:off x="1199242" y="241405"/>
            <a:ext cx="190649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學習歷程備審資料打包檔</a:t>
            </a:r>
          </a:p>
        </p:txBody>
      </p:sp>
    </p:spTree>
    <p:extLst>
      <p:ext uri="{BB962C8B-B14F-4D97-AF65-F5344CB8AC3E}">
        <p14:creationId xmlns:p14="http://schemas.microsoft.com/office/powerpoint/2010/main" val="568951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15" name="五邊形 14"/>
          <p:cNvSpPr/>
          <p:nvPr/>
        </p:nvSpPr>
        <p:spPr>
          <a:xfrm>
            <a:off x="4965804" y="985227"/>
            <a:ext cx="2463800" cy="529750"/>
          </a:xfrm>
          <a:prstGeom prst="flowChartAlternateProces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修課紀錄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1637FB3-E92B-4E0A-A8E5-3B0AD3366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51" y="1661917"/>
            <a:ext cx="4814653" cy="31738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B7C1DC2-70BD-4C62-AEB0-B1BFFBC7E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549" y="1661916"/>
            <a:ext cx="5036279" cy="32115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3" name="矩形 22"/>
          <p:cNvSpPr/>
          <p:nvPr/>
        </p:nvSpPr>
        <p:spPr>
          <a:xfrm>
            <a:off x="2321853" y="4974230"/>
            <a:ext cx="3313908" cy="353943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未具有</a:t>
            </a:r>
            <a:r>
              <a:rPr lang="en-US" altLang="zh-TW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 </a:t>
            </a:r>
            <a:r>
              <a:rPr lang="zh-TW" altLang="en-US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申請生</a:t>
            </a:r>
            <a:r>
              <a:rPr lang="zh-TW" altLang="en-US" sz="14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自行上傳</a:t>
            </a:r>
            <a:r>
              <a:rPr lang="en-US" altLang="zh-TW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PDF</a:t>
            </a:r>
            <a:endParaRPr lang="zh-TW" altLang="en-US" sz="1700" kern="0" spc="-30" dirty="0">
              <a:latin typeface="Book Antiqua" panose="02040602050305030304" pitchFamily="18" charset="0"/>
              <a:ea typeface="華康儷楷書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B882BA0-7350-4200-B16F-7A5515418BFD}"/>
              </a:ext>
            </a:extLst>
          </p:cNvPr>
          <p:cNvSpPr/>
          <p:nvPr/>
        </p:nvSpPr>
        <p:spPr>
          <a:xfrm>
            <a:off x="7410846" y="4974230"/>
            <a:ext cx="3313908" cy="3539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具有</a:t>
            </a:r>
            <a:r>
              <a:rPr lang="en-US" altLang="zh-TW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 </a:t>
            </a:r>
            <a:r>
              <a:rPr lang="zh-TW" altLang="en-US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申請生</a:t>
            </a:r>
            <a:r>
              <a:rPr lang="zh-TW" altLang="en-US" sz="14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勾選</a:t>
            </a:r>
            <a:r>
              <a:rPr lang="en-US" altLang="zh-TW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</a:t>
            </a:r>
            <a:r>
              <a:rPr lang="zh-TW" altLang="en-US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檔案</a:t>
            </a:r>
            <a:endParaRPr lang="en-US" altLang="zh-TW" sz="1700" b="1" u="sng" kern="0" spc="-30" dirty="0">
              <a:latin typeface="Book Antiqua" panose="02040602050305030304" pitchFamily="18" charset="0"/>
              <a:ea typeface="華康儷楷書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3E0EAAC7-B660-498C-89BE-4F54368A2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96" y="4082669"/>
            <a:ext cx="548216" cy="548216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C51116B0-D05E-4168-ABDB-50A04E25F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90" y="4046900"/>
            <a:ext cx="548216" cy="54821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991A9160-7C96-48F4-89EC-9C3421908C98}"/>
              </a:ext>
            </a:extLst>
          </p:cNvPr>
          <p:cNvSpPr txBox="1"/>
          <p:nvPr/>
        </p:nvSpPr>
        <p:spPr>
          <a:xfrm>
            <a:off x="7410846" y="5328173"/>
            <a:ext cx="331390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18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具有</a:t>
            </a:r>
            <a:r>
              <a:rPr lang="en-US" altLang="zh-TW" sz="18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 </a:t>
            </a:r>
            <a:r>
              <a:rPr lang="zh-TW" altLang="en-US" sz="18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申請生</a:t>
            </a:r>
            <a:r>
              <a:rPr lang="zh-TW" altLang="en-US" sz="16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8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自行上傳</a:t>
            </a:r>
            <a:r>
              <a:rPr lang="en-US" altLang="zh-TW" sz="18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PDF</a:t>
            </a:r>
            <a:endParaRPr lang="zh-TW" altLang="en-US" sz="1800" kern="0" spc="-30" dirty="0">
              <a:latin typeface="Book Antiqua" panose="02040602050305030304" pitchFamily="18" charset="0"/>
              <a:ea typeface="華康儷楷書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26D6F2F-9B4E-4A04-B27B-7A55659F07D3}"/>
              </a:ext>
            </a:extLst>
          </p:cNvPr>
          <p:cNvSpPr txBox="1"/>
          <p:nvPr/>
        </p:nvSpPr>
        <p:spPr>
          <a:xfrm>
            <a:off x="1199242" y="241405"/>
            <a:ext cx="190649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學習歷程備審資料打包檔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CA6F7AE-49DD-4FC3-9EE7-0903B8D96BF4}"/>
              </a:ext>
            </a:extLst>
          </p:cNvPr>
          <p:cNvSpPr txBox="1"/>
          <p:nvPr/>
        </p:nvSpPr>
        <p:spPr>
          <a:xfrm>
            <a:off x="3135742" y="279794"/>
            <a:ext cx="7491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網頁式備審資料審查系統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聯合會版</a:t>
            </a:r>
            <a:r>
              <a:rPr lang="en-US" altLang="zh-TW" sz="2800" b="1" dirty="0"/>
              <a:t>)</a:t>
            </a:r>
            <a:r>
              <a:rPr lang="en-US" altLang="zh-TW" sz="3600" b="1" dirty="0"/>
              <a:t> </a:t>
            </a:r>
            <a:r>
              <a:rPr lang="en-US" altLang="zh-TW" sz="2800" b="1" dirty="0"/>
              <a:t>#3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1351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5D6E681-2813-460A-A52A-936127C57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746" y="2030469"/>
            <a:ext cx="6205935" cy="30293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D31A9CB-8958-4981-A4A0-53DAF6AFA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454" y="2030469"/>
            <a:ext cx="4639271" cy="30293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15" name="五邊形 14"/>
          <p:cNvSpPr/>
          <p:nvPr/>
        </p:nvSpPr>
        <p:spPr>
          <a:xfrm>
            <a:off x="4965804" y="985227"/>
            <a:ext cx="2692296" cy="529750"/>
          </a:xfrm>
          <a:prstGeom prst="flowChartAlternateProces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課程學習成果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B882BA0-7350-4200-B16F-7A5515418BFD}"/>
              </a:ext>
            </a:extLst>
          </p:cNvPr>
          <p:cNvSpPr/>
          <p:nvPr/>
        </p:nvSpPr>
        <p:spPr>
          <a:xfrm>
            <a:off x="7569841" y="5221433"/>
            <a:ext cx="3313908" cy="3539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具有</a:t>
            </a:r>
            <a:r>
              <a:rPr lang="en-US" altLang="zh-TW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 </a:t>
            </a:r>
            <a:r>
              <a:rPr lang="zh-TW" altLang="en-US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申請生</a:t>
            </a:r>
            <a:r>
              <a:rPr lang="zh-TW" altLang="en-US" sz="14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勾選</a:t>
            </a:r>
            <a:r>
              <a:rPr lang="en-US" altLang="zh-TW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</a:t>
            </a:r>
            <a:r>
              <a:rPr lang="zh-TW" altLang="en-US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檔案</a:t>
            </a:r>
            <a:endParaRPr lang="en-US" altLang="zh-TW" sz="1700" b="1" u="sng" kern="0" spc="-30" dirty="0">
              <a:latin typeface="Book Antiqua" panose="02040602050305030304" pitchFamily="18" charset="0"/>
              <a:ea typeface="華康儷楷書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8EBE2DDB-2D3E-4734-B3DD-6D3D79543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86" y="4243012"/>
            <a:ext cx="548216" cy="548216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F158BCE-0A51-43DF-841F-5D9CA08CD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49" y="3248882"/>
            <a:ext cx="548216" cy="548216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3DC13CD2-5F4E-4EFD-9881-71E7E48B9D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348" y="3263149"/>
            <a:ext cx="533949" cy="53394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C81D2E58-0501-47F1-85FD-B774639F0776}"/>
              </a:ext>
            </a:extLst>
          </p:cNvPr>
          <p:cNvGrpSpPr/>
          <p:nvPr/>
        </p:nvGrpSpPr>
        <p:grpSpPr>
          <a:xfrm>
            <a:off x="1998188" y="5200590"/>
            <a:ext cx="3313908" cy="723275"/>
            <a:chOff x="1998188" y="5200590"/>
            <a:chExt cx="3313908" cy="723275"/>
          </a:xfrm>
        </p:grpSpPr>
        <p:sp>
          <p:nvSpPr>
            <p:cNvPr id="23" name="矩形 22"/>
            <p:cNvSpPr/>
            <p:nvPr/>
          </p:nvSpPr>
          <p:spPr>
            <a:xfrm>
              <a:off x="1998188" y="5200590"/>
              <a:ext cx="3313908" cy="353943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17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未具有</a:t>
              </a:r>
              <a:r>
                <a:rPr lang="en-US" altLang="zh-TW" sz="17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EP </a:t>
              </a:r>
              <a:r>
                <a:rPr lang="zh-TW" altLang="en-US" sz="17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申請生</a:t>
              </a:r>
              <a:r>
                <a:rPr lang="zh-TW" altLang="en-US" sz="1400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TW" altLang="en-US" sz="1700" b="1" u="sng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自行上傳</a:t>
              </a:r>
              <a:r>
                <a:rPr lang="en-US" altLang="zh-TW" sz="1700" b="1" u="sng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PDF</a:t>
              </a:r>
              <a:endParaRPr lang="zh-TW" altLang="en-US" sz="17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8238705A-2A4A-43A1-B9F3-F35E9C97AC73}"/>
                </a:ext>
              </a:extLst>
            </p:cNvPr>
            <p:cNvSpPr txBox="1"/>
            <p:nvPr/>
          </p:nvSpPr>
          <p:spPr>
            <a:xfrm>
              <a:off x="1998188" y="5554533"/>
              <a:ext cx="3313908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8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具有</a:t>
              </a:r>
              <a:r>
                <a:rPr lang="en-US" altLang="zh-TW" sz="18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EP </a:t>
              </a:r>
              <a:r>
                <a:rPr lang="zh-TW" altLang="en-US" sz="18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申請生</a:t>
              </a:r>
              <a:r>
                <a:rPr lang="zh-TW" altLang="en-US" sz="1600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TW" altLang="en-US" sz="1800" b="1" u="sng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自行上傳</a:t>
              </a:r>
              <a:r>
                <a:rPr lang="en-US" altLang="zh-TW" sz="1800" b="1" u="sng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PDF</a:t>
              </a:r>
              <a:endParaRPr lang="zh-TW" altLang="en-US" sz="18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83A2F83-C7B7-4551-848B-CDEB2BB5CC0B}"/>
              </a:ext>
            </a:extLst>
          </p:cNvPr>
          <p:cNvSpPr txBox="1"/>
          <p:nvPr/>
        </p:nvSpPr>
        <p:spPr>
          <a:xfrm>
            <a:off x="1199242" y="241405"/>
            <a:ext cx="190649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學習歷程備審資料打包檔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D88D076-0974-4B0F-AA65-7DEAFBD2CC00}"/>
              </a:ext>
            </a:extLst>
          </p:cNvPr>
          <p:cNvSpPr txBox="1"/>
          <p:nvPr/>
        </p:nvSpPr>
        <p:spPr>
          <a:xfrm>
            <a:off x="3135742" y="279794"/>
            <a:ext cx="7491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網頁式備審資料審查系統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聯合會版</a:t>
            </a:r>
            <a:r>
              <a:rPr lang="en-US" altLang="zh-TW" sz="2800" b="1" dirty="0"/>
              <a:t>)</a:t>
            </a:r>
            <a:r>
              <a:rPr lang="en-US" altLang="zh-TW" sz="3600" b="1" dirty="0"/>
              <a:t> </a:t>
            </a:r>
            <a:r>
              <a:rPr lang="en-US" altLang="zh-TW" sz="2800" b="1" dirty="0"/>
              <a:t>#4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18851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40FD9292-4144-4FA6-8445-AC17BF94A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" r="3559"/>
          <a:stretch/>
        </p:blipFill>
        <p:spPr>
          <a:xfrm>
            <a:off x="1427695" y="3714206"/>
            <a:ext cx="3907851" cy="30951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3B409FA-6E0B-476A-9E94-B7E7AE7A7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507" y="1430851"/>
            <a:ext cx="5566389" cy="53784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F44B8DE-20CA-4D46-B496-430C4D511B87}"/>
              </a:ext>
            </a:extLst>
          </p:cNvPr>
          <p:cNvSpPr txBox="1"/>
          <p:nvPr/>
        </p:nvSpPr>
        <p:spPr>
          <a:xfrm>
            <a:off x="1928407" y="3735290"/>
            <a:ext cx="2906425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15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具有</a:t>
            </a:r>
            <a:r>
              <a:rPr lang="en-US" altLang="zh-TW" sz="15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 </a:t>
            </a:r>
            <a:r>
              <a:rPr lang="zh-TW" altLang="en-US" sz="15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申請生</a:t>
            </a:r>
            <a:r>
              <a:rPr lang="zh-TW" altLang="en-US" sz="15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5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自行上傳</a:t>
            </a:r>
            <a:r>
              <a:rPr lang="en-US" altLang="zh-TW" sz="15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PDF</a:t>
            </a:r>
            <a:endParaRPr lang="zh-TW" altLang="en-US" sz="1500" kern="0" spc="-30" dirty="0">
              <a:latin typeface="Book Antiqua" panose="02040602050305030304" pitchFamily="18" charset="0"/>
              <a:ea typeface="華康儷楷書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05E956D-F799-41B3-BB36-0131D4E6F279}"/>
              </a:ext>
            </a:extLst>
          </p:cNvPr>
          <p:cNvSpPr/>
          <p:nvPr/>
        </p:nvSpPr>
        <p:spPr>
          <a:xfrm>
            <a:off x="6589747" y="1430851"/>
            <a:ext cx="3313908" cy="3539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具有</a:t>
            </a:r>
            <a:r>
              <a:rPr lang="en-US" altLang="zh-TW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 </a:t>
            </a:r>
            <a:r>
              <a:rPr lang="zh-TW" altLang="en-US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申請生</a:t>
            </a:r>
            <a:r>
              <a:rPr lang="zh-TW" altLang="en-US" sz="14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勾選</a:t>
            </a:r>
            <a:r>
              <a:rPr lang="en-US" altLang="zh-TW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</a:t>
            </a:r>
            <a:r>
              <a:rPr lang="zh-TW" altLang="en-US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檔案</a:t>
            </a:r>
            <a:endParaRPr lang="en-US" altLang="zh-TW" sz="1700" b="1" u="sng" kern="0" spc="-30" dirty="0">
              <a:latin typeface="Book Antiqua" panose="02040602050305030304" pitchFamily="18" charset="0"/>
              <a:ea typeface="華康儷楷書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31460525-71A5-478C-8B4A-08D159C09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34" y="5335252"/>
            <a:ext cx="474073" cy="474073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D940AADF-799E-4D68-AE19-97BF986700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04" y="5335252"/>
            <a:ext cx="474073" cy="4740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EDF14E2-9F23-4137-B339-C8DCAAF6C9F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72313" y="5416094"/>
            <a:ext cx="326529" cy="326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64C53DD-33A2-4E77-BCC1-3B99F72A60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2" r="5120"/>
          <a:stretch/>
        </p:blipFill>
        <p:spPr>
          <a:xfrm>
            <a:off x="1427694" y="1430851"/>
            <a:ext cx="3907852" cy="218709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五邊形 14"/>
          <p:cNvSpPr/>
          <p:nvPr/>
        </p:nvSpPr>
        <p:spPr>
          <a:xfrm>
            <a:off x="4994379" y="957609"/>
            <a:ext cx="2692296" cy="426089"/>
          </a:xfrm>
          <a:prstGeom prst="flowChartAlternateProces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多元表現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CAA831D-C3D4-4F40-ADC0-212DA7212C78}"/>
              </a:ext>
            </a:extLst>
          </p:cNvPr>
          <p:cNvSpPr/>
          <p:nvPr/>
        </p:nvSpPr>
        <p:spPr>
          <a:xfrm>
            <a:off x="1897020" y="1430851"/>
            <a:ext cx="2924175" cy="3231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1500" b="1" kern="0" spc="-30" dirty="0">
                <a:solidFill>
                  <a:schemeClr val="tx1"/>
                </a:solidFill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未具有</a:t>
            </a:r>
            <a:r>
              <a:rPr lang="en-US" altLang="zh-TW" sz="1500" b="1" kern="0" spc="-30" dirty="0">
                <a:solidFill>
                  <a:schemeClr val="tx1"/>
                </a:solidFill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 </a:t>
            </a:r>
            <a:r>
              <a:rPr lang="zh-TW" altLang="en-US" sz="1500" b="1" kern="0" spc="-30" dirty="0">
                <a:solidFill>
                  <a:schemeClr val="tx1"/>
                </a:solidFill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申請生，自行上傳</a:t>
            </a:r>
            <a:r>
              <a:rPr lang="en-US" altLang="zh-TW" sz="1500" b="1" kern="0" spc="-30" dirty="0">
                <a:solidFill>
                  <a:schemeClr val="tx1"/>
                </a:solidFill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PDF</a:t>
            </a:r>
            <a:endParaRPr lang="zh-TW" altLang="en-US" sz="1500" b="1" kern="0" spc="-30" dirty="0">
              <a:solidFill>
                <a:schemeClr val="tx1"/>
              </a:solidFill>
              <a:latin typeface="Book Antiqua" panose="02040602050305030304" pitchFamily="18" charset="0"/>
              <a:ea typeface="華康儷楷書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70CC0EB5-C8E7-462E-945B-514294C93B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34" y="3027497"/>
            <a:ext cx="474073" cy="474073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6CA3FE9D-3D44-40D4-8489-EC7FB3BEC3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34" y="6180029"/>
            <a:ext cx="474073" cy="474073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3A41DF0-4B98-4206-9FAA-F2FF44A7A5D5}"/>
              </a:ext>
            </a:extLst>
          </p:cNvPr>
          <p:cNvSpPr txBox="1"/>
          <p:nvPr/>
        </p:nvSpPr>
        <p:spPr>
          <a:xfrm>
            <a:off x="1199242" y="241405"/>
            <a:ext cx="190649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學習歷程備審資料打包檔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7CAA777-F38B-4BA1-9F52-05233B8CDCA5}"/>
              </a:ext>
            </a:extLst>
          </p:cNvPr>
          <p:cNvSpPr txBox="1"/>
          <p:nvPr/>
        </p:nvSpPr>
        <p:spPr>
          <a:xfrm>
            <a:off x="3135742" y="279794"/>
            <a:ext cx="7491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網頁式備審資料審查系統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聯合會版</a:t>
            </a:r>
            <a:r>
              <a:rPr lang="en-US" altLang="zh-TW" sz="2800" b="1" dirty="0"/>
              <a:t>)</a:t>
            </a:r>
            <a:r>
              <a:rPr lang="en-US" altLang="zh-TW" sz="3600" b="1" dirty="0"/>
              <a:t> </a:t>
            </a:r>
            <a:r>
              <a:rPr lang="en-US" altLang="zh-TW" sz="2800" b="1" dirty="0"/>
              <a:t>#5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17909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B12C46A-695E-479B-9C00-05D76CAA5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726" y="1673500"/>
            <a:ext cx="6106253" cy="37111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15" name="五邊形 14"/>
          <p:cNvSpPr/>
          <p:nvPr/>
        </p:nvSpPr>
        <p:spPr>
          <a:xfrm>
            <a:off x="4965803" y="985227"/>
            <a:ext cx="3699225" cy="529750"/>
          </a:xfrm>
          <a:prstGeom prst="flowChartAlternateProces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其他有利審查資料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B882BA0-7350-4200-B16F-7A5515418BFD}"/>
              </a:ext>
            </a:extLst>
          </p:cNvPr>
          <p:cNvSpPr/>
          <p:nvPr/>
        </p:nvSpPr>
        <p:spPr>
          <a:xfrm>
            <a:off x="6425852" y="5964776"/>
            <a:ext cx="3313908" cy="3539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具有</a:t>
            </a:r>
            <a:r>
              <a:rPr lang="en-US" altLang="zh-TW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 </a:t>
            </a:r>
            <a:r>
              <a:rPr lang="zh-TW" altLang="en-US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申請生</a:t>
            </a:r>
            <a:r>
              <a:rPr lang="zh-TW" altLang="en-US" sz="14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勾選</a:t>
            </a:r>
            <a:r>
              <a:rPr lang="en-US" altLang="zh-TW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</a:t>
            </a:r>
            <a:r>
              <a:rPr lang="zh-TW" altLang="en-US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檔案</a:t>
            </a:r>
            <a:endParaRPr lang="en-US" altLang="zh-TW" sz="1700" b="1" u="sng" kern="0" spc="-30" dirty="0">
              <a:latin typeface="Book Antiqua" panose="02040602050305030304" pitchFamily="18" charset="0"/>
              <a:ea typeface="華康儷楷書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8EBE2DDB-2D3E-4734-B3DD-6D3D79543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45" y="5296837"/>
            <a:ext cx="548216" cy="548216"/>
          </a:xfrm>
          <a:prstGeom prst="rect">
            <a:avLst/>
          </a:prstGeom>
          <a:solidFill>
            <a:schemeClr val="bg1"/>
          </a:solidFill>
          <a:effectLst/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C81D2E58-0501-47F1-85FD-B774639F0776}"/>
              </a:ext>
            </a:extLst>
          </p:cNvPr>
          <p:cNvGrpSpPr/>
          <p:nvPr/>
        </p:nvGrpSpPr>
        <p:grpSpPr>
          <a:xfrm>
            <a:off x="3054429" y="5964777"/>
            <a:ext cx="3313908" cy="723275"/>
            <a:chOff x="1998188" y="5200590"/>
            <a:chExt cx="3313908" cy="723275"/>
          </a:xfrm>
        </p:grpSpPr>
        <p:sp>
          <p:nvSpPr>
            <p:cNvPr id="23" name="矩形 22"/>
            <p:cNvSpPr/>
            <p:nvPr/>
          </p:nvSpPr>
          <p:spPr>
            <a:xfrm>
              <a:off x="1998188" y="5200590"/>
              <a:ext cx="3313908" cy="353943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17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未具有</a:t>
              </a:r>
              <a:r>
                <a:rPr lang="en-US" altLang="zh-TW" sz="17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EP </a:t>
              </a:r>
              <a:r>
                <a:rPr lang="zh-TW" altLang="en-US" sz="17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申請生</a:t>
              </a:r>
              <a:r>
                <a:rPr lang="zh-TW" altLang="en-US" sz="1400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TW" altLang="en-US" sz="1700" b="1" u="sng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自行上傳</a:t>
              </a:r>
              <a:r>
                <a:rPr lang="en-US" altLang="zh-TW" sz="1700" b="1" u="sng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PDF</a:t>
              </a:r>
              <a:endParaRPr lang="zh-TW" altLang="en-US" sz="17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8238705A-2A4A-43A1-B9F3-F35E9C97AC73}"/>
                </a:ext>
              </a:extLst>
            </p:cNvPr>
            <p:cNvSpPr txBox="1"/>
            <p:nvPr/>
          </p:nvSpPr>
          <p:spPr>
            <a:xfrm>
              <a:off x="1998188" y="5554533"/>
              <a:ext cx="3313908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8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具有</a:t>
              </a:r>
              <a:r>
                <a:rPr lang="en-US" altLang="zh-TW" sz="18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EP </a:t>
              </a:r>
              <a:r>
                <a:rPr lang="zh-TW" altLang="en-US" sz="18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申請生</a:t>
              </a:r>
              <a:r>
                <a:rPr lang="zh-TW" altLang="en-US" sz="1600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TW" altLang="en-US" sz="1800" b="1" u="sng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自行上傳</a:t>
              </a:r>
              <a:r>
                <a:rPr lang="en-US" altLang="zh-TW" sz="1800" b="1" u="sng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PDF</a:t>
              </a:r>
              <a:endParaRPr lang="zh-TW" altLang="en-US" sz="18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1F3E523B-6659-4AF3-93DE-FDF0041AD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29" y="5296837"/>
            <a:ext cx="548216" cy="548216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3F0DDCE-C600-4DAC-9498-231A31203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13" y="5296837"/>
            <a:ext cx="548216" cy="54821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72B108A0-1D2C-4EA5-BAB6-E72153954ACA}"/>
              </a:ext>
            </a:extLst>
          </p:cNvPr>
          <p:cNvSpPr txBox="1"/>
          <p:nvPr/>
        </p:nvSpPr>
        <p:spPr>
          <a:xfrm>
            <a:off x="1199242" y="241405"/>
            <a:ext cx="190649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學習歷程備審資料打包檔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24CD2A5-E16F-4F22-9168-35D591F75AD3}"/>
              </a:ext>
            </a:extLst>
          </p:cNvPr>
          <p:cNvSpPr txBox="1"/>
          <p:nvPr/>
        </p:nvSpPr>
        <p:spPr>
          <a:xfrm>
            <a:off x="3135742" y="279794"/>
            <a:ext cx="7491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網頁式備審資料審查系統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聯合會版</a:t>
            </a:r>
            <a:r>
              <a:rPr lang="en-US" altLang="zh-TW" sz="2800" b="1" dirty="0"/>
              <a:t>)</a:t>
            </a:r>
            <a:r>
              <a:rPr lang="en-US" altLang="zh-TW" sz="3600" b="1" dirty="0"/>
              <a:t> </a:t>
            </a:r>
            <a:r>
              <a:rPr lang="en-US" altLang="zh-TW" sz="2800" b="1" dirty="0"/>
              <a:t>#6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67458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15" name="五邊形 14"/>
          <p:cNvSpPr/>
          <p:nvPr/>
        </p:nvSpPr>
        <p:spPr>
          <a:xfrm>
            <a:off x="4965803" y="985227"/>
            <a:ext cx="3699225" cy="529750"/>
          </a:xfrm>
          <a:prstGeom prst="flowChartAlternateProces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學歷證件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B882BA0-7350-4200-B16F-7A5515418BFD}"/>
              </a:ext>
            </a:extLst>
          </p:cNvPr>
          <p:cNvSpPr/>
          <p:nvPr/>
        </p:nvSpPr>
        <p:spPr>
          <a:xfrm>
            <a:off x="6425852" y="5964776"/>
            <a:ext cx="3313908" cy="353943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具有</a:t>
            </a:r>
            <a:r>
              <a:rPr lang="en-US" altLang="zh-TW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 </a:t>
            </a:r>
            <a:r>
              <a:rPr lang="zh-TW" altLang="en-US" sz="1700" b="1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申請生</a:t>
            </a:r>
            <a:r>
              <a:rPr lang="zh-TW" altLang="en-US" sz="14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勾選</a:t>
            </a:r>
            <a:r>
              <a:rPr lang="en-US" altLang="zh-TW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EP</a:t>
            </a:r>
            <a:r>
              <a:rPr lang="zh-TW" altLang="en-US" sz="1700" b="1" u="sng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rPr>
              <a:t>檔案</a:t>
            </a:r>
            <a:endParaRPr lang="en-US" altLang="zh-TW" sz="1700" b="1" u="sng" kern="0" spc="-30" dirty="0">
              <a:latin typeface="Book Antiqua" panose="02040602050305030304" pitchFamily="18" charset="0"/>
              <a:ea typeface="華康儷楷書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81D2E58-0501-47F1-85FD-B774639F0776}"/>
              </a:ext>
            </a:extLst>
          </p:cNvPr>
          <p:cNvGrpSpPr/>
          <p:nvPr/>
        </p:nvGrpSpPr>
        <p:grpSpPr>
          <a:xfrm>
            <a:off x="3054429" y="5964777"/>
            <a:ext cx="3313908" cy="723275"/>
            <a:chOff x="1998188" y="5200590"/>
            <a:chExt cx="3313908" cy="723275"/>
          </a:xfrm>
        </p:grpSpPr>
        <p:sp>
          <p:nvSpPr>
            <p:cNvPr id="23" name="矩形 22"/>
            <p:cNvSpPr/>
            <p:nvPr/>
          </p:nvSpPr>
          <p:spPr>
            <a:xfrm>
              <a:off x="1998188" y="5200590"/>
              <a:ext cx="3313908" cy="353943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TW" altLang="en-US" sz="17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未具有</a:t>
              </a:r>
              <a:r>
                <a:rPr lang="en-US" altLang="zh-TW" sz="17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EP </a:t>
              </a:r>
              <a:r>
                <a:rPr lang="zh-TW" altLang="en-US" sz="17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申請生</a:t>
              </a:r>
              <a:r>
                <a:rPr lang="zh-TW" altLang="en-US" sz="1400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TW" altLang="en-US" sz="1700" b="1" u="sng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自行上傳</a:t>
              </a:r>
              <a:r>
                <a:rPr lang="en-US" altLang="zh-TW" sz="1700" b="1" u="sng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PDF</a:t>
              </a:r>
              <a:endParaRPr lang="zh-TW" altLang="en-US" sz="17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8238705A-2A4A-43A1-B9F3-F35E9C97AC73}"/>
                </a:ext>
              </a:extLst>
            </p:cNvPr>
            <p:cNvSpPr txBox="1"/>
            <p:nvPr/>
          </p:nvSpPr>
          <p:spPr>
            <a:xfrm>
              <a:off x="1998188" y="5554533"/>
              <a:ext cx="3313908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8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具有</a:t>
              </a:r>
              <a:r>
                <a:rPr lang="en-US" altLang="zh-TW" sz="18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EP </a:t>
              </a:r>
              <a:r>
                <a:rPr lang="zh-TW" altLang="en-US" sz="1800" b="1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申請生</a:t>
              </a:r>
              <a:r>
                <a:rPr lang="zh-TW" altLang="en-US" sz="1600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，</a:t>
              </a:r>
              <a:r>
                <a:rPr lang="zh-TW" altLang="en-US" sz="1800" b="1" u="sng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自行上傳</a:t>
              </a:r>
              <a:r>
                <a:rPr lang="en-US" altLang="zh-TW" sz="1800" b="1" u="sng" kern="0" spc="-30" dirty="0">
                  <a:latin typeface="Book Antiqua" panose="02040602050305030304" pitchFamily="18" charset="0"/>
                  <a:ea typeface="華康儷楷書" panose="03000509000000000000" pitchFamily="65" charset="-120"/>
                  <a:cs typeface="Times New Roman" panose="02020603050405020304" pitchFamily="18" charset="0"/>
                </a:rPr>
                <a:t>PDF</a:t>
              </a:r>
              <a:endParaRPr lang="zh-TW" altLang="en-US" sz="1800" kern="0" spc="-30" dirty="0">
                <a:latin typeface="Book Antiqua" panose="02040602050305030304" pitchFamily="18" charset="0"/>
                <a:ea typeface="華康儷楷書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AC57A23B-DAF9-4C04-B0B9-DDA7B3AE6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1683072"/>
            <a:ext cx="6285360" cy="37908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F3E523B-6659-4AF3-93DE-FDF0041AD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99" y="5184479"/>
            <a:ext cx="548216" cy="54821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535C519-43B5-4E54-ACA0-E6B77302A10D}"/>
              </a:ext>
            </a:extLst>
          </p:cNvPr>
          <p:cNvSpPr txBox="1"/>
          <p:nvPr/>
        </p:nvSpPr>
        <p:spPr>
          <a:xfrm>
            <a:off x="1199242" y="241405"/>
            <a:ext cx="190649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學習歷程備審資料打包檔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6C60E16-32D2-4892-9FE1-622F8376884A}"/>
              </a:ext>
            </a:extLst>
          </p:cNvPr>
          <p:cNvSpPr txBox="1"/>
          <p:nvPr/>
        </p:nvSpPr>
        <p:spPr>
          <a:xfrm>
            <a:off x="3135742" y="279794"/>
            <a:ext cx="7491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網頁式備審資料審查系統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聯合會版</a:t>
            </a:r>
            <a:r>
              <a:rPr lang="en-US" altLang="zh-TW" sz="2800" b="1" dirty="0"/>
              <a:t>)</a:t>
            </a:r>
            <a:r>
              <a:rPr lang="en-US" altLang="zh-TW" sz="3600" b="1" dirty="0"/>
              <a:t> </a:t>
            </a:r>
            <a:r>
              <a:rPr lang="en-US" altLang="zh-TW" sz="2800" b="1" dirty="0"/>
              <a:t>#7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04924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90FF0BC-F197-4BAF-BC6C-F7AAAA2B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27</a:t>
            </a:fld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5DCEBC-2427-40B6-A09A-7EABABC4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3" y="853169"/>
            <a:ext cx="9997512" cy="547097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612CC8-7576-4519-9911-7B32D7D386A5}"/>
              </a:ext>
            </a:extLst>
          </p:cNvPr>
          <p:cNvSpPr/>
          <p:nvPr/>
        </p:nvSpPr>
        <p:spPr>
          <a:xfrm>
            <a:off x="1613859" y="1084758"/>
            <a:ext cx="2072770" cy="506324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D68FBD4-14DF-4E19-A6E6-4B4182C3718A}"/>
              </a:ext>
            </a:extLst>
          </p:cNvPr>
          <p:cNvSpPr/>
          <p:nvPr/>
        </p:nvSpPr>
        <p:spPr>
          <a:xfrm>
            <a:off x="3851449" y="5144407"/>
            <a:ext cx="1080735" cy="97336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43900C6-19D2-46DD-BA49-788B1D0F61B2}"/>
              </a:ext>
            </a:extLst>
          </p:cNvPr>
          <p:cNvSpPr/>
          <p:nvPr/>
        </p:nvSpPr>
        <p:spPr>
          <a:xfrm>
            <a:off x="3686629" y="897379"/>
            <a:ext cx="2072770" cy="407088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D049B04-D7EB-4BF2-9B03-FF01FBE1BC25}"/>
              </a:ext>
            </a:extLst>
          </p:cNvPr>
          <p:cNvSpPr/>
          <p:nvPr/>
        </p:nvSpPr>
        <p:spPr>
          <a:xfrm>
            <a:off x="5759399" y="1325957"/>
            <a:ext cx="2072770" cy="407088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3FAB9EB-25C4-48FF-B741-52DA1DFA88AB}"/>
              </a:ext>
            </a:extLst>
          </p:cNvPr>
          <p:cNvSpPr/>
          <p:nvPr/>
        </p:nvSpPr>
        <p:spPr>
          <a:xfrm>
            <a:off x="7832169" y="1325957"/>
            <a:ext cx="2072770" cy="407088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5033B43-D688-4156-888A-73FEBBF7D63F}"/>
              </a:ext>
            </a:extLst>
          </p:cNvPr>
          <p:cNvSpPr/>
          <p:nvPr/>
        </p:nvSpPr>
        <p:spPr>
          <a:xfrm>
            <a:off x="9904939" y="1477714"/>
            <a:ext cx="1080735" cy="407088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260E1A7-DC8B-48F9-8C0C-D25F5E7A2BCA}"/>
              </a:ext>
            </a:extLst>
          </p:cNvPr>
          <p:cNvSpPr txBox="1"/>
          <p:nvPr/>
        </p:nvSpPr>
        <p:spPr>
          <a:xfrm>
            <a:off x="1199242" y="241405"/>
            <a:ext cx="19365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algn="ctr"/>
            <a:r>
              <a:rPr lang="zh-TW" altLang="en-US" sz="2000" dirty="0"/>
              <a:t>第六學期修課</a:t>
            </a:r>
            <a:endParaRPr lang="en-US" altLang="zh-TW" sz="2000" dirty="0"/>
          </a:p>
          <a:p>
            <a:pPr algn="ctr"/>
            <a:r>
              <a:rPr lang="zh-TW" altLang="en-US" sz="2000" dirty="0"/>
              <a:t>紀錄打包檔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1FE5971-A39A-4535-8C91-E075B6ECEA37}"/>
              </a:ext>
            </a:extLst>
          </p:cNvPr>
          <p:cNvSpPr txBox="1"/>
          <p:nvPr/>
        </p:nvSpPr>
        <p:spPr>
          <a:xfrm>
            <a:off x="3135742" y="279794"/>
            <a:ext cx="7491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網頁式備審資料審查系統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聯合會版</a:t>
            </a:r>
            <a:r>
              <a:rPr lang="en-US" altLang="zh-TW" sz="2800" b="1" dirty="0"/>
              <a:t>)</a:t>
            </a:r>
            <a:r>
              <a:rPr lang="en-US" altLang="zh-TW" sz="3600" b="1" dirty="0"/>
              <a:t> </a:t>
            </a:r>
            <a:r>
              <a:rPr lang="en-US" altLang="zh-TW" sz="2800" b="1" dirty="0"/>
              <a:t>#8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48183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28</a:t>
            </a:fld>
            <a:endParaRPr lang="zh-TW" altLang="en-US"/>
          </a:p>
        </p:txBody>
      </p:sp>
      <p:sp>
        <p:nvSpPr>
          <p:cNvPr id="15" name="五邊形 14"/>
          <p:cNvSpPr/>
          <p:nvPr/>
        </p:nvSpPr>
        <p:spPr>
          <a:xfrm>
            <a:off x="3715657" y="985227"/>
            <a:ext cx="5500914" cy="529750"/>
          </a:xfrm>
          <a:prstGeom prst="flowChartAlternateProces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第六學期修課紀錄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應屆畢業生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F33E173-DEC0-4DF5-8DFE-85092D146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22" y="1737064"/>
            <a:ext cx="4741927" cy="424888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F3E523B-6659-4AF3-93DE-FDF0041AD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850" y="5140340"/>
            <a:ext cx="548216" cy="548216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153FEE0-5FE7-48E6-97B0-89EB54899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53" y="1737064"/>
            <a:ext cx="4168608" cy="424888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35AD866-C661-4C26-AAF9-BC4211AA0A14}"/>
              </a:ext>
            </a:extLst>
          </p:cNvPr>
          <p:cNvSpPr txBox="1"/>
          <p:nvPr/>
        </p:nvSpPr>
        <p:spPr>
          <a:xfrm>
            <a:off x="1631354" y="6029223"/>
            <a:ext cx="4168608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zh-TW" alt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全校</a:t>
            </a:r>
            <a:r>
              <a:rPr lang="en-US" altLang="zh-TW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zh-TW" altLang="en-U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索引檔案</a:t>
            </a:r>
            <a:r>
              <a:rPr lang="en-US" altLang="zh-TW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(index)</a:t>
            </a:r>
            <a:endParaRPr lang="zh-TW" altLang="en-US" sz="24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FCB694-07EF-4FD5-A99F-9BD124B26599}"/>
              </a:ext>
            </a:extLst>
          </p:cNvPr>
          <p:cNvSpPr/>
          <p:nvPr/>
        </p:nvSpPr>
        <p:spPr>
          <a:xfrm>
            <a:off x="2863216" y="2184226"/>
            <a:ext cx="1365884" cy="24464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F6AA3AF-9F07-4A39-9397-DEB0EBB50ADF}"/>
              </a:ext>
            </a:extLst>
          </p:cNvPr>
          <p:cNvSpPr txBox="1"/>
          <p:nvPr/>
        </p:nvSpPr>
        <p:spPr>
          <a:xfrm>
            <a:off x="6326122" y="6029223"/>
            <a:ext cx="4741927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u="sng" dirty="0">
                <a:solidFill>
                  <a:schemeClr val="bg1"/>
                </a:solidFill>
              </a:rPr>
              <a:t>“</a:t>
            </a:r>
            <a:r>
              <a:rPr lang="zh-TW" altLang="en-US" sz="2400" b="1" u="sng" dirty="0">
                <a:solidFill>
                  <a:schemeClr val="bg1"/>
                </a:solidFill>
              </a:rPr>
              <a:t>系</a:t>
            </a:r>
            <a:r>
              <a:rPr lang="en-US" altLang="zh-TW" sz="2400" b="1" u="sng" dirty="0">
                <a:solidFill>
                  <a:schemeClr val="bg1"/>
                </a:solidFill>
              </a:rPr>
              <a:t>”</a:t>
            </a:r>
            <a:r>
              <a:rPr lang="zh-TW" altLang="en-US" sz="2400" b="1" u="sng" dirty="0">
                <a:solidFill>
                  <a:schemeClr val="bg1"/>
                </a:solidFill>
              </a:rPr>
              <a:t>索引檔案</a:t>
            </a:r>
            <a:r>
              <a:rPr lang="en-US" altLang="zh-TW" sz="2400" b="1" u="sng" dirty="0">
                <a:solidFill>
                  <a:schemeClr val="bg1"/>
                </a:solidFill>
              </a:rPr>
              <a:t>(index)</a:t>
            </a:r>
            <a:endParaRPr lang="zh-TW" alt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C5BF4C7-7CE0-46BC-B8E0-244A87A8B6D8}"/>
              </a:ext>
            </a:extLst>
          </p:cNvPr>
          <p:cNvSpPr/>
          <p:nvPr/>
        </p:nvSpPr>
        <p:spPr>
          <a:xfrm>
            <a:off x="8820604" y="2298246"/>
            <a:ext cx="1371146" cy="26125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BA11CBB-C065-4F94-AF76-FCBA8DC3ECF5}"/>
              </a:ext>
            </a:extLst>
          </p:cNvPr>
          <p:cNvSpPr txBox="1"/>
          <p:nvPr/>
        </p:nvSpPr>
        <p:spPr>
          <a:xfrm>
            <a:off x="1199242" y="241405"/>
            <a:ext cx="19365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algn="ctr"/>
            <a:r>
              <a:rPr lang="zh-TW" altLang="en-US" sz="2000" dirty="0"/>
              <a:t>第六學期修課</a:t>
            </a:r>
            <a:endParaRPr lang="en-US" altLang="zh-TW" sz="2000" dirty="0"/>
          </a:p>
          <a:p>
            <a:pPr algn="ctr"/>
            <a:r>
              <a:rPr lang="zh-TW" altLang="en-US" sz="2000" dirty="0"/>
              <a:t>紀錄打包檔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420BEEE-A077-4F45-B8A2-299630A724CF}"/>
              </a:ext>
            </a:extLst>
          </p:cNvPr>
          <p:cNvSpPr txBox="1"/>
          <p:nvPr/>
        </p:nvSpPr>
        <p:spPr>
          <a:xfrm>
            <a:off x="3135742" y="279794"/>
            <a:ext cx="7491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網頁式備審資料審查系統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聯合會版</a:t>
            </a:r>
            <a:r>
              <a:rPr lang="en-US" altLang="zh-TW" sz="2800" b="1" dirty="0"/>
              <a:t>)</a:t>
            </a:r>
            <a:r>
              <a:rPr lang="en-US" altLang="zh-TW" sz="3600" b="1" dirty="0"/>
              <a:t> </a:t>
            </a:r>
            <a:r>
              <a:rPr lang="en-US" altLang="zh-TW" sz="2800" b="1" dirty="0"/>
              <a:t>#9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44369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696926" y="391887"/>
            <a:ext cx="1495074" cy="283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四技申請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DDD5001-0BAD-4444-ACD5-CD69D2B0B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29</a:t>
            </a:fld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BF33B29-D509-43FD-A012-C4A056BFC662}"/>
              </a:ext>
            </a:extLst>
          </p:cNvPr>
          <p:cNvSpPr txBox="1"/>
          <p:nvPr/>
        </p:nvSpPr>
        <p:spPr>
          <a:xfrm>
            <a:off x="1812657" y="1601299"/>
            <a:ext cx="93452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6800" dirty="0">
                <a:solidFill>
                  <a:srgbClr val="663300"/>
                </a:solidFill>
                <a:latin typeface="華康新特黑體" panose="02010609010101010101" pitchFamily="49" charset="-120"/>
                <a:ea typeface="華康新特黑體" panose="02010609010101010101" pitchFamily="49" charset="-120"/>
              </a:rPr>
              <a:t>複試及報到登錄系統</a:t>
            </a:r>
            <a:endParaRPr lang="en-US" altLang="zh-TW" sz="6800" dirty="0">
              <a:solidFill>
                <a:srgbClr val="663300"/>
              </a:solidFill>
              <a:latin typeface="華康新特黑體" panose="02010609010101010101" pitchFamily="49" charset="-120"/>
              <a:ea typeface="華康新特黑體" panose="02010609010101010101" pitchFamily="49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6800" dirty="0">
                <a:solidFill>
                  <a:srgbClr val="663300"/>
                </a:solidFill>
                <a:latin typeface="華康新特黑體" panose="02010609010101010101" pitchFamily="49" charset="-120"/>
                <a:ea typeface="華康新特黑體" panose="02010609010101010101" pitchFamily="49" charset="-120"/>
              </a:rPr>
              <a:t>操作說明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B82C211-1C96-42E8-BB5F-A81EA6ECB359}"/>
              </a:ext>
            </a:extLst>
          </p:cNvPr>
          <p:cNvSpPr/>
          <p:nvPr/>
        </p:nvSpPr>
        <p:spPr>
          <a:xfrm>
            <a:off x="1" y="0"/>
            <a:ext cx="787400" cy="6858000"/>
          </a:xfrm>
          <a:prstGeom prst="rect">
            <a:avLst/>
          </a:prstGeom>
          <a:solidFill>
            <a:srgbClr val="FF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E4C6245-D2C2-4689-89CE-D7363CC81477}"/>
              </a:ext>
            </a:extLst>
          </p:cNvPr>
          <p:cNvSpPr txBox="1"/>
          <p:nvPr/>
        </p:nvSpPr>
        <p:spPr>
          <a:xfrm>
            <a:off x="130628" y="0"/>
            <a:ext cx="49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061E6F8-7821-4269-89BE-D69C58D078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02864">
            <a:off x="9381404" y="2416650"/>
            <a:ext cx="1416073" cy="141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4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D7F20AB-C4B1-48D5-BE52-5613B296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255ECF-8DA9-4568-9343-928390AE1615}"/>
              </a:ext>
            </a:extLst>
          </p:cNvPr>
          <p:cNvSpPr txBox="1"/>
          <p:nvPr/>
        </p:nvSpPr>
        <p:spPr>
          <a:xfrm>
            <a:off x="1422399" y="39188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第一階段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E2B5DD0-2F32-402C-A8F1-65F9AA5745DD}"/>
              </a:ext>
            </a:extLst>
          </p:cNvPr>
          <p:cNvSpPr txBox="1"/>
          <p:nvPr/>
        </p:nvSpPr>
        <p:spPr>
          <a:xfrm>
            <a:off x="2146299" y="2132090"/>
            <a:ext cx="8502649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zh-TW" altLang="en-US" sz="2000" kern="1200" spc="50" baseline="0" dirty="0">
                <a:solidFill>
                  <a:schemeClr val="tx1"/>
                </a:solidFill>
                <a:latin typeface="+mn-lt"/>
                <a:ea typeface="+mn-ea"/>
                <a:cs typeface="Trebuchet MS"/>
                <a:sym typeface="Trebuchet MS"/>
              </a:rPr>
              <a:t>委員學校請至</a:t>
            </a:r>
            <a:r>
              <a:rPr lang="zh-TW" altLang="zh-TW" sz="2000" b="1" spc="50" dirty="0"/>
              <a:t>【步驟</a:t>
            </a:r>
            <a:r>
              <a:rPr lang="en-US" altLang="zh-TW" sz="2000" b="1" spc="50" dirty="0"/>
              <a:t>1.1</a:t>
            </a:r>
            <a:r>
              <a:rPr lang="zh-TW" altLang="zh-TW" sz="2000" b="1" spc="50" dirty="0"/>
              <a:t>一篩通過名單下載】</a:t>
            </a:r>
            <a:r>
              <a:rPr lang="zh-TW" altLang="en-US" sz="2000" kern="1200" spc="50" baseline="0" dirty="0">
                <a:solidFill>
                  <a:schemeClr val="tx1"/>
                </a:solidFill>
                <a:latin typeface="+mn-lt"/>
                <a:ea typeface="+mn-ea"/>
                <a:cs typeface="Trebuchet MS"/>
                <a:sym typeface="Trebuchet MS"/>
              </a:rPr>
              <a:t>下載通過一階篩選名單。</a:t>
            </a:r>
            <a:endParaRPr lang="en-US" altLang="zh-TW" sz="2000" spc="50" dirty="0">
              <a:cs typeface="Trebuchet MS"/>
              <a:sym typeface="Trebuchet M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zh-TW" altLang="en-US" sz="2000" spc="50" dirty="0">
                <a:cs typeface="Trebuchet MS"/>
                <a:sym typeface="Trebuchet MS"/>
              </a:rPr>
              <a:t>申請生可至本委員會查詢系統查詢個人結果。</a:t>
            </a:r>
            <a:endParaRPr lang="zh-TW" altLang="en-US" sz="2000" kern="1200" spc="50" baseline="0" dirty="0">
              <a:solidFill>
                <a:schemeClr val="tx1"/>
              </a:solidFill>
              <a:latin typeface="+mn-lt"/>
              <a:ea typeface="+mn-ea"/>
              <a:cs typeface="Trebuchet MS"/>
              <a:sym typeface="Trebuchet M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72A859D-8D82-481A-A4F1-EA71E6D7BE6B}"/>
              </a:ext>
            </a:extLst>
          </p:cNvPr>
          <p:cNvSpPr txBox="1"/>
          <p:nvPr/>
        </p:nvSpPr>
        <p:spPr>
          <a:xfrm>
            <a:off x="1422399" y="3188296"/>
            <a:ext cx="2714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第二階段 </a:t>
            </a:r>
            <a:r>
              <a:rPr lang="en-US" altLang="zh-TW" sz="2800" b="1" dirty="0"/>
              <a:t>#1</a:t>
            </a:r>
            <a:endParaRPr lang="zh-TW" altLang="en-US" sz="4000" b="1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98D122C-CBCC-4D66-8EC0-096E38151F9A}"/>
              </a:ext>
            </a:extLst>
          </p:cNvPr>
          <p:cNvSpPr txBox="1"/>
          <p:nvPr/>
        </p:nvSpPr>
        <p:spPr>
          <a:xfrm>
            <a:off x="2153302" y="5318336"/>
            <a:ext cx="8495646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zh-TW" altLang="en-US" sz="2000" spc="50" dirty="0">
                <a:sym typeface="Trebuchet MS"/>
              </a:rPr>
              <a:t>複試相關資訊（注意事項、費用等）由各校公告於各校網站。</a:t>
            </a:r>
            <a:endParaRPr lang="en-US" altLang="zh-TW" sz="2000" spc="50" dirty="0">
              <a:sym typeface="Trebuchet M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zh-TW" altLang="en-US" sz="2000" b="0" kern="1200" spc="5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</a:rPr>
              <a:t>請於所訂</a:t>
            </a:r>
            <a:r>
              <a:rPr lang="zh-TW" altLang="en-US" sz="2000" b="1" kern="1200" spc="5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</a:rPr>
              <a:t>複試通知日期前</a:t>
            </a:r>
            <a:r>
              <a:rPr lang="zh-TW" altLang="en-US" sz="2000" b="0" kern="1200" spc="5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</a:rPr>
              <a:t>，至</a:t>
            </a:r>
            <a:r>
              <a:rPr lang="en-US" altLang="zh-TW" sz="2000" b="1" kern="1200" spc="5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</a:rPr>
              <a:t>【</a:t>
            </a:r>
            <a:r>
              <a:rPr lang="zh-TW" altLang="en-US" sz="2000" b="1" kern="1200" spc="5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</a:rPr>
              <a:t>步驟</a:t>
            </a:r>
            <a:r>
              <a:rPr lang="en-US" altLang="zh-TW" sz="2000" b="1" kern="1200" spc="5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</a:rPr>
              <a:t>1.2</a:t>
            </a:r>
            <a:r>
              <a:rPr lang="zh-TW" altLang="en-US" sz="2000" b="1" kern="1200" spc="5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</a:rPr>
              <a:t>設定複試資訊網址</a:t>
            </a:r>
            <a:r>
              <a:rPr lang="en-US" altLang="zh-TW" sz="2000" b="1" kern="1200" spc="5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</a:rPr>
              <a:t>】</a:t>
            </a:r>
            <a:r>
              <a:rPr lang="zh-TW" altLang="en-US" sz="2000" b="0" kern="1200" spc="5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</a:rPr>
              <a:t>設定複試資訊公告網址，供申請生查詢。</a:t>
            </a:r>
          </a:p>
        </p:txBody>
      </p: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3A125B9A-ABA2-4CDC-9A2B-5A162ACB9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401147"/>
              </p:ext>
            </p:extLst>
          </p:nvPr>
        </p:nvGraphicFramePr>
        <p:xfrm>
          <a:off x="2146300" y="1112169"/>
          <a:ext cx="8502648" cy="95424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5075">
                  <a:extLst>
                    <a:ext uri="{9D8B030D-6E8A-4147-A177-3AD203B41FA5}">
                      <a16:colId xmlns:a16="http://schemas.microsoft.com/office/drawing/2014/main" val="2616544964"/>
                    </a:ext>
                  </a:extLst>
                </a:gridCol>
                <a:gridCol w="3457573">
                  <a:extLst>
                    <a:ext uri="{9D8B030D-6E8A-4147-A177-3AD203B41FA5}">
                      <a16:colId xmlns:a16="http://schemas.microsoft.com/office/drawing/2014/main" val="3768207484"/>
                    </a:ext>
                  </a:extLst>
                </a:gridCol>
              </a:tblGrid>
              <a:tr h="288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u="none" dirty="0"/>
                        <a:t>作業項目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u="none" dirty="0"/>
                        <a:t>日期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278907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u="none" dirty="0"/>
                        <a:t>篩選結果公告</a:t>
                      </a:r>
                      <a:endParaRPr lang="zh-TW" altLang="en-US" sz="260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113.3.28(</a:t>
                      </a:r>
                      <a:r>
                        <a:rPr lang="zh-TW" altLang="en-US" sz="24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四</a:t>
                      </a:r>
                      <a:r>
                        <a:rPr lang="en-US" altLang="zh-TW" sz="24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)10:00</a:t>
                      </a:r>
                      <a:r>
                        <a:rPr lang="zh-TW" altLang="en-US" sz="24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起</a:t>
                      </a:r>
                      <a:endParaRPr lang="zh-TW" altLang="en-US" sz="2400" b="1" u="sng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97971"/>
                  </a:ext>
                </a:extLst>
              </a:tr>
            </a:tbl>
          </a:graphicData>
        </a:graphic>
      </p:graphicFrame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CD516869-D5AE-41D9-9C3A-4298CA64C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241556"/>
              </p:ext>
            </p:extLst>
          </p:nvPr>
        </p:nvGraphicFramePr>
        <p:xfrm>
          <a:off x="2146300" y="3926179"/>
          <a:ext cx="8502648" cy="12801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5075">
                  <a:extLst>
                    <a:ext uri="{9D8B030D-6E8A-4147-A177-3AD203B41FA5}">
                      <a16:colId xmlns:a16="http://schemas.microsoft.com/office/drawing/2014/main" val="2616544964"/>
                    </a:ext>
                  </a:extLst>
                </a:gridCol>
                <a:gridCol w="3457573">
                  <a:extLst>
                    <a:ext uri="{9D8B030D-6E8A-4147-A177-3AD203B41FA5}">
                      <a16:colId xmlns:a16="http://schemas.microsoft.com/office/drawing/2014/main" val="3768207484"/>
                    </a:ext>
                  </a:extLst>
                </a:gridCol>
              </a:tblGrid>
              <a:tr h="288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u="none" dirty="0"/>
                        <a:t>作業項目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u="none" dirty="0"/>
                        <a:t>日期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278907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u="none" dirty="0"/>
                        <a:t>科技校院</a:t>
                      </a:r>
                      <a:r>
                        <a:rPr lang="zh-TW" altLang="en-US" sz="3200" b="1" u="sng" dirty="0">
                          <a:solidFill>
                            <a:srgbClr val="FF0000"/>
                          </a:solidFill>
                        </a:rPr>
                        <a:t>網站公告</a:t>
                      </a:r>
                      <a:r>
                        <a:rPr lang="zh-TW" altLang="en-US" sz="2400" b="1" u="none" dirty="0"/>
                        <a:t>複試通知及相關資料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各校自訂</a:t>
                      </a:r>
                      <a:r>
                        <a:rPr lang="zh-TW" altLang="en-US" sz="2400" b="0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公告日期</a:t>
                      </a:r>
                      <a:endParaRPr lang="en-US" altLang="zh-TW" sz="2400" b="0" strike="noStrike" kern="1200" cap="none" spc="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solidFill>
                            <a:schemeClr val="tx1"/>
                          </a:solidFill>
                        </a:rPr>
                        <a:t>【113.4.26(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</a:rPr>
                        <a:t>五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</a:rPr>
                        <a:t>5.1(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</a:rPr>
                        <a:t>三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</a:rPr>
                        <a:t>)】</a:t>
                      </a:r>
                      <a:endParaRPr lang="en-US" altLang="zh-TW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97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1556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121" y="1110079"/>
            <a:ext cx="10164693" cy="4637842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58C276E-627C-4C9B-9DC2-30701D67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30</a:t>
            </a:fld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ED3335D-26DB-40E2-8B80-0B48F0530706}"/>
              </a:ext>
            </a:extLst>
          </p:cNvPr>
          <p:cNvSpPr txBox="1"/>
          <p:nvPr/>
        </p:nvSpPr>
        <p:spPr>
          <a:xfrm>
            <a:off x="1199242" y="323836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系統整體架構</a:t>
            </a:r>
          </a:p>
        </p:txBody>
      </p:sp>
    </p:spTree>
    <p:extLst>
      <p:ext uri="{BB962C8B-B14F-4D97-AF65-F5344CB8AC3E}">
        <p14:creationId xmlns:p14="http://schemas.microsoft.com/office/powerpoint/2010/main" val="1873294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9D6B270-5EF3-461B-841C-5D0D4A327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102" y="1265287"/>
            <a:ext cx="9086298" cy="5061679"/>
          </a:xfrm>
          <a:prstGeom prst="rect">
            <a:avLst/>
          </a:prstGeom>
        </p:spPr>
      </p:pic>
      <p:sp>
        <p:nvSpPr>
          <p:cNvPr id="5" name="矩形圖說文字 4"/>
          <p:cNvSpPr/>
          <p:nvPr/>
        </p:nvSpPr>
        <p:spPr>
          <a:xfrm>
            <a:off x="8215819" y="3123521"/>
            <a:ext cx="2693481" cy="1345209"/>
          </a:xfrm>
          <a:prstGeom prst="wedgeRectCallout">
            <a:avLst>
              <a:gd name="adj1" fmla="val -28307"/>
              <a:gd name="adj2" fmla="val -43144"/>
            </a:avLst>
          </a:prstGeom>
          <a:solidFill>
            <a:srgbClr val="FFFFCC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若需要修改承辦人資料，</a:t>
            </a:r>
            <a:endParaRPr lang="en-US" altLang="zh-TW" b="1" dirty="0">
              <a:solidFill>
                <a:schemeClr val="tx1"/>
              </a:solidFill>
            </a:endParaRPr>
          </a:p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請至「委員學校基本資料維護系統」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1DAA90B-A256-410B-85B7-077CE4DE7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31</a:t>
            </a:fld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ADA079E-1182-4E67-AC45-A36F47E9E659}"/>
              </a:ext>
            </a:extLst>
          </p:cNvPr>
          <p:cNvSpPr txBox="1"/>
          <p:nvPr/>
        </p:nvSpPr>
        <p:spPr>
          <a:xfrm>
            <a:off x="1199242" y="323836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系統登入畫面</a:t>
            </a:r>
          </a:p>
        </p:txBody>
      </p:sp>
    </p:spTree>
    <p:extLst>
      <p:ext uri="{BB962C8B-B14F-4D97-AF65-F5344CB8AC3E}">
        <p14:creationId xmlns:p14="http://schemas.microsoft.com/office/powerpoint/2010/main" val="738404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910" y="2170295"/>
            <a:ext cx="9550593" cy="187675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3118691" y="2620748"/>
            <a:ext cx="6572474" cy="279054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8" name="表格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824966"/>
              </p:ext>
            </p:extLst>
          </p:nvPr>
        </p:nvGraphicFramePr>
        <p:xfrm>
          <a:off x="6472207" y="4662606"/>
          <a:ext cx="4424394" cy="1348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843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  <a:gridCol w="3430551">
                  <a:extLst>
                    <a:ext uri="{9D8B030D-6E8A-4147-A177-3AD203B41FA5}">
                      <a16:colId xmlns:a16="http://schemas.microsoft.com/office/drawing/2014/main" val="2174973707"/>
                    </a:ext>
                  </a:extLst>
                </a:gridCol>
              </a:tblGrid>
              <a:tr h="373602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依系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組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、學程搜尋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65098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  <a:tr h="364467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❶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u="sng" dirty="0">
                          <a:solidFill>
                            <a:srgbClr val="0033CC"/>
                          </a:solidFill>
                        </a:rPr>
                        <a:t>修改</a:t>
                      </a:r>
                      <a:r>
                        <a:rPr lang="zh-TW" altLang="en-US" sz="1600" b="1" dirty="0"/>
                        <a:t>申請生之電話、手機、地址</a:t>
                      </a:r>
                      <a:endParaRPr lang="en-US" altLang="zh-TW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95292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❷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u="sng" dirty="0">
                          <a:solidFill>
                            <a:srgbClr val="0033CC"/>
                          </a:solidFill>
                        </a:rPr>
                        <a:t>匯出</a:t>
                      </a:r>
                      <a:r>
                        <a:rPr lang="zh-TW" altLang="en-US" sz="1600" b="1" dirty="0"/>
                        <a:t>該系</a:t>
                      </a:r>
                      <a:r>
                        <a:rPr lang="en-US" altLang="zh-TW" sz="1600" b="1" dirty="0"/>
                        <a:t>(</a:t>
                      </a:r>
                      <a:r>
                        <a:rPr lang="zh-TW" altLang="en-US" sz="1600" b="1" dirty="0"/>
                        <a:t>組</a:t>
                      </a:r>
                      <a:r>
                        <a:rPr lang="en-US" altLang="zh-TW" sz="1600" b="1" dirty="0"/>
                        <a:t>)</a:t>
                      </a:r>
                      <a:r>
                        <a:rPr lang="zh-TW" altLang="en-US" sz="1600" b="1" dirty="0"/>
                        <a:t>、學程之通過一篩申請生名單</a:t>
                      </a:r>
                      <a:r>
                        <a:rPr lang="en-US" altLang="zh-TW" sz="1600" b="1" dirty="0"/>
                        <a:t>Excel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690546"/>
                  </a:ext>
                </a:extLst>
              </a:tr>
            </a:tbl>
          </a:graphicData>
        </a:graphic>
      </p:graphicFrame>
      <p:graphicFrame>
        <p:nvGraphicFramePr>
          <p:cNvPr id="40" name="表格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8091"/>
              </p:ext>
            </p:extLst>
          </p:nvPr>
        </p:nvGraphicFramePr>
        <p:xfrm>
          <a:off x="2154424" y="4662606"/>
          <a:ext cx="4061991" cy="747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556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  <a:gridCol w="3202435">
                  <a:extLst>
                    <a:ext uri="{9D8B030D-6E8A-4147-A177-3AD203B41FA5}">
                      <a16:colId xmlns:a16="http://schemas.microsoft.com/office/drawing/2014/main" val="2174973707"/>
                    </a:ext>
                  </a:extLst>
                </a:gridCol>
              </a:tblGrid>
              <a:tr h="373602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依申請生搜尋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zh-TW" alt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❶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1" i="0" u="sng" dirty="0">
                          <a:solidFill>
                            <a:srgbClr val="0033CC"/>
                          </a:solidFill>
                          <a:effectLst/>
                        </a:rPr>
                        <a:t>修改</a:t>
                      </a:r>
                      <a:r>
                        <a:rPr lang="zh-TW" altLang="en-US" sz="1600" b="1" dirty="0"/>
                        <a:t>申請生之電話、手機、地址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690546"/>
                  </a:ext>
                </a:extLst>
              </a:tr>
            </a:tbl>
          </a:graphicData>
        </a:graphic>
      </p:graphicFrame>
      <p:sp>
        <p:nvSpPr>
          <p:cNvPr id="42" name="圓角矩形 41"/>
          <p:cNvSpPr/>
          <p:nvPr/>
        </p:nvSpPr>
        <p:spPr>
          <a:xfrm>
            <a:off x="2724151" y="2985946"/>
            <a:ext cx="7639050" cy="785954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BC6771D-47B5-4B89-9703-BDC9BCDE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32</a:t>
            </a:fld>
            <a:endParaRPr lang="zh-TW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32B1B1F1-6172-4075-A5FD-323738A795AD}"/>
              </a:ext>
            </a:extLst>
          </p:cNvPr>
          <p:cNvGrpSpPr/>
          <p:nvPr/>
        </p:nvGrpSpPr>
        <p:grpSpPr>
          <a:xfrm>
            <a:off x="2419164" y="116112"/>
            <a:ext cx="7272000" cy="707886"/>
            <a:chOff x="1185510" y="218239"/>
            <a:chExt cx="7272000" cy="707886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8FAD56F-D382-40C2-A10F-6A765ADCDB84}"/>
                </a:ext>
              </a:extLst>
            </p:cNvPr>
            <p:cNvSpPr txBox="1"/>
            <p:nvPr/>
          </p:nvSpPr>
          <p:spPr>
            <a:xfrm>
              <a:off x="2118836" y="325156"/>
              <a:ext cx="5727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1.1</a:t>
              </a:r>
              <a:r>
                <a:rPr lang="zh-TW" altLang="en-US" sz="3200" b="1" dirty="0"/>
                <a:t> 一階篩選通過名單下載</a:t>
              </a:r>
              <a:endParaRPr lang="en-US" altLang="zh-TW" sz="3200" b="1" dirty="0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7ECC6C8B-CD4A-427D-A52B-2238C19DA154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1.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一階篩選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5C320DC4-7AA0-48BA-9E10-36F7EE4F2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F75843BB-1BAF-4399-BABB-BC8D0C0E6099}"/>
              </a:ext>
            </a:extLst>
          </p:cNvPr>
          <p:cNvSpPr txBox="1"/>
          <p:nvPr/>
        </p:nvSpPr>
        <p:spPr>
          <a:xfrm>
            <a:off x="2419164" y="869767"/>
            <a:ext cx="7272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spc="300" dirty="0">
                <a:sym typeface="Wingdings 2" panose="05020102010507070707" pitchFamily="18" charset="2"/>
              </a:rPr>
              <a:t></a:t>
            </a:r>
            <a:r>
              <a:rPr lang="en-US" altLang="zh-TW" sz="2800" spc="300" dirty="0"/>
              <a:t>113.3.28(</a:t>
            </a:r>
            <a:r>
              <a:rPr lang="zh-TW" altLang="en-US" sz="2800" spc="300" dirty="0"/>
              <a:t>四</a:t>
            </a:r>
            <a:r>
              <a:rPr lang="en-US" altLang="zh-TW" sz="2800" spc="300" dirty="0"/>
              <a:t>)10:00</a:t>
            </a:r>
            <a:r>
              <a:rPr lang="zh-TW" altLang="en-US" sz="2800" spc="300" dirty="0"/>
              <a:t>起開放下載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A7F6A2B-F2A7-4B29-ABF1-C901E45AF22F}"/>
              </a:ext>
            </a:extLst>
          </p:cNvPr>
          <p:cNvSpPr txBox="1"/>
          <p:nvPr/>
        </p:nvSpPr>
        <p:spPr>
          <a:xfrm>
            <a:off x="1256356" y="2921168"/>
            <a:ext cx="1372358" cy="1123712"/>
          </a:xfrm>
          <a:prstGeom prst="wedgeRoundRectCallout">
            <a:avLst>
              <a:gd name="adj1" fmla="val 80500"/>
              <a:gd name="adj2" fmla="val -23111"/>
              <a:gd name="adj3" fmla="val 16667"/>
            </a:avLst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chemeClr val="bg1"/>
                </a:solidFill>
              </a:rPr>
              <a:t>搜尋</a:t>
            </a:r>
            <a:endParaRPr lang="en-US" altLang="zh-TW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chemeClr val="bg1"/>
                </a:solidFill>
              </a:rPr>
              <a:t>修改</a:t>
            </a:r>
            <a:endParaRPr lang="en-US" altLang="zh-TW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chemeClr val="bg1"/>
                </a:solidFill>
              </a:rPr>
              <a:t>匯出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D9FC9F4-BFDA-4FFC-9B02-0764A0877512}"/>
              </a:ext>
            </a:extLst>
          </p:cNvPr>
          <p:cNvSpPr txBox="1"/>
          <p:nvPr/>
        </p:nvSpPr>
        <p:spPr>
          <a:xfrm>
            <a:off x="8028631" y="1612328"/>
            <a:ext cx="3891558" cy="783193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全校通過一篩之申請生資料</a:t>
            </a:r>
            <a:endParaRPr lang="en-US" altLang="zh-TW" sz="2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2000" b="1" dirty="0">
                <a:solidFill>
                  <a:schemeClr val="bg1"/>
                </a:solidFill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</a:rPr>
              <a:t>名單、申請生照片、統計表等</a:t>
            </a:r>
            <a:r>
              <a:rPr lang="en-US" altLang="zh-TW" sz="2000" b="1" dirty="0">
                <a:solidFill>
                  <a:schemeClr val="bg1"/>
                </a:solidFill>
              </a:rPr>
              <a:t>)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11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D59086E3-EA9F-42C1-AFEB-5C1703E09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668" y="3252626"/>
            <a:ext cx="9481706" cy="14287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B7D3AAD-F940-49FE-AF7F-7585DB79D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822" y="1090718"/>
            <a:ext cx="9410663" cy="1396421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486D675-7C85-4469-9CCF-C54CB37A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33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B050E6F-3387-4E32-BD7E-B4A35BB684A4}"/>
              </a:ext>
            </a:extLst>
          </p:cNvPr>
          <p:cNvGrpSpPr/>
          <p:nvPr/>
        </p:nvGrpSpPr>
        <p:grpSpPr>
          <a:xfrm>
            <a:off x="2419164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19AB2C09-D5DF-4E56-B946-34A58FFB222D}"/>
                </a:ext>
              </a:extLst>
            </p:cNvPr>
            <p:cNvSpPr txBox="1"/>
            <p:nvPr/>
          </p:nvSpPr>
          <p:spPr>
            <a:xfrm>
              <a:off x="2118836" y="325156"/>
              <a:ext cx="5727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1.1</a:t>
              </a:r>
              <a:r>
                <a:rPr lang="zh-TW" altLang="en-US" sz="3200" b="1" dirty="0"/>
                <a:t> 一階篩選通過名單下載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5CA42E16-85D4-41E1-A5FE-4511EFD6EFA7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1.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一階篩選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579540A0-2D26-4D45-B8EB-1951FFDAA2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D562854A-24CC-4DC3-AC8D-D0E23B4F97AB}"/>
              </a:ext>
            </a:extLst>
          </p:cNvPr>
          <p:cNvSpPr/>
          <p:nvPr/>
        </p:nvSpPr>
        <p:spPr>
          <a:xfrm>
            <a:off x="5074292" y="2354754"/>
            <a:ext cx="2133600" cy="646331"/>
          </a:xfrm>
          <a:prstGeom prst="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輸入「申請編號」進行單筆搜尋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E1839C2-2160-4A33-878E-C429F25826A6}"/>
              </a:ext>
            </a:extLst>
          </p:cNvPr>
          <p:cNvSpPr/>
          <p:nvPr/>
        </p:nvSpPr>
        <p:spPr>
          <a:xfrm>
            <a:off x="4527635" y="4538831"/>
            <a:ext cx="3377559" cy="646331"/>
          </a:xfrm>
          <a:prstGeom prst="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下拉選單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選擇系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組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學程，搜尋該系所有通過一篩名單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FB2D73E-FC7D-4F6C-AE85-90B4144793CC}"/>
              </a:ext>
            </a:extLst>
          </p:cNvPr>
          <p:cNvSpPr txBox="1"/>
          <p:nvPr/>
        </p:nvSpPr>
        <p:spPr>
          <a:xfrm>
            <a:off x="92094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</p:spTree>
    <p:extLst>
      <p:ext uri="{BB962C8B-B14F-4D97-AF65-F5344CB8AC3E}">
        <p14:creationId xmlns:p14="http://schemas.microsoft.com/office/powerpoint/2010/main" val="918547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BC364811-7E0D-44C8-9292-D021EC1C3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275" y="930915"/>
            <a:ext cx="7537449" cy="3165175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7473364-233B-4BC5-8F01-75513B40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34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6EF5768-78F6-4791-9462-C3EBEEA4D4A1}"/>
              </a:ext>
            </a:extLst>
          </p:cNvPr>
          <p:cNvGrpSpPr/>
          <p:nvPr/>
        </p:nvGrpSpPr>
        <p:grpSpPr>
          <a:xfrm>
            <a:off x="2419164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9A30ED40-4149-4959-AB56-0DBA3F1CF306}"/>
                </a:ext>
              </a:extLst>
            </p:cNvPr>
            <p:cNvSpPr txBox="1"/>
            <p:nvPr/>
          </p:nvSpPr>
          <p:spPr>
            <a:xfrm>
              <a:off x="2118836" y="325156"/>
              <a:ext cx="5727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1.1</a:t>
              </a:r>
              <a:r>
                <a:rPr lang="zh-TW" altLang="en-US" sz="3200" b="1" dirty="0"/>
                <a:t> 一階篩選通過名單下載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21486EC3-94BE-4A8E-844F-9B306E521973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1.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一階篩選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F0A53C82-8586-44F8-841A-EC0D009620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E4F6B6B5-B58F-4D47-B93E-F10490471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004" y="3386537"/>
            <a:ext cx="8373972" cy="324843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B7336FC1-8CF8-418A-A35C-DE86E12793FB}"/>
              </a:ext>
            </a:extLst>
          </p:cNvPr>
          <p:cNvSpPr txBox="1"/>
          <p:nvPr/>
        </p:nvSpPr>
        <p:spPr>
          <a:xfrm>
            <a:off x="92094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</p:spTree>
    <p:extLst>
      <p:ext uri="{BB962C8B-B14F-4D97-AF65-F5344CB8AC3E}">
        <p14:creationId xmlns:p14="http://schemas.microsoft.com/office/powerpoint/2010/main" val="3752217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285EEF6A-575D-4845-9CF9-84B8ACFB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916" y="1051322"/>
            <a:ext cx="3783707" cy="5253848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7473364-233B-4BC5-8F01-75513B40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35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6EF5768-78F6-4791-9462-C3EBEEA4D4A1}"/>
              </a:ext>
            </a:extLst>
          </p:cNvPr>
          <p:cNvGrpSpPr/>
          <p:nvPr/>
        </p:nvGrpSpPr>
        <p:grpSpPr>
          <a:xfrm>
            <a:off x="2419164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9A30ED40-4149-4959-AB56-0DBA3F1CF306}"/>
                </a:ext>
              </a:extLst>
            </p:cNvPr>
            <p:cNvSpPr txBox="1"/>
            <p:nvPr/>
          </p:nvSpPr>
          <p:spPr>
            <a:xfrm>
              <a:off x="2118836" y="325156"/>
              <a:ext cx="5727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1.1</a:t>
              </a:r>
              <a:r>
                <a:rPr lang="zh-TW" altLang="en-US" sz="3200" b="1" dirty="0"/>
                <a:t> 一階篩選通過名單下載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21486EC3-94BE-4A8E-844F-9B306E521973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1.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一階篩選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F0A53C82-8586-44F8-841A-EC0D009620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6CD98E7F-FAFD-49FB-A9E0-02DD16D0373E}"/>
              </a:ext>
            </a:extLst>
          </p:cNvPr>
          <p:cNvGrpSpPr/>
          <p:nvPr/>
        </p:nvGrpSpPr>
        <p:grpSpPr>
          <a:xfrm>
            <a:off x="1414870" y="1051322"/>
            <a:ext cx="5412650" cy="1276702"/>
            <a:chOff x="1219076" y="957976"/>
            <a:chExt cx="5010151" cy="1105230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E5626E61-7E93-4B95-B4F6-B65CD4905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91" r="14600"/>
            <a:stretch/>
          </p:blipFill>
          <p:spPr>
            <a:xfrm>
              <a:off x="1219076" y="957976"/>
              <a:ext cx="5010150" cy="1105229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3997726-034B-4085-85AA-5EA991A1F8F3}"/>
                </a:ext>
              </a:extLst>
            </p:cNvPr>
            <p:cNvSpPr/>
            <p:nvPr/>
          </p:nvSpPr>
          <p:spPr>
            <a:xfrm>
              <a:off x="2590677" y="1213339"/>
              <a:ext cx="3638550" cy="25646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BDAC1E1-60FE-41D3-B6F5-73477CCC6596}"/>
                </a:ext>
              </a:extLst>
            </p:cNvPr>
            <p:cNvSpPr/>
            <p:nvPr/>
          </p:nvSpPr>
          <p:spPr>
            <a:xfrm>
              <a:off x="1219076" y="1463606"/>
              <a:ext cx="3114675" cy="25646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5CD201A-F6D7-4B8C-B021-307102A41F1E}"/>
                </a:ext>
              </a:extLst>
            </p:cNvPr>
            <p:cNvSpPr/>
            <p:nvPr/>
          </p:nvSpPr>
          <p:spPr>
            <a:xfrm>
              <a:off x="1327743" y="1201130"/>
              <a:ext cx="1262933" cy="279054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CA8E13A-E704-490F-9052-C4673910A63E}"/>
                </a:ext>
              </a:extLst>
            </p:cNvPr>
            <p:cNvSpPr/>
            <p:nvPr/>
          </p:nvSpPr>
          <p:spPr>
            <a:xfrm>
              <a:off x="5073946" y="1640952"/>
              <a:ext cx="717130" cy="422254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700E3055-7A1F-4BE0-A628-352D79ABF646}"/>
              </a:ext>
            </a:extLst>
          </p:cNvPr>
          <p:cNvSpPr txBox="1"/>
          <p:nvPr/>
        </p:nvSpPr>
        <p:spPr>
          <a:xfrm>
            <a:off x="92094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檔案下載</a:t>
            </a:r>
          </a:p>
        </p:txBody>
      </p:sp>
    </p:spTree>
    <p:extLst>
      <p:ext uri="{BB962C8B-B14F-4D97-AF65-F5344CB8AC3E}">
        <p14:creationId xmlns:p14="http://schemas.microsoft.com/office/powerpoint/2010/main" val="3587278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96296E9-B845-4169-A85C-C6FEEA463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36</a:t>
            </a:fld>
            <a:endParaRPr lang="zh-TW" altLang="en-US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60C1FF84-CB42-48DE-BE64-E6DEFBECAEF2}"/>
              </a:ext>
            </a:extLst>
          </p:cNvPr>
          <p:cNvGrpSpPr/>
          <p:nvPr/>
        </p:nvGrpSpPr>
        <p:grpSpPr>
          <a:xfrm>
            <a:off x="2419164" y="116112"/>
            <a:ext cx="7272000" cy="707886"/>
            <a:chOff x="1185510" y="218239"/>
            <a:chExt cx="7272000" cy="707886"/>
          </a:xfrm>
        </p:grpSpPr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AA6CC327-9E83-4A1D-ADEC-820B9EFBE84C}"/>
                </a:ext>
              </a:extLst>
            </p:cNvPr>
            <p:cNvSpPr txBox="1"/>
            <p:nvPr/>
          </p:nvSpPr>
          <p:spPr>
            <a:xfrm>
              <a:off x="2118836" y="325156"/>
              <a:ext cx="5727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1.1</a:t>
              </a:r>
              <a:r>
                <a:rPr lang="zh-TW" altLang="en-US" sz="3200" b="1" dirty="0"/>
                <a:t> 一階篩選通過名單下載</a:t>
              </a:r>
              <a:endParaRPr lang="en-US" altLang="zh-TW" sz="3200" b="1" dirty="0"/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4A669D6E-480F-45C7-A02D-CB415530036A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1.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一階篩選</a:t>
              </a:r>
            </a:p>
          </p:txBody>
        </p: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3B0E39F7-99C5-4ADB-8117-3EE10C98A7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EB2B576-6C10-4A6C-B3B7-EE87862D437C}"/>
              </a:ext>
            </a:extLst>
          </p:cNvPr>
          <p:cNvSpPr txBox="1"/>
          <p:nvPr/>
        </p:nvSpPr>
        <p:spPr>
          <a:xfrm>
            <a:off x="92094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檔案下載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82C2F60A-98FB-4C48-A6FD-2C354586ADC5}"/>
              </a:ext>
            </a:extLst>
          </p:cNvPr>
          <p:cNvGrpSpPr/>
          <p:nvPr/>
        </p:nvGrpSpPr>
        <p:grpSpPr>
          <a:xfrm>
            <a:off x="1211549" y="974323"/>
            <a:ext cx="4318394" cy="1414463"/>
            <a:chOff x="7261063" y="957976"/>
            <a:chExt cx="3638552" cy="1105229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6F8081C0-B980-4432-A436-ADCCDF354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916" r="15078"/>
            <a:stretch/>
          </p:blipFill>
          <p:spPr>
            <a:xfrm>
              <a:off x="7261065" y="957976"/>
              <a:ext cx="3638550" cy="1105229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516D2F78-DA71-42E2-ABFD-9A494BCB5015}"/>
                </a:ext>
              </a:extLst>
            </p:cNvPr>
            <p:cNvSpPr/>
            <p:nvPr/>
          </p:nvSpPr>
          <p:spPr>
            <a:xfrm>
              <a:off x="7261063" y="1441211"/>
              <a:ext cx="3638550" cy="5749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0CAC7C15-21B8-444B-986F-C41047DDCAF5}"/>
                </a:ext>
              </a:extLst>
            </p:cNvPr>
            <p:cNvSpPr/>
            <p:nvPr/>
          </p:nvSpPr>
          <p:spPr>
            <a:xfrm>
              <a:off x="7345519" y="1231424"/>
              <a:ext cx="579726" cy="224211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F52346B2-0176-438A-BD24-439F22AF41AD}"/>
              </a:ext>
            </a:extLst>
          </p:cNvPr>
          <p:cNvSpPr/>
          <p:nvPr/>
        </p:nvSpPr>
        <p:spPr>
          <a:xfrm>
            <a:off x="2069770" y="1323524"/>
            <a:ext cx="3460172" cy="29627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6A51693-A713-4AAF-A2AD-740DBA77E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785" y="2526449"/>
            <a:ext cx="2989985" cy="14487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7B42242A-165E-4740-ABF2-12B714A80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71" y="1717647"/>
            <a:ext cx="2991871" cy="7591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88BF514C-3D07-47C8-A400-D11DF177E88C}"/>
              </a:ext>
            </a:extLst>
          </p:cNvPr>
          <p:cNvGrpSpPr/>
          <p:nvPr/>
        </p:nvGrpSpPr>
        <p:grpSpPr>
          <a:xfrm>
            <a:off x="4016527" y="4200474"/>
            <a:ext cx="4399776" cy="1414463"/>
            <a:chOff x="7261063" y="957976"/>
            <a:chExt cx="3638552" cy="110522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7B706984-DFA0-46A1-B39E-84E8B45AA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916" r="15078"/>
            <a:stretch/>
          </p:blipFill>
          <p:spPr>
            <a:xfrm>
              <a:off x="7261065" y="957976"/>
              <a:ext cx="3638550" cy="1105229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00FC86B9-7E4E-4E8D-B56B-D6799EE4F3B4}"/>
                </a:ext>
              </a:extLst>
            </p:cNvPr>
            <p:cNvSpPr/>
            <p:nvPr/>
          </p:nvSpPr>
          <p:spPr>
            <a:xfrm>
              <a:off x="7261063" y="1441211"/>
              <a:ext cx="3638550" cy="5749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05CCBDD6-23B2-48B6-AFD9-8FD71AA36B56}"/>
                </a:ext>
              </a:extLst>
            </p:cNvPr>
            <p:cNvSpPr/>
            <p:nvPr/>
          </p:nvSpPr>
          <p:spPr>
            <a:xfrm>
              <a:off x="7950343" y="1229666"/>
              <a:ext cx="579726" cy="224211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1A950415-2CE2-4399-B0B4-D9C2220750D8}"/>
              </a:ext>
            </a:extLst>
          </p:cNvPr>
          <p:cNvSpPr/>
          <p:nvPr/>
        </p:nvSpPr>
        <p:spPr>
          <a:xfrm>
            <a:off x="5591976" y="4567897"/>
            <a:ext cx="2813720" cy="29627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6A6AAAE-0058-416E-91C0-07D329B2F52C}"/>
              </a:ext>
            </a:extLst>
          </p:cNvPr>
          <p:cNvSpPr/>
          <p:nvPr/>
        </p:nvSpPr>
        <p:spPr>
          <a:xfrm>
            <a:off x="4005923" y="4560811"/>
            <a:ext cx="803136" cy="29627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312D39E-D278-41B1-A71E-EAE640ABE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672" y="4969459"/>
            <a:ext cx="7538984" cy="14816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1C26E7E8-6F42-4BAF-818E-CF4F73AD6713}"/>
              </a:ext>
            </a:extLst>
          </p:cNvPr>
          <p:cNvGrpSpPr/>
          <p:nvPr/>
        </p:nvGrpSpPr>
        <p:grpSpPr>
          <a:xfrm>
            <a:off x="6206545" y="996483"/>
            <a:ext cx="4318394" cy="1414463"/>
            <a:chOff x="7261063" y="957976"/>
            <a:chExt cx="3638552" cy="1105229"/>
          </a:xfrm>
        </p:grpSpPr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1A61E48E-572F-4BE3-A8A6-58C0F6D79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916" r="15078"/>
            <a:stretch/>
          </p:blipFill>
          <p:spPr>
            <a:xfrm>
              <a:off x="7261065" y="957976"/>
              <a:ext cx="3638550" cy="1105229"/>
            </a:xfrm>
            <a:prstGeom prst="rect">
              <a:avLst/>
            </a:prstGeom>
          </p:spPr>
        </p:pic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8C437F22-DC8A-4C5D-973E-8F31CCE12DB5}"/>
                </a:ext>
              </a:extLst>
            </p:cNvPr>
            <p:cNvSpPr/>
            <p:nvPr/>
          </p:nvSpPr>
          <p:spPr>
            <a:xfrm>
              <a:off x="7261063" y="1441211"/>
              <a:ext cx="3638550" cy="5749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EFEFCAA0-7B2D-439B-AA37-2F74D83B65C6}"/>
                </a:ext>
              </a:extLst>
            </p:cNvPr>
            <p:cNvSpPr/>
            <p:nvPr/>
          </p:nvSpPr>
          <p:spPr>
            <a:xfrm>
              <a:off x="8500612" y="1222410"/>
              <a:ext cx="2336103" cy="224211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id="{7754050B-5131-4B4A-B3CA-36E9C20ED842}"/>
              </a:ext>
            </a:extLst>
          </p:cNvPr>
          <p:cNvSpPr/>
          <p:nvPr/>
        </p:nvSpPr>
        <p:spPr>
          <a:xfrm>
            <a:off x="6216415" y="1345121"/>
            <a:ext cx="1404852" cy="29627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46F3C8EA-048E-4801-A537-2B249AE98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775" y="1757847"/>
            <a:ext cx="4399775" cy="18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41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91F55D7-A93F-413C-B041-49B9F0F13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95" y="3358415"/>
            <a:ext cx="8371265" cy="25816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11558" r="11696" b="65474"/>
          <a:stretch/>
        </p:blipFill>
        <p:spPr>
          <a:xfrm>
            <a:off x="1949264" y="1014760"/>
            <a:ext cx="8590516" cy="1707084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3663699" y="1459679"/>
            <a:ext cx="3120277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①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請輸入完整的公告網址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6553445" y="2108909"/>
            <a:ext cx="1824202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②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點選「儲存」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9379538" y="2158346"/>
            <a:ext cx="2185445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③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點選「畫面預覽」</a:t>
            </a:r>
          </a:p>
        </p:txBody>
      </p:sp>
      <p:sp>
        <p:nvSpPr>
          <p:cNvPr id="16" name="橢圓 15"/>
          <p:cNvSpPr/>
          <p:nvPr/>
        </p:nvSpPr>
        <p:spPr>
          <a:xfrm>
            <a:off x="9309100" y="5216737"/>
            <a:ext cx="549003" cy="368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5223837" y="5194009"/>
            <a:ext cx="4061560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④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請檢視「連結」是否可正常瀏覽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E686C8C-F195-43C4-98C2-9CBD4276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37</a:t>
            </a:fld>
            <a:endParaRPr lang="zh-TW" altLang="en-US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5B48DC4-D268-4D9A-95B8-9E1C51A9835F}"/>
              </a:ext>
            </a:extLst>
          </p:cNvPr>
          <p:cNvGrpSpPr/>
          <p:nvPr/>
        </p:nvGrpSpPr>
        <p:grpSpPr>
          <a:xfrm>
            <a:off x="3175781" y="116112"/>
            <a:ext cx="5840439" cy="707886"/>
            <a:chOff x="1185510" y="218239"/>
            <a:chExt cx="5840439" cy="707886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2C21315-54DF-4449-BC73-B932C35D6E5E}"/>
                </a:ext>
              </a:extLst>
            </p:cNvPr>
            <p:cNvSpPr txBox="1"/>
            <p:nvPr/>
          </p:nvSpPr>
          <p:spPr>
            <a:xfrm>
              <a:off x="2118836" y="325156"/>
              <a:ext cx="49071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1.2</a:t>
              </a:r>
              <a:r>
                <a:rPr lang="zh-TW" altLang="en-US" sz="3200" b="1" dirty="0"/>
                <a:t> 設定複試資訊網址</a:t>
              </a:r>
              <a:endParaRPr lang="en-US" altLang="zh-TW" sz="3200" b="1" dirty="0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37894E88-3C3C-47D8-8711-453B19DF6051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1.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一階篩選</a:t>
              </a:r>
            </a:p>
          </p:txBody>
        </p: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4C6FD2BD-88BA-4CBF-8B4D-2E5EDAA96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09931"/>
              <a:ext cx="5840439" cy="14021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4CBEA41-1350-4EA4-B093-33D8099B1D23}"/>
              </a:ext>
            </a:extLst>
          </p:cNvPr>
          <p:cNvCxnSpPr/>
          <p:nvPr/>
        </p:nvCxnSpPr>
        <p:spPr>
          <a:xfrm flipH="1">
            <a:off x="9474926" y="2566969"/>
            <a:ext cx="270509" cy="791446"/>
          </a:xfrm>
          <a:prstGeom prst="straightConnector1">
            <a:avLst/>
          </a:prstGeom>
          <a:ln w="38100">
            <a:solidFill>
              <a:srgbClr val="7A3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BEAA935-FE57-41DF-BF76-5B88DDB1C638}"/>
              </a:ext>
            </a:extLst>
          </p:cNvPr>
          <p:cNvSpPr txBox="1"/>
          <p:nvPr/>
        </p:nvSpPr>
        <p:spPr>
          <a:xfrm>
            <a:off x="8385150" y="3499586"/>
            <a:ext cx="180049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/>
              <a:t>申請生查詢畫面</a:t>
            </a:r>
          </a:p>
        </p:txBody>
      </p:sp>
    </p:spTree>
    <p:extLst>
      <p:ext uri="{BB962C8B-B14F-4D97-AF65-F5344CB8AC3E}">
        <p14:creationId xmlns:p14="http://schemas.microsoft.com/office/powerpoint/2010/main" val="2277194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DD846-0994-42B5-BA70-262E2746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38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FE95DD8-8482-4548-8630-EECCD52FFAEF}"/>
              </a:ext>
            </a:extLst>
          </p:cNvPr>
          <p:cNvGrpSpPr/>
          <p:nvPr/>
        </p:nvGrpSpPr>
        <p:grpSpPr>
          <a:xfrm>
            <a:off x="2460000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522AC233-7C48-4119-9037-5BFE830308E3}"/>
                </a:ext>
              </a:extLst>
            </p:cNvPr>
            <p:cNvSpPr txBox="1"/>
            <p:nvPr/>
          </p:nvSpPr>
          <p:spPr>
            <a:xfrm>
              <a:off x="2118836" y="325156"/>
              <a:ext cx="5224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2.1</a:t>
              </a:r>
              <a:r>
                <a:rPr lang="zh-TW" altLang="en-US" sz="3200" b="1" dirty="0"/>
                <a:t>申請生申請資格審查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A4F85E9F-2128-4347-83A4-C702EA062EFF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2.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資格審查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F69C351D-46D8-41A4-92B6-579A2CC1C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95F8FABC-BD18-413A-A167-5983CAC12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81" y="1908126"/>
            <a:ext cx="8927361" cy="166308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D1777FB-23D2-4385-B8DB-6A5BC5A6A9B9}"/>
              </a:ext>
            </a:extLst>
          </p:cNvPr>
          <p:cNvSpPr/>
          <p:nvPr/>
        </p:nvSpPr>
        <p:spPr>
          <a:xfrm>
            <a:off x="4398911" y="2239445"/>
            <a:ext cx="5117282" cy="30017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7FD7779-D1E7-48AE-96D4-2806AAD84B30}"/>
              </a:ext>
            </a:extLst>
          </p:cNvPr>
          <p:cNvSpPr txBox="1"/>
          <p:nvPr/>
        </p:nvSpPr>
        <p:spPr>
          <a:xfrm>
            <a:off x="6235337" y="1042354"/>
            <a:ext cx="5871561" cy="783193"/>
          </a:xfrm>
          <a:prstGeom prst="wedgeRoundRectCallout">
            <a:avLst>
              <a:gd name="adj1" fmla="val 3049"/>
              <a:gd name="adj2" fmla="val 9804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全校通過一篩之申請生資料</a:t>
            </a:r>
            <a:endParaRPr lang="en-US" altLang="zh-TW" sz="2000" b="1" dirty="0">
              <a:solidFill>
                <a:schemeClr val="bg1"/>
              </a:solidFill>
            </a:endParaRPr>
          </a:p>
          <a:p>
            <a:pPr algn="ctr"/>
            <a:r>
              <a:rPr lang="en-US" altLang="zh-TW" sz="2000" b="1" dirty="0">
                <a:solidFill>
                  <a:schemeClr val="bg1"/>
                </a:solidFill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</a:rPr>
              <a:t>資格不符、資格符合、上傳狀態、各系統計表</a:t>
            </a:r>
            <a:r>
              <a:rPr lang="en-US" altLang="zh-TW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圓角矩形 41">
            <a:extLst>
              <a:ext uri="{FF2B5EF4-FFF2-40B4-BE49-F238E27FC236}">
                <a16:creationId xmlns:a16="http://schemas.microsoft.com/office/drawing/2014/main" id="{6278ABCC-9DFC-4E0C-850E-8DCFE7EA1521}"/>
              </a:ext>
            </a:extLst>
          </p:cNvPr>
          <p:cNvSpPr/>
          <p:nvPr/>
        </p:nvSpPr>
        <p:spPr>
          <a:xfrm>
            <a:off x="2790563" y="2584221"/>
            <a:ext cx="8551998" cy="785954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08B8C10-8D1D-489C-8219-70D373F0AE1A}"/>
              </a:ext>
            </a:extLst>
          </p:cNvPr>
          <p:cNvSpPr txBox="1"/>
          <p:nvPr/>
        </p:nvSpPr>
        <p:spPr>
          <a:xfrm>
            <a:off x="1195887" y="1042354"/>
            <a:ext cx="2496547" cy="1328023"/>
          </a:xfrm>
          <a:prstGeom prst="wedgeRoundRectCallout">
            <a:avLst>
              <a:gd name="adj1" fmla="val 23264"/>
              <a:gd name="adj2" fmla="val 65668"/>
              <a:gd name="adj3" fmla="val 16667"/>
            </a:avLst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bg1"/>
                </a:solidFill>
              </a:rPr>
              <a:t>搜尋</a:t>
            </a:r>
            <a:endParaRPr lang="en-US" altLang="zh-TW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bg1"/>
                </a:solidFill>
              </a:rPr>
              <a:t>查看上傳確認狀態</a:t>
            </a:r>
            <a:endParaRPr lang="en-US" altLang="zh-TW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bg1"/>
                </a:solidFill>
              </a:rPr>
              <a:t>勾選資格審查</a:t>
            </a:r>
            <a:endParaRPr lang="en-US" altLang="zh-TW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bg1"/>
                </a:solidFill>
              </a:rPr>
              <a:t>匯出、匯入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DEB70F37-D18E-483C-A7DB-8A206D253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039904"/>
              </p:ext>
            </p:extLst>
          </p:nvPr>
        </p:nvGraphicFramePr>
        <p:xfrm>
          <a:off x="1928777" y="4026948"/>
          <a:ext cx="3978900" cy="128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750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  <a:gridCol w="3105150">
                  <a:extLst>
                    <a:ext uri="{9D8B030D-6E8A-4147-A177-3AD203B41FA5}">
                      <a16:colId xmlns:a16="http://schemas.microsoft.com/office/drawing/2014/main" val="2174973707"/>
                    </a:ext>
                  </a:extLst>
                </a:gridCol>
              </a:tblGrid>
              <a:tr h="31650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1"/>
                          </a:solidFill>
                        </a:rPr>
                        <a:t>依申請生搜尋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❶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i="0" u="none" dirty="0">
                          <a:solidFill>
                            <a:srgbClr val="0033CC"/>
                          </a:solidFill>
                          <a:effectLst/>
                        </a:rPr>
                        <a:t>資格審查作業</a:t>
                      </a:r>
                      <a:r>
                        <a:rPr lang="en-US" altLang="zh-TW" sz="1600" b="1" i="0" u="none" dirty="0">
                          <a:solidFill>
                            <a:srgbClr val="0033CC"/>
                          </a:solidFill>
                          <a:effectLst/>
                        </a:rPr>
                        <a:t>[</a:t>
                      </a:r>
                      <a:r>
                        <a:rPr lang="zh-TW" altLang="en-US" sz="1600" b="1" i="0" u="none" dirty="0">
                          <a:solidFill>
                            <a:srgbClr val="0033CC"/>
                          </a:solidFill>
                          <a:effectLst/>
                        </a:rPr>
                        <a:t>方法</a:t>
                      </a:r>
                      <a:r>
                        <a:rPr lang="en-US" altLang="zh-TW" sz="1600" b="1" i="0" u="none" dirty="0">
                          <a:solidFill>
                            <a:srgbClr val="0033CC"/>
                          </a:solidFill>
                          <a:effectLst/>
                        </a:rPr>
                        <a:t>1]</a:t>
                      </a:r>
                      <a:r>
                        <a:rPr lang="zh-TW" altLang="en-US" sz="1600" b="1" i="0" u="none" dirty="0">
                          <a:solidFill>
                            <a:srgbClr val="0033CC"/>
                          </a:solidFill>
                          <a:effectLst/>
                        </a:rPr>
                        <a:t>：</a:t>
                      </a:r>
                      <a:endParaRPr lang="en-US" altLang="zh-TW" sz="1600" b="1" i="0" u="none" dirty="0">
                        <a:solidFill>
                          <a:srgbClr val="0033CC"/>
                        </a:solidFill>
                        <a:effectLst/>
                      </a:endParaRPr>
                    </a:p>
                    <a:p>
                      <a:r>
                        <a:rPr lang="zh-TW" altLang="en-US" sz="1600" b="1" i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勾選</a:t>
                      </a:r>
                      <a:r>
                        <a:rPr lang="zh-TW" altLang="en-US" sz="1600" b="1" dirty="0"/>
                        <a:t>資格審查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690546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❷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u="sng" dirty="0">
                          <a:solidFill>
                            <a:srgbClr val="0033CC"/>
                          </a:solidFill>
                        </a:rPr>
                        <a:t>查看</a:t>
                      </a:r>
                      <a:r>
                        <a:rPr lang="zh-TW" alt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該名</a:t>
                      </a:r>
                      <a:r>
                        <a:rPr lang="zh-TW" altLang="en-US" sz="1600" b="1" dirty="0"/>
                        <a:t>申請生之上傳確認狀態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337447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41F4EA55-3468-4F41-A61E-CA87E4796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375135"/>
              </p:ext>
            </p:extLst>
          </p:nvPr>
        </p:nvGraphicFramePr>
        <p:xfrm>
          <a:off x="6005579" y="4026948"/>
          <a:ext cx="5759445" cy="140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3788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  <a:gridCol w="4795657">
                  <a:extLst>
                    <a:ext uri="{9D8B030D-6E8A-4147-A177-3AD203B41FA5}">
                      <a16:colId xmlns:a16="http://schemas.microsoft.com/office/drawing/2014/main" val="2174973707"/>
                    </a:ext>
                  </a:extLst>
                </a:gridCol>
              </a:tblGrid>
              <a:tr h="266378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1"/>
                          </a:solidFill>
                        </a:rPr>
                        <a:t>依單一系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</a:rPr>
                        <a:t>組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</a:rPr>
                        <a:t>、學程搜尋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65098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  <a:tr h="575532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❶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i="0" u="none" dirty="0">
                          <a:solidFill>
                            <a:srgbClr val="0033CC"/>
                          </a:solidFill>
                          <a:effectLst/>
                        </a:rPr>
                        <a:t>資格審查作業</a:t>
                      </a:r>
                      <a:r>
                        <a:rPr lang="en-US" altLang="zh-TW" sz="1600" b="1" i="0" u="none" dirty="0">
                          <a:solidFill>
                            <a:srgbClr val="0033CC"/>
                          </a:solidFill>
                          <a:effectLst/>
                        </a:rPr>
                        <a:t>[</a:t>
                      </a:r>
                      <a:r>
                        <a:rPr lang="zh-TW" altLang="en-US" sz="1600" b="1" i="0" u="none" dirty="0">
                          <a:solidFill>
                            <a:srgbClr val="0033CC"/>
                          </a:solidFill>
                          <a:effectLst/>
                        </a:rPr>
                        <a:t>方法</a:t>
                      </a:r>
                      <a:r>
                        <a:rPr lang="en-US" altLang="zh-TW" sz="1600" b="1" i="0" u="none" dirty="0">
                          <a:solidFill>
                            <a:srgbClr val="0033CC"/>
                          </a:solidFill>
                          <a:effectLst/>
                        </a:rPr>
                        <a:t>2]</a:t>
                      </a:r>
                      <a:r>
                        <a:rPr lang="zh-TW" altLang="en-US" sz="1600" b="1" i="0" u="none" dirty="0">
                          <a:solidFill>
                            <a:srgbClr val="0033CC"/>
                          </a:solidFill>
                          <a:effectLst/>
                        </a:rPr>
                        <a:t>：</a:t>
                      </a:r>
                      <a:endParaRPr lang="en-US" altLang="zh-TW" sz="1600" b="1" i="0" u="none" dirty="0">
                        <a:solidFill>
                          <a:srgbClr val="0033CC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u="sng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整批匯出、匯入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</a:rPr>
                        <a:t>單一</a:t>
                      </a:r>
                      <a:r>
                        <a:rPr lang="zh-TW" altLang="en-US" sz="1600" b="1" dirty="0"/>
                        <a:t>系</a:t>
                      </a:r>
                      <a:r>
                        <a:rPr lang="en-US" altLang="zh-TW" sz="1600" b="1" dirty="0"/>
                        <a:t>(</a:t>
                      </a:r>
                      <a:r>
                        <a:rPr lang="zh-TW" altLang="en-US" sz="1600" b="1" dirty="0"/>
                        <a:t>組</a:t>
                      </a:r>
                      <a:r>
                        <a:rPr lang="en-US" altLang="zh-TW" sz="1600" b="1" dirty="0"/>
                        <a:t>)</a:t>
                      </a:r>
                      <a:r>
                        <a:rPr lang="zh-TW" altLang="en-US" sz="1600" b="1" dirty="0"/>
                        <a:t>、學程之資格審查結果</a:t>
                      </a:r>
                      <a:endParaRPr lang="en-US" altLang="zh-TW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95292"/>
                  </a:ext>
                </a:extLst>
              </a:tr>
              <a:tr h="494604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❷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u="sng" dirty="0">
                          <a:solidFill>
                            <a:srgbClr val="0033CC"/>
                          </a:solidFill>
                        </a:rPr>
                        <a:t>查看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</a:rPr>
                        <a:t>單一</a:t>
                      </a:r>
                      <a:r>
                        <a:rPr lang="zh-TW" altLang="en-US" sz="1600" b="1" dirty="0"/>
                        <a:t>系</a:t>
                      </a:r>
                      <a:r>
                        <a:rPr lang="en-US" altLang="zh-TW" sz="1600" b="1" dirty="0"/>
                        <a:t>(</a:t>
                      </a:r>
                      <a:r>
                        <a:rPr lang="zh-TW" altLang="en-US" sz="1600" b="1" dirty="0"/>
                        <a:t>組</a:t>
                      </a:r>
                      <a:r>
                        <a:rPr lang="en-US" altLang="zh-TW" sz="1600" b="1" dirty="0"/>
                        <a:t>)</a:t>
                      </a:r>
                      <a:r>
                        <a:rPr lang="zh-TW" altLang="en-US" sz="1600" b="1" dirty="0"/>
                        <a:t>、學程之申請生上傳確認狀態</a:t>
                      </a:r>
                      <a:endParaRPr lang="en-US" altLang="zh-TW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690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6710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5BB1AF1A-5BAA-417E-B6AB-09D60C83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481" y="1421907"/>
            <a:ext cx="7936933" cy="2314939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DD846-0994-42B5-BA70-262E2746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39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FE95DD8-8482-4548-8630-EECCD52FFAEF}"/>
              </a:ext>
            </a:extLst>
          </p:cNvPr>
          <p:cNvGrpSpPr/>
          <p:nvPr/>
        </p:nvGrpSpPr>
        <p:grpSpPr>
          <a:xfrm>
            <a:off x="2460000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522AC233-7C48-4119-9037-5BFE830308E3}"/>
                </a:ext>
              </a:extLst>
            </p:cNvPr>
            <p:cNvSpPr txBox="1"/>
            <p:nvPr/>
          </p:nvSpPr>
          <p:spPr>
            <a:xfrm>
              <a:off x="2118836" y="325156"/>
              <a:ext cx="5224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2.1</a:t>
              </a:r>
              <a:r>
                <a:rPr lang="zh-TW" altLang="en-US" sz="3200" b="1" dirty="0"/>
                <a:t>申請生申請資格審查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A4F85E9F-2128-4347-83A4-C702EA062EFF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2.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資格審查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F69C351D-46D8-41A4-92B6-579A2CC1C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D22AED3-EF06-43D8-B91F-0AC3A01C6BE4}"/>
              </a:ext>
            </a:extLst>
          </p:cNvPr>
          <p:cNvSpPr txBox="1"/>
          <p:nvPr/>
        </p:nvSpPr>
        <p:spPr>
          <a:xfrm>
            <a:off x="86760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A35AA80-3CEB-4659-85C3-C343CAEEEA4F}"/>
              </a:ext>
            </a:extLst>
          </p:cNvPr>
          <p:cNvSpPr/>
          <p:nvPr/>
        </p:nvSpPr>
        <p:spPr>
          <a:xfrm>
            <a:off x="7216837" y="2194093"/>
            <a:ext cx="3150443" cy="338554"/>
          </a:xfrm>
          <a:prstGeom prst="rect">
            <a:avLst/>
          </a:prstGeom>
          <a:solidFill>
            <a:srgbClr val="663300">
              <a:alpha val="84706"/>
            </a:srgbClr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輸入「申請編號」進行單筆搜尋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D31AACD-5DAF-47D7-89B4-1C91AAFE1FF3}"/>
              </a:ext>
            </a:extLst>
          </p:cNvPr>
          <p:cNvSpPr/>
          <p:nvPr/>
        </p:nvSpPr>
        <p:spPr>
          <a:xfrm>
            <a:off x="5286587" y="2210902"/>
            <a:ext cx="1882625" cy="304936"/>
          </a:xfrm>
          <a:prstGeom prst="rect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7EFF845E-BA8D-4AFA-B772-BD73C2387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480" y="2579376"/>
            <a:ext cx="7954819" cy="385113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F36A13BE-FFB3-445E-A8D2-63ED22A3800B}"/>
              </a:ext>
            </a:extLst>
          </p:cNvPr>
          <p:cNvSpPr/>
          <p:nvPr/>
        </p:nvSpPr>
        <p:spPr>
          <a:xfrm>
            <a:off x="2670965" y="3346546"/>
            <a:ext cx="3982384" cy="284191"/>
          </a:xfrm>
          <a:prstGeom prst="rect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BF90CC6-66EA-40CB-8E8C-A7F10C9EBF2A}"/>
              </a:ext>
            </a:extLst>
          </p:cNvPr>
          <p:cNvSpPr/>
          <p:nvPr/>
        </p:nvSpPr>
        <p:spPr>
          <a:xfrm>
            <a:off x="6711579" y="3319364"/>
            <a:ext cx="1964484" cy="338554"/>
          </a:xfrm>
          <a:prstGeom prst="rect">
            <a:avLst/>
          </a:prstGeom>
          <a:solidFill>
            <a:srgbClr val="663300">
              <a:alpha val="84706"/>
            </a:srgbClr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搜尋單一系組學程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F9BF087-58A9-4DE7-ACAB-1A677BEB439B}"/>
              </a:ext>
            </a:extLst>
          </p:cNvPr>
          <p:cNvSpPr/>
          <p:nvPr/>
        </p:nvSpPr>
        <p:spPr>
          <a:xfrm>
            <a:off x="5129613" y="5001248"/>
            <a:ext cx="2052299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查看上傳確認狀態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BA4715C-DEA8-4992-90C2-EAFB7C68C7DD}"/>
              </a:ext>
            </a:extLst>
          </p:cNvPr>
          <p:cNvSpPr/>
          <p:nvPr/>
        </p:nvSpPr>
        <p:spPr>
          <a:xfrm>
            <a:off x="6505575" y="5379342"/>
            <a:ext cx="3328035" cy="75475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C543D13-6190-4EB6-92F0-44B35C13DC38}"/>
              </a:ext>
            </a:extLst>
          </p:cNvPr>
          <p:cNvSpPr txBox="1"/>
          <p:nvPr/>
        </p:nvSpPr>
        <p:spPr>
          <a:xfrm>
            <a:off x="6653349" y="5455279"/>
            <a:ext cx="4674162" cy="122341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1400" b="1" spc="50" dirty="0">
                <a:highlight>
                  <a:srgbClr val="008000"/>
                </a:highlight>
              </a:rPr>
              <a:t> </a:t>
            </a:r>
            <a:r>
              <a:rPr lang="zh-TW" altLang="en-US" sz="1400" b="1" spc="50" dirty="0">
                <a:solidFill>
                  <a:schemeClr val="bg1"/>
                </a:solidFill>
                <a:highlight>
                  <a:srgbClr val="008000"/>
                </a:highlight>
              </a:rPr>
              <a:t>已確認</a:t>
            </a:r>
            <a:r>
              <a:rPr lang="zh-TW" altLang="en-US" sz="1400" b="1" spc="50" dirty="0"/>
              <a:t>：申請生完成「上傳</a:t>
            </a:r>
            <a:r>
              <a:rPr lang="en-US" altLang="zh-TW" sz="1400" b="1" spc="50" dirty="0"/>
              <a:t>(</a:t>
            </a:r>
            <a:r>
              <a:rPr lang="zh-TW" altLang="en-US" sz="1400" b="1" spc="50" dirty="0"/>
              <a:t>勾選</a:t>
            </a:r>
            <a:r>
              <a:rPr lang="en-US" altLang="zh-TW" sz="1400" b="1" spc="50" dirty="0"/>
              <a:t>)</a:t>
            </a:r>
            <a:r>
              <a:rPr lang="zh-TW" altLang="en-US" sz="1400" b="1" spc="50" dirty="0"/>
              <a:t>」及「確認送出」</a:t>
            </a:r>
            <a:endParaRPr lang="en-US" altLang="zh-TW" sz="1400" b="1" spc="5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sz="1400" b="1" spc="50" dirty="0">
                <a:highlight>
                  <a:srgbClr val="0000FF"/>
                </a:highlight>
              </a:rPr>
              <a:t> </a:t>
            </a:r>
            <a:r>
              <a:rPr lang="zh-TW" altLang="en-US" sz="1400" b="1" spc="50" dirty="0">
                <a:solidFill>
                  <a:schemeClr val="bg1"/>
                </a:solidFill>
                <a:highlight>
                  <a:srgbClr val="0000FF"/>
                </a:highlight>
              </a:rPr>
              <a:t>未確認</a:t>
            </a:r>
            <a:r>
              <a:rPr lang="zh-TW" altLang="en-US" sz="1400" b="1" spc="50" dirty="0"/>
              <a:t>：</a:t>
            </a:r>
            <a:endParaRPr lang="en-US" altLang="zh-TW" sz="1400" b="1" spc="5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zh-TW" altLang="en-US" sz="1400" b="1" spc="50" dirty="0"/>
              <a:t>申請生僅上傳</a:t>
            </a:r>
            <a:r>
              <a:rPr lang="en-US" altLang="zh-TW" sz="1400" b="1" spc="50" dirty="0"/>
              <a:t>(</a:t>
            </a:r>
            <a:r>
              <a:rPr lang="zh-TW" altLang="en-US" sz="1400" b="1" spc="50" dirty="0"/>
              <a:t>勾選</a:t>
            </a:r>
            <a:r>
              <a:rPr lang="en-US" altLang="zh-TW" sz="1400" b="1" spc="50" dirty="0"/>
              <a:t>)</a:t>
            </a:r>
            <a:r>
              <a:rPr lang="zh-TW" altLang="en-US" sz="1400" b="1" spc="50" dirty="0"/>
              <a:t>檔案，尚未確認送出</a:t>
            </a:r>
            <a:endParaRPr lang="en-US" altLang="zh-TW" sz="1400" b="1" spc="5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+mj-lt"/>
              <a:buAutoNum type="arabicParenR"/>
            </a:pPr>
            <a:r>
              <a:rPr lang="zh-TW" altLang="en-US" sz="1400" b="1" spc="50" dirty="0"/>
              <a:t>申請生尚未上傳</a:t>
            </a:r>
            <a:r>
              <a:rPr lang="en-US" altLang="zh-TW" sz="1400" b="1" spc="50" dirty="0"/>
              <a:t>(</a:t>
            </a:r>
            <a:r>
              <a:rPr lang="zh-TW" altLang="en-US" sz="1400" b="1" spc="50" dirty="0"/>
              <a:t>勾選</a:t>
            </a:r>
            <a:r>
              <a:rPr lang="en-US" altLang="zh-TW" sz="1400" b="1" spc="50" dirty="0"/>
              <a:t>)</a:t>
            </a:r>
            <a:r>
              <a:rPr lang="zh-TW" altLang="en-US" sz="1400" b="1" spc="50" dirty="0"/>
              <a:t>任何檔案</a:t>
            </a:r>
            <a:endParaRPr lang="en-US" altLang="zh-TW" sz="1400" b="1" spc="50" dirty="0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D202BA2-D5CE-4975-9C07-54FEDB28AC82}"/>
              </a:ext>
            </a:extLst>
          </p:cNvPr>
          <p:cNvSpPr txBox="1"/>
          <p:nvPr/>
        </p:nvSpPr>
        <p:spPr>
          <a:xfrm>
            <a:off x="1206968" y="899579"/>
            <a:ext cx="4744409" cy="461665"/>
          </a:xfrm>
          <a:prstGeom prst="rect">
            <a:avLst/>
          </a:prstGeom>
          <a:solidFill>
            <a:srgbClr val="FFE1F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"/>
            </a:pPr>
            <a:r>
              <a:rPr lang="zh-TW" altLang="en-US" sz="2000" b="1" i="1" spc="300" dirty="0"/>
              <a:t>申請生</a:t>
            </a:r>
            <a:r>
              <a:rPr lang="zh-TW" altLang="en-US" sz="2400" b="1" i="1" u="sng" spc="300" dirty="0"/>
              <a:t>上傳期間</a:t>
            </a:r>
            <a:r>
              <a:rPr lang="zh-TW" altLang="en-US" sz="2000" b="1" i="1" spc="300" dirty="0"/>
              <a:t>－搜尋、查看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B1D7EC8-BA56-4430-A266-9F12A15C7EED}"/>
              </a:ext>
            </a:extLst>
          </p:cNvPr>
          <p:cNvSpPr/>
          <p:nvPr/>
        </p:nvSpPr>
        <p:spPr>
          <a:xfrm>
            <a:off x="5986130" y="5417309"/>
            <a:ext cx="519444" cy="725553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0566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04CC4D3-076D-462A-802A-8B1FBD2B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B8D55B8-6BF9-466C-A9AD-40144471FF79}"/>
              </a:ext>
            </a:extLst>
          </p:cNvPr>
          <p:cNvSpPr txBox="1"/>
          <p:nvPr/>
        </p:nvSpPr>
        <p:spPr>
          <a:xfrm>
            <a:off x="1422399" y="2971650"/>
            <a:ext cx="9944101" cy="3631763"/>
          </a:xfrm>
          <a:prstGeom prst="rect">
            <a:avLst/>
          </a:prstGeom>
          <a:solidFill>
            <a:srgbClr val="FFE1F0"/>
          </a:solidFill>
          <a:ln>
            <a:solidFill>
              <a:srgbClr val="FF99CC"/>
            </a:solidFill>
            <a:prstDash val="sysDot"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endParaRPr lang="en-US" altLang="zh-TW" sz="2000" b="1" spc="100" dirty="0">
              <a:sym typeface="Trebuchet M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zh-TW" altLang="en-US" sz="2000" b="1" spc="100" dirty="0">
                <a:sym typeface="Trebuchet MS"/>
              </a:rPr>
              <a:t>上傳期間</a:t>
            </a:r>
            <a:r>
              <a:rPr lang="zh-TW" altLang="en-US" sz="2000" spc="100" dirty="0">
                <a:sym typeface="Trebuchet MS"/>
              </a:rPr>
              <a:t>，委員學校可至</a:t>
            </a:r>
            <a:r>
              <a:rPr lang="en-US" altLang="zh-TW" sz="2000" b="1" spc="100" dirty="0">
                <a:solidFill>
                  <a:srgbClr val="0033CC"/>
                </a:solidFill>
                <a:sym typeface="Trebuchet M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【</a:t>
            </a:r>
            <a:r>
              <a:rPr lang="zh-TW" altLang="en-US" sz="2000" b="1" spc="100" dirty="0">
                <a:solidFill>
                  <a:srgbClr val="0033CC"/>
                </a:solidFill>
                <a:sym typeface="Trebuchet M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步驟</a:t>
            </a:r>
            <a:r>
              <a:rPr lang="en-US" altLang="zh-TW" sz="2000" b="1" spc="100" dirty="0">
                <a:solidFill>
                  <a:srgbClr val="0033CC"/>
                </a:solidFill>
                <a:sym typeface="Trebuchet M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2.1</a:t>
            </a:r>
            <a:r>
              <a:rPr lang="zh-TW" altLang="en-US" sz="2000" b="1" spc="100" dirty="0">
                <a:solidFill>
                  <a:srgbClr val="0033CC"/>
                </a:solidFill>
                <a:sym typeface="Trebuchet M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申請生申請資格審查</a:t>
            </a:r>
            <a:r>
              <a:rPr lang="en-US" altLang="zh-TW" sz="2000" b="1" spc="100" dirty="0">
                <a:solidFill>
                  <a:srgbClr val="0033CC"/>
                </a:solidFill>
                <a:sym typeface="Trebuchet M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】</a:t>
            </a:r>
            <a:r>
              <a:rPr lang="zh-TW" altLang="en-US" sz="2000" b="1" spc="100" dirty="0">
                <a:sym typeface="Trebuchet MS"/>
              </a:rPr>
              <a:t>查詢</a:t>
            </a:r>
            <a:r>
              <a:rPr lang="zh-TW" altLang="en-US" sz="2000" spc="100" dirty="0">
                <a:sym typeface="Trebuchet MS"/>
              </a:rPr>
              <a:t>申請生是否</a:t>
            </a:r>
            <a:r>
              <a:rPr lang="zh-TW" altLang="en-US" sz="2000" b="1" spc="100" dirty="0">
                <a:sym typeface="Trebuchet MS"/>
              </a:rPr>
              <a:t>完成上傳且確認</a:t>
            </a:r>
            <a:r>
              <a:rPr lang="zh-TW" altLang="en-US" sz="2000" spc="100" dirty="0">
                <a:sym typeface="Trebuchet MS"/>
              </a:rPr>
              <a:t>，並提醒欲報名之申請生確實完成「上傳」及「確認」作業。</a:t>
            </a:r>
            <a:endParaRPr lang="en-US" altLang="zh-TW" sz="2000" spc="100" dirty="0">
              <a:sym typeface="Trebuchet M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zh-TW" altLang="en-US" sz="2000" b="0" kern="1200" spc="1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/>
              </a:rPr>
              <a:t>複試費用依第一階段報名之繳費身分辦理，若申請生於第一階段篩選後向各校變更繳費身分，請依各校規定辦理。</a:t>
            </a:r>
            <a:endParaRPr lang="en-US" altLang="zh-TW" sz="2000" b="0" kern="1200" spc="100" baseline="0" dirty="0">
              <a:solidFill>
                <a:schemeClr val="tx1"/>
              </a:solidFill>
              <a:latin typeface="+mn-lt"/>
              <a:ea typeface="+mn-ea"/>
              <a:cs typeface="+mn-cs"/>
              <a:sym typeface="Trebuchet M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zh-TW" altLang="en-US" sz="2000" b="1" spc="100" dirty="0">
                <a:sym typeface="Trebuchet MS"/>
              </a:rPr>
              <a:t>應屆畢業生</a:t>
            </a:r>
            <a:r>
              <a:rPr lang="zh-TW" altLang="en-US" sz="2000" spc="100" dirty="0">
                <a:sym typeface="Trebuchet MS"/>
              </a:rPr>
              <a:t>於</a:t>
            </a:r>
            <a:r>
              <a:rPr lang="en-US" altLang="zh-TW" sz="2000" spc="100" dirty="0">
                <a:sym typeface="Trebuchet MS"/>
              </a:rPr>
              <a:t>【</a:t>
            </a:r>
            <a:r>
              <a:rPr lang="zh-TW" altLang="en-US" sz="2000" spc="100" dirty="0">
                <a:sym typeface="Trebuchet MS"/>
              </a:rPr>
              <a:t>正式版</a:t>
            </a:r>
            <a:r>
              <a:rPr lang="en-US" altLang="zh-TW" sz="2000" spc="100" dirty="0">
                <a:sym typeface="Trebuchet MS"/>
              </a:rPr>
              <a:t>】</a:t>
            </a:r>
            <a:r>
              <a:rPr lang="zh-TW" altLang="en-US" sz="2000" spc="100" dirty="0">
                <a:sym typeface="Trebuchet MS"/>
              </a:rPr>
              <a:t>查看</a:t>
            </a:r>
            <a:r>
              <a:rPr lang="zh-TW" altLang="en-US" sz="2000" b="1" spc="100" dirty="0">
                <a:sym typeface="Trebuchet MS"/>
              </a:rPr>
              <a:t>「第</a:t>
            </a:r>
            <a:r>
              <a:rPr lang="en-US" altLang="zh-TW" sz="2000" b="1" spc="100" dirty="0">
                <a:sym typeface="Trebuchet MS"/>
              </a:rPr>
              <a:t>5</a:t>
            </a:r>
            <a:r>
              <a:rPr lang="zh-TW" altLang="en-US" sz="2000" b="1" spc="100" dirty="0">
                <a:sym typeface="Trebuchet MS"/>
              </a:rPr>
              <a:t>學期修課紀錄、第</a:t>
            </a:r>
            <a:r>
              <a:rPr lang="en-US" altLang="zh-TW" sz="2000" b="1" spc="100" dirty="0">
                <a:sym typeface="Trebuchet MS"/>
              </a:rPr>
              <a:t>5~6</a:t>
            </a:r>
            <a:r>
              <a:rPr lang="zh-TW" altLang="en-US" sz="2000" b="1" spc="100" dirty="0">
                <a:sym typeface="Trebuchet MS"/>
              </a:rPr>
              <a:t>學期之課程學習成果及多元表現」</a:t>
            </a:r>
            <a:r>
              <a:rPr lang="zh-TW" altLang="en-US" sz="2000" spc="100" dirty="0">
                <a:sym typeface="Trebuchet MS"/>
              </a:rPr>
              <a:t>，</a:t>
            </a:r>
            <a:r>
              <a:rPr lang="zh-TW" altLang="en-US" sz="2000" b="1" spc="100" dirty="0">
                <a:sym typeface="Trebuchet MS"/>
              </a:rPr>
              <a:t>上傳期間</a:t>
            </a:r>
            <a:r>
              <a:rPr lang="zh-TW" altLang="en-US" sz="2000" spc="100" dirty="0">
                <a:sym typeface="Trebuchet MS"/>
              </a:rPr>
              <a:t>如發現檔案內容</a:t>
            </a:r>
            <a:r>
              <a:rPr lang="zh-TW" altLang="en-US" sz="2000" b="1" spc="100" dirty="0">
                <a:sym typeface="Trebuchet MS"/>
              </a:rPr>
              <a:t>有疑義</a:t>
            </a:r>
            <a:r>
              <a:rPr lang="zh-TW" altLang="en-US" sz="2000" spc="100" dirty="0">
                <a:sym typeface="Trebuchet MS"/>
              </a:rPr>
              <a:t>，除應儘速向就讀學校反映外，仍應於上傳截止日前完成上傳及確認作業。</a:t>
            </a:r>
            <a:r>
              <a:rPr lang="zh-TW" altLang="en-US" sz="2000" b="1" spc="100" dirty="0">
                <a:solidFill>
                  <a:srgbClr val="0033CC"/>
                </a:solidFill>
                <a:sym typeface="Trebuchet MS"/>
              </a:rPr>
              <a:t>就讀學校</a:t>
            </a:r>
            <a:r>
              <a:rPr lang="zh-TW" altLang="en-US" sz="2000" spc="100" dirty="0">
                <a:sym typeface="Trebuchet MS"/>
              </a:rPr>
              <a:t>循程序於</a:t>
            </a:r>
            <a:r>
              <a:rPr lang="en-US" altLang="zh-TW" sz="2000" spc="100" dirty="0">
                <a:sym typeface="Trebuchet MS"/>
              </a:rPr>
              <a:t>3</a:t>
            </a:r>
            <a:r>
              <a:rPr lang="zh-TW" altLang="en-US" sz="2000" spc="100" dirty="0">
                <a:sym typeface="Trebuchet MS"/>
              </a:rPr>
              <a:t>日內查明，如認有</a:t>
            </a:r>
            <a:r>
              <a:rPr lang="zh-TW" altLang="en-US" sz="2000" b="1" spc="100" dirty="0">
                <a:solidFill>
                  <a:srgbClr val="0033CC"/>
                </a:solidFill>
                <a:sym typeface="Trebuchet MS"/>
              </a:rPr>
              <a:t>不可歸責於申請生之事由</a:t>
            </a:r>
            <a:r>
              <a:rPr lang="zh-TW" altLang="en-US" sz="2000" spc="100" dirty="0">
                <a:sym typeface="Trebuchet MS"/>
              </a:rPr>
              <a:t>，</a:t>
            </a:r>
            <a:r>
              <a:rPr lang="zh-TW" altLang="en-US" sz="2000" b="1" spc="100" dirty="0">
                <a:solidFill>
                  <a:srgbClr val="0033CC"/>
                </a:solidFill>
                <a:sym typeface="Trebuchet MS"/>
              </a:rPr>
              <a:t>正式函文檢附更正資料</a:t>
            </a:r>
            <a:r>
              <a:rPr lang="zh-TW" altLang="en-US" sz="2000" spc="100" dirty="0">
                <a:sym typeface="Trebuchet MS"/>
              </a:rPr>
              <a:t>至</a:t>
            </a:r>
            <a:r>
              <a:rPr lang="zh-TW" altLang="en-US" sz="2000" b="1" spc="100" dirty="0">
                <a:solidFill>
                  <a:srgbClr val="0033CC"/>
                </a:solidFill>
                <a:sym typeface="Trebuchet MS"/>
              </a:rPr>
              <a:t>報名校系</a:t>
            </a:r>
            <a:r>
              <a:rPr lang="en-US" altLang="zh-TW" sz="2000" b="1" spc="100" dirty="0">
                <a:solidFill>
                  <a:srgbClr val="0033CC"/>
                </a:solidFill>
                <a:sym typeface="Trebuchet MS"/>
              </a:rPr>
              <a:t>(</a:t>
            </a:r>
            <a:r>
              <a:rPr lang="zh-TW" altLang="en-US" sz="2000" b="1" spc="100" dirty="0">
                <a:solidFill>
                  <a:srgbClr val="0033CC"/>
                </a:solidFill>
                <a:sym typeface="Trebuchet MS"/>
              </a:rPr>
              <a:t>組</a:t>
            </a:r>
            <a:r>
              <a:rPr lang="en-US" altLang="zh-TW" sz="2000" b="1" spc="100" dirty="0">
                <a:solidFill>
                  <a:srgbClr val="0033CC"/>
                </a:solidFill>
                <a:sym typeface="Trebuchet MS"/>
              </a:rPr>
              <a:t>)</a:t>
            </a:r>
            <a:r>
              <a:rPr lang="zh-TW" altLang="en-US" sz="2000" b="1" spc="100" dirty="0">
                <a:solidFill>
                  <a:srgbClr val="0033CC"/>
                </a:solidFill>
                <a:sym typeface="Trebuchet MS"/>
              </a:rPr>
              <a:t>學程</a:t>
            </a:r>
            <a:r>
              <a:rPr lang="zh-TW" altLang="en-US" sz="2000" spc="100" dirty="0">
                <a:solidFill>
                  <a:srgbClr val="0033CC"/>
                </a:solidFill>
                <a:sym typeface="Trebuchet MS"/>
              </a:rPr>
              <a:t>及</a:t>
            </a:r>
            <a:r>
              <a:rPr lang="zh-TW" altLang="en-US" sz="2000" b="1" spc="100" dirty="0">
                <a:solidFill>
                  <a:srgbClr val="0033CC"/>
                </a:solidFill>
                <a:sym typeface="Trebuchet MS"/>
              </a:rPr>
              <a:t>聯合會</a:t>
            </a:r>
            <a:r>
              <a:rPr lang="zh-TW" altLang="en-US" sz="2000" spc="100" dirty="0">
                <a:sym typeface="Trebuchet MS"/>
              </a:rPr>
              <a:t>辦理更正。</a:t>
            </a:r>
            <a:endParaRPr lang="en-US" altLang="zh-TW" sz="2000" b="0" kern="1200" spc="100" baseline="0" dirty="0">
              <a:solidFill>
                <a:schemeClr val="tx1"/>
              </a:solidFill>
              <a:latin typeface="+mn-lt"/>
              <a:ea typeface="+mn-ea"/>
              <a:cs typeface="+mn-cs"/>
              <a:sym typeface="Trebuchet MS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8BC3767E-BD6D-47CF-8B3D-B7879D513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041002"/>
              </p:ext>
            </p:extLst>
          </p:nvPr>
        </p:nvGraphicFramePr>
        <p:xfrm>
          <a:off x="2146300" y="905851"/>
          <a:ext cx="8502648" cy="168576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5075">
                  <a:extLst>
                    <a:ext uri="{9D8B030D-6E8A-4147-A177-3AD203B41FA5}">
                      <a16:colId xmlns:a16="http://schemas.microsoft.com/office/drawing/2014/main" val="2616544964"/>
                    </a:ext>
                  </a:extLst>
                </a:gridCol>
                <a:gridCol w="3457573">
                  <a:extLst>
                    <a:ext uri="{9D8B030D-6E8A-4147-A177-3AD203B41FA5}">
                      <a16:colId xmlns:a16="http://schemas.microsoft.com/office/drawing/2014/main" val="3768207484"/>
                    </a:ext>
                  </a:extLst>
                </a:gridCol>
              </a:tblGrid>
              <a:tr h="288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u="none" dirty="0"/>
                        <a:t>作業項目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u="none" dirty="0"/>
                        <a:t>日期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278907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u="none" dirty="0"/>
                        <a:t>申請生</a:t>
                      </a:r>
                      <a:r>
                        <a:rPr lang="zh-TW" altLang="en-US" sz="2400" b="1" u="sng" dirty="0">
                          <a:solidFill>
                            <a:srgbClr val="0033CC"/>
                          </a:solidFill>
                        </a:rPr>
                        <a:t>網路上傳</a:t>
                      </a:r>
                      <a:r>
                        <a:rPr lang="en-US" altLang="zh-TW" sz="2400" b="1" u="sng" dirty="0">
                          <a:solidFill>
                            <a:srgbClr val="0033CC"/>
                          </a:solidFill>
                        </a:rPr>
                        <a:t>(</a:t>
                      </a:r>
                      <a:r>
                        <a:rPr lang="zh-TW" altLang="en-US" sz="2400" b="1" u="sng" dirty="0">
                          <a:solidFill>
                            <a:srgbClr val="0033CC"/>
                          </a:solidFill>
                        </a:rPr>
                        <a:t>或勾選</a:t>
                      </a:r>
                      <a:r>
                        <a:rPr lang="en-US" altLang="zh-TW" sz="2400" b="1" u="sng" dirty="0">
                          <a:solidFill>
                            <a:srgbClr val="0033CC"/>
                          </a:solidFill>
                        </a:rPr>
                        <a:t>)</a:t>
                      </a:r>
                      <a:r>
                        <a:rPr lang="zh-TW" altLang="en-US" sz="1800" b="1" u="none" dirty="0"/>
                        <a:t>學習歷程備審資料及資格審查資料</a:t>
                      </a:r>
                      <a:r>
                        <a:rPr lang="en-US" altLang="zh-TW" sz="1800" b="1" u="none" dirty="0"/>
                        <a:t>【</a:t>
                      </a:r>
                      <a:r>
                        <a:rPr lang="zh-TW" altLang="en-US" sz="1800" b="1" u="none" dirty="0"/>
                        <a:t>正式版</a:t>
                      </a:r>
                      <a:r>
                        <a:rPr lang="en-US" altLang="zh-TW" sz="1800" b="1" u="none" dirty="0"/>
                        <a:t>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各校自訂</a:t>
                      </a:r>
                      <a:r>
                        <a:rPr lang="zh-TW" altLang="en-US" sz="2000" b="0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截止日</a:t>
                      </a:r>
                      <a:endParaRPr lang="en-US" altLang="zh-TW" sz="2000" b="0" strike="noStrike" kern="1200" cap="none" spc="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【113.5.2(</a:t>
                      </a:r>
                      <a:r>
                        <a:rPr lang="zh-TW" altLang="en-US" sz="1400" b="0" dirty="0">
                          <a:solidFill>
                            <a:schemeClr val="tx1"/>
                          </a:solidFill>
                        </a:rPr>
                        <a:t>四</a:t>
                      </a: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sz="1400" b="0" dirty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5.8(</a:t>
                      </a:r>
                      <a:r>
                        <a:rPr lang="zh-TW" altLang="en-US" sz="1400" b="0" dirty="0">
                          <a:solidFill>
                            <a:schemeClr val="tx1"/>
                          </a:solidFill>
                        </a:rPr>
                        <a:t>三</a:t>
                      </a: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)】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97971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u="none" strike="noStrike" kern="1200" cap="none" spc="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申請生</a:t>
                      </a:r>
                      <a:r>
                        <a:rPr lang="zh-TW" altLang="en-US" sz="2400" b="1" u="sng" kern="1200" dirty="0">
                          <a:solidFill>
                            <a:srgbClr val="0033CC"/>
                          </a:solidFill>
                          <a:latin typeface="+mn-lt"/>
                          <a:ea typeface="+mn-ea"/>
                          <a:cs typeface="+mn-cs"/>
                        </a:rPr>
                        <a:t>繳交</a:t>
                      </a:r>
                      <a:r>
                        <a:rPr lang="zh-TW" altLang="en-US" sz="1800" b="1" u="none" strike="noStrike" kern="1200" cap="none" spc="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科技校院</a:t>
                      </a:r>
                      <a:r>
                        <a:rPr lang="zh-TW" altLang="en-US" sz="2400" b="1" u="sng" kern="1200" dirty="0">
                          <a:solidFill>
                            <a:srgbClr val="0033CC"/>
                          </a:solidFill>
                          <a:latin typeface="+mn-lt"/>
                          <a:ea typeface="+mn-ea"/>
                          <a:cs typeface="+mn-cs"/>
                        </a:rPr>
                        <a:t>複試費用</a:t>
                      </a:r>
                      <a:endParaRPr lang="en-US" altLang="zh-TW" sz="2400" b="1" u="sng" kern="120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各校自訂</a:t>
                      </a:r>
                      <a:r>
                        <a:rPr lang="zh-TW" altLang="en-US" sz="2000" b="0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截止日</a:t>
                      </a:r>
                      <a:endParaRPr lang="en-US" altLang="zh-TW" sz="2000" b="0" strike="noStrike" kern="1200" cap="none" spc="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【113.5.2(</a:t>
                      </a:r>
                      <a:r>
                        <a:rPr lang="zh-TW" altLang="en-US" sz="1400" b="0" dirty="0">
                          <a:solidFill>
                            <a:schemeClr val="tx1"/>
                          </a:solidFill>
                        </a:rPr>
                        <a:t>四</a:t>
                      </a: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sz="1400" b="0" dirty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5.8(</a:t>
                      </a:r>
                      <a:r>
                        <a:rPr lang="zh-TW" altLang="en-US" sz="1400" b="0" dirty="0">
                          <a:solidFill>
                            <a:schemeClr val="tx1"/>
                          </a:solidFill>
                        </a:rPr>
                        <a:t>三</a:t>
                      </a: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)】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7629475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0916BF11-B799-46D2-B4C7-5814B37878CF}"/>
              </a:ext>
            </a:extLst>
          </p:cNvPr>
          <p:cNvSpPr txBox="1"/>
          <p:nvPr/>
        </p:nvSpPr>
        <p:spPr>
          <a:xfrm>
            <a:off x="1422399" y="191090"/>
            <a:ext cx="2714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第二階段 </a:t>
            </a:r>
            <a:r>
              <a:rPr lang="en-US" altLang="zh-TW" sz="2800" b="1" dirty="0"/>
              <a:t>#2</a:t>
            </a:r>
            <a:endParaRPr lang="zh-TW" altLang="en-US" sz="4000" b="1" dirty="0"/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C05F5EE7-EB09-41B0-97E4-98DBD271C0A3}"/>
              </a:ext>
            </a:extLst>
          </p:cNvPr>
          <p:cNvSpPr/>
          <p:nvPr/>
        </p:nvSpPr>
        <p:spPr>
          <a:xfrm>
            <a:off x="1262743" y="2663874"/>
            <a:ext cx="1632858" cy="645384"/>
          </a:xfrm>
          <a:prstGeom prst="homePlate">
            <a:avLst/>
          </a:prstGeom>
          <a:solidFill>
            <a:srgbClr val="FF99C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上傳期間</a:t>
            </a:r>
          </a:p>
        </p:txBody>
      </p:sp>
    </p:spTree>
    <p:extLst>
      <p:ext uri="{BB962C8B-B14F-4D97-AF65-F5344CB8AC3E}">
        <p14:creationId xmlns:p14="http://schemas.microsoft.com/office/powerpoint/2010/main" val="2037341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8FBF98A-4E61-4BBD-818E-F03374F2D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218676" y="2759222"/>
            <a:ext cx="8056374" cy="409877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46653E6-4DF8-46E7-A2F6-C2E378DF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454" y="1471428"/>
            <a:ext cx="7954819" cy="129721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DD846-0994-42B5-BA70-262E2746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40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FE95DD8-8482-4548-8630-EECCD52FFAEF}"/>
              </a:ext>
            </a:extLst>
          </p:cNvPr>
          <p:cNvGrpSpPr/>
          <p:nvPr/>
        </p:nvGrpSpPr>
        <p:grpSpPr>
          <a:xfrm>
            <a:off x="2460000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522AC233-7C48-4119-9037-5BFE830308E3}"/>
                </a:ext>
              </a:extLst>
            </p:cNvPr>
            <p:cNvSpPr txBox="1"/>
            <p:nvPr/>
          </p:nvSpPr>
          <p:spPr>
            <a:xfrm>
              <a:off x="2118836" y="325156"/>
              <a:ext cx="5224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2.1</a:t>
              </a:r>
              <a:r>
                <a:rPr lang="zh-TW" altLang="en-US" sz="3200" b="1" dirty="0"/>
                <a:t>申請生申請資格審查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A4F85E9F-2128-4347-83A4-C702EA062EFF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2.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資格審查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F69C351D-46D8-41A4-92B6-579A2CC1C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D22AED3-EF06-43D8-B91F-0AC3A01C6BE4}"/>
              </a:ext>
            </a:extLst>
          </p:cNvPr>
          <p:cNvSpPr txBox="1"/>
          <p:nvPr/>
        </p:nvSpPr>
        <p:spPr>
          <a:xfrm>
            <a:off x="86760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A35AA80-3CEB-4659-85C3-C343CAEEEA4F}"/>
              </a:ext>
            </a:extLst>
          </p:cNvPr>
          <p:cNvSpPr/>
          <p:nvPr/>
        </p:nvSpPr>
        <p:spPr>
          <a:xfrm>
            <a:off x="7204160" y="2247385"/>
            <a:ext cx="3150443" cy="338554"/>
          </a:xfrm>
          <a:prstGeom prst="rect">
            <a:avLst/>
          </a:prstGeom>
          <a:solidFill>
            <a:srgbClr val="663300">
              <a:alpha val="85098"/>
            </a:srgbClr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輸入「申請編號」進行單筆搜尋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D31AACD-5DAF-47D7-89B4-1C91AAFE1FF3}"/>
              </a:ext>
            </a:extLst>
          </p:cNvPr>
          <p:cNvSpPr/>
          <p:nvPr/>
        </p:nvSpPr>
        <p:spPr>
          <a:xfrm>
            <a:off x="5283435" y="2268233"/>
            <a:ext cx="1882625" cy="304936"/>
          </a:xfrm>
          <a:prstGeom prst="rect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36A13BE-FFB3-445E-A8D2-63ED22A3800B}"/>
              </a:ext>
            </a:extLst>
          </p:cNvPr>
          <p:cNvSpPr/>
          <p:nvPr/>
        </p:nvSpPr>
        <p:spPr>
          <a:xfrm>
            <a:off x="2625245" y="3533655"/>
            <a:ext cx="3982384" cy="215385"/>
          </a:xfrm>
          <a:prstGeom prst="rect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BF90CC6-66EA-40CB-8E8C-A7F10C9EBF2A}"/>
              </a:ext>
            </a:extLst>
          </p:cNvPr>
          <p:cNvSpPr/>
          <p:nvPr/>
        </p:nvSpPr>
        <p:spPr>
          <a:xfrm>
            <a:off x="6645729" y="3472070"/>
            <a:ext cx="1964484" cy="338554"/>
          </a:xfrm>
          <a:prstGeom prst="rect">
            <a:avLst/>
          </a:prstGeom>
          <a:solidFill>
            <a:srgbClr val="663300">
              <a:alpha val="85098"/>
            </a:srgbClr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搜尋單一系組學程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1D02DD3-6B8D-40EB-9C80-AD8C25FCB74C}"/>
              </a:ext>
            </a:extLst>
          </p:cNvPr>
          <p:cNvSpPr/>
          <p:nvPr/>
        </p:nvSpPr>
        <p:spPr>
          <a:xfrm>
            <a:off x="5951377" y="5570221"/>
            <a:ext cx="563060" cy="961208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C543D13-6190-4EB6-92F0-44B35C13DC38}"/>
              </a:ext>
            </a:extLst>
          </p:cNvPr>
          <p:cNvSpPr txBox="1"/>
          <p:nvPr/>
        </p:nvSpPr>
        <p:spPr>
          <a:xfrm>
            <a:off x="6607629" y="4681420"/>
            <a:ext cx="4612859" cy="214720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1400" b="1" spc="50" dirty="0">
                <a:highlight>
                  <a:srgbClr val="008000"/>
                </a:highlight>
              </a:rPr>
              <a:t> </a:t>
            </a:r>
            <a:r>
              <a:rPr lang="zh-TW" altLang="en-US" sz="1400" b="1" spc="50" dirty="0">
                <a:solidFill>
                  <a:schemeClr val="bg1"/>
                </a:solidFill>
                <a:highlight>
                  <a:srgbClr val="008000"/>
                </a:highlight>
              </a:rPr>
              <a:t>已確認</a:t>
            </a:r>
            <a:r>
              <a:rPr lang="zh-TW" altLang="en-US" sz="1400" b="1" spc="50" dirty="0"/>
              <a:t>：截至上傳截止日前，申請生</a:t>
            </a:r>
            <a:r>
              <a:rPr lang="zh-TW" altLang="en-US" sz="1400" b="1" spc="50" dirty="0">
                <a:solidFill>
                  <a:srgbClr val="00B050"/>
                </a:solidFill>
              </a:rPr>
              <a:t>完成</a:t>
            </a:r>
            <a:r>
              <a:rPr lang="zh-TW" altLang="en-US" sz="1400" b="1" spc="50" dirty="0"/>
              <a:t>「</a:t>
            </a:r>
            <a:r>
              <a:rPr lang="zh-TW" altLang="en-US" sz="1400" b="1" spc="50" dirty="0">
                <a:solidFill>
                  <a:srgbClr val="00B050"/>
                </a:solidFill>
              </a:rPr>
              <a:t>上傳</a:t>
            </a:r>
            <a:r>
              <a:rPr lang="en-US" altLang="zh-TW" sz="1400" b="1" spc="50" dirty="0">
                <a:solidFill>
                  <a:srgbClr val="00B050"/>
                </a:solidFill>
              </a:rPr>
              <a:t>(</a:t>
            </a:r>
            <a:r>
              <a:rPr lang="zh-TW" altLang="en-US" sz="1400" b="1" spc="50" dirty="0">
                <a:solidFill>
                  <a:srgbClr val="00B050"/>
                </a:solidFill>
              </a:rPr>
              <a:t>勾選</a:t>
            </a:r>
            <a:r>
              <a:rPr lang="en-US" altLang="zh-TW" sz="1400" b="1" spc="50" dirty="0">
                <a:solidFill>
                  <a:srgbClr val="00B050"/>
                </a:solidFill>
              </a:rPr>
              <a:t>)</a:t>
            </a:r>
            <a:r>
              <a:rPr lang="zh-TW" altLang="en-US" sz="1400" b="1" spc="50" dirty="0"/>
              <a:t>學歷證件及備審資料」且「</a:t>
            </a:r>
            <a:r>
              <a:rPr lang="zh-TW" altLang="en-US" sz="1400" b="1" spc="50" dirty="0">
                <a:solidFill>
                  <a:srgbClr val="00B050"/>
                </a:solidFill>
              </a:rPr>
              <a:t>確認送出</a:t>
            </a:r>
            <a:r>
              <a:rPr lang="zh-TW" altLang="en-US" sz="1400" b="1" spc="50" dirty="0"/>
              <a:t>」</a:t>
            </a:r>
            <a:endParaRPr lang="en-US" altLang="zh-TW" sz="1400" b="1" spc="5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1400" b="1" spc="50" dirty="0">
                <a:highlight>
                  <a:srgbClr val="FF0000"/>
                </a:highlight>
              </a:rPr>
              <a:t> </a:t>
            </a:r>
            <a:r>
              <a:rPr lang="zh-TW" altLang="en-US" sz="1400" b="1" spc="50" dirty="0">
                <a:solidFill>
                  <a:schemeClr val="bg1"/>
                </a:solidFill>
                <a:highlight>
                  <a:srgbClr val="FF0000"/>
                </a:highlight>
              </a:rPr>
              <a:t>已上傳未確認</a:t>
            </a:r>
            <a:r>
              <a:rPr lang="zh-TW" altLang="en-US" sz="1400" b="1" spc="50" dirty="0"/>
              <a:t>：截至上傳截止日前，申請生</a:t>
            </a:r>
            <a:r>
              <a:rPr lang="zh-TW" altLang="en-US" sz="1400" b="1" spc="50" dirty="0">
                <a:solidFill>
                  <a:srgbClr val="FF0000"/>
                </a:solidFill>
              </a:rPr>
              <a:t>僅</a:t>
            </a:r>
            <a:r>
              <a:rPr lang="zh-TW" altLang="en-US" sz="1400" b="1" spc="50" dirty="0"/>
              <a:t>「</a:t>
            </a:r>
            <a:r>
              <a:rPr lang="zh-TW" altLang="en-US" sz="1400" b="1" spc="50" dirty="0">
                <a:solidFill>
                  <a:srgbClr val="FF0000"/>
                </a:solidFill>
              </a:rPr>
              <a:t>上傳</a:t>
            </a:r>
            <a:r>
              <a:rPr lang="en-US" altLang="zh-TW" sz="1400" b="1" spc="50" dirty="0">
                <a:solidFill>
                  <a:srgbClr val="FF0000"/>
                </a:solidFill>
              </a:rPr>
              <a:t>(</a:t>
            </a:r>
            <a:r>
              <a:rPr lang="zh-TW" altLang="en-US" sz="1400" b="1" spc="50" dirty="0">
                <a:solidFill>
                  <a:srgbClr val="FF0000"/>
                </a:solidFill>
              </a:rPr>
              <a:t>勾選</a:t>
            </a:r>
            <a:r>
              <a:rPr lang="en-US" altLang="zh-TW" sz="1400" b="1" spc="50" dirty="0">
                <a:solidFill>
                  <a:srgbClr val="FF0000"/>
                </a:solidFill>
              </a:rPr>
              <a:t>)</a:t>
            </a:r>
            <a:r>
              <a:rPr lang="zh-TW" altLang="en-US" sz="1400" b="1" spc="50" dirty="0"/>
              <a:t>學歷證件及備審資料」，但</a:t>
            </a:r>
            <a:r>
              <a:rPr lang="zh-TW" altLang="en-US" sz="1400" b="1" spc="50" dirty="0">
                <a:solidFill>
                  <a:srgbClr val="FF0000"/>
                </a:solidFill>
              </a:rPr>
              <a:t>未確認送出</a:t>
            </a:r>
            <a:endParaRPr lang="en-US" altLang="zh-TW" sz="1400" b="1" spc="50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1400" b="1" spc="50" dirty="0">
                <a:highlight>
                  <a:srgbClr val="FF0000"/>
                </a:highlight>
              </a:rPr>
              <a:t> </a:t>
            </a:r>
            <a:r>
              <a:rPr lang="zh-TW" altLang="en-US" sz="1400" b="1" spc="50" dirty="0">
                <a:solidFill>
                  <a:schemeClr val="bg1"/>
                </a:solidFill>
                <a:highlight>
                  <a:srgbClr val="FF0000"/>
                </a:highlight>
              </a:rPr>
              <a:t>已逾期</a:t>
            </a:r>
            <a:r>
              <a:rPr lang="zh-TW" altLang="en-US" sz="1400" b="1" spc="50" dirty="0"/>
              <a:t>：截至上傳截止日前，</a:t>
            </a:r>
            <a:r>
              <a:rPr lang="zh-TW" altLang="en-US" sz="1400" b="1" spc="50" dirty="0">
                <a:solidFill>
                  <a:srgbClr val="FF0000"/>
                </a:solidFill>
              </a:rPr>
              <a:t>未上傳</a:t>
            </a:r>
            <a:r>
              <a:rPr lang="zh-TW" altLang="en-US" sz="1400" b="1" spc="50" dirty="0"/>
              <a:t>學歷證件或僅上傳備審資料但未上傳必繳之學歷證件</a:t>
            </a:r>
            <a:endParaRPr lang="en-US" altLang="zh-TW" sz="1400" b="1" spc="5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2F3485A-E525-4B61-89D4-D24E6522D071}"/>
              </a:ext>
            </a:extLst>
          </p:cNvPr>
          <p:cNvSpPr txBox="1"/>
          <p:nvPr/>
        </p:nvSpPr>
        <p:spPr>
          <a:xfrm>
            <a:off x="1143368" y="936877"/>
            <a:ext cx="4808009" cy="461665"/>
          </a:xfrm>
          <a:prstGeom prst="rect">
            <a:avLst/>
          </a:prstGeom>
          <a:solidFill>
            <a:srgbClr val="FFE1F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"/>
            </a:pPr>
            <a:r>
              <a:rPr lang="zh-TW" altLang="en-US" sz="2000" b="1" i="1" spc="300" dirty="0"/>
              <a:t>上傳</a:t>
            </a:r>
            <a:r>
              <a:rPr lang="zh-TW" altLang="en-US" sz="2400" b="1" i="1" u="sng" spc="300" dirty="0"/>
              <a:t>截止日後</a:t>
            </a:r>
            <a:r>
              <a:rPr lang="zh-TW" altLang="en-US" sz="2000" b="1" i="1" spc="300" dirty="0"/>
              <a:t>－搜尋、查看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A37F24F-C1B5-4671-BB89-3EFC4CF78197}"/>
              </a:ext>
            </a:extLst>
          </p:cNvPr>
          <p:cNvSpPr/>
          <p:nvPr/>
        </p:nvSpPr>
        <p:spPr>
          <a:xfrm>
            <a:off x="4462138" y="5123601"/>
            <a:ext cx="2052299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查看上傳確認狀態</a:t>
            </a:r>
          </a:p>
        </p:txBody>
      </p:sp>
    </p:spTree>
    <p:extLst>
      <p:ext uri="{BB962C8B-B14F-4D97-AF65-F5344CB8AC3E}">
        <p14:creationId xmlns:p14="http://schemas.microsoft.com/office/powerpoint/2010/main" val="2691971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DD846-0994-42B5-BA70-262E2746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41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FE95DD8-8482-4548-8630-EECCD52FFAEF}"/>
              </a:ext>
            </a:extLst>
          </p:cNvPr>
          <p:cNvGrpSpPr/>
          <p:nvPr/>
        </p:nvGrpSpPr>
        <p:grpSpPr>
          <a:xfrm>
            <a:off x="2460000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522AC233-7C48-4119-9037-5BFE830308E3}"/>
                </a:ext>
              </a:extLst>
            </p:cNvPr>
            <p:cNvSpPr txBox="1"/>
            <p:nvPr/>
          </p:nvSpPr>
          <p:spPr>
            <a:xfrm>
              <a:off x="2118836" y="325156"/>
              <a:ext cx="5224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2.1</a:t>
              </a:r>
              <a:r>
                <a:rPr lang="zh-TW" altLang="en-US" sz="3200" b="1" dirty="0"/>
                <a:t>申請生申請資格審查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A4F85E9F-2128-4347-83A4-C702EA062EFF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2.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資格審查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F69C351D-46D8-41A4-92B6-579A2CC1C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D22AED3-EF06-43D8-B91F-0AC3A01C6BE4}"/>
              </a:ext>
            </a:extLst>
          </p:cNvPr>
          <p:cNvSpPr txBox="1"/>
          <p:nvPr/>
        </p:nvSpPr>
        <p:spPr>
          <a:xfrm>
            <a:off x="86760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7F91F30-B02A-4DDC-B8E7-7AC150525795}"/>
              </a:ext>
            </a:extLst>
          </p:cNvPr>
          <p:cNvSpPr txBox="1"/>
          <p:nvPr/>
        </p:nvSpPr>
        <p:spPr>
          <a:xfrm>
            <a:off x="1143369" y="936877"/>
            <a:ext cx="4711332" cy="461665"/>
          </a:xfrm>
          <a:prstGeom prst="rect">
            <a:avLst/>
          </a:prstGeom>
          <a:solidFill>
            <a:srgbClr val="FFE1F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"/>
            </a:pPr>
            <a:r>
              <a:rPr lang="zh-TW" altLang="en-US" sz="2400" b="1" i="1" u="sng" spc="300" dirty="0"/>
              <a:t>取回檔案後</a:t>
            </a:r>
            <a:r>
              <a:rPr lang="zh-TW" altLang="en-US" sz="2000" b="1" i="1" spc="300" dirty="0"/>
              <a:t>－進行資格審查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A8DDBC0-9B3A-41FA-BA0F-DC18818C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890" y="1576973"/>
            <a:ext cx="7682220" cy="425284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2054A6C-C70F-48A7-8DCC-91CF96B836C3}"/>
              </a:ext>
            </a:extLst>
          </p:cNvPr>
          <p:cNvSpPr/>
          <p:nvPr/>
        </p:nvSpPr>
        <p:spPr>
          <a:xfrm>
            <a:off x="5822309" y="4701422"/>
            <a:ext cx="3726180" cy="314325"/>
          </a:xfrm>
          <a:prstGeom prst="rect">
            <a:avLst/>
          </a:prstGeom>
          <a:noFill/>
          <a:ln w="38100">
            <a:solidFill>
              <a:srgbClr val="FF66C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語音泡泡: 圓角矩形 10">
            <a:extLst>
              <a:ext uri="{FF2B5EF4-FFF2-40B4-BE49-F238E27FC236}">
                <a16:creationId xmlns:a16="http://schemas.microsoft.com/office/drawing/2014/main" id="{C42828F9-671B-482F-839A-3AB0A24CC53A}"/>
              </a:ext>
            </a:extLst>
          </p:cNvPr>
          <p:cNvSpPr/>
          <p:nvPr/>
        </p:nvSpPr>
        <p:spPr>
          <a:xfrm>
            <a:off x="2952750" y="3248025"/>
            <a:ext cx="4056392" cy="1149222"/>
          </a:xfrm>
          <a:prstGeom prst="wedgeRoundRectCallout">
            <a:avLst>
              <a:gd name="adj1" fmla="val 35312"/>
              <a:gd name="adj2" fmla="val 70547"/>
              <a:gd name="adj3" fmla="val 16667"/>
            </a:avLst>
          </a:prstGeom>
          <a:solidFill>
            <a:srgbClr val="FFE1F0"/>
          </a:solidFill>
          <a:ln w="38100">
            <a:solidFill>
              <a:srgbClr val="FF66C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u="sng" dirty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</a:t>
            </a:r>
            <a:r>
              <a:rPr lang="zh-TW" altLang="en-US" sz="2000" b="1" u="sng" dirty="0">
                <a:solidFill>
                  <a:sysClr val="windowText" lastClr="000000"/>
                </a:solidFill>
              </a:rPr>
              <a:t>新功能</a:t>
            </a:r>
            <a:endParaRPr lang="en-US" altLang="zh-TW" sz="2000" b="1" u="sng" dirty="0">
              <a:solidFill>
                <a:sysClr val="windowText" lastClr="000000"/>
              </a:solidFill>
            </a:endParaRPr>
          </a:p>
          <a:p>
            <a:pPr algn="ctr"/>
            <a:r>
              <a:rPr lang="zh-TW" altLang="en-US" b="1" dirty="0">
                <a:solidFill>
                  <a:sysClr val="windowText" lastClr="000000"/>
                </a:solidFill>
              </a:rPr>
              <a:t>上傳截止日後，上傳狀態為「已逾期」者，系統將其註記為「資格不符合」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1084F47-F07F-43A7-A07A-26FD9AC1696B}"/>
              </a:ext>
            </a:extLst>
          </p:cNvPr>
          <p:cNvSpPr/>
          <p:nvPr/>
        </p:nvSpPr>
        <p:spPr>
          <a:xfrm>
            <a:off x="6845149" y="5051907"/>
            <a:ext cx="685800" cy="41290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D2C7B44-C1B4-424D-94E1-4B050495C32F}"/>
              </a:ext>
            </a:extLst>
          </p:cNvPr>
          <p:cNvSpPr txBox="1"/>
          <p:nvPr/>
        </p:nvSpPr>
        <p:spPr>
          <a:xfrm>
            <a:off x="6845149" y="5603793"/>
            <a:ext cx="4581296" cy="106039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1600" b="1" spc="50" dirty="0"/>
              <a:t>上傳狀態為</a:t>
            </a:r>
            <a:r>
              <a:rPr lang="zh-TW" altLang="en-US" sz="1600" b="1" spc="50" dirty="0">
                <a:solidFill>
                  <a:schemeClr val="bg1"/>
                </a:solidFill>
                <a:highlight>
                  <a:srgbClr val="008000"/>
                </a:highlight>
              </a:rPr>
              <a:t>已確認</a:t>
            </a:r>
            <a:r>
              <a:rPr lang="zh-TW" altLang="en-US" sz="1600" b="1" spc="50" dirty="0"/>
              <a:t>、</a:t>
            </a:r>
            <a:r>
              <a:rPr lang="zh-TW" altLang="en-US" sz="1600" b="1" spc="50" dirty="0">
                <a:highlight>
                  <a:srgbClr val="FF0000"/>
                </a:highlight>
              </a:rPr>
              <a:t> </a:t>
            </a:r>
            <a:r>
              <a:rPr lang="zh-TW" altLang="en-US" sz="1600" b="1" spc="50" dirty="0">
                <a:solidFill>
                  <a:schemeClr val="bg1"/>
                </a:solidFill>
                <a:highlight>
                  <a:srgbClr val="FF0000"/>
                </a:highlight>
              </a:rPr>
              <a:t>已上傳未確認</a:t>
            </a:r>
            <a:r>
              <a:rPr lang="zh-TW" altLang="en-US" sz="1600" b="1" spc="50" dirty="0"/>
              <a:t>者，系統預設為「</a:t>
            </a:r>
            <a:r>
              <a:rPr lang="zh-TW" altLang="en-US" sz="1600" b="1" dirty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 </a:t>
            </a:r>
            <a:r>
              <a:rPr lang="zh-TW" altLang="en-US" b="1" dirty="0">
                <a:solidFill>
                  <a:srgbClr val="0070C0"/>
                </a:solidFill>
                <a:sym typeface="Wingdings 2" panose="05020102010507070707" pitchFamily="18" charset="2"/>
              </a:rPr>
              <a:t></a:t>
            </a:r>
            <a:r>
              <a:rPr lang="zh-TW" altLang="en-US" b="1" spc="50" dirty="0">
                <a:solidFill>
                  <a:srgbClr val="0070C0"/>
                </a:solidFill>
              </a:rPr>
              <a:t>資格符合</a:t>
            </a:r>
            <a:r>
              <a:rPr lang="zh-TW" altLang="en-US" sz="1600" b="1" spc="50" dirty="0"/>
              <a:t>」</a:t>
            </a:r>
            <a:endParaRPr lang="en-US" altLang="zh-TW" sz="1600" b="1" spc="5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1600" b="1" spc="50" dirty="0"/>
              <a:t>請依申請生所上傳之學歷證件進行資格審查</a:t>
            </a:r>
            <a:endParaRPr lang="en-US" altLang="zh-TW" sz="1600" b="1" spc="5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2A30BD0-7A79-4583-8375-4F122978ECA2}"/>
              </a:ext>
            </a:extLst>
          </p:cNvPr>
          <p:cNvSpPr txBox="1"/>
          <p:nvPr/>
        </p:nvSpPr>
        <p:spPr>
          <a:xfrm>
            <a:off x="5854701" y="1000256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［方法１］</a:t>
            </a:r>
            <a:r>
              <a:rPr lang="zh-TW" altLang="en-US" sz="2000" b="1" u="sng" dirty="0"/>
              <a:t>單筆</a:t>
            </a:r>
            <a:r>
              <a:rPr lang="zh-TW" altLang="en-US" dirty="0"/>
              <a:t>申請生勾選資格註記</a:t>
            </a:r>
          </a:p>
        </p:txBody>
      </p:sp>
    </p:spTree>
    <p:extLst>
      <p:ext uri="{BB962C8B-B14F-4D97-AF65-F5344CB8AC3E}">
        <p14:creationId xmlns:p14="http://schemas.microsoft.com/office/powerpoint/2010/main" val="9254735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62E808C-90EF-4B60-90E1-C3676EB6A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726" y="1621030"/>
            <a:ext cx="7432081" cy="2033205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DD846-0994-42B5-BA70-262E2746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42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FE95DD8-8482-4548-8630-EECCD52FFAEF}"/>
              </a:ext>
            </a:extLst>
          </p:cNvPr>
          <p:cNvGrpSpPr/>
          <p:nvPr/>
        </p:nvGrpSpPr>
        <p:grpSpPr>
          <a:xfrm>
            <a:off x="2460000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522AC233-7C48-4119-9037-5BFE830308E3}"/>
                </a:ext>
              </a:extLst>
            </p:cNvPr>
            <p:cNvSpPr txBox="1"/>
            <p:nvPr/>
          </p:nvSpPr>
          <p:spPr>
            <a:xfrm>
              <a:off x="2118836" y="325156"/>
              <a:ext cx="5224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2.1</a:t>
              </a:r>
              <a:r>
                <a:rPr lang="zh-TW" altLang="en-US" sz="3200" b="1" dirty="0"/>
                <a:t>申請生申請資格審查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A4F85E9F-2128-4347-83A4-C702EA062EFF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2.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資格審查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F69C351D-46D8-41A4-92B6-579A2CC1C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D22AED3-EF06-43D8-B91F-0AC3A01C6BE4}"/>
              </a:ext>
            </a:extLst>
          </p:cNvPr>
          <p:cNvSpPr txBox="1"/>
          <p:nvPr/>
        </p:nvSpPr>
        <p:spPr>
          <a:xfrm>
            <a:off x="86760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4F196D7-401E-47B0-BD58-2B76E60D50E1}"/>
              </a:ext>
            </a:extLst>
          </p:cNvPr>
          <p:cNvSpPr txBox="1"/>
          <p:nvPr/>
        </p:nvSpPr>
        <p:spPr>
          <a:xfrm>
            <a:off x="5854701" y="1000256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［方法１］</a:t>
            </a:r>
            <a:r>
              <a:rPr lang="zh-TW" altLang="en-US" sz="2000" b="1" u="sng" dirty="0"/>
              <a:t>單筆</a:t>
            </a:r>
            <a:r>
              <a:rPr lang="zh-TW" altLang="en-US" dirty="0"/>
              <a:t>申請生勾選資格註記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7F91F30-B02A-4DDC-B8E7-7AC150525795}"/>
              </a:ext>
            </a:extLst>
          </p:cNvPr>
          <p:cNvSpPr txBox="1"/>
          <p:nvPr/>
        </p:nvSpPr>
        <p:spPr>
          <a:xfrm>
            <a:off x="1143369" y="936877"/>
            <a:ext cx="4711332" cy="461665"/>
          </a:xfrm>
          <a:prstGeom prst="rect">
            <a:avLst/>
          </a:prstGeom>
          <a:solidFill>
            <a:srgbClr val="FFE1F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"/>
            </a:pPr>
            <a:r>
              <a:rPr lang="zh-TW" altLang="en-US" sz="2400" b="1" i="1" u="sng" spc="300" dirty="0"/>
              <a:t>取回檔案後</a:t>
            </a:r>
            <a:r>
              <a:rPr lang="zh-TW" altLang="en-US" sz="2000" b="1" i="1" spc="300" dirty="0"/>
              <a:t>－進行資格審查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E66D83D-45BE-4132-B93B-CF5640EBC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076" y="4331869"/>
            <a:ext cx="3680839" cy="1612858"/>
          </a:xfrm>
          <a:prstGeom prst="rect">
            <a:avLst/>
          </a:prstGeom>
        </p:spPr>
      </p:pic>
      <p:sp>
        <p:nvSpPr>
          <p:cNvPr id="18" name="圓角矩形 8">
            <a:extLst>
              <a:ext uri="{FF2B5EF4-FFF2-40B4-BE49-F238E27FC236}">
                <a16:creationId xmlns:a16="http://schemas.microsoft.com/office/drawing/2014/main" id="{018B2448-5BE2-4B1B-B81C-1CEC0FC00DD8}"/>
              </a:ext>
            </a:extLst>
          </p:cNvPr>
          <p:cNvSpPr/>
          <p:nvPr/>
        </p:nvSpPr>
        <p:spPr>
          <a:xfrm>
            <a:off x="8224818" y="2894109"/>
            <a:ext cx="3371397" cy="646986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①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如申請生資格不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符合，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請將「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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資格符合」取消點選</a:t>
            </a:r>
          </a:p>
        </p:txBody>
      </p:sp>
      <p:sp>
        <p:nvSpPr>
          <p:cNvPr id="19" name="圓角矩形 9">
            <a:extLst>
              <a:ext uri="{FF2B5EF4-FFF2-40B4-BE49-F238E27FC236}">
                <a16:creationId xmlns:a16="http://schemas.microsoft.com/office/drawing/2014/main" id="{DCDACF46-8367-44C2-83AE-D1191E84376C}"/>
              </a:ext>
            </a:extLst>
          </p:cNvPr>
          <p:cNvSpPr/>
          <p:nvPr/>
        </p:nvSpPr>
        <p:spPr>
          <a:xfrm>
            <a:off x="2618076" y="3886282"/>
            <a:ext cx="3673210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②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系統出現資格不符原因彈跳視窗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C1FE2F4E-081B-4555-A3AC-9888E6F13DCC}"/>
              </a:ext>
            </a:extLst>
          </p:cNvPr>
          <p:cNvSpPr/>
          <p:nvPr/>
        </p:nvSpPr>
        <p:spPr>
          <a:xfrm>
            <a:off x="7429988" y="3132472"/>
            <a:ext cx="342900" cy="40862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16CA216-F0DC-41C2-8579-C86CADD835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721"/>
          <a:stretch/>
        </p:blipFill>
        <p:spPr>
          <a:xfrm>
            <a:off x="6747766" y="4260852"/>
            <a:ext cx="3380972" cy="2349622"/>
          </a:xfrm>
          <a:prstGeom prst="rect">
            <a:avLst/>
          </a:prstGeom>
        </p:spPr>
      </p:pic>
      <p:sp>
        <p:nvSpPr>
          <p:cNvPr id="21" name="圓角矩形 10">
            <a:extLst>
              <a:ext uri="{FF2B5EF4-FFF2-40B4-BE49-F238E27FC236}">
                <a16:creationId xmlns:a16="http://schemas.microsoft.com/office/drawing/2014/main" id="{C4F5E94A-20C5-4E9A-9ADE-9DDB58979425}"/>
              </a:ext>
            </a:extLst>
          </p:cNvPr>
          <p:cNvSpPr/>
          <p:nvPr/>
        </p:nvSpPr>
        <p:spPr>
          <a:xfrm>
            <a:off x="6678287" y="3886281"/>
            <a:ext cx="3517312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③下拉選單提供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常用原因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FBA1C37-254A-4D83-828D-D703D52A7DAB}"/>
              </a:ext>
            </a:extLst>
          </p:cNvPr>
          <p:cNvSpPr txBox="1"/>
          <p:nvPr/>
        </p:nvSpPr>
        <p:spPr>
          <a:xfrm>
            <a:off x="9991958" y="4540411"/>
            <a:ext cx="1842907" cy="531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400" b="1" dirty="0"/>
              <a:t>如需新增不符原因，請直接在欄位內輸入</a:t>
            </a:r>
          </a:p>
        </p:txBody>
      </p:sp>
    </p:spTree>
    <p:extLst>
      <p:ext uri="{BB962C8B-B14F-4D97-AF65-F5344CB8AC3E}">
        <p14:creationId xmlns:p14="http://schemas.microsoft.com/office/powerpoint/2010/main" val="3345748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DD846-0994-42B5-BA70-262E2746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43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FE95DD8-8482-4548-8630-EECCD52FFAEF}"/>
              </a:ext>
            </a:extLst>
          </p:cNvPr>
          <p:cNvGrpSpPr/>
          <p:nvPr/>
        </p:nvGrpSpPr>
        <p:grpSpPr>
          <a:xfrm>
            <a:off x="2460000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522AC233-7C48-4119-9037-5BFE830308E3}"/>
                </a:ext>
              </a:extLst>
            </p:cNvPr>
            <p:cNvSpPr txBox="1"/>
            <p:nvPr/>
          </p:nvSpPr>
          <p:spPr>
            <a:xfrm>
              <a:off x="2118836" y="325156"/>
              <a:ext cx="5224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2.1</a:t>
              </a:r>
              <a:r>
                <a:rPr lang="zh-TW" altLang="en-US" sz="3200" b="1" dirty="0"/>
                <a:t>申請生申請資格審查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A4F85E9F-2128-4347-83A4-C702EA062EFF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2.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資格審查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F69C351D-46D8-41A4-92B6-579A2CC1C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D22AED3-EF06-43D8-B91F-0AC3A01C6BE4}"/>
              </a:ext>
            </a:extLst>
          </p:cNvPr>
          <p:cNvSpPr txBox="1"/>
          <p:nvPr/>
        </p:nvSpPr>
        <p:spPr>
          <a:xfrm>
            <a:off x="86760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4F196D7-401E-47B0-BD58-2B76E60D50E1}"/>
              </a:ext>
            </a:extLst>
          </p:cNvPr>
          <p:cNvSpPr txBox="1"/>
          <p:nvPr/>
        </p:nvSpPr>
        <p:spPr>
          <a:xfrm>
            <a:off x="5854701" y="1018464"/>
            <a:ext cx="5904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［方法２］</a:t>
            </a:r>
            <a:r>
              <a:rPr lang="zh-TW" altLang="en-US" sz="2000" b="1" u="sng" dirty="0"/>
              <a:t>整批匯出、匯入</a:t>
            </a:r>
            <a:r>
              <a:rPr lang="zh-TW" altLang="en-US" dirty="0"/>
              <a:t>單一系組學程資格審查結果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F51D020-2315-40AF-95F1-0BA3D2817C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2"/>
          <a:stretch/>
        </p:blipFill>
        <p:spPr>
          <a:xfrm>
            <a:off x="1218759" y="1960152"/>
            <a:ext cx="5904180" cy="1971622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518A5ADF-071A-486F-AEAC-47DFB1F5BC5A}"/>
              </a:ext>
            </a:extLst>
          </p:cNvPr>
          <p:cNvSpPr txBox="1"/>
          <p:nvPr/>
        </p:nvSpPr>
        <p:spPr>
          <a:xfrm>
            <a:off x="1143369" y="936877"/>
            <a:ext cx="4711332" cy="461665"/>
          </a:xfrm>
          <a:prstGeom prst="rect">
            <a:avLst/>
          </a:prstGeom>
          <a:solidFill>
            <a:srgbClr val="FFE1F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"/>
            </a:pPr>
            <a:r>
              <a:rPr lang="zh-TW" altLang="en-US" sz="2400" b="1" i="1" u="sng" spc="300" dirty="0"/>
              <a:t>取回檔案後</a:t>
            </a:r>
            <a:r>
              <a:rPr lang="zh-TW" altLang="en-US" sz="2000" b="1" i="1" spc="300" dirty="0"/>
              <a:t>－進行資格審查</a:t>
            </a:r>
          </a:p>
        </p:txBody>
      </p:sp>
      <p:sp>
        <p:nvSpPr>
          <p:cNvPr id="32" name="圓角矩形 8">
            <a:extLst>
              <a:ext uri="{FF2B5EF4-FFF2-40B4-BE49-F238E27FC236}">
                <a16:creationId xmlns:a16="http://schemas.microsoft.com/office/drawing/2014/main" id="{747A5B39-3A9F-4DC7-85FD-86B420580E39}"/>
              </a:ext>
            </a:extLst>
          </p:cNvPr>
          <p:cNvSpPr/>
          <p:nvPr/>
        </p:nvSpPr>
        <p:spPr>
          <a:xfrm>
            <a:off x="1363581" y="3331088"/>
            <a:ext cx="2342429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①請先「匯出」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Excel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E2646F1-609F-49C4-8E79-EF8D1A0D5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761" y="1960152"/>
            <a:ext cx="4795767" cy="4088377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04E7CD70-2AEE-4924-BC02-24D9E29207A0}"/>
              </a:ext>
            </a:extLst>
          </p:cNvPr>
          <p:cNvSpPr/>
          <p:nvPr/>
        </p:nvSpPr>
        <p:spPr>
          <a:xfrm>
            <a:off x="7267761" y="4858955"/>
            <a:ext cx="4769391" cy="11895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圓角矩形 9">
            <a:extLst>
              <a:ext uri="{FF2B5EF4-FFF2-40B4-BE49-F238E27FC236}">
                <a16:creationId xmlns:a16="http://schemas.microsoft.com/office/drawing/2014/main" id="{28089A0D-141A-4B4E-B907-E0C8D14497DE}"/>
              </a:ext>
            </a:extLst>
          </p:cNvPr>
          <p:cNvSpPr/>
          <p:nvPr/>
        </p:nvSpPr>
        <p:spPr>
          <a:xfrm>
            <a:off x="4409611" y="5001722"/>
            <a:ext cx="2785739" cy="91940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②請依申請生所傳學歷證件，進行資格註記、資格不符原因編輯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7175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DD846-0994-42B5-BA70-262E2746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44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FE95DD8-8482-4548-8630-EECCD52FFAEF}"/>
              </a:ext>
            </a:extLst>
          </p:cNvPr>
          <p:cNvGrpSpPr/>
          <p:nvPr/>
        </p:nvGrpSpPr>
        <p:grpSpPr>
          <a:xfrm>
            <a:off x="2460000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522AC233-7C48-4119-9037-5BFE830308E3}"/>
                </a:ext>
              </a:extLst>
            </p:cNvPr>
            <p:cNvSpPr txBox="1"/>
            <p:nvPr/>
          </p:nvSpPr>
          <p:spPr>
            <a:xfrm>
              <a:off x="2118836" y="325156"/>
              <a:ext cx="5224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2.1</a:t>
              </a:r>
              <a:r>
                <a:rPr lang="zh-TW" altLang="en-US" sz="3200" b="1" dirty="0"/>
                <a:t>申請生申請資格審查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A4F85E9F-2128-4347-83A4-C702EA062EFF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2.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資格審查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F69C351D-46D8-41A4-92B6-579A2CC1C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D22AED3-EF06-43D8-B91F-0AC3A01C6BE4}"/>
              </a:ext>
            </a:extLst>
          </p:cNvPr>
          <p:cNvSpPr txBox="1"/>
          <p:nvPr/>
        </p:nvSpPr>
        <p:spPr>
          <a:xfrm>
            <a:off x="86760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4F196D7-401E-47B0-BD58-2B76E60D50E1}"/>
              </a:ext>
            </a:extLst>
          </p:cNvPr>
          <p:cNvSpPr txBox="1"/>
          <p:nvPr/>
        </p:nvSpPr>
        <p:spPr>
          <a:xfrm>
            <a:off x="5854701" y="1018464"/>
            <a:ext cx="5904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［方法２］</a:t>
            </a:r>
            <a:r>
              <a:rPr lang="zh-TW" altLang="en-US" sz="2000" b="1" u="sng" dirty="0"/>
              <a:t>整批匯出、匯入</a:t>
            </a:r>
            <a:r>
              <a:rPr lang="zh-TW" altLang="en-US" dirty="0"/>
              <a:t>單一系組學程資格審查結果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FA64E55-5F70-4450-B50B-0A05870E2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553" y="3369235"/>
            <a:ext cx="5309751" cy="223905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6BA5289-F338-4552-A655-3DBA9F926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70" y="1623197"/>
            <a:ext cx="5407124" cy="1554342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DD124478-0288-4B35-9F22-30D748E79114}"/>
              </a:ext>
            </a:extLst>
          </p:cNvPr>
          <p:cNvSpPr/>
          <p:nvPr/>
        </p:nvSpPr>
        <p:spPr>
          <a:xfrm>
            <a:off x="1381490" y="2635926"/>
            <a:ext cx="579101" cy="3156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18A5ADF-071A-486F-AEAC-47DFB1F5BC5A}"/>
              </a:ext>
            </a:extLst>
          </p:cNvPr>
          <p:cNvSpPr txBox="1"/>
          <p:nvPr/>
        </p:nvSpPr>
        <p:spPr>
          <a:xfrm>
            <a:off x="1143369" y="936877"/>
            <a:ext cx="4711332" cy="461665"/>
          </a:xfrm>
          <a:prstGeom prst="rect">
            <a:avLst/>
          </a:prstGeom>
          <a:solidFill>
            <a:srgbClr val="FFE1F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"/>
            </a:pPr>
            <a:r>
              <a:rPr lang="zh-TW" altLang="en-US" sz="2400" b="1" i="1" u="sng" spc="300" dirty="0"/>
              <a:t>取回檔案後</a:t>
            </a:r>
            <a:r>
              <a:rPr lang="zh-TW" altLang="en-US" sz="2000" b="1" i="1" spc="300" dirty="0"/>
              <a:t>－進行資格審查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74DA04BD-3426-4696-AC63-B8FB62943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553" y="5937618"/>
            <a:ext cx="2542340" cy="76008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FB73FC60-87DB-4BE2-92BE-ACCD731132A9}"/>
              </a:ext>
            </a:extLst>
          </p:cNvPr>
          <p:cNvSpPr txBox="1"/>
          <p:nvPr/>
        </p:nvSpPr>
        <p:spPr>
          <a:xfrm>
            <a:off x="1154070" y="5619064"/>
            <a:ext cx="166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33CC"/>
                </a:solidFill>
              </a:rPr>
              <a:t>匯入前，請注意：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D5C79547-8C2D-4B23-8F4D-F5FAE3839520}"/>
              </a:ext>
            </a:extLst>
          </p:cNvPr>
          <p:cNvSpPr txBox="1"/>
          <p:nvPr/>
        </p:nvSpPr>
        <p:spPr>
          <a:xfrm>
            <a:off x="3758891" y="5977919"/>
            <a:ext cx="166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33CC"/>
                </a:solidFill>
              </a:rPr>
              <a:t>檔名請勿變更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8C6D186-1EFD-469C-8908-8060A5CF3847}"/>
              </a:ext>
            </a:extLst>
          </p:cNvPr>
          <p:cNvSpPr txBox="1"/>
          <p:nvPr/>
        </p:nvSpPr>
        <p:spPr>
          <a:xfrm>
            <a:off x="3758891" y="6339406"/>
            <a:ext cx="166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33CC"/>
                </a:solidFill>
              </a:rPr>
              <a:t>檔案格式須為</a:t>
            </a:r>
            <a:r>
              <a:rPr lang="en-US" altLang="zh-TW" sz="1400" b="1" dirty="0">
                <a:solidFill>
                  <a:srgbClr val="0033CC"/>
                </a:solidFill>
              </a:rPr>
              <a:t>.CSV</a:t>
            </a:r>
            <a:endParaRPr lang="zh-TW" altLang="en-US" sz="1400" b="1" dirty="0">
              <a:solidFill>
                <a:srgbClr val="0033CC"/>
              </a:solidFill>
            </a:endParaRPr>
          </a:p>
        </p:txBody>
      </p:sp>
      <p:sp>
        <p:nvSpPr>
          <p:cNvPr id="38" name="圓角矩形 10">
            <a:extLst>
              <a:ext uri="{FF2B5EF4-FFF2-40B4-BE49-F238E27FC236}">
                <a16:creationId xmlns:a16="http://schemas.microsoft.com/office/drawing/2014/main" id="{D97806F8-1C7A-45EE-BC86-15CA2665CB36}"/>
              </a:ext>
            </a:extLst>
          </p:cNvPr>
          <p:cNvSpPr/>
          <p:nvPr/>
        </p:nvSpPr>
        <p:spPr>
          <a:xfrm>
            <a:off x="2023585" y="2610700"/>
            <a:ext cx="2809672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③匯入編輯好之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CSV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檔案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圓角矩形 16">
            <a:extLst>
              <a:ext uri="{FF2B5EF4-FFF2-40B4-BE49-F238E27FC236}">
                <a16:creationId xmlns:a16="http://schemas.microsoft.com/office/drawing/2014/main" id="{7E4C1F28-D91E-45D5-8DF0-0B783CF12B6F}"/>
              </a:ext>
            </a:extLst>
          </p:cNvPr>
          <p:cNvSpPr/>
          <p:nvPr/>
        </p:nvSpPr>
        <p:spPr>
          <a:xfrm>
            <a:off x="6842308" y="1623197"/>
            <a:ext cx="4711332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④請檢視匯入結果提示訊息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C8C83802-E10D-40DE-AA69-876257B66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841" y="2457814"/>
            <a:ext cx="4711332" cy="1254275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FBC74EFD-B654-4CD3-A009-05C243EB6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1841" y="3705618"/>
            <a:ext cx="4681799" cy="1254275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7842D9ED-B5CA-44C3-9CAC-1F265E91D5BC}"/>
              </a:ext>
            </a:extLst>
          </p:cNvPr>
          <p:cNvSpPr/>
          <p:nvPr/>
        </p:nvSpPr>
        <p:spPr>
          <a:xfrm>
            <a:off x="8073452" y="2031820"/>
            <a:ext cx="2219509" cy="472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33CC"/>
                </a:solidFill>
              </a:rPr>
              <a:t>匯入成功，將出現：</a:t>
            </a:r>
          </a:p>
        </p:txBody>
      </p:sp>
    </p:spTree>
    <p:extLst>
      <p:ext uri="{BB962C8B-B14F-4D97-AF65-F5344CB8AC3E}">
        <p14:creationId xmlns:p14="http://schemas.microsoft.com/office/powerpoint/2010/main" val="2019501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DD846-0994-42B5-BA70-262E2746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45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FE95DD8-8482-4548-8630-EECCD52FFAEF}"/>
              </a:ext>
            </a:extLst>
          </p:cNvPr>
          <p:cNvGrpSpPr/>
          <p:nvPr/>
        </p:nvGrpSpPr>
        <p:grpSpPr>
          <a:xfrm>
            <a:off x="2460000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522AC233-7C48-4119-9037-5BFE830308E3}"/>
                </a:ext>
              </a:extLst>
            </p:cNvPr>
            <p:cNvSpPr txBox="1"/>
            <p:nvPr/>
          </p:nvSpPr>
          <p:spPr>
            <a:xfrm>
              <a:off x="2118836" y="325156"/>
              <a:ext cx="5224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2.1</a:t>
              </a:r>
              <a:r>
                <a:rPr lang="zh-TW" altLang="en-US" sz="3200" b="1" dirty="0"/>
                <a:t>申請生申請資格審查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A4F85E9F-2128-4347-83A4-C702EA062EFF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2.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資格審查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F69C351D-46D8-41A4-92B6-579A2CC1C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D22AED3-EF06-43D8-B91F-0AC3A01C6BE4}"/>
              </a:ext>
            </a:extLst>
          </p:cNvPr>
          <p:cNvSpPr txBox="1"/>
          <p:nvPr/>
        </p:nvSpPr>
        <p:spPr>
          <a:xfrm>
            <a:off x="86760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18A5ADF-071A-486F-AEAC-47DFB1F5BC5A}"/>
              </a:ext>
            </a:extLst>
          </p:cNvPr>
          <p:cNvSpPr txBox="1"/>
          <p:nvPr/>
        </p:nvSpPr>
        <p:spPr>
          <a:xfrm>
            <a:off x="1143369" y="936877"/>
            <a:ext cx="4711332" cy="461665"/>
          </a:xfrm>
          <a:prstGeom prst="rect">
            <a:avLst/>
          </a:prstGeom>
          <a:solidFill>
            <a:srgbClr val="FFE1F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"/>
            </a:pPr>
            <a:r>
              <a:rPr lang="zh-TW" altLang="en-US" sz="2400" b="1" i="1" u="sng" spc="300" dirty="0"/>
              <a:t>取回檔案後</a:t>
            </a:r>
            <a:r>
              <a:rPr lang="zh-TW" altLang="en-US" sz="2000" b="1" i="1" spc="300" dirty="0"/>
              <a:t>－進行資格審查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915334-F4F0-43E4-B66A-5A141A6E71FA}"/>
              </a:ext>
            </a:extLst>
          </p:cNvPr>
          <p:cNvSpPr txBox="1"/>
          <p:nvPr/>
        </p:nvSpPr>
        <p:spPr>
          <a:xfrm>
            <a:off x="5854701" y="1018464"/>
            <a:ext cx="5904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［方法２］</a:t>
            </a:r>
            <a:r>
              <a:rPr lang="zh-TW" altLang="en-US" sz="2000" b="1" u="sng" dirty="0"/>
              <a:t>整批匯出、匯入</a:t>
            </a:r>
            <a:r>
              <a:rPr lang="zh-TW" altLang="en-US" dirty="0"/>
              <a:t>單一系組學程資格審查結果</a:t>
            </a:r>
          </a:p>
        </p:txBody>
      </p:sp>
      <p:sp>
        <p:nvSpPr>
          <p:cNvPr id="26" name="圓角矩形 16">
            <a:extLst>
              <a:ext uri="{FF2B5EF4-FFF2-40B4-BE49-F238E27FC236}">
                <a16:creationId xmlns:a16="http://schemas.microsoft.com/office/drawing/2014/main" id="{3B382698-256A-47B2-8434-3EC8568F484C}"/>
              </a:ext>
            </a:extLst>
          </p:cNvPr>
          <p:cNvSpPr/>
          <p:nvPr/>
        </p:nvSpPr>
        <p:spPr>
          <a:xfrm>
            <a:off x="1143369" y="1511421"/>
            <a:ext cx="3149231" cy="408623"/>
          </a:xfrm>
          <a:prstGeom prst="roundRect">
            <a:avLst/>
          </a:prstGeom>
          <a:solidFill>
            <a:srgbClr val="7A3D00">
              <a:alpha val="85098"/>
            </a:srgbClr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④請檢視匯入結果提示訊息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25CEB882-B3BD-48B7-96F8-C700871CF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15" t="15402" r="26149" b="48138"/>
          <a:stretch/>
        </p:blipFill>
        <p:spPr>
          <a:xfrm>
            <a:off x="4544210" y="1511421"/>
            <a:ext cx="5565822" cy="149385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E91811AF-3274-46B0-A9E0-FB0AF45C6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461" y="3118157"/>
            <a:ext cx="7909571" cy="3310046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5A0BE9D9-4ECB-415C-8328-5ABE476CA01C}"/>
              </a:ext>
            </a:extLst>
          </p:cNvPr>
          <p:cNvSpPr/>
          <p:nvPr/>
        </p:nvSpPr>
        <p:spPr>
          <a:xfrm>
            <a:off x="2081968" y="1920044"/>
            <a:ext cx="2210632" cy="472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匯入失敗，將出現：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82431EC-4A89-4B9A-B0A8-1C8724CEB305}"/>
              </a:ext>
            </a:extLst>
          </p:cNvPr>
          <p:cNvSpPr/>
          <p:nvPr/>
        </p:nvSpPr>
        <p:spPr>
          <a:xfrm>
            <a:off x="6523766" y="4003335"/>
            <a:ext cx="4188134" cy="400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請依「檢驗結果」重新修改匯入檔案</a:t>
            </a:r>
          </a:p>
        </p:txBody>
      </p:sp>
    </p:spTree>
    <p:extLst>
      <p:ext uri="{BB962C8B-B14F-4D97-AF65-F5344CB8AC3E}">
        <p14:creationId xmlns:p14="http://schemas.microsoft.com/office/powerpoint/2010/main" val="1940233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DD846-0994-42B5-BA70-262E2746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46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FE95DD8-8482-4548-8630-EECCD52FFAEF}"/>
              </a:ext>
            </a:extLst>
          </p:cNvPr>
          <p:cNvGrpSpPr/>
          <p:nvPr/>
        </p:nvGrpSpPr>
        <p:grpSpPr>
          <a:xfrm>
            <a:off x="2460000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522AC233-7C48-4119-9037-5BFE830308E3}"/>
                </a:ext>
              </a:extLst>
            </p:cNvPr>
            <p:cNvSpPr txBox="1"/>
            <p:nvPr/>
          </p:nvSpPr>
          <p:spPr>
            <a:xfrm>
              <a:off x="2118836" y="325156"/>
              <a:ext cx="5224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2.1</a:t>
              </a:r>
              <a:r>
                <a:rPr lang="zh-TW" altLang="en-US" sz="3200" b="1" dirty="0"/>
                <a:t>申請生申請資格審查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A4F85E9F-2128-4347-83A4-C702EA062EFF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2.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資格審查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F69C351D-46D8-41A4-92B6-579A2CC1C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472A9D4-5952-4971-99A7-6EDC12EA0718}"/>
              </a:ext>
            </a:extLst>
          </p:cNvPr>
          <p:cNvSpPr txBox="1"/>
          <p:nvPr/>
        </p:nvSpPr>
        <p:spPr>
          <a:xfrm>
            <a:off x="85871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檔案下載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8CFC0EF-1548-48E2-8211-772EEBACC997}"/>
              </a:ext>
            </a:extLst>
          </p:cNvPr>
          <p:cNvGrpSpPr/>
          <p:nvPr/>
        </p:nvGrpSpPr>
        <p:grpSpPr>
          <a:xfrm>
            <a:off x="3152775" y="972428"/>
            <a:ext cx="7021512" cy="822592"/>
            <a:chOff x="2826087" y="1001019"/>
            <a:chExt cx="7272000" cy="85649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5D60BB48-7362-4705-8E93-85750A82D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6087" y="1001019"/>
              <a:ext cx="7272000" cy="856498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7B63BA1-5A6D-4B36-8DAC-A67BDA9AC3C8}"/>
                </a:ext>
              </a:extLst>
            </p:cNvPr>
            <p:cNvSpPr/>
            <p:nvPr/>
          </p:nvSpPr>
          <p:spPr>
            <a:xfrm>
              <a:off x="5374641" y="1450323"/>
              <a:ext cx="4723446" cy="40719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F233F809-998A-4076-8551-9CF4BB713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579" y="1802117"/>
            <a:ext cx="2875031" cy="493977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98FAE52-9DBD-4DEF-AE40-8C68EBF6A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9893" y="1795020"/>
            <a:ext cx="3002107" cy="49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19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F8DD846-0994-42B5-BA70-262E2746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47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FE95DD8-8482-4548-8630-EECCD52FFAEF}"/>
              </a:ext>
            </a:extLst>
          </p:cNvPr>
          <p:cNvGrpSpPr/>
          <p:nvPr/>
        </p:nvGrpSpPr>
        <p:grpSpPr>
          <a:xfrm>
            <a:off x="2460000" y="116112"/>
            <a:ext cx="7272000" cy="707886"/>
            <a:chOff x="1185510" y="218239"/>
            <a:chExt cx="7272000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522AC233-7C48-4119-9037-5BFE830308E3}"/>
                </a:ext>
              </a:extLst>
            </p:cNvPr>
            <p:cNvSpPr txBox="1"/>
            <p:nvPr/>
          </p:nvSpPr>
          <p:spPr>
            <a:xfrm>
              <a:off x="2118836" y="325156"/>
              <a:ext cx="52245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2.1</a:t>
              </a:r>
              <a:r>
                <a:rPr lang="zh-TW" altLang="en-US" sz="3200" b="1" dirty="0"/>
                <a:t>申請生申請資格審查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A4F85E9F-2128-4347-83A4-C702EA062EFF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2.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資格審查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F69C351D-46D8-41A4-92B6-579A2CC1C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1598"/>
              <a:ext cx="7272000" cy="12354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472A9D4-5952-4971-99A7-6EDC12EA0718}"/>
              </a:ext>
            </a:extLst>
          </p:cNvPr>
          <p:cNvSpPr txBox="1"/>
          <p:nvPr/>
        </p:nvSpPr>
        <p:spPr>
          <a:xfrm>
            <a:off x="85871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檔案下載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1809741-39F8-4A76-A6CF-602E038BA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80" y="1890008"/>
            <a:ext cx="3158614" cy="215865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4D0A623-1AAC-4FC8-8C57-008EDD3ED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259" y="1877653"/>
            <a:ext cx="3672757" cy="460498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CD4E8EF-5962-4292-8FC8-3A9783AA5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762" y="1890007"/>
            <a:ext cx="3672757" cy="2303923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9F372C26-FA5B-41B3-B6DC-2A0A43AA6939}"/>
              </a:ext>
            </a:extLst>
          </p:cNvPr>
          <p:cNvGrpSpPr/>
          <p:nvPr/>
        </p:nvGrpSpPr>
        <p:grpSpPr>
          <a:xfrm>
            <a:off x="1258279" y="1003060"/>
            <a:ext cx="2807676" cy="707886"/>
            <a:chOff x="1258279" y="1003060"/>
            <a:chExt cx="2807676" cy="707886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E1BC1EE7-E6C5-4AC5-BE23-EA28317EEC8C}"/>
                </a:ext>
              </a:extLst>
            </p:cNvPr>
            <p:cNvGrpSpPr/>
            <p:nvPr/>
          </p:nvGrpSpPr>
          <p:grpSpPr>
            <a:xfrm>
              <a:off x="1258279" y="1003060"/>
              <a:ext cx="2619130" cy="707886"/>
              <a:chOff x="4997101" y="1001019"/>
              <a:chExt cx="3041393" cy="856498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CEE31252-FF39-4DDE-94C0-C7F5F6F5CA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9854" r="28323"/>
              <a:stretch/>
            </p:blipFill>
            <p:spPr>
              <a:xfrm>
                <a:off x="4997102" y="1001019"/>
                <a:ext cx="3041392" cy="856498"/>
              </a:xfrm>
              <a:prstGeom prst="rect">
                <a:avLst/>
              </a:prstGeom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281D070-04BF-4203-A1CE-A1AFEF7713A7}"/>
                  </a:ext>
                </a:extLst>
              </p:cNvPr>
              <p:cNvSpPr/>
              <p:nvPr/>
            </p:nvSpPr>
            <p:spPr>
              <a:xfrm>
                <a:off x="4997101" y="1450324"/>
                <a:ext cx="390546" cy="407193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B1B9F4D-02FE-4A2E-B11B-119206602CBD}"/>
                </a:ext>
              </a:extLst>
            </p:cNvPr>
            <p:cNvSpPr/>
            <p:nvPr/>
          </p:nvSpPr>
          <p:spPr>
            <a:xfrm>
              <a:off x="3688862" y="1319647"/>
              <a:ext cx="377093" cy="39107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63EB5A43-2B6A-4D93-8D10-43CEE80F1319}"/>
              </a:ext>
            </a:extLst>
          </p:cNvPr>
          <p:cNvGrpSpPr/>
          <p:nvPr/>
        </p:nvGrpSpPr>
        <p:grpSpPr>
          <a:xfrm>
            <a:off x="5470825" y="968675"/>
            <a:ext cx="4261175" cy="742046"/>
            <a:chOff x="5470825" y="968675"/>
            <a:chExt cx="4261175" cy="742046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F59D2CE7-9AF2-4F78-A387-92A31EB3F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479"/>
            <a:stretch/>
          </p:blipFill>
          <p:spPr>
            <a:xfrm>
              <a:off x="5470825" y="968675"/>
              <a:ext cx="4261175" cy="707886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7DDCEF1-11E0-4F50-8087-94AFFC764AAF}"/>
                </a:ext>
              </a:extLst>
            </p:cNvPr>
            <p:cNvSpPr/>
            <p:nvPr/>
          </p:nvSpPr>
          <p:spPr>
            <a:xfrm>
              <a:off x="5470825" y="1319647"/>
              <a:ext cx="2394102" cy="39107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9713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44ED049-9D11-479F-854F-EBEECE97C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48</a:t>
            </a:fld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3C7F48B-1AC7-43FF-ACA6-FFDD05D03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977" y="1283788"/>
            <a:ext cx="9782670" cy="3491851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8AF54369-D471-4201-B58B-0DCCF9B3DE43}"/>
              </a:ext>
            </a:extLst>
          </p:cNvPr>
          <p:cNvGrpSpPr/>
          <p:nvPr/>
        </p:nvGrpSpPr>
        <p:grpSpPr>
          <a:xfrm>
            <a:off x="2460001" y="116112"/>
            <a:ext cx="8360398" cy="707886"/>
            <a:chOff x="1185510" y="218239"/>
            <a:chExt cx="8592619" cy="707886"/>
          </a:xfrm>
        </p:grpSpPr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9F1BF242-9DEA-4D15-BB19-EFD3281CC328}"/>
                </a:ext>
              </a:extLst>
            </p:cNvPr>
            <p:cNvSpPr txBox="1"/>
            <p:nvPr/>
          </p:nvSpPr>
          <p:spPr>
            <a:xfrm>
              <a:off x="2118835" y="325156"/>
              <a:ext cx="76592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/>
                <a:t>步驟</a:t>
              </a:r>
              <a:r>
                <a:rPr lang="en-US" altLang="zh-TW" sz="2800" b="1" dirty="0"/>
                <a:t>2.2</a:t>
              </a:r>
              <a:r>
                <a:rPr lang="zh-TW" altLang="en-US" sz="2400" b="1" dirty="0"/>
                <a:t>資格審查暨學習歷程備審資料下載設定與查詢</a:t>
              </a:r>
              <a:endParaRPr lang="en-US" altLang="zh-TW" sz="2400" b="1" dirty="0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824E337E-D12F-4CA4-A44E-944D0F9424B6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2.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資格審查</a:t>
              </a:r>
            </a:p>
          </p:txBody>
        </p: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BEE5A919-B404-4797-BC5A-8440D5C9DC97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2"/>
              <a:ext cx="8592619" cy="2173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09B02D0C-B124-4284-9A06-F51354DB99C0}"/>
              </a:ext>
            </a:extLst>
          </p:cNvPr>
          <p:cNvSpPr txBox="1"/>
          <p:nvPr/>
        </p:nvSpPr>
        <p:spPr>
          <a:xfrm>
            <a:off x="2914052" y="4912492"/>
            <a:ext cx="649001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dirty="0"/>
              <a:t>上傳截止日後隔</a:t>
            </a:r>
            <a:r>
              <a:rPr lang="en-US" altLang="zh-TW" sz="2000" b="1" dirty="0"/>
              <a:t>2</a:t>
            </a:r>
            <a:r>
              <a:rPr lang="zh-TW" altLang="en-US" sz="2000" b="1" dirty="0"/>
              <a:t>天</a:t>
            </a:r>
            <a:r>
              <a:rPr lang="en-US" altLang="zh-TW" sz="2000" b="1" dirty="0"/>
              <a:t>10:00</a:t>
            </a:r>
            <a:r>
              <a:rPr lang="zh-TW" altLang="en-US" sz="2000" b="1" dirty="0"/>
              <a:t>起，請以步驟</a:t>
            </a:r>
            <a:r>
              <a:rPr lang="en-US" altLang="zh-TW" sz="2000" b="1" dirty="0"/>
              <a:t>2.2</a:t>
            </a:r>
            <a:r>
              <a:rPr lang="zh-TW" altLang="en-US" sz="2000" b="1" dirty="0"/>
              <a:t>所設定完成之</a:t>
            </a:r>
            <a:endParaRPr lang="en-US" altLang="zh-TW" sz="2000" b="1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dirty="0"/>
              <a:t>「連線</a:t>
            </a:r>
            <a:r>
              <a:rPr lang="en-US" altLang="zh-TW" sz="2000" b="1" dirty="0"/>
              <a:t>IP</a:t>
            </a:r>
            <a:r>
              <a:rPr lang="zh-TW" altLang="en-US" sz="2000" b="1" dirty="0"/>
              <a:t>」、</a:t>
            </a:r>
            <a:endParaRPr lang="en-US" altLang="zh-TW" sz="2000" b="1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dirty="0"/>
              <a:t>「使用者名稱</a:t>
            </a:r>
            <a:r>
              <a:rPr lang="en-US" altLang="zh-TW" sz="2000" b="1" dirty="0"/>
              <a:t>(</a:t>
            </a:r>
            <a:r>
              <a:rPr lang="zh-TW" altLang="en-US" sz="2000" b="1" dirty="0"/>
              <a:t>學校帳號</a:t>
            </a:r>
            <a:r>
              <a:rPr lang="en-US" altLang="zh-TW" sz="2000" b="1" dirty="0"/>
              <a:t>)</a:t>
            </a:r>
            <a:r>
              <a:rPr lang="zh-TW" altLang="en-US" sz="2000" b="1" dirty="0"/>
              <a:t>」、</a:t>
            </a:r>
            <a:endParaRPr lang="en-US" altLang="zh-TW" sz="2000" b="1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dirty="0"/>
              <a:t>「密碼」登入備審資料下載系統，取回資料。</a:t>
            </a:r>
          </a:p>
        </p:txBody>
      </p:sp>
    </p:spTree>
    <p:extLst>
      <p:ext uri="{BB962C8B-B14F-4D97-AF65-F5344CB8AC3E}">
        <p14:creationId xmlns:p14="http://schemas.microsoft.com/office/powerpoint/2010/main" val="1561569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CD20D0D-9231-4A19-8512-E4A43EB8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49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742E3B6D-B2E3-4582-B28E-CE7A535F4647}"/>
              </a:ext>
            </a:extLst>
          </p:cNvPr>
          <p:cNvGrpSpPr/>
          <p:nvPr/>
        </p:nvGrpSpPr>
        <p:grpSpPr>
          <a:xfrm>
            <a:off x="3410731" y="116112"/>
            <a:ext cx="5370539" cy="707886"/>
            <a:chOff x="1185510" y="218239"/>
            <a:chExt cx="5370539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2707B84C-E038-4962-B7E2-8CCA9788B130}"/>
                </a:ext>
              </a:extLst>
            </p:cNvPr>
            <p:cNvSpPr txBox="1"/>
            <p:nvPr/>
          </p:nvSpPr>
          <p:spPr>
            <a:xfrm>
              <a:off x="2267696" y="333000"/>
              <a:ext cx="42883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複試成績輸入重要事項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BA4EA7CB-DA24-406E-8156-CB488F29F498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3.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複試作業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EB2E2CB2-61F3-45F8-89A0-044DD3AB5219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2"/>
              <a:ext cx="5370539" cy="2173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6EBA192C-47AA-47A0-AE46-EDEE681362F1}"/>
              </a:ext>
            </a:extLst>
          </p:cNvPr>
          <p:cNvSpPr txBox="1"/>
          <p:nvPr/>
        </p:nvSpPr>
        <p:spPr>
          <a:xfrm>
            <a:off x="1441679" y="1254685"/>
            <a:ext cx="9854971" cy="4462760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TW" altLang="en-US" sz="2000" b="1" dirty="0"/>
              <a:t>各複試項目成績，請輸入</a:t>
            </a:r>
            <a:r>
              <a:rPr lang="en-US" altLang="zh-TW" sz="2400" b="1" dirty="0">
                <a:solidFill>
                  <a:srgbClr val="FF0000"/>
                </a:solidFill>
              </a:rPr>
              <a:t>0-100</a:t>
            </a:r>
            <a:r>
              <a:rPr lang="zh-TW" altLang="en-US" sz="2400" b="1" dirty="0">
                <a:solidFill>
                  <a:srgbClr val="FF0000"/>
                </a:solidFill>
              </a:rPr>
              <a:t>之間</a:t>
            </a:r>
            <a:r>
              <a:rPr lang="zh-TW" altLang="en-US" sz="2000" b="1" dirty="0"/>
              <a:t>的成績，最多輸入至</a:t>
            </a:r>
            <a:r>
              <a:rPr lang="zh-TW" altLang="en-US" sz="2400" b="1" dirty="0">
                <a:solidFill>
                  <a:srgbClr val="FF0000"/>
                </a:solidFill>
              </a:rPr>
              <a:t>小數點第</a:t>
            </a:r>
            <a:r>
              <a:rPr lang="en-US" altLang="zh-TW" sz="2400" b="1" dirty="0">
                <a:solidFill>
                  <a:srgbClr val="FF0000"/>
                </a:solidFill>
              </a:rPr>
              <a:t>2</a:t>
            </a:r>
            <a:r>
              <a:rPr lang="zh-TW" altLang="en-US" sz="2400" b="1" dirty="0">
                <a:solidFill>
                  <a:srgbClr val="FF0000"/>
                </a:solidFill>
              </a:rPr>
              <a:t>位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TW" altLang="en-US" sz="2000" b="1" dirty="0"/>
              <a:t>缺考者，請於本系統內勾選「</a:t>
            </a:r>
            <a:r>
              <a:rPr lang="zh-TW" alt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缺考</a:t>
            </a:r>
            <a:r>
              <a:rPr lang="zh-TW" altLang="en-US" sz="2000" b="1" dirty="0">
                <a:sym typeface="Wingdings" panose="05000000000000000000" pitchFamily="2" charset="2"/>
              </a:rPr>
              <a:t>」</a:t>
            </a:r>
            <a:endParaRPr lang="en-US" altLang="zh-TW" sz="2000" b="1" dirty="0">
              <a:sym typeface="Wingdings" panose="05000000000000000000" pitchFamily="2" charset="2"/>
            </a:endParaRP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b="1" dirty="0"/>
              <a:t>缺考情形：未參與到校複試項目、未繳交學習歷程備審資料</a:t>
            </a:r>
            <a:endParaRPr lang="en-US" altLang="zh-TW" b="1" dirty="0"/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b="1" dirty="0"/>
              <a:t>使用暨大評分系統者，請輸入「</a:t>
            </a:r>
            <a:r>
              <a:rPr lang="en-US" altLang="zh-TW" b="1" dirty="0"/>
              <a:t>-1</a:t>
            </a:r>
            <a:r>
              <a:rPr lang="zh-TW" altLang="en-US" b="1" dirty="0"/>
              <a:t>」</a:t>
            </a:r>
            <a:endParaRPr lang="en-US" altLang="zh-TW" b="1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TW" altLang="en-US" sz="2000" b="1" dirty="0"/>
              <a:t>欲執行成績確認送出作業時</a:t>
            </a:r>
            <a:r>
              <a:rPr lang="en-US" altLang="zh-TW" b="1" dirty="0"/>
              <a:t>(</a:t>
            </a:r>
            <a:r>
              <a:rPr lang="zh-TW" altLang="en-US" b="1" dirty="0"/>
              <a:t>至步驟</a:t>
            </a:r>
            <a:r>
              <a:rPr lang="en-US" altLang="zh-TW" b="1" dirty="0"/>
              <a:t>3.2</a:t>
            </a:r>
            <a:r>
              <a:rPr lang="zh-TW" altLang="en-US" b="1" dirty="0"/>
              <a:t>頁面時</a:t>
            </a:r>
            <a:r>
              <a:rPr lang="en-US" altLang="zh-TW" b="1" dirty="0"/>
              <a:t>)</a:t>
            </a:r>
            <a:r>
              <a:rPr lang="zh-TW" altLang="en-US" sz="2000" b="1" dirty="0"/>
              <a:t>，系統將檢核是否有</a:t>
            </a:r>
            <a:r>
              <a:rPr lang="zh-TW" altLang="en-US" sz="2000" b="1" dirty="0">
                <a:solidFill>
                  <a:srgbClr val="FF0000"/>
                </a:solidFill>
              </a:rPr>
              <a:t>總成績相同且同分參酌順序皆相同</a:t>
            </a:r>
            <a:r>
              <a:rPr lang="zh-TW" altLang="en-US" sz="2000" b="1" dirty="0"/>
              <a:t>者</a:t>
            </a:r>
            <a:endParaRPr lang="en-US" altLang="zh-TW" sz="2000" b="1" dirty="0"/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b="1" dirty="0"/>
              <a:t>如有上述情形，成績將無法確定送出，請重新作業</a:t>
            </a:r>
            <a:endParaRPr lang="en-US" altLang="zh-TW" b="1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TW" altLang="en-US" sz="2000" b="1" dirty="0">
                <a:solidFill>
                  <a:srgbClr val="FF0000"/>
                </a:solidFill>
              </a:rPr>
              <a:t>計算總成績時，</a:t>
            </a:r>
            <a:r>
              <a:rPr lang="zh-TW" altLang="en-US" sz="2400" b="1" dirty="0">
                <a:solidFill>
                  <a:srgbClr val="FF0000"/>
                </a:solidFill>
              </a:rPr>
              <a:t>過程皆不四捨五入</a:t>
            </a:r>
            <a:endParaRPr lang="en-US" altLang="zh-TW" sz="2400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TW" altLang="en-US" sz="2400" b="1" dirty="0">
                <a:highlight>
                  <a:srgbClr val="FFFF00"/>
                </a:highlight>
              </a:rPr>
              <a:t>成績確定送出前，請務必再次檢視是否正確，一經送出後，即無法再行修改！</a:t>
            </a:r>
          </a:p>
        </p:txBody>
      </p:sp>
    </p:spTree>
    <p:extLst>
      <p:ext uri="{BB962C8B-B14F-4D97-AF65-F5344CB8AC3E}">
        <p14:creationId xmlns:p14="http://schemas.microsoft.com/office/powerpoint/2010/main" val="419511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04CC4D3-076D-462A-802A-8B1FBD2B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B8D55B8-6BF9-466C-A9AD-40144471FF79}"/>
              </a:ext>
            </a:extLst>
          </p:cNvPr>
          <p:cNvSpPr txBox="1"/>
          <p:nvPr/>
        </p:nvSpPr>
        <p:spPr>
          <a:xfrm>
            <a:off x="1422399" y="3131304"/>
            <a:ext cx="10134601" cy="18774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  <a:prstDash val="sysDot"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endParaRPr lang="en-US" altLang="zh-TW" sz="2000" b="1" spc="50" dirty="0">
              <a:sym typeface="Trebuchet M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zh-TW" altLang="en-US" sz="2000" spc="50" dirty="0">
                <a:sym typeface="Trebuchet MS"/>
              </a:rPr>
              <a:t>上傳</a:t>
            </a:r>
            <a:r>
              <a:rPr lang="zh-TW" altLang="en-US" sz="2000" b="1" spc="50" dirty="0">
                <a:sym typeface="Trebuchet MS"/>
              </a:rPr>
              <a:t>截止日後</a:t>
            </a:r>
            <a:r>
              <a:rPr lang="zh-TW" altLang="en-US" sz="2800" b="1" u="sng" spc="50" dirty="0">
                <a:solidFill>
                  <a:srgbClr val="FF0000"/>
                </a:solidFill>
                <a:sym typeface="Trebuchet MS"/>
              </a:rPr>
              <a:t>隔</a:t>
            </a:r>
            <a:r>
              <a:rPr lang="en-US" altLang="zh-TW" sz="2800" b="1" u="sng" spc="50" dirty="0">
                <a:solidFill>
                  <a:srgbClr val="FF0000"/>
                </a:solidFill>
                <a:sym typeface="Trebuchet MS"/>
              </a:rPr>
              <a:t>2</a:t>
            </a:r>
            <a:r>
              <a:rPr lang="zh-TW" altLang="en-US" sz="2800" b="1" u="sng" spc="50" dirty="0">
                <a:solidFill>
                  <a:srgbClr val="FF0000"/>
                </a:solidFill>
                <a:sym typeface="Trebuchet MS"/>
              </a:rPr>
              <a:t>日</a:t>
            </a:r>
            <a:r>
              <a:rPr lang="en-US" altLang="zh-TW" sz="2800" b="1" u="sng" spc="50" dirty="0">
                <a:solidFill>
                  <a:srgbClr val="FF0000"/>
                </a:solidFill>
                <a:sym typeface="Trebuchet MS"/>
              </a:rPr>
              <a:t>10:00</a:t>
            </a:r>
            <a:r>
              <a:rPr lang="zh-TW" altLang="en-US" sz="2800" b="1" u="sng" spc="50" dirty="0">
                <a:solidFill>
                  <a:srgbClr val="FF0000"/>
                </a:solidFill>
                <a:sym typeface="Trebuchet MS"/>
              </a:rPr>
              <a:t>起</a:t>
            </a:r>
            <a:r>
              <a:rPr lang="zh-TW" altLang="en-US" sz="2000" spc="50" dirty="0">
                <a:sym typeface="Trebuchet MS"/>
              </a:rPr>
              <a:t>，委員學校可至</a:t>
            </a:r>
            <a:r>
              <a:rPr lang="en-US" altLang="zh-TW" sz="2000" b="1" spc="50" dirty="0">
                <a:sym typeface="Trebuchet MS"/>
              </a:rPr>
              <a:t>【</a:t>
            </a:r>
            <a:r>
              <a:rPr lang="zh-TW" altLang="en-US" sz="2000" b="1" spc="50" dirty="0">
                <a:sym typeface="Trebuchet MS"/>
              </a:rPr>
              <a:t>資格審查暨學習歷程備審資料下載系統</a:t>
            </a:r>
            <a:r>
              <a:rPr lang="en-US" altLang="zh-TW" sz="2000" b="1" spc="50" dirty="0">
                <a:sym typeface="Trebuchet MS"/>
              </a:rPr>
              <a:t>】</a:t>
            </a:r>
            <a:r>
              <a:rPr lang="zh-TW" altLang="en-US" sz="2000" spc="50" dirty="0">
                <a:sym typeface="Trebuchet MS"/>
              </a:rPr>
              <a:t>網路下載「資格審查文件」及「學習歷程備審資料」。</a:t>
            </a:r>
            <a:endParaRPr lang="en-US" altLang="zh-TW" sz="2000" spc="50" dirty="0">
              <a:sym typeface="Trebuchet M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zh-TW" altLang="en-US" sz="2000" kern="1200" spc="50" baseline="0" dirty="0">
                <a:solidFill>
                  <a:srgbClr val="FF0000"/>
                </a:solidFill>
                <a:latin typeface="+mj-lt"/>
                <a:ea typeface="+mn-ea"/>
                <a:cs typeface="Trebuchet MS"/>
                <a:sym typeface="Trebuchet MS"/>
              </a:rPr>
              <a:t>資料載回後，請至</a:t>
            </a:r>
            <a:r>
              <a:rPr lang="en-US" altLang="zh-TW" sz="2000" b="1" kern="1200" spc="50" baseline="0" dirty="0">
                <a:solidFill>
                  <a:srgbClr val="FF0000"/>
                </a:solidFill>
                <a:latin typeface="+mj-lt"/>
                <a:ea typeface="+mn-ea"/>
                <a:cs typeface="Trebuchet MS"/>
                <a:sym typeface="Trebuchet MS"/>
              </a:rPr>
              <a:t>【</a:t>
            </a:r>
            <a:r>
              <a:rPr lang="zh-TW" altLang="en-US" sz="2000" b="1" kern="1200" spc="50" baseline="0" dirty="0">
                <a:solidFill>
                  <a:srgbClr val="FF0000"/>
                </a:solidFill>
                <a:latin typeface="+mj-lt"/>
                <a:ea typeface="+mn-ea"/>
                <a:cs typeface="Trebuchet MS"/>
                <a:sym typeface="Trebuchet MS"/>
              </a:rPr>
              <a:t>步驟</a:t>
            </a:r>
            <a:r>
              <a:rPr lang="en-US" altLang="zh-TW" sz="2000" b="1" kern="1200" spc="50" baseline="0" dirty="0">
                <a:solidFill>
                  <a:srgbClr val="FF0000"/>
                </a:solidFill>
                <a:latin typeface="+mj-lt"/>
                <a:ea typeface="+mn-ea"/>
                <a:cs typeface="Trebuchet MS"/>
                <a:sym typeface="Trebuchet MS"/>
              </a:rPr>
              <a:t>2.1</a:t>
            </a:r>
            <a:r>
              <a:rPr lang="zh-TW" altLang="en-US" sz="2000" b="1" spc="50" dirty="0">
                <a:solidFill>
                  <a:srgbClr val="FF0000"/>
                </a:solidFill>
                <a:sym typeface="Trebuchet MS"/>
              </a:rPr>
              <a:t>申請生申請資格審查</a:t>
            </a:r>
            <a:r>
              <a:rPr lang="en-US" altLang="zh-TW" sz="2000" b="1" kern="1200" spc="50" baseline="0" dirty="0">
                <a:solidFill>
                  <a:srgbClr val="FF0000"/>
                </a:solidFill>
                <a:latin typeface="+mj-lt"/>
                <a:ea typeface="+mn-ea"/>
                <a:cs typeface="Trebuchet MS"/>
                <a:sym typeface="Trebuchet MS"/>
              </a:rPr>
              <a:t>】</a:t>
            </a:r>
            <a:r>
              <a:rPr lang="zh-TW" altLang="en-US" sz="2000" kern="1200" spc="50" baseline="0" dirty="0">
                <a:solidFill>
                  <a:srgbClr val="FF0000"/>
                </a:solidFill>
                <a:latin typeface="+mj-lt"/>
                <a:ea typeface="+mn-ea"/>
                <a:cs typeface="Trebuchet MS"/>
                <a:sym typeface="Trebuchet MS"/>
              </a:rPr>
              <a:t>進行</a:t>
            </a:r>
            <a:r>
              <a:rPr lang="zh-TW" altLang="en-US" sz="2800" b="1" u="sng" kern="1200" spc="50" baseline="0" dirty="0">
                <a:solidFill>
                  <a:srgbClr val="FF0000"/>
                </a:solidFill>
                <a:latin typeface="+mj-lt"/>
                <a:ea typeface="+mn-ea"/>
                <a:cs typeface="Trebuchet MS"/>
                <a:sym typeface="Trebuchet MS"/>
              </a:rPr>
              <a:t>學歷資格審查作業</a:t>
            </a:r>
            <a:r>
              <a:rPr lang="zh-TW" altLang="en-US" sz="2000" kern="1200" spc="50" baseline="0" dirty="0">
                <a:solidFill>
                  <a:srgbClr val="FF0000"/>
                </a:solidFill>
                <a:latin typeface="+mj-lt"/>
                <a:ea typeface="+mn-ea"/>
                <a:cs typeface="Trebuchet MS"/>
                <a:sym typeface="Trebuchet MS"/>
              </a:rPr>
              <a:t>。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8BC3767E-BD6D-47CF-8B3D-B7879D513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808253"/>
              </p:ext>
            </p:extLst>
          </p:nvPr>
        </p:nvGraphicFramePr>
        <p:xfrm>
          <a:off x="2146300" y="963907"/>
          <a:ext cx="8502648" cy="168576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5075">
                  <a:extLst>
                    <a:ext uri="{9D8B030D-6E8A-4147-A177-3AD203B41FA5}">
                      <a16:colId xmlns:a16="http://schemas.microsoft.com/office/drawing/2014/main" val="2616544964"/>
                    </a:ext>
                  </a:extLst>
                </a:gridCol>
                <a:gridCol w="3457573">
                  <a:extLst>
                    <a:ext uri="{9D8B030D-6E8A-4147-A177-3AD203B41FA5}">
                      <a16:colId xmlns:a16="http://schemas.microsoft.com/office/drawing/2014/main" val="3768207484"/>
                    </a:ext>
                  </a:extLst>
                </a:gridCol>
              </a:tblGrid>
              <a:tr h="288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u="none" dirty="0"/>
                        <a:t>作業項目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u="none" dirty="0"/>
                        <a:t>日期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278907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u="none" dirty="0"/>
                        <a:t>申請生</a:t>
                      </a:r>
                      <a:r>
                        <a:rPr lang="zh-TW" altLang="en-US" sz="2400" b="1" u="sng" dirty="0">
                          <a:solidFill>
                            <a:srgbClr val="0033CC"/>
                          </a:solidFill>
                        </a:rPr>
                        <a:t>網路上傳</a:t>
                      </a:r>
                      <a:r>
                        <a:rPr lang="en-US" altLang="zh-TW" sz="2400" b="1" u="sng" dirty="0">
                          <a:solidFill>
                            <a:srgbClr val="0033CC"/>
                          </a:solidFill>
                        </a:rPr>
                        <a:t>(</a:t>
                      </a:r>
                      <a:r>
                        <a:rPr lang="zh-TW" altLang="en-US" sz="2400" b="1" u="sng" dirty="0">
                          <a:solidFill>
                            <a:srgbClr val="0033CC"/>
                          </a:solidFill>
                        </a:rPr>
                        <a:t>或勾選</a:t>
                      </a:r>
                      <a:r>
                        <a:rPr lang="en-US" altLang="zh-TW" sz="2400" b="1" u="sng" dirty="0">
                          <a:solidFill>
                            <a:srgbClr val="0033CC"/>
                          </a:solidFill>
                        </a:rPr>
                        <a:t>)</a:t>
                      </a:r>
                      <a:r>
                        <a:rPr lang="zh-TW" altLang="en-US" sz="1800" b="1" u="none" dirty="0"/>
                        <a:t>學習歷程備審資料及資格審查資料</a:t>
                      </a:r>
                      <a:r>
                        <a:rPr lang="en-US" altLang="zh-TW" sz="1800" b="1" u="none" dirty="0"/>
                        <a:t>【</a:t>
                      </a:r>
                      <a:r>
                        <a:rPr lang="zh-TW" altLang="en-US" sz="1800" b="1" u="none" dirty="0"/>
                        <a:t>正式版</a:t>
                      </a:r>
                      <a:r>
                        <a:rPr lang="en-US" altLang="zh-TW" sz="1800" b="1" u="none" dirty="0"/>
                        <a:t>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各校自訂</a:t>
                      </a:r>
                      <a:r>
                        <a:rPr lang="zh-TW" altLang="en-US" sz="2000" b="0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截止日</a:t>
                      </a:r>
                      <a:endParaRPr lang="en-US" altLang="zh-TW" sz="2000" b="0" strike="noStrike" kern="1200" cap="none" spc="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【113.5.2(</a:t>
                      </a:r>
                      <a:r>
                        <a:rPr lang="zh-TW" altLang="en-US" sz="1400" b="0" dirty="0">
                          <a:solidFill>
                            <a:schemeClr val="tx1"/>
                          </a:solidFill>
                        </a:rPr>
                        <a:t>四</a:t>
                      </a: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sz="1400" b="0" dirty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5.8(</a:t>
                      </a:r>
                      <a:r>
                        <a:rPr lang="zh-TW" altLang="en-US" sz="1400" b="0" dirty="0">
                          <a:solidFill>
                            <a:schemeClr val="tx1"/>
                          </a:solidFill>
                        </a:rPr>
                        <a:t>三</a:t>
                      </a: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)】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97971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u="none" strike="noStrike" kern="1200" cap="none" spc="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申請生</a:t>
                      </a:r>
                      <a:r>
                        <a:rPr lang="zh-TW" altLang="en-US" sz="2400" b="1" u="sng" kern="1200" dirty="0">
                          <a:solidFill>
                            <a:srgbClr val="0033CC"/>
                          </a:solidFill>
                          <a:latin typeface="+mn-lt"/>
                          <a:ea typeface="+mn-ea"/>
                          <a:cs typeface="+mn-cs"/>
                        </a:rPr>
                        <a:t>繳交</a:t>
                      </a:r>
                      <a:r>
                        <a:rPr lang="zh-TW" altLang="en-US" sz="1800" b="1" u="none" strike="noStrike" kern="1200" cap="none" spc="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科技校院</a:t>
                      </a:r>
                      <a:r>
                        <a:rPr lang="zh-TW" altLang="en-US" sz="2400" b="1" u="sng" kern="1200" dirty="0">
                          <a:solidFill>
                            <a:srgbClr val="0033CC"/>
                          </a:solidFill>
                          <a:latin typeface="+mn-lt"/>
                          <a:ea typeface="+mn-ea"/>
                          <a:cs typeface="+mn-cs"/>
                        </a:rPr>
                        <a:t>複試費用</a:t>
                      </a:r>
                      <a:endParaRPr lang="en-US" altLang="zh-TW" sz="2400" b="1" u="sng" kern="1200" dirty="0">
                        <a:solidFill>
                          <a:srgbClr val="0033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各校自訂</a:t>
                      </a:r>
                      <a:r>
                        <a:rPr lang="zh-TW" altLang="en-US" sz="2000" b="0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截止日</a:t>
                      </a:r>
                      <a:endParaRPr lang="en-US" altLang="zh-TW" sz="2000" b="0" strike="noStrike" kern="1200" cap="none" spc="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【113.5.2(</a:t>
                      </a:r>
                      <a:r>
                        <a:rPr lang="zh-TW" altLang="en-US" sz="1400" b="0" dirty="0">
                          <a:solidFill>
                            <a:schemeClr val="tx1"/>
                          </a:solidFill>
                        </a:rPr>
                        <a:t>四</a:t>
                      </a: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sz="1400" b="0" dirty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5.8(</a:t>
                      </a:r>
                      <a:r>
                        <a:rPr lang="zh-TW" altLang="en-US" sz="1400" b="0" dirty="0">
                          <a:solidFill>
                            <a:schemeClr val="tx1"/>
                          </a:solidFill>
                        </a:rPr>
                        <a:t>三</a:t>
                      </a:r>
                      <a:r>
                        <a:rPr lang="en-US" altLang="zh-TW" sz="1400" b="0" dirty="0">
                          <a:solidFill>
                            <a:schemeClr val="tx1"/>
                          </a:solidFill>
                        </a:rPr>
                        <a:t>)】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7629475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0916BF11-B799-46D2-B4C7-5814B37878CF}"/>
              </a:ext>
            </a:extLst>
          </p:cNvPr>
          <p:cNvSpPr txBox="1"/>
          <p:nvPr/>
        </p:nvSpPr>
        <p:spPr>
          <a:xfrm>
            <a:off x="1422399" y="205604"/>
            <a:ext cx="2714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第二階段 </a:t>
            </a:r>
            <a:r>
              <a:rPr lang="en-US" altLang="zh-TW" sz="2800" b="1" dirty="0"/>
              <a:t>#3</a:t>
            </a:r>
            <a:endParaRPr lang="zh-TW" altLang="en-US" sz="4000" b="1" dirty="0"/>
          </a:p>
        </p:txBody>
      </p:sp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C05F5EE7-EB09-41B0-97E4-98DBD271C0A3}"/>
              </a:ext>
            </a:extLst>
          </p:cNvPr>
          <p:cNvSpPr/>
          <p:nvPr/>
        </p:nvSpPr>
        <p:spPr>
          <a:xfrm>
            <a:off x="1262742" y="2852054"/>
            <a:ext cx="1975757" cy="616857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上傳截止後</a:t>
            </a:r>
          </a:p>
        </p:txBody>
      </p:sp>
    </p:spTree>
    <p:extLst>
      <p:ext uri="{BB962C8B-B14F-4D97-AF65-F5344CB8AC3E}">
        <p14:creationId xmlns:p14="http://schemas.microsoft.com/office/powerpoint/2010/main" val="8538601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7E32DBF-AC84-4314-801E-99EC39DE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50</a:t>
            </a:fld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4D01829-F840-4CDB-868B-A13C0628B48E}"/>
              </a:ext>
            </a:extLst>
          </p:cNvPr>
          <p:cNvGrpSpPr/>
          <p:nvPr/>
        </p:nvGrpSpPr>
        <p:grpSpPr>
          <a:xfrm>
            <a:off x="2460000" y="116112"/>
            <a:ext cx="7908312" cy="707886"/>
            <a:chOff x="1185510" y="218239"/>
            <a:chExt cx="7908312" cy="707886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5191BE5C-11B2-411E-9F75-AF281F571928}"/>
                </a:ext>
              </a:extLst>
            </p:cNvPr>
            <p:cNvSpPr txBox="1"/>
            <p:nvPr/>
          </p:nvSpPr>
          <p:spPr>
            <a:xfrm>
              <a:off x="2118836" y="325156"/>
              <a:ext cx="6974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/>
                <a:t>步驟</a:t>
              </a:r>
              <a:r>
                <a:rPr lang="en-US" altLang="zh-TW" sz="2800" b="1" dirty="0"/>
                <a:t>3.1</a:t>
              </a:r>
              <a:r>
                <a:rPr lang="zh-TW" altLang="en-US" sz="2400" b="1" dirty="0"/>
                <a:t>第二階段複試成績輸入</a:t>
              </a:r>
              <a:r>
                <a:rPr lang="en-US" altLang="zh-TW" sz="2400" b="1" dirty="0"/>
                <a:t>(</a:t>
              </a:r>
              <a:r>
                <a:rPr lang="zh-TW" altLang="en-US" sz="2400" b="1" dirty="0"/>
                <a:t>匯入</a:t>
              </a:r>
              <a:r>
                <a:rPr lang="en-US" altLang="zh-TW" sz="2400" b="1" dirty="0"/>
                <a:t>)</a:t>
              </a:r>
              <a:r>
                <a:rPr lang="zh-TW" altLang="en-US" sz="2400" b="1" dirty="0"/>
                <a:t>及查詢</a:t>
              </a:r>
              <a:endParaRPr lang="en-US" altLang="zh-TW" sz="2800" b="1" dirty="0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A7B6BF83-ADAF-4242-95C9-0DBB6316A916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3.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複試作業</a:t>
              </a: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7C782281-CE6C-4428-8C79-8F2CBBAAEC3E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2"/>
              <a:ext cx="7750800" cy="2173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497ADA8-4786-4E18-8A56-CC2357D75E91}"/>
              </a:ext>
            </a:extLst>
          </p:cNvPr>
          <p:cNvSpPr txBox="1"/>
          <p:nvPr/>
        </p:nvSpPr>
        <p:spPr>
          <a:xfrm>
            <a:off x="9553062" y="223029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99823A1-C194-4439-A5F1-40605516A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07" y="1140020"/>
            <a:ext cx="9777350" cy="1109989"/>
          </a:xfrm>
          <a:prstGeom prst="rect">
            <a:avLst/>
          </a:prstGeom>
        </p:spPr>
      </p:pic>
      <p:sp>
        <p:nvSpPr>
          <p:cNvPr id="14" name="圓角矩形 41">
            <a:extLst>
              <a:ext uri="{FF2B5EF4-FFF2-40B4-BE49-F238E27FC236}">
                <a16:creationId xmlns:a16="http://schemas.microsoft.com/office/drawing/2014/main" id="{2D0B989D-9FE8-401C-9051-98C6F417C3E3}"/>
              </a:ext>
            </a:extLst>
          </p:cNvPr>
          <p:cNvSpPr/>
          <p:nvPr/>
        </p:nvSpPr>
        <p:spPr>
          <a:xfrm>
            <a:off x="2046514" y="1539236"/>
            <a:ext cx="4885509" cy="308614"/>
          </a:xfrm>
          <a:prstGeom prst="roundRect">
            <a:avLst/>
          </a:prstGeom>
          <a:noFill/>
          <a:ln w="38100">
            <a:solidFill>
              <a:srgbClr val="66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5D036D7-5E2E-430A-B491-DDF0E4777CF0}"/>
              </a:ext>
            </a:extLst>
          </p:cNvPr>
          <p:cNvSpPr txBox="1"/>
          <p:nvPr/>
        </p:nvSpPr>
        <p:spPr>
          <a:xfrm>
            <a:off x="7189980" y="1471315"/>
            <a:ext cx="2597898" cy="408623"/>
          </a:xfrm>
          <a:prstGeom prst="wedgeRoundRectCallout">
            <a:avLst>
              <a:gd name="adj1" fmla="val -60431"/>
              <a:gd name="adj2" fmla="val 6556"/>
              <a:gd name="adj3" fmla="val 16667"/>
            </a:avLst>
          </a:prstGeom>
          <a:solidFill>
            <a:srgbClr val="663300">
              <a:alpha val="85098"/>
            </a:srgbClr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請先選擇系組學程</a:t>
            </a:r>
            <a:endParaRPr lang="zh-TW" altLang="en-US" sz="1800" b="1" spc="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6BFBC343-4BE8-4CCB-A6A8-A7588C8A8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07" y="2643780"/>
            <a:ext cx="9739752" cy="1699343"/>
          </a:xfrm>
          <a:prstGeom prst="rect">
            <a:avLst/>
          </a:prstGeom>
        </p:spPr>
      </p:pic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11E3D86D-5452-4794-8D95-63E32BE434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676077"/>
              </p:ext>
            </p:extLst>
          </p:nvPr>
        </p:nvGraphicFramePr>
        <p:xfrm>
          <a:off x="1452739" y="4484735"/>
          <a:ext cx="2650093" cy="132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593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174973707"/>
                    </a:ext>
                  </a:extLst>
                </a:gridCol>
              </a:tblGrid>
              <a:tr h="373602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單項複試項目修改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查詢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65098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❶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i="0" u="none" dirty="0">
                          <a:solidFill>
                            <a:schemeClr val="tx1"/>
                          </a:solidFill>
                          <a:effectLst/>
                        </a:rPr>
                        <a:t>依複試項目，</a:t>
                      </a:r>
                      <a:endParaRPr lang="en-US" altLang="zh-TW" sz="1600" b="1" i="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zh-TW" altLang="en-US" sz="1600" b="1" i="0" u="none" dirty="0">
                          <a:solidFill>
                            <a:schemeClr val="tx1"/>
                          </a:solidFill>
                          <a:effectLst/>
                        </a:rPr>
                        <a:t>單筆輸入成績</a:t>
                      </a:r>
                      <a:endParaRPr lang="zh-TW" altLang="en-US" sz="1600" b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690546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❷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i="0" u="none" dirty="0">
                          <a:solidFill>
                            <a:schemeClr val="tx1"/>
                          </a:solidFill>
                          <a:effectLst/>
                        </a:rPr>
                        <a:t>勾選</a:t>
                      </a:r>
                      <a:r>
                        <a:rPr lang="zh-TW" altLang="en-US" sz="16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缺考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欄位</a:t>
                      </a:r>
                      <a:endParaRPr lang="zh-TW" altLang="en-US" sz="1600" b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918513"/>
                  </a:ext>
                </a:extLst>
              </a:tr>
            </a:tbl>
          </a:graphicData>
        </a:graphic>
      </p:graphicFrame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2502557E-4DA6-4AB1-98E8-0A454FBF9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833592"/>
              </p:ext>
            </p:extLst>
          </p:nvPr>
        </p:nvGraphicFramePr>
        <p:xfrm>
          <a:off x="4470390" y="4484735"/>
          <a:ext cx="3426876" cy="1531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072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  <a:gridCol w="2583804">
                  <a:extLst>
                    <a:ext uri="{9D8B030D-6E8A-4147-A177-3AD203B41FA5}">
                      <a16:colId xmlns:a16="http://schemas.microsoft.com/office/drawing/2014/main" val="2174973707"/>
                    </a:ext>
                  </a:extLst>
                </a:gridCol>
              </a:tblGrid>
              <a:tr h="373602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匯出、匯入全部複試項目成績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4706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❶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i="0" u="none" dirty="0">
                          <a:solidFill>
                            <a:schemeClr val="tx1"/>
                          </a:solidFill>
                          <a:effectLst/>
                        </a:rPr>
                        <a:t>匯出單一系組學程「所有」複試項目之</a:t>
                      </a:r>
                      <a:r>
                        <a:rPr lang="en-US" altLang="zh-TW" sz="1600" b="1" i="0" u="none" dirty="0">
                          <a:solidFill>
                            <a:schemeClr val="tx1"/>
                          </a:solidFill>
                          <a:effectLst/>
                        </a:rPr>
                        <a:t>Excel</a:t>
                      </a:r>
                      <a:endParaRPr lang="zh-TW" altLang="en-US" sz="1600" b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690546"/>
                  </a:ext>
                </a:extLst>
              </a:tr>
              <a:tr h="251682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❷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i="0" u="none" dirty="0">
                          <a:solidFill>
                            <a:schemeClr val="tx1"/>
                          </a:solidFill>
                          <a:effectLst/>
                        </a:rPr>
                        <a:t>匯入單一系組學程「所有」複試項目之</a:t>
                      </a:r>
                      <a:r>
                        <a:rPr lang="en-US" altLang="zh-TW" sz="1600" b="1" i="0" u="none" dirty="0">
                          <a:solidFill>
                            <a:schemeClr val="tx1"/>
                          </a:solidFill>
                          <a:effectLst/>
                        </a:rPr>
                        <a:t>Excel</a:t>
                      </a:r>
                      <a:endParaRPr lang="zh-TW" altLang="en-US" sz="1600" b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918513"/>
                  </a:ext>
                </a:extLst>
              </a:tr>
            </a:tbl>
          </a:graphicData>
        </a:graphic>
      </p:graphicFrame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221EF0E8-3315-4EAA-8C76-38F49271A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766537"/>
              </p:ext>
            </p:extLst>
          </p:nvPr>
        </p:nvGraphicFramePr>
        <p:xfrm>
          <a:off x="8241703" y="4487303"/>
          <a:ext cx="3426875" cy="952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806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  <a:gridCol w="2492069">
                  <a:extLst>
                    <a:ext uri="{9D8B030D-6E8A-4147-A177-3AD203B41FA5}">
                      <a16:colId xmlns:a16="http://schemas.microsoft.com/office/drawing/2014/main" val="2174973707"/>
                    </a:ext>
                  </a:extLst>
                </a:gridCol>
              </a:tblGrid>
              <a:tr h="373602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匯入學習歷程備審資料審查成績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65098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❶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u="none" dirty="0">
                          <a:solidFill>
                            <a:schemeClr val="tx1"/>
                          </a:solidFill>
                        </a:rPr>
                        <a:t>匯入暨大評分系統之學習歷程備審資料成績檔案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690546"/>
                  </a:ext>
                </a:extLst>
              </a:tr>
            </a:tbl>
          </a:graphicData>
        </a:graphic>
      </p:graphicFrame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A0AABEA3-8857-4739-92E1-94457CB24E98}"/>
              </a:ext>
            </a:extLst>
          </p:cNvPr>
          <p:cNvSpPr/>
          <p:nvPr/>
        </p:nvSpPr>
        <p:spPr>
          <a:xfrm>
            <a:off x="2566771" y="3493451"/>
            <a:ext cx="1361440" cy="224546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5276FAB-5D2A-45F3-875B-7BE2C85B7F0D}"/>
              </a:ext>
            </a:extLst>
          </p:cNvPr>
          <p:cNvSpPr/>
          <p:nvPr/>
        </p:nvSpPr>
        <p:spPr>
          <a:xfrm>
            <a:off x="4372509" y="3449392"/>
            <a:ext cx="4428591" cy="26860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99DDA609-46E9-430A-87DB-BCB8B494A61E}"/>
              </a:ext>
            </a:extLst>
          </p:cNvPr>
          <p:cNvSpPr/>
          <p:nvPr/>
        </p:nvSpPr>
        <p:spPr>
          <a:xfrm>
            <a:off x="8928359" y="3449392"/>
            <a:ext cx="2053966" cy="268605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0965656-4AD8-49BD-BF20-F6B4AD19B823}"/>
              </a:ext>
            </a:extLst>
          </p:cNvPr>
          <p:cNvSpPr txBox="1"/>
          <p:nvPr/>
        </p:nvSpPr>
        <p:spPr>
          <a:xfrm>
            <a:off x="1693307" y="2411622"/>
            <a:ext cx="3250168" cy="408623"/>
          </a:xfrm>
          <a:prstGeom prst="wedgeRoundRectCallout">
            <a:avLst>
              <a:gd name="adj1" fmla="val 29993"/>
              <a:gd name="adj2" fmla="val 169726"/>
              <a:gd name="adj3" fmla="val 16667"/>
            </a:avLst>
          </a:prstGeom>
          <a:solidFill>
            <a:srgbClr val="663300">
              <a:alpha val="85098"/>
            </a:srgbClr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下方將出現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3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種成績輸入方式</a:t>
            </a:r>
            <a:endParaRPr lang="zh-TW" altLang="en-US" sz="1800" b="1" spc="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93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9D2CA60-D4BE-4E9F-A61F-CFC352ED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51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0D2EE59-B12B-420B-B11F-4E3F31241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459" y="1451962"/>
            <a:ext cx="8862332" cy="1643820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566EA362-4792-4CCF-814C-BAB6000EE473}"/>
              </a:ext>
            </a:extLst>
          </p:cNvPr>
          <p:cNvGrpSpPr/>
          <p:nvPr/>
        </p:nvGrpSpPr>
        <p:grpSpPr>
          <a:xfrm>
            <a:off x="2460000" y="116112"/>
            <a:ext cx="7908312" cy="707886"/>
            <a:chOff x="1185510" y="218239"/>
            <a:chExt cx="7908312" cy="707886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D923508E-5278-4CC2-815A-804C7067488C}"/>
                </a:ext>
              </a:extLst>
            </p:cNvPr>
            <p:cNvSpPr txBox="1"/>
            <p:nvPr/>
          </p:nvSpPr>
          <p:spPr>
            <a:xfrm>
              <a:off x="2118836" y="325156"/>
              <a:ext cx="6974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/>
                <a:t>步驟</a:t>
              </a:r>
              <a:r>
                <a:rPr lang="en-US" altLang="zh-TW" sz="2800" b="1" dirty="0"/>
                <a:t>3.1</a:t>
              </a:r>
              <a:r>
                <a:rPr lang="zh-TW" altLang="en-US" sz="2400" b="1" dirty="0"/>
                <a:t>第二階段複試成績輸入</a:t>
              </a:r>
              <a:r>
                <a:rPr lang="en-US" altLang="zh-TW" sz="2400" b="1" dirty="0"/>
                <a:t>(</a:t>
              </a:r>
              <a:r>
                <a:rPr lang="zh-TW" altLang="en-US" sz="2400" b="1" dirty="0"/>
                <a:t>匯入</a:t>
              </a:r>
              <a:r>
                <a:rPr lang="en-US" altLang="zh-TW" sz="2400" b="1" dirty="0"/>
                <a:t>)</a:t>
              </a:r>
              <a:r>
                <a:rPr lang="zh-TW" altLang="en-US" sz="2400" b="1" dirty="0"/>
                <a:t>及查詢</a:t>
              </a:r>
              <a:endParaRPr lang="en-US" altLang="zh-TW" sz="2800" b="1" dirty="0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14E5ABED-0CDB-4E8B-84E5-369B1949F37F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3.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複試作業</a:t>
              </a:r>
            </a:p>
          </p:txBody>
        </p: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B456FBD9-E08E-4F5D-9EB0-4AF35D64D6AF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2"/>
              <a:ext cx="7750800" cy="2173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6ABE153E-DD34-412D-9EC8-9EF4BB22E184}"/>
              </a:ext>
            </a:extLst>
          </p:cNvPr>
          <p:cNvSpPr txBox="1"/>
          <p:nvPr/>
        </p:nvSpPr>
        <p:spPr>
          <a:xfrm>
            <a:off x="9553062" y="223029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69CDCA3-8D67-4EDA-A4BD-2FB1119FD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066264"/>
              </p:ext>
            </p:extLst>
          </p:nvPr>
        </p:nvGraphicFramePr>
        <p:xfrm>
          <a:off x="4587265" y="893165"/>
          <a:ext cx="349627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6270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</a:tblGrid>
              <a:tr h="3736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spc="100" baseline="0" dirty="0">
                          <a:solidFill>
                            <a:schemeClr val="tx1"/>
                          </a:solidFill>
                        </a:rPr>
                        <a:t>單項複試項目修改</a:t>
                      </a:r>
                      <a:r>
                        <a:rPr lang="en-US" altLang="zh-TW" sz="2000" b="1" spc="100" baseline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TW" altLang="en-US" sz="2000" b="1" spc="100" baseline="0" dirty="0">
                          <a:solidFill>
                            <a:schemeClr val="tx1"/>
                          </a:solidFill>
                        </a:rPr>
                        <a:t>查詢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</a:tbl>
          </a:graphicData>
        </a:graphic>
      </p:graphicFrame>
      <p:pic>
        <p:nvPicPr>
          <p:cNvPr id="13" name="圖片 12">
            <a:extLst>
              <a:ext uri="{FF2B5EF4-FFF2-40B4-BE49-F238E27FC236}">
                <a16:creationId xmlns:a16="http://schemas.microsoft.com/office/drawing/2014/main" id="{83D762A2-72A3-424C-BB0B-CCD7D293F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630" y="3329801"/>
            <a:ext cx="8757162" cy="190761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685C540-5CFF-4162-B320-6E4575C0ACE1}"/>
              </a:ext>
            </a:extLst>
          </p:cNvPr>
          <p:cNvSpPr/>
          <p:nvPr/>
        </p:nvSpPr>
        <p:spPr>
          <a:xfrm>
            <a:off x="2266950" y="2486025"/>
            <a:ext cx="3343275" cy="609757"/>
          </a:xfrm>
          <a:prstGeom prst="rect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C94E80F-AA1E-47E0-84B4-472D42A34D85}"/>
              </a:ext>
            </a:extLst>
          </p:cNvPr>
          <p:cNvSpPr/>
          <p:nvPr/>
        </p:nvSpPr>
        <p:spPr>
          <a:xfrm>
            <a:off x="5939246" y="4053465"/>
            <a:ext cx="1904889" cy="766185"/>
          </a:xfrm>
          <a:prstGeom prst="rect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8">
            <a:extLst>
              <a:ext uri="{FF2B5EF4-FFF2-40B4-BE49-F238E27FC236}">
                <a16:creationId xmlns:a16="http://schemas.microsoft.com/office/drawing/2014/main" id="{74129DCB-15F4-49CA-B2EA-534EC54F9A69}"/>
              </a:ext>
            </a:extLst>
          </p:cNvPr>
          <p:cNvSpPr/>
          <p:nvPr/>
        </p:nvSpPr>
        <p:spPr>
          <a:xfrm>
            <a:off x="5762489" y="2508395"/>
            <a:ext cx="3371397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①</a:t>
            </a:r>
            <a:r>
              <a:rPr lang="zh-TW" altLang="en-US" sz="1600" b="1" spc="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請選擇要輸入成績之複試項目</a:t>
            </a:r>
          </a:p>
        </p:txBody>
      </p:sp>
      <p:sp>
        <p:nvSpPr>
          <p:cNvPr id="20" name="圓角矩形 9">
            <a:extLst>
              <a:ext uri="{FF2B5EF4-FFF2-40B4-BE49-F238E27FC236}">
                <a16:creationId xmlns:a16="http://schemas.microsoft.com/office/drawing/2014/main" id="{5FE55FD3-ACFB-4B26-B6EA-2D4B04523A1C}"/>
              </a:ext>
            </a:extLst>
          </p:cNvPr>
          <p:cNvSpPr/>
          <p:nvPr/>
        </p:nvSpPr>
        <p:spPr>
          <a:xfrm>
            <a:off x="7953376" y="3635695"/>
            <a:ext cx="2488201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②請輸入成績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E7A22578-4303-4623-B9FA-FED7A2922AAC}"/>
              </a:ext>
            </a:extLst>
          </p:cNvPr>
          <p:cNvCxnSpPr/>
          <p:nvPr/>
        </p:nvCxnSpPr>
        <p:spPr>
          <a:xfrm>
            <a:off x="5610225" y="3095782"/>
            <a:ext cx="620400" cy="957683"/>
          </a:xfrm>
          <a:prstGeom prst="straightConnector1">
            <a:avLst/>
          </a:prstGeom>
          <a:ln w="3810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5E7CC040-11B0-4D59-8EEB-853215892277}"/>
              </a:ext>
            </a:extLst>
          </p:cNvPr>
          <p:cNvSpPr/>
          <p:nvPr/>
        </p:nvSpPr>
        <p:spPr>
          <a:xfrm>
            <a:off x="7953376" y="4048325"/>
            <a:ext cx="2488201" cy="7661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FE8E11D4-C187-40E4-8B59-CB7CDC76FF63}"/>
              </a:ext>
            </a:extLst>
          </p:cNvPr>
          <p:cNvSpPr txBox="1"/>
          <p:nvPr/>
        </p:nvSpPr>
        <p:spPr>
          <a:xfrm>
            <a:off x="7866531" y="4852569"/>
            <a:ext cx="3002007" cy="73866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b="1" dirty="0">
                <a:solidFill>
                  <a:srgbClr val="FF0000"/>
                </a:solidFill>
              </a:rPr>
              <a:t>請輸入</a:t>
            </a:r>
            <a:r>
              <a:rPr lang="en-US" altLang="zh-TW" sz="1400" b="1" dirty="0">
                <a:solidFill>
                  <a:srgbClr val="FF0000"/>
                </a:solidFill>
              </a:rPr>
              <a:t>0~100</a:t>
            </a:r>
            <a:r>
              <a:rPr lang="zh-TW" altLang="en-US" sz="1400" b="1" dirty="0">
                <a:solidFill>
                  <a:srgbClr val="FF0000"/>
                </a:solidFill>
              </a:rPr>
              <a:t>之間的數字</a:t>
            </a:r>
            <a:endParaRPr lang="en-US" altLang="zh-TW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b="1" dirty="0">
                <a:solidFill>
                  <a:srgbClr val="FF0000"/>
                </a:solidFill>
              </a:rPr>
              <a:t>小數點至多第</a:t>
            </a:r>
            <a:r>
              <a:rPr lang="en-US" altLang="zh-TW" sz="1400" b="1" dirty="0">
                <a:solidFill>
                  <a:srgbClr val="FF0000"/>
                </a:solidFill>
              </a:rPr>
              <a:t>2</a:t>
            </a:r>
            <a:r>
              <a:rPr lang="zh-TW" altLang="en-US" sz="1400" b="1" dirty="0">
                <a:solidFill>
                  <a:srgbClr val="FF0000"/>
                </a:solidFill>
              </a:rPr>
              <a:t>位</a:t>
            </a:r>
            <a:endParaRPr lang="en-US" altLang="zh-TW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b="1" dirty="0">
                <a:solidFill>
                  <a:srgbClr val="FF0000"/>
                </a:solidFill>
              </a:rPr>
              <a:t>申請生未參加複試，請勾選缺考</a:t>
            </a:r>
          </a:p>
        </p:txBody>
      </p:sp>
    </p:spTree>
    <p:extLst>
      <p:ext uri="{BB962C8B-B14F-4D97-AF65-F5344CB8AC3E}">
        <p14:creationId xmlns:p14="http://schemas.microsoft.com/office/powerpoint/2010/main" val="1206965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67848F2-1F9B-4900-BDB4-3951F346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52</a:t>
            </a:fld>
            <a:endParaRPr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A912810-34AC-4BA4-AE1A-CF149FB695E4}"/>
              </a:ext>
            </a:extLst>
          </p:cNvPr>
          <p:cNvGrpSpPr/>
          <p:nvPr/>
        </p:nvGrpSpPr>
        <p:grpSpPr>
          <a:xfrm>
            <a:off x="2460000" y="116112"/>
            <a:ext cx="7908312" cy="707886"/>
            <a:chOff x="1185510" y="218239"/>
            <a:chExt cx="7908312" cy="707886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2CDEAD10-9549-4A4D-BD3D-EFDC7A093892}"/>
                </a:ext>
              </a:extLst>
            </p:cNvPr>
            <p:cNvSpPr txBox="1"/>
            <p:nvPr/>
          </p:nvSpPr>
          <p:spPr>
            <a:xfrm>
              <a:off x="2118836" y="325156"/>
              <a:ext cx="6974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/>
                <a:t>步驟</a:t>
              </a:r>
              <a:r>
                <a:rPr lang="en-US" altLang="zh-TW" sz="2800" b="1" dirty="0"/>
                <a:t>3.1</a:t>
              </a:r>
              <a:r>
                <a:rPr lang="zh-TW" altLang="en-US" sz="2400" b="1" dirty="0"/>
                <a:t>第二階段複試成績輸入</a:t>
              </a:r>
              <a:r>
                <a:rPr lang="en-US" altLang="zh-TW" sz="2400" b="1" dirty="0"/>
                <a:t>(</a:t>
              </a:r>
              <a:r>
                <a:rPr lang="zh-TW" altLang="en-US" sz="2400" b="1" dirty="0"/>
                <a:t>匯入</a:t>
              </a:r>
              <a:r>
                <a:rPr lang="en-US" altLang="zh-TW" sz="2400" b="1" dirty="0"/>
                <a:t>)</a:t>
              </a:r>
              <a:r>
                <a:rPr lang="zh-TW" altLang="en-US" sz="2400" b="1" dirty="0"/>
                <a:t>及查詢</a:t>
              </a:r>
              <a:endParaRPr lang="en-US" altLang="zh-TW" sz="2800" b="1" dirty="0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2AEABE76-B787-4937-930F-650727019FA4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3.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複試作業</a:t>
              </a: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DB1191A7-33B1-41BB-BEE4-04D9FE61C5B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2"/>
              <a:ext cx="7750800" cy="2173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C7C3DF96-49FE-41E8-BEC5-BDA2A84E2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52861"/>
              </p:ext>
            </p:extLst>
          </p:nvPr>
        </p:nvGraphicFramePr>
        <p:xfrm>
          <a:off x="4284626" y="899513"/>
          <a:ext cx="3741774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774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</a:tblGrid>
              <a:tr h="3736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spc="100" baseline="0" dirty="0">
                          <a:solidFill>
                            <a:schemeClr val="tx1"/>
                          </a:solidFill>
                        </a:rPr>
                        <a:t>匯出、匯入全部複試項目成績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5F142D64-5D0A-451B-8C41-807BB2DC95C1}"/>
              </a:ext>
            </a:extLst>
          </p:cNvPr>
          <p:cNvSpPr txBox="1"/>
          <p:nvPr/>
        </p:nvSpPr>
        <p:spPr>
          <a:xfrm>
            <a:off x="9553062" y="223029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D86C751-1848-45E9-9324-6DA6592CB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"/>
          <a:stretch/>
        </p:blipFill>
        <p:spPr>
          <a:xfrm>
            <a:off x="6799358" y="1526026"/>
            <a:ext cx="4212445" cy="1844256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3B03F80-3591-4869-BCA7-A700821D8E04}"/>
              </a:ext>
            </a:extLst>
          </p:cNvPr>
          <p:cNvSpPr txBox="1"/>
          <p:nvPr/>
        </p:nvSpPr>
        <p:spPr>
          <a:xfrm>
            <a:off x="5960923" y="6036557"/>
            <a:ext cx="996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33CC"/>
                </a:solidFill>
              </a:rPr>
              <a:t>匯入前，請注意：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F881299-4A55-4AB4-AB99-E84AC5889494}"/>
              </a:ext>
            </a:extLst>
          </p:cNvPr>
          <p:cNvSpPr txBox="1"/>
          <p:nvPr/>
        </p:nvSpPr>
        <p:spPr>
          <a:xfrm>
            <a:off x="9236661" y="5955323"/>
            <a:ext cx="166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33CC"/>
                </a:solidFill>
              </a:rPr>
              <a:t>檔名請勿變更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D13E315-4B01-4EA1-8453-53CB81098497}"/>
              </a:ext>
            </a:extLst>
          </p:cNvPr>
          <p:cNvSpPr txBox="1"/>
          <p:nvPr/>
        </p:nvSpPr>
        <p:spPr>
          <a:xfrm>
            <a:off x="9236661" y="6316810"/>
            <a:ext cx="166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33CC"/>
                </a:solidFill>
              </a:rPr>
              <a:t>檔案格式須為</a:t>
            </a:r>
            <a:r>
              <a:rPr lang="en-US" altLang="zh-TW" sz="1400" b="1" dirty="0">
                <a:solidFill>
                  <a:srgbClr val="0033CC"/>
                </a:solidFill>
              </a:rPr>
              <a:t>.CSV</a:t>
            </a:r>
            <a:endParaRPr lang="zh-TW" altLang="en-US" sz="1400" b="1" dirty="0">
              <a:solidFill>
                <a:srgbClr val="0033CC"/>
              </a:solidFill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3C051B0F-4D78-4449-ADB4-C28D523BA21C}"/>
              </a:ext>
            </a:extLst>
          </p:cNvPr>
          <p:cNvGrpSpPr/>
          <p:nvPr/>
        </p:nvGrpSpPr>
        <p:grpSpPr>
          <a:xfrm>
            <a:off x="1180197" y="1510120"/>
            <a:ext cx="5422710" cy="1498072"/>
            <a:chOff x="1180197" y="1510120"/>
            <a:chExt cx="5422710" cy="1498072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52B1A104-2697-4491-A590-13A7817B2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27" r="27164" b="6051"/>
            <a:stretch/>
          </p:blipFill>
          <p:spPr>
            <a:xfrm>
              <a:off x="1180197" y="1510120"/>
              <a:ext cx="5422709" cy="1498072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6757640-3062-4132-AF5E-84FDD9D9F280}"/>
                </a:ext>
              </a:extLst>
            </p:cNvPr>
            <p:cNvSpPr/>
            <p:nvPr/>
          </p:nvSpPr>
          <p:spPr>
            <a:xfrm>
              <a:off x="4856043" y="2080169"/>
              <a:ext cx="1746864" cy="244444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2EFCB60-AF4C-4918-B189-E1952982CB48}"/>
                </a:ext>
              </a:extLst>
            </p:cNvPr>
            <p:cNvSpPr/>
            <p:nvPr/>
          </p:nvSpPr>
          <p:spPr>
            <a:xfrm>
              <a:off x="1333425" y="2080169"/>
              <a:ext cx="1746864" cy="244444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6" name="圓角矩形 8">
            <a:extLst>
              <a:ext uri="{FF2B5EF4-FFF2-40B4-BE49-F238E27FC236}">
                <a16:creationId xmlns:a16="http://schemas.microsoft.com/office/drawing/2014/main" id="{064255C5-D625-4A3F-9930-48DACCCB65F4}"/>
              </a:ext>
            </a:extLst>
          </p:cNvPr>
          <p:cNvSpPr/>
          <p:nvPr/>
        </p:nvSpPr>
        <p:spPr>
          <a:xfrm>
            <a:off x="1729379" y="2520091"/>
            <a:ext cx="2173168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①請先「匯出」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Excel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圓角矩形 9">
            <a:extLst>
              <a:ext uri="{FF2B5EF4-FFF2-40B4-BE49-F238E27FC236}">
                <a16:creationId xmlns:a16="http://schemas.microsoft.com/office/drawing/2014/main" id="{DDBB00FE-F3DE-4966-9A10-5CD8EA5FDAD0}"/>
              </a:ext>
            </a:extLst>
          </p:cNvPr>
          <p:cNvSpPr/>
          <p:nvPr/>
        </p:nvSpPr>
        <p:spPr>
          <a:xfrm>
            <a:off x="4171950" y="3011288"/>
            <a:ext cx="2529182" cy="646986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②請編輯“所有”複試項目之成績（不得為空白）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61F38BA-3057-4AC9-9D09-E133B04159F9}"/>
              </a:ext>
            </a:extLst>
          </p:cNvPr>
          <p:cNvSpPr/>
          <p:nvPr/>
        </p:nvSpPr>
        <p:spPr>
          <a:xfrm>
            <a:off x="6799358" y="2819400"/>
            <a:ext cx="4212445" cy="5508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61960126-00EA-41D0-875F-94E65529D45B}"/>
              </a:ext>
            </a:extLst>
          </p:cNvPr>
          <p:cNvGrpSpPr/>
          <p:nvPr/>
        </p:nvGrpSpPr>
        <p:grpSpPr>
          <a:xfrm>
            <a:off x="1180197" y="4018163"/>
            <a:ext cx="5422710" cy="1457653"/>
            <a:chOff x="1180197" y="4018163"/>
            <a:chExt cx="5422710" cy="1457653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F51B337D-01AA-4B0D-B88F-54E10E359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39" t="3512" r="19891" b="6654"/>
            <a:stretch/>
          </p:blipFill>
          <p:spPr>
            <a:xfrm>
              <a:off x="1180197" y="4018163"/>
              <a:ext cx="5422709" cy="1457653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E8F1F59-72A1-48E6-9A07-3FCBE9DF1610}"/>
                </a:ext>
              </a:extLst>
            </p:cNvPr>
            <p:cNvSpPr/>
            <p:nvPr/>
          </p:nvSpPr>
          <p:spPr>
            <a:xfrm>
              <a:off x="1333424" y="4477658"/>
              <a:ext cx="3149675" cy="190587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BA803A8-3673-45CB-9FC0-C59F9ACE67F1}"/>
                </a:ext>
              </a:extLst>
            </p:cNvPr>
            <p:cNvSpPr/>
            <p:nvPr/>
          </p:nvSpPr>
          <p:spPr>
            <a:xfrm>
              <a:off x="6087973" y="4513754"/>
              <a:ext cx="514934" cy="154491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圓角矩形 10">
            <a:extLst>
              <a:ext uri="{FF2B5EF4-FFF2-40B4-BE49-F238E27FC236}">
                <a16:creationId xmlns:a16="http://schemas.microsoft.com/office/drawing/2014/main" id="{9586D2BE-45CE-4E7B-ADD8-758F80CF8078}"/>
              </a:ext>
            </a:extLst>
          </p:cNvPr>
          <p:cNvSpPr/>
          <p:nvPr/>
        </p:nvSpPr>
        <p:spPr>
          <a:xfrm>
            <a:off x="1411127" y="5313130"/>
            <a:ext cx="2809672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③匯入編輯好之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CSV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檔案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AC46CA6-F615-4D48-8FDD-A5994286B822}"/>
              </a:ext>
            </a:extLst>
          </p:cNvPr>
          <p:cNvSpPr/>
          <p:nvPr/>
        </p:nvSpPr>
        <p:spPr>
          <a:xfrm>
            <a:off x="2499162" y="4914182"/>
            <a:ext cx="579101" cy="3156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B8FCA129-B2F6-4CC4-BB95-6B826A2A5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3836" y="3965826"/>
            <a:ext cx="4490943" cy="1755927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EBA2F76-EAD3-49D3-A331-1CCE3876A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96" y="5906733"/>
            <a:ext cx="2355065" cy="71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884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BE33D68-AA3F-4E84-8841-A1B60A92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53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ADE0231-343D-42B8-842C-4BB6BB87F476}"/>
              </a:ext>
            </a:extLst>
          </p:cNvPr>
          <p:cNvGrpSpPr/>
          <p:nvPr/>
        </p:nvGrpSpPr>
        <p:grpSpPr>
          <a:xfrm>
            <a:off x="2460000" y="116112"/>
            <a:ext cx="7908312" cy="707886"/>
            <a:chOff x="1185510" y="218239"/>
            <a:chExt cx="7908312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DF0ACB24-A170-44BC-848F-83CD8E72D475}"/>
                </a:ext>
              </a:extLst>
            </p:cNvPr>
            <p:cNvSpPr txBox="1"/>
            <p:nvPr/>
          </p:nvSpPr>
          <p:spPr>
            <a:xfrm>
              <a:off x="2118836" y="325156"/>
              <a:ext cx="6974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/>
                <a:t>步驟</a:t>
              </a:r>
              <a:r>
                <a:rPr lang="en-US" altLang="zh-TW" sz="2800" b="1" dirty="0"/>
                <a:t>3.1</a:t>
              </a:r>
              <a:r>
                <a:rPr lang="zh-TW" altLang="en-US" sz="2400" b="1" dirty="0"/>
                <a:t>第二階段複試成績輸入</a:t>
              </a:r>
              <a:r>
                <a:rPr lang="en-US" altLang="zh-TW" sz="2400" b="1" dirty="0"/>
                <a:t>(</a:t>
              </a:r>
              <a:r>
                <a:rPr lang="zh-TW" altLang="en-US" sz="2400" b="1" dirty="0"/>
                <a:t>匯入</a:t>
              </a:r>
              <a:r>
                <a:rPr lang="en-US" altLang="zh-TW" sz="2400" b="1" dirty="0"/>
                <a:t>)</a:t>
              </a:r>
              <a:r>
                <a:rPr lang="zh-TW" altLang="en-US" sz="2400" b="1" dirty="0"/>
                <a:t>及查詢</a:t>
              </a:r>
              <a:endParaRPr lang="en-US" altLang="zh-TW" sz="28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FAFE98C6-CC08-4F6C-9B31-4C52C8A6BE33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3.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複試作業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747410E3-FABF-45B7-B6DD-8B42F1A83561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2"/>
              <a:ext cx="7750800" cy="2173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C3833C-8957-4413-83F9-992AAB1F61F1}"/>
              </a:ext>
            </a:extLst>
          </p:cNvPr>
          <p:cNvSpPr txBox="1"/>
          <p:nvPr/>
        </p:nvSpPr>
        <p:spPr>
          <a:xfrm>
            <a:off x="9553062" y="223029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sp>
        <p:nvSpPr>
          <p:cNvPr id="9" name="圓角矩形 16">
            <a:extLst>
              <a:ext uri="{FF2B5EF4-FFF2-40B4-BE49-F238E27FC236}">
                <a16:creationId xmlns:a16="http://schemas.microsoft.com/office/drawing/2014/main" id="{6784DDEB-AF95-4897-BDE2-7FD8CDF5196C}"/>
              </a:ext>
            </a:extLst>
          </p:cNvPr>
          <p:cNvSpPr/>
          <p:nvPr/>
        </p:nvSpPr>
        <p:spPr>
          <a:xfrm>
            <a:off x="1242696" y="1451962"/>
            <a:ext cx="2806790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④請檢視匯入結果提示訊息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C3E83A6-0A23-4152-88BE-9C93715DB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484" y="1930932"/>
            <a:ext cx="4002094" cy="108456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3FB6DA5-EED3-4814-9DC0-76BCE2A76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35" y="1923717"/>
            <a:ext cx="3995751" cy="108456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FD70880-5AD8-4981-AACB-694D06916B27}"/>
              </a:ext>
            </a:extLst>
          </p:cNvPr>
          <p:cNvSpPr/>
          <p:nvPr/>
        </p:nvSpPr>
        <p:spPr>
          <a:xfrm>
            <a:off x="1242696" y="1826533"/>
            <a:ext cx="2219509" cy="472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33CC"/>
                </a:solidFill>
              </a:rPr>
              <a:t>匯入成功，將出現：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C9EC761-509E-4CE6-88AC-9F72A49D6A6E}"/>
              </a:ext>
            </a:extLst>
          </p:cNvPr>
          <p:cNvSpPr/>
          <p:nvPr/>
        </p:nvSpPr>
        <p:spPr>
          <a:xfrm>
            <a:off x="1242696" y="3172089"/>
            <a:ext cx="2210632" cy="472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匯入失敗，將出現：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8FB695A-6B5A-44D4-B225-EC633E376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35" y="3152865"/>
            <a:ext cx="4036949" cy="110098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A32D31D-C41B-4C64-99E1-D8215AB66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295" y="4300190"/>
            <a:ext cx="7264906" cy="1810773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AD388614-997A-4E19-AC7B-9F3142344063}"/>
              </a:ext>
            </a:extLst>
          </p:cNvPr>
          <p:cNvSpPr/>
          <p:nvPr/>
        </p:nvSpPr>
        <p:spPr>
          <a:xfrm>
            <a:off x="8840236" y="5938297"/>
            <a:ext cx="1940965" cy="776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rgbClr val="FF0000"/>
                </a:solidFill>
              </a:rPr>
              <a:t>請依「檢驗結果」重新修改匯入檔案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46177E0-DD2D-46C4-8E5A-E112231FA3A1}"/>
              </a:ext>
            </a:extLst>
          </p:cNvPr>
          <p:cNvSpPr/>
          <p:nvPr/>
        </p:nvSpPr>
        <p:spPr>
          <a:xfrm>
            <a:off x="8873793" y="5357097"/>
            <a:ext cx="1768081" cy="6790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F06B08AA-3A69-48D8-8962-6D237DE4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630575"/>
              </p:ext>
            </p:extLst>
          </p:nvPr>
        </p:nvGraphicFramePr>
        <p:xfrm>
          <a:off x="4284626" y="899513"/>
          <a:ext cx="3741774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1774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</a:tblGrid>
              <a:tr h="3736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spc="100" baseline="0" dirty="0">
                          <a:solidFill>
                            <a:schemeClr val="tx1"/>
                          </a:solidFill>
                        </a:rPr>
                        <a:t>匯出、匯入全部複試項目成績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D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3995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9992B19-0DAD-4FA2-A468-389316A1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54</a:t>
            </a:fld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B0801E6-BF20-4467-B4D0-F1E89B651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034" y="2105018"/>
            <a:ext cx="8382766" cy="1944911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8168571E-2071-4468-81A9-03466721CEED}"/>
              </a:ext>
            </a:extLst>
          </p:cNvPr>
          <p:cNvGrpSpPr/>
          <p:nvPr/>
        </p:nvGrpSpPr>
        <p:grpSpPr>
          <a:xfrm>
            <a:off x="2460000" y="116112"/>
            <a:ext cx="7908312" cy="707886"/>
            <a:chOff x="1185510" y="218239"/>
            <a:chExt cx="7908312" cy="707886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04FCB60E-7AF4-4292-A230-36BCE96A355E}"/>
                </a:ext>
              </a:extLst>
            </p:cNvPr>
            <p:cNvSpPr txBox="1"/>
            <p:nvPr/>
          </p:nvSpPr>
          <p:spPr>
            <a:xfrm>
              <a:off x="2118836" y="325156"/>
              <a:ext cx="6974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/>
                <a:t>步驟</a:t>
              </a:r>
              <a:r>
                <a:rPr lang="en-US" altLang="zh-TW" sz="2800" b="1" dirty="0"/>
                <a:t>3.1</a:t>
              </a:r>
              <a:r>
                <a:rPr lang="zh-TW" altLang="en-US" sz="2400" b="1" dirty="0"/>
                <a:t>第二階段複試成績輸入</a:t>
              </a:r>
              <a:r>
                <a:rPr lang="en-US" altLang="zh-TW" sz="2400" b="1" dirty="0"/>
                <a:t>(</a:t>
              </a:r>
              <a:r>
                <a:rPr lang="zh-TW" altLang="en-US" sz="2400" b="1" dirty="0"/>
                <a:t>匯入</a:t>
              </a:r>
              <a:r>
                <a:rPr lang="en-US" altLang="zh-TW" sz="2400" b="1" dirty="0"/>
                <a:t>)</a:t>
              </a:r>
              <a:r>
                <a:rPr lang="zh-TW" altLang="en-US" sz="2400" b="1" dirty="0"/>
                <a:t>及查詢</a:t>
              </a:r>
              <a:endParaRPr lang="en-US" altLang="zh-TW" sz="2800" b="1" dirty="0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E400A153-E337-454F-94B6-54B3A32B7179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3.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複試作業</a:t>
              </a:r>
            </a:p>
          </p:txBody>
        </p: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3C612B7D-E033-4E74-8668-E8A1A14CD639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2"/>
              <a:ext cx="7750800" cy="2173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945769BB-B2F9-4162-A948-984435E6D334}"/>
              </a:ext>
            </a:extLst>
          </p:cNvPr>
          <p:cNvSpPr txBox="1"/>
          <p:nvPr/>
        </p:nvSpPr>
        <p:spPr>
          <a:xfrm>
            <a:off x="9553062" y="223029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333FF14C-CB96-4751-A05B-82B36B87F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54527"/>
              </p:ext>
            </p:extLst>
          </p:nvPr>
        </p:nvGraphicFramePr>
        <p:xfrm>
          <a:off x="4171651" y="886331"/>
          <a:ext cx="409604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6049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</a:tblGrid>
              <a:tr h="3736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spc="100" baseline="0" dirty="0">
                          <a:solidFill>
                            <a:schemeClr val="tx1"/>
                          </a:solidFill>
                        </a:rPr>
                        <a:t>匯入學習歷程備審資料審查成績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</a:tbl>
          </a:graphicData>
        </a:graphic>
      </p:graphicFrame>
      <p:sp>
        <p:nvSpPr>
          <p:cNvPr id="16" name="文字方塊 15">
            <a:extLst>
              <a:ext uri="{FF2B5EF4-FFF2-40B4-BE49-F238E27FC236}">
                <a16:creationId xmlns:a16="http://schemas.microsoft.com/office/drawing/2014/main" id="{A34F060E-D7BD-4D70-9590-BAFEAAB58552}"/>
              </a:ext>
            </a:extLst>
          </p:cNvPr>
          <p:cNvSpPr txBox="1"/>
          <p:nvPr/>
        </p:nvSpPr>
        <p:spPr>
          <a:xfrm>
            <a:off x="2131893" y="1370629"/>
            <a:ext cx="808403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1800" b="1" spc="80" dirty="0">
                <a:solidFill>
                  <a:schemeClr val="tx1"/>
                </a:solidFill>
              </a:rPr>
              <a:t>使用</a:t>
            </a:r>
            <a:r>
              <a:rPr lang="zh-TW" altLang="en-US" sz="1800" b="1" u="sng" spc="80" dirty="0">
                <a:solidFill>
                  <a:schemeClr val="tx1"/>
                </a:solidFill>
              </a:rPr>
              <a:t>暨大評分輔助系統</a:t>
            </a:r>
            <a:r>
              <a:rPr lang="zh-TW" altLang="en-US" sz="1800" b="1" spc="80" dirty="0">
                <a:solidFill>
                  <a:schemeClr val="tx1"/>
                </a:solidFill>
              </a:rPr>
              <a:t>者，請</a:t>
            </a:r>
            <a:r>
              <a:rPr lang="zh-TW" altLang="en-US" b="1" spc="80" dirty="0"/>
              <a:t>由系統</a:t>
            </a:r>
            <a:r>
              <a:rPr lang="zh-TW" altLang="en-US" sz="1800" b="1" spc="80" dirty="0">
                <a:solidFill>
                  <a:schemeClr val="tx1"/>
                </a:solidFill>
              </a:rPr>
              <a:t>匯出成績電子檔</a:t>
            </a:r>
            <a:r>
              <a:rPr lang="en-US" altLang="zh-TW" sz="1800" b="1" spc="80" dirty="0">
                <a:solidFill>
                  <a:schemeClr val="tx1"/>
                </a:solidFill>
              </a:rPr>
              <a:t>(Excel)</a:t>
            </a:r>
            <a:r>
              <a:rPr lang="zh-TW" altLang="en-US" sz="1800" b="1" spc="80" dirty="0">
                <a:solidFill>
                  <a:schemeClr val="tx1"/>
                </a:solidFill>
              </a:rPr>
              <a:t>，</a:t>
            </a:r>
            <a:endParaRPr lang="en-US" altLang="zh-TW" sz="1800" b="1" spc="80" dirty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1800" b="1" spc="80" dirty="0">
                <a:solidFill>
                  <a:srgbClr val="FF0000"/>
                </a:solidFill>
              </a:rPr>
              <a:t>檔名無需變更（志願代碼</a:t>
            </a:r>
            <a:r>
              <a:rPr lang="en-US" altLang="zh-TW" sz="1800" b="1" spc="80" dirty="0">
                <a:solidFill>
                  <a:srgbClr val="FF0000"/>
                </a:solidFill>
              </a:rPr>
              <a:t>APPLY</a:t>
            </a:r>
            <a:r>
              <a:rPr lang="zh-TW" altLang="en-US" sz="1800" b="1" spc="80" dirty="0">
                <a:solidFill>
                  <a:srgbClr val="FF0000"/>
                </a:solidFill>
              </a:rPr>
              <a:t>）</a:t>
            </a:r>
            <a:r>
              <a:rPr lang="zh-TW" altLang="en-US" sz="1800" b="1" spc="80" dirty="0">
                <a:solidFill>
                  <a:schemeClr val="tx1"/>
                </a:solidFill>
              </a:rPr>
              <a:t>，</a:t>
            </a:r>
            <a:r>
              <a:rPr lang="zh-TW" altLang="en-US" sz="1800" b="1" spc="80" dirty="0">
                <a:solidFill>
                  <a:srgbClr val="FF0000"/>
                </a:solidFill>
              </a:rPr>
              <a:t>另存新檔成</a:t>
            </a:r>
            <a:r>
              <a:rPr lang="en-US" altLang="zh-TW" sz="1800" b="1" spc="80" dirty="0">
                <a:solidFill>
                  <a:srgbClr val="FF0000"/>
                </a:solidFill>
              </a:rPr>
              <a:t>CSV</a:t>
            </a:r>
            <a:r>
              <a:rPr lang="zh-TW" altLang="en-US" sz="1800" b="1" spc="80" dirty="0">
                <a:solidFill>
                  <a:srgbClr val="FF0000"/>
                </a:solidFill>
              </a:rPr>
              <a:t>檔</a:t>
            </a:r>
            <a:r>
              <a:rPr lang="zh-TW" altLang="en-US" sz="1800" b="1" spc="80" dirty="0">
                <a:solidFill>
                  <a:schemeClr val="tx1"/>
                </a:solidFill>
              </a:rPr>
              <a:t>後，即可匯入</a:t>
            </a:r>
            <a:r>
              <a:rPr lang="zh-TW" altLang="en-US" b="1" spc="80" dirty="0"/>
              <a:t>本系統</a:t>
            </a:r>
            <a:endParaRPr lang="en-US" altLang="zh-TW" sz="1800" b="1" spc="80" dirty="0">
              <a:solidFill>
                <a:schemeClr val="tx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F8C9B75-1603-4C62-90D9-A5116DC4916B}"/>
              </a:ext>
            </a:extLst>
          </p:cNvPr>
          <p:cNvSpPr/>
          <p:nvPr/>
        </p:nvSpPr>
        <p:spPr>
          <a:xfrm>
            <a:off x="2131893" y="2748286"/>
            <a:ext cx="3878382" cy="24444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04FE41D-211B-4FC3-A5F9-F271182068ED}"/>
              </a:ext>
            </a:extLst>
          </p:cNvPr>
          <p:cNvSpPr/>
          <p:nvPr/>
        </p:nvSpPr>
        <p:spPr>
          <a:xfrm>
            <a:off x="7913568" y="2748286"/>
            <a:ext cx="1906707" cy="244444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C7E9019-6B58-4D7B-9B2C-284F7F546A37}"/>
              </a:ext>
            </a:extLst>
          </p:cNvPr>
          <p:cNvSpPr/>
          <p:nvPr/>
        </p:nvSpPr>
        <p:spPr>
          <a:xfrm>
            <a:off x="3592550" y="3242577"/>
            <a:ext cx="693700" cy="3156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98E2A84-18C7-42AE-8F10-9A07CCA2D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"/>
          <a:stretch/>
        </p:blipFill>
        <p:spPr>
          <a:xfrm>
            <a:off x="1828034" y="4137987"/>
            <a:ext cx="5741166" cy="183097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6EAB4EED-B9F1-41A4-8566-F9E7F99EB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996" y="4484080"/>
            <a:ext cx="2153279" cy="713921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F4A85916-C152-4A29-8654-A897223A21A1}"/>
              </a:ext>
            </a:extLst>
          </p:cNvPr>
          <p:cNvSpPr txBox="1"/>
          <p:nvPr/>
        </p:nvSpPr>
        <p:spPr>
          <a:xfrm>
            <a:off x="7666996" y="4190183"/>
            <a:ext cx="1729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33CC"/>
                </a:solidFill>
              </a:rPr>
              <a:t>匯入前，請注意：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290E4E2-D202-4CEC-B8AE-932D56D03B56}"/>
              </a:ext>
            </a:extLst>
          </p:cNvPr>
          <p:cNvSpPr txBox="1"/>
          <p:nvPr/>
        </p:nvSpPr>
        <p:spPr>
          <a:xfrm>
            <a:off x="9820275" y="4528737"/>
            <a:ext cx="166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33CC"/>
                </a:solidFill>
              </a:rPr>
              <a:t>檔名請勿變更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C04C139-C5C1-4B01-9436-A7EFB83F3951}"/>
              </a:ext>
            </a:extLst>
          </p:cNvPr>
          <p:cNvSpPr txBox="1"/>
          <p:nvPr/>
        </p:nvSpPr>
        <p:spPr>
          <a:xfrm>
            <a:off x="9820275" y="4890224"/>
            <a:ext cx="166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33CC"/>
                </a:solidFill>
              </a:rPr>
              <a:t>檔案格式須為</a:t>
            </a:r>
            <a:r>
              <a:rPr lang="en-US" altLang="zh-TW" sz="1400" b="1" dirty="0">
                <a:solidFill>
                  <a:srgbClr val="0033CC"/>
                </a:solidFill>
              </a:rPr>
              <a:t>.CSV</a:t>
            </a:r>
            <a:endParaRPr lang="zh-TW" altLang="en-US" sz="1400" b="1" dirty="0">
              <a:solidFill>
                <a:srgbClr val="0033CC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3C665CA-5C78-4A65-8A39-61B572FD6ABD}"/>
              </a:ext>
            </a:extLst>
          </p:cNvPr>
          <p:cNvSpPr txBox="1"/>
          <p:nvPr/>
        </p:nvSpPr>
        <p:spPr>
          <a:xfrm>
            <a:off x="1828034" y="6057016"/>
            <a:ext cx="956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zh-TW" altLang="en-US" sz="1600" spc="50" dirty="0"/>
              <a:t>如為使用</a:t>
            </a:r>
            <a:r>
              <a:rPr lang="zh-TW" altLang="en-US" sz="1600" b="1" u="sng" spc="50" dirty="0"/>
              <a:t>暨大評分輔助系統</a:t>
            </a:r>
            <a:r>
              <a:rPr lang="zh-TW" altLang="en-US" sz="1600" spc="50" dirty="0"/>
              <a:t>且</a:t>
            </a:r>
            <a:r>
              <a:rPr lang="zh-TW" altLang="en-US" sz="1600" b="1" u="sng" spc="50" dirty="0"/>
              <a:t>有其他複試項目</a:t>
            </a:r>
            <a:r>
              <a:rPr lang="zh-TW" altLang="en-US" sz="1600" spc="50" dirty="0"/>
              <a:t>者，可先在</a:t>
            </a:r>
            <a:r>
              <a:rPr lang="en-US" altLang="zh-TW" sz="1600" spc="50" dirty="0"/>
              <a:t>【</a:t>
            </a:r>
            <a:r>
              <a:rPr lang="zh-TW" altLang="en-US" sz="1600" spc="50" dirty="0"/>
              <a:t>匯入學習歷程備審資料審查成績</a:t>
            </a:r>
            <a:r>
              <a:rPr lang="en-US" altLang="zh-TW" sz="1600" spc="50" dirty="0"/>
              <a:t>】</a:t>
            </a:r>
            <a:r>
              <a:rPr lang="zh-TW" altLang="en-US" sz="1600" spc="50" dirty="0"/>
              <a:t> 匯入備審資料成績後，再至</a:t>
            </a:r>
            <a:r>
              <a:rPr lang="en-US" altLang="zh-TW" sz="1600" spc="50" dirty="0"/>
              <a:t>【</a:t>
            </a:r>
            <a:r>
              <a:rPr lang="zh-TW" altLang="en-US" sz="1600" spc="50" dirty="0"/>
              <a:t>匯出</a:t>
            </a:r>
            <a:r>
              <a:rPr lang="en-US" altLang="zh-TW" sz="1600" spc="50" dirty="0"/>
              <a:t>】</a:t>
            </a:r>
            <a:r>
              <a:rPr lang="zh-TW" altLang="en-US" sz="1600" spc="50" dirty="0"/>
              <a:t>匯出所有複試項目</a:t>
            </a:r>
            <a:r>
              <a:rPr lang="en-US" altLang="zh-TW" sz="1600" spc="50" dirty="0"/>
              <a:t>EXCEL</a:t>
            </a:r>
            <a:r>
              <a:rPr lang="zh-TW" altLang="en-US" sz="1600" spc="50" dirty="0"/>
              <a:t>。編輯完其他複試項目成績後，再進行</a:t>
            </a:r>
            <a:r>
              <a:rPr lang="en-US" altLang="zh-TW" sz="1600" spc="50" dirty="0"/>
              <a:t>【</a:t>
            </a:r>
            <a:r>
              <a:rPr lang="zh-TW" altLang="en-US" sz="1600" spc="50" dirty="0"/>
              <a:t>匯入</a:t>
            </a:r>
            <a:r>
              <a:rPr lang="en-US" altLang="zh-TW" sz="1600" spc="50" dirty="0"/>
              <a:t>】</a:t>
            </a:r>
            <a:r>
              <a:rPr lang="zh-TW" altLang="en-US" sz="1600" spc="5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69516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A1CA2FE-A0C2-49E3-AA2D-AC7AB753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55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7639D38-057A-4003-B3AD-DD2B249B583A}"/>
              </a:ext>
            </a:extLst>
          </p:cNvPr>
          <p:cNvGrpSpPr/>
          <p:nvPr/>
        </p:nvGrpSpPr>
        <p:grpSpPr>
          <a:xfrm>
            <a:off x="3222268" y="116112"/>
            <a:ext cx="5747464" cy="707886"/>
            <a:chOff x="1185510" y="218239"/>
            <a:chExt cx="5747464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DA54A174-3709-40B6-BC0C-9E5263AA98C1}"/>
                </a:ext>
              </a:extLst>
            </p:cNvPr>
            <p:cNvSpPr txBox="1"/>
            <p:nvPr/>
          </p:nvSpPr>
          <p:spPr>
            <a:xfrm>
              <a:off x="2118836" y="325156"/>
              <a:ext cx="48141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3.2</a:t>
              </a:r>
              <a:r>
                <a:rPr lang="zh-TW" altLang="en-US" sz="3200" b="1" dirty="0"/>
                <a:t>甄試成績確定送出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8395DCC1-F631-4259-B4A6-00F3E225482E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3.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複試作業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09D5C01E-0D72-4813-81E3-AE8776C398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09931"/>
              <a:ext cx="5642600" cy="14021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8639E57E-C2D9-40B7-BAD4-69C2BDD05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393" y="3612001"/>
            <a:ext cx="5275263" cy="151117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1D6C7B8F-91B0-4DA7-8D21-83B9C6F57B08}"/>
              </a:ext>
            </a:extLst>
          </p:cNvPr>
          <p:cNvSpPr txBox="1"/>
          <p:nvPr/>
        </p:nvSpPr>
        <p:spPr>
          <a:xfrm>
            <a:off x="3345922" y="5328671"/>
            <a:ext cx="572141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spc="80" dirty="0"/>
              <a:t>請務必於各校公告總成績</a:t>
            </a:r>
            <a:r>
              <a:rPr lang="zh-TW" altLang="en-US" sz="2400" b="1" u="sng" spc="80" dirty="0">
                <a:solidFill>
                  <a:srgbClr val="FF0000"/>
                </a:solidFill>
              </a:rPr>
              <a:t>前一日</a:t>
            </a:r>
            <a:r>
              <a:rPr lang="en-US" altLang="zh-TW" sz="2400" b="1" u="sng" spc="80" dirty="0">
                <a:solidFill>
                  <a:srgbClr val="FF0000"/>
                </a:solidFill>
              </a:rPr>
              <a:t>17:00</a:t>
            </a:r>
            <a:r>
              <a:rPr lang="zh-TW" altLang="en-US" sz="2400" b="1" u="sng" spc="80" dirty="0">
                <a:solidFill>
                  <a:srgbClr val="FF0000"/>
                </a:solidFill>
              </a:rPr>
              <a:t>前</a:t>
            </a:r>
            <a:r>
              <a:rPr lang="zh-TW" altLang="en-US" sz="2000" b="1" spc="80" dirty="0"/>
              <a:t>，</a:t>
            </a:r>
            <a:endParaRPr lang="en-US" altLang="zh-TW" sz="2000" b="1" spc="80" dirty="0"/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spc="80" dirty="0"/>
              <a:t>完成確定送出作業，以俾成績公告。</a:t>
            </a:r>
            <a:endParaRPr lang="en-US" altLang="zh-TW" sz="2000" b="1" spc="80" dirty="0"/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spc="80" dirty="0">
                <a:solidFill>
                  <a:schemeClr val="tx1"/>
                </a:solidFill>
                <a:highlight>
                  <a:srgbClr val="FFFF00"/>
                </a:highlight>
              </a:rPr>
              <a:t>確定送出後，即不得再行修改！</a:t>
            </a:r>
            <a:endParaRPr lang="en-US" altLang="zh-TW" sz="2000" b="1" spc="8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54BF60D-C30D-4F6A-B3DE-8C647681D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331" y="987892"/>
            <a:ext cx="5604975" cy="244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142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6A31E17-91AC-4617-8A98-A15D07C4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755" y="2063855"/>
            <a:ext cx="7642976" cy="4375046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8066CBA-B432-454B-8DCE-4424CB32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56</a:t>
            </a:fld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75696F7-3A10-42A6-8DAB-FADC7B37AE8F}"/>
              </a:ext>
            </a:extLst>
          </p:cNvPr>
          <p:cNvGrpSpPr/>
          <p:nvPr/>
        </p:nvGrpSpPr>
        <p:grpSpPr>
          <a:xfrm>
            <a:off x="3222268" y="116112"/>
            <a:ext cx="5747464" cy="707886"/>
            <a:chOff x="1185510" y="218239"/>
            <a:chExt cx="5747464" cy="707886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779D486E-431F-4BEE-8692-93DFA8081DA9}"/>
                </a:ext>
              </a:extLst>
            </p:cNvPr>
            <p:cNvSpPr txBox="1"/>
            <p:nvPr/>
          </p:nvSpPr>
          <p:spPr>
            <a:xfrm>
              <a:off x="2118836" y="325156"/>
              <a:ext cx="48141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3.2</a:t>
              </a:r>
              <a:r>
                <a:rPr lang="zh-TW" altLang="en-US" sz="3200" b="1" dirty="0"/>
                <a:t>甄試成績確定送出</a:t>
              </a:r>
              <a:endParaRPr lang="en-US" altLang="zh-TW" sz="3200" b="1" dirty="0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F41E5C3A-8CD7-4D8A-92C0-139C502AE37B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3.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複試作業</a:t>
              </a: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CD209CC9-C77A-4120-85F6-09D9340958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09931"/>
              <a:ext cx="5642600" cy="14021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1D157A03-E1B7-45C0-B3E3-C37DB4F01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656862"/>
              </p:ext>
            </p:extLst>
          </p:nvPr>
        </p:nvGraphicFramePr>
        <p:xfrm>
          <a:off x="1841112" y="961136"/>
          <a:ext cx="9316745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6745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</a:tblGrid>
              <a:tr h="507607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zh-TW" altLang="en-US" sz="2000" b="1" spc="100" baseline="0" dirty="0">
                          <a:solidFill>
                            <a:schemeClr val="tx1"/>
                          </a:solidFill>
                        </a:rPr>
                        <a:t>進入</a:t>
                      </a:r>
                      <a:r>
                        <a:rPr lang="en-US" altLang="zh-TW" sz="2000" b="1" spc="100" baseline="0" dirty="0">
                          <a:solidFill>
                            <a:schemeClr val="tx1"/>
                          </a:solidFill>
                        </a:rPr>
                        <a:t>【</a:t>
                      </a:r>
                      <a:r>
                        <a:rPr lang="zh-TW" altLang="en-US" sz="2000" b="1" spc="100" baseline="0" dirty="0">
                          <a:solidFill>
                            <a:schemeClr val="tx1"/>
                          </a:solidFill>
                        </a:rPr>
                        <a:t>步驟</a:t>
                      </a:r>
                      <a:r>
                        <a:rPr lang="en-US" altLang="zh-TW" sz="2000" b="1" spc="100" baseline="0" dirty="0">
                          <a:solidFill>
                            <a:schemeClr val="tx1"/>
                          </a:solidFill>
                        </a:rPr>
                        <a:t>3.2】</a:t>
                      </a:r>
                      <a:r>
                        <a:rPr lang="zh-TW" altLang="en-US" sz="2000" b="1" spc="100" baseline="0" dirty="0">
                          <a:solidFill>
                            <a:schemeClr val="tx1"/>
                          </a:solidFill>
                        </a:rPr>
                        <a:t>頁面時，</a:t>
                      </a:r>
                      <a:endParaRPr lang="en-US" altLang="zh-TW" sz="2000" b="1" spc="1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zh-TW" altLang="en-US" sz="2000" b="1" spc="100" baseline="0" dirty="0">
                          <a:solidFill>
                            <a:schemeClr val="tx1"/>
                          </a:solidFill>
                        </a:rPr>
                        <a:t>如有</a:t>
                      </a:r>
                      <a:r>
                        <a:rPr lang="zh-TW" altLang="en-US" sz="2000" b="1" u="sng" spc="100" baseline="0" dirty="0">
                          <a:solidFill>
                            <a:srgbClr val="FF0000"/>
                          </a:solidFill>
                        </a:rPr>
                        <a:t>「總成績相同」且「同分參酌順序相同」</a:t>
                      </a:r>
                      <a:r>
                        <a:rPr lang="zh-TW" altLang="en-US" sz="2000" b="1" spc="100" baseline="0" dirty="0">
                          <a:solidFill>
                            <a:schemeClr val="tx1"/>
                          </a:solidFill>
                        </a:rPr>
                        <a:t>之情形，系統將無法確定送出，畫面將顯示上述申請生列表，請下載</a:t>
                      </a:r>
                      <a:r>
                        <a:rPr lang="en-US" altLang="zh-TW" sz="2000" b="1" spc="100" baseline="0" dirty="0">
                          <a:solidFill>
                            <a:schemeClr val="tx1"/>
                          </a:solidFill>
                        </a:rPr>
                        <a:t>EXCEL</a:t>
                      </a:r>
                      <a:r>
                        <a:rPr lang="zh-TW" altLang="en-US" sz="2000" b="1" spc="100" baseline="0" dirty="0">
                          <a:solidFill>
                            <a:schemeClr val="tx1"/>
                          </a:solidFill>
                        </a:rPr>
                        <a:t>後，再回步驟</a:t>
                      </a:r>
                      <a:r>
                        <a:rPr lang="en-US" altLang="zh-TW" sz="2000" b="1" spc="100" baseline="0" dirty="0">
                          <a:solidFill>
                            <a:schemeClr val="tx1"/>
                          </a:solidFill>
                        </a:rPr>
                        <a:t>3.1</a:t>
                      </a:r>
                      <a:r>
                        <a:rPr lang="zh-TW" altLang="en-US" sz="2000" b="1" spc="100" baseline="0" dirty="0">
                          <a:solidFill>
                            <a:schemeClr val="tx1"/>
                          </a:solidFill>
                        </a:rPr>
                        <a:t>重新作業。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50D1E07D-2089-42E7-ACCA-221BBB6E09C0}"/>
              </a:ext>
            </a:extLst>
          </p:cNvPr>
          <p:cNvSpPr txBox="1"/>
          <p:nvPr/>
        </p:nvSpPr>
        <p:spPr>
          <a:xfrm>
            <a:off x="3953692" y="416269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可下載</a:t>
            </a:r>
          </a:p>
        </p:txBody>
      </p:sp>
    </p:spTree>
    <p:extLst>
      <p:ext uri="{BB962C8B-B14F-4D97-AF65-F5344CB8AC3E}">
        <p14:creationId xmlns:p14="http://schemas.microsoft.com/office/powerpoint/2010/main" val="4967154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FB2C0D6-4F0D-492D-8F5D-4E9321643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813" y="1017529"/>
            <a:ext cx="4610179" cy="223791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A1CA2FE-A0C2-49E3-AA2D-AC7AB753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57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7639D38-057A-4003-B3AD-DD2B249B583A}"/>
              </a:ext>
            </a:extLst>
          </p:cNvPr>
          <p:cNvGrpSpPr/>
          <p:nvPr/>
        </p:nvGrpSpPr>
        <p:grpSpPr>
          <a:xfrm>
            <a:off x="3222268" y="116112"/>
            <a:ext cx="6518632" cy="707886"/>
            <a:chOff x="1185510" y="218239"/>
            <a:chExt cx="6518632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DA54A174-3709-40B6-BC0C-9E5263AA98C1}"/>
                </a:ext>
              </a:extLst>
            </p:cNvPr>
            <p:cNvSpPr txBox="1"/>
            <p:nvPr/>
          </p:nvSpPr>
          <p:spPr>
            <a:xfrm>
              <a:off x="2118836" y="325156"/>
              <a:ext cx="48141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3.2</a:t>
              </a:r>
              <a:r>
                <a:rPr lang="zh-TW" altLang="en-US" sz="3200" b="1" dirty="0"/>
                <a:t>甄試成績確定送出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8395DCC1-F631-4259-B4A6-00F3E225482E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3.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複試作業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09D5C01E-0D72-4813-81E3-AE8776C398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09931"/>
              <a:ext cx="6518632" cy="1402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F83BB59-018F-45C6-8499-2192BC1D0521}"/>
              </a:ext>
            </a:extLst>
          </p:cNvPr>
          <p:cNvSpPr txBox="1"/>
          <p:nvPr/>
        </p:nvSpPr>
        <p:spPr>
          <a:xfrm>
            <a:off x="894276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檔案下載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85CA679-57AB-449F-A5AA-140CD97E2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225" y="983174"/>
            <a:ext cx="2420744" cy="531466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D41510C-3750-42D1-B8CC-46AE0C60F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969" y="1017529"/>
            <a:ext cx="2267643" cy="5789313"/>
          </a:xfrm>
          <a:prstGeom prst="rect">
            <a:avLst/>
          </a:prstGeom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CC54C0BD-7C89-42BF-8A07-6ED006022A44}"/>
              </a:ext>
            </a:extLst>
          </p:cNvPr>
          <p:cNvSpPr/>
          <p:nvPr/>
        </p:nvSpPr>
        <p:spPr>
          <a:xfrm>
            <a:off x="2754764" y="2781300"/>
            <a:ext cx="1438275" cy="3163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AAA44F1-057A-4D16-ADE8-529C57830A15}"/>
              </a:ext>
            </a:extLst>
          </p:cNvPr>
          <p:cNvSpPr txBox="1"/>
          <p:nvPr/>
        </p:nvSpPr>
        <p:spPr>
          <a:xfrm>
            <a:off x="1504950" y="3368492"/>
            <a:ext cx="3937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成績確定送出後，</a:t>
            </a:r>
            <a:endParaRPr lang="en-US" altLang="zh-TW" b="1" dirty="0"/>
          </a:p>
          <a:p>
            <a:r>
              <a:rPr lang="zh-TW" altLang="en-US" b="1" dirty="0"/>
              <a:t>各校可下載「全校甄試成績總表」，作為分發錄取會議使用</a:t>
            </a:r>
          </a:p>
        </p:txBody>
      </p:sp>
    </p:spTree>
    <p:extLst>
      <p:ext uri="{BB962C8B-B14F-4D97-AF65-F5344CB8AC3E}">
        <p14:creationId xmlns:p14="http://schemas.microsoft.com/office/powerpoint/2010/main" val="27479082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90E59B0-0D83-4553-9A02-D3F62AE2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58</a:t>
            </a:fld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BC2F50B-449A-4045-90A3-37A187F64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32" r="13168"/>
          <a:stretch/>
        </p:blipFill>
        <p:spPr>
          <a:xfrm>
            <a:off x="1329732" y="2847508"/>
            <a:ext cx="5529515" cy="3478907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18FE3993-AA92-4978-ABD0-8A0BCB2673F8}"/>
              </a:ext>
            </a:extLst>
          </p:cNvPr>
          <p:cNvGrpSpPr/>
          <p:nvPr/>
        </p:nvGrpSpPr>
        <p:grpSpPr>
          <a:xfrm>
            <a:off x="3941584" y="116112"/>
            <a:ext cx="4308832" cy="707886"/>
            <a:chOff x="1185510" y="218239"/>
            <a:chExt cx="4308832" cy="707886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F0528A32-280E-4E44-B248-E5ED3DACFA17}"/>
                </a:ext>
              </a:extLst>
            </p:cNvPr>
            <p:cNvSpPr txBox="1"/>
            <p:nvPr/>
          </p:nvSpPr>
          <p:spPr>
            <a:xfrm>
              <a:off x="2118836" y="325156"/>
              <a:ext cx="32832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3</a:t>
              </a:r>
              <a:r>
                <a:rPr lang="zh-TW" altLang="en-US" sz="3200" b="1" dirty="0"/>
                <a:t> ★報表列印</a:t>
              </a:r>
              <a:endParaRPr lang="en-US" altLang="zh-TW" sz="3200" b="1" dirty="0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C225972-D42F-4BAF-9B73-E4528F825E73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3.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複試作業</a:t>
              </a: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B2F4F00F-C233-4EF5-B020-DDD270C453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09931"/>
              <a:ext cx="4308832" cy="1402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6FD19E5B-3B8E-4977-8E93-2B0909F06D40}"/>
              </a:ext>
            </a:extLst>
          </p:cNvPr>
          <p:cNvSpPr txBox="1"/>
          <p:nvPr/>
        </p:nvSpPr>
        <p:spPr>
          <a:xfrm>
            <a:off x="1516850" y="1033417"/>
            <a:ext cx="1013812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100" dirty="0">
                <a:solidFill>
                  <a:schemeClr val="tx1"/>
                </a:solidFill>
              </a:rPr>
              <a:t>成績確定送出後，請務必於總成績公告</a:t>
            </a:r>
            <a:r>
              <a:rPr lang="zh-TW" altLang="en-US" sz="2000" b="1" spc="100" dirty="0">
                <a:solidFill>
                  <a:srgbClr val="FF0000"/>
                </a:solidFill>
              </a:rPr>
              <a:t>前一日</a:t>
            </a:r>
            <a:r>
              <a:rPr lang="en-US" altLang="zh-TW" sz="2000" b="1" spc="100" dirty="0">
                <a:solidFill>
                  <a:srgbClr val="FF0000"/>
                </a:solidFill>
              </a:rPr>
              <a:t>17:00</a:t>
            </a:r>
            <a:r>
              <a:rPr lang="zh-TW" altLang="en-US" sz="2000" b="1" spc="100" dirty="0">
                <a:solidFill>
                  <a:srgbClr val="FF0000"/>
                </a:solidFill>
              </a:rPr>
              <a:t>前</a:t>
            </a:r>
            <a:r>
              <a:rPr lang="zh-TW" altLang="en-US" sz="2000" b="1" spc="100" dirty="0">
                <a:solidFill>
                  <a:schemeClr val="tx1"/>
                </a:solidFill>
              </a:rPr>
              <a:t>，完成</a:t>
            </a:r>
            <a:r>
              <a:rPr lang="zh-TW" altLang="en-US" sz="2000" b="1" spc="100" dirty="0">
                <a:solidFill>
                  <a:schemeClr val="tx1"/>
                </a:solidFill>
                <a:highlight>
                  <a:srgbClr val="FFFF00"/>
                </a:highlight>
              </a:rPr>
              <a:t>「自訂訊息」編輯</a:t>
            </a:r>
            <a:r>
              <a:rPr lang="zh-TW" altLang="en-US" sz="2000" b="1" spc="100" dirty="0">
                <a:solidFill>
                  <a:schemeClr val="tx1"/>
                </a:solidFill>
              </a:rPr>
              <a:t>並</a:t>
            </a:r>
            <a:r>
              <a:rPr lang="zh-TW" altLang="en-US" sz="2000" b="1" spc="100" dirty="0">
                <a:solidFill>
                  <a:schemeClr val="tx1"/>
                </a:solidFill>
                <a:highlight>
                  <a:srgbClr val="FFFF00"/>
                </a:highlight>
              </a:rPr>
              <a:t>點選列印按鈕</a:t>
            </a:r>
            <a:r>
              <a:rPr lang="zh-TW" altLang="en-US" sz="2000" b="1" spc="100" dirty="0">
                <a:solidFill>
                  <a:schemeClr val="tx1"/>
                </a:solidFill>
              </a:rPr>
              <a:t>，讓系統更新、儲存最新內容。</a:t>
            </a:r>
            <a:endParaRPr lang="en-US" altLang="zh-TW" sz="2000" b="1" spc="1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400" b="1" u="sng" spc="100" dirty="0"/>
              <a:t>請各校於所訂成績公告日，於</a:t>
            </a:r>
            <a:r>
              <a:rPr lang="zh-TW" altLang="en-US" sz="2400" b="1" u="sng" spc="100" dirty="0">
                <a:solidFill>
                  <a:srgbClr val="FF0000"/>
                </a:solidFill>
              </a:rPr>
              <a:t>各校官網公告</a:t>
            </a:r>
            <a:r>
              <a:rPr lang="zh-TW" altLang="en-US" sz="2400" b="1" u="sng" spc="100" dirty="0"/>
              <a:t>成績相關資訊。</a:t>
            </a:r>
            <a:endParaRPr lang="en-US" altLang="zh-TW" sz="2400" b="1" u="sng" spc="1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100" dirty="0"/>
              <a:t>本委員會亦提供「甄試總成績查詢系統」，於各校所訂成績公告日</a:t>
            </a:r>
            <a:r>
              <a:rPr lang="zh-TW" altLang="en-US" sz="2000" b="1" spc="100" dirty="0">
                <a:solidFill>
                  <a:srgbClr val="0033CC"/>
                </a:solidFill>
              </a:rPr>
              <a:t>當日</a:t>
            </a:r>
            <a:r>
              <a:rPr lang="en-US" altLang="zh-TW" sz="2000" b="1" spc="100" dirty="0">
                <a:solidFill>
                  <a:srgbClr val="0033CC"/>
                </a:solidFill>
              </a:rPr>
              <a:t>10:00</a:t>
            </a:r>
            <a:r>
              <a:rPr lang="zh-TW" altLang="en-US" sz="2000" b="1" spc="100" dirty="0">
                <a:solidFill>
                  <a:srgbClr val="0033CC"/>
                </a:solidFill>
              </a:rPr>
              <a:t>起</a:t>
            </a:r>
            <a:r>
              <a:rPr lang="zh-TW" altLang="en-US" sz="2000" b="1" spc="100" dirty="0"/>
              <a:t>開放申請生查詢「成績通知單」內容。</a:t>
            </a:r>
            <a:endParaRPr lang="en-US" altLang="zh-TW" sz="2000" b="1" spc="100" dirty="0">
              <a:solidFill>
                <a:schemeClr val="tx1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AB69EAD-D536-4870-8F0E-D86F33F02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481" y="2847508"/>
            <a:ext cx="6513519" cy="343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588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2ADECD07-C24B-465A-9B37-44F285329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529" y="3082328"/>
            <a:ext cx="8978900" cy="2967868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AAC3919-FD11-4832-9CEA-D3C53A4C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59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801F9AE-60B4-430F-9267-BE87FB85DB09}"/>
              </a:ext>
            </a:extLst>
          </p:cNvPr>
          <p:cNvGrpSpPr/>
          <p:nvPr/>
        </p:nvGrpSpPr>
        <p:grpSpPr>
          <a:xfrm>
            <a:off x="3941584" y="116112"/>
            <a:ext cx="4308832" cy="707886"/>
            <a:chOff x="1185510" y="218239"/>
            <a:chExt cx="4308832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7EEE9F95-6EBF-4E65-A1C8-E3C12AF71104}"/>
                </a:ext>
              </a:extLst>
            </p:cNvPr>
            <p:cNvSpPr txBox="1"/>
            <p:nvPr/>
          </p:nvSpPr>
          <p:spPr>
            <a:xfrm>
              <a:off x="2118836" y="325156"/>
              <a:ext cx="32656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3.3</a:t>
              </a:r>
              <a:r>
                <a:rPr lang="zh-TW" altLang="en-US" sz="3200" b="1" dirty="0"/>
                <a:t> 分發作業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34278BE9-0A24-4DF2-9571-9F15A9037F43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3.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複試作業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43A529B7-701E-458E-9A13-DD3845B411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09931"/>
              <a:ext cx="4308832" cy="1402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92A221E0-17C1-4D1B-BFDE-14ED80BC5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796" y="994578"/>
            <a:ext cx="8844705" cy="2000516"/>
          </a:xfrm>
          <a:prstGeom prst="rect">
            <a:avLst/>
          </a:prstGeom>
        </p:spPr>
      </p:pic>
      <p:sp>
        <p:nvSpPr>
          <p:cNvPr id="19" name="圓角矩形 8">
            <a:extLst>
              <a:ext uri="{FF2B5EF4-FFF2-40B4-BE49-F238E27FC236}">
                <a16:creationId xmlns:a16="http://schemas.microsoft.com/office/drawing/2014/main" id="{31133575-38F9-42DC-8D4D-CDB305EB7406}"/>
              </a:ext>
            </a:extLst>
          </p:cNvPr>
          <p:cNvSpPr/>
          <p:nvPr/>
        </p:nvSpPr>
        <p:spPr>
          <a:xfrm>
            <a:off x="1786529" y="1015598"/>
            <a:ext cx="2529182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①請先選擇「系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組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學程」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圓角矩形 9">
            <a:extLst>
              <a:ext uri="{FF2B5EF4-FFF2-40B4-BE49-F238E27FC236}">
                <a16:creationId xmlns:a16="http://schemas.microsoft.com/office/drawing/2014/main" id="{60E00CA2-F0DA-44AB-BAC6-69ACBCA6F305}"/>
              </a:ext>
            </a:extLst>
          </p:cNvPr>
          <p:cNvSpPr/>
          <p:nvPr/>
        </p:nvSpPr>
        <p:spPr>
          <a:xfrm>
            <a:off x="6638781" y="2120537"/>
            <a:ext cx="2105025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②請輸入錄取標準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圓角矩形 10">
            <a:extLst>
              <a:ext uri="{FF2B5EF4-FFF2-40B4-BE49-F238E27FC236}">
                <a16:creationId xmlns:a16="http://schemas.microsoft.com/office/drawing/2014/main" id="{9E0E60A6-1EBA-4806-A240-D5DB8294319A}"/>
              </a:ext>
            </a:extLst>
          </p:cNvPr>
          <p:cNvSpPr/>
          <p:nvPr/>
        </p:nvSpPr>
        <p:spPr>
          <a:xfrm>
            <a:off x="10116977" y="1745966"/>
            <a:ext cx="1874998" cy="646986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③請點選「進行分發」按鈕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圓角矩形 16">
            <a:extLst>
              <a:ext uri="{FF2B5EF4-FFF2-40B4-BE49-F238E27FC236}">
                <a16:creationId xmlns:a16="http://schemas.microsoft.com/office/drawing/2014/main" id="{601A676D-429D-4AF1-965D-2D6A42818A38}"/>
              </a:ext>
            </a:extLst>
          </p:cNvPr>
          <p:cNvSpPr/>
          <p:nvPr/>
        </p:nvSpPr>
        <p:spPr>
          <a:xfrm>
            <a:off x="1786529" y="4446485"/>
            <a:ext cx="2586354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④下方將出現分發結果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F38D96E-BEFF-48CD-AEF3-8CCEF62D2463}"/>
              </a:ext>
            </a:extLst>
          </p:cNvPr>
          <p:cNvSpPr txBox="1"/>
          <p:nvPr/>
        </p:nvSpPr>
        <p:spPr>
          <a:xfrm>
            <a:off x="6924116" y="5908575"/>
            <a:ext cx="3842740" cy="83099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b="1" dirty="0"/>
              <a:t>如錄取標準輸入「</a:t>
            </a:r>
            <a:r>
              <a:rPr lang="en-US" altLang="zh-TW" sz="1600" b="1" dirty="0"/>
              <a:t>0</a:t>
            </a:r>
            <a:r>
              <a:rPr lang="zh-TW" altLang="en-US" sz="1600" b="1" dirty="0"/>
              <a:t>」，</a:t>
            </a:r>
            <a:endParaRPr lang="en-US" altLang="zh-TW" sz="1600" b="1" dirty="0"/>
          </a:p>
          <a:p>
            <a:pPr algn="just"/>
            <a:r>
              <a:rPr lang="zh-TW" altLang="en-US" sz="1600" b="1" dirty="0"/>
              <a:t>系統將按「甄試總成績」及「招生名額」，依序排名正取、備取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A94264D-C838-471C-B018-1573ED5ED869}"/>
              </a:ext>
            </a:extLst>
          </p:cNvPr>
          <p:cNvSpPr/>
          <p:nvPr/>
        </p:nvSpPr>
        <p:spPr>
          <a:xfrm>
            <a:off x="6721591" y="3796937"/>
            <a:ext cx="2022216" cy="24384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5740780-5F07-4D07-B6D7-2BA759899A69}"/>
              </a:ext>
            </a:extLst>
          </p:cNvPr>
          <p:cNvSpPr/>
          <p:nvPr/>
        </p:nvSpPr>
        <p:spPr>
          <a:xfrm>
            <a:off x="8250416" y="4922010"/>
            <a:ext cx="1866561" cy="83099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8892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F0D7841-475F-434A-8424-59D63769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21D7F00-0A94-411C-9818-CA7FD5D507D0}"/>
              </a:ext>
            </a:extLst>
          </p:cNvPr>
          <p:cNvSpPr txBox="1"/>
          <p:nvPr/>
        </p:nvSpPr>
        <p:spPr>
          <a:xfrm>
            <a:off x="1505857" y="1059119"/>
            <a:ext cx="9924144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TW" altLang="zh-TW" sz="2000" kern="100" spc="100" dirty="0">
                <a:effectLst/>
                <a:latin typeface="+mn-ea"/>
                <a:cs typeface="Times New Roman" panose="02020603050405020304" pitchFamily="18" charset="0"/>
              </a:rPr>
              <a:t>申請生</a:t>
            </a:r>
            <a:r>
              <a:rPr lang="zh-TW" altLang="zh-TW" sz="2000" b="1" kern="100" spc="100" dirty="0">
                <a:effectLst/>
                <a:latin typeface="+mn-ea"/>
                <a:cs typeface="Times New Roman" panose="02020603050405020304" pitchFamily="18" charset="0"/>
              </a:rPr>
              <a:t>資格審查</a:t>
            </a:r>
            <a:r>
              <a:rPr lang="zh-TW" altLang="zh-TW" sz="2000" kern="100" spc="100" dirty="0">
                <a:effectLst/>
                <a:latin typeface="+mn-ea"/>
                <a:cs typeface="Times New Roman" panose="02020603050405020304" pitchFamily="18" charset="0"/>
              </a:rPr>
              <a:t>由</a:t>
            </a:r>
            <a:r>
              <a:rPr lang="zh-TW" altLang="zh-TW" sz="2000" b="1" kern="100" spc="100" dirty="0">
                <a:effectLst/>
                <a:latin typeface="+mn-ea"/>
                <a:cs typeface="Times New Roman" panose="02020603050405020304" pitchFamily="18" charset="0"/>
              </a:rPr>
              <a:t>各校</a:t>
            </a:r>
            <a:r>
              <a:rPr lang="zh-TW" altLang="zh-TW" sz="2000" kern="100" spc="100" dirty="0">
                <a:effectLst/>
                <a:latin typeface="+mn-ea"/>
                <a:cs typeface="Times New Roman" panose="02020603050405020304" pitchFamily="18" charset="0"/>
              </a:rPr>
              <a:t>於</a:t>
            </a:r>
            <a:r>
              <a:rPr lang="zh-TW" altLang="zh-TW" sz="2000" b="1" kern="100" spc="100" dirty="0">
                <a:effectLst/>
                <a:latin typeface="+mn-ea"/>
                <a:cs typeface="Times New Roman" panose="02020603050405020304" pitchFamily="18" charset="0"/>
              </a:rPr>
              <a:t>第二階段複試作業時辦理</a:t>
            </a:r>
            <a:r>
              <a:rPr lang="zh-TW" altLang="zh-TW" sz="2000" kern="100" spc="100" dirty="0">
                <a:effectLst/>
                <a:latin typeface="+mn-ea"/>
                <a:cs typeface="Times New Roman" panose="02020603050405020304" pitchFamily="18" charset="0"/>
              </a:rPr>
              <a:t>，請各校確實審查，若經審查資格不符者，取消其申請資格，且不退還複試費。</a:t>
            </a:r>
            <a:endParaRPr lang="zh-TW" altLang="zh-TW" kern="100" spc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zh-TW" sz="2000" b="1" kern="100" spc="100" dirty="0">
                <a:effectLst/>
                <a:latin typeface="+mn-ea"/>
                <a:cs typeface="Times New Roman" panose="02020603050405020304" pitchFamily="18" charset="0"/>
              </a:rPr>
              <a:t>申請資格</a:t>
            </a:r>
            <a:r>
              <a:rPr lang="zh-TW" altLang="en-US" sz="2000" b="1" kern="100" spc="100" dirty="0">
                <a:latin typeface="+mn-ea"/>
                <a:cs typeface="Times New Roman" panose="02020603050405020304" pitchFamily="18" charset="0"/>
              </a:rPr>
              <a:t>，請參閱</a:t>
            </a:r>
            <a:r>
              <a:rPr lang="zh-TW" altLang="zh-TW" sz="2000" b="1" kern="100" spc="100" dirty="0">
                <a:effectLst/>
                <a:latin typeface="+mn-ea"/>
                <a:cs typeface="Times New Roman" panose="02020603050405020304" pitchFamily="18" charset="0"/>
              </a:rPr>
              <a:t>招生簡章第</a:t>
            </a:r>
            <a:r>
              <a:rPr lang="en-US" altLang="zh-TW" sz="2000" b="1" kern="100" spc="100" dirty="0">
                <a:effectLst/>
                <a:latin typeface="+mn-ea"/>
                <a:cs typeface="Times New Roman" panose="02020603050405020304" pitchFamily="18" charset="0"/>
              </a:rPr>
              <a:t>1~2</a:t>
            </a:r>
            <a:r>
              <a:rPr lang="zh-TW" altLang="zh-TW" sz="2000" b="1" kern="100" spc="100" dirty="0">
                <a:effectLst/>
                <a:latin typeface="+mn-ea"/>
                <a:cs typeface="Times New Roman" panose="02020603050405020304" pitchFamily="18" charset="0"/>
              </a:rPr>
              <a:t>頁</a:t>
            </a:r>
            <a:r>
              <a:rPr lang="zh-TW" altLang="en-US" sz="2000" b="1" kern="100" spc="100" dirty="0">
                <a:effectLst/>
                <a:latin typeface="+mn-ea"/>
                <a:cs typeface="Times New Roman" panose="02020603050405020304" pitchFamily="18" charset="0"/>
              </a:rPr>
              <a:t>所表列之學歷</a:t>
            </a:r>
            <a:r>
              <a:rPr lang="en-US" altLang="zh-TW" sz="2000" b="1" kern="100" spc="1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en-US" sz="2000" b="1" kern="100" spc="100" dirty="0">
                <a:effectLst/>
                <a:latin typeface="+mn-ea"/>
                <a:cs typeface="Times New Roman" panose="02020603050405020304" pitchFamily="18" charset="0"/>
              </a:rPr>
              <a:t>力</a:t>
            </a:r>
            <a:r>
              <a:rPr lang="en-US" altLang="zh-TW" sz="2000" b="1" kern="100" spc="1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en-US" sz="2000" b="1" kern="100" spc="100" dirty="0">
                <a:effectLst/>
                <a:latin typeface="+mn-ea"/>
                <a:cs typeface="Times New Roman" panose="02020603050405020304" pitchFamily="18" charset="0"/>
              </a:rPr>
              <a:t>資格</a:t>
            </a:r>
            <a:r>
              <a:rPr lang="zh-TW" altLang="zh-TW" sz="2000" b="1" kern="100" spc="100" dirty="0">
                <a:effectLst/>
                <a:latin typeface="+mn-ea"/>
                <a:cs typeface="Times New Roman" panose="02020603050405020304" pitchFamily="18" charset="0"/>
              </a:rPr>
              <a:t>。</a:t>
            </a:r>
            <a:endParaRPr lang="en-US" altLang="zh-TW" sz="2000" b="1" kern="100" spc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zh-TW" sz="2000" b="1" kern="100" spc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普通科、藝術群、綜合高中學程詳細科別名稱，請參閱</a:t>
            </a:r>
            <a:r>
              <a:rPr lang="en-US" altLang="zh-TW" sz="2000" b="1" kern="100" spc="100" dirty="0" err="1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教育部統計處「學校名錄及相關資訊／學校基本統計資訊／高級中等學校科別資料</a:t>
            </a:r>
            <a:r>
              <a:rPr lang="en-US" altLang="zh-TW" sz="2000" b="1" kern="100" spc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」</a:t>
            </a:r>
            <a:r>
              <a:rPr lang="zh-TW" altLang="zh-TW" sz="2000" kern="100" spc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。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zh-TW" sz="2000" kern="100" spc="100" dirty="0">
                <a:effectLst/>
                <a:latin typeface="+mn-ea"/>
                <a:cs typeface="Times New Roman" panose="02020603050405020304" pitchFamily="18" charset="0"/>
              </a:rPr>
              <a:t>辦理資格審查時，請</a:t>
            </a:r>
            <a:r>
              <a:rPr lang="zh-TW" altLang="zh-TW" sz="2000" b="1" kern="100" spc="100" dirty="0">
                <a:effectLst/>
                <a:latin typeface="+mn-ea"/>
                <a:cs typeface="Times New Roman" panose="02020603050405020304" pitchFamily="18" charset="0"/>
              </a:rPr>
              <a:t>特別註明</a:t>
            </a:r>
            <a:r>
              <a:rPr lang="zh-TW" altLang="zh-TW" sz="2000" kern="100" spc="100" dirty="0">
                <a:effectLst/>
                <a:latin typeface="+mn-ea"/>
                <a:cs typeface="Times New Roman" panose="02020603050405020304" pitchFamily="18" charset="0"/>
              </a:rPr>
              <a:t>考生</a:t>
            </a:r>
            <a:r>
              <a:rPr lang="zh-TW" altLang="zh-TW" sz="2000" b="1" kern="100" spc="100" dirty="0">
                <a:effectLst/>
                <a:latin typeface="+mn-ea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不符合</a:t>
            </a:r>
            <a:r>
              <a:rPr lang="zh-TW" altLang="en-US" sz="2000" kern="100" spc="100" dirty="0">
                <a:effectLst/>
                <a:latin typeface="+mn-ea"/>
                <a:cs typeface="Times New Roman" panose="02020603050405020304" pitchFamily="18" charset="0"/>
              </a:rPr>
              <a:t>何項</a:t>
            </a:r>
            <a:r>
              <a:rPr lang="zh-TW" altLang="zh-TW" sz="2000" kern="100" spc="100" dirty="0">
                <a:effectLst/>
                <a:latin typeface="+mn-ea"/>
                <a:cs typeface="Times New Roman" panose="02020603050405020304" pitchFamily="18" charset="0"/>
              </a:rPr>
              <a:t>申請資格，以確認資格審查無誤。如申請生繳附之學歷證件不足，致無法審查判斷時，請通知申請生於審查限期內辦理補繳，請勿逕以表件不全退回。</a:t>
            </a:r>
            <a:endParaRPr lang="zh-TW" altLang="zh-TW" kern="100" spc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zh-TW" sz="2000" kern="100" spc="100" dirty="0">
                <a:effectLst/>
                <a:latin typeface="+mn-ea"/>
                <a:cs typeface="Times New Roman" panose="02020603050405020304" pitchFamily="18" charset="0"/>
              </a:rPr>
              <a:t>資格審查期間，若有疑義，請知會本會，俾利共同協助處理。</a:t>
            </a:r>
            <a:endParaRPr lang="zh-TW" altLang="zh-TW" kern="100" spc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1848A67-006E-4D18-B623-ABB59F410B51}"/>
              </a:ext>
            </a:extLst>
          </p:cNvPr>
          <p:cNvGrpSpPr/>
          <p:nvPr/>
        </p:nvGrpSpPr>
        <p:grpSpPr>
          <a:xfrm>
            <a:off x="2951549" y="223156"/>
            <a:ext cx="6288901" cy="523220"/>
            <a:chOff x="2951549" y="223156"/>
            <a:chExt cx="6288901" cy="523220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88B0AE83-120D-4B24-B68F-91D56C2E09C3}"/>
                </a:ext>
              </a:extLst>
            </p:cNvPr>
            <p:cNvSpPr txBox="1"/>
            <p:nvPr/>
          </p:nvSpPr>
          <p:spPr>
            <a:xfrm>
              <a:off x="2951549" y="223156"/>
              <a:ext cx="62889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第二階段複試－申請資格審查注意事項</a:t>
              </a: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2D064851-6BC0-407D-97D8-BFD03CB4F963}"/>
                </a:ext>
              </a:extLst>
            </p:cNvPr>
            <p:cNvCxnSpPr/>
            <p:nvPr/>
          </p:nvCxnSpPr>
          <p:spPr>
            <a:xfrm>
              <a:off x="2951549" y="746376"/>
              <a:ext cx="62889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: 摺角紙張 16">
            <a:extLst>
              <a:ext uri="{FF2B5EF4-FFF2-40B4-BE49-F238E27FC236}">
                <a16:creationId xmlns:a16="http://schemas.microsoft.com/office/drawing/2014/main" id="{7973099D-A688-4FE3-A246-24EC03C9D5D6}"/>
              </a:ext>
            </a:extLst>
          </p:cNvPr>
          <p:cNvSpPr/>
          <p:nvPr/>
        </p:nvSpPr>
        <p:spPr>
          <a:xfrm>
            <a:off x="3140128" y="4700630"/>
            <a:ext cx="2955872" cy="1934214"/>
          </a:xfrm>
          <a:prstGeom prst="foldedCorner">
            <a:avLst>
              <a:gd name="adj" fmla="val 2103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576000" rIns="180000" rtlCol="0" anchor="ctr" anchorCtr="1"/>
          <a:lstStyle/>
          <a:p>
            <a:pPr algn="ctr"/>
            <a:r>
              <a:rPr lang="zh-TW" altLang="zh-TW" sz="2000" b="1" i="1" kern="100" spc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專業群科學生</a:t>
            </a:r>
            <a:r>
              <a:rPr lang="en-US" altLang="zh-TW" sz="2000" b="1" i="1" kern="100" spc="100" dirty="0">
                <a:solidFill>
                  <a:schemeClr val="accent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en-US" sz="2000" b="1" i="1" kern="100" spc="100" dirty="0">
                <a:solidFill>
                  <a:schemeClr val="accent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藝術群、綜合高中專門學程除外</a:t>
            </a:r>
            <a:r>
              <a:rPr lang="en-US" altLang="zh-TW" sz="2000" b="1" i="1" kern="100" spc="100" dirty="0">
                <a:solidFill>
                  <a:schemeClr val="accent2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)</a:t>
            </a:r>
            <a:r>
              <a:rPr lang="zh-TW" altLang="zh-TW" sz="2000" b="1" i="1" kern="100" spc="100" dirty="0">
                <a:solidFill>
                  <a:schemeClr val="tx1"/>
                </a:solidFill>
                <a:latin typeface="+mn-ea"/>
                <a:cs typeface="Times New Roman" panose="02020603050405020304" pitchFamily="18" charset="0"/>
              </a:rPr>
              <a:t>無論應屆或非應屆，均不得報名參加四技申請入學。</a:t>
            </a:r>
            <a:endParaRPr lang="en-US" altLang="zh-TW" sz="2000" b="1" i="1" kern="100" spc="100" dirty="0">
              <a:solidFill>
                <a:schemeClr val="tx1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矩形: 摺角紙張 18">
            <a:extLst>
              <a:ext uri="{FF2B5EF4-FFF2-40B4-BE49-F238E27FC236}">
                <a16:creationId xmlns:a16="http://schemas.microsoft.com/office/drawing/2014/main" id="{5800C6E3-3747-43F4-BCE4-D39E7CF64594}"/>
              </a:ext>
            </a:extLst>
          </p:cNvPr>
          <p:cNvSpPr/>
          <p:nvPr/>
        </p:nvSpPr>
        <p:spPr>
          <a:xfrm>
            <a:off x="6467929" y="4700630"/>
            <a:ext cx="2168071" cy="1934214"/>
          </a:xfrm>
          <a:prstGeom prst="foldedCorner">
            <a:avLst>
              <a:gd name="adj" fmla="val 2103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rtlCol="0" anchor="ctr" anchorCtr="1"/>
          <a:lstStyle/>
          <a:p>
            <a:pPr algn="ctr"/>
            <a:r>
              <a:rPr lang="zh-TW" altLang="zh-TW" sz="2000" b="1" i="1" kern="100" spc="100" dirty="0">
                <a:solidFill>
                  <a:schemeClr val="tx1"/>
                </a:solidFill>
                <a:effectLst/>
                <a:latin typeface="+mn-ea"/>
                <a:cs typeface="Times New Roman" panose="02020603050405020304" pitchFamily="18" charset="0"/>
              </a:rPr>
              <a:t>持有五專或其他同等學力者，亦不得報名參加。</a:t>
            </a:r>
            <a:endParaRPr lang="zh-TW" altLang="zh-TW" sz="2000" i="1" kern="100" spc="100" dirty="0">
              <a:solidFill>
                <a:schemeClr val="tx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4F8728CD-7E01-4427-8FA5-7FA3B7F40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813" y="4342284"/>
            <a:ext cx="606372" cy="60637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F52ADE4-3D5E-4062-A8D2-70E100886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222" y="4373359"/>
            <a:ext cx="606372" cy="60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981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2664A1E-478E-4D6B-A4DD-7D9E6A205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60</a:t>
            </a:fld>
            <a:endParaRPr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3EAC0B7-DBF2-47E9-918A-4CEC5F919EB7}"/>
              </a:ext>
            </a:extLst>
          </p:cNvPr>
          <p:cNvGrpSpPr/>
          <p:nvPr/>
        </p:nvGrpSpPr>
        <p:grpSpPr>
          <a:xfrm>
            <a:off x="3941584" y="116112"/>
            <a:ext cx="4308832" cy="707886"/>
            <a:chOff x="1185510" y="218239"/>
            <a:chExt cx="4308832" cy="707886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4B883EA8-51A3-4298-A877-7A0E7FC9ACF8}"/>
                </a:ext>
              </a:extLst>
            </p:cNvPr>
            <p:cNvSpPr txBox="1"/>
            <p:nvPr/>
          </p:nvSpPr>
          <p:spPr>
            <a:xfrm>
              <a:off x="2118836" y="325156"/>
              <a:ext cx="32656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3.3</a:t>
              </a:r>
              <a:r>
                <a:rPr lang="zh-TW" altLang="en-US" sz="3200" b="1" dirty="0"/>
                <a:t> 分發作業</a:t>
              </a:r>
              <a:endParaRPr lang="en-US" altLang="zh-TW" sz="3200" b="1" dirty="0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F6FC5A02-663B-4A2F-A28F-7C40BB4E2952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3.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複試作業</a:t>
              </a: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09A69FA7-2B8A-49CE-BE80-C915D0649C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09931"/>
              <a:ext cx="4308832" cy="1402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E94BC129-12F8-4848-8A73-874FE128A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791" y="1599227"/>
            <a:ext cx="9812066" cy="31854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80AEA1B-3855-4991-87AD-D8E6EB48C707}"/>
              </a:ext>
            </a:extLst>
          </p:cNvPr>
          <p:cNvSpPr/>
          <p:nvPr/>
        </p:nvSpPr>
        <p:spPr>
          <a:xfrm>
            <a:off x="6749143" y="2344495"/>
            <a:ext cx="2124891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2B907B61-320E-406D-8146-EC61D1125BC2}"/>
              </a:ext>
            </a:extLst>
          </p:cNvPr>
          <p:cNvCxnSpPr>
            <a:cxnSpLocks/>
          </p:cNvCxnSpPr>
          <p:nvPr/>
        </p:nvCxnSpPr>
        <p:spPr>
          <a:xfrm>
            <a:off x="1793966" y="4296883"/>
            <a:ext cx="9231085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8CCF60BD-EFB3-4787-9B6E-F71F0B4C8D7E}"/>
              </a:ext>
            </a:extLst>
          </p:cNvPr>
          <p:cNvSpPr/>
          <p:nvPr/>
        </p:nvSpPr>
        <p:spPr>
          <a:xfrm>
            <a:off x="6747215" y="4170608"/>
            <a:ext cx="1158240" cy="25254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錄取標準</a:t>
            </a:r>
            <a:r>
              <a:rPr lang="en-US" altLang="zh-TW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470E117-63D9-4337-841A-3B1C75CDA331}"/>
              </a:ext>
            </a:extLst>
          </p:cNvPr>
          <p:cNvSpPr/>
          <p:nvPr/>
        </p:nvSpPr>
        <p:spPr>
          <a:xfrm>
            <a:off x="7341326" y="3206643"/>
            <a:ext cx="1045028" cy="20900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0D5E662-4B4F-4159-9671-3051725FEB7F}"/>
              </a:ext>
            </a:extLst>
          </p:cNvPr>
          <p:cNvSpPr txBox="1"/>
          <p:nvPr/>
        </p:nvSpPr>
        <p:spPr>
          <a:xfrm>
            <a:off x="1345790" y="901549"/>
            <a:ext cx="967926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lang="zh-TW" altLang="en-US" spc="100" dirty="0"/>
              <a:t>甄試總成績</a:t>
            </a:r>
            <a:r>
              <a:rPr lang="zh-TW" altLang="en-US" sz="2000" b="1" u="sng" spc="100" dirty="0">
                <a:solidFill>
                  <a:srgbClr val="FF0000"/>
                </a:solidFill>
              </a:rPr>
              <a:t>達</a:t>
            </a:r>
            <a:r>
              <a:rPr lang="zh-TW" altLang="en-US" spc="100" dirty="0"/>
              <a:t>錄取標準，</a:t>
            </a:r>
            <a:endParaRPr lang="en-US" altLang="zh-TW" spc="100" dirty="0"/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zh-TW" altLang="en-US" spc="100" dirty="0"/>
              <a:t>在該系組學程</a:t>
            </a:r>
            <a:r>
              <a:rPr lang="zh-TW" altLang="en-US" spc="100" dirty="0">
                <a:solidFill>
                  <a:srgbClr val="00B050"/>
                </a:solidFill>
              </a:rPr>
              <a:t>招生名額</a:t>
            </a:r>
            <a:r>
              <a:rPr lang="zh-TW" altLang="en-US" b="1" spc="100" dirty="0">
                <a:solidFill>
                  <a:srgbClr val="00B050"/>
                </a:solidFill>
              </a:rPr>
              <a:t>內</a:t>
            </a:r>
            <a:r>
              <a:rPr lang="zh-TW" altLang="en-US" spc="100" dirty="0"/>
              <a:t>者，為「</a:t>
            </a:r>
            <a:r>
              <a:rPr lang="zh-TW" altLang="en-US" b="1" spc="100" dirty="0">
                <a:solidFill>
                  <a:srgbClr val="00B050"/>
                </a:solidFill>
              </a:rPr>
              <a:t>正取」</a:t>
            </a:r>
            <a:r>
              <a:rPr lang="zh-TW" altLang="en-US" spc="100" dirty="0"/>
              <a:t>；在該系組學程</a:t>
            </a:r>
            <a:r>
              <a:rPr lang="zh-TW" altLang="en-US" spc="100" dirty="0">
                <a:solidFill>
                  <a:srgbClr val="0033CC"/>
                </a:solidFill>
              </a:rPr>
              <a:t>招生名額</a:t>
            </a:r>
            <a:r>
              <a:rPr lang="zh-TW" altLang="en-US" b="1" spc="100" dirty="0">
                <a:solidFill>
                  <a:srgbClr val="0033CC"/>
                </a:solidFill>
              </a:rPr>
              <a:t>外</a:t>
            </a:r>
            <a:r>
              <a:rPr lang="zh-TW" altLang="en-US" spc="100" dirty="0"/>
              <a:t>者，為「</a:t>
            </a:r>
            <a:r>
              <a:rPr lang="zh-TW" altLang="en-US" b="1" spc="100" dirty="0">
                <a:solidFill>
                  <a:srgbClr val="0033CC"/>
                </a:solidFill>
              </a:rPr>
              <a:t>備取」</a:t>
            </a:r>
            <a:endParaRPr lang="en-US" altLang="zh-TW" b="1" spc="100" dirty="0">
              <a:solidFill>
                <a:srgbClr val="0033CC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1D616A5-0870-4491-BEA5-8283D13A3A79}"/>
              </a:ext>
            </a:extLst>
          </p:cNvPr>
          <p:cNvSpPr/>
          <p:nvPr/>
        </p:nvSpPr>
        <p:spPr>
          <a:xfrm>
            <a:off x="8386354" y="3841060"/>
            <a:ext cx="2107474" cy="2014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919FEC7-898F-429E-B0BA-6129C8A70BDF}"/>
              </a:ext>
            </a:extLst>
          </p:cNvPr>
          <p:cNvSpPr/>
          <p:nvPr/>
        </p:nvSpPr>
        <p:spPr>
          <a:xfrm>
            <a:off x="8386354" y="4083903"/>
            <a:ext cx="2107474" cy="191897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6C443C0-51AA-4D75-9A0E-1DACD9E780CB}"/>
              </a:ext>
            </a:extLst>
          </p:cNvPr>
          <p:cNvSpPr txBox="1"/>
          <p:nvPr/>
        </p:nvSpPr>
        <p:spPr>
          <a:xfrm>
            <a:off x="1345790" y="5025150"/>
            <a:ext cx="8555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zh-TW" altLang="en-US" spc="100" dirty="0"/>
              <a:t>甄試總成績</a:t>
            </a:r>
            <a:r>
              <a:rPr lang="zh-TW" altLang="en-US" sz="2000" b="1" u="sng" spc="100" dirty="0">
                <a:solidFill>
                  <a:srgbClr val="FF0000"/>
                </a:solidFill>
              </a:rPr>
              <a:t>未達</a:t>
            </a:r>
            <a:r>
              <a:rPr lang="zh-TW" altLang="en-US" spc="100" dirty="0"/>
              <a:t>錄取標準者，或有一複試項目為</a:t>
            </a:r>
            <a:r>
              <a:rPr lang="en-US" altLang="zh-TW" b="1" spc="100" dirty="0">
                <a:solidFill>
                  <a:srgbClr val="FF0000"/>
                </a:solidFill>
              </a:rPr>
              <a:t>0</a:t>
            </a:r>
            <a:r>
              <a:rPr lang="zh-TW" altLang="en-US" b="1" spc="100" dirty="0">
                <a:solidFill>
                  <a:srgbClr val="FF0000"/>
                </a:solidFill>
              </a:rPr>
              <a:t>分</a:t>
            </a:r>
            <a:r>
              <a:rPr lang="zh-TW" altLang="en-US" spc="100" dirty="0"/>
              <a:t>或</a:t>
            </a:r>
            <a:r>
              <a:rPr lang="zh-TW" altLang="en-US" b="1" spc="100" dirty="0">
                <a:solidFill>
                  <a:srgbClr val="FF0000"/>
                </a:solidFill>
              </a:rPr>
              <a:t>缺考</a:t>
            </a:r>
            <a:r>
              <a:rPr lang="zh-TW" altLang="en-US" spc="100" dirty="0"/>
              <a:t>者，為「未錄取」</a:t>
            </a:r>
            <a:endParaRPr lang="en-US" altLang="zh-TW" spc="100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501D4C2-1DFA-4689-841F-E3A37D2ED0E4}"/>
              </a:ext>
            </a:extLst>
          </p:cNvPr>
          <p:cNvSpPr txBox="1"/>
          <p:nvPr/>
        </p:nvSpPr>
        <p:spPr>
          <a:xfrm>
            <a:off x="1708285" y="5755715"/>
            <a:ext cx="9087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TW" sz="2000" b="1" u="sng" spc="100" dirty="0"/>
              <a:t>【</a:t>
            </a:r>
            <a:r>
              <a:rPr lang="zh-TW" altLang="en-US" sz="2000" b="1" u="sng" spc="100" dirty="0"/>
              <a:t>步驟</a:t>
            </a:r>
            <a:r>
              <a:rPr lang="en-US" altLang="zh-TW" sz="2000" b="1" u="sng" spc="100" dirty="0"/>
              <a:t>4.2</a:t>
            </a:r>
            <a:r>
              <a:rPr lang="zh-TW" altLang="en-US" sz="2000" b="1" u="sng" spc="100" dirty="0"/>
              <a:t>甄審結果確定送出</a:t>
            </a:r>
            <a:r>
              <a:rPr lang="en-US" altLang="zh-TW" sz="2000" b="1" u="sng" spc="100" dirty="0"/>
              <a:t>】</a:t>
            </a:r>
            <a:r>
              <a:rPr lang="zh-TW" altLang="en-US" sz="2000" b="1" u="sng" spc="100" dirty="0"/>
              <a:t>前，皆可至此頁面重新輸入錄取標準進行分發</a:t>
            </a:r>
            <a:endParaRPr lang="en-US" altLang="zh-TW" sz="2000" b="1" u="sng" spc="100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TW" sz="2000" b="1" spc="100" dirty="0"/>
              <a:t>※</a:t>
            </a:r>
            <a:r>
              <a:rPr lang="zh-TW" altLang="en-US" sz="2000" b="1" spc="100" dirty="0"/>
              <a:t>所有系組學程，皆必須進行分發作業</a:t>
            </a:r>
            <a:r>
              <a:rPr lang="en-US" altLang="zh-TW" sz="2000" b="1" spc="100" dirty="0"/>
              <a:t>※</a:t>
            </a:r>
          </a:p>
        </p:txBody>
      </p:sp>
    </p:spTree>
    <p:extLst>
      <p:ext uri="{BB962C8B-B14F-4D97-AF65-F5344CB8AC3E}">
        <p14:creationId xmlns:p14="http://schemas.microsoft.com/office/powerpoint/2010/main" val="16869763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9E82E31-15BC-48A5-A1D9-92427CDC4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784" y="1377277"/>
            <a:ext cx="9702073" cy="2400513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8401815" y="1735513"/>
            <a:ext cx="605348" cy="423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8BAB353-88D0-46E7-8B53-35C93A381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61</a:t>
            </a:fld>
            <a:endParaRPr lang="zh-TW" altLang="en-US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B55AD42-5411-4FDC-95C2-01E783970432}"/>
              </a:ext>
            </a:extLst>
          </p:cNvPr>
          <p:cNvGrpSpPr/>
          <p:nvPr/>
        </p:nvGrpSpPr>
        <p:grpSpPr>
          <a:xfrm>
            <a:off x="3443898" y="116112"/>
            <a:ext cx="5304204" cy="715238"/>
            <a:chOff x="957306" y="218239"/>
            <a:chExt cx="5304204" cy="715238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32BCA753-4460-43CF-B020-566B91113722}"/>
                </a:ext>
              </a:extLst>
            </p:cNvPr>
            <p:cNvSpPr txBox="1"/>
            <p:nvPr/>
          </p:nvSpPr>
          <p:spPr>
            <a:xfrm>
              <a:off x="2118836" y="325156"/>
              <a:ext cx="39934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4.1</a:t>
              </a:r>
              <a:r>
                <a:rPr lang="zh-TW" altLang="en-US" sz="3200" b="1" dirty="0"/>
                <a:t>甄試結果查詢</a:t>
              </a:r>
              <a:endParaRPr lang="en-US" altLang="zh-TW" sz="3200" b="1" dirty="0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22B639B6-862F-42F1-87AA-88D847E994FC}"/>
                </a:ext>
              </a:extLst>
            </p:cNvPr>
            <p:cNvSpPr txBox="1"/>
            <p:nvPr/>
          </p:nvSpPr>
          <p:spPr>
            <a:xfrm>
              <a:off x="957306" y="218239"/>
              <a:ext cx="1161530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4.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甄試結果作業</a:t>
              </a:r>
            </a:p>
          </p:txBody>
        </p: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465C31E6-BA08-4B11-A822-5D9374E46B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9456"/>
              <a:ext cx="5076000" cy="14021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1BCF4A9-C57D-45BA-A4C2-A37C62BB1545}"/>
              </a:ext>
            </a:extLst>
          </p:cNvPr>
          <p:cNvSpPr txBox="1"/>
          <p:nvPr/>
        </p:nvSpPr>
        <p:spPr>
          <a:xfrm>
            <a:off x="1256369" y="1007945"/>
            <a:ext cx="967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lang="zh-TW" altLang="en-US" b="1" spc="100" dirty="0"/>
              <a:t>所有系組學程完成</a:t>
            </a:r>
            <a:r>
              <a:rPr lang="en-US" altLang="zh-TW" b="1" spc="100" dirty="0"/>
              <a:t>【</a:t>
            </a:r>
            <a:r>
              <a:rPr lang="zh-TW" altLang="en-US" b="1" spc="100" dirty="0"/>
              <a:t>步驟</a:t>
            </a:r>
            <a:r>
              <a:rPr lang="en-US" altLang="zh-TW" b="1" spc="100" dirty="0"/>
              <a:t>3.3</a:t>
            </a:r>
            <a:r>
              <a:rPr lang="zh-TW" altLang="en-US" b="1" spc="100" dirty="0"/>
              <a:t>分發作業</a:t>
            </a:r>
            <a:r>
              <a:rPr lang="en-US" altLang="zh-TW" b="1" spc="100" dirty="0"/>
              <a:t>】</a:t>
            </a:r>
            <a:r>
              <a:rPr lang="zh-TW" altLang="en-US" b="1" spc="100" dirty="0"/>
              <a:t>後，請至</a:t>
            </a:r>
            <a:r>
              <a:rPr lang="en-US" altLang="zh-TW" b="1" spc="100" dirty="0"/>
              <a:t>【</a:t>
            </a:r>
            <a:r>
              <a:rPr lang="zh-TW" altLang="en-US" b="1" spc="100" dirty="0"/>
              <a:t>步驟</a:t>
            </a:r>
            <a:r>
              <a:rPr lang="en-US" altLang="zh-TW" b="1" spc="100" dirty="0"/>
              <a:t>4.1】</a:t>
            </a:r>
            <a:r>
              <a:rPr lang="zh-TW" altLang="en-US" b="1" spc="100" dirty="0"/>
              <a:t>進行查詢、檢視</a:t>
            </a:r>
            <a:endParaRPr lang="en-US" altLang="zh-TW" b="1" spc="1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BDADE1-4418-47D0-B3BE-6EDE64AE8F37}"/>
              </a:ext>
            </a:extLst>
          </p:cNvPr>
          <p:cNvSpPr/>
          <p:nvPr/>
        </p:nvSpPr>
        <p:spPr>
          <a:xfrm>
            <a:off x="8727783" y="2575357"/>
            <a:ext cx="2207847" cy="1011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65B0406-6882-496C-926D-C03919967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784" y="4289823"/>
            <a:ext cx="9702073" cy="217776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E3B608B2-4B08-404B-882F-0EEB0E5D77BE}"/>
              </a:ext>
            </a:extLst>
          </p:cNvPr>
          <p:cNvSpPr/>
          <p:nvPr/>
        </p:nvSpPr>
        <p:spPr>
          <a:xfrm>
            <a:off x="8641646" y="5493794"/>
            <a:ext cx="2293985" cy="6991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6FA186A-172C-4CBB-956D-8A2266FEBC09}"/>
              </a:ext>
            </a:extLst>
          </p:cNvPr>
          <p:cNvSpPr txBox="1"/>
          <p:nvPr/>
        </p:nvSpPr>
        <p:spPr>
          <a:xfrm>
            <a:off x="1256369" y="3913883"/>
            <a:ext cx="967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lang="zh-TW" altLang="en-US" b="1" spc="100" dirty="0"/>
              <a:t>如查詢結果「錄取狀態」、「名次」為空白，表示尚未完成</a:t>
            </a:r>
            <a:r>
              <a:rPr lang="en-US" altLang="zh-TW" b="1" spc="100" dirty="0"/>
              <a:t>【</a:t>
            </a:r>
            <a:r>
              <a:rPr lang="zh-TW" altLang="en-US" b="1" spc="100" dirty="0"/>
              <a:t>步驟</a:t>
            </a:r>
            <a:r>
              <a:rPr lang="en-US" altLang="zh-TW" b="1" spc="100" dirty="0"/>
              <a:t>3.3】</a:t>
            </a:r>
            <a:r>
              <a:rPr lang="zh-TW" altLang="en-US" b="1" spc="100" dirty="0"/>
              <a:t>，請重新作業</a:t>
            </a:r>
            <a:endParaRPr lang="en-US" altLang="zh-TW" b="1" spc="100" dirty="0"/>
          </a:p>
        </p:txBody>
      </p:sp>
    </p:spTree>
    <p:extLst>
      <p:ext uri="{BB962C8B-B14F-4D97-AF65-F5344CB8AC3E}">
        <p14:creationId xmlns:p14="http://schemas.microsoft.com/office/powerpoint/2010/main" val="37286206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367E259-7D52-4215-A6F4-7FF62A0E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62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EFB2C08-6D66-4A3A-97BC-4C7647615B95}"/>
              </a:ext>
            </a:extLst>
          </p:cNvPr>
          <p:cNvGrpSpPr/>
          <p:nvPr/>
        </p:nvGrpSpPr>
        <p:grpSpPr>
          <a:xfrm>
            <a:off x="3108166" y="116112"/>
            <a:ext cx="5975668" cy="715239"/>
            <a:chOff x="957306" y="218239"/>
            <a:chExt cx="5975668" cy="715239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316C616-8DD2-472A-A0CF-9B08CDB2C682}"/>
                </a:ext>
              </a:extLst>
            </p:cNvPr>
            <p:cNvSpPr txBox="1"/>
            <p:nvPr/>
          </p:nvSpPr>
          <p:spPr>
            <a:xfrm>
              <a:off x="2118836" y="325156"/>
              <a:ext cx="48141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4.2</a:t>
              </a:r>
              <a:r>
                <a:rPr lang="zh-TW" altLang="en-US" sz="3200" b="1" dirty="0"/>
                <a:t>甄試結果確定送出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D650DA80-8215-4FC7-A5D9-FFCD45DAE4EF}"/>
                </a:ext>
              </a:extLst>
            </p:cNvPr>
            <p:cNvSpPr txBox="1"/>
            <p:nvPr/>
          </p:nvSpPr>
          <p:spPr>
            <a:xfrm>
              <a:off x="957306" y="218239"/>
              <a:ext cx="1161530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4.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甄試結果作業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B0E6C149-0336-4A99-AEB6-6F8DBADF15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26125"/>
              <a:ext cx="5747464" cy="7353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532CB88E-1199-4319-8CCC-401AB2C19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70" y="930915"/>
            <a:ext cx="5413534" cy="265446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AC93C1D-97A7-480F-97ED-44463764B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726" y="3585377"/>
            <a:ext cx="5328178" cy="144231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D8D459E-E22F-438F-8C29-D46ACEC1156E}"/>
              </a:ext>
            </a:extLst>
          </p:cNvPr>
          <p:cNvSpPr txBox="1"/>
          <p:nvPr/>
        </p:nvSpPr>
        <p:spPr>
          <a:xfrm>
            <a:off x="3235293" y="5307842"/>
            <a:ext cx="572141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spc="80" dirty="0"/>
              <a:t>請務必於各校公告正備取名單</a:t>
            </a:r>
            <a:r>
              <a:rPr lang="zh-TW" altLang="en-US" sz="2400" b="1" u="sng" spc="80" dirty="0">
                <a:solidFill>
                  <a:srgbClr val="FF0000"/>
                </a:solidFill>
              </a:rPr>
              <a:t>前一日</a:t>
            </a:r>
            <a:r>
              <a:rPr lang="en-US" altLang="zh-TW" sz="2400" b="1" u="sng" spc="80" dirty="0">
                <a:solidFill>
                  <a:srgbClr val="FF0000"/>
                </a:solidFill>
              </a:rPr>
              <a:t>17:00</a:t>
            </a:r>
            <a:r>
              <a:rPr lang="zh-TW" altLang="en-US" sz="2400" b="1" u="sng" spc="80" dirty="0">
                <a:solidFill>
                  <a:srgbClr val="FF0000"/>
                </a:solidFill>
              </a:rPr>
              <a:t>前</a:t>
            </a:r>
            <a:r>
              <a:rPr lang="zh-TW" altLang="en-US" sz="2000" b="1" spc="80" dirty="0"/>
              <a:t>，</a:t>
            </a:r>
            <a:endParaRPr lang="en-US" altLang="zh-TW" sz="2000" b="1" spc="80" dirty="0"/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spc="80" dirty="0"/>
              <a:t>完成確定送出作業，以俾名單公告。</a:t>
            </a:r>
            <a:endParaRPr lang="en-US" altLang="zh-TW" sz="2000" b="1" spc="80" dirty="0"/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spc="80" dirty="0">
                <a:solidFill>
                  <a:schemeClr val="tx1"/>
                </a:solidFill>
                <a:highlight>
                  <a:srgbClr val="FFFF00"/>
                </a:highlight>
              </a:rPr>
              <a:t>確定送出後，即不得再行修改！</a:t>
            </a:r>
            <a:endParaRPr lang="en-US" altLang="zh-TW" sz="2000" b="1" spc="8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8594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0423B91-E1B9-4696-9F76-198F500B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63</a:t>
            </a:fld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D88499C-B415-4E79-8207-478E67B64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84" y="2878026"/>
            <a:ext cx="8298741" cy="1759816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18341DB1-36FA-44BA-A1B2-F2703215C27A}"/>
              </a:ext>
            </a:extLst>
          </p:cNvPr>
          <p:cNvGrpSpPr/>
          <p:nvPr/>
        </p:nvGrpSpPr>
        <p:grpSpPr>
          <a:xfrm>
            <a:off x="3440940" y="116112"/>
            <a:ext cx="5310120" cy="715240"/>
            <a:chOff x="957306" y="218239"/>
            <a:chExt cx="5310120" cy="715240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FC0C9EC1-9021-4A86-B61B-E435A2F3CF70}"/>
                </a:ext>
              </a:extLst>
            </p:cNvPr>
            <p:cNvSpPr txBox="1"/>
            <p:nvPr/>
          </p:nvSpPr>
          <p:spPr>
            <a:xfrm>
              <a:off x="2118836" y="325156"/>
              <a:ext cx="39934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4.3</a:t>
              </a:r>
              <a:r>
                <a:rPr lang="zh-TW" altLang="en-US" sz="3200" b="1" dirty="0"/>
                <a:t>設定查榜網址</a:t>
              </a:r>
              <a:endParaRPr lang="en-US" altLang="zh-TW" sz="3200" b="1" dirty="0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777F509-B186-42F4-BDCE-64A5EFCA277D}"/>
                </a:ext>
              </a:extLst>
            </p:cNvPr>
            <p:cNvSpPr txBox="1"/>
            <p:nvPr/>
          </p:nvSpPr>
          <p:spPr>
            <a:xfrm>
              <a:off x="957306" y="218239"/>
              <a:ext cx="1161530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4.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甄試結果作業</a:t>
              </a: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825F7431-229F-44C8-ADA5-B6847BEB4C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0024" y="909931"/>
              <a:ext cx="5067402" cy="23548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AED16C-C47C-4A31-96EC-31BADC7D6E30}"/>
              </a:ext>
            </a:extLst>
          </p:cNvPr>
          <p:cNvSpPr txBox="1"/>
          <p:nvPr/>
        </p:nvSpPr>
        <p:spPr>
          <a:xfrm>
            <a:off x="1516850" y="1033417"/>
            <a:ext cx="1021795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80" dirty="0">
                <a:solidFill>
                  <a:schemeClr val="tx1"/>
                </a:solidFill>
              </a:rPr>
              <a:t>甄試結果確定送出後，請務必於公告</a:t>
            </a:r>
            <a:r>
              <a:rPr lang="zh-TW" altLang="en-US" sz="2000" b="1" spc="80" dirty="0"/>
              <a:t>錄取名單</a:t>
            </a:r>
            <a:r>
              <a:rPr lang="zh-TW" altLang="en-US" sz="2000" b="1" spc="80" dirty="0">
                <a:solidFill>
                  <a:srgbClr val="FF0000"/>
                </a:solidFill>
              </a:rPr>
              <a:t>前一日</a:t>
            </a:r>
            <a:r>
              <a:rPr lang="en-US" altLang="zh-TW" sz="2000" b="1" spc="80" dirty="0">
                <a:solidFill>
                  <a:srgbClr val="FF0000"/>
                </a:solidFill>
              </a:rPr>
              <a:t>17:00</a:t>
            </a:r>
            <a:r>
              <a:rPr lang="zh-TW" altLang="en-US" sz="2000" b="1" spc="80" dirty="0">
                <a:solidFill>
                  <a:srgbClr val="FF0000"/>
                </a:solidFill>
              </a:rPr>
              <a:t>前</a:t>
            </a:r>
            <a:r>
              <a:rPr lang="zh-TW" altLang="en-US" sz="2000" b="1" spc="80" dirty="0">
                <a:solidFill>
                  <a:schemeClr val="tx1"/>
                </a:solidFill>
              </a:rPr>
              <a:t>，完成</a:t>
            </a:r>
            <a:r>
              <a:rPr lang="zh-TW" altLang="en-US" sz="2000" b="1" spc="80" dirty="0">
                <a:solidFill>
                  <a:schemeClr val="tx1"/>
                </a:solidFill>
                <a:highlight>
                  <a:srgbClr val="FFFF00"/>
                </a:highlight>
              </a:rPr>
              <a:t>設定查榜網址</a:t>
            </a:r>
            <a:r>
              <a:rPr lang="zh-TW" altLang="en-US" sz="2000" b="1" spc="80" dirty="0">
                <a:solidFill>
                  <a:schemeClr val="tx1"/>
                </a:solidFill>
              </a:rPr>
              <a:t>。</a:t>
            </a:r>
            <a:endParaRPr lang="en-US" altLang="zh-TW" sz="2000" b="1" spc="80" dirty="0">
              <a:solidFill>
                <a:schemeClr val="tx1"/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400" b="1" u="sng" spc="100" dirty="0"/>
              <a:t>請各校於所訂公告錄取名單日，於</a:t>
            </a:r>
            <a:r>
              <a:rPr lang="zh-TW" altLang="en-US" sz="2400" b="1" u="sng" spc="100" dirty="0">
                <a:solidFill>
                  <a:srgbClr val="FF0000"/>
                </a:solidFill>
              </a:rPr>
              <a:t>各校官網公告</a:t>
            </a:r>
            <a:r>
              <a:rPr lang="zh-TW" altLang="en-US" sz="2400" b="1" u="sng" spc="100" dirty="0"/>
              <a:t>榜單。</a:t>
            </a:r>
            <a:endParaRPr lang="en-US" altLang="zh-TW" sz="2400" b="1" spc="8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80" dirty="0"/>
              <a:t>本委員會提供「第二階段複試榜單連結」網頁，於各校所訂公告日</a:t>
            </a:r>
            <a:r>
              <a:rPr lang="zh-TW" altLang="en-US" sz="2000" b="1" spc="80" dirty="0">
                <a:solidFill>
                  <a:srgbClr val="0033CC"/>
                </a:solidFill>
              </a:rPr>
              <a:t>當日</a:t>
            </a:r>
            <a:r>
              <a:rPr lang="zh-TW" altLang="en-US" sz="2000" b="1" spc="80" dirty="0"/>
              <a:t>開放申請生查詢各校榜單連結。</a:t>
            </a:r>
            <a:endParaRPr lang="en-US" altLang="zh-TW" sz="2000" b="1" spc="80" dirty="0">
              <a:solidFill>
                <a:schemeClr val="tx1"/>
              </a:solidFill>
            </a:endParaRPr>
          </a:p>
        </p:txBody>
      </p:sp>
      <p:sp>
        <p:nvSpPr>
          <p:cNvPr id="16" name="圓角矩形 8">
            <a:extLst>
              <a:ext uri="{FF2B5EF4-FFF2-40B4-BE49-F238E27FC236}">
                <a16:creationId xmlns:a16="http://schemas.microsoft.com/office/drawing/2014/main" id="{C3D06DF9-FEB6-46D7-AFAC-39890B1EC3C4}"/>
              </a:ext>
            </a:extLst>
          </p:cNvPr>
          <p:cNvSpPr/>
          <p:nvPr/>
        </p:nvSpPr>
        <p:spPr>
          <a:xfrm>
            <a:off x="2276748" y="3224688"/>
            <a:ext cx="2506953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①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請輸入完整的公告網址</a:t>
            </a:r>
          </a:p>
        </p:txBody>
      </p:sp>
      <p:sp>
        <p:nvSpPr>
          <p:cNvPr id="17" name="圓角矩形 9">
            <a:extLst>
              <a:ext uri="{FF2B5EF4-FFF2-40B4-BE49-F238E27FC236}">
                <a16:creationId xmlns:a16="http://schemas.microsoft.com/office/drawing/2014/main" id="{FE6C3A6E-A7AA-4255-AFA1-220DEC9BB1E0}"/>
              </a:ext>
            </a:extLst>
          </p:cNvPr>
          <p:cNvSpPr/>
          <p:nvPr/>
        </p:nvSpPr>
        <p:spPr>
          <a:xfrm>
            <a:off x="6572766" y="3996395"/>
            <a:ext cx="1647309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②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點選「儲存」</a:t>
            </a:r>
          </a:p>
        </p:txBody>
      </p:sp>
      <p:sp>
        <p:nvSpPr>
          <p:cNvPr id="18" name="圓角矩形 10">
            <a:extLst>
              <a:ext uri="{FF2B5EF4-FFF2-40B4-BE49-F238E27FC236}">
                <a16:creationId xmlns:a16="http://schemas.microsoft.com/office/drawing/2014/main" id="{C31B52FE-D673-4DD3-A276-48CE6C3D1ED8}"/>
              </a:ext>
            </a:extLst>
          </p:cNvPr>
          <p:cNvSpPr/>
          <p:nvPr/>
        </p:nvSpPr>
        <p:spPr>
          <a:xfrm>
            <a:off x="9836466" y="3621824"/>
            <a:ext cx="2075227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③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點選「畫面預覽」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43ACFCB7-8067-4BD7-A36E-6A53B257F9DC}"/>
              </a:ext>
            </a:extLst>
          </p:cNvPr>
          <p:cNvCxnSpPr/>
          <p:nvPr/>
        </p:nvCxnSpPr>
        <p:spPr>
          <a:xfrm flipH="1">
            <a:off x="9644743" y="3622183"/>
            <a:ext cx="270509" cy="791446"/>
          </a:xfrm>
          <a:prstGeom prst="straightConnector1">
            <a:avLst/>
          </a:prstGeom>
          <a:ln w="38100">
            <a:solidFill>
              <a:srgbClr val="7A3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>
            <a:extLst>
              <a:ext uri="{FF2B5EF4-FFF2-40B4-BE49-F238E27FC236}">
                <a16:creationId xmlns:a16="http://schemas.microsoft.com/office/drawing/2014/main" id="{318734C0-9BE2-4252-B7A1-B128CC4B1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693" y="4648783"/>
            <a:ext cx="7701254" cy="1986188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F7B587F1-E7E1-4A50-AD19-9025D05527AE}"/>
              </a:ext>
            </a:extLst>
          </p:cNvPr>
          <p:cNvSpPr txBox="1"/>
          <p:nvPr/>
        </p:nvSpPr>
        <p:spPr>
          <a:xfrm>
            <a:off x="8506287" y="4648783"/>
            <a:ext cx="156966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1200" b="1" dirty="0"/>
              <a:t>申請生實際查詢畫面</a:t>
            </a:r>
          </a:p>
        </p:txBody>
      </p:sp>
    </p:spTree>
    <p:extLst>
      <p:ext uri="{BB962C8B-B14F-4D97-AF65-F5344CB8AC3E}">
        <p14:creationId xmlns:p14="http://schemas.microsoft.com/office/powerpoint/2010/main" val="41486291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0423B91-E1B9-4696-9F76-198F500B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64</a:t>
            </a:fld>
            <a:endParaRPr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8341DB1-36FA-44BA-A1B2-F2703215C27A}"/>
              </a:ext>
            </a:extLst>
          </p:cNvPr>
          <p:cNvGrpSpPr/>
          <p:nvPr/>
        </p:nvGrpSpPr>
        <p:grpSpPr>
          <a:xfrm>
            <a:off x="3440940" y="116112"/>
            <a:ext cx="6135129" cy="715240"/>
            <a:chOff x="957306" y="218239"/>
            <a:chExt cx="6135129" cy="715240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FC0C9EC1-9021-4A86-B61B-E435A2F3CF70}"/>
                </a:ext>
              </a:extLst>
            </p:cNvPr>
            <p:cNvSpPr txBox="1"/>
            <p:nvPr/>
          </p:nvSpPr>
          <p:spPr>
            <a:xfrm>
              <a:off x="2118836" y="325156"/>
              <a:ext cx="36006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4.3</a:t>
              </a:r>
              <a:r>
                <a:rPr lang="zh-TW" altLang="en-US" sz="3200" b="1" dirty="0"/>
                <a:t> ★報表列印</a:t>
              </a:r>
              <a:endParaRPr lang="en-US" altLang="zh-TW" sz="3200" b="1" dirty="0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777F509-B186-42F4-BDCE-64A5EFCA277D}"/>
                </a:ext>
              </a:extLst>
            </p:cNvPr>
            <p:cNvSpPr txBox="1"/>
            <p:nvPr/>
          </p:nvSpPr>
          <p:spPr>
            <a:xfrm>
              <a:off x="957306" y="218239"/>
              <a:ext cx="1161530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4.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甄試結果作業</a:t>
              </a: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825F7431-229F-44C8-ADA5-B6847BEB4C56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24" y="933479"/>
              <a:ext cx="5892411" cy="0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AED16C-C47C-4A31-96EC-31BADC7D6E30}"/>
              </a:ext>
            </a:extLst>
          </p:cNvPr>
          <p:cNvSpPr txBox="1"/>
          <p:nvPr/>
        </p:nvSpPr>
        <p:spPr>
          <a:xfrm>
            <a:off x="1516850" y="1033417"/>
            <a:ext cx="1021795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400" b="1" u="sng" spc="100" dirty="0"/>
              <a:t>請各校於所訂公告錄取名單日，於</a:t>
            </a:r>
            <a:r>
              <a:rPr lang="zh-TW" altLang="en-US" sz="2400" b="1" u="sng" spc="100" dirty="0">
                <a:solidFill>
                  <a:srgbClr val="FF0000"/>
                </a:solidFill>
              </a:rPr>
              <a:t>各校官網公告</a:t>
            </a:r>
            <a:r>
              <a:rPr lang="zh-TW" altLang="en-US" sz="2400" b="1" u="sng" spc="100" dirty="0"/>
              <a:t>榜單。</a:t>
            </a:r>
            <a:endParaRPr lang="en-US" altLang="zh-TW" sz="2400" b="1" spc="8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80" dirty="0"/>
              <a:t>如要另外寄送紙本，可使用</a:t>
            </a:r>
            <a:r>
              <a:rPr lang="en-US" altLang="zh-TW" sz="2000" b="1" spc="80" dirty="0"/>
              <a:t>【</a:t>
            </a:r>
            <a:r>
              <a:rPr lang="zh-TW" altLang="en-US" sz="2000" b="1" spc="80" dirty="0"/>
              <a:t>步驟</a:t>
            </a:r>
            <a:r>
              <a:rPr lang="en-US" altLang="zh-TW" sz="2000" b="1" spc="80" dirty="0"/>
              <a:t>4.3】</a:t>
            </a:r>
            <a:r>
              <a:rPr lang="zh-TW" altLang="en-US" sz="2000" b="1" spc="80" dirty="0"/>
              <a:t>功能編輯、列印「錄取通知單」。</a:t>
            </a:r>
            <a:endParaRPr lang="en-US" altLang="zh-TW" sz="2000" b="1" spc="80" dirty="0">
              <a:solidFill>
                <a:schemeClr val="tx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C6565EF-CB56-47D7-B9A5-863B4D1D47B3}"/>
              </a:ext>
            </a:extLst>
          </p:cNvPr>
          <p:cNvSpPr txBox="1"/>
          <p:nvPr/>
        </p:nvSpPr>
        <p:spPr>
          <a:xfrm>
            <a:off x="826059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檔案下載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E313EB5-E376-40B1-8C81-7310FD4CF2E6}"/>
              </a:ext>
            </a:extLst>
          </p:cNvPr>
          <p:cNvSpPr/>
          <p:nvPr/>
        </p:nvSpPr>
        <p:spPr>
          <a:xfrm>
            <a:off x="3274423" y="2690949"/>
            <a:ext cx="801188" cy="17417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142C5D50-6586-493B-BD97-78EA228FE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43"/>
          <a:stretch/>
        </p:blipFill>
        <p:spPr>
          <a:xfrm>
            <a:off x="1162050" y="1925931"/>
            <a:ext cx="7257612" cy="332737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401BB14-8C7F-43A6-9B10-149EE81A9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57" y="1988977"/>
            <a:ext cx="4202324" cy="41673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73742240-4D97-43EF-9994-F61130F761FC}"/>
              </a:ext>
            </a:extLst>
          </p:cNvPr>
          <p:cNvSpPr/>
          <p:nvPr/>
        </p:nvSpPr>
        <p:spPr>
          <a:xfrm>
            <a:off x="2203269" y="2586446"/>
            <a:ext cx="801188" cy="174171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2A41216-C23A-4325-96BB-B4DC26923E59}"/>
              </a:ext>
            </a:extLst>
          </p:cNvPr>
          <p:cNvSpPr/>
          <p:nvPr/>
        </p:nvSpPr>
        <p:spPr>
          <a:xfrm>
            <a:off x="2773679" y="3142434"/>
            <a:ext cx="4001589" cy="1629863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2FF2772-B870-4C9A-A71A-A7899BC54AEC}"/>
              </a:ext>
            </a:extLst>
          </p:cNvPr>
          <p:cNvSpPr/>
          <p:nvPr/>
        </p:nvSpPr>
        <p:spPr>
          <a:xfrm>
            <a:off x="7255624" y="5009652"/>
            <a:ext cx="3902233" cy="886052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4768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0423B91-E1B9-4696-9F76-198F500B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65</a:t>
            </a:fld>
            <a:endParaRPr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8341DB1-36FA-44BA-A1B2-F2703215C27A}"/>
              </a:ext>
            </a:extLst>
          </p:cNvPr>
          <p:cNvGrpSpPr/>
          <p:nvPr/>
        </p:nvGrpSpPr>
        <p:grpSpPr>
          <a:xfrm>
            <a:off x="3440940" y="116112"/>
            <a:ext cx="6135129" cy="715240"/>
            <a:chOff x="957306" y="218239"/>
            <a:chExt cx="6135129" cy="715240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FC0C9EC1-9021-4A86-B61B-E435A2F3CF70}"/>
                </a:ext>
              </a:extLst>
            </p:cNvPr>
            <p:cNvSpPr txBox="1"/>
            <p:nvPr/>
          </p:nvSpPr>
          <p:spPr>
            <a:xfrm>
              <a:off x="2118836" y="325156"/>
              <a:ext cx="36006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4.3</a:t>
              </a:r>
              <a:r>
                <a:rPr lang="zh-TW" altLang="en-US" sz="3200" b="1" dirty="0"/>
                <a:t> ★報表列印</a:t>
              </a:r>
              <a:endParaRPr lang="en-US" altLang="zh-TW" sz="3200" b="1" dirty="0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777F509-B186-42F4-BDCE-64A5EFCA277D}"/>
                </a:ext>
              </a:extLst>
            </p:cNvPr>
            <p:cNvSpPr txBox="1"/>
            <p:nvPr/>
          </p:nvSpPr>
          <p:spPr>
            <a:xfrm>
              <a:off x="957306" y="218239"/>
              <a:ext cx="1161530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4.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甄試結果作業</a:t>
              </a: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825F7431-229F-44C8-ADA5-B6847BEB4C56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24" y="933479"/>
              <a:ext cx="5892411" cy="0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C6565EF-CB56-47D7-B9A5-863B4D1D47B3}"/>
              </a:ext>
            </a:extLst>
          </p:cNvPr>
          <p:cNvSpPr txBox="1"/>
          <p:nvPr/>
        </p:nvSpPr>
        <p:spPr>
          <a:xfrm>
            <a:off x="826059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檔案下載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79802C-3E76-4A02-A38A-8002C00E8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" r="14366"/>
          <a:stretch/>
        </p:blipFill>
        <p:spPr>
          <a:xfrm>
            <a:off x="1244955" y="1106672"/>
            <a:ext cx="5440854" cy="164951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CA65E53-8481-4B05-861B-6016A95C3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353" y="1078444"/>
            <a:ext cx="2296696" cy="500975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8F0FABF-539B-45B2-995C-39532139D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118" y="1093683"/>
            <a:ext cx="1983471" cy="535007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AB3E770-D709-47A5-92F6-4223CA14263B}"/>
              </a:ext>
            </a:extLst>
          </p:cNvPr>
          <p:cNvSpPr/>
          <p:nvPr/>
        </p:nvSpPr>
        <p:spPr>
          <a:xfrm>
            <a:off x="9257118" y="6088196"/>
            <a:ext cx="1983471" cy="355564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7B4A7598-86A6-4B3C-BFA3-23453D17BA18}"/>
              </a:ext>
            </a:extLst>
          </p:cNvPr>
          <p:cNvSpPr/>
          <p:nvPr/>
        </p:nvSpPr>
        <p:spPr>
          <a:xfrm>
            <a:off x="3591030" y="2164988"/>
            <a:ext cx="1529610" cy="525961"/>
          </a:xfrm>
          <a:prstGeom prst="ellipse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9D954EE-3A18-48C7-9640-580FAB5DF19D}"/>
              </a:ext>
            </a:extLst>
          </p:cNvPr>
          <p:cNvSpPr/>
          <p:nvPr/>
        </p:nvSpPr>
        <p:spPr>
          <a:xfrm>
            <a:off x="3930548" y="1726081"/>
            <a:ext cx="850458" cy="207133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260297D-6A68-44AA-8945-E59FBAD3F5ED}"/>
              </a:ext>
            </a:extLst>
          </p:cNvPr>
          <p:cNvSpPr txBox="1"/>
          <p:nvPr/>
        </p:nvSpPr>
        <p:spPr>
          <a:xfrm>
            <a:off x="1695173" y="2922723"/>
            <a:ext cx="4707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100" dirty="0"/>
              <a:t>完成確定送出後，可至此下載各系組學程之甄試結果</a:t>
            </a:r>
            <a:r>
              <a:rPr lang="en-US" altLang="zh-TW" sz="2000" b="1" spc="100" dirty="0"/>
              <a:t>(</a:t>
            </a:r>
            <a:r>
              <a:rPr lang="zh-TW" altLang="en-US" sz="2000" b="1" spc="100" dirty="0"/>
              <a:t>錄取結果、名次</a:t>
            </a:r>
            <a:r>
              <a:rPr lang="en-US" altLang="zh-TW" sz="2000" b="1" spc="100" dirty="0"/>
              <a:t>)</a:t>
            </a:r>
            <a:endParaRPr lang="en-US" altLang="zh-TW" sz="2000" b="1" spc="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674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07D1E33-22FE-4311-A4BA-156C56CF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66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F0C58C8-43C0-45C4-89C1-7BF65D70422D}"/>
              </a:ext>
            </a:extLst>
          </p:cNvPr>
          <p:cNvGrpSpPr/>
          <p:nvPr/>
        </p:nvGrpSpPr>
        <p:grpSpPr>
          <a:xfrm>
            <a:off x="3440940" y="116112"/>
            <a:ext cx="6135129" cy="715240"/>
            <a:chOff x="957306" y="218239"/>
            <a:chExt cx="6135129" cy="715240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A1CB0441-0FB0-4D69-BEC1-6E72BA929102}"/>
                </a:ext>
              </a:extLst>
            </p:cNvPr>
            <p:cNvSpPr txBox="1"/>
            <p:nvPr/>
          </p:nvSpPr>
          <p:spPr>
            <a:xfrm>
              <a:off x="2118836" y="325156"/>
              <a:ext cx="36006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4.3</a:t>
              </a:r>
              <a:r>
                <a:rPr lang="zh-TW" altLang="en-US" sz="3200" b="1" dirty="0"/>
                <a:t> ★報表列印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BA8B3D4A-5100-49E9-A2E1-F43E972AB3CE}"/>
                </a:ext>
              </a:extLst>
            </p:cNvPr>
            <p:cNvSpPr txBox="1"/>
            <p:nvPr/>
          </p:nvSpPr>
          <p:spPr>
            <a:xfrm>
              <a:off x="957306" y="218239"/>
              <a:ext cx="1161530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4.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甄試結果作業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A1A7CF7C-EA5E-4C67-A2FB-718DB8A88520}"/>
                </a:ext>
              </a:extLst>
            </p:cNvPr>
            <p:cNvCxnSpPr>
              <a:cxnSpLocks/>
            </p:cNvCxnSpPr>
            <p:nvPr/>
          </p:nvCxnSpPr>
          <p:spPr>
            <a:xfrm>
              <a:off x="1200024" y="933479"/>
              <a:ext cx="5892411" cy="0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94467C88-2826-4BBD-87D9-9069633791DD}"/>
              </a:ext>
            </a:extLst>
          </p:cNvPr>
          <p:cNvSpPr txBox="1"/>
          <p:nvPr/>
        </p:nvSpPr>
        <p:spPr>
          <a:xfrm>
            <a:off x="8260593" y="222624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檔案下載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EAD8E04-67E1-45F6-B8F9-E1F5851FD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196" y="873121"/>
            <a:ext cx="9421813" cy="108498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CFB750E-DFB2-47CA-9B53-E3A119BF1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205" y="1815582"/>
            <a:ext cx="3787012" cy="49775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4F47CDC5-0A70-4DC5-94C2-F6CE293B1396}"/>
              </a:ext>
            </a:extLst>
          </p:cNvPr>
          <p:cNvSpPr txBox="1"/>
          <p:nvPr/>
        </p:nvSpPr>
        <p:spPr>
          <a:xfrm>
            <a:off x="5504811" y="2279373"/>
            <a:ext cx="602996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100" dirty="0"/>
              <a:t>完成確定送出後，系統產出</a:t>
            </a:r>
            <a:r>
              <a:rPr lang="en-US" altLang="zh-TW" sz="2000" b="1" spc="100" dirty="0"/>
              <a:t>【</a:t>
            </a:r>
            <a:r>
              <a:rPr lang="zh-TW" altLang="en-US" sz="2000" b="1" spc="100" dirty="0"/>
              <a:t>全校</a:t>
            </a:r>
            <a:r>
              <a:rPr lang="en-US" altLang="zh-TW" sz="2000" b="1" spc="100" dirty="0"/>
              <a:t>】</a:t>
            </a:r>
            <a:r>
              <a:rPr lang="zh-TW" altLang="en-US" sz="2000" b="1" spc="100" dirty="0"/>
              <a:t>甄試結果公告</a:t>
            </a:r>
            <a:r>
              <a:rPr lang="en-US" altLang="zh-TW" sz="2000" b="1" spc="100" dirty="0"/>
              <a:t>(html)</a:t>
            </a:r>
            <a:r>
              <a:rPr lang="zh-TW" altLang="en-US" sz="2000" b="1" spc="100" dirty="0"/>
              <a:t>， 供各校公告網頁使用</a:t>
            </a:r>
            <a:endParaRPr lang="en-US" altLang="zh-TW" sz="2000" b="1" spc="1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100" dirty="0"/>
              <a:t>如使用各校</a:t>
            </a:r>
            <a:r>
              <a:rPr lang="zh-TW" altLang="en-US" sz="2000" b="1" spc="100" dirty="0">
                <a:solidFill>
                  <a:srgbClr val="0033CC"/>
                </a:solidFill>
              </a:rPr>
              <a:t>自訂格式</a:t>
            </a:r>
            <a:r>
              <a:rPr lang="zh-TW" altLang="en-US" sz="2000" b="1" spc="100" dirty="0"/>
              <a:t>公告者，請注意公告考生資料時，須依循</a:t>
            </a:r>
            <a:r>
              <a:rPr lang="zh-TW" altLang="en-US" sz="2000" b="1" spc="100" dirty="0">
                <a:solidFill>
                  <a:srgbClr val="0033CC"/>
                </a:solidFill>
              </a:rPr>
              <a:t>個人資料保護法</a:t>
            </a:r>
            <a:r>
              <a:rPr lang="zh-TW" altLang="en-US" sz="2000" b="1" spc="100" dirty="0"/>
              <a:t>，進行相關資料遮蔽</a:t>
            </a:r>
            <a:endParaRPr lang="en-US" altLang="zh-TW" sz="2000" b="1" spc="1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100" dirty="0"/>
              <a:t>請於各校所訂</a:t>
            </a:r>
            <a:r>
              <a:rPr lang="zh-TW" altLang="en-US" sz="2000" b="1" spc="100" dirty="0">
                <a:solidFill>
                  <a:srgbClr val="FF0000"/>
                </a:solidFill>
              </a:rPr>
              <a:t>公告日當日</a:t>
            </a:r>
            <a:r>
              <a:rPr lang="zh-TW" altLang="en-US" sz="2000" b="1" spc="100" dirty="0"/>
              <a:t>，於</a:t>
            </a:r>
            <a:r>
              <a:rPr lang="zh-TW" altLang="en-US" sz="2000" b="1" spc="100" dirty="0">
                <a:solidFill>
                  <a:srgbClr val="FF0000"/>
                </a:solidFill>
              </a:rPr>
              <a:t>各校網頁公告</a:t>
            </a:r>
            <a:r>
              <a:rPr lang="zh-TW" altLang="en-US" sz="2000" b="1" spc="100" dirty="0"/>
              <a:t>甄試結果</a:t>
            </a:r>
            <a:r>
              <a:rPr lang="en-US" altLang="zh-TW" sz="2000" b="1" spc="100" dirty="0"/>
              <a:t>(</a:t>
            </a:r>
            <a:r>
              <a:rPr lang="zh-TW" altLang="en-US" sz="2000" b="1" spc="100" dirty="0"/>
              <a:t>正備取生名單</a:t>
            </a:r>
            <a:r>
              <a:rPr lang="en-US" altLang="zh-TW" sz="2000" b="1" spc="100" dirty="0"/>
              <a:t>)</a:t>
            </a:r>
            <a:endParaRPr lang="en-US" altLang="zh-TW" sz="2000" b="1" spc="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337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C6B2E391-ADB6-4C79-8BA5-645A46455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12" y="1239667"/>
            <a:ext cx="9303710" cy="380632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3ECE36F-0C61-4170-ABF9-B15743D87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67</a:t>
            </a:fld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D730639-58FF-4AB2-B7DF-C53AD354D844}"/>
              </a:ext>
            </a:extLst>
          </p:cNvPr>
          <p:cNvGrpSpPr/>
          <p:nvPr/>
        </p:nvGrpSpPr>
        <p:grpSpPr>
          <a:xfrm>
            <a:off x="2637171" y="116112"/>
            <a:ext cx="6917657" cy="707886"/>
            <a:chOff x="1185510" y="218239"/>
            <a:chExt cx="6917657" cy="707886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7A6E1651-6EA9-4E9E-9121-51A490613EF7}"/>
                </a:ext>
              </a:extLst>
            </p:cNvPr>
            <p:cNvSpPr txBox="1"/>
            <p:nvPr/>
          </p:nvSpPr>
          <p:spPr>
            <a:xfrm>
              <a:off x="2118836" y="325156"/>
              <a:ext cx="59843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5.1</a:t>
              </a:r>
              <a:r>
                <a:rPr lang="zh-TW" altLang="en-US" sz="3200" b="1" dirty="0"/>
                <a:t>報到</a:t>
              </a:r>
              <a:r>
                <a:rPr lang="en-US" altLang="zh-TW" sz="3200" b="1" dirty="0"/>
                <a:t>(</a:t>
              </a:r>
              <a:r>
                <a:rPr lang="zh-TW" altLang="en-US" sz="3200" b="1" dirty="0"/>
                <a:t>已報到後放棄</a:t>
              </a:r>
              <a:r>
                <a:rPr lang="en-US" altLang="zh-TW" sz="3200" b="1" dirty="0"/>
                <a:t>)</a:t>
              </a:r>
              <a:r>
                <a:rPr lang="zh-TW" altLang="en-US" sz="3200" b="1" dirty="0"/>
                <a:t>登錄 </a:t>
              </a:r>
              <a:endParaRPr lang="en-US" altLang="zh-TW" sz="3200" b="1" dirty="0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5DB1D004-FBEE-42C4-A041-2D05FE3810F3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5.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報到作業</a:t>
              </a: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3B1B205-354B-4E5E-8631-0F3975123CB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3"/>
              <a:ext cx="6802104" cy="21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0EDC475-13D6-41AA-86DF-CE83783D3FEA}"/>
              </a:ext>
            </a:extLst>
          </p:cNvPr>
          <p:cNvSpPr txBox="1"/>
          <p:nvPr/>
        </p:nvSpPr>
        <p:spPr>
          <a:xfrm>
            <a:off x="1123006" y="1037132"/>
            <a:ext cx="2534594" cy="578882"/>
          </a:xfrm>
          <a:prstGeom prst="wedgeRoundRectCallout">
            <a:avLst>
              <a:gd name="adj1" fmla="val 13951"/>
              <a:gd name="adj2" fmla="val 79635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大學申請入學招生分發錄取生同時為各校錄取生名單</a:t>
            </a:r>
          </a:p>
        </p:txBody>
      </p:sp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A6CAF9A5-0BA7-461B-B323-CDA476CF2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829091"/>
              </p:ext>
            </p:extLst>
          </p:nvPr>
        </p:nvGraphicFramePr>
        <p:xfrm>
          <a:off x="3103834" y="4965585"/>
          <a:ext cx="2111914" cy="1829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1914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</a:tblGrid>
              <a:tr h="3736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報到情形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  <a:tr h="2802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1"/>
                          </a:solidFill>
                        </a:rPr>
                        <a:t>「未報到」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</a:rPr>
                        <a:t>系統預設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TW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187586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1"/>
                          </a:solidFill>
                        </a:rPr>
                        <a:t>「已報到」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742263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1"/>
                          </a:solidFill>
                        </a:rPr>
                        <a:t>「自願放棄」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777049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1"/>
                          </a:solidFill>
                        </a:rPr>
                        <a:t>「已報到後放棄」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237718"/>
                  </a:ext>
                </a:extLst>
              </a:tr>
            </a:tbl>
          </a:graphicData>
        </a:graphic>
      </p:graphicFrame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A71ACA0F-56BF-407A-A946-281118BAC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215010"/>
              </p:ext>
            </p:extLst>
          </p:nvPr>
        </p:nvGraphicFramePr>
        <p:xfrm>
          <a:off x="5486945" y="4963451"/>
          <a:ext cx="2978618" cy="1196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8618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</a:tblGrid>
              <a:tr h="3736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已報到其他校系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組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學程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470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>
                          <a:solidFill>
                            <a:schemeClr val="tx1"/>
                          </a:solidFill>
                        </a:rPr>
                        <a:t>如申請生已在其他校系完成報到，此處將顯示已報到之校系及日期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470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71935"/>
                  </a:ext>
                </a:extLst>
              </a:tr>
            </a:tbl>
          </a:graphicData>
        </a:graphic>
      </p:graphicFrame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27AFF6C7-B23F-4727-9513-DA05F9198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529364"/>
              </p:ext>
            </p:extLst>
          </p:nvPr>
        </p:nvGraphicFramePr>
        <p:xfrm>
          <a:off x="8604530" y="4963451"/>
          <a:ext cx="2942573" cy="1494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649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  <a:gridCol w="2016924">
                  <a:extLst>
                    <a:ext uri="{9D8B030D-6E8A-4147-A177-3AD203B41FA5}">
                      <a16:colId xmlns:a16="http://schemas.microsoft.com/office/drawing/2014/main" val="2174973707"/>
                    </a:ext>
                  </a:extLst>
                </a:gridCol>
              </a:tblGrid>
              <a:tr h="37360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修改</a:t>
                      </a:r>
                      <a:r>
                        <a:rPr lang="en-US" altLang="zh-TW" sz="1800" b="1" dirty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TW" altLang="en-US" sz="1800" b="1" dirty="0">
                          <a:solidFill>
                            <a:schemeClr val="tx1"/>
                          </a:solidFill>
                        </a:rPr>
                        <a:t>功能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65098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❶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effectLst/>
                        </a:rPr>
                        <a:t>勾選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effectLst/>
                        </a:rPr>
                        <a:t>”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effectLst/>
                        </a:rPr>
                        <a:t>已報到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effectLst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690546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❷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effectLst/>
                        </a:rPr>
                        <a:t>勾選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effectLst/>
                        </a:rPr>
                        <a:t>”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effectLst/>
                        </a:rPr>
                        <a:t>自願放棄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effectLst/>
                        </a:rPr>
                        <a:t>“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573280"/>
                  </a:ext>
                </a:extLst>
              </a:tr>
              <a:tr h="3736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/>
                        <a:t>功能</a:t>
                      </a:r>
                      <a:r>
                        <a:rPr lang="en-US" altLang="zh-TW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❸</a:t>
                      </a:r>
                      <a:endParaRPr lang="zh-TW" altLang="en-US" sz="1600" b="1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effectLst/>
                        </a:rPr>
                        <a:t>勾選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effectLst/>
                        </a:rPr>
                        <a:t>”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effectLst/>
                        </a:rPr>
                        <a:t>已報到後放棄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effectLst/>
                        </a:rPr>
                        <a:t>“</a:t>
                      </a:r>
                      <a:endParaRPr lang="zh-TW" altLang="en-US" sz="1600" b="1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767469"/>
                  </a:ext>
                </a:extLst>
              </a:tr>
            </a:tbl>
          </a:graphicData>
        </a:graphic>
      </p:graphicFrame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89AE5E69-901E-4609-BE7F-5DD0F23881AE}"/>
              </a:ext>
            </a:extLst>
          </p:cNvPr>
          <p:cNvSpPr/>
          <p:nvPr/>
        </p:nvSpPr>
        <p:spPr>
          <a:xfrm>
            <a:off x="5881942" y="3476394"/>
            <a:ext cx="1128458" cy="128429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E77D5E62-4DA4-406D-8D2D-BAFF86C17237}"/>
              </a:ext>
            </a:extLst>
          </p:cNvPr>
          <p:cNvSpPr/>
          <p:nvPr/>
        </p:nvSpPr>
        <p:spPr>
          <a:xfrm>
            <a:off x="7045020" y="3445962"/>
            <a:ext cx="2509808" cy="1314723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784F1F8C-4E1A-4E75-A935-A375CFCA6363}"/>
              </a:ext>
            </a:extLst>
          </p:cNvPr>
          <p:cNvSpPr/>
          <p:nvPr/>
        </p:nvSpPr>
        <p:spPr>
          <a:xfrm>
            <a:off x="9708979" y="3447612"/>
            <a:ext cx="959021" cy="1313073"/>
          </a:xfrm>
          <a:prstGeom prst="round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22481130-BB1C-4515-BA3E-362451E503A1}"/>
              </a:ext>
            </a:extLst>
          </p:cNvPr>
          <p:cNvCxnSpPr/>
          <p:nvPr/>
        </p:nvCxnSpPr>
        <p:spPr>
          <a:xfrm flipH="1">
            <a:off x="5215748" y="4693920"/>
            <a:ext cx="666194" cy="269531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4262DA2E-4454-4351-B0E0-60D515637EFE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6976254" y="4803601"/>
            <a:ext cx="285510" cy="15985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8D9D3E9A-D617-431F-BDF5-F434461C82E6}"/>
              </a:ext>
            </a:extLst>
          </p:cNvPr>
          <p:cNvCxnSpPr>
            <a:cxnSpLocks/>
          </p:cNvCxnSpPr>
          <p:nvPr/>
        </p:nvCxnSpPr>
        <p:spPr>
          <a:xfrm flipH="1">
            <a:off x="9554828" y="4786145"/>
            <a:ext cx="306721" cy="177075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7059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6C6CD03-2340-4834-A86D-CCC295EFF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541" y="1883967"/>
            <a:ext cx="10060242" cy="214173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532542" y="2305702"/>
            <a:ext cx="10060242" cy="125571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543074" y="3681485"/>
            <a:ext cx="10049709" cy="3586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AE35CC9-953E-4ACF-ACBE-FE821040D14A}"/>
              </a:ext>
            </a:extLst>
          </p:cNvPr>
          <p:cNvGrpSpPr/>
          <p:nvPr/>
        </p:nvGrpSpPr>
        <p:grpSpPr>
          <a:xfrm>
            <a:off x="2637171" y="5007329"/>
            <a:ext cx="8555624" cy="1333569"/>
            <a:chOff x="2024618" y="5600625"/>
            <a:chExt cx="8555624" cy="1333569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4"/>
            <a:srcRect l="44947" t="76205" r="4576" b="11360"/>
            <a:stretch/>
          </p:blipFill>
          <p:spPr>
            <a:xfrm>
              <a:off x="2024618" y="5600625"/>
              <a:ext cx="8555624" cy="1333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矩形 19"/>
            <p:cNvSpPr/>
            <p:nvPr/>
          </p:nvSpPr>
          <p:spPr>
            <a:xfrm>
              <a:off x="2141297" y="6334256"/>
              <a:ext cx="1769806" cy="25513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9055908" y="5615108"/>
              <a:ext cx="695557" cy="38888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3439AAB-3FAE-4180-BF40-6DE74453F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68</a:t>
            </a:fld>
            <a:endParaRPr lang="zh-TW" altLang="en-US" dirty="0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08B2E17B-1450-4207-9420-7F3D25EC43CE}"/>
              </a:ext>
            </a:extLst>
          </p:cNvPr>
          <p:cNvGrpSpPr/>
          <p:nvPr/>
        </p:nvGrpSpPr>
        <p:grpSpPr>
          <a:xfrm>
            <a:off x="2637171" y="116112"/>
            <a:ext cx="7316454" cy="707886"/>
            <a:chOff x="1185510" y="218239"/>
            <a:chExt cx="7316454" cy="707886"/>
          </a:xfrm>
        </p:grpSpPr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5B9C9ED6-5481-4D95-AFC2-81527D8E81EE}"/>
                </a:ext>
              </a:extLst>
            </p:cNvPr>
            <p:cNvSpPr txBox="1"/>
            <p:nvPr/>
          </p:nvSpPr>
          <p:spPr>
            <a:xfrm>
              <a:off x="2118836" y="325156"/>
              <a:ext cx="59843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5.1</a:t>
              </a:r>
              <a:r>
                <a:rPr lang="zh-TW" altLang="en-US" sz="3200" b="1" dirty="0"/>
                <a:t>報到</a:t>
              </a:r>
              <a:r>
                <a:rPr lang="en-US" altLang="zh-TW" sz="3200" b="1" dirty="0"/>
                <a:t>(</a:t>
              </a:r>
              <a:r>
                <a:rPr lang="zh-TW" altLang="en-US" sz="3200" b="1" dirty="0"/>
                <a:t>已報到後放棄</a:t>
              </a:r>
              <a:r>
                <a:rPr lang="en-US" altLang="zh-TW" sz="3200" b="1" dirty="0"/>
                <a:t>)</a:t>
              </a:r>
              <a:r>
                <a:rPr lang="zh-TW" altLang="en-US" sz="3200" b="1" dirty="0"/>
                <a:t>登錄 </a:t>
              </a:r>
              <a:endParaRPr lang="en-US" altLang="zh-TW" sz="3200" b="1" dirty="0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4D9C8E4-7F8A-4CD8-A597-9B83EE2AC629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5.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報到作業</a:t>
              </a:r>
            </a:p>
          </p:txBody>
        </p: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63F32310-C798-471B-A4AA-2B5FFBE18B61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3"/>
              <a:ext cx="7316454" cy="21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A579664-6110-4E6B-B1E7-58FB725B240F}"/>
              </a:ext>
            </a:extLst>
          </p:cNvPr>
          <p:cNvSpPr txBox="1"/>
          <p:nvPr/>
        </p:nvSpPr>
        <p:spPr>
          <a:xfrm>
            <a:off x="9404555" y="171098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AC4DD2B5-F5A9-4BE5-B79B-69888EB8F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139150"/>
              </p:ext>
            </p:extLst>
          </p:nvPr>
        </p:nvGraphicFramePr>
        <p:xfrm>
          <a:off x="4172880" y="923569"/>
          <a:ext cx="409604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6049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</a:tblGrid>
              <a:tr h="3736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❶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effectLst/>
                        </a:rPr>
                        <a:t>勾選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effectLst/>
                        </a:rPr>
                        <a:t>”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effectLst/>
                        </a:rPr>
                        <a:t>已報到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effectLst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</a:tbl>
          </a:graphicData>
        </a:graphic>
      </p:graphicFrame>
      <p:sp>
        <p:nvSpPr>
          <p:cNvPr id="33" name="圓角矩形 8">
            <a:extLst>
              <a:ext uri="{FF2B5EF4-FFF2-40B4-BE49-F238E27FC236}">
                <a16:creationId xmlns:a16="http://schemas.microsoft.com/office/drawing/2014/main" id="{E0F8E31C-58CF-42A9-BE1A-878B76674209}"/>
              </a:ext>
            </a:extLst>
          </p:cNvPr>
          <p:cNvSpPr/>
          <p:nvPr/>
        </p:nvSpPr>
        <p:spPr>
          <a:xfrm>
            <a:off x="9492274" y="3199157"/>
            <a:ext cx="2176304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①請點選「修改」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圓角矩形 9">
            <a:extLst>
              <a:ext uri="{FF2B5EF4-FFF2-40B4-BE49-F238E27FC236}">
                <a16:creationId xmlns:a16="http://schemas.microsoft.com/office/drawing/2014/main" id="{701C1636-1C1A-4BF6-B4A4-A7229AA118F0}"/>
              </a:ext>
            </a:extLst>
          </p:cNvPr>
          <p:cNvSpPr/>
          <p:nvPr/>
        </p:nvSpPr>
        <p:spPr>
          <a:xfrm>
            <a:off x="2637171" y="4598706"/>
            <a:ext cx="2613438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②請點選「已報到」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圓角矩形 10">
            <a:extLst>
              <a:ext uri="{FF2B5EF4-FFF2-40B4-BE49-F238E27FC236}">
                <a16:creationId xmlns:a16="http://schemas.microsoft.com/office/drawing/2014/main" id="{DBF03F0F-CC8E-4D9E-92AE-3EE872AE48D5}"/>
              </a:ext>
            </a:extLst>
          </p:cNvPr>
          <p:cNvSpPr/>
          <p:nvPr/>
        </p:nvSpPr>
        <p:spPr>
          <a:xfrm>
            <a:off x="8544420" y="4547963"/>
            <a:ext cx="2613437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③請點選「確定」按鈕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F15E4E3-3517-4133-B92F-DBBE386EA1CA}"/>
              </a:ext>
            </a:extLst>
          </p:cNvPr>
          <p:cNvSpPr txBox="1"/>
          <p:nvPr/>
        </p:nvSpPr>
        <p:spPr>
          <a:xfrm>
            <a:off x="2225398" y="1420060"/>
            <a:ext cx="877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pc="50" dirty="0"/>
              <a:t>確認申請生於</a:t>
            </a:r>
            <a:r>
              <a:rPr lang="zh-TW" altLang="en-US" b="1" spc="50" dirty="0"/>
              <a:t>規定時間內，已完成報到程序</a:t>
            </a:r>
            <a:r>
              <a:rPr lang="zh-TW" altLang="en-US" spc="50" dirty="0"/>
              <a:t>，請將其報到情形勾選為「已報到」</a:t>
            </a:r>
          </a:p>
        </p:txBody>
      </p:sp>
    </p:spTree>
    <p:extLst>
      <p:ext uri="{BB962C8B-B14F-4D97-AF65-F5344CB8AC3E}">
        <p14:creationId xmlns:p14="http://schemas.microsoft.com/office/powerpoint/2010/main" val="7171201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6C6CD03-2340-4834-A86D-CCC295EFF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431" y="1931583"/>
            <a:ext cx="10060242" cy="214173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586432" y="2353318"/>
            <a:ext cx="10060242" cy="125571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552958" y="3706862"/>
            <a:ext cx="10049709" cy="3586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3439AAB-3FAE-4180-BF40-6DE74453F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69</a:t>
            </a:fld>
            <a:endParaRPr lang="zh-TW" altLang="en-US" dirty="0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08B2E17B-1450-4207-9420-7F3D25EC43CE}"/>
              </a:ext>
            </a:extLst>
          </p:cNvPr>
          <p:cNvGrpSpPr/>
          <p:nvPr/>
        </p:nvGrpSpPr>
        <p:grpSpPr>
          <a:xfrm>
            <a:off x="2637171" y="116112"/>
            <a:ext cx="7316454" cy="707886"/>
            <a:chOff x="1185510" y="218239"/>
            <a:chExt cx="7316454" cy="707886"/>
          </a:xfrm>
        </p:grpSpPr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5B9C9ED6-5481-4D95-AFC2-81527D8E81EE}"/>
                </a:ext>
              </a:extLst>
            </p:cNvPr>
            <p:cNvSpPr txBox="1"/>
            <p:nvPr/>
          </p:nvSpPr>
          <p:spPr>
            <a:xfrm>
              <a:off x="2118836" y="325156"/>
              <a:ext cx="59843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5.1</a:t>
              </a:r>
              <a:r>
                <a:rPr lang="zh-TW" altLang="en-US" sz="3200" b="1" dirty="0"/>
                <a:t>報到</a:t>
              </a:r>
              <a:r>
                <a:rPr lang="en-US" altLang="zh-TW" sz="3200" b="1" dirty="0"/>
                <a:t>(</a:t>
              </a:r>
              <a:r>
                <a:rPr lang="zh-TW" altLang="en-US" sz="3200" b="1" dirty="0"/>
                <a:t>已報到後放棄</a:t>
              </a:r>
              <a:r>
                <a:rPr lang="en-US" altLang="zh-TW" sz="3200" b="1" dirty="0"/>
                <a:t>)</a:t>
              </a:r>
              <a:r>
                <a:rPr lang="zh-TW" altLang="en-US" sz="3200" b="1" dirty="0"/>
                <a:t>登錄 </a:t>
              </a:r>
              <a:endParaRPr lang="en-US" altLang="zh-TW" sz="3200" b="1" dirty="0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4D9C8E4-7F8A-4CD8-A597-9B83EE2AC629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5.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報到作業</a:t>
              </a:r>
            </a:p>
          </p:txBody>
        </p: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63F32310-C798-471B-A4AA-2B5FFBE18B61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3"/>
              <a:ext cx="7316454" cy="21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A579664-6110-4E6B-B1E7-58FB725B240F}"/>
              </a:ext>
            </a:extLst>
          </p:cNvPr>
          <p:cNvSpPr txBox="1"/>
          <p:nvPr/>
        </p:nvSpPr>
        <p:spPr>
          <a:xfrm>
            <a:off x="9404555" y="171098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AC4DD2B5-F5A9-4BE5-B79B-69888EB8F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994466"/>
              </p:ext>
            </p:extLst>
          </p:nvPr>
        </p:nvGraphicFramePr>
        <p:xfrm>
          <a:off x="4172880" y="923569"/>
          <a:ext cx="409604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6049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</a:tblGrid>
              <a:tr h="3736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❷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effectLst/>
                        </a:rPr>
                        <a:t>勾選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effectLst/>
                        </a:rPr>
                        <a:t>”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effectLst/>
                        </a:rPr>
                        <a:t>自願放棄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effectLst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</a:tbl>
          </a:graphicData>
        </a:graphic>
      </p:graphicFrame>
      <p:sp>
        <p:nvSpPr>
          <p:cNvPr id="33" name="圓角矩形 8">
            <a:extLst>
              <a:ext uri="{FF2B5EF4-FFF2-40B4-BE49-F238E27FC236}">
                <a16:creationId xmlns:a16="http://schemas.microsoft.com/office/drawing/2014/main" id="{E0F8E31C-58CF-42A9-BE1A-878B76674209}"/>
              </a:ext>
            </a:extLst>
          </p:cNvPr>
          <p:cNvSpPr/>
          <p:nvPr/>
        </p:nvSpPr>
        <p:spPr>
          <a:xfrm>
            <a:off x="9507425" y="2953028"/>
            <a:ext cx="2176304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①請點選「修改」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圓角矩形 9">
            <a:extLst>
              <a:ext uri="{FF2B5EF4-FFF2-40B4-BE49-F238E27FC236}">
                <a16:creationId xmlns:a16="http://schemas.microsoft.com/office/drawing/2014/main" id="{701C1636-1C1A-4BF6-B4A4-A7229AA118F0}"/>
              </a:ext>
            </a:extLst>
          </p:cNvPr>
          <p:cNvSpPr/>
          <p:nvPr/>
        </p:nvSpPr>
        <p:spPr>
          <a:xfrm>
            <a:off x="2652322" y="4352577"/>
            <a:ext cx="2613438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②請點選「自願放棄」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圓角矩形 10">
            <a:extLst>
              <a:ext uri="{FF2B5EF4-FFF2-40B4-BE49-F238E27FC236}">
                <a16:creationId xmlns:a16="http://schemas.microsoft.com/office/drawing/2014/main" id="{DBF03F0F-CC8E-4D9E-92AE-3EE872AE48D5}"/>
              </a:ext>
            </a:extLst>
          </p:cNvPr>
          <p:cNvSpPr/>
          <p:nvPr/>
        </p:nvSpPr>
        <p:spPr>
          <a:xfrm>
            <a:off x="8559571" y="4301834"/>
            <a:ext cx="2613437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③請點選「確定」按鈕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F15E4E3-3517-4133-B92F-DBBE386EA1CA}"/>
              </a:ext>
            </a:extLst>
          </p:cNvPr>
          <p:cNvSpPr txBox="1"/>
          <p:nvPr/>
        </p:nvSpPr>
        <p:spPr>
          <a:xfrm>
            <a:off x="1828433" y="1475365"/>
            <a:ext cx="925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u"/>
            </a:pPr>
            <a:r>
              <a:rPr lang="zh-TW" altLang="en-US" spc="50" dirty="0"/>
              <a:t>如收到</a:t>
            </a:r>
            <a:r>
              <a:rPr lang="zh-TW" altLang="en-US" u="sng" spc="50" dirty="0"/>
              <a:t>尚未報到</a:t>
            </a:r>
            <a:r>
              <a:rPr lang="zh-TW" altLang="en-US" spc="50" dirty="0"/>
              <a:t>申請生所填之</a:t>
            </a:r>
            <a:r>
              <a:rPr lang="zh-TW" altLang="en-US" b="1" spc="50" dirty="0"/>
              <a:t>聲明放棄切結書</a:t>
            </a:r>
            <a:r>
              <a:rPr lang="zh-TW" altLang="en-US" spc="50" dirty="0"/>
              <a:t>，請將其報到情形勾選為「自願放棄」</a:t>
            </a:r>
            <a:endParaRPr lang="en-US" altLang="zh-TW" spc="50" dirty="0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89F3FB5C-3B8B-4882-802B-8BE4B3B80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47" t="76205" r="4576" b="11360"/>
          <a:stretch/>
        </p:blipFill>
        <p:spPr>
          <a:xfrm>
            <a:off x="2637171" y="4863389"/>
            <a:ext cx="8555624" cy="1333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93E7E392-24DD-42A1-882F-834A4CFBD323}"/>
              </a:ext>
            </a:extLst>
          </p:cNvPr>
          <p:cNvSpPr/>
          <p:nvPr/>
        </p:nvSpPr>
        <p:spPr>
          <a:xfrm>
            <a:off x="2700745" y="5852268"/>
            <a:ext cx="1848306" cy="344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F775608-5D06-468A-8585-C72D6C8029EA}"/>
              </a:ext>
            </a:extLst>
          </p:cNvPr>
          <p:cNvSpPr/>
          <p:nvPr/>
        </p:nvSpPr>
        <p:spPr>
          <a:xfrm>
            <a:off x="9683612" y="4863389"/>
            <a:ext cx="682039" cy="3681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3ABF4BA-C110-4E35-BAF2-0AD6F303FC97}"/>
              </a:ext>
            </a:extLst>
          </p:cNvPr>
          <p:cNvSpPr/>
          <p:nvPr/>
        </p:nvSpPr>
        <p:spPr>
          <a:xfrm>
            <a:off x="5265760" y="5307142"/>
            <a:ext cx="3684628" cy="759102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zh-TW" altLang="en-US" sz="2000" b="1" dirty="0">
                <a:solidFill>
                  <a:srgbClr val="FF2428"/>
                </a:solidFill>
              </a:rPr>
              <a:t>請注意</a:t>
            </a:r>
            <a:r>
              <a:rPr lang="en-US" altLang="zh-TW" sz="2000" b="1" dirty="0">
                <a:solidFill>
                  <a:srgbClr val="FF2428"/>
                </a:solidFill>
              </a:rPr>
              <a:t>!!!</a:t>
            </a:r>
            <a:r>
              <a:rPr lang="zh-TW" altLang="en-US" sz="2000" b="1" dirty="0">
                <a:solidFill>
                  <a:srgbClr val="FF2428"/>
                </a:solidFill>
              </a:rPr>
              <a:t>點選「自願放棄」後，即無法再變更報到狀態</a:t>
            </a:r>
          </a:p>
        </p:txBody>
      </p:sp>
    </p:spTree>
    <p:extLst>
      <p:ext uri="{BB962C8B-B14F-4D97-AF65-F5344CB8AC3E}">
        <p14:creationId xmlns:p14="http://schemas.microsoft.com/office/powerpoint/2010/main" val="3035625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F0D7841-475F-434A-8424-59D63769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B57ACCE-D9AF-4698-84C7-7D849BCDD7B1}"/>
              </a:ext>
            </a:extLst>
          </p:cNvPr>
          <p:cNvGrpSpPr/>
          <p:nvPr/>
        </p:nvGrpSpPr>
        <p:grpSpPr>
          <a:xfrm>
            <a:off x="2951549" y="223156"/>
            <a:ext cx="6288901" cy="523220"/>
            <a:chOff x="2951549" y="223156"/>
            <a:chExt cx="6288901" cy="523220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7E741C66-30B3-440E-A130-A7836CB35F7C}"/>
                </a:ext>
              </a:extLst>
            </p:cNvPr>
            <p:cNvSpPr txBox="1"/>
            <p:nvPr/>
          </p:nvSpPr>
          <p:spPr>
            <a:xfrm>
              <a:off x="2951549" y="223156"/>
              <a:ext cx="62889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accent4">
                      <a:lumMod val="50000"/>
                    </a:schemeClr>
                  </a:solidFill>
                </a:rPr>
                <a:t>第二階段複試－申請資格審查注意事項</a:t>
              </a:r>
            </a:p>
          </p:txBody>
        </p:sp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299F86C9-5ECD-431A-B917-9111F01F94B1}"/>
                </a:ext>
              </a:extLst>
            </p:cNvPr>
            <p:cNvCxnSpPr/>
            <p:nvPr/>
          </p:nvCxnSpPr>
          <p:spPr>
            <a:xfrm>
              <a:off x="2951549" y="746376"/>
              <a:ext cx="62889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D5B8E1D0-A332-4D1D-836A-777DA4744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392" y="856344"/>
            <a:ext cx="10211031" cy="577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062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E98DE21-DC39-4EBB-810E-46A039AFA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173" y="4558310"/>
            <a:ext cx="8885027" cy="1165815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3439AAB-3FAE-4180-BF40-6DE74453F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70</a:t>
            </a:fld>
            <a:endParaRPr lang="zh-TW" altLang="en-US" dirty="0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08B2E17B-1450-4207-9420-7F3D25EC43CE}"/>
              </a:ext>
            </a:extLst>
          </p:cNvPr>
          <p:cNvGrpSpPr/>
          <p:nvPr/>
        </p:nvGrpSpPr>
        <p:grpSpPr>
          <a:xfrm>
            <a:off x="2637171" y="116112"/>
            <a:ext cx="7316454" cy="707886"/>
            <a:chOff x="1185510" y="218239"/>
            <a:chExt cx="7316454" cy="707886"/>
          </a:xfrm>
        </p:grpSpPr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5B9C9ED6-5481-4D95-AFC2-81527D8E81EE}"/>
                </a:ext>
              </a:extLst>
            </p:cNvPr>
            <p:cNvSpPr txBox="1"/>
            <p:nvPr/>
          </p:nvSpPr>
          <p:spPr>
            <a:xfrm>
              <a:off x="2118836" y="325156"/>
              <a:ext cx="59843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5.1</a:t>
              </a:r>
              <a:r>
                <a:rPr lang="zh-TW" altLang="en-US" sz="3200" b="1" dirty="0"/>
                <a:t>報到</a:t>
              </a:r>
              <a:r>
                <a:rPr lang="en-US" altLang="zh-TW" sz="3200" b="1" dirty="0"/>
                <a:t>(</a:t>
              </a:r>
              <a:r>
                <a:rPr lang="zh-TW" altLang="en-US" sz="3200" b="1" dirty="0"/>
                <a:t>已報到後放棄</a:t>
              </a:r>
              <a:r>
                <a:rPr lang="en-US" altLang="zh-TW" sz="3200" b="1" dirty="0"/>
                <a:t>)</a:t>
              </a:r>
              <a:r>
                <a:rPr lang="zh-TW" altLang="en-US" sz="3200" b="1" dirty="0"/>
                <a:t>登錄 </a:t>
              </a:r>
              <a:endParaRPr lang="en-US" altLang="zh-TW" sz="3200" b="1" dirty="0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A4D9C8E4-7F8A-4CD8-A597-9B83EE2AC629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5.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報到作業</a:t>
              </a:r>
            </a:p>
          </p:txBody>
        </p: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63F32310-C798-471B-A4AA-2B5FFBE18B61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3"/>
              <a:ext cx="7316454" cy="21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A579664-6110-4E6B-B1E7-58FB725B240F}"/>
              </a:ext>
            </a:extLst>
          </p:cNvPr>
          <p:cNvSpPr txBox="1"/>
          <p:nvPr/>
        </p:nvSpPr>
        <p:spPr>
          <a:xfrm>
            <a:off x="9404555" y="171098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AC4DD2B5-F5A9-4BE5-B79B-69888EB8F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978421"/>
              </p:ext>
            </p:extLst>
          </p:nvPr>
        </p:nvGraphicFramePr>
        <p:xfrm>
          <a:off x="4172880" y="923569"/>
          <a:ext cx="409604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6049">
                  <a:extLst>
                    <a:ext uri="{9D8B030D-6E8A-4147-A177-3AD203B41FA5}">
                      <a16:colId xmlns:a16="http://schemas.microsoft.com/office/drawing/2014/main" val="1870956132"/>
                    </a:ext>
                  </a:extLst>
                </a:gridCol>
              </a:tblGrid>
              <a:tr h="3736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❸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effectLst/>
                        </a:rPr>
                        <a:t>勾選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effectLst/>
                        </a:rPr>
                        <a:t>”</a:t>
                      </a:r>
                      <a:r>
                        <a:rPr lang="zh-TW" altLang="en-US" sz="2400" b="1" dirty="0">
                          <a:solidFill>
                            <a:schemeClr val="tx1"/>
                          </a:solidFill>
                          <a:effectLst/>
                        </a:rPr>
                        <a:t>已報到後放棄</a:t>
                      </a: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effectLst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  <a:alpha val="6509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08404"/>
                  </a:ext>
                </a:extLst>
              </a:tr>
            </a:tbl>
          </a:graphicData>
        </a:graphic>
      </p:graphicFrame>
      <p:sp>
        <p:nvSpPr>
          <p:cNvPr id="34" name="圓角矩形 9">
            <a:extLst>
              <a:ext uri="{FF2B5EF4-FFF2-40B4-BE49-F238E27FC236}">
                <a16:creationId xmlns:a16="http://schemas.microsoft.com/office/drawing/2014/main" id="{701C1636-1C1A-4BF6-B4A4-A7229AA118F0}"/>
              </a:ext>
            </a:extLst>
          </p:cNvPr>
          <p:cNvSpPr/>
          <p:nvPr/>
        </p:nvSpPr>
        <p:spPr>
          <a:xfrm>
            <a:off x="2477580" y="4037446"/>
            <a:ext cx="2773029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②請點選「已報到後放棄」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圓角矩形 10">
            <a:extLst>
              <a:ext uri="{FF2B5EF4-FFF2-40B4-BE49-F238E27FC236}">
                <a16:creationId xmlns:a16="http://schemas.microsoft.com/office/drawing/2014/main" id="{DBF03F0F-CC8E-4D9E-92AE-3EE872AE48D5}"/>
              </a:ext>
            </a:extLst>
          </p:cNvPr>
          <p:cNvSpPr/>
          <p:nvPr/>
        </p:nvSpPr>
        <p:spPr>
          <a:xfrm>
            <a:off x="8544420" y="4040797"/>
            <a:ext cx="2613437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③請點選「確定」按鈕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F15E4E3-3517-4133-B92F-DBBE386EA1CA}"/>
              </a:ext>
            </a:extLst>
          </p:cNvPr>
          <p:cNvSpPr txBox="1"/>
          <p:nvPr/>
        </p:nvSpPr>
        <p:spPr>
          <a:xfrm>
            <a:off x="1818413" y="1559539"/>
            <a:ext cx="943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u"/>
            </a:pPr>
            <a:r>
              <a:rPr lang="zh-TW" altLang="en-US" spc="50" dirty="0"/>
              <a:t>如收到</a:t>
            </a:r>
            <a:r>
              <a:rPr lang="zh-TW" altLang="en-US" u="sng" spc="50" dirty="0"/>
              <a:t>已報到</a:t>
            </a:r>
            <a:r>
              <a:rPr lang="zh-TW" altLang="en-US" spc="50" dirty="0"/>
              <a:t>申請生所填之</a:t>
            </a:r>
            <a:r>
              <a:rPr lang="zh-TW" altLang="en-US" b="1" spc="50" dirty="0"/>
              <a:t>聲明放棄切結書</a:t>
            </a:r>
            <a:r>
              <a:rPr lang="zh-TW" altLang="en-US" spc="50" dirty="0"/>
              <a:t>，請將其報到情形勾選為「已報到後放棄」</a:t>
            </a:r>
            <a:endParaRPr lang="en-US" altLang="zh-TW" spc="5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3E7E392-24DD-42A1-882F-834A4CFBD323}"/>
              </a:ext>
            </a:extLst>
          </p:cNvPr>
          <p:cNvSpPr/>
          <p:nvPr/>
        </p:nvSpPr>
        <p:spPr>
          <a:xfrm>
            <a:off x="2500603" y="5282716"/>
            <a:ext cx="1848306" cy="344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F775608-5D06-468A-8585-C72D6C8029EA}"/>
              </a:ext>
            </a:extLst>
          </p:cNvPr>
          <p:cNvSpPr/>
          <p:nvPr/>
        </p:nvSpPr>
        <p:spPr>
          <a:xfrm>
            <a:off x="9554828" y="4607942"/>
            <a:ext cx="682039" cy="3681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3ABF4BA-C110-4E35-BAF2-0AD6F303FC97}"/>
              </a:ext>
            </a:extLst>
          </p:cNvPr>
          <p:cNvSpPr/>
          <p:nvPr/>
        </p:nvSpPr>
        <p:spPr>
          <a:xfrm>
            <a:off x="5094946" y="4768451"/>
            <a:ext cx="3766392" cy="759102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zh-TW" altLang="en-US" sz="2000" b="1" dirty="0">
                <a:solidFill>
                  <a:srgbClr val="FF2428"/>
                </a:solidFill>
              </a:rPr>
              <a:t>請注意</a:t>
            </a:r>
            <a:r>
              <a:rPr lang="en-US" altLang="zh-TW" sz="2000" b="1" dirty="0">
                <a:solidFill>
                  <a:srgbClr val="FF2428"/>
                </a:solidFill>
              </a:rPr>
              <a:t>!!!</a:t>
            </a:r>
            <a:r>
              <a:rPr lang="zh-TW" altLang="en-US" sz="2000" b="1" dirty="0">
                <a:solidFill>
                  <a:srgbClr val="FF2428"/>
                </a:solidFill>
              </a:rPr>
              <a:t>點選「已報到後放棄」後，即無法再變更報到狀態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F0D910C-3AB3-4A82-B3DC-34752F63D109}"/>
              </a:ext>
            </a:extLst>
          </p:cNvPr>
          <p:cNvGrpSpPr/>
          <p:nvPr/>
        </p:nvGrpSpPr>
        <p:grpSpPr>
          <a:xfrm>
            <a:off x="1296631" y="2065603"/>
            <a:ext cx="10552469" cy="1697946"/>
            <a:chOff x="1296631" y="2065603"/>
            <a:chExt cx="10552469" cy="169794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0086BAD6-1215-4150-8AE8-E93F6C1DA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6631" y="2065603"/>
              <a:ext cx="10552469" cy="1697946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E1ECF74-91F0-49AB-A118-1A181D25FCE6}"/>
                </a:ext>
              </a:extLst>
            </p:cNvPr>
            <p:cNvSpPr/>
            <p:nvPr/>
          </p:nvSpPr>
          <p:spPr>
            <a:xfrm>
              <a:off x="1296631" y="2801144"/>
              <a:ext cx="10552468" cy="96221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286427" y="2466149"/>
            <a:ext cx="10552469" cy="302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圓角矩形 8">
            <a:extLst>
              <a:ext uri="{FF2B5EF4-FFF2-40B4-BE49-F238E27FC236}">
                <a16:creationId xmlns:a16="http://schemas.microsoft.com/office/drawing/2014/main" id="{E0F8E31C-58CF-42A9-BE1A-878B76674209}"/>
              </a:ext>
            </a:extLst>
          </p:cNvPr>
          <p:cNvSpPr/>
          <p:nvPr/>
        </p:nvSpPr>
        <p:spPr>
          <a:xfrm>
            <a:off x="9662592" y="2800956"/>
            <a:ext cx="2176304" cy="408623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①請點選「修改」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62156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E210DA6-D9F6-4FB1-BDB4-C594DBE1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71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183ECB6-B32C-4BB6-A9D4-21A817E2EE01}"/>
              </a:ext>
            </a:extLst>
          </p:cNvPr>
          <p:cNvGrpSpPr/>
          <p:nvPr/>
        </p:nvGrpSpPr>
        <p:grpSpPr>
          <a:xfrm>
            <a:off x="3632637" y="116112"/>
            <a:ext cx="5584465" cy="715589"/>
            <a:chOff x="1185510" y="218239"/>
            <a:chExt cx="5584465" cy="715589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B3D4489C-AEC7-4A9C-8AEA-E12AE51DA321}"/>
                </a:ext>
              </a:extLst>
            </p:cNvPr>
            <p:cNvSpPr txBox="1"/>
            <p:nvPr/>
          </p:nvSpPr>
          <p:spPr>
            <a:xfrm>
              <a:off x="2118836" y="325156"/>
              <a:ext cx="39934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5.2</a:t>
              </a:r>
              <a:r>
                <a:rPr lang="zh-TW" altLang="en-US" sz="3200" b="1" dirty="0"/>
                <a:t>報到結果查詢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17504746-1416-4991-82B5-8D4D23281A68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5.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報到作業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74ABED2E-48BA-4EB7-ADC1-9FE23B893228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3"/>
              <a:ext cx="5584465" cy="9875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7B9F4B74-EBE8-46D2-8AE3-E35FABD95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474" y="1140356"/>
            <a:ext cx="6871468" cy="360936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23938AD-AD15-454E-9035-AA8DC51A9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260" y="5058373"/>
            <a:ext cx="1944689" cy="11683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3A93EAB-31C8-47E1-8C1D-D429C7BCB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041" y="5058374"/>
            <a:ext cx="1829072" cy="11683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D49F5BEF-40AF-4835-826B-C518B2387EA4}"/>
              </a:ext>
            </a:extLst>
          </p:cNvPr>
          <p:cNvSpPr txBox="1"/>
          <p:nvPr/>
        </p:nvSpPr>
        <p:spPr>
          <a:xfrm>
            <a:off x="8559364" y="183242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檔案下載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62F3C72-0198-4D83-8139-99CFB3ED4D1C}"/>
              </a:ext>
            </a:extLst>
          </p:cNvPr>
          <p:cNvSpPr txBox="1"/>
          <p:nvPr/>
        </p:nvSpPr>
        <p:spPr>
          <a:xfrm>
            <a:off x="5636318" y="6252000"/>
            <a:ext cx="3350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/>
              <a:t>可依「錄取方式」或「報到情形」篩選</a:t>
            </a: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7FE90FD1-CE4C-4888-94E2-897256D0B87D}"/>
              </a:ext>
            </a:extLst>
          </p:cNvPr>
          <p:cNvCxnSpPr>
            <a:cxnSpLocks/>
          </p:cNvCxnSpPr>
          <p:nvPr/>
        </p:nvCxnSpPr>
        <p:spPr>
          <a:xfrm>
            <a:off x="8768625" y="1907144"/>
            <a:ext cx="756375" cy="416956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0A9EE8E-5FC1-46A0-94ED-BCA7A88B68CB}"/>
              </a:ext>
            </a:extLst>
          </p:cNvPr>
          <p:cNvSpPr txBox="1"/>
          <p:nvPr/>
        </p:nvSpPr>
        <p:spPr>
          <a:xfrm>
            <a:off x="10072980" y="2152249"/>
            <a:ext cx="1812151" cy="46166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可下載單一系</a:t>
            </a:r>
            <a:r>
              <a:rPr lang="en-US" altLang="zh-TW" sz="1200" dirty="0"/>
              <a:t>(</a:t>
            </a:r>
            <a:r>
              <a:rPr lang="zh-TW" altLang="en-US" sz="1200" dirty="0"/>
              <a:t>組</a:t>
            </a:r>
            <a:r>
              <a:rPr lang="en-US" altLang="zh-TW" sz="1200" dirty="0"/>
              <a:t>)</a:t>
            </a:r>
            <a:r>
              <a:rPr lang="zh-TW" altLang="en-US" sz="1200" dirty="0"/>
              <a:t>學程報到結果</a:t>
            </a:r>
            <a:r>
              <a:rPr lang="en-US" altLang="zh-TW" sz="1200" dirty="0"/>
              <a:t>EXCEL</a:t>
            </a:r>
            <a:endParaRPr lang="zh-TW" altLang="en-US" sz="1200" dirty="0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2521C92F-7B29-4A77-8186-EDA6CD428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944" y="1166662"/>
            <a:ext cx="3667530" cy="5169628"/>
          </a:xfrm>
          <a:prstGeom prst="rect">
            <a:avLst/>
          </a:prstGeom>
        </p:spPr>
      </p:pic>
      <p:sp>
        <p:nvSpPr>
          <p:cNvPr id="35" name="箭號: 上彎 34">
            <a:extLst>
              <a:ext uri="{FF2B5EF4-FFF2-40B4-BE49-F238E27FC236}">
                <a16:creationId xmlns:a16="http://schemas.microsoft.com/office/drawing/2014/main" id="{5A08096E-70EE-4E95-9EFF-5F35F70768D6}"/>
              </a:ext>
            </a:extLst>
          </p:cNvPr>
          <p:cNvSpPr/>
          <p:nvPr/>
        </p:nvSpPr>
        <p:spPr>
          <a:xfrm rot="10800000">
            <a:off x="5429337" y="2076450"/>
            <a:ext cx="1190538" cy="2889363"/>
          </a:xfrm>
          <a:prstGeom prst="bentUpArrow">
            <a:avLst>
              <a:gd name="adj1" fmla="val 4420"/>
              <a:gd name="adj2" fmla="val 10821"/>
              <a:gd name="adj3" fmla="val 15399"/>
            </a:avLst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上彎 35">
            <a:extLst>
              <a:ext uri="{FF2B5EF4-FFF2-40B4-BE49-F238E27FC236}">
                <a16:creationId xmlns:a16="http://schemas.microsoft.com/office/drawing/2014/main" id="{40515629-B1A4-40FC-8104-65452EBDD71A}"/>
              </a:ext>
            </a:extLst>
          </p:cNvPr>
          <p:cNvSpPr/>
          <p:nvPr/>
        </p:nvSpPr>
        <p:spPr>
          <a:xfrm rot="10800000" flipH="1">
            <a:off x="7625376" y="2209329"/>
            <a:ext cx="1190538" cy="2849044"/>
          </a:xfrm>
          <a:prstGeom prst="bentUpArrow">
            <a:avLst>
              <a:gd name="adj1" fmla="val 4420"/>
              <a:gd name="adj2" fmla="val 10821"/>
              <a:gd name="adj3" fmla="val 15399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BB3F894-BAC9-4C3F-834C-7674E0885619}"/>
              </a:ext>
            </a:extLst>
          </p:cNvPr>
          <p:cNvSpPr/>
          <p:nvPr/>
        </p:nvSpPr>
        <p:spPr>
          <a:xfrm>
            <a:off x="3124200" y="5905500"/>
            <a:ext cx="1699260" cy="4209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88689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E210DA6-D9F6-4FB1-BDB4-C594DBE1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72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183ECB6-B32C-4BB6-A9D4-21A817E2EE01}"/>
              </a:ext>
            </a:extLst>
          </p:cNvPr>
          <p:cNvGrpSpPr/>
          <p:nvPr/>
        </p:nvGrpSpPr>
        <p:grpSpPr>
          <a:xfrm>
            <a:off x="2961779" y="116112"/>
            <a:ext cx="6766421" cy="707886"/>
            <a:chOff x="1185510" y="218239"/>
            <a:chExt cx="6766421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B3D4489C-AEC7-4A9C-8AEA-E12AE51DA321}"/>
                </a:ext>
              </a:extLst>
            </p:cNvPr>
            <p:cNvSpPr txBox="1"/>
            <p:nvPr/>
          </p:nvSpPr>
          <p:spPr>
            <a:xfrm>
              <a:off x="2118836" y="325156"/>
              <a:ext cx="53351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5</a:t>
              </a:r>
              <a:r>
                <a:rPr lang="zh-TW" altLang="en-US" sz="3200" b="1" dirty="0"/>
                <a:t> ★備取生遞補名單公告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17504746-1416-4991-82B5-8D4D23281A68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5.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報到作業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74ABED2E-48BA-4EB7-ADC1-9FE23B8932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6942"/>
              <a:ext cx="6766421" cy="7011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6F024BC8-8934-4AF6-B014-C4D11E956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257" y="2023826"/>
            <a:ext cx="10221006" cy="1029513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D6078F05-2E69-4845-BC6C-C5ED65E3F557}"/>
              </a:ext>
            </a:extLst>
          </p:cNvPr>
          <p:cNvSpPr txBox="1"/>
          <p:nvPr/>
        </p:nvSpPr>
        <p:spPr>
          <a:xfrm>
            <a:off x="1516850" y="1033417"/>
            <a:ext cx="10217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100" dirty="0">
                <a:solidFill>
                  <a:srgbClr val="FF0000"/>
                </a:solidFill>
              </a:rPr>
              <a:t>無論是否有備取生遞補</a:t>
            </a:r>
            <a:r>
              <a:rPr lang="zh-TW" altLang="en-US" sz="2000" b="1" spc="100" dirty="0">
                <a:solidFill>
                  <a:schemeClr val="tx1"/>
                </a:solidFill>
              </a:rPr>
              <a:t>，請務必於各梯次開始前，完成設定遞補公告連結，供申請生查詢。</a:t>
            </a:r>
            <a:r>
              <a:rPr lang="en-US" altLang="zh-TW" sz="2000" b="1" spc="100" dirty="0">
                <a:solidFill>
                  <a:schemeClr val="tx1"/>
                </a:solidFill>
              </a:rPr>
              <a:t>(</a:t>
            </a:r>
            <a:r>
              <a:rPr lang="zh-TW" altLang="en-US" sz="2000" b="1" spc="100" dirty="0">
                <a:solidFill>
                  <a:schemeClr val="tx1"/>
                </a:solidFill>
              </a:rPr>
              <a:t>如所有梯次公告網址</a:t>
            </a:r>
            <a:r>
              <a:rPr lang="zh-TW" altLang="en-US" sz="2000" b="1" spc="100" dirty="0"/>
              <a:t>相同，可一次將</a:t>
            </a:r>
            <a:r>
              <a:rPr lang="en-US" altLang="zh-TW" sz="2000" b="1" spc="100" dirty="0"/>
              <a:t>1~7</a:t>
            </a:r>
            <a:r>
              <a:rPr lang="zh-TW" altLang="en-US" sz="2000" b="1" spc="100" dirty="0"/>
              <a:t>梯次公告網址設定完成</a:t>
            </a:r>
            <a:r>
              <a:rPr lang="en-US" altLang="zh-TW" sz="2000" b="1" spc="100" dirty="0"/>
              <a:t>)</a:t>
            </a:r>
          </a:p>
        </p:txBody>
      </p:sp>
      <p:sp>
        <p:nvSpPr>
          <p:cNvPr id="23" name="圓角矩形 8">
            <a:extLst>
              <a:ext uri="{FF2B5EF4-FFF2-40B4-BE49-F238E27FC236}">
                <a16:creationId xmlns:a16="http://schemas.microsoft.com/office/drawing/2014/main" id="{FB3130AF-BDD3-4A05-A9BB-B71721DD7B69}"/>
              </a:ext>
            </a:extLst>
          </p:cNvPr>
          <p:cNvSpPr/>
          <p:nvPr/>
        </p:nvSpPr>
        <p:spPr>
          <a:xfrm>
            <a:off x="1487208" y="1966916"/>
            <a:ext cx="1954492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①請先選擇「梯次」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0622E07-5D32-4D31-9700-16AAFD94A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58" y="3110249"/>
            <a:ext cx="10217950" cy="2002554"/>
          </a:xfrm>
          <a:prstGeom prst="rect">
            <a:avLst/>
          </a:prstGeom>
        </p:spPr>
      </p:pic>
      <p:sp>
        <p:nvSpPr>
          <p:cNvPr id="28" name="圓角矩形 9">
            <a:extLst>
              <a:ext uri="{FF2B5EF4-FFF2-40B4-BE49-F238E27FC236}">
                <a16:creationId xmlns:a16="http://schemas.microsoft.com/office/drawing/2014/main" id="{9BEDAC2F-8D4C-4F33-8225-7D2C55E22C9A}"/>
              </a:ext>
            </a:extLst>
          </p:cNvPr>
          <p:cNvSpPr/>
          <p:nvPr/>
        </p:nvSpPr>
        <p:spPr>
          <a:xfrm>
            <a:off x="4566123" y="3148576"/>
            <a:ext cx="2921800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②請輸入完整的公告網址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圓角矩形 10">
            <a:extLst>
              <a:ext uri="{FF2B5EF4-FFF2-40B4-BE49-F238E27FC236}">
                <a16:creationId xmlns:a16="http://schemas.microsoft.com/office/drawing/2014/main" id="{55F6E288-D934-4F5D-8366-2DDD005E22E3}"/>
              </a:ext>
            </a:extLst>
          </p:cNvPr>
          <p:cNvSpPr/>
          <p:nvPr/>
        </p:nvSpPr>
        <p:spPr>
          <a:xfrm>
            <a:off x="7923501" y="3110249"/>
            <a:ext cx="2613437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③請點選「儲存」按鈕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2E51F805-F1B2-489E-9B4A-8BC4A8C099BE}"/>
              </a:ext>
            </a:extLst>
          </p:cNvPr>
          <p:cNvCxnSpPr/>
          <p:nvPr/>
        </p:nvCxnSpPr>
        <p:spPr>
          <a:xfrm>
            <a:off x="2845436" y="2660306"/>
            <a:ext cx="0" cy="8582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7166B109-FF72-4A4F-99C1-02E2D28AA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839" y="4616898"/>
            <a:ext cx="6703069" cy="21762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B7C3A240-8143-46B0-9CDF-794AB5B68694}"/>
              </a:ext>
            </a:extLst>
          </p:cNvPr>
          <p:cNvSpPr txBox="1"/>
          <p:nvPr/>
        </p:nvSpPr>
        <p:spPr>
          <a:xfrm>
            <a:off x="9819248" y="4621211"/>
            <a:ext cx="156966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1200" b="1" dirty="0"/>
              <a:t>申請生實際查詢畫面</a:t>
            </a:r>
          </a:p>
        </p:txBody>
      </p:sp>
      <p:sp>
        <p:nvSpPr>
          <p:cNvPr id="38" name="圓角矩形 10">
            <a:extLst>
              <a:ext uri="{FF2B5EF4-FFF2-40B4-BE49-F238E27FC236}">
                <a16:creationId xmlns:a16="http://schemas.microsoft.com/office/drawing/2014/main" id="{732825B8-9172-4572-937B-7A61F1A92619}"/>
              </a:ext>
            </a:extLst>
          </p:cNvPr>
          <p:cNvSpPr/>
          <p:nvPr/>
        </p:nvSpPr>
        <p:spPr>
          <a:xfrm>
            <a:off x="10244069" y="3813143"/>
            <a:ext cx="1935232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④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點選「畫面預覽」</a:t>
            </a:r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C629DCD6-F34B-4DFB-BBA8-713E35458995}"/>
              </a:ext>
            </a:extLst>
          </p:cNvPr>
          <p:cNvCxnSpPr>
            <a:cxnSpLocks/>
          </p:cNvCxnSpPr>
          <p:nvPr/>
        </p:nvCxnSpPr>
        <p:spPr>
          <a:xfrm>
            <a:off x="10948036" y="4187714"/>
            <a:ext cx="0" cy="429184"/>
          </a:xfrm>
          <a:prstGeom prst="straightConnector1">
            <a:avLst/>
          </a:prstGeom>
          <a:ln w="5715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FBF4527-974E-431F-8D68-B560FF5ABE99}"/>
              </a:ext>
            </a:extLst>
          </p:cNvPr>
          <p:cNvSpPr txBox="1"/>
          <p:nvPr/>
        </p:nvSpPr>
        <p:spPr>
          <a:xfrm>
            <a:off x="9161510" y="172248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</p:spTree>
    <p:extLst>
      <p:ext uri="{BB962C8B-B14F-4D97-AF65-F5344CB8AC3E}">
        <p14:creationId xmlns:p14="http://schemas.microsoft.com/office/powerpoint/2010/main" val="42935315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C6095D07-3F47-4BE1-A3FF-2721E5E68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344" y="2986701"/>
            <a:ext cx="3844210" cy="26997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EDFAE0-B407-4761-8460-5AD66EF99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8" r="1254"/>
          <a:stretch/>
        </p:blipFill>
        <p:spPr>
          <a:xfrm>
            <a:off x="1060869" y="2986701"/>
            <a:ext cx="7153275" cy="2114685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E210DA6-D9F6-4FB1-BDB4-C594DBE1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73</a:t>
            </a:fld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183ECB6-B32C-4BB6-A9D4-21A817E2EE01}"/>
              </a:ext>
            </a:extLst>
          </p:cNvPr>
          <p:cNvGrpSpPr/>
          <p:nvPr/>
        </p:nvGrpSpPr>
        <p:grpSpPr>
          <a:xfrm>
            <a:off x="2961779" y="116112"/>
            <a:ext cx="6766421" cy="707886"/>
            <a:chOff x="1185510" y="218239"/>
            <a:chExt cx="6766421" cy="707886"/>
          </a:xfrm>
        </p:grpSpPr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B3D4489C-AEC7-4A9C-8AEA-E12AE51DA321}"/>
                </a:ext>
              </a:extLst>
            </p:cNvPr>
            <p:cNvSpPr txBox="1"/>
            <p:nvPr/>
          </p:nvSpPr>
          <p:spPr>
            <a:xfrm>
              <a:off x="2118836" y="325156"/>
              <a:ext cx="53351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5</a:t>
              </a:r>
              <a:r>
                <a:rPr lang="zh-TW" altLang="en-US" sz="3200" b="1" dirty="0"/>
                <a:t> ★備取生遞補名單公告</a:t>
              </a:r>
              <a:endParaRPr lang="en-US" altLang="zh-TW" sz="3200" b="1" dirty="0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17504746-1416-4991-82B5-8D4D23281A68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5.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報到作業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74ABED2E-48BA-4EB7-ADC1-9FE23B8932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510" y="916942"/>
              <a:ext cx="6766421" cy="7011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6078F05-2E69-4845-BC6C-C5ED65E3F557}"/>
              </a:ext>
            </a:extLst>
          </p:cNvPr>
          <p:cNvSpPr txBox="1"/>
          <p:nvPr/>
        </p:nvSpPr>
        <p:spPr>
          <a:xfrm>
            <a:off x="1516850" y="1033417"/>
            <a:ext cx="102179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80" dirty="0"/>
              <a:t>系統可產出</a:t>
            </a:r>
            <a:r>
              <a:rPr lang="en-US" altLang="zh-TW" sz="2000" b="1" spc="80" dirty="0"/>
              <a:t>【</a:t>
            </a:r>
            <a:r>
              <a:rPr lang="zh-TW" altLang="en-US" sz="2000" b="1" spc="80" dirty="0"/>
              <a:t>全校</a:t>
            </a:r>
            <a:r>
              <a:rPr lang="en-US" altLang="zh-TW" sz="2000" b="1" spc="80" dirty="0"/>
              <a:t>】</a:t>
            </a:r>
            <a:r>
              <a:rPr lang="zh-TW" altLang="en-US" sz="2000" b="1" spc="80" dirty="0"/>
              <a:t>「遞補名單公告</a:t>
            </a:r>
            <a:r>
              <a:rPr lang="en-US" altLang="zh-TW" sz="2000" b="1" spc="80" dirty="0"/>
              <a:t>PDF</a:t>
            </a:r>
            <a:r>
              <a:rPr lang="zh-TW" altLang="en-US" sz="2000" b="1" spc="80" dirty="0"/>
              <a:t>」，供各校公告使用</a:t>
            </a:r>
            <a:endParaRPr lang="en-US" altLang="zh-TW" sz="2000" b="1" spc="8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100" dirty="0"/>
              <a:t>如使用各校</a:t>
            </a:r>
            <a:r>
              <a:rPr lang="zh-TW" altLang="en-US" sz="2000" b="1" spc="100" dirty="0">
                <a:solidFill>
                  <a:srgbClr val="0033CC"/>
                </a:solidFill>
              </a:rPr>
              <a:t>自訂格式</a:t>
            </a:r>
            <a:r>
              <a:rPr lang="zh-TW" altLang="en-US" sz="2000" b="1" spc="100" dirty="0"/>
              <a:t>公告者，請注意公告考生資料時，須依循</a:t>
            </a:r>
            <a:r>
              <a:rPr lang="zh-TW" altLang="en-US" sz="2000" b="1" spc="100" dirty="0">
                <a:solidFill>
                  <a:srgbClr val="0033CC"/>
                </a:solidFill>
              </a:rPr>
              <a:t>個人資料保護法</a:t>
            </a:r>
            <a:r>
              <a:rPr lang="zh-TW" altLang="en-US" sz="2000" b="1" spc="100" dirty="0"/>
              <a:t>，進行相關資料遮蔽</a:t>
            </a:r>
            <a:endParaRPr lang="en-US" altLang="zh-TW" sz="2000" b="1" spc="100" dirty="0"/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zh-TW" altLang="en-US" sz="2000" b="1" spc="100" dirty="0">
                <a:solidFill>
                  <a:srgbClr val="FF0000"/>
                </a:solidFill>
              </a:rPr>
              <a:t>無論是否有備取生遞補，皆須於各校網站公告遞補資訊。</a:t>
            </a:r>
            <a:endParaRPr lang="en-US" altLang="zh-TW" sz="2000" b="1" spc="100" dirty="0">
              <a:solidFill>
                <a:srgbClr val="FF0000"/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spc="100" dirty="0"/>
              <a:t>例：第</a:t>
            </a:r>
            <a:r>
              <a:rPr lang="en-US" altLang="zh-TW" sz="2000" b="1" spc="100" dirty="0"/>
              <a:t>3</a:t>
            </a:r>
            <a:r>
              <a:rPr lang="zh-TW" altLang="en-US" sz="2000" b="1" spc="100" dirty="0"/>
              <a:t>梯次暫無備取遞補名單</a:t>
            </a:r>
            <a:endParaRPr lang="en-US" altLang="zh-TW" sz="2000" b="1" spc="100" dirty="0"/>
          </a:p>
        </p:txBody>
      </p:sp>
      <p:sp>
        <p:nvSpPr>
          <p:cNvPr id="32" name="圓角矩形 10">
            <a:extLst>
              <a:ext uri="{FF2B5EF4-FFF2-40B4-BE49-F238E27FC236}">
                <a16:creationId xmlns:a16="http://schemas.microsoft.com/office/drawing/2014/main" id="{55F6E288-D934-4F5D-8366-2DDD005E22E3}"/>
              </a:ext>
            </a:extLst>
          </p:cNvPr>
          <p:cNvSpPr/>
          <p:nvPr/>
        </p:nvSpPr>
        <p:spPr>
          <a:xfrm>
            <a:off x="5769428" y="4852721"/>
            <a:ext cx="2261647" cy="646986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③請勾選要進行備取遞補之申請生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FBF4527-974E-431F-8D68-B560FF5ABE99}"/>
              </a:ext>
            </a:extLst>
          </p:cNvPr>
          <p:cNvSpPr txBox="1"/>
          <p:nvPr/>
        </p:nvSpPr>
        <p:spPr>
          <a:xfrm>
            <a:off x="9161510" y="172248"/>
            <a:ext cx="1315476" cy="442674"/>
          </a:xfrm>
          <a:prstGeom prst="wedgeRoundRectCallout">
            <a:avLst>
              <a:gd name="adj1" fmla="val -25132"/>
              <a:gd name="adj2" fmla="val 74699"/>
              <a:gd name="adj3" fmla="val 16667"/>
            </a:avLst>
          </a:prstGeom>
          <a:solidFill>
            <a:srgbClr val="663300"/>
          </a:solidFill>
          <a:ln>
            <a:solidFill>
              <a:srgbClr val="663300"/>
            </a:solidFill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zh-TW" altLang="en-US" dirty="0"/>
              <a:t>功能介紹</a:t>
            </a:r>
          </a:p>
        </p:txBody>
      </p:sp>
      <p:sp>
        <p:nvSpPr>
          <p:cNvPr id="23" name="圓角矩形 8">
            <a:extLst>
              <a:ext uri="{FF2B5EF4-FFF2-40B4-BE49-F238E27FC236}">
                <a16:creationId xmlns:a16="http://schemas.microsoft.com/office/drawing/2014/main" id="{FB3130AF-BDD3-4A05-A9BB-B71721DD7B69}"/>
              </a:ext>
            </a:extLst>
          </p:cNvPr>
          <p:cNvSpPr/>
          <p:nvPr/>
        </p:nvSpPr>
        <p:spPr>
          <a:xfrm>
            <a:off x="1217764" y="2911873"/>
            <a:ext cx="1935232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①請先選擇「梯次」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圓角矩形 9">
            <a:extLst>
              <a:ext uri="{FF2B5EF4-FFF2-40B4-BE49-F238E27FC236}">
                <a16:creationId xmlns:a16="http://schemas.microsoft.com/office/drawing/2014/main" id="{9BEDAC2F-8D4C-4F33-8225-7D2C55E22C9A}"/>
              </a:ext>
            </a:extLst>
          </p:cNvPr>
          <p:cNvSpPr/>
          <p:nvPr/>
        </p:nvSpPr>
        <p:spPr>
          <a:xfrm>
            <a:off x="2185380" y="3490137"/>
            <a:ext cx="1935232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②請選擇系組學程</a:t>
            </a:r>
            <a:endParaRPr lang="zh-TW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28B7CCF-02E8-415D-83EC-FF886C401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84" y="5604822"/>
            <a:ext cx="4441717" cy="1253246"/>
          </a:xfrm>
          <a:prstGeom prst="rect">
            <a:avLst/>
          </a:prstGeom>
        </p:spPr>
      </p:pic>
      <p:sp>
        <p:nvSpPr>
          <p:cNvPr id="27" name="圓角矩形 10">
            <a:extLst>
              <a:ext uri="{FF2B5EF4-FFF2-40B4-BE49-F238E27FC236}">
                <a16:creationId xmlns:a16="http://schemas.microsoft.com/office/drawing/2014/main" id="{A05CCC68-0576-441F-B884-FA827F553131}"/>
              </a:ext>
            </a:extLst>
          </p:cNvPr>
          <p:cNvSpPr/>
          <p:nvPr/>
        </p:nvSpPr>
        <p:spPr>
          <a:xfrm>
            <a:off x="6095843" y="2895465"/>
            <a:ext cx="1935232" cy="374571"/>
          </a:xfrm>
          <a:prstGeom prst="roundRect">
            <a:avLst/>
          </a:prstGeom>
          <a:solidFill>
            <a:srgbClr val="663300">
              <a:alpha val="85098"/>
            </a:srgbClr>
          </a:solidFill>
          <a:ln>
            <a:solidFill>
              <a:srgbClr val="7A3D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④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點選「列印</a:t>
            </a:r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PDF</a:t>
            </a:r>
            <a:r>
              <a:rPr lang="zh-TW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11490650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172" y="3805009"/>
            <a:ext cx="5381303" cy="1497183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0C09CDE-95E8-432D-86B0-66ABC3F4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74</a:t>
            </a:fld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E05434F-E4F2-4E47-B9DA-22467D403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717" y="924596"/>
            <a:ext cx="6231460" cy="2874345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7EAF9A51-DE37-4F0C-BB98-768C5FD00B08}"/>
              </a:ext>
            </a:extLst>
          </p:cNvPr>
          <p:cNvGrpSpPr/>
          <p:nvPr/>
        </p:nvGrpSpPr>
        <p:grpSpPr>
          <a:xfrm>
            <a:off x="3632637" y="116112"/>
            <a:ext cx="5747464" cy="715589"/>
            <a:chOff x="1185510" y="218239"/>
            <a:chExt cx="5747464" cy="715589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C9BD618-3206-47BB-AD3E-4EB3AAA2637D}"/>
                </a:ext>
              </a:extLst>
            </p:cNvPr>
            <p:cNvSpPr txBox="1"/>
            <p:nvPr/>
          </p:nvSpPr>
          <p:spPr>
            <a:xfrm>
              <a:off x="2118836" y="325156"/>
              <a:ext cx="48141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5.3</a:t>
              </a:r>
              <a:r>
                <a:rPr lang="zh-TW" altLang="en-US" sz="3200" b="1" dirty="0"/>
                <a:t>報到結果確定送出</a:t>
              </a:r>
              <a:endParaRPr lang="en-US" altLang="zh-TW" sz="3200" b="1" dirty="0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EC1F7850-3ADD-45BF-9672-56B628CDD2EA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5.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報到作業</a:t>
              </a:r>
            </a:p>
          </p:txBody>
        </p: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74DF1623-0357-41F9-B101-9B79F95946EA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3"/>
              <a:ext cx="5584465" cy="9875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6BA9450-789C-4799-9FE0-F8002C2B0597}"/>
              </a:ext>
            </a:extLst>
          </p:cNvPr>
          <p:cNvSpPr txBox="1"/>
          <p:nvPr/>
        </p:nvSpPr>
        <p:spPr>
          <a:xfrm>
            <a:off x="3622740" y="5420621"/>
            <a:ext cx="572141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spc="80" dirty="0"/>
              <a:t>請務必於各校於</a:t>
            </a:r>
            <a:r>
              <a:rPr lang="en-US" altLang="zh-TW" sz="2400" b="1" u="sng" spc="80" dirty="0">
                <a:solidFill>
                  <a:srgbClr val="FF0000"/>
                </a:solidFill>
              </a:rPr>
              <a:t>113</a:t>
            </a:r>
            <a:r>
              <a:rPr lang="zh-TW" altLang="en-US" sz="2400" b="1" u="sng" spc="80" dirty="0">
                <a:solidFill>
                  <a:srgbClr val="FF0000"/>
                </a:solidFill>
              </a:rPr>
              <a:t>年</a:t>
            </a:r>
            <a:r>
              <a:rPr lang="en-US" altLang="zh-TW" sz="2400" b="1" u="sng" spc="80" dirty="0">
                <a:solidFill>
                  <a:srgbClr val="FF0000"/>
                </a:solidFill>
              </a:rPr>
              <a:t>6</a:t>
            </a:r>
            <a:r>
              <a:rPr lang="zh-TW" altLang="en-US" sz="2400" b="1" u="sng" spc="80" dirty="0">
                <a:solidFill>
                  <a:srgbClr val="FF0000"/>
                </a:solidFill>
              </a:rPr>
              <a:t>月</a:t>
            </a:r>
            <a:r>
              <a:rPr lang="en-US" altLang="zh-TW" sz="2400" b="1" u="sng" spc="80" dirty="0">
                <a:solidFill>
                  <a:srgbClr val="FF0000"/>
                </a:solidFill>
              </a:rPr>
              <a:t>17(</a:t>
            </a:r>
            <a:r>
              <a:rPr lang="zh-TW" altLang="en-US" sz="2400" b="1" u="sng" spc="80" dirty="0">
                <a:solidFill>
                  <a:srgbClr val="FF0000"/>
                </a:solidFill>
              </a:rPr>
              <a:t>一</a:t>
            </a:r>
            <a:r>
              <a:rPr lang="en-US" altLang="zh-TW" sz="2400" b="1" u="sng" spc="80" dirty="0">
                <a:solidFill>
                  <a:srgbClr val="FF0000"/>
                </a:solidFill>
              </a:rPr>
              <a:t>)12:00</a:t>
            </a:r>
            <a:r>
              <a:rPr lang="zh-TW" altLang="en-US" sz="2400" b="1" u="sng" spc="80" dirty="0">
                <a:solidFill>
                  <a:srgbClr val="FF0000"/>
                </a:solidFill>
              </a:rPr>
              <a:t>前</a:t>
            </a:r>
            <a:r>
              <a:rPr lang="zh-TW" altLang="en-US" sz="2000" b="1" spc="80" dirty="0"/>
              <a:t>，</a:t>
            </a:r>
            <a:endParaRPr lang="en-US" altLang="zh-TW" sz="2000" b="1" spc="80" dirty="0"/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spc="80" dirty="0"/>
              <a:t>完成確定送出作業。</a:t>
            </a:r>
            <a:endParaRPr lang="en-US" altLang="zh-TW" sz="2000" b="1" spc="80" dirty="0"/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zh-TW" altLang="en-US" sz="2000" b="1" spc="80" dirty="0">
                <a:solidFill>
                  <a:schemeClr val="tx1"/>
                </a:solidFill>
                <a:highlight>
                  <a:srgbClr val="FFFF00"/>
                </a:highlight>
              </a:rPr>
              <a:t>確定送出後，即不得再行修改！</a:t>
            </a:r>
            <a:endParaRPr lang="en-US" altLang="zh-TW" sz="2000" b="1" spc="8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929228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80596F9-F5A9-4B8E-8801-68BAB3E1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75</a:t>
            </a:fld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CFE74C7-2CF5-424C-A621-991137107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899"/>
          <a:stretch/>
        </p:blipFill>
        <p:spPr>
          <a:xfrm>
            <a:off x="3534790" y="930915"/>
            <a:ext cx="5498085" cy="1409519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3294155A-E7BF-4537-890D-DFCA96819749}"/>
              </a:ext>
            </a:extLst>
          </p:cNvPr>
          <p:cNvGrpSpPr/>
          <p:nvPr/>
        </p:nvGrpSpPr>
        <p:grpSpPr>
          <a:xfrm>
            <a:off x="3987702" y="116112"/>
            <a:ext cx="4216597" cy="707886"/>
            <a:chOff x="1185510" y="218239"/>
            <a:chExt cx="4216597" cy="707886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43EAB80E-E560-4CC7-8BF7-BFCFB2D9D6A3}"/>
                </a:ext>
              </a:extLst>
            </p:cNvPr>
            <p:cNvSpPr txBox="1"/>
            <p:nvPr/>
          </p:nvSpPr>
          <p:spPr>
            <a:xfrm>
              <a:off x="2118836" y="325156"/>
              <a:ext cx="32832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5</a:t>
              </a:r>
              <a:r>
                <a:rPr lang="zh-TW" altLang="en-US" sz="3200" b="1" dirty="0"/>
                <a:t> ★報表列印</a:t>
              </a:r>
              <a:endParaRPr lang="en-US" altLang="zh-TW" sz="3200" b="1" dirty="0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E240F3C6-BD75-4DB7-8522-8F18BFEC9578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5.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報到作業</a:t>
              </a: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1379E472-42C6-4E5E-B334-B5B5B853E067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3"/>
              <a:ext cx="4216597" cy="21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B3DD73E5-14E4-4DAF-98A1-6A8D8442B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525" y="2435796"/>
            <a:ext cx="4449041" cy="41991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8FB366CC-4C70-4BB1-AB69-8EC17E39322A}"/>
              </a:ext>
            </a:extLst>
          </p:cNvPr>
          <p:cNvSpPr/>
          <p:nvPr/>
        </p:nvSpPr>
        <p:spPr>
          <a:xfrm>
            <a:off x="6483916" y="6092449"/>
            <a:ext cx="371475" cy="4679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核章</a:t>
            </a: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771BCB1E-2BD6-4908-9F8A-3203AB2C9FCC}"/>
              </a:ext>
            </a:extLst>
          </p:cNvPr>
          <p:cNvSpPr/>
          <p:nvPr/>
        </p:nvSpPr>
        <p:spPr>
          <a:xfrm>
            <a:off x="7618207" y="6092449"/>
            <a:ext cx="371475" cy="4679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核章</a:t>
            </a: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04B52A94-3095-4C46-88E1-8FA2EB36F9CE}"/>
              </a:ext>
            </a:extLst>
          </p:cNvPr>
          <p:cNvSpPr/>
          <p:nvPr/>
        </p:nvSpPr>
        <p:spPr>
          <a:xfrm>
            <a:off x="9175039" y="6091846"/>
            <a:ext cx="371475" cy="4679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核章</a:t>
            </a:r>
          </a:p>
        </p:txBody>
      </p:sp>
      <p:sp>
        <p:nvSpPr>
          <p:cNvPr id="26" name="圓角矩形 18">
            <a:extLst>
              <a:ext uri="{FF2B5EF4-FFF2-40B4-BE49-F238E27FC236}">
                <a16:creationId xmlns:a16="http://schemas.microsoft.com/office/drawing/2014/main" id="{0FC1BB43-0AFE-4951-B9F2-E0A3B2266E69}"/>
              </a:ext>
            </a:extLst>
          </p:cNvPr>
          <p:cNvSpPr/>
          <p:nvPr/>
        </p:nvSpPr>
        <p:spPr>
          <a:xfrm>
            <a:off x="4918170" y="1881913"/>
            <a:ext cx="1329782" cy="385976"/>
          </a:xfrm>
          <a:prstGeom prst="roundRect">
            <a:avLst/>
          </a:prstGeom>
          <a:noFill/>
          <a:ln w="38100">
            <a:solidFill>
              <a:srgbClr val="6633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0A4BD62-55D0-4D8B-8784-C75B3FF89753}"/>
              </a:ext>
            </a:extLst>
          </p:cNvPr>
          <p:cNvSpPr txBox="1"/>
          <p:nvPr/>
        </p:nvSpPr>
        <p:spPr>
          <a:xfrm>
            <a:off x="1703993" y="2940909"/>
            <a:ext cx="3771678" cy="68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請將</a:t>
            </a:r>
            <a:r>
              <a:rPr lang="zh-TW" altLang="en-US" b="1" dirty="0">
                <a:solidFill>
                  <a:srgbClr val="FF0000"/>
                </a:solidFill>
              </a:rPr>
              <a:t>核章後</a:t>
            </a:r>
            <a:r>
              <a:rPr lang="zh-TW" altLang="en-US" dirty="0"/>
              <a:t>之</a:t>
            </a:r>
            <a:r>
              <a:rPr lang="en-US" altLang="zh-TW" sz="2000" b="1" u="sng" dirty="0">
                <a:solidFill>
                  <a:srgbClr val="00B050"/>
                </a:solidFill>
              </a:rPr>
              <a:t>【</a:t>
            </a:r>
            <a:r>
              <a:rPr lang="zh-TW" altLang="en-US" sz="2000" b="1" u="sng" dirty="0">
                <a:solidFill>
                  <a:srgbClr val="00B050"/>
                </a:solidFill>
              </a:rPr>
              <a:t>報到人數一覽表</a:t>
            </a:r>
            <a:r>
              <a:rPr lang="en-US" altLang="zh-TW" sz="2000" b="1" u="sng" dirty="0">
                <a:solidFill>
                  <a:srgbClr val="00B050"/>
                </a:solidFill>
              </a:rPr>
              <a:t>】</a:t>
            </a:r>
            <a:r>
              <a:rPr lang="zh-TW" altLang="en-US" dirty="0"/>
              <a:t>傳真至本委員會。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4E8DFCF-CA6D-4B40-8300-D39075782E8D}"/>
              </a:ext>
            </a:extLst>
          </p:cNvPr>
          <p:cNvSpPr txBox="1"/>
          <p:nvPr/>
        </p:nvSpPr>
        <p:spPr>
          <a:xfrm>
            <a:off x="1703993" y="2479244"/>
            <a:ext cx="367790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/>
              <a:t>113</a:t>
            </a:r>
            <a:r>
              <a:rPr lang="zh-TW" altLang="en-US" sz="2000" b="1" dirty="0"/>
              <a:t>年</a:t>
            </a:r>
            <a:r>
              <a:rPr lang="en-US" altLang="zh-TW" sz="2000" b="1" dirty="0"/>
              <a:t>6</a:t>
            </a:r>
            <a:r>
              <a:rPr lang="zh-TW" altLang="en-US" sz="2000" b="1" dirty="0"/>
              <a:t>月</a:t>
            </a:r>
            <a:r>
              <a:rPr lang="en-US" altLang="zh-TW" sz="2000" b="1" dirty="0"/>
              <a:t>17</a:t>
            </a:r>
            <a:r>
              <a:rPr lang="zh-TW" altLang="en-US" sz="2000" b="1" dirty="0"/>
              <a:t>日</a:t>
            </a:r>
            <a:r>
              <a:rPr lang="en-US" altLang="zh-TW" sz="2000" b="1" dirty="0"/>
              <a:t>(</a:t>
            </a:r>
            <a:r>
              <a:rPr lang="zh-TW" altLang="en-US" sz="2000" b="1" dirty="0"/>
              <a:t>一</a:t>
            </a:r>
            <a:r>
              <a:rPr lang="en-US" altLang="zh-TW" sz="2000" b="1" dirty="0"/>
              <a:t>)</a:t>
            </a:r>
            <a:r>
              <a:rPr lang="en-US" altLang="zh-TW" sz="2400" b="1" u="sng" dirty="0"/>
              <a:t>12:00</a:t>
            </a:r>
            <a:r>
              <a:rPr lang="zh-TW" altLang="en-US" sz="2400" b="1" u="sng" dirty="0"/>
              <a:t>前</a:t>
            </a:r>
            <a:endParaRPr lang="zh-TW" altLang="en-US" sz="20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75444D-AD6E-4178-87B9-01B020569FAC}"/>
              </a:ext>
            </a:extLst>
          </p:cNvPr>
          <p:cNvSpPr/>
          <p:nvPr/>
        </p:nvSpPr>
        <p:spPr>
          <a:xfrm>
            <a:off x="8092349" y="2834213"/>
            <a:ext cx="807811" cy="21339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32022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80596F9-F5A9-4B8E-8801-68BAB3E19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76</a:t>
            </a:fld>
            <a:endParaRPr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294155A-E7BF-4537-890D-DFCA96819749}"/>
              </a:ext>
            </a:extLst>
          </p:cNvPr>
          <p:cNvGrpSpPr/>
          <p:nvPr/>
        </p:nvGrpSpPr>
        <p:grpSpPr>
          <a:xfrm>
            <a:off x="3987702" y="116112"/>
            <a:ext cx="4216597" cy="707886"/>
            <a:chOff x="1185510" y="218239"/>
            <a:chExt cx="4216597" cy="707886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43EAB80E-E560-4CC7-8BF7-BFCFB2D9D6A3}"/>
                </a:ext>
              </a:extLst>
            </p:cNvPr>
            <p:cNvSpPr txBox="1"/>
            <p:nvPr/>
          </p:nvSpPr>
          <p:spPr>
            <a:xfrm>
              <a:off x="2118836" y="325156"/>
              <a:ext cx="32832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/>
                <a:t>步驟</a:t>
              </a:r>
              <a:r>
                <a:rPr lang="en-US" altLang="zh-TW" sz="3200" b="1" dirty="0"/>
                <a:t>5</a:t>
              </a:r>
              <a:r>
                <a:rPr lang="zh-TW" altLang="en-US" sz="3200" b="1" dirty="0"/>
                <a:t> ★報表列印</a:t>
              </a:r>
              <a:endParaRPr lang="en-US" altLang="zh-TW" sz="3200" b="1" dirty="0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E240F3C6-BD75-4DB7-8522-8F18BFEC9578}"/>
                </a:ext>
              </a:extLst>
            </p:cNvPr>
            <p:cNvSpPr txBox="1"/>
            <p:nvPr/>
          </p:nvSpPr>
          <p:spPr>
            <a:xfrm>
              <a:off x="1185510" y="218239"/>
              <a:ext cx="933326" cy="707886"/>
            </a:xfrm>
            <a:prstGeom prst="rect">
              <a:avLst/>
            </a:prstGeom>
            <a:noFill/>
            <a:ln>
              <a:solidFill>
                <a:srgbClr val="663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rgbClr val="663300"/>
                  </a:solidFill>
                </a:rPr>
                <a:t>5.</a:t>
              </a:r>
              <a:r>
                <a:rPr lang="zh-TW" altLang="en-US" sz="2000" b="1" dirty="0">
                  <a:solidFill>
                    <a:srgbClr val="663300"/>
                  </a:solidFill>
                </a:rPr>
                <a:t>報到作業</a:t>
              </a: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1379E472-42C6-4E5E-B334-B5B5B853E067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10" y="923953"/>
              <a:ext cx="4216597" cy="21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3229EA8D-0A4F-4B66-89D3-F4DDE7C166CB}"/>
              </a:ext>
            </a:extLst>
          </p:cNvPr>
          <p:cNvGrpSpPr/>
          <p:nvPr/>
        </p:nvGrpSpPr>
        <p:grpSpPr>
          <a:xfrm>
            <a:off x="1625024" y="2737283"/>
            <a:ext cx="4218452" cy="3897688"/>
            <a:chOff x="1054657" y="3155769"/>
            <a:chExt cx="3495208" cy="3298891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B3DD73E5-14E4-4DAF-98A1-6A8D8442B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4657" y="3155769"/>
              <a:ext cx="3495208" cy="329889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8FB366CC-4C70-4BB1-AB69-8EC17E39322A}"/>
                </a:ext>
              </a:extLst>
            </p:cNvPr>
            <p:cNvSpPr/>
            <p:nvPr/>
          </p:nvSpPr>
          <p:spPr>
            <a:xfrm>
              <a:off x="1720940" y="5986728"/>
              <a:ext cx="371475" cy="4679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核章</a:t>
              </a:r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771BCB1E-2BD6-4908-9F8A-3203AB2C9FCC}"/>
                </a:ext>
              </a:extLst>
            </p:cNvPr>
            <p:cNvSpPr/>
            <p:nvPr/>
          </p:nvSpPr>
          <p:spPr>
            <a:xfrm>
              <a:off x="2616523" y="5984500"/>
              <a:ext cx="371475" cy="4679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核章</a:t>
              </a:r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04B52A94-3095-4C46-88E1-8FA2EB36F9CE}"/>
                </a:ext>
              </a:extLst>
            </p:cNvPr>
            <p:cNvSpPr/>
            <p:nvPr/>
          </p:nvSpPr>
          <p:spPr>
            <a:xfrm>
              <a:off x="3892640" y="5984464"/>
              <a:ext cx="371475" cy="4679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核章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DEA9E026-AA19-4B3B-80A4-8B9182EA7400}"/>
              </a:ext>
            </a:extLst>
          </p:cNvPr>
          <p:cNvGrpSpPr/>
          <p:nvPr/>
        </p:nvGrpSpPr>
        <p:grpSpPr>
          <a:xfrm>
            <a:off x="6083966" y="2745884"/>
            <a:ext cx="4907884" cy="2721465"/>
            <a:chOff x="7696290" y="3155769"/>
            <a:chExt cx="4483010" cy="2486844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2F7C47A9-18C0-4ECA-B7BC-06815F32B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6290" y="3155769"/>
              <a:ext cx="4483010" cy="248684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9CE85A82-3F1B-4CF9-995F-950760881E9B}"/>
                </a:ext>
              </a:extLst>
            </p:cNvPr>
            <p:cNvSpPr/>
            <p:nvPr/>
          </p:nvSpPr>
          <p:spPr>
            <a:xfrm>
              <a:off x="8633031" y="5009582"/>
              <a:ext cx="371475" cy="4679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核章</a:t>
              </a: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BBCC7419-B300-498D-8D3B-1C07B4AABE01}"/>
                </a:ext>
              </a:extLst>
            </p:cNvPr>
            <p:cNvSpPr/>
            <p:nvPr/>
          </p:nvSpPr>
          <p:spPr>
            <a:xfrm>
              <a:off x="9752057" y="5009581"/>
              <a:ext cx="371475" cy="4679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核章</a:t>
              </a:r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92E6C431-1A6C-4D04-B3C9-659F80174511}"/>
                </a:ext>
              </a:extLst>
            </p:cNvPr>
            <p:cNvSpPr/>
            <p:nvPr/>
          </p:nvSpPr>
          <p:spPr>
            <a:xfrm>
              <a:off x="11332234" y="5009580"/>
              <a:ext cx="371475" cy="4679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核章</a:t>
              </a: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2EFBF860-498E-4769-B535-DBFC6C743D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2" t="54055" r="2793" b="1325"/>
          <a:stretch/>
        </p:blipFill>
        <p:spPr>
          <a:xfrm>
            <a:off x="3473261" y="930915"/>
            <a:ext cx="5245478" cy="123076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F51101EE-C890-4AFA-B9D6-792D23C83C58}"/>
              </a:ext>
            </a:extLst>
          </p:cNvPr>
          <p:cNvSpPr txBox="1"/>
          <p:nvPr/>
        </p:nvSpPr>
        <p:spPr>
          <a:xfrm>
            <a:off x="4406770" y="2195342"/>
            <a:ext cx="764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請將</a:t>
            </a:r>
            <a:r>
              <a:rPr lang="zh-TW" altLang="en-US" b="1" dirty="0">
                <a:solidFill>
                  <a:srgbClr val="FF0000"/>
                </a:solidFill>
              </a:rPr>
              <a:t>核章後</a:t>
            </a:r>
            <a:r>
              <a:rPr lang="zh-TW" altLang="en-US" dirty="0"/>
              <a:t>之</a:t>
            </a:r>
            <a:r>
              <a:rPr lang="en-US" altLang="zh-TW" sz="2000" b="1" u="sng" dirty="0">
                <a:solidFill>
                  <a:srgbClr val="00B050"/>
                </a:solidFill>
              </a:rPr>
              <a:t>【</a:t>
            </a:r>
            <a:r>
              <a:rPr lang="zh-TW" altLang="en-US" sz="2000" b="1" u="sng" dirty="0">
                <a:solidFill>
                  <a:srgbClr val="00B050"/>
                </a:solidFill>
              </a:rPr>
              <a:t>報到人數一覽表</a:t>
            </a:r>
            <a:r>
              <a:rPr lang="en-US" altLang="zh-TW" sz="2000" b="1" u="sng" dirty="0">
                <a:solidFill>
                  <a:srgbClr val="00B050"/>
                </a:solidFill>
              </a:rPr>
              <a:t>】</a:t>
            </a:r>
            <a:r>
              <a:rPr lang="zh-TW" altLang="en-US" dirty="0"/>
              <a:t>及</a:t>
            </a:r>
            <a:r>
              <a:rPr lang="en-US" altLang="zh-TW" sz="2000" b="1" u="sng" dirty="0">
                <a:solidFill>
                  <a:srgbClr val="0033CC"/>
                </a:solidFill>
              </a:rPr>
              <a:t>【</a:t>
            </a:r>
            <a:r>
              <a:rPr lang="zh-TW" altLang="en-US" sz="2000" b="1" u="sng" dirty="0">
                <a:solidFill>
                  <a:srgbClr val="0033CC"/>
                </a:solidFill>
              </a:rPr>
              <a:t>報到名單</a:t>
            </a:r>
            <a:r>
              <a:rPr lang="en-US" altLang="zh-TW" sz="2000" b="1" u="sng" dirty="0">
                <a:solidFill>
                  <a:srgbClr val="0033CC"/>
                </a:solidFill>
              </a:rPr>
              <a:t>】</a:t>
            </a:r>
            <a:r>
              <a:rPr lang="zh-TW" altLang="en-US" dirty="0"/>
              <a:t>正本寄回本委員會。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A72F461-E938-4BBF-B543-E94F32935092}"/>
              </a:ext>
            </a:extLst>
          </p:cNvPr>
          <p:cNvSpPr/>
          <p:nvPr/>
        </p:nvSpPr>
        <p:spPr>
          <a:xfrm>
            <a:off x="3987701" y="3090355"/>
            <a:ext cx="850999" cy="23194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3FEBD86-C09D-4587-89F3-B64505BBD20A}"/>
              </a:ext>
            </a:extLst>
          </p:cNvPr>
          <p:cNvSpPr/>
          <p:nvPr/>
        </p:nvSpPr>
        <p:spPr>
          <a:xfrm>
            <a:off x="9029881" y="3217528"/>
            <a:ext cx="521789" cy="213392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18">
            <a:extLst>
              <a:ext uri="{FF2B5EF4-FFF2-40B4-BE49-F238E27FC236}">
                <a16:creationId xmlns:a16="http://schemas.microsoft.com/office/drawing/2014/main" id="{FEFAACBE-CE65-476C-B642-F52F3D091D0D}"/>
              </a:ext>
            </a:extLst>
          </p:cNvPr>
          <p:cNvSpPr/>
          <p:nvPr/>
        </p:nvSpPr>
        <p:spPr>
          <a:xfrm>
            <a:off x="4766218" y="1645412"/>
            <a:ext cx="1329782" cy="385976"/>
          </a:xfrm>
          <a:prstGeom prst="roundRect">
            <a:avLst/>
          </a:prstGeom>
          <a:noFill/>
          <a:ln w="38100">
            <a:solidFill>
              <a:srgbClr val="6633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6C82D6F-0145-4E02-B130-FD2E6E1A9D3F}"/>
              </a:ext>
            </a:extLst>
          </p:cNvPr>
          <p:cNvSpPr txBox="1"/>
          <p:nvPr/>
        </p:nvSpPr>
        <p:spPr>
          <a:xfrm>
            <a:off x="1188699" y="2173148"/>
            <a:ext cx="319432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000" b="1" dirty="0"/>
              <a:t>113</a:t>
            </a:r>
            <a:r>
              <a:rPr lang="zh-TW" altLang="en-US" sz="2000" b="1" dirty="0"/>
              <a:t>年</a:t>
            </a:r>
            <a:r>
              <a:rPr lang="en-US" altLang="zh-TW" sz="2000" b="1" dirty="0"/>
              <a:t>6</a:t>
            </a:r>
            <a:r>
              <a:rPr lang="zh-TW" altLang="en-US" sz="2000" b="1" dirty="0"/>
              <a:t>月</a:t>
            </a:r>
            <a:r>
              <a:rPr lang="en-US" altLang="zh-TW" sz="2000" b="1" dirty="0"/>
              <a:t>17</a:t>
            </a:r>
            <a:r>
              <a:rPr lang="zh-TW" altLang="en-US" sz="2000" b="1" dirty="0"/>
              <a:t>日</a:t>
            </a:r>
            <a:r>
              <a:rPr lang="en-US" altLang="zh-TW" sz="2000" b="1" dirty="0"/>
              <a:t>(</a:t>
            </a:r>
            <a:r>
              <a:rPr lang="zh-TW" altLang="en-US" sz="2000" b="1" dirty="0"/>
              <a:t>一</a:t>
            </a:r>
            <a:r>
              <a:rPr lang="en-US" altLang="zh-TW" sz="2000" b="1" dirty="0"/>
              <a:t>)</a:t>
            </a:r>
            <a:r>
              <a:rPr lang="en-US" altLang="zh-TW" sz="2400" b="1" u="sng" dirty="0"/>
              <a:t>17:00</a:t>
            </a:r>
            <a:r>
              <a:rPr lang="zh-TW" altLang="en-US" sz="2400" b="1" u="sng" dirty="0"/>
              <a:t>前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735946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651664" y="1296189"/>
            <a:ext cx="89625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b="1" dirty="0">
                <a:solidFill>
                  <a:srgbClr val="42248C"/>
                </a:solidFill>
                <a:latin typeface="+mj-ea"/>
                <a:ea typeface="+mj-ea"/>
              </a:rPr>
              <a:t>簡報結束</a:t>
            </a:r>
            <a:endParaRPr lang="en-US" altLang="zh-TW" sz="8800" b="1" dirty="0">
              <a:solidFill>
                <a:srgbClr val="42248C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8800" b="1" dirty="0">
                <a:solidFill>
                  <a:srgbClr val="42248C"/>
                </a:solidFill>
                <a:latin typeface="+mj-ea"/>
                <a:ea typeface="+mj-ea"/>
              </a:rPr>
              <a:t>敬請指教</a:t>
            </a:r>
          </a:p>
        </p:txBody>
      </p:sp>
      <p:pic>
        <p:nvPicPr>
          <p:cNvPr id="10" name="圖片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8218" r="13092" b="5218"/>
          <a:stretch/>
        </p:blipFill>
        <p:spPr bwMode="auto">
          <a:xfrm>
            <a:off x="5356077" y="4480394"/>
            <a:ext cx="1479845" cy="13327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9EF7762-A747-4D09-9B59-EC65D8479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4240" y="5146750"/>
            <a:ext cx="787230" cy="121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3E5C372-D1E0-41B4-8225-62E46DFB65B7}"/>
              </a:ext>
            </a:extLst>
          </p:cNvPr>
          <p:cNvSpPr txBox="1"/>
          <p:nvPr/>
        </p:nvSpPr>
        <p:spPr>
          <a:xfrm>
            <a:off x="4374425" y="5752311"/>
            <a:ext cx="3517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https://www.jctv.ntut.edu.tw/caac/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021830F-1A95-4BE3-9C5F-6C13A9F09926}"/>
              </a:ext>
            </a:extLst>
          </p:cNvPr>
          <p:cNvSpPr txBox="1"/>
          <p:nvPr/>
        </p:nvSpPr>
        <p:spPr>
          <a:xfrm>
            <a:off x="4351771" y="411973"/>
            <a:ext cx="3488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113</a:t>
            </a:r>
            <a:r>
              <a:rPr lang="zh-TW" alt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學年度</a:t>
            </a:r>
            <a:r>
              <a:rPr lang="zh-TW" alt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四技申請</a:t>
            </a:r>
            <a:r>
              <a:rPr lang="zh-TW" alt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入學</a:t>
            </a:r>
          </a:p>
        </p:txBody>
      </p:sp>
    </p:spTree>
    <p:extLst>
      <p:ext uri="{BB962C8B-B14F-4D97-AF65-F5344CB8AC3E}">
        <p14:creationId xmlns:p14="http://schemas.microsoft.com/office/powerpoint/2010/main" val="352880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D7F20AB-C4B1-48D5-BE52-5613B296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255ECF-8DA9-4568-9343-928390AE1615}"/>
              </a:ext>
            </a:extLst>
          </p:cNvPr>
          <p:cNvSpPr txBox="1"/>
          <p:nvPr/>
        </p:nvSpPr>
        <p:spPr>
          <a:xfrm>
            <a:off x="1422399" y="391885"/>
            <a:ext cx="2714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第二階段 </a:t>
            </a:r>
            <a:r>
              <a:rPr lang="en-US" altLang="zh-TW" sz="2800" b="1" dirty="0"/>
              <a:t>#4</a:t>
            </a:r>
            <a:endParaRPr lang="zh-TW" altLang="en-US" sz="4000" b="1" dirty="0"/>
          </a:p>
        </p:txBody>
      </p: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3A125B9A-ABA2-4CDC-9A2B-5A162ACB9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1784"/>
              </p:ext>
            </p:extLst>
          </p:nvPr>
        </p:nvGraphicFramePr>
        <p:xfrm>
          <a:off x="2146300" y="1137569"/>
          <a:ext cx="8502648" cy="10972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5075">
                  <a:extLst>
                    <a:ext uri="{9D8B030D-6E8A-4147-A177-3AD203B41FA5}">
                      <a16:colId xmlns:a16="http://schemas.microsoft.com/office/drawing/2014/main" val="2616544964"/>
                    </a:ext>
                  </a:extLst>
                </a:gridCol>
                <a:gridCol w="3457573">
                  <a:extLst>
                    <a:ext uri="{9D8B030D-6E8A-4147-A177-3AD203B41FA5}">
                      <a16:colId xmlns:a16="http://schemas.microsoft.com/office/drawing/2014/main" val="3768207484"/>
                    </a:ext>
                  </a:extLst>
                </a:gridCol>
              </a:tblGrid>
              <a:tr h="288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u="none" dirty="0"/>
                        <a:t>作業項目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u="none" dirty="0"/>
                        <a:t>日期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278907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u="none" dirty="0">
                          <a:solidFill>
                            <a:schemeClr val="tx1"/>
                          </a:solidFill>
                        </a:rPr>
                        <a:t>科技校院複試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各校自訂</a:t>
                      </a:r>
                      <a:r>
                        <a:rPr lang="zh-TW" altLang="en-US" sz="2600" b="0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複試日期</a:t>
                      </a:r>
                      <a:endParaRPr lang="en-US" altLang="zh-TW" sz="2600" b="0" strike="noStrike" kern="1200" cap="none" spc="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【113.5.16(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四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5.28(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二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)】</a:t>
                      </a:r>
                      <a:endParaRPr lang="zh-TW" altLang="en-US" sz="1800" b="1" u="sng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97971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5E2B5DD0-2F32-402C-A8F1-65F9AA5745DD}"/>
              </a:ext>
            </a:extLst>
          </p:cNvPr>
          <p:cNvSpPr txBox="1"/>
          <p:nvPr/>
        </p:nvSpPr>
        <p:spPr>
          <a:xfrm>
            <a:off x="2146300" y="2354550"/>
            <a:ext cx="8495646" cy="31547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en-US" altLang="zh-TW" sz="2000" b="1" spc="100" dirty="0">
                <a:sym typeface="Trebuchet MS"/>
              </a:rPr>
              <a:t>113.5.15(</a:t>
            </a:r>
            <a:r>
              <a:rPr lang="zh-TW" altLang="en-US" sz="2000" b="1" spc="100" dirty="0">
                <a:sym typeface="Trebuchet MS"/>
              </a:rPr>
              <a:t>三</a:t>
            </a:r>
            <a:r>
              <a:rPr lang="en-US" altLang="zh-TW" sz="2000" b="1" spc="100" dirty="0">
                <a:sym typeface="Trebuchet MS"/>
              </a:rPr>
              <a:t>)10:00</a:t>
            </a:r>
            <a:r>
              <a:rPr lang="zh-TW" altLang="en-US" sz="2000" b="1" spc="100" dirty="0">
                <a:sym typeface="Trebuchet MS"/>
              </a:rPr>
              <a:t>起</a:t>
            </a:r>
            <a:r>
              <a:rPr lang="zh-TW" altLang="en-US" sz="2000" spc="100" dirty="0">
                <a:sym typeface="Trebuchet MS"/>
              </a:rPr>
              <a:t>，請至</a:t>
            </a:r>
            <a:r>
              <a:rPr lang="en-US" altLang="zh-TW" sz="2000" b="1" spc="100" dirty="0">
                <a:sym typeface="Trebuchet MS"/>
              </a:rPr>
              <a:t>【</a:t>
            </a:r>
            <a:r>
              <a:rPr lang="zh-TW" altLang="en-US" sz="2000" b="1" spc="100" dirty="0">
                <a:sym typeface="Trebuchet MS"/>
              </a:rPr>
              <a:t>資格審查暨學習歷程備審資料下載系統</a:t>
            </a:r>
            <a:r>
              <a:rPr lang="en-US" altLang="zh-TW" sz="2000" spc="100" dirty="0">
                <a:sym typeface="Trebuchet MS"/>
              </a:rPr>
              <a:t>】</a:t>
            </a:r>
            <a:r>
              <a:rPr lang="zh-TW" altLang="en-US" sz="2000" spc="100" dirty="0">
                <a:sym typeface="Trebuchet MS"/>
              </a:rPr>
              <a:t>下載取回</a:t>
            </a:r>
            <a:r>
              <a:rPr lang="zh-TW" altLang="en-US" sz="2000" b="1" spc="100" dirty="0">
                <a:solidFill>
                  <a:srgbClr val="FF0000"/>
                </a:solidFill>
                <a:sym typeface="Trebuchet MS"/>
              </a:rPr>
              <a:t>應屆畢業申請生之「第六學期修課紀錄」</a:t>
            </a:r>
            <a:r>
              <a:rPr lang="zh-TW" altLang="en-US" sz="2000" spc="100" dirty="0">
                <a:sym typeface="Trebuchet MS"/>
              </a:rPr>
              <a:t>。</a:t>
            </a:r>
            <a:endParaRPr lang="en-US" altLang="zh-TW" sz="2000" spc="100" dirty="0">
              <a:sym typeface="Trebuchet MS"/>
            </a:endParaRPr>
          </a:p>
          <a:p>
            <a:pPr lvl="1" algn="just">
              <a:spcAft>
                <a:spcPts val="600"/>
              </a:spcAft>
              <a:defRPr/>
            </a:pPr>
            <a:r>
              <a:rPr lang="en-US" altLang="zh-TW" sz="1600" spc="100" dirty="0">
                <a:sym typeface="Trebuchet MS"/>
              </a:rPr>
              <a:t>※</a:t>
            </a:r>
            <a:r>
              <a:rPr lang="zh-TW" altLang="en-US" sz="1600" spc="100" dirty="0">
                <a:sym typeface="Trebuchet MS"/>
              </a:rPr>
              <a:t>如經查明後，應屆畢業生之第六學期修課紀錄確有疑義，由</a:t>
            </a:r>
            <a:r>
              <a:rPr lang="zh-TW" altLang="en-US" sz="1600" b="1" spc="100" dirty="0">
                <a:solidFill>
                  <a:srgbClr val="0033CC"/>
                </a:solidFill>
                <a:sym typeface="Trebuchet MS"/>
              </a:rPr>
              <a:t>就讀學校</a:t>
            </a:r>
            <a:r>
              <a:rPr lang="zh-TW" altLang="en-US" sz="1600" spc="100" dirty="0">
                <a:sym typeface="Trebuchet MS"/>
              </a:rPr>
              <a:t>於</a:t>
            </a:r>
            <a:r>
              <a:rPr lang="en-US" altLang="zh-TW" sz="1600" b="1" u="sng" spc="100" dirty="0">
                <a:sym typeface="Trebuchet MS"/>
              </a:rPr>
              <a:t>113.5.21(</a:t>
            </a:r>
            <a:r>
              <a:rPr lang="zh-TW" altLang="en-US" sz="1600" b="1" u="sng" spc="100" dirty="0">
                <a:sym typeface="Trebuchet MS"/>
              </a:rPr>
              <a:t>二</a:t>
            </a:r>
            <a:r>
              <a:rPr lang="en-US" altLang="zh-TW" sz="1600" b="1" u="sng" spc="100" dirty="0">
                <a:sym typeface="Trebuchet MS"/>
              </a:rPr>
              <a:t>)</a:t>
            </a:r>
            <a:r>
              <a:rPr lang="zh-TW" altLang="en-US" sz="1600" b="1" u="sng" spc="100" dirty="0">
                <a:sym typeface="Trebuchet MS"/>
              </a:rPr>
              <a:t>前</a:t>
            </a:r>
            <a:r>
              <a:rPr lang="zh-TW" altLang="en-US" sz="1600" b="1" spc="100" dirty="0">
                <a:solidFill>
                  <a:srgbClr val="0033CC"/>
                </a:solidFill>
                <a:sym typeface="Trebuchet MS"/>
              </a:rPr>
              <a:t>備文</a:t>
            </a:r>
            <a:r>
              <a:rPr lang="zh-TW" altLang="en-US" sz="1600" spc="100" dirty="0">
                <a:sym typeface="Trebuchet MS"/>
              </a:rPr>
              <a:t>檢附</a:t>
            </a:r>
            <a:r>
              <a:rPr lang="zh-TW" altLang="en-US" sz="1600" b="1" spc="100" dirty="0">
                <a:solidFill>
                  <a:srgbClr val="0033CC"/>
                </a:solidFill>
                <a:sym typeface="Trebuchet MS"/>
              </a:rPr>
              <a:t>更正後之修課紀錄</a:t>
            </a:r>
            <a:r>
              <a:rPr lang="zh-TW" altLang="en-US" sz="1600" spc="100" dirty="0">
                <a:sym typeface="Trebuchet MS"/>
              </a:rPr>
              <a:t>至該生</a:t>
            </a:r>
            <a:r>
              <a:rPr lang="zh-TW" altLang="en-US" sz="1600" b="1" spc="100" dirty="0">
                <a:solidFill>
                  <a:srgbClr val="0033CC"/>
                </a:solidFill>
                <a:sym typeface="Trebuchet MS"/>
              </a:rPr>
              <a:t>報名之校系組學程</a:t>
            </a:r>
            <a:r>
              <a:rPr lang="zh-TW" altLang="en-US" sz="1600" spc="100" dirty="0">
                <a:sym typeface="Trebuchet MS"/>
              </a:rPr>
              <a:t>並</a:t>
            </a:r>
            <a:r>
              <a:rPr lang="zh-TW" altLang="en-US" sz="1600" b="1" spc="100" dirty="0">
                <a:solidFill>
                  <a:srgbClr val="0033CC"/>
                </a:solidFill>
                <a:sym typeface="Trebuchet MS"/>
              </a:rPr>
              <a:t>副知所屬教育主管機關</a:t>
            </a:r>
            <a:r>
              <a:rPr lang="zh-TW" altLang="en-US" sz="1600" spc="100" dirty="0">
                <a:sym typeface="Trebuchet MS"/>
              </a:rPr>
              <a:t>，</a:t>
            </a:r>
            <a:r>
              <a:rPr lang="zh-TW" altLang="en-US" sz="1600" b="1" spc="100" dirty="0">
                <a:solidFill>
                  <a:srgbClr val="0033CC"/>
                </a:solidFill>
                <a:sym typeface="Trebuchet MS"/>
              </a:rPr>
              <a:t>逾期或其他方式概不受理</a:t>
            </a:r>
            <a:r>
              <a:rPr lang="zh-TW" altLang="en-US" sz="1600" spc="100" dirty="0">
                <a:sym typeface="Trebuchet MS"/>
              </a:rPr>
              <a:t>。</a:t>
            </a:r>
            <a:endParaRPr lang="en-US" altLang="zh-TW" sz="1600" spc="100" dirty="0">
              <a:sym typeface="Trebuchet MS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zh-TW" altLang="en-US" sz="2000" kern="1200" spc="50" baseline="0" dirty="0">
                <a:solidFill>
                  <a:schemeClr val="tx1"/>
                </a:solidFill>
                <a:latin typeface="+mj-lt"/>
                <a:ea typeface="+mn-ea"/>
                <a:cs typeface="Trebuchet MS"/>
                <a:sym typeface="Trebuchet MS"/>
              </a:rPr>
              <a:t>學習歷程備審資料審查成績，請至</a:t>
            </a:r>
            <a:r>
              <a:rPr lang="en-US" altLang="zh-TW" sz="2000" b="1" kern="1200" spc="50" baseline="0" dirty="0">
                <a:solidFill>
                  <a:schemeClr val="tx1"/>
                </a:solidFill>
                <a:latin typeface="+mj-lt"/>
                <a:ea typeface="+mn-ea"/>
                <a:cs typeface="Trebuchet MS"/>
                <a:sym typeface="Trebuchet MS"/>
              </a:rPr>
              <a:t>【</a:t>
            </a:r>
            <a:r>
              <a:rPr lang="zh-TW" altLang="en-US" sz="2000" b="1" kern="1200" spc="50" baseline="0" dirty="0">
                <a:solidFill>
                  <a:schemeClr val="tx1"/>
                </a:solidFill>
                <a:latin typeface="+mj-lt"/>
                <a:ea typeface="+mn-ea"/>
                <a:cs typeface="Trebuchet MS"/>
                <a:sym typeface="Trebuchet MS"/>
              </a:rPr>
              <a:t>步驟</a:t>
            </a:r>
            <a:r>
              <a:rPr lang="en-US" altLang="zh-TW" sz="2000" b="1" kern="1200" spc="50" baseline="0" dirty="0">
                <a:solidFill>
                  <a:schemeClr val="tx1"/>
                </a:solidFill>
                <a:latin typeface="+mj-lt"/>
                <a:ea typeface="+mn-ea"/>
                <a:cs typeface="Trebuchet MS"/>
                <a:sym typeface="Trebuchet MS"/>
              </a:rPr>
              <a:t>3.1</a:t>
            </a:r>
            <a:r>
              <a:rPr lang="zh-TW" altLang="en-US" sz="2000" b="1" kern="1200" spc="50" baseline="0" dirty="0">
                <a:solidFill>
                  <a:schemeClr val="tx1"/>
                </a:solidFill>
                <a:latin typeface="+mj-lt"/>
                <a:ea typeface="+mn-ea"/>
                <a:cs typeface="Trebuchet MS"/>
                <a:sym typeface="Trebuchet MS"/>
              </a:rPr>
              <a:t>第二階段複試成績輸入</a:t>
            </a:r>
            <a:r>
              <a:rPr lang="en-US" altLang="zh-TW" sz="2000" b="1" kern="1200" spc="50" baseline="0" dirty="0">
                <a:solidFill>
                  <a:schemeClr val="tx1"/>
                </a:solidFill>
                <a:latin typeface="+mj-lt"/>
                <a:ea typeface="+mn-ea"/>
                <a:cs typeface="Trebuchet MS"/>
                <a:sym typeface="Trebuchet MS"/>
              </a:rPr>
              <a:t>(</a:t>
            </a:r>
            <a:r>
              <a:rPr lang="zh-TW" altLang="en-US" sz="2000" b="1" kern="1200" spc="50" baseline="0" dirty="0">
                <a:solidFill>
                  <a:schemeClr val="tx1"/>
                </a:solidFill>
                <a:latin typeface="+mj-lt"/>
                <a:ea typeface="+mn-ea"/>
                <a:cs typeface="Trebuchet MS"/>
                <a:sym typeface="Trebuchet MS"/>
              </a:rPr>
              <a:t>匯入</a:t>
            </a:r>
            <a:r>
              <a:rPr lang="en-US" altLang="zh-TW" sz="2000" b="1" kern="1200" spc="50" baseline="0" dirty="0">
                <a:solidFill>
                  <a:schemeClr val="tx1"/>
                </a:solidFill>
                <a:latin typeface="+mj-lt"/>
                <a:ea typeface="+mn-ea"/>
                <a:cs typeface="Trebuchet MS"/>
                <a:sym typeface="Trebuchet MS"/>
              </a:rPr>
              <a:t>)</a:t>
            </a:r>
            <a:r>
              <a:rPr lang="zh-TW" altLang="en-US" sz="2000" b="1" kern="1200" spc="50" baseline="0" dirty="0">
                <a:solidFill>
                  <a:schemeClr val="tx1"/>
                </a:solidFill>
                <a:latin typeface="+mj-lt"/>
                <a:ea typeface="+mn-ea"/>
                <a:cs typeface="Trebuchet MS"/>
                <a:sym typeface="Trebuchet MS"/>
              </a:rPr>
              <a:t>及查詢</a:t>
            </a:r>
            <a:r>
              <a:rPr lang="en-US" altLang="zh-TW" sz="2000" b="1" kern="1200" spc="50" baseline="0" dirty="0">
                <a:solidFill>
                  <a:schemeClr val="tx1"/>
                </a:solidFill>
                <a:latin typeface="+mj-lt"/>
                <a:ea typeface="+mn-ea"/>
                <a:cs typeface="Trebuchet MS"/>
                <a:sym typeface="Trebuchet MS"/>
              </a:rPr>
              <a:t>】</a:t>
            </a:r>
            <a:r>
              <a:rPr lang="zh-TW" altLang="en-US" sz="2000" kern="1200" spc="50" baseline="0" dirty="0">
                <a:solidFill>
                  <a:schemeClr val="tx1"/>
                </a:solidFill>
                <a:latin typeface="+mj-lt"/>
                <a:ea typeface="+mn-ea"/>
                <a:cs typeface="Trebuchet MS"/>
                <a:sym typeface="Trebuchet MS"/>
              </a:rPr>
              <a:t>登錄</a:t>
            </a:r>
            <a:r>
              <a:rPr lang="zh-TW" altLang="en-US" sz="2000" spc="50" dirty="0">
                <a:latin typeface="+mj-lt"/>
                <a:cs typeface="Trebuchet MS"/>
                <a:sym typeface="Trebuchet MS"/>
              </a:rPr>
              <a:t>。</a:t>
            </a:r>
            <a:endParaRPr lang="en-US" altLang="zh-TW" sz="2000" spc="50" dirty="0">
              <a:latin typeface="+mj-lt"/>
              <a:cs typeface="Trebuchet MS"/>
              <a:sym typeface="Trebuchet MS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  <a:defRPr/>
            </a:pPr>
            <a:r>
              <a:rPr lang="zh-TW" altLang="en-US" sz="2000" kern="1200" spc="100" baseline="0" dirty="0">
                <a:latin typeface="+mn-lt"/>
                <a:ea typeface="+mn-ea"/>
                <a:cs typeface="Trebuchet MS"/>
                <a:sym typeface="Trebuchet MS"/>
              </a:rPr>
              <a:t>面試</a:t>
            </a:r>
            <a:r>
              <a:rPr lang="en-US" altLang="zh-TW" sz="2000" kern="1200" spc="100" baseline="0" dirty="0">
                <a:latin typeface="+mn-lt"/>
                <a:ea typeface="+mn-ea"/>
                <a:cs typeface="Trebuchet MS"/>
                <a:sym typeface="Trebuchet MS"/>
              </a:rPr>
              <a:t>(</a:t>
            </a:r>
            <a:r>
              <a:rPr lang="zh-TW" altLang="en-US" sz="2000" kern="1200" spc="100" baseline="0" dirty="0">
                <a:latin typeface="+mn-lt"/>
                <a:ea typeface="+mn-ea"/>
                <a:cs typeface="Trebuchet MS"/>
                <a:sym typeface="Trebuchet MS"/>
              </a:rPr>
              <a:t>其他到校複試項目</a:t>
            </a:r>
            <a:r>
              <a:rPr lang="en-US" altLang="zh-TW" sz="2000" kern="1200" spc="100" baseline="0" dirty="0">
                <a:latin typeface="+mn-lt"/>
                <a:ea typeface="+mn-ea"/>
                <a:cs typeface="Trebuchet MS"/>
                <a:sym typeface="Trebuchet MS"/>
              </a:rPr>
              <a:t>)</a:t>
            </a:r>
            <a:r>
              <a:rPr lang="zh-TW" altLang="en-US" sz="2000" kern="1200" spc="100" baseline="0" dirty="0">
                <a:latin typeface="+mn-lt"/>
                <a:ea typeface="+mn-ea"/>
                <a:cs typeface="Trebuchet MS"/>
                <a:sym typeface="Trebuchet MS"/>
              </a:rPr>
              <a:t>成績，請至</a:t>
            </a:r>
            <a:r>
              <a:rPr lang="en-US" altLang="zh-TW" sz="2000" b="1" kern="1200" spc="100" baseline="0" dirty="0">
                <a:latin typeface="+mj-lt"/>
                <a:ea typeface="+mn-ea"/>
                <a:cs typeface="Trebuchet MS"/>
                <a:sym typeface="Trebuchet MS"/>
              </a:rPr>
              <a:t>【</a:t>
            </a:r>
            <a:r>
              <a:rPr lang="zh-TW" altLang="en-US" sz="2000" b="1" kern="1200" spc="100" baseline="0" dirty="0">
                <a:latin typeface="+mj-lt"/>
                <a:ea typeface="+mn-ea"/>
                <a:cs typeface="Trebuchet MS"/>
                <a:sym typeface="Trebuchet MS"/>
              </a:rPr>
              <a:t>步驟</a:t>
            </a:r>
            <a:r>
              <a:rPr lang="en-US" altLang="zh-TW" sz="2000" b="1" kern="1200" spc="100" baseline="0" dirty="0">
                <a:latin typeface="+mj-lt"/>
                <a:ea typeface="+mn-ea"/>
                <a:cs typeface="Trebuchet MS"/>
                <a:sym typeface="Trebuchet MS"/>
              </a:rPr>
              <a:t>3.1</a:t>
            </a:r>
            <a:r>
              <a:rPr lang="zh-TW" altLang="en-US" sz="2000" b="1" kern="1200" spc="100" baseline="0" dirty="0">
                <a:latin typeface="+mj-lt"/>
                <a:ea typeface="+mn-ea"/>
                <a:cs typeface="Trebuchet MS"/>
                <a:sym typeface="Trebuchet MS"/>
              </a:rPr>
              <a:t>第二階段複試成績輸入</a:t>
            </a:r>
            <a:r>
              <a:rPr lang="en-US" altLang="zh-TW" sz="2000" b="1" kern="1200" spc="100" baseline="0" dirty="0">
                <a:latin typeface="+mj-lt"/>
                <a:ea typeface="+mn-ea"/>
                <a:cs typeface="Trebuchet MS"/>
                <a:sym typeface="Trebuchet MS"/>
              </a:rPr>
              <a:t>(</a:t>
            </a:r>
            <a:r>
              <a:rPr lang="zh-TW" altLang="en-US" sz="2000" b="1" kern="1200" spc="100" baseline="0" dirty="0">
                <a:latin typeface="+mj-lt"/>
                <a:ea typeface="+mn-ea"/>
                <a:cs typeface="Trebuchet MS"/>
                <a:sym typeface="Trebuchet MS"/>
              </a:rPr>
              <a:t>匯入</a:t>
            </a:r>
            <a:r>
              <a:rPr lang="en-US" altLang="zh-TW" sz="2000" b="1" kern="1200" spc="100" baseline="0" dirty="0">
                <a:latin typeface="+mj-lt"/>
                <a:ea typeface="+mn-ea"/>
                <a:cs typeface="Trebuchet MS"/>
                <a:sym typeface="Trebuchet MS"/>
              </a:rPr>
              <a:t>)</a:t>
            </a:r>
            <a:r>
              <a:rPr lang="zh-TW" altLang="en-US" sz="2000" b="1" kern="1200" spc="100" baseline="0" dirty="0">
                <a:latin typeface="+mj-lt"/>
                <a:ea typeface="+mn-ea"/>
                <a:cs typeface="Trebuchet MS"/>
                <a:sym typeface="Trebuchet MS"/>
              </a:rPr>
              <a:t>及查詢</a:t>
            </a:r>
            <a:r>
              <a:rPr lang="en-US" altLang="zh-TW" sz="2000" b="1" kern="1200" spc="100" baseline="0" dirty="0">
                <a:latin typeface="+mj-lt"/>
                <a:ea typeface="+mn-ea"/>
                <a:cs typeface="Trebuchet MS"/>
                <a:sym typeface="Trebuchet MS"/>
              </a:rPr>
              <a:t>】</a:t>
            </a:r>
            <a:r>
              <a:rPr lang="zh-TW" altLang="en-US" sz="2000" kern="1200" spc="100" baseline="0" dirty="0">
                <a:latin typeface="+mn-lt"/>
                <a:ea typeface="+mn-ea"/>
                <a:cs typeface="Trebuchet MS"/>
                <a:sym typeface="Trebuchet MS"/>
              </a:rPr>
              <a:t>輸入或匯入</a:t>
            </a:r>
            <a:r>
              <a:rPr lang="zh-TW" altLang="en-US" sz="2000" spc="100" dirty="0">
                <a:cs typeface="Trebuchet MS"/>
                <a:sym typeface="Trebuchet MS"/>
              </a:rPr>
              <a:t>。</a:t>
            </a:r>
            <a:endParaRPr lang="zh-TW" altLang="en-US" sz="2000" kern="1200" spc="100" baseline="0" dirty="0">
              <a:latin typeface="+mn-lt"/>
              <a:ea typeface="+mn-ea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699957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D7F20AB-C4B1-48D5-BE52-5613B296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4230F-09D7-4CF8-8892-3751E4BF099F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255ECF-8DA9-4568-9343-928390AE1615}"/>
              </a:ext>
            </a:extLst>
          </p:cNvPr>
          <p:cNvSpPr txBox="1"/>
          <p:nvPr/>
        </p:nvSpPr>
        <p:spPr>
          <a:xfrm>
            <a:off x="1422399" y="391885"/>
            <a:ext cx="2714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/>
              <a:t>第二階段 </a:t>
            </a:r>
            <a:r>
              <a:rPr lang="en-US" altLang="zh-TW" sz="2800" b="1" dirty="0"/>
              <a:t>#5</a:t>
            </a:r>
            <a:endParaRPr lang="zh-TW" altLang="en-US" sz="4000" b="1" dirty="0"/>
          </a:p>
        </p:txBody>
      </p: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3A125B9A-ABA2-4CDC-9A2B-5A162ACB9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247255"/>
              </p:ext>
            </p:extLst>
          </p:nvPr>
        </p:nvGraphicFramePr>
        <p:xfrm>
          <a:off x="2146300" y="1137569"/>
          <a:ext cx="8502648" cy="10972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5075">
                  <a:extLst>
                    <a:ext uri="{9D8B030D-6E8A-4147-A177-3AD203B41FA5}">
                      <a16:colId xmlns:a16="http://schemas.microsoft.com/office/drawing/2014/main" val="2616544964"/>
                    </a:ext>
                  </a:extLst>
                </a:gridCol>
                <a:gridCol w="3457573">
                  <a:extLst>
                    <a:ext uri="{9D8B030D-6E8A-4147-A177-3AD203B41FA5}">
                      <a16:colId xmlns:a16="http://schemas.microsoft.com/office/drawing/2014/main" val="3768207484"/>
                    </a:ext>
                  </a:extLst>
                </a:gridCol>
              </a:tblGrid>
              <a:tr h="288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u="none" dirty="0"/>
                        <a:t>作業項目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u="none" dirty="0"/>
                        <a:t>日期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278907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u="none" dirty="0">
                          <a:solidFill>
                            <a:schemeClr val="tx1"/>
                          </a:solidFill>
                        </a:rPr>
                        <a:t>科技校院</a:t>
                      </a:r>
                      <a:r>
                        <a:rPr lang="zh-TW" altLang="en-US" sz="2800" b="1" u="sng" dirty="0">
                          <a:solidFill>
                            <a:srgbClr val="FF0000"/>
                          </a:solidFill>
                        </a:rPr>
                        <a:t>網站公告</a:t>
                      </a:r>
                      <a:r>
                        <a:rPr lang="zh-TW" altLang="en-US" sz="2600" b="1" u="none" dirty="0">
                          <a:solidFill>
                            <a:schemeClr val="tx1"/>
                          </a:solidFill>
                        </a:rPr>
                        <a:t>成績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各校自訂</a:t>
                      </a:r>
                      <a:r>
                        <a:rPr lang="zh-TW" altLang="en-US" sz="2600" b="0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公告日期</a:t>
                      </a:r>
                      <a:endParaRPr lang="en-US" altLang="zh-TW" sz="2600" b="0" strike="noStrike" kern="1200" cap="none" spc="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【113.5.29(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三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前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】</a:t>
                      </a:r>
                      <a:endParaRPr lang="zh-TW" altLang="en-US" sz="1800" b="1" u="sng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97971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B7B7692A-585D-4A3D-AC62-FAF7D6D52C08}"/>
              </a:ext>
            </a:extLst>
          </p:cNvPr>
          <p:cNvSpPr txBox="1"/>
          <p:nvPr/>
        </p:nvSpPr>
        <p:spPr>
          <a:xfrm>
            <a:off x="2146300" y="2272647"/>
            <a:ext cx="8502648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240"/>
              </a:spcAft>
              <a:buSzPts val="1400"/>
              <a:buFont typeface="+mj-lt"/>
              <a:buAutoNum type="arabicParenR"/>
            </a:pPr>
            <a:r>
              <a:rPr lang="zh-TW" altLang="zh-TW" sz="1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甄試成績輸入完畢，請務必確實核對</a:t>
            </a:r>
            <a:r>
              <a:rPr lang="zh-TW" altLang="en-US" sz="1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zh-TW" sz="1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再執行甄試成績確認送出作業。確認送出後，即無法再行修改。</a:t>
            </a:r>
            <a:endParaRPr lang="zh-TW" altLang="zh-TW" sz="1600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240"/>
              </a:spcAft>
              <a:buSzPts val="1400"/>
              <a:buFont typeface="+mj-lt"/>
              <a:buAutoNum type="arabicParenR"/>
            </a:pPr>
            <a:r>
              <a:rPr lang="zh-TW" altLang="zh-TW" sz="1600" kern="100" dirty="0">
                <a:effectLst/>
                <a:latin typeface="+mn-ea"/>
                <a:cs typeface="Times New Roman" panose="02020603050405020304" pitchFamily="18" charset="0"/>
              </a:rPr>
              <a:t>請各校於自訂公告甄試總成績日期</a:t>
            </a:r>
            <a:r>
              <a:rPr lang="zh-TW" altLang="zh-TW" sz="1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前</a:t>
            </a:r>
            <a:r>
              <a:rPr lang="en-US" altLang="zh-TW" sz="1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zh-TW" altLang="zh-TW" sz="1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日</a:t>
            </a:r>
            <a:r>
              <a:rPr lang="en-US" altLang="zh-TW" sz="1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17:00</a:t>
            </a:r>
            <a:r>
              <a:rPr lang="zh-TW" altLang="zh-TW" sz="1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前</a:t>
            </a:r>
            <a:r>
              <a:rPr lang="zh-TW" altLang="zh-TW" sz="1600" kern="100" dirty="0">
                <a:effectLst/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zh-TW" sz="1600" b="1" kern="100" dirty="0">
                <a:effectLst/>
                <a:latin typeface="+mn-ea"/>
                <a:cs typeface="Times New Roman" panose="02020603050405020304" pitchFamily="18" charset="0"/>
              </a:rPr>
              <a:t>完成</a:t>
            </a:r>
            <a:r>
              <a:rPr lang="zh-TW" altLang="zh-TW" sz="1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甄試成績確認送出</a:t>
            </a:r>
            <a:r>
              <a:rPr lang="zh-TW" altLang="zh-TW" sz="1600" b="1" kern="100" dirty="0">
                <a:effectLst/>
                <a:latin typeface="+mn-ea"/>
                <a:cs typeface="Times New Roman" panose="02020603050405020304" pitchFamily="18" charset="0"/>
              </a:rPr>
              <a:t>及編輯成績通知單之</a:t>
            </a:r>
            <a:r>
              <a:rPr lang="zh-TW" altLang="zh-TW" sz="1600" b="1" kern="1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自訂訊息</a:t>
            </a:r>
            <a:r>
              <a:rPr lang="zh-TW" altLang="zh-TW" sz="1600" kern="100" dirty="0">
                <a:effectLst/>
                <a:latin typeface="+mn-ea"/>
                <a:cs typeface="Times New Roman" panose="02020603050405020304" pitchFamily="18" charset="0"/>
              </a:rPr>
              <a:t>。</a:t>
            </a:r>
          </a:p>
          <a:p>
            <a:pPr marL="342900" lvl="0" indent="-342900" algn="just">
              <a:spcAft>
                <a:spcPts val="240"/>
              </a:spcAft>
              <a:buSzPts val="1400"/>
              <a:buFont typeface="+mj-lt"/>
              <a:buAutoNum type="arabicParenR"/>
            </a:pPr>
            <a:r>
              <a:rPr lang="zh-TW" altLang="zh-TW" sz="1600" dirty="0">
                <a:effectLst/>
                <a:latin typeface="+mn-ea"/>
                <a:cs typeface="Times New Roman" panose="02020603050405020304" pitchFamily="18" charset="0"/>
              </a:rPr>
              <a:t>本委員會亦提供</a:t>
            </a:r>
            <a:r>
              <a:rPr lang="zh-TW" altLang="zh-TW" sz="1600" b="1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申請生甄試總成績查詢系統</a:t>
            </a:r>
            <a:r>
              <a:rPr lang="zh-TW" altLang="zh-TW" sz="1600" dirty="0">
                <a:effectLst/>
                <a:latin typeface="+mn-ea"/>
                <a:cs typeface="Times New Roman" panose="02020603050405020304" pitchFamily="18" charset="0"/>
              </a:rPr>
              <a:t>，於</a:t>
            </a:r>
            <a:r>
              <a:rPr lang="zh-TW" altLang="zh-TW" sz="1600" b="1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各校所訂公告日</a:t>
            </a:r>
            <a:r>
              <a:rPr lang="en-US" altLang="zh-TW" sz="1600" b="1" dirty="0">
                <a:solidFill>
                  <a:srgbClr val="0033CC"/>
                </a:solidFill>
                <a:effectLst/>
                <a:latin typeface="+mn-ea"/>
              </a:rPr>
              <a:t>10:00</a:t>
            </a:r>
            <a:r>
              <a:rPr lang="zh-TW" altLang="zh-TW" sz="1600" b="1" dirty="0">
                <a:solidFill>
                  <a:srgbClr val="0033CC"/>
                </a:solidFill>
                <a:effectLst/>
                <a:latin typeface="+mn-ea"/>
                <a:cs typeface="Times New Roman" panose="02020603050405020304" pitchFamily="18" charset="0"/>
              </a:rPr>
              <a:t>起開放查詢</a:t>
            </a:r>
            <a:r>
              <a:rPr lang="zh-TW" altLang="zh-TW" sz="1600" dirty="0">
                <a:effectLst/>
                <a:latin typeface="+mn-ea"/>
                <a:cs typeface="Times New Roman" panose="02020603050405020304" pitchFamily="18" charset="0"/>
              </a:rPr>
              <a:t>。</a:t>
            </a:r>
            <a:endParaRPr lang="en-US" altLang="zh-TW" sz="1600" dirty="0">
              <a:effectLst/>
              <a:latin typeface="+mn-ea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240"/>
              </a:spcAft>
              <a:buSzPts val="1400"/>
              <a:buFont typeface="+mj-lt"/>
              <a:buAutoNum type="arabicParenR"/>
            </a:pPr>
            <a:r>
              <a:rPr lang="zh-TW" altLang="zh-TW" sz="1600" b="0" dirty="0">
                <a:solidFill>
                  <a:schemeClr val="tx1"/>
                </a:solidFill>
                <a:latin typeface="+mn-ea"/>
                <a:ea typeface="+mn-ea"/>
              </a:rPr>
              <a:t>甄試總成績公布前請務必謹慎核對，避免因申請生複查，致使甄試總成績重新修正，而影響後續錄取正、備取生名單公布及報到相關作業。</a:t>
            </a:r>
          </a:p>
        </p:txBody>
      </p:sp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3F5A627C-F420-4DE9-88BE-A7E413FC1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497383"/>
              </p:ext>
            </p:extLst>
          </p:nvPr>
        </p:nvGraphicFramePr>
        <p:xfrm>
          <a:off x="2146300" y="4305775"/>
          <a:ext cx="8502648" cy="10972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045075">
                  <a:extLst>
                    <a:ext uri="{9D8B030D-6E8A-4147-A177-3AD203B41FA5}">
                      <a16:colId xmlns:a16="http://schemas.microsoft.com/office/drawing/2014/main" val="2616544964"/>
                    </a:ext>
                  </a:extLst>
                </a:gridCol>
                <a:gridCol w="3457573">
                  <a:extLst>
                    <a:ext uri="{9D8B030D-6E8A-4147-A177-3AD203B41FA5}">
                      <a16:colId xmlns:a16="http://schemas.microsoft.com/office/drawing/2014/main" val="3768207484"/>
                    </a:ext>
                  </a:extLst>
                </a:gridCol>
              </a:tblGrid>
              <a:tr h="28835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u="none" dirty="0"/>
                        <a:t>作業項目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u="none" dirty="0"/>
                        <a:t>日期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7278907"/>
                  </a:ext>
                </a:extLst>
              </a:tr>
              <a:tr h="61896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u="none" dirty="0">
                          <a:solidFill>
                            <a:schemeClr val="tx1"/>
                          </a:solidFill>
                        </a:rPr>
                        <a:t>成績複查截止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b="1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各校自訂</a:t>
                      </a:r>
                      <a:r>
                        <a:rPr lang="zh-TW" altLang="en-US" sz="2600" b="0" strike="noStrike" kern="1200" cap="none" spc="50" baseline="0" dirty="0">
                          <a:solidFill>
                            <a:schemeClr val="tx1"/>
                          </a:solidFill>
                          <a:effectLst/>
                        </a:rPr>
                        <a:t>公告日期</a:t>
                      </a:r>
                      <a:endParaRPr lang="en-US" altLang="zh-TW" sz="2600" b="0" strike="noStrike" kern="1200" cap="none" spc="50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【113.5.30(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四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前</a:t>
                      </a:r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】</a:t>
                      </a:r>
                      <a:endParaRPr lang="zh-TW" altLang="en-US" sz="1800" b="1" u="sng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97971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B5253237-6111-46EF-90E1-30DD19809B8A}"/>
              </a:ext>
            </a:extLst>
          </p:cNvPr>
          <p:cNvSpPr txBox="1"/>
          <p:nvPr/>
        </p:nvSpPr>
        <p:spPr>
          <a:xfrm>
            <a:off x="2146300" y="5428043"/>
            <a:ext cx="85026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L="342900" indent="-342900" algn="just">
              <a:spcAft>
                <a:spcPts val="240"/>
              </a:spcAft>
              <a:buSzPts val="1400"/>
              <a:buFont typeface="+mj-lt"/>
              <a:buAutoNum type="arabicParenR"/>
              <a:defRPr sz="16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zh-TW" sz="1600" b="0" kern="1200" spc="50" baseline="0" dirty="0">
                <a:solidFill>
                  <a:schemeClr val="tx1"/>
                </a:solidFill>
                <a:latin typeface="+mn-ea"/>
                <a:ea typeface="+mn-ea"/>
                <a:cs typeface="+mn-cs"/>
                <a:sym typeface="Trebuchet MS"/>
              </a:rPr>
              <a:t>請於各校所訂成績複查截止日，受理申請生複查。</a:t>
            </a:r>
            <a:endParaRPr lang="en-US" altLang="zh-TW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9870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微軟正黑體">
      <a:majorFont>
        <a:latin typeface="Calibri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30157</TotalTime>
  <Words>6406</Words>
  <Application>Microsoft Office PowerPoint</Application>
  <PresentationFormat>寬螢幕</PresentationFormat>
  <Paragraphs>734</Paragraphs>
  <Slides>77</Slides>
  <Notes>27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77</vt:i4>
      </vt:variant>
    </vt:vector>
  </HeadingPairs>
  <TitlesOfParts>
    <vt:vector size="87" baseType="lpstr">
      <vt:lpstr>華康新特黑體</vt:lpstr>
      <vt:lpstr>華康新篆體</vt:lpstr>
      <vt:lpstr>華康隸書體W7(P)</vt:lpstr>
      <vt:lpstr>微軟正黑體</vt:lpstr>
      <vt:lpstr>Arial</vt:lpstr>
      <vt:lpstr>Book Antiqua</vt:lpstr>
      <vt:lpstr>Calibri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112學年度四技申請入學聯合招生 複試及報到登錄系統操作說明</dc:title>
  <dc:creator>user</dc:creator>
  <cp:lastModifiedBy>jctv</cp:lastModifiedBy>
  <cp:revision>1948</cp:revision>
  <cp:lastPrinted>2022-03-15T05:46:12Z</cp:lastPrinted>
  <dcterms:created xsi:type="dcterms:W3CDTF">2022-03-02T07:26:50Z</dcterms:created>
  <dcterms:modified xsi:type="dcterms:W3CDTF">2024-03-13T04:01:45Z</dcterms:modified>
</cp:coreProperties>
</file>