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handoutMasterIdLst>
    <p:handoutMasterId r:id="rId58"/>
  </p:handoutMasterIdLst>
  <p:sldIdLst>
    <p:sldId id="512" r:id="rId2"/>
    <p:sldId id="513" r:id="rId3"/>
    <p:sldId id="515" r:id="rId4"/>
    <p:sldId id="519" r:id="rId5"/>
    <p:sldId id="522" r:id="rId6"/>
    <p:sldId id="523" r:id="rId7"/>
    <p:sldId id="516" r:id="rId8"/>
    <p:sldId id="536" r:id="rId9"/>
    <p:sldId id="434" r:id="rId10"/>
    <p:sldId id="1237" r:id="rId11"/>
    <p:sldId id="1236" r:id="rId12"/>
    <p:sldId id="455" r:id="rId13"/>
    <p:sldId id="454" r:id="rId14"/>
    <p:sldId id="452" r:id="rId15"/>
    <p:sldId id="440" r:id="rId16"/>
    <p:sldId id="504" r:id="rId17"/>
    <p:sldId id="542" r:id="rId18"/>
    <p:sldId id="543" r:id="rId19"/>
    <p:sldId id="1238" r:id="rId20"/>
    <p:sldId id="1235" r:id="rId21"/>
    <p:sldId id="458" r:id="rId22"/>
    <p:sldId id="461" r:id="rId23"/>
    <p:sldId id="459" r:id="rId24"/>
    <p:sldId id="460" r:id="rId25"/>
    <p:sldId id="464" r:id="rId26"/>
    <p:sldId id="467" r:id="rId27"/>
    <p:sldId id="463" r:id="rId28"/>
    <p:sldId id="465" r:id="rId29"/>
    <p:sldId id="466" r:id="rId30"/>
    <p:sldId id="469" r:id="rId31"/>
    <p:sldId id="472" r:id="rId32"/>
    <p:sldId id="470" r:id="rId33"/>
    <p:sldId id="471" r:id="rId34"/>
    <p:sldId id="474" r:id="rId35"/>
    <p:sldId id="480" r:id="rId36"/>
    <p:sldId id="501" r:id="rId37"/>
    <p:sldId id="477" r:id="rId38"/>
    <p:sldId id="476" r:id="rId39"/>
    <p:sldId id="478" r:id="rId40"/>
    <p:sldId id="479" r:id="rId41"/>
    <p:sldId id="481" r:id="rId42"/>
    <p:sldId id="508" r:id="rId43"/>
    <p:sldId id="509" r:id="rId44"/>
    <p:sldId id="484" r:id="rId45"/>
    <p:sldId id="486" r:id="rId46"/>
    <p:sldId id="488" r:id="rId47"/>
    <p:sldId id="489" r:id="rId48"/>
    <p:sldId id="490" r:id="rId49"/>
    <p:sldId id="492" r:id="rId50"/>
    <p:sldId id="493" r:id="rId51"/>
    <p:sldId id="494" r:id="rId52"/>
    <p:sldId id="495" r:id="rId53"/>
    <p:sldId id="496" r:id="rId54"/>
    <p:sldId id="1239" r:id="rId55"/>
    <p:sldId id="272" r:id="rId56"/>
  </p:sldIdLst>
  <p:sldSz cx="12192000" cy="6858000"/>
  <p:notesSz cx="6797675" cy="9926638"/>
  <p:embeddedFontLst>
    <p:embeddedFont>
      <p:font typeface="Book Antiqua" panose="02040602050305030304" pitchFamily="18" charset="0"/>
      <p:regular r:id="rId59"/>
      <p:bold r:id="rId60"/>
      <p:italic r:id="rId61"/>
      <p:boldItalic r:id="rId62"/>
    </p:embeddedFont>
    <p:embeddedFont>
      <p:font typeface="Bookman Old Style" panose="02050604050505020204" pitchFamily="18" charset="0"/>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Calibri Light" panose="020F0302020204030204" pitchFamily="34" charset="0"/>
      <p:regular r:id="rId71"/>
      <p:italic r:id="rId72"/>
    </p:embeddedFont>
    <p:embeddedFont>
      <p:font typeface="華康中黑體" panose="020B0509000000000000" pitchFamily="49" charset="-120"/>
      <p:regular r:id="rId73"/>
    </p:embeddedFont>
    <p:embeddedFont>
      <p:font typeface="華康正顏楷體W5" panose="03000509000000000000" pitchFamily="65" charset="-120"/>
      <p:regular r:id="rId74"/>
    </p:embeddedFont>
    <p:embeddedFont>
      <p:font typeface="華康新篆體" panose="030F0509000000000000" pitchFamily="65" charset="-120"/>
      <p:regular r:id="rId75"/>
    </p:embeddedFont>
    <p:embeddedFont>
      <p:font typeface="華康隸書體W7" panose="03000709000000000000" pitchFamily="65" charset="-120"/>
      <p:regular r:id="rId76"/>
    </p:embeddedFont>
    <p:embeddedFont>
      <p:font typeface="華康儷楷書" panose="03000509000000000000" pitchFamily="65" charset="-120"/>
      <p:regular r:id="rId77"/>
    </p:embeddedFont>
    <p:embeddedFont>
      <p:font typeface="標楷體" panose="03000509000000000000" pitchFamily="65" charset="-120"/>
      <p:regular r:id="rId78"/>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EDC9F220-C8E2-4E91-A19C-3CA020B38E52}">
          <p14:sldIdLst/>
        </p14:section>
        <p14:section name="預設章節" id="{4968D8EE-B097-4AC4-9488-94BF16C34DBC}">
          <p14:sldIdLst>
            <p14:sldId id="512"/>
            <p14:sldId id="513"/>
            <p14:sldId id="515"/>
            <p14:sldId id="519"/>
            <p14:sldId id="522"/>
            <p14:sldId id="523"/>
            <p14:sldId id="516"/>
            <p14:sldId id="536"/>
            <p14:sldId id="434"/>
            <p14:sldId id="1237"/>
            <p14:sldId id="1236"/>
            <p14:sldId id="455"/>
            <p14:sldId id="454"/>
            <p14:sldId id="452"/>
            <p14:sldId id="440"/>
            <p14:sldId id="504"/>
            <p14:sldId id="542"/>
            <p14:sldId id="543"/>
            <p14:sldId id="1238"/>
            <p14:sldId id="1235"/>
          </p14:sldIdLst>
        </p14:section>
        <p14:section name="未命名的章節" id="{49F5DE5F-DB0F-485A-ABA4-8882A98FE408}">
          <p14:sldIdLst/>
        </p14:section>
        <p14:section name="未命名的章節" id="{24FE3B23-519B-4946-AFEE-7D4C767F4141}">
          <p14:sldIdLst>
            <p14:sldId id="458"/>
            <p14:sldId id="461"/>
            <p14:sldId id="459"/>
            <p14:sldId id="460"/>
          </p14:sldIdLst>
        </p14:section>
        <p14:section name="未命名的章節" id="{E5F42DAF-62E2-4B14-AE37-727D7C9664E9}">
          <p14:sldIdLst>
            <p14:sldId id="464"/>
            <p14:sldId id="467"/>
            <p14:sldId id="463"/>
          </p14:sldIdLst>
        </p14:section>
        <p14:section name="未命名的章節" id="{CBDE264E-C5A8-49A1-B59C-12CF8BD456ED}">
          <p14:sldIdLst>
            <p14:sldId id="465"/>
            <p14:sldId id="466"/>
            <p14:sldId id="469"/>
            <p14:sldId id="472"/>
            <p14:sldId id="470"/>
          </p14:sldIdLst>
        </p14:section>
        <p14:section name="未命名的章節" id="{A9A5316D-CAF3-4E2B-905A-F1AEDE4B2AEC}">
          <p14:sldIdLst>
            <p14:sldId id="471"/>
          </p14:sldIdLst>
        </p14:section>
        <p14:section name="未命名的章節" id="{EDD645DA-CD27-4AC0-B8EA-A1560F4DFB12}">
          <p14:sldIdLst>
            <p14:sldId id="474"/>
            <p14:sldId id="480"/>
            <p14:sldId id="501"/>
            <p14:sldId id="477"/>
            <p14:sldId id="476"/>
            <p14:sldId id="478"/>
            <p14:sldId id="479"/>
            <p14:sldId id="481"/>
            <p14:sldId id="508"/>
            <p14:sldId id="509"/>
            <p14:sldId id="484"/>
          </p14:sldIdLst>
        </p14:section>
        <p14:section name="未命名的章節" id="{BAEC8F33-FDED-4C1F-AC25-0B996CB86E87}">
          <p14:sldIdLst>
            <p14:sldId id="486"/>
            <p14:sldId id="488"/>
          </p14:sldIdLst>
        </p14:section>
        <p14:section name="未命名的章節" id="{C0E8CFFC-7822-4021-8267-68E87A9C38EC}">
          <p14:sldIdLst>
            <p14:sldId id="489"/>
            <p14:sldId id="490"/>
            <p14:sldId id="492"/>
            <p14:sldId id="493"/>
            <p14:sldId id="494"/>
            <p14:sldId id="495"/>
            <p14:sldId id="496"/>
            <p14:sldId id="1239"/>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FF"/>
    <a:srgbClr val="FFF7E1"/>
    <a:srgbClr val="FFCCFF"/>
    <a:srgbClr val="FF99CC"/>
    <a:srgbClr val="DEEBF7"/>
    <a:srgbClr val="5353FF"/>
    <a:srgbClr val="C00000"/>
    <a:srgbClr val="D7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9" autoAdjust="0"/>
    <p:restoredTop sz="95159" autoAdjust="0"/>
  </p:normalViewPr>
  <p:slideViewPr>
    <p:cSldViewPr snapToGrid="0">
      <p:cViewPr varScale="1">
        <p:scale>
          <a:sx n="114" d="100"/>
          <a:sy n="114" d="100"/>
        </p:scale>
        <p:origin x="480" y="96"/>
      </p:cViewPr>
      <p:guideLst>
        <p:guide orient="horz" pos="2160"/>
        <p:guide pos="3840"/>
      </p:guideLst>
    </p:cSldViewPr>
  </p:slideViewPr>
  <p:notesTextViewPr>
    <p:cViewPr>
      <p:scale>
        <a:sx n="3" d="2"/>
        <a:sy n="3" d="2"/>
      </p:scale>
      <p:origin x="0" y="0"/>
    </p:cViewPr>
  </p:notesTextViewPr>
  <p:sorterViewPr>
    <p:cViewPr>
      <p:scale>
        <a:sx n="66" d="100"/>
        <a:sy n="66" d="100"/>
      </p:scale>
      <p:origin x="0" y="-11940"/>
    </p:cViewPr>
  </p:sorterViewPr>
  <p:notesViewPr>
    <p:cSldViewPr snapToGrid="0">
      <p:cViewPr varScale="1">
        <p:scale>
          <a:sx n="82" d="100"/>
          <a:sy n="82" d="100"/>
        </p:scale>
        <p:origin x="388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handoutMaster" Target="handoutMasters/handoutMaster1.xml"/><Relationship Id="rId74" Type="http://schemas.openxmlformats.org/officeDocument/2006/relationships/font" Target="fonts/font16.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CB4F3-7340-419A-91B9-74F7112C925B}" type="doc">
      <dgm:prSet loTypeId="urn:microsoft.com/office/officeart/2005/8/layout/hList7" loCatId="list" qsTypeId="urn:microsoft.com/office/officeart/2005/8/quickstyle/simple1" qsCatId="simple" csTypeId="urn:microsoft.com/office/officeart/2005/8/colors/colorful4" csCatId="colorful" phldr="1"/>
      <dgm:spPr/>
    </dgm:pt>
    <dgm:pt modelId="{1690FE28-B6DD-407E-B40D-A9DACAD865B1}">
      <dgm:prSet phldrT="[文字]" custT="1"/>
      <dgm:spPr>
        <a:solidFill>
          <a:schemeClr val="accent4">
            <a:lumMod val="40000"/>
            <a:lumOff val="60000"/>
          </a:schemeClr>
        </a:solidFill>
      </dgm:spPr>
      <dgm:t>
        <a:bodyPr/>
        <a:lstStyle/>
        <a:p>
          <a:endParaRPr lang="zh-TW" altLang="en-US" sz="2400" dirty="0"/>
        </a:p>
      </dgm:t>
    </dgm:pt>
    <dgm:pt modelId="{371E43FB-7519-4DAC-B7AA-AF1D6D177B0B}" type="parTrans" cxnId="{F6881738-409D-4021-8FDE-7B54C5609DF3}">
      <dgm:prSet/>
      <dgm:spPr/>
      <dgm:t>
        <a:bodyPr/>
        <a:lstStyle/>
        <a:p>
          <a:endParaRPr lang="zh-TW" altLang="en-US"/>
        </a:p>
      </dgm:t>
    </dgm:pt>
    <dgm:pt modelId="{DF9DBB69-5FCC-465D-84CB-41D8F6A7B943}" type="sibTrans" cxnId="{F6881738-409D-4021-8FDE-7B54C5609DF3}">
      <dgm:prSet/>
      <dgm:spPr/>
      <dgm:t>
        <a:bodyPr/>
        <a:lstStyle/>
        <a:p>
          <a:endParaRPr lang="zh-TW" altLang="en-US"/>
        </a:p>
      </dgm:t>
    </dgm:pt>
    <dgm:pt modelId="{08D02223-A343-43F0-8EE8-D2858546BFB1}">
      <dgm:prSet phldrT="[文字]"/>
      <dgm:spPr>
        <a:solidFill>
          <a:schemeClr val="accent6">
            <a:lumMod val="40000"/>
            <a:lumOff val="60000"/>
          </a:schemeClr>
        </a:solidFill>
      </dgm:spPr>
      <dgm:t>
        <a:bodyPr/>
        <a:lstStyle/>
        <a:p>
          <a:endParaRPr lang="zh-TW" altLang="en-US" dirty="0"/>
        </a:p>
      </dgm:t>
    </dgm:pt>
    <dgm:pt modelId="{C0BA1272-C274-483F-A635-AE639D5FD8EE}" type="parTrans" cxnId="{533DB86F-467C-4156-8DB0-BFC1360977E7}">
      <dgm:prSet/>
      <dgm:spPr/>
      <dgm:t>
        <a:bodyPr/>
        <a:lstStyle/>
        <a:p>
          <a:endParaRPr lang="zh-TW" altLang="en-US"/>
        </a:p>
      </dgm:t>
    </dgm:pt>
    <dgm:pt modelId="{5D7C1B51-CBF1-45E2-A8B7-4A58B74C0F27}" type="sibTrans" cxnId="{533DB86F-467C-4156-8DB0-BFC1360977E7}">
      <dgm:prSet/>
      <dgm:spPr/>
      <dgm:t>
        <a:bodyPr/>
        <a:lstStyle/>
        <a:p>
          <a:endParaRPr lang="zh-TW" altLang="en-US"/>
        </a:p>
      </dgm:t>
    </dgm:pt>
    <dgm:pt modelId="{39C50485-E7AE-4F49-B0F0-62F69C2D971C}">
      <dgm:prSet phldrT="[文字]"/>
      <dgm:spPr>
        <a:solidFill>
          <a:schemeClr val="accent5">
            <a:lumMod val="20000"/>
            <a:lumOff val="80000"/>
          </a:schemeClr>
        </a:solidFill>
      </dgm:spPr>
      <dgm:t>
        <a:bodyPr/>
        <a:lstStyle/>
        <a:p>
          <a:endParaRPr lang="zh-TW" altLang="en-US" dirty="0"/>
        </a:p>
      </dgm:t>
    </dgm:pt>
    <dgm:pt modelId="{8A9C7A05-0DE8-4782-9457-80CA75DF95CC}" type="parTrans" cxnId="{AE3E69C0-1DB9-49B4-B923-394FB4CE738B}">
      <dgm:prSet/>
      <dgm:spPr/>
      <dgm:t>
        <a:bodyPr/>
        <a:lstStyle/>
        <a:p>
          <a:endParaRPr lang="zh-TW" altLang="en-US"/>
        </a:p>
      </dgm:t>
    </dgm:pt>
    <dgm:pt modelId="{E4B3E596-10C5-4C0C-856F-394F81F0F4E9}" type="sibTrans" cxnId="{AE3E69C0-1DB9-49B4-B923-394FB4CE738B}">
      <dgm:prSet/>
      <dgm:spPr/>
      <dgm:t>
        <a:bodyPr/>
        <a:lstStyle/>
        <a:p>
          <a:endParaRPr lang="zh-TW" altLang="en-US"/>
        </a:p>
      </dgm:t>
    </dgm:pt>
    <dgm:pt modelId="{89F4C484-6A6D-48DD-BBB7-28B18200B423}" type="pres">
      <dgm:prSet presAssocID="{E6CCB4F3-7340-419A-91B9-74F7112C925B}" presName="Name0" presStyleCnt="0">
        <dgm:presLayoutVars>
          <dgm:dir/>
          <dgm:resizeHandles val="exact"/>
        </dgm:presLayoutVars>
      </dgm:prSet>
      <dgm:spPr/>
    </dgm:pt>
    <dgm:pt modelId="{DE09CF60-9231-4554-8E66-BDED199D769F}" type="pres">
      <dgm:prSet presAssocID="{E6CCB4F3-7340-419A-91B9-74F7112C925B}" presName="fgShape" presStyleLbl="fgShp" presStyleIdx="0" presStyleCnt="1"/>
      <dgm:spPr>
        <a:solidFill>
          <a:schemeClr val="accent2">
            <a:lumMod val="75000"/>
          </a:schemeClr>
        </a:solidFill>
      </dgm:spPr>
    </dgm:pt>
    <dgm:pt modelId="{E260F7EF-E828-435F-8013-6ED0FF760A01}" type="pres">
      <dgm:prSet presAssocID="{E6CCB4F3-7340-419A-91B9-74F7112C925B}" presName="linComp" presStyleCnt="0"/>
      <dgm:spPr/>
    </dgm:pt>
    <dgm:pt modelId="{E816A04A-1156-4461-868C-28E377A10EB5}" type="pres">
      <dgm:prSet presAssocID="{1690FE28-B6DD-407E-B40D-A9DACAD865B1}" presName="compNode" presStyleCnt="0"/>
      <dgm:spPr/>
    </dgm:pt>
    <dgm:pt modelId="{E8CD884A-9FCA-4354-A87F-7129B6C4781F}" type="pres">
      <dgm:prSet presAssocID="{1690FE28-B6DD-407E-B40D-A9DACAD865B1}" presName="bkgdShape" presStyleLbl="node1" presStyleIdx="0" presStyleCnt="3" custLinFactNeighborX="65"/>
      <dgm:spPr/>
    </dgm:pt>
    <dgm:pt modelId="{1880EFEA-E86D-474E-9B9E-99680F9F0DE4}" type="pres">
      <dgm:prSet presAssocID="{1690FE28-B6DD-407E-B40D-A9DACAD865B1}" presName="nodeTx" presStyleLbl="node1" presStyleIdx="0" presStyleCnt="3">
        <dgm:presLayoutVars>
          <dgm:bulletEnabled val="1"/>
        </dgm:presLayoutVars>
      </dgm:prSet>
      <dgm:spPr/>
    </dgm:pt>
    <dgm:pt modelId="{5460113F-3706-4576-80A8-CC4F32E6BD5E}" type="pres">
      <dgm:prSet presAssocID="{1690FE28-B6DD-407E-B40D-A9DACAD865B1}" presName="invisiNode" presStyleLbl="node1" presStyleIdx="0" presStyleCnt="3"/>
      <dgm:spPr/>
    </dgm:pt>
    <dgm:pt modelId="{55C4B103-3A15-4800-A81B-C2AEDED12C46}" type="pres">
      <dgm:prSet presAssocID="{1690FE28-B6DD-407E-B40D-A9DACAD865B1}" presName="imagNode" presStyleLbl="fgImgPlace1" presStyleIdx="0" presStyleCnt="3" custScaleX="41571" custScaleY="35823" custLinFactNeighborX="-57031" custLinFactNeighborY="-4261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626EB86-3EB4-420F-85E7-10F4C3F9B67B}" type="pres">
      <dgm:prSet presAssocID="{DF9DBB69-5FCC-465D-84CB-41D8F6A7B943}" presName="sibTrans" presStyleLbl="sibTrans2D1" presStyleIdx="0" presStyleCnt="0"/>
      <dgm:spPr/>
    </dgm:pt>
    <dgm:pt modelId="{A2C05583-E75F-45B7-876C-03452234153F}" type="pres">
      <dgm:prSet presAssocID="{08D02223-A343-43F0-8EE8-D2858546BFB1}" presName="compNode" presStyleCnt="0"/>
      <dgm:spPr/>
    </dgm:pt>
    <dgm:pt modelId="{72D41BA0-63C5-47A9-8583-A6911D800E2F}" type="pres">
      <dgm:prSet presAssocID="{08D02223-A343-43F0-8EE8-D2858546BFB1}" presName="bkgdShape" presStyleLbl="node1" presStyleIdx="1" presStyleCnt="3" custLinFactNeighborY="-4765"/>
      <dgm:spPr/>
    </dgm:pt>
    <dgm:pt modelId="{B36BE0A4-1D0C-4C26-8B3D-99A222DA48FF}" type="pres">
      <dgm:prSet presAssocID="{08D02223-A343-43F0-8EE8-D2858546BFB1}" presName="nodeTx" presStyleLbl="node1" presStyleIdx="1" presStyleCnt="3">
        <dgm:presLayoutVars>
          <dgm:bulletEnabled val="1"/>
        </dgm:presLayoutVars>
      </dgm:prSet>
      <dgm:spPr/>
    </dgm:pt>
    <dgm:pt modelId="{C8249927-920B-48D0-B9A6-290E7CF59500}" type="pres">
      <dgm:prSet presAssocID="{08D02223-A343-43F0-8EE8-D2858546BFB1}" presName="invisiNode" presStyleLbl="node1" presStyleIdx="1" presStyleCnt="3"/>
      <dgm:spPr/>
    </dgm:pt>
    <dgm:pt modelId="{C5E56D57-B49C-413E-B8A1-C31BB5DE4E10}" type="pres">
      <dgm:prSet presAssocID="{08D02223-A343-43F0-8EE8-D2858546BFB1}" presName="imagNode" presStyleLbl="fgImgPlace1" presStyleIdx="1" presStyleCnt="3" custScaleX="36679" custScaleY="32866" custLinFactNeighborX="-57765" custLinFactNeighborY="-4590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 modelId="{31425364-B3FE-4FE4-B566-1DA5C1E7D086}" type="pres">
      <dgm:prSet presAssocID="{5D7C1B51-CBF1-45E2-A8B7-4A58B74C0F27}" presName="sibTrans" presStyleLbl="sibTrans2D1" presStyleIdx="0" presStyleCnt="0"/>
      <dgm:spPr/>
    </dgm:pt>
    <dgm:pt modelId="{727B23C5-1C93-4A08-9989-78E2072AF360}" type="pres">
      <dgm:prSet presAssocID="{39C50485-E7AE-4F49-B0F0-62F69C2D971C}" presName="compNode" presStyleCnt="0"/>
      <dgm:spPr/>
    </dgm:pt>
    <dgm:pt modelId="{F5B62815-4A3F-47BF-A451-6FCD19028741}" type="pres">
      <dgm:prSet presAssocID="{39C50485-E7AE-4F49-B0F0-62F69C2D971C}" presName="bkgdShape" presStyleLbl="node1" presStyleIdx="2" presStyleCnt="3" custLinFactNeighborX="64" custLinFactNeighborY="1988"/>
      <dgm:spPr/>
    </dgm:pt>
    <dgm:pt modelId="{BD26CFED-5B14-4D20-B762-BB3DD6C6109D}" type="pres">
      <dgm:prSet presAssocID="{39C50485-E7AE-4F49-B0F0-62F69C2D971C}" presName="nodeTx" presStyleLbl="node1" presStyleIdx="2" presStyleCnt="3">
        <dgm:presLayoutVars>
          <dgm:bulletEnabled val="1"/>
        </dgm:presLayoutVars>
      </dgm:prSet>
      <dgm:spPr/>
    </dgm:pt>
    <dgm:pt modelId="{70CE9727-8DB0-4CFF-8904-F851B1BCC9B1}" type="pres">
      <dgm:prSet presAssocID="{39C50485-E7AE-4F49-B0F0-62F69C2D971C}" presName="invisiNode" presStyleLbl="node1" presStyleIdx="2" presStyleCnt="3"/>
      <dgm:spPr/>
    </dgm:pt>
    <dgm:pt modelId="{B88F5E68-DC7D-4033-B0C2-F0184B92949D}" type="pres">
      <dgm:prSet presAssocID="{39C50485-E7AE-4F49-B0F0-62F69C2D971C}" presName="imagNode" presStyleLbl="fgImgPlace1" presStyleIdx="2" presStyleCnt="3" custScaleX="40569" custScaleY="35203" custLinFactNeighborX="-56488" custLinFactNeighborY="-4304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9C3D330E-0920-4BFD-A55A-A75C47F7A634}" type="presOf" srcId="{08D02223-A343-43F0-8EE8-D2858546BFB1}" destId="{72D41BA0-63C5-47A9-8583-A6911D800E2F}" srcOrd="0" destOrd="0" presId="urn:microsoft.com/office/officeart/2005/8/layout/hList7"/>
    <dgm:cxn modelId="{9AEBDB32-DC5F-49E1-9DC6-35913218D2C2}" type="presOf" srcId="{39C50485-E7AE-4F49-B0F0-62F69C2D971C}" destId="{F5B62815-4A3F-47BF-A451-6FCD19028741}" srcOrd="0" destOrd="0" presId="urn:microsoft.com/office/officeart/2005/8/layout/hList7"/>
    <dgm:cxn modelId="{F6881738-409D-4021-8FDE-7B54C5609DF3}" srcId="{E6CCB4F3-7340-419A-91B9-74F7112C925B}" destId="{1690FE28-B6DD-407E-B40D-A9DACAD865B1}" srcOrd="0" destOrd="0" parTransId="{371E43FB-7519-4DAC-B7AA-AF1D6D177B0B}" sibTransId="{DF9DBB69-5FCC-465D-84CB-41D8F6A7B943}"/>
    <dgm:cxn modelId="{5D0E5B6B-B773-42D6-813A-64C8D1152739}" type="presOf" srcId="{1690FE28-B6DD-407E-B40D-A9DACAD865B1}" destId="{1880EFEA-E86D-474E-9B9E-99680F9F0DE4}" srcOrd="1" destOrd="0" presId="urn:microsoft.com/office/officeart/2005/8/layout/hList7"/>
    <dgm:cxn modelId="{533DB86F-467C-4156-8DB0-BFC1360977E7}" srcId="{E6CCB4F3-7340-419A-91B9-74F7112C925B}" destId="{08D02223-A343-43F0-8EE8-D2858546BFB1}" srcOrd="1" destOrd="0" parTransId="{C0BA1272-C274-483F-A635-AE639D5FD8EE}" sibTransId="{5D7C1B51-CBF1-45E2-A8B7-4A58B74C0F27}"/>
    <dgm:cxn modelId="{97B6EB59-7EFE-448E-B188-9465F42EAD6D}" type="presOf" srcId="{1690FE28-B6DD-407E-B40D-A9DACAD865B1}" destId="{E8CD884A-9FCA-4354-A87F-7129B6C4781F}" srcOrd="0" destOrd="0" presId="urn:microsoft.com/office/officeart/2005/8/layout/hList7"/>
    <dgm:cxn modelId="{6D90C493-EC8A-4E03-8407-6CD8107F3B4B}" type="presOf" srcId="{5D7C1B51-CBF1-45E2-A8B7-4A58B74C0F27}" destId="{31425364-B3FE-4FE4-B566-1DA5C1E7D086}" srcOrd="0" destOrd="0" presId="urn:microsoft.com/office/officeart/2005/8/layout/hList7"/>
    <dgm:cxn modelId="{9C53CB94-579B-453E-A12B-64EEBD1CE75E}" type="presOf" srcId="{DF9DBB69-5FCC-465D-84CB-41D8F6A7B943}" destId="{6626EB86-3EB4-420F-85E7-10F4C3F9B67B}" srcOrd="0" destOrd="0" presId="urn:microsoft.com/office/officeart/2005/8/layout/hList7"/>
    <dgm:cxn modelId="{21B966BE-5427-4AF7-A38A-DC02C29C171E}" type="presOf" srcId="{08D02223-A343-43F0-8EE8-D2858546BFB1}" destId="{B36BE0A4-1D0C-4C26-8B3D-99A222DA48FF}" srcOrd="1" destOrd="0" presId="urn:microsoft.com/office/officeart/2005/8/layout/hList7"/>
    <dgm:cxn modelId="{AE3E69C0-1DB9-49B4-B923-394FB4CE738B}" srcId="{E6CCB4F3-7340-419A-91B9-74F7112C925B}" destId="{39C50485-E7AE-4F49-B0F0-62F69C2D971C}" srcOrd="2" destOrd="0" parTransId="{8A9C7A05-0DE8-4782-9457-80CA75DF95CC}" sibTransId="{E4B3E596-10C5-4C0C-856F-394F81F0F4E9}"/>
    <dgm:cxn modelId="{C8E2DEF3-D07B-4803-B766-CFF5D32C7320}" type="presOf" srcId="{E6CCB4F3-7340-419A-91B9-74F7112C925B}" destId="{89F4C484-6A6D-48DD-BBB7-28B18200B423}" srcOrd="0" destOrd="0" presId="urn:microsoft.com/office/officeart/2005/8/layout/hList7"/>
    <dgm:cxn modelId="{4F175DFB-8681-48B1-B118-96C393DF65DE}" type="presOf" srcId="{39C50485-E7AE-4F49-B0F0-62F69C2D971C}" destId="{BD26CFED-5B14-4D20-B762-BB3DD6C6109D}" srcOrd="1" destOrd="0" presId="urn:microsoft.com/office/officeart/2005/8/layout/hList7"/>
    <dgm:cxn modelId="{50CBD2BF-7F42-40C4-9C16-6990CD981BFC}" type="presParOf" srcId="{89F4C484-6A6D-48DD-BBB7-28B18200B423}" destId="{DE09CF60-9231-4554-8E66-BDED199D769F}" srcOrd="0" destOrd="0" presId="urn:microsoft.com/office/officeart/2005/8/layout/hList7"/>
    <dgm:cxn modelId="{4C1D63BE-7DB4-41C3-96E1-EEBE05CA43B0}" type="presParOf" srcId="{89F4C484-6A6D-48DD-BBB7-28B18200B423}" destId="{E260F7EF-E828-435F-8013-6ED0FF760A01}" srcOrd="1" destOrd="0" presId="urn:microsoft.com/office/officeart/2005/8/layout/hList7"/>
    <dgm:cxn modelId="{9F012F51-A35D-44C4-863D-71D251BE1AF9}" type="presParOf" srcId="{E260F7EF-E828-435F-8013-6ED0FF760A01}" destId="{E816A04A-1156-4461-868C-28E377A10EB5}" srcOrd="0" destOrd="0" presId="urn:microsoft.com/office/officeart/2005/8/layout/hList7"/>
    <dgm:cxn modelId="{2F7FE84A-5105-4329-9C0A-E9F67CE50ABE}" type="presParOf" srcId="{E816A04A-1156-4461-868C-28E377A10EB5}" destId="{E8CD884A-9FCA-4354-A87F-7129B6C4781F}" srcOrd="0" destOrd="0" presId="urn:microsoft.com/office/officeart/2005/8/layout/hList7"/>
    <dgm:cxn modelId="{D5FB8095-D9C9-4F6E-946A-2681AD417793}" type="presParOf" srcId="{E816A04A-1156-4461-868C-28E377A10EB5}" destId="{1880EFEA-E86D-474E-9B9E-99680F9F0DE4}" srcOrd="1" destOrd="0" presId="urn:microsoft.com/office/officeart/2005/8/layout/hList7"/>
    <dgm:cxn modelId="{ED874196-4562-40ED-8E94-476ADF53BC86}" type="presParOf" srcId="{E816A04A-1156-4461-868C-28E377A10EB5}" destId="{5460113F-3706-4576-80A8-CC4F32E6BD5E}" srcOrd="2" destOrd="0" presId="urn:microsoft.com/office/officeart/2005/8/layout/hList7"/>
    <dgm:cxn modelId="{F02967A2-514D-4CDE-B5C5-085CFB0C4242}" type="presParOf" srcId="{E816A04A-1156-4461-868C-28E377A10EB5}" destId="{55C4B103-3A15-4800-A81B-C2AEDED12C46}" srcOrd="3" destOrd="0" presId="urn:microsoft.com/office/officeart/2005/8/layout/hList7"/>
    <dgm:cxn modelId="{D77708BA-D493-4C7F-81D1-1F9EEDC79406}" type="presParOf" srcId="{E260F7EF-E828-435F-8013-6ED0FF760A01}" destId="{6626EB86-3EB4-420F-85E7-10F4C3F9B67B}" srcOrd="1" destOrd="0" presId="urn:microsoft.com/office/officeart/2005/8/layout/hList7"/>
    <dgm:cxn modelId="{67BD2070-3D59-46BB-BB51-10D9EFEC2840}" type="presParOf" srcId="{E260F7EF-E828-435F-8013-6ED0FF760A01}" destId="{A2C05583-E75F-45B7-876C-03452234153F}" srcOrd="2" destOrd="0" presId="urn:microsoft.com/office/officeart/2005/8/layout/hList7"/>
    <dgm:cxn modelId="{52D3065A-2589-4B36-AD2C-58409D0CFA97}" type="presParOf" srcId="{A2C05583-E75F-45B7-876C-03452234153F}" destId="{72D41BA0-63C5-47A9-8583-A6911D800E2F}" srcOrd="0" destOrd="0" presId="urn:microsoft.com/office/officeart/2005/8/layout/hList7"/>
    <dgm:cxn modelId="{24A3BC91-4FE0-498B-BC35-6787430326A9}" type="presParOf" srcId="{A2C05583-E75F-45B7-876C-03452234153F}" destId="{B36BE0A4-1D0C-4C26-8B3D-99A222DA48FF}" srcOrd="1" destOrd="0" presId="urn:microsoft.com/office/officeart/2005/8/layout/hList7"/>
    <dgm:cxn modelId="{5B2AAE29-0DAE-4AAD-992B-6468DC6D8D50}" type="presParOf" srcId="{A2C05583-E75F-45B7-876C-03452234153F}" destId="{C8249927-920B-48D0-B9A6-290E7CF59500}" srcOrd="2" destOrd="0" presId="urn:microsoft.com/office/officeart/2005/8/layout/hList7"/>
    <dgm:cxn modelId="{AF9710B1-998C-4207-A221-3ABEB48DCB62}" type="presParOf" srcId="{A2C05583-E75F-45B7-876C-03452234153F}" destId="{C5E56D57-B49C-413E-B8A1-C31BB5DE4E10}" srcOrd="3" destOrd="0" presId="urn:microsoft.com/office/officeart/2005/8/layout/hList7"/>
    <dgm:cxn modelId="{4CFFABC4-2CF1-4F53-AA31-B3FBD609EEEB}" type="presParOf" srcId="{E260F7EF-E828-435F-8013-6ED0FF760A01}" destId="{31425364-B3FE-4FE4-B566-1DA5C1E7D086}" srcOrd="3" destOrd="0" presId="urn:microsoft.com/office/officeart/2005/8/layout/hList7"/>
    <dgm:cxn modelId="{05F08430-A8B4-416F-AA3A-90DBB309F0D6}" type="presParOf" srcId="{E260F7EF-E828-435F-8013-6ED0FF760A01}" destId="{727B23C5-1C93-4A08-9989-78E2072AF360}" srcOrd="4" destOrd="0" presId="urn:microsoft.com/office/officeart/2005/8/layout/hList7"/>
    <dgm:cxn modelId="{C1FC4D63-F362-498C-9E59-59061C277435}" type="presParOf" srcId="{727B23C5-1C93-4A08-9989-78E2072AF360}" destId="{F5B62815-4A3F-47BF-A451-6FCD19028741}" srcOrd="0" destOrd="0" presId="urn:microsoft.com/office/officeart/2005/8/layout/hList7"/>
    <dgm:cxn modelId="{6963E6E1-BE87-45F2-A303-136C58A7366F}" type="presParOf" srcId="{727B23C5-1C93-4A08-9989-78E2072AF360}" destId="{BD26CFED-5B14-4D20-B762-BB3DD6C6109D}" srcOrd="1" destOrd="0" presId="urn:microsoft.com/office/officeart/2005/8/layout/hList7"/>
    <dgm:cxn modelId="{ED44BE18-8F82-4D61-BADF-5CC1B2432775}" type="presParOf" srcId="{727B23C5-1C93-4A08-9989-78E2072AF360}" destId="{70CE9727-8DB0-4CFF-8904-F851B1BCC9B1}" srcOrd="2" destOrd="0" presId="urn:microsoft.com/office/officeart/2005/8/layout/hList7"/>
    <dgm:cxn modelId="{4BA34713-E220-448A-8413-7EB5F8983516}" type="presParOf" srcId="{727B23C5-1C93-4A08-9989-78E2072AF360}" destId="{B88F5E68-DC7D-4033-B0C2-F0184B9294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884A-9FCA-4354-A87F-7129B6C4781F}">
      <dsp:nvSpPr>
        <dsp:cNvPr id="0" name=""/>
        <dsp:cNvSpPr/>
      </dsp:nvSpPr>
      <dsp:spPr>
        <a:xfrm>
          <a:off x="3887" y="0"/>
          <a:ext cx="3007521" cy="5418667"/>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zh-TW" altLang="en-US" sz="2400" kern="1200" dirty="0"/>
        </a:p>
      </dsp:txBody>
      <dsp:txXfrm>
        <a:off x="3887" y="2167466"/>
        <a:ext cx="3007521" cy="2167466"/>
      </dsp:txXfrm>
    </dsp:sp>
    <dsp:sp modelId="{55C4B103-3A15-4800-A81B-C2AEDED12C46}">
      <dsp:nvSpPr>
        <dsp:cNvPr id="0" name=""/>
        <dsp:cNvSpPr/>
      </dsp:nvSpPr>
      <dsp:spPr>
        <a:xfrm>
          <a:off x="101560" y="135196"/>
          <a:ext cx="750113" cy="6463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41BA0-63C5-47A9-8583-A6911D800E2F}">
      <dsp:nvSpPr>
        <dsp:cNvPr id="0" name=""/>
        <dsp:cNvSpPr/>
      </dsp:nvSpPr>
      <dsp:spPr>
        <a:xfrm>
          <a:off x="3099680" y="0"/>
          <a:ext cx="3007521" cy="541866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dirty="0"/>
        </a:p>
      </dsp:txBody>
      <dsp:txXfrm>
        <a:off x="3099680" y="2167466"/>
        <a:ext cx="3007521" cy="2167466"/>
      </dsp:txXfrm>
    </dsp:sp>
    <dsp:sp modelId="{C5E56D57-B49C-413E-B8A1-C31BB5DE4E10}">
      <dsp:nvSpPr>
        <dsp:cNvPr id="0" name=""/>
        <dsp:cNvSpPr/>
      </dsp:nvSpPr>
      <dsp:spPr>
        <a:xfrm>
          <a:off x="3230199" y="102455"/>
          <a:ext cx="661841" cy="59303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B62815-4A3F-47BF-A451-6FCD19028741}">
      <dsp:nvSpPr>
        <dsp:cNvPr id="0" name=""/>
        <dsp:cNvSpPr/>
      </dsp:nvSpPr>
      <dsp:spPr>
        <a:xfrm>
          <a:off x="6199352" y="0"/>
          <a:ext cx="3007521" cy="5418667"/>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dirty="0"/>
        </a:p>
      </dsp:txBody>
      <dsp:txXfrm>
        <a:off x="6199352" y="2167466"/>
        <a:ext cx="3007521" cy="2167466"/>
      </dsp:txXfrm>
    </dsp:sp>
    <dsp:sp modelId="{B88F5E68-DC7D-4033-B0C2-F0184B92949D}">
      <dsp:nvSpPr>
        <dsp:cNvPr id="0" name=""/>
        <dsp:cNvSpPr/>
      </dsp:nvSpPr>
      <dsp:spPr>
        <a:xfrm>
          <a:off x="6315893" y="133103"/>
          <a:ext cx="732033" cy="63520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09CF60-9231-4554-8E66-BDED199D769F}">
      <dsp:nvSpPr>
        <dsp:cNvPr id="0" name=""/>
        <dsp:cNvSpPr/>
      </dsp:nvSpPr>
      <dsp:spPr>
        <a:xfrm>
          <a:off x="368275" y="4334933"/>
          <a:ext cx="8470332" cy="812800"/>
        </a:xfrm>
        <a:prstGeom prst="leftRightArrow">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88E3B514-5CD5-4443-B0A1-EC5556F74914}" type="datetimeFigureOut">
              <a:rPr lang="zh-TW" altLang="en-US" smtClean="0"/>
              <a:t>2023/12/15</a:t>
            </a:fld>
            <a:endParaRPr lang="zh-TW" altLang="en-US"/>
          </a:p>
        </p:txBody>
      </p:sp>
      <p:sp>
        <p:nvSpPr>
          <p:cNvPr id="4" name="頁尾版面配置區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617406E5-0587-441E-AEA5-C70E18A021C2}" type="slidenum">
              <a:rPr lang="zh-TW" altLang="en-US" smtClean="0"/>
              <a:t>‹#›</a:t>
            </a:fld>
            <a:endParaRPr lang="zh-TW" altLang="en-US"/>
          </a:p>
        </p:txBody>
      </p:sp>
    </p:spTree>
    <p:extLst>
      <p:ext uri="{BB962C8B-B14F-4D97-AF65-F5344CB8AC3E}">
        <p14:creationId xmlns:p14="http://schemas.microsoft.com/office/powerpoint/2010/main" val="31941976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2"/>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DFC00BE1-CDB0-4679-A6D2-2B941F4D0401}" type="datetimeFigureOut">
              <a:rPr lang="zh-TW" altLang="en-US" smtClean="0"/>
              <a:t>2023/12/15</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281AA877-E2ED-4309-AC5F-AEC13F2FE9E7}" type="slidenum">
              <a:rPr lang="zh-TW" altLang="en-US" smtClean="0"/>
              <a:t>‹#›</a:t>
            </a:fld>
            <a:endParaRPr lang="zh-TW" altLang="en-US"/>
          </a:p>
        </p:txBody>
      </p:sp>
    </p:spTree>
    <p:extLst>
      <p:ext uri="{BB962C8B-B14F-4D97-AF65-F5344CB8AC3E}">
        <p14:creationId xmlns:p14="http://schemas.microsoft.com/office/powerpoint/2010/main" val="3338900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60536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12</a:t>
            </a:fld>
            <a:endParaRPr lang="zh-TW" altLang="en-US"/>
          </a:p>
        </p:txBody>
      </p:sp>
    </p:spTree>
    <p:extLst>
      <p:ext uri="{BB962C8B-B14F-4D97-AF65-F5344CB8AC3E}">
        <p14:creationId xmlns:p14="http://schemas.microsoft.com/office/powerpoint/2010/main" val="304144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13</a:t>
            </a:fld>
            <a:endParaRPr lang="zh-TW" altLang="en-US"/>
          </a:p>
        </p:txBody>
      </p:sp>
    </p:spTree>
    <p:extLst>
      <p:ext uri="{BB962C8B-B14F-4D97-AF65-F5344CB8AC3E}">
        <p14:creationId xmlns:p14="http://schemas.microsoft.com/office/powerpoint/2010/main" val="415893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14</a:t>
            </a:fld>
            <a:endParaRPr lang="zh-TW" altLang="en-US"/>
          </a:p>
        </p:txBody>
      </p:sp>
    </p:spTree>
    <p:extLst>
      <p:ext uri="{BB962C8B-B14F-4D97-AF65-F5344CB8AC3E}">
        <p14:creationId xmlns:p14="http://schemas.microsoft.com/office/powerpoint/2010/main" val="56580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15</a:t>
            </a:fld>
            <a:endParaRPr lang="zh-TW" altLang="en-US"/>
          </a:p>
        </p:txBody>
      </p:sp>
    </p:spTree>
    <p:extLst>
      <p:ext uri="{BB962C8B-B14F-4D97-AF65-F5344CB8AC3E}">
        <p14:creationId xmlns:p14="http://schemas.microsoft.com/office/powerpoint/2010/main" val="3373485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16</a:t>
            </a:fld>
            <a:endParaRPr lang="zh-TW" altLang="en-US"/>
          </a:p>
        </p:txBody>
      </p:sp>
    </p:spTree>
    <p:extLst>
      <p:ext uri="{BB962C8B-B14F-4D97-AF65-F5344CB8AC3E}">
        <p14:creationId xmlns:p14="http://schemas.microsoft.com/office/powerpoint/2010/main" val="191243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17</a:t>
            </a:fld>
            <a:endParaRPr lang="zh-TW" altLang="en-US"/>
          </a:p>
        </p:txBody>
      </p:sp>
    </p:spTree>
    <p:extLst>
      <p:ext uri="{BB962C8B-B14F-4D97-AF65-F5344CB8AC3E}">
        <p14:creationId xmlns:p14="http://schemas.microsoft.com/office/powerpoint/2010/main" val="337756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18</a:t>
            </a:fld>
            <a:endParaRPr lang="zh-TW" altLang="en-US"/>
          </a:p>
        </p:txBody>
      </p:sp>
    </p:spTree>
    <p:extLst>
      <p:ext uri="{BB962C8B-B14F-4D97-AF65-F5344CB8AC3E}">
        <p14:creationId xmlns:p14="http://schemas.microsoft.com/office/powerpoint/2010/main" val="6278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152C8-7AA3-42C6-BBA5-647EC3A42066}" type="slidenum">
              <a:rPr lang="zh-TW" altLang="en-US" smtClean="0"/>
              <a:pPr/>
              <a:t>21</a:t>
            </a:fld>
            <a:endParaRPr lang="en-US" altLang="zh-TW"/>
          </a:p>
        </p:txBody>
      </p:sp>
    </p:spTree>
    <p:extLst>
      <p:ext uri="{BB962C8B-B14F-4D97-AF65-F5344CB8AC3E}">
        <p14:creationId xmlns:p14="http://schemas.microsoft.com/office/powerpoint/2010/main" val="48121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36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7318F-EAEA-4597-8DC4-05F3C2272851}" type="slidenum">
              <a:rPr lang="zh-TW" altLang="en-US" smtClean="0"/>
              <a:pPr/>
              <a:t>22</a:t>
            </a:fld>
            <a:endParaRPr lang="en-US" altLang="zh-TW"/>
          </a:p>
        </p:txBody>
      </p:sp>
    </p:spTree>
    <p:extLst>
      <p:ext uri="{BB962C8B-B14F-4D97-AF65-F5344CB8AC3E}">
        <p14:creationId xmlns:p14="http://schemas.microsoft.com/office/powerpoint/2010/main" val="329620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dirty="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152C8-7AA3-42C6-BBA5-647EC3A42066}" type="slidenum">
              <a:rPr lang="zh-TW" altLang="en-US" smtClean="0"/>
              <a:pPr/>
              <a:t>23</a:t>
            </a:fld>
            <a:endParaRPr lang="en-US" altLang="zh-TW"/>
          </a:p>
        </p:txBody>
      </p:sp>
    </p:spTree>
    <p:extLst>
      <p:ext uri="{BB962C8B-B14F-4D97-AF65-F5344CB8AC3E}">
        <p14:creationId xmlns:p14="http://schemas.microsoft.com/office/powerpoint/2010/main" val="193786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a:t>
            </a:fld>
            <a:endParaRPr lang="zh-TW" altLang="en-US"/>
          </a:p>
        </p:txBody>
      </p:sp>
    </p:spTree>
    <p:extLst>
      <p:ext uri="{BB962C8B-B14F-4D97-AF65-F5344CB8AC3E}">
        <p14:creationId xmlns:p14="http://schemas.microsoft.com/office/powerpoint/2010/main" val="3574707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1293E7-40C0-4269-8784-340C6A07A034}" type="slidenum">
              <a:rPr lang="zh-TW" altLang="en-US" smtClean="0"/>
              <a:pPr/>
              <a:t>24</a:t>
            </a:fld>
            <a:endParaRPr lang="en-US" altLang="zh-TW"/>
          </a:p>
        </p:txBody>
      </p:sp>
    </p:spTree>
    <p:extLst>
      <p:ext uri="{BB962C8B-B14F-4D97-AF65-F5344CB8AC3E}">
        <p14:creationId xmlns:p14="http://schemas.microsoft.com/office/powerpoint/2010/main" val="1878886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25</a:t>
            </a:fld>
            <a:endParaRPr lang="zh-TW" altLang="en-US"/>
          </a:p>
        </p:txBody>
      </p:sp>
    </p:spTree>
    <p:extLst>
      <p:ext uri="{BB962C8B-B14F-4D97-AF65-F5344CB8AC3E}">
        <p14:creationId xmlns:p14="http://schemas.microsoft.com/office/powerpoint/2010/main" val="240258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8575" y="725488"/>
            <a:ext cx="6451600" cy="36290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26</a:t>
            </a:fld>
            <a:endParaRPr lang="zh-TW" altLang="en-US"/>
          </a:p>
        </p:txBody>
      </p:sp>
    </p:spTree>
    <p:extLst>
      <p:ext uri="{BB962C8B-B14F-4D97-AF65-F5344CB8AC3E}">
        <p14:creationId xmlns:p14="http://schemas.microsoft.com/office/powerpoint/2010/main" val="769847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573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FB300-B801-48B1-A084-EA6C05FB6321}" type="slidenum">
              <a:rPr lang="zh-TW" altLang="en-US" smtClean="0"/>
              <a:pPr/>
              <a:t>27</a:t>
            </a:fld>
            <a:endParaRPr lang="en-US" altLang="zh-TW"/>
          </a:p>
        </p:txBody>
      </p:sp>
    </p:spTree>
    <p:extLst>
      <p:ext uri="{BB962C8B-B14F-4D97-AF65-F5344CB8AC3E}">
        <p14:creationId xmlns:p14="http://schemas.microsoft.com/office/powerpoint/2010/main" val="35032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4C2533-2201-4B47-8C3C-8830116BBB81}" type="slidenum">
              <a:rPr lang="zh-TW" altLang="en-US" smtClean="0"/>
              <a:pPr/>
              <a:t>28</a:t>
            </a:fld>
            <a:endParaRPr lang="en-US" altLang="zh-TW"/>
          </a:p>
        </p:txBody>
      </p:sp>
    </p:spTree>
    <p:extLst>
      <p:ext uri="{BB962C8B-B14F-4D97-AF65-F5344CB8AC3E}">
        <p14:creationId xmlns:p14="http://schemas.microsoft.com/office/powerpoint/2010/main" val="4049857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29</a:t>
            </a:fld>
            <a:endParaRPr lang="zh-TW" altLang="en-US"/>
          </a:p>
        </p:txBody>
      </p:sp>
    </p:spTree>
    <p:extLst>
      <p:ext uri="{BB962C8B-B14F-4D97-AF65-F5344CB8AC3E}">
        <p14:creationId xmlns:p14="http://schemas.microsoft.com/office/powerpoint/2010/main" val="3759201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30</a:t>
            </a:fld>
            <a:endParaRPr lang="zh-TW" altLang="en-US"/>
          </a:p>
        </p:txBody>
      </p:sp>
    </p:spTree>
    <p:extLst>
      <p:ext uri="{BB962C8B-B14F-4D97-AF65-F5344CB8AC3E}">
        <p14:creationId xmlns:p14="http://schemas.microsoft.com/office/powerpoint/2010/main" val="385006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31</a:t>
            </a:fld>
            <a:endParaRPr lang="zh-TW" altLang="en-US"/>
          </a:p>
        </p:txBody>
      </p:sp>
    </p:spTree>
    <p:extLst>
      <p:ext uri="{BB962C8B-B14F-4D97-AF65-F5344CB8AC3E}">
        <p14:creationId xmlns:p14="http://schemas.microsoft.com/office/powerpoint/2010/main" val="428353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32</a:t>
            </a:fld>
            <a:endParaRPr lang="zh-TW" altLang="en-US"/>
          </a:p>
        </p:txBody>
      </p:sp>
    </p:spTree>
    <p:extLst>
      <p:ext uri="{BB962C8B-B14F-4D97-AF65-F5344CB8AC3E}">
        <p14:creationId xmlns:p14="http://schemas.microsoft.com/office/powerpoint/2010/main" val="434120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614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887B08-64DE-41B2-AB5C-D10E0B4531A9}" type="slidenum">
              <a:rPr lang="zh-TW" altLang="en-US" smtClean="0"/>
              <a:pPr/>
              <a:t>33</a:t>
            </a:fld>
            <a:endParaRPr lang="en-US" altLang="zh-TW"/>
          </a:p>
        </p:txBody>
      </p:sp>
    </p:spTree>
    <p:extLst>
      <p:ext uri="{BB962C8B-B14F-4D97-AF65-F5344CB8AC3E}">
        <p14:creationId xmlns:p14="http://schemas.microsoft.com/office/powerpoint/2010/main" val="158867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a:t>
            </a:fld>
            <a:endParaRPr lang="zh-TW" altLang="en-US"/>
          </a:p>
        </p:txBody>
      </p:sp>
    </p:spTree>
    <p:extLst>
      <p:ext uri="{BB962C8B-B14F-4D97-AF65-F5344CB8AC3E}">
        <p14:creationId xmlns:p14="http://schemas.microsoft.com/office/powerpoint/2010/main" val="342918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34</a:t>
            </a:fld>
            <a:endParaRPr lang="zh-TW" altLang="en-US"/>
          </a:p>
        </p:txBody>
      </p:sp>
    </p:spTree>
    <p:extLst>
      <p:ext uri="{BB962C8B-B14F-4D97-AF65-F5344CB8AC3E}">
        <p14:creationId xmlns:p14="http://schemas.microsoft.com/office/powerpoint/2010/main" val="3523885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35</a:t>
            </a:fld>
            <a:endParaRPr lang="zh-TW" altLang="en-US"/>
          </a:p>
        </p:txBody>
      </p:sp>
    </p:spTree>
    <p:extLst>
      <p:ext uri="{BB962C8B-B14F-4D97-AF65-F5344CB8AC3E}">
        <p14:creationId xmlns:p14="http://schemas.microsoft.com/office/powerpoint/2010/main" val="757801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36</a:t>
            </a:fld>
            <a:endParaRPr lang="zh-TW" altLang="en-US"/>
          </a:p>
        </p:txBody>
      </p:sp>
    </p:spTree>
    <p:extLst>
      <p:ext uri="{BB962C8B-B14F-4D97-AF65-F5344CB8AC3E}">
        <p14:creationId xmlns:p14="http://schemas.microsoft.com/office/powerpoint/2010/main" val="3431821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37</a:t>
            </a:fld>
            <a:endParaRPr lang="zh-TW" altLang="en-US"/>
          </a:p>
        </p:txBody>
      </p:sp>
    </p:spTree>
    <p:extLst>
      <p:ext uri="{BB962C8B-B14F-4D97-AF65-F5344CB8AC3E}">
        <p14:creationId xmlns:p14="http://schemas.microsoft.com/office/powerpoint/2010/main" val="2215488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38</a:t>
            </a:fld>
            <a:endParaRPr lang="zh-TW" altLang="en-US"/>
          </a:p>
        </p:txBody>
      </p:sp>
    </p:spTree>
    <p:extLst>
      <p:ext uri="{BB962C8B-B14F-4D97-AF65-F5344CB8AC3E}">
        <p14:creationId xmlns:p14="http://schemas.microsoft.com/office/powerpoint/2010/main" val="187220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39</a:t>
            </a:fld>
            <a:endParaRPr lang="zh-TW" altLang="en-US"/>
          </a:p>
        </p:txBody>
      </p:sp>
    </p:spTree>
    <p:extLst>
      <p:ext uri="{BB962C8B-B14F-4D97-AF65-F5344CB8AC3E}">
        <p14:creationId xmlns:p14="http://schemas.microsoft.com/office/powerpoint/2010/main" val="3638554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40</a:t>
            </a:fld>
            <a:endParaRPr lang="zh-TW" altLang="en-US"/>
          </a:p>
        </p:txBody>
      </p:sp>
    </p:spTree>
    <p:extLst>
      <p:ext uri="{BB962C8B-B14F-4D97-AF65-F5344CB8AC3E}">
        <p14:creationId xmlns:p14="http://schemas.microsoft.com/office/powerpoint/2010/main" val="1718695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41</a:t>
            </a:fld>
            <a:endParaRPr lang="zh-TW" altLang="en-US"/>
          </a:p>
        </p:txBody>
      </p:sp>
    </p:spTree>
    <p:extLst>
      <p:ext uri="{BB962C8B-B14F-4D97-AF65-F5344CB8AC3E}">
        <p14:creationId xmlns:p14="http://schemas.microsoft.com/office/powerpoint/2010/main" val="2395289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42</a:t>
            </a:fld>
            <a:endParaRPr lang="zh-TW" altLang="en-US"/>
          </a:p>
        </p:txBody>
      </p:sp>
    </p:spTree>
    <p:extLst>
      <p:ext uri="{BB962C8B-B14F-4D97-AF65-F5344CB8AC3E}">
        <p14:creationId xmlns:p14="http://schemas.microsoft.com/office/powerpoint/2010/main" val="3093978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43</a:t>
            </a:fld>
            <a:endParaRPr lang="zh-TW" altLang="en-US"/>
          </a:p>
        </p:txBody>
      </p:sp>
    </p:spTree>
    <p:extLst>
      <p:ext uri="{BB962C8B-B14F-4D97-AF65-F5344CB8AC3E}">
        <p14:creationId xmlns:p14="http://schemas.microsoft.com/office/powerpoint/2010/main" val="304965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a:t>
            </a:fld>
            <a:endParaRPr lang="zh-TW" altLang="en-US"/>
          </a:p>
        </p:txBody>
      </p:sp>
    </p:spTree>
    <p:extLst>
      <p:ext uri="{BB962C8B-B14F-4D97-AF65-F5344CB8AC3E}">
        <p14:creationId xmlns:p14="http://schemas.microsoft.com/office/powerpoint/2010/main" val="2554574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44</a:t>
            </a:fld>
            <a:endParaRPr lang="zh-TW" altLang="en-US"/>
          </a:p>
        </p:txBody>
      </p:sp>
    </p:spTree>
    <p:extLst>
      <p:ext uri="{BB962C8B-B14F-4D97-AF65-F5344CB8AC3E}">
        <p14:creationId xmlns:p14="http://schemas.microsoft.com/office/powerpoint/2010/main" val="2580265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45</a:t>
            </a:fld>
            <a:endParaRPr lang="zh-TW" altLang="en-US"/>
          </a:p>
        </p:txBody>
      </p:sp>
    </p:spTree>
    <p:extLst>
      <p:ext uri="{BB962C8B-B14F-4D97-AF65-F5344CB8AC3E}">
        <p14:creationId xmlns:p14="http://schemas.microsoft.com/office/powerpoint/2010/main" val="3516536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46</a:t>
            </a:fld>
            <a:endParaRPr lang="zh-TW" altLang="en-US"/>
          </a:p>
        </p:txBody>
      </p:sp>
    </p:spTree>
    <p:extLst>
      <p:ext uri="{BB962C8B-B14F-4D97-AF65-F5344CB8AC3E}">
        <p14:creationId xmlns:p14="http://schemas.microsoft.com/office/powerpoint/2010/main" val="1271096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727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40181C-14B2-43A8-9141-E00580114014}" type="slidenum">
              <a:rPr lang="zh-TW" altLang="en-US" smtClean="0"/>
              <a:pPr/>
              <a:t>47</a:t>
            </a:fld>
            <a:endParaRPr lang="en-US" altLang="zh-TW"/>
          </a:p>
        </p:txBody>
      </p:sp>
    </p:spTree>
    <p:extLst>
      <p:ext uri="{BB962C8B-B14F-4D97-AF65-F5344CB8AC3E}">
        <p14:creationId xmlns:p14="http://schemas.microsoft.com/office/powerpoint/2010/main" val="22811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48</a:t>
            </a:fld>
            <a:endParaRPr lang="zh-TW" altLang="en-US"/>
          </a:p>
        </p:txBody>
      </p:sp>
    </p:spTree>
    <p:extLst>
      <p:ext uri="{BB962C8B-B14F-4D97-AF65-F5344CB8AC3E}">
        <p14:creationId xmlns:p14="http://schemas.microsoft.com/office/powerpoint/2010/main" val="3844213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6C99B-B7F1-42F6-B879-AA724F564457}" type="slidenum">
              <a:rPr lang="zh-TW" altLang="en-US" smtClean="0"/>
              <a:pPr/>
              <a:t>49</a:t>
            </a:fld>
            <a:endParaRPr lang="en-US" altLang="zh-TW"/>
          </a:p>
        </p:txBody>
      </p:sp>
    </p:spTree>
    <p:extLst>
      <p:ext uri="{BB962C8B-B14F-4D97-AF65-F5344CB8AC3E}">
        <p14:creationId xmlns:p14="http://schemas.microsoft.com/office/powerpoint/2010/main" val="1257476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E1E00B-1316-4D66-B1A2-E0F9CEEBF161}" type="slidenum">
              <a:rPr lang="zh-TW" altLang="en-US" smtClean="0"/>
              <a:pPr/>
              <a:t>50</a:t>
            </a:fld>
            <a:endParaRPr lang="en-US" altLang="zh-TW"/>
          </a:p>
        </p:txBody>
      </p:sp>
    </p:spTree>
    <p:extLst>
      <p:ext uri="{BB962C8B-B14F-4D97-AF65-F5344CB8AC3E}">
        <p14:creationId xmlns:p14="http://schemas.microsoft.com/office/powerpoint/2010/main" val="3576044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51</a:t>
            </a:fld>
            <a:endParaRPr lang="zh-TW" altLang="en-US"/>
          </a:p>
        </p:txBody>
      </p:sp>
    </p:spTree>
    <p:extLst>
      <p:ext uri="{BB962C8B-B14F-4D97-AF65-F5344CB8AC3E}">
        <p14:creationId xmlns:p14="http://schemas.microsoft.com/office/powerpoint/2010/main" val="541594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B99EF-1C0C-4AE2-83ED-F508F28CF31F}" type="slidenum">
              <a:rPr lang="zh-TW" altLang="en-US" smtClean="0"/>
              <a:pPr/>
              <a:t>52</a:t>
            </a:fld>
            <a:endParaRPr lang="en-US" altLang="zh-TW"/>
          </a:p>
        </p:txBody>
      </p:sp>
    </p:spTree>
    <p:extLst>
      <p:ext uri="{BB962C8B-B14F-4D97-AF65-F5344CB8AC3E}">
        <p14:creationId xmlns:p14="http://schemas.microsoft.com/office/powerpoint/2010/main" val="1229195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B1817-6621-466B-98CC-91B528F044A5}" type="slidenum">
              <a:rPr lang="zh-TW" altLang="en-US" smtClean="0"/>
              <a:pPr/>
              <a:t>53</a:t>
            </a:fld>
            <a:endParaRPr lang="en-US" altLang="zh-TW"/>
          </a:p>
        </p:txBody>
      </p:sp>
    </p:spTree>
    <p:extLst>
      <p:ext uri="{BB962C8B-B14F-4D97-AF65-F5344CB8AC3E}">
        <p14:creationId xmlns:p14="http://schemas.microsoft.com/office/powerpoint/2010/main" val="111843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a:t>
            </a:fld>
            <a:endParaRPr lang="zh-TW" altLang="en-US"/>
          </a:p>
        </p:txBody>
      </p:sp>
    </p:spTree>
    <p:extLst>
      <p:ext uri="{BB962C8B-B14F-4D97-AF65-F5344CB8AC3E}">
        <p14:creationId xmlns:p14="http://schemas.microsoft.com/office/powerpoint/2010/main" val="1033630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AF1C8DE8-BA2A-400C-A20D-12712466775A}" type="slidenum">
              <a:rPr lang="zh-TW" altLang="en-US" smtClean="0"/>
              <a:pPr/>
              <a:t>55</a:t>
            </a:fld>
            <a:endParaRPr lang="zh-TW" altLang="en-US"/>
          </a:p>
        </p:txBody>
      </p:sp>
    </p:spTree>
    <p:extLst>
      <p:ext uri="{BB962C8B-B14F-4D97-AF65-F5344CB8AC3E}">
        <p14:creationId xmlns:p14="http://schemas.microsoft.com/office/powerpoint/2010/main" val="135115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6</a:t>
            </a:fld>
            <a:endParaRPr lang="zh-TW" altLang="en-US"/>
          </a:p>
        </p:txBody>
      </p:sp>
    </p:spTree>
    <p:extLst>
      <p:ext uri="{BB962C8B-B14F-4D97-AF65-F5344CB8AC3E}">
        <p14:creationId xmlns:p14="http://schemas.microsoft.com/office/powerpoint/2010/main" val="213667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7</a:t>
            </a:fld>
            <a:endParaRPr lang="zh-TW" altLang="en-US"/>
          </a:p>
        </p:txBody>
      </p:sp>
    </p:spTree>
    <p:extLst>
      <p:ext uri="{BB962C8B-B14F-4D97-AF65-F5344CB8AC3E}">
        <p14:creationId xmlns:p14="http://schemas.microsoft.com/office/powerpoint/2010/main" val="388744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8</a:t>
            </a:fld>
            <a:endParaRPr lang="zh-TW" altLang="en-US"/>
          </a:p>
        </p:txBody>
      </p:sp>
    </p:spTree>
    <p:extLst>
      <p:ext uri="{BB962C8B-B14F-4D97-AF65-F5344CB8AC3E}">
        <p14:creationId xmlns:p14="http://schemas.microsoft.com/office/powerpoint/2010/main" val="317924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4190451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75E78F45-4CC5-4714-80FF-E8627CAEF6AE}" type="datetime1">
              <a:rPr lang="zh-TW" altLang="en-US" smtClean="0"/>
              <a:t>2023/12/15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10"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11"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6" name="文字方塊 15"/>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7" name="矩形 16"/>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userDrawn="1"/>
        </p:nvSpPr>
        <p:spPr>
          <a:xfrm>
            <a:off x="11521002" y="68721"/>
            <a:ext cx="646331" cy="646331"/>
          </a:xfrm>
          <a:prstGeom prst="rect">
            <a:avLst/>
          </a:prstGeom>
          <a:noFill/>
        </p:spPr>
        <p:txBody>
          <a:bodyPr wrap="none" rtlCol="0">
            <a:spAutoFit/>
          </a:bodyPr>
          <a:lstStyle/>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甄選</a:t>
            </a:r>
            <a:endParaRPr lang="en-US" altLang="zh-TW" sz="1800" dirty="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入學</a:t>
            </a:r>
          </a:p>
        </p:txBody>
      </p:sp>
    </p:spTree>
    <p:extLst>
      <p:ext uri="{BB962C8B-B14F-4D97-AF65-F5344CB8AC3E}">
        <p14:creationId xmlns:p14="http://schemas.microsoft.com/office/powerpoint/2010/main" val="27440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212F5B1-C7CF-48AE-8CDC-52BC6C0F8518}" type="datetime1">
              <a:rPr lang="zh-TW" altLang="en-US" smtClean="0"/>
              <a:t>2023/12/15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9510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9F07FC2A-06D6-4923-BD75-FC79F4EEAFC3}" type="datetime1">
              <a:rPr lang="zh-TW" altLang="en-US" smtClean="0"/>
              <a:t>2023/12/15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363343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C824F236-1334-457F-AF75-974047BA0955}" type="datetime1">
              <a:rPr lang="zh-TW" altLang="en-US" smtClean="0"/>
              <a:t>2023/12/15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70309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2C930FA-5962-496B-806D-311968144504}" type="datetime1">
              <a:rPr lang="zh-TW" altLang="en-US" smtClean="0"/>
              <a:t>2023/12/15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19946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B3DE6A-AC75-40F6-85FE-C2DE5019631B}" type="datetime1">
              <a:rPr lang="zh-TW" altLang="en-US" smtClean="0"/>
              <a:t>2023/12/15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209121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24F9729-E78B-4F4D-9800-FE0BEFC58AE3}" type="datetime1">
              <a:rPr lang="zh-TW" altLang="en-US" smtClean="0"/>
              <a:t>2023/12/15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7"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4" name="文字方塊 13"/>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甄選入學</a:t>
            </a:r>
          </a:p>
        </p:txBody>
      </p:sp>
      <p:sp>
        <p:nvSpPr>
          <p:cNvPr id="9" name="文字方塊 8"/>
          <p:cNvSpPr txBox="1"/>
          <p:nvPr userDrawn="1"/>
        </p:nvSpPr>
        <p:spPr>
          <a:xfrm>
            <a:off x="11521002" y="68721"/>
            <a:ext cx="646331" cy="646331"/>
          </a:xfrm>
          <a:prstGeom prst="rect">
            <a:avLst/>
          </a:prstGeom>
          <a:noFill/>
        </p:spPr>
        <p:txBody>
          <a:bodyPr wrap="none" rtlCol="0">
            <a:spAutoFit/>
          </a:bodyPr>
          <a:lstStyle/>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甄選</a:t>
            </a:r>
            <a:endParaRPr lang="en-US" altLang="zh-TW" sz="1800" dirty="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入學</a:t>
            </a:r>
          </a:p>
        </p:txBody>
      </p:sp>
    </p:spTree>
    <p:extLst>
      <p:ext uri="{BB962C8B-B14F-4D97-AF65-F5344CB8AC3E}">
        <p14:creationId xmlns:p14="http://schemas.microsoft.com/office/powerpoint/2010/main" val="7624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7"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4" name="文字方塊 13"/>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四技二專</a:t>
            </a:r>
          </a:p>
        </p:txBody>
      </p:sp>
      <p:sp>
        <p:nvSpPr>
          <p:cNvPr id="9" name="文字方塊 8"/>
          <p:cNvSpPr txBox="1"/>
          <p:nvPr userDrawn="1"/>
        </p:nvSpPr>
        <p:spPr>
          <a:xfrm>
            <a:off x="11353800" y="185738"/>
            <a:ext cx="877163" cy="369332"/>
          </a:xfrm>
          <a:prstGeom prst="rect">
            <a:avLst/>
          </a:prstGeom>
          <a:noFill/>
        </p:spPr>
        <p:txBody>
          <a:bodyPr wrap="none" rtlCol="0">
            <a:spAutoFit/>
          </a:bodyPr>
          <a:lstStyle/>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聯合會</a:t>
            </a:r>
          </a:p>
        </p:txBody>
      </p:sp>
    </p:spTree>
    <p:extLst>
      <p:ext uri="{BB962C8B-B14F-4D97-AF65-F5344CB8AC3E}">
        <p14:creationId xmlns:p14="http://schemas.microsoft.com/office/powerpoint/2010/main" val="20125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AB2F119E-0C18-4271-9D11-06CBF0490EAC}" type="datetime1">
              <a:rPr lang="zh-TW" altLang="en-US" smtClean="0"/>
              <a:t>2023/12/15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04301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716F00E-150D-4ACC-B70A-9CE2F4031D75}" type="datetime1">
              <a:rPr lang="zh-TW" altLang="en-US" smtClean="0"/>
              <a:t>2023/12/15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327890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1085BE5-0D8A-440E-B355-A11A50DA9875}" type="datetime1">
              <a:rPr lang="zh-TW" altLang="en-US" smtClean="0"/>
              <a:t>2023/12/15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8787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A414FEEB-3414-4258-A6D9-C240CA827BF0}" type="datetime1">
              <a:rPr lang="zh-TW" altLang="en-US" smtClean="0"/>
              <a:t>2023/12/15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D9D296-0923-4B30-8558-81C121D8C7E7}" type="slidenum">
              <a:rPr lang="zh-TW" altLang="en-US" smtClean="0"/>
              <a:t>‹#›</a:t>
            </a:fld>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技優甄審</a:t>
            </a:r>
          </a:p>
        </p:txBody>
      </p:sp>
      <p:sp>
        <p:nvSpPr>
          <p:cNvPr id="19" name="文字方塊 18"/>
          <p:cNvSpPr txBox="1"/>
          <p:nvPr userDrawn="1"/>
        </p:nvSpPr>
        <p:spPr>
          <a:xfrm>
            <a:off x="11521001" y="68721"/>
            <a:ext cx="646331" cy="646331"/>
          </a:xfrm>
          <a:prstGeom prst="rect">
            <a:avLst/>
          </a:prstGeom>
          <a:noFill/>
        </p:spPr>
        <p:txBody>
          <a:bodyPr wrap="none" rtlCol="0">
            <a:spAutoFit/>
          </a:bodyPr>
          <a:lstStyle/>
          <a:p>
            <a:pPr algn="ctr"/>
            <a:r>
              <a:rPr lang="zh-TW" altLang="en-US" sz="1800" dirty="0">
                <a:solidFill>
                  <a:srgbClr val="7030A0"/>
                </a:solidFill>
                <a:latin typeface="華康新篆體" panose="030F0509000000000000" pitchFamily="65" charset="-120"/>
                <a:ea typeface="華康新篆體" panose="030F0509000000000000" pitchFamily="65" charset="-120"/>
              </a:rPr>
              <a:t>技優</a:t>
            </a:r>
            <a:endParaRPr lang="en-US" altLang="zh-TW" sz="1800" dirty="0">
              <a:solidFill>
                <a:srgbClr val="7030A0"/>
              </a:solidFill>
              <a:latin typeface="華康新篆體" panose="030F0509000000000000" pitchFamily="65" charset="-120"/>
              <a:ea typeface="華康新篆體" panose="030F0509000000000000" pitchFamily="65" charset="-120"/>
            </a:endParaRPr>
          </a:p>
          <a:p>
            <a:pPr algn="ctr"/>
            <a:r>
              <a:rPr lang="zh-TW" altLang="en-US" sz="1800" dirty="0">
                <a:solidFill>
                  <a:srgbClr val="7030A0"/>
                </a:solidFill>
                <a:latin typeface="華康新篆體" panose="030F0509000000000000" pitchFamily="65" charset="-120"/>
                <a:ea typeface="華康新篆體" panose="030F0509000000000000" pitchFamily="65" charset="-120"/>
              </a:rPr>
              <a:t>甄審</a:t>
            </a:r>
          </a:p>
        </p:txBody>
      </p:sp>
    </p:spTree>
    <p:extLst>
      <p:ext uri="{BB962C8B-B14F-4D97-AF65-F5344CB8AC3E}">
        <p14:creationId xmlns:p14="http://schemas.microsoft.com/office/powerpoint/2010/main" val="216063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A414FEEB-3414-4258-A6D9-C240CA827BF0}" type="datetime1">
              <a:rPr lang="zh-TW" altLang="en-US" smtClean="0"/>
              <a:t>2023/12/15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D9D296-0923-4B30-8558-81C121D8C7E7}" type="slidenum">
              <a:rPr lang="zh-TW" altLang="en-US" smtClean="0"/>
              <a:t>‹#›</a:t>
            </a:fld>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四技申請</a:t>
            </a:r>
          </a:p>
        </p:txBody>
      </p:sp>
      <p:sp>
        <p:nvSpPr>
          <p:cNvPr id="19" name="文字方塊 18"/>
          <p:cNvSpPr txBox="1"/>
          <p:nvPr userDrawn="1"/>
        </p:nvSpPr>
        <p:spPr>
          <a:xfrm>
            <a:off x="11521003" y="68721"/>
            <a:ext cx="646331" cy="646331"/>
          </a:xfrm>
          <a:prstGeom prst="rect">
            <a:avLst/>
          </a:prstGeom>
          <a:noFill/>
        </p:spPr>
        <p:txBody>
          <a:bodyPr wrap="none" rtlCol="0">
            <a:spAutoFit/>
          </a:bodyPr>
          <a:lstStyle/>
          <a:p>
            <a:pPr algn="ctr"/>
            <a:r>
              <a:rPr lang="zh-TW" altLang="en-US" sz="1800" dirty="0">
                <a:solidFill>
                  <a:srgbClr val="0070C0"/>
                </a:solidFill>
                <a:latin typeface="華康新篆體" panose="030F0509000000000000" pitchFamily="65" charset="-120"/>
                <a:ea typeface="華康新篆體" panose="030F0509000000000000" pitchFamily="65" charset="-120"/>
              </a:rPr>
              <a:t>四技</a:t>
            </a:r>
            <a:endParaRPr lang="en-US" altLang="zh-TW" sz="1800" dirty="0">
              <a:solidFill>
                <a:srgbClr val="0070C0"/>
              </a:solidFill>
              <a:latin typeface="華康新篆體" panose="030F0509000000000000" pitchFamily="65" charset="-120"/>
              <a:ea typeface="華康新篆體" panose="030F0509000000000000" pitchFamily="65" charset="-120"/>
            </a:endParaRPr>
          </a:p>
          <a:p>
            <a:pPr algn="ctr"/>
            <a:r>
              <a:rPr lang="zh-TW" altLang="en-US" sz="1800" dirty="0">
                <a:solidFill>
                  <a:srgbClr val="0070C0"/>
                </a:solidFill>
                <a:latin typeface="華康新篆體" panose="030F0509000000000000" pitchFamily="65" charset="-120"/>
                <a:ea typeface="華康新篆體" panose="030F0509000000000000" pitchFamily="65" charset="-120"/>
              </a:rPr>
              <a:t>申請</a:t>
            </a:r>
            <a:endParaRPr lang="en-US" altLang="zh-TW" sz="1800" dirty="0">
              <a:solidFill>
                <a:srgbClr val="0070C0"/>
              </a:solidFill>
              <a:latin typeface="華康新篆體" panose="030F0509000000000000" pitchFamily="65" charset="-120"/>
              <a:ea typeface="華康新篆體" panose="030F0509000000000000" pitchFamily="65" charset="-120"/>
            </a:endParaRPr>
          </a:p>
        </p:txBody>
      </p:sp>
    </p:spTree>
    <p:extLst>
      <p:ext uri="{BB962C8B-B14F-4D97-AF65-F5344CB8AC3E}">
        <p14:creationId xmlns:p14="http://schemas.microsoft.com/office/powerpoint/2010/main" val="286684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A414FEEB-3414-4258-A6D9-C240CA827BF0}" type="datetime1">
              <a:rPr lang="zh-TW" altLang="en-US" smtClean="0"/>
              <a:t>2023/12/15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D9D296-0923-4B30-8558-81C121D8C7E7}" type="slidenum">
              <a:rPr lang="zh-TW" altLang="en-US" smtClean="0"/>
              <a:t>‹#›</a:t>
            </a:fld>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甄選入學</a:t>
            </a:r>
          </a:p>
        </p:txBody>
      </p:sp>
      <p:sp>
        <p:nvSpPr>
          <p:cNvPr id="19" name="文字方塊 18"/>
          <p:cNvSpPr txBox="1"/>
          <p:nvPr userDrawn="1"/>
        </p:nvSpPr>
        <p:spPr>
          <a:xfrm>
            <a:off x="11521002" y="68721"/>
            <a:ext cx="646331" cy="646331"/>
          </a:xfrm>
          <a:prstGeom prst="rect">
            <a:avLst/>
          </a:prstGeom>
          <a:noFill/>
        </p:spPr>
        <p:txBody>
          <a:bodyPr wrap="none" rtlCol="0">
            <a:spAutoFit/>
          </a:bodyPr>
          <a:lstStyle/>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甄選</a:t>
            </a:r>
            <a:endParaRPr lang="en-US" altLang="zh-TW" sz="1800" dirty="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入學</a:t>
            </a:r>
          </a:p>
        </p:txBody>
      </p:sp>
    </p:spTree>
    <p:extLst>
      <p:ext uri="{BB962C8B-B14F-4D97-AF65-F5344CB8AC3E}">
        <p14:creationId xmlns:p14="http://schemas.microsoft.com/office/powerpoint/2010/main" val="305873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F6F9A-1881-403A-9E5D-A3811902C036}" type="datetime1">
              <a:rPr lang="zh-TW" altLang="en-US" smtClean="0"/>
              <a:t>2023/12/15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06768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2" r:id="rId7"/>
    <p:sldLayoutId id="2147483661"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txBox="1">
            <a:spLocks noChangeArrowheads="1"/>
          </p:cNvSpPr>
          <p:nvPr/>
        </p:nvSpPr>
        <p:spPr bwMode="auto">
          <a:xfrm>
            <a:off x="623" y="5663496"/>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14~25</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日</a:t>
            </a:r>
          </a:p>
        </p:txBody>
      </p:sp>
      <p:pic>
        <p:nvPicPr>
          <p:cNvPr id="15" name="圖片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4605" y="4644168"/>
            <a:ext cx="1295930" cy="1238534"/>
          </a:xfrm>
          <a:prstGeom prst="rect">
            <a:avLst/>
          </a:prstGeom>
        </p:spPr>
      </p:pic>
      <p:sp>
        <p:nvSpPr>
          <p:cNvPr id="18" name="矩形 17"/>
          <p:cNvSpPr/>
          <p:nvPr/>
        </p:nvSpPr>
        <p:spPr>
          <a:xfrm>
            <a:off x="1" y="1139183"/>
            <a:ext cx="12192000" cy="2123658"/>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p:spPr>
        <p:txBody>
          <a:bodyPr wrap="square" anchor="ctr">
            <a:spAutoFit/>
          </a:bodyPr>
          <a:lstStyle/>
          <a:p>
            <a:pPr algn="ctr">
              <a:lnSpc>
                <a:spcPct val="110000"/>
              </a:lnSpc>
            </a:pPr>
            <a:r>
              <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113</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學年度</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四技二專甄選入學招生</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試務作業流程宣導說明會</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660" y="4700465"/>
            <a:ext cx="803380" cy="1235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副標題 2"/>
          <p:cNvSpPr txBox="1">
            <a:spLocks/>
          </p:cNvSpPr>
          <p:nvPr/>
        </p:nvSpPr>
        <p:spPr bwMode="auto">
          <a:xfrm>
            <a:off x="2714888" y="524060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sp>
        <p:nvSpPr>
          <p:cNvPr id="11" name="矩形 10"/>
          <p:cNvSpPr/>
          <p:nvPr/>
        </p:nvSpPr>
        <p:spPr>
          <a:xfrm>
            <a:off x="-2855" y="981871"/>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12" name="矩形 11"/>
          <p:cNvSpPr/>
          <p:nvPr/>
        </p:nvSpPr>
        <p:spPr>
          <a:xfrm>
            <a:off x="-2856" y="3296145"/>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矩形 2"/>
          <p:cNvSpPr/>
          <p:nvPr/>
        </p:nvSpPr>
        <p:spPr>
          <a:xfrm>
            <a:off x="-2856" y="21335"/>
            <a:ext cx="12194856" cy="8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 descr="聯合會logo"/>
          <p:cNvPicPr>
            <a:picLocks noChangeAspect="1" noChangeArrowheads="1"/>
          </p:cNvPicPr>
          <p:nvPr/>
        </p:nvPicPr>
        <p:blipFill>
          <a:blip r:embed="rId5" cstate="print"/>
          <a:srcRect/>
          <a:stretch>
            <a:fillRect/>
          </a:stretch>
        </p:blipFill>
        <p:spPr bwMode="auto">
          <a:xfrm>
            <a:off x="400729" y="167630"/>
            <a:ext cx="3687765" cy="633535"/>
          </a:xfrm>
          <a:prstGeom prst="rect">
            <a:avLst/>
          </a:prstGeom>
          <a:noFill/>
          <a:ln w="9525">
            <a:noFill/>
            <a:miter lim="800000"/>
            <a:headEnd/>
            <a:tailEnd/>
          </a:ln>
        </p:spPr>
      </p:pic>
      <p:sp>
        <p:nvSpPr>
          <p:cNvPr id="13" name="副標題 2"/>
          <p:cNvSpPr txBox="1">
            <a:spLocks/>
          </p:cNvSpPr>
          <p:nvPr/>
        </p:nvSpPr>
        <p:spPr bwMode="auto">
          <a:xfrm>
            <a:off x="2729712" y="345958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zh-TW" sz="3600" b="1" dirty="0">
                <a:solidFill>
                  <a:srgbClr val="008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試務重要作業事項說明</a:t>
            </a:r>
            <a:endParaRPr lang="zh-TW" altLang="en-US" sz="3600" b="1" dirty="0">
              <a:solidFill>
                <a:srgbClr val="008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2" name="投影片編號版面配置區 1"/>
          <p:cNvSpPr>
            <a:spLocks noGrp="1"/>
          </p:cNvSpPr>
          <p:nvPr>
            <p:ph type="sldNum" sz="quarter" idx="12"/>
          </p:nvPr>
        </p:nvSpPr>
        <p:spPr/>
        <p:txBody>
          <a:bodyPr/>
          <a:lstStyle/>
          <a:p>
            <a:fld id="{BFD9D296-0923-4B30-8558-81C121D8C7E7}" type="slidenum">
              <a:rPr lang="zh-TW" altLang="en-US" smtClean="0"/>
              <a:pPr/>
              <a:t>1</a:t>
            </a:fld>
            <a:endParaRPr lang="zh-TW" altLang="en-US" dirty="0"/>
          </a:p>
        </p:txBody>
      </p:sp>
    </p:spTree>
    <p:extLst>
      <p:ext uri="{BB962C8B-B14F-4D97-AF65-F5344CB8AC3E}">
        <p14:creationId xmlns:p14="http://schemas.microsoft.com/office/powerpoint/2010/main" val="37621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19">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19">
                                          <p:stCondLst>
                                            <p:cond delay="984"/>
                                          </p:stCondLst>
                                        </p:cTn>
                                        <p:tgtEl>
                                          <p:spTgt spid="21"/>
                                        </p:tgtEl>
                                      </p:cBhvr>
                                      <p:to x="100000" y="80000"/>
                                    </p:animScale>
                                    <p:animScale>
                                      <p:cBhvr>
                                        <p:cTn id="16" dur="124" decel="50000">
                                          <p:stCondLst>
                                            <p:cond delay="1003"/>
                                          </p:stCondLst>
                                        </p:cTn>
                                        <p:tgtEl>
                                          <p:spTgt spid="21"/>
                                        </p:tgtEl>
                                      </p:cBhvr>
                                      <p:to x="100000" y="100000"/>
                                    </p:animScale>
                                    <p:animScale>
                                      <p:cBhvr>
                                        <p:cTn id="17" dur="19">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19">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16525D0-BAD6-4021-B662-06901F6ADD06}"/>
              </a:ext>
            </a:extLst>
          </p:cNvPr>
          <p:cNvSpPr>
            <a:spLocks noGrp="1"/>
          </p:cNvSpPr>
          <p:nvPr>
            <p:ph type="sldNum" sz="quarter" idx="12"/>
          </p:nvPr>
        </p:nvSpPr>
        <p:spPr/>
        <p:txBody>
          <a:bodyPr/>
          <a:lstStyle/>
          <a:p>
            <a:fld id="{BFD9D296-0923-4B30-8558-81C121D8C7E7}" type="slidenum">
              <a:rPr lang="zh-TW" altLang="en-US" smtClean="0"/>
              <a:pPr/>
              <a:t>10</a:t>
            </a:fld>
            <a:endParaRPr lang="zh-TW" altLang="en-US" dirty="0"/>
          </a:p>
        </p:txBody>
      </p:sp>
      <p:sp>
        <p:nvSpPr>
          <p:cNvPr id="7" name="標題 1">
            <a:extLst>
              <a:ext uri="{FF2B5EF4-FFF2-40B4-BE49-F238E27FC236}">
                <a16:creationId xmlns:a16="http://schemas.microsoft.com/office/drawing/2014/main" id="{0844CFDF-4D0F-4ECF-941D-1E74E37DB516}"/>
              </a:ext>
            </a:extLst>
          </p:cNvPr>
          <p:cNvSpPr>
            <a:spLocks noGrp="1"/>
          </p:cNvSpPr>
          <p:nvPr>
            <p:ph type="title"/>
          </p:nvPr>
        </p:nvSpPr>
        <p:spPr>
          <a:xfrm>
            <a:off x="0" y="51760"/>
            <a:ext cx="12192000" cy="597681"/>
          </a:xfrm>
        </p:spPr>
        <p:txBody>
          <a:bodyPr>
            <a:noAutofit/>
          </a:bodyPr>
          <a:lstStyle/>
          <a:p>
            <a:pPr algn="ctr" eaLnBrk="1" hangingPunct="1">
              <a:lnSpc>
                <a:spcPct val="150000"/>
              </a:lnSpc>
            </a:pPr>
            <a:r>
              <a:rPr lang="zh-TW" altLang="en-US" sz="2800" b="1" spc="-100" dirty="0">
                <a:latin typeface="Book Antiqua" panose="02040602050305030304" pitchFamily="18" charset="0"/>
                <a:ea typeface="華康儷楷書" panose="03000509000000000000" pitchFamily="65" charset="-120"/>
              </a:rPr>
              <a:t>紙本招生簡章發售方式</a:t>
            </a:r>
            <a:r>
              <a:rPr lang="en-US" altLang="zh-TW" sz="2800" b="1" spc="-100" dirty="0">
                <a:latin typeface="Book Antiqua" panose="02040602050305030304" pitchFamily="18" charset="0"/>
                <a:ea typeface="華康儷楷書" panose="03000509000000000000" pitchFamily="65" charset="-120"/>
              </a:rPr>
              <a:t>(112.12.14</a:t>
            </a:r>
            <a:r>
              <a:rPr lang="zh-TW" altLang="en-US" sz="2800" b="1" spc="-100" dirty="0">
                <a:latin typeface="Book Antiqua" panose="02040602050305030304" pitchFamily="18" charset="0"/>
                <a:ea typeface="華康儷楷書" panose="03000509000000000000" pitchFamily="65" charset="-120"/>
              </a:rPr>
              <a:t>起</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報名截止日</a:t>
            </a:r>
            <a:r>
              <a:rPr lang="en-US" altLang="zh-TW" sz="2800" b="1" spc="-100" dirty="0">
                <a:latin typeface="Book Antiqua" panose="02040602050305030304" pitchFamily="18" charset="0"/>
                <a:ea typeface="華康儷楷書" panose="03000509000000000000" pitchFamily="65" charset="-120"/>
              </a:rPr>
              <a:t>)</a:t>
            </a:r>
            <a:endParaRPr lang="zh-TW" altLang="en-US" sz="2800" b="1" spc="-100" dirty="0">
              <a:latin typeface="Book Antiqua" panose="02040602050305030304" pitchFamily="18" charset="0"/>
              <a:ea typeface="華康儷楷書" panose="03000509000000000000" pitchFamily="65" charset="-120"/>
            </a:endParaRPr>
          </a:p>
        </p:txBody>
      </p:sp>
      <p:sp>
        <p:nvSpPr>
          <p:cNvPr id="8" name="星形: 五角 7">
            <a:extLst>
              <a:ext uri="{FF2B5EF4-FFF2-40B4-BE49-F238E27FC236}">
                <a16:creationId xmlns:a16="http://schemas.microsoft.com/office/drawing/2014/main" id="{54F42018-8555-4A1B-8E03-0BE322CB9E7C}"/>
              </a:ext>
            </a:extLst>
          </p:cNvPr>
          <p:cNvSpPr/>
          <p:nvPr/>
        </p:nvSpPr>
        <p:spPr>
          <a:xfrm>
            <a:off x="2405434" y="5674766"/>
            <a:ext cx="252549" cy="279884"/>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69C9158D-CF63-45D6-A77F-5FDE37F32D46}"/>
              </a:ext>
            </a:extLst>
          </p:cNvPr>
          <p:cNvSpPr txBox="1"/>
          <p:nvPr/>
        </p:nvSpPr>
        <p:spPr>
          <a:xfrm>
            <a:off x="2644975" y="5638428"/>
            <a:ext cx="1526380" cy="369332"/>
          </a:xfrm>
          <a:prstGeom prst="rect">
            <a:avLst/>
          </a:prstGeom>
          <a:noFill/>
        </p:spPr>
        <p:txBody>
          <a:bodyPr wrap="none" rtlCol="0">
            <a:spAutoFit/>
          </a:bodyPr>
          <a:lstStyle/>
          <a:p>
            <a:r>
              <a:rPr lang="en-US" altLang="zh-TW" dirty="0"/>
              <a:t>112.10.4~11.1</a:t>
            </a:r>
            <a:endParaRPr lang="zh-TW" altLang="en-US" dirty="0"/>
          </a:p>
        </p:txBody>
      </p:sp>
      <p:grpSp>
        <p:nvGrpSpPr>
          <p:cNvPr id="31" name="群組 30">
            <a:extLst>
              <a:ext uri="{FF2B5EF4-FFF2-40B4-BE49-F238E27FC236}">
                <a16:creationId xmlns:a16="http://schemas.microsoft.com/office/drawing/2014/main" id="{5FF84AFE-B019-42EA-BE8E-838A42B905B7}"/>
              </a:ext>
            </a:extLst>
          </p:cNvPr>
          <p:cNvGrpSpPr/>
          <p:nvPr/>
        </p:nvGrpSpPr>
        <p:grpSpPr>
          <a:xfrm>
            <a:off x="8184315" y="600487"/>
            <a:ext cx="2534513" cy="2534513"/>
            <a:chOff x="7038703" y="561203"/>
            <a:chExt cx="2534513" cy="2534513"/>
          </a:xfrm>
        </p:grpSpPr>
        <p:pic>
          <p:nvPicPr>
            <p:cNvPr id="3" name="圖片 2">
              <a:extLst>
                <a:ext uri="{FF2B5EF4-FFF2-40B4-BE49-F238E27FC236}">
                  <a16:creationId xmlns:a16="http://schemas.microsoft.com/office/drawing/2014/main" id="{9BD5FB64-D064-431A-A42A-DD63911A3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703" y="561203"/>
              <a:ext cx="2534513" cy="2534513"/>
            </a:xfrm>
            <a:prstGeom prst="rect">
              <a:avLst/>
            </a:prstGeom>
          </p:spPr>
        </p:pic>
        <p:sp>
          <p:nvSpPr>
            <p:cNvPr id="10" name="文字方塊 9">
              <a:extLst>
                <a:ext uri="{FF2B5EF4-FFF2-40B4-BE49-F238E27FC236}">
                  <a16:creationId xmlns:a16="http://schemas.microsoft.com/office/drawing/2014/main" id="{1D80C8A5-033C-48A1-BCF8-97D541DCE27F}"/>
                </a:ext>
              </a:extLst>
            </p:cNvPr>
            <p:cNvSpPr txBox="1"/>
            <p:nvPr/>
          </p:nvSpPr>
          <p:spPr>
            <a:xfrm>
              <a:off x="7576456" y="1382875"/>
              <a:ext cx="607859" cy="646331"/>
            </a:xfrm>
            <a:prstGeom prst="rect">
              <a:avLst/>
            </a:prstGeom>
            <a:noFill/>
          </p:spPr>
          <p:txBody>
            <a:bodyPr wrap="none" rtlCol="0">
              <a:spAutoFit/>
            </a:bodyPr>
            <a:lstStyle/>
            <a:p>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甄選</a:t>
              </a:r>
              <a:endParaRPr lang="en-US" altLang="zh-TW" spc="-150" dirty="0">
                <a:latin typeface="Book Antiqua" panose="02040602050305030304" pitchFamily="18" charset="0"/>
                <a:ea typeface="華康儷楷書" panose="03000509000000000000" pitchFamily="65" charset="-120"/>
                <a:cs typeface="Times New Roman" panose="02020603050405020304" pitchFamily="18" charset="0"/>
              </a:endParaRPr>
            </a:p>
            <a:p>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簡章</a:t>
              </a:r>
            </a:p>
          </p:txBody>
        </p:sp>
        <p:sp>
          <p:nvSpPr>
            <p:cNvPr id="12" name="文字方塊 11">
              <a:extLst>
                <a:ext uri="{FF2B5EF4-FFF2-40B4-BE49-F238E27FC236}">
                  <a16:creationId xmlns:a16="http://schemas.microsoft.com/office/drawing/2014/main" id="{AD1E1097-E2F3-4EF3-B621-70F867422754}"/>
                </a:ext>
              </a:extLst>
            </p:cNvPr>
            <p:cNvSpPr txBox="1"/>
            <p:nvPr/>
          </p:nvSpPr>
          <p:spPr>
            <a:xfrm>
              <a:off x="8335597" y="1405958"/>
              <a:ext cx="806631" cy="600164"/>
            </a:xfrm>
            <a:prstGeom prst="rect">
              <a:avLst/>
            </a:prstGeom>
            <a:noFill/>
          </p:spPr>
          <p:txBody>
            <a:bodyPr wrap="none" rtlCol="0">
              <a:spAutoFit/>
            </a:bodyPr>
            <a:lstStyle/>
            <a:p>
              <a:pPr marL="342900" indent="-342900">
                <a:buAutoNum type="arabicPeriod"/>
              </a:pPr>
              <a:r>
                <a:rPr lang="en-US" altLang="zh-TW" sz="1100" spc="-150" dirty="0">
                  <a:latin typeface="Book Antiqua" panose="02040602050305030304" pitchFamily="18" charset="0"/>
                  <a:ea typeface="華康儷楷書" panose="03000509000000000000" pitchFamily="65" charset="-120"/>
                  <a:cs typeface="Times New Roman" panose="02020603050405020304" pitchFamily="18" charset="0"/>
                </a:rPr>
                <a:t>……..</a:t>
              </a:r>
            </a:p>
            <a:p>
              <a:pPr marL="342900" indent="-342900">
                <a:buAutoNum type="arabicPeriod"/>
              </a:pPr>
              <a:r>
                <a:rPr lang="en-US" altLang="zh-TW" sz="1100" spc="-150" dirty="0">
                  <a:latin typeface="Book Antiqua" panose="02040602050305030304" pitchFamily="18" charset="0"/>
                  <a:ea typeface="華康儷楷書" panose="03000509000000000000" pitchFamily="65" charset="-120"/>
                  <a:cs typeface="Times New Roman" panose="02020603050405020304" pitchFamily="18" charset="0"/>
                </a:rPr>
                <a:t>…….</a:t>
              </a:r>
            </a:p>
            <a:p>
              <a:pPr marL="342900" indent="-342900">
                <a:buAutoNum type="arabicPeriod"/>
              </a:pPr>
              <a:r>
                <a:rPr lang="en-US" altLang="zh-TW" sz="1100" spc="-150" dirty="0">
                  <a:latin typeface="Book Antiqua" panose="02040602050305030304" pitchFamily="18" charset="0"/>
                  <a:ea typeface="華康儷楷書" panose="03000509000000000000" pitchFamily="65" charset="-120"/>
                  <a:cs typeface="Times New Roman" panose="02020603050405020304" pitchFamily="18" charset="0"/>
                </a:rPr>
                <a:t>……..</a:t>
              </a:r>
            </a:p>
          </p:txBody>
        </p:sp>
      </p:grpSp>
      <p:sp>
        <p:nvSpPr>
          <p:cNvPr id="14" name="文字方塊 13">
            <a:extLst>
              <a:ext uri="{FF2B5EF4-FFF2-40B4-BE49-F238E27FC236}">
                <a16:creationId xmlns:a16="http://schemas.microsoft.com/office/drawing/2014/main" id="{06A35656-8235-4853-B968-112D855316FD}"/>
              </a:ext>
            </a:extLst>
          </p:cNvPr>
          <p:cNvSpPr txBox="1"/>
          <p:nvPr/>
        </p:nvSpPr>
        <p:spPr>
          <a:xfrm>
            <a:off x="7929533" y="5656172"/>
            <a:ext cx="1858201" cy="369332"/>
          </a:xfrm>
          <a:prstGeom prst="rect">
            <a:avLst/>
          </a:prstGeom>
          <a:noFill/>
        </p:spPr>
        <p:txBody>
          <a:bodyPr wrap="none" rtlCol="0">
            <a:spAutoFit/>
          </a:bodyPr>
          <a:lstStyle/>
          <a:p>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全台</a:t>
            </a: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19</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個販售據點</a:t>
            </a:r>
          </a:p>
        </p:txBody>
      </p:sp>
      <p:sp>
        <p:nvSpPr>
          <p:cNvPr id="15" name="矩形: 剪去單一角落 14">
            <a:extLst>
              <a:ext uri="{FF2B5EF4-FFF2-40B4-BE49-F238E27FC236}">
                <a16:creationId xmlns:a16="http://schemas.microsoft.com/office/drawing/2014/main" id="{FC4D8684-6A54-4AD7-8CD2-5E4AF622C160}"/>
              </a:ext>
            </a:extLst>
          </p:cNvPr>
          <p:cNvSpPr/>
          <p:nvPr/>
        </p:nvSpPr>
        <p:spPr>
          <a:xfrm>
            <a:off x="4972594" y="1214952"/>
            <a:ext cx="2246811" cy="1062445"/>
          </a:xfrm>
          <a:prstGeom prst="snip1Rect">
            <a:avLst/>
          </a:prstGeom>
          <a:solidFill>
            <a:schemeClr val="accent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kern="1200" dirty="0">
                <a:solidFill>
                  <a:schemeClr val="tx1"/>
                </a:solidFill>
                <a:latin typeface="華康儷楷書" panose="03000509000000000000" pitchFamily="65" charset="-120"/>
                <a:ea typeface="華康儷楷書" panose="03000509000000000000" pitchFamily="65" charset="-120"/>
                <a:cs typeface="+mn-cs"/>
              </a:rPr>
              <a:t>甄選入學紙本簡章</a:t>
            </a:r>
          </a:p>
        </p:txBody>
      </p:sp>
      <p:cxnSp>
        <p:nvCxnSpPr>
          <p:cNvPr id="17" name="直線接點 16">
            <a:extLst>
              <a:ext uri="{FF2B5EF4-FFF2-40B4-BE49-F238E27FC236}">
                <a16:creationId xmlns:a16="http://schemas.microsoft.com/office/drawing/2014/main" id="{A390919D-B751-4A3F-9540-60116679C99C}"/>
              </a:ext>
            </a:extLst>
          </p:cNvPr>
          <p:cNvCxnSpPr>
            <a:stCxn id="15" idx="1"/>
          </p:cNvCxnSpPr>
          <p:nvPr/>
        </p:nvCxnSpPr>
        <p:spPr>
          <a:xfrm flipH="1">
            <a:off x="6086874" y="2277397"/>
            <a:ext cx="9126" cy="1534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93C25C79-2E76-40B5-AAE8-5E2E31D3764D}"/>
              </a:ext>
            </a:extLst>
          </p:cNvPr>
          <p:cNvCxnSpPr/>
          <p:nvPr/>
        </p:nvCxnSpPr>
        <p:spPr>
          <a:xfrm flipH="1">
            <a:off x="5434766" y="2832139"/>
            <a:ext cx="65210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流程圖: 決策 19">
            <a:extLst>
              <a:ext uri="{FF2B5EF4-FFF2-40B4-BE49-F238E27FC236}">
                <a16:creationId xmlns:a16="http://schemas.microsoft.com/office/drawing/2014/main" id="{83CF1437-3732-4287-B6D8-A47BBBFB9C09}"/>
              </a:ext>
            </a:extLst>
          </p:cNvPr>
          <p:cNvSpPr/>
          <p:nvPr/>
        </p:nvSpPr>
        <p:spPr>
          <a:xfrm>
            <a:off x="4234235" y="2356710"/>
            <a:ext cx="1200531" cy="1062444"/>
          </a:xfrm>
          <a:prstGeom prst="flowChartDecision">
            <a:avLst/>
          </a:prstGeom>
          <a:solidFill>
            <a:srgbClr val="FFF7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Book Antiqua" panose="02040602050305030304" pitchFamily="18" charset="0"/>
                <a:ea typeface="華康儷楷書" panose="03000509000000000000" pitchFamily="65" charset="-120"/>
              </a:rPr>
              <a:t>70</a:t>
            </a:r>
            <a:r>
              <a:rPr lang="zh-TW" altLang="en-US" sz="2400" dirty="0">
                <a:solidFill>
                  <a:srgbClr val="FF0000"/>
                </a:solidFill>
                <a:latin typeface="華康儷楷書" panose="03000509000000000000" pitchFamily="65" charset="-120"/>
                <a:ea typeface="華康儷楷書" panose="03000509000000000000" pitchFamily="65" charset="-120"/>
              </a:rPr>
              <a:t>元</a:t>
            </a:r>
          </a:p>
        </p:txBody>
      </p:sp>
      <p:cxnSp>
        <p:nvCxnSpPr>
          <p:cNvPr id="22" name="直線接點 21">
            <a:extLst>
              <a:ext uri="{FF2B5EF4-FFF2-40B4-BE49-F238E27FC236}">
                <a16:creationId xmlns:a16="http://schemas.microsoft.com/office/drawing/2014/main" id="{77029991-0F64-4763-8110-29F27AB8AFCA}"/>
              </a:ext>
            </a:extLst>
          </p:cNvPr>
          <p:cNvCxnSpPr/>
          <p:nvPr/>
        </p:nvCxnSpPr>
        <p:spPr>
          <a:xfrm>
            <a:off x="3408166" y="3811785"/>
            <a:ext cx="0" cy="513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E2136BC8-9612-47AE-938C-334910141358}"/>
              </a:ext>
            </a:extLst>
          </p:cNvPr>
          <p:cNvCxnSpPr>
            <a:cxnSpLocks/>
          </p:cNvCxnSpPr>
          <p:nvPr/>
        </p:nvCxnSpPr>
        <p:spPr>
          <a:xfrm flipH="1">
            <a:off x="3408166" y="3811785"/>
            <a:ext cx="5328824"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矩形: 圓角 25">
            <a:extLst>
              <a:ext uri="{FF2B5EF4-FFF2-40B4-BE49-F238E27FC236}">
                <a16:creationId xmlns:a16="http://schemas.microsoft.com/office/drawing/2014/main" id="{5D447E09-033F-403C-82FF-911972EC57D0}"/>
              </a:ext>
            </a:extLst>
          </p:cNvPr>
          <p:cNvSpPr/>
          <p:nvPr/>
        </p:nvSpPr>
        <p:spPr>
          <a:xfrm>
            <a:off x="2375656" y="4372195"/>
            <a:ext cx="2065019" cy="10908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華康儷楷書" panose="03000509000000000000" pitchFamily="65" charset="-120"/>
                <a:ea typeface="華康儷楷書" panose="03000509000000000000" pitchFamily="65" charset="-120"/>
              </a:rPr>
              <a:t>高中職學校集體購買</a:t>
            </a:r>
          </a:p>
        </p:txBody>
      </p:sp>
      <p:cxnSp>
        <p:nvCxnSpPr>
          <p:cNvPr id="27" name="直線接點 26">
            <a:extLst>
              <a:ext uri="{FF2B5EF4-FFF2-40B4-BE49-F238E27FC236}">
                <a16:creationId xmlns:a16="http://schemas.microsoft.com/office/drawing/2014/main" id="{1DFCD622-F0C4-4BEB-B062-B7A39666B690}"/>
              </a:ext>
            </a:extLst>
          </p:cNvPr>
          <p:cNvCxnSpPr/>
          <p:nvPr/>
        </p:nvCxnSpPr>
        <p:spPr>
          <a:xfrm>
            <a:off x="6086052" y="3824848"/>
            <a:ext cx="0" cy="513806"/>
          </a:xfrm>
          <a:prstGeom prst="line">
            <a:avLst/>
          </a:prstGeom>
        </p:spPr>
        <p:style>
          <a:lnRef idx="1">
            <a:schemeClr val="accent1"/>
          </a:lnRef>
          <a:fillRef idx="0">
            <a:schemeClr val="accent1"/>
          </a:fillRef>
          <a:effectRef idx="0">
            <a:schemeClr val="accent1"/>
          </a:effectRef>
          <a:fontRef idx="minor">
            <a:schemeClr val="tx1"/>
          </a:fontRef>
        </p:style>
      </p:cxnSp>
      <p:sp>
        <p:nvSpPr>
          <p:cNvPr id="28" name="矩形: 圓角 27">
            <a:extLst>
              <a:ext uri="{FF2B5EF4-FFF2-40B4-BE49-F238E27FC236}">
                <a16:creationId xmlns:a16="http://schemas.microsoft.com/office/drawing/2014/main" id="{D6DCAF6C-EF7D-4277-9689-4C157A0D5791}"/>
              </a:ext>
            </a:extLst>
          </p:cNvPr>
          <p:cNvSpPr/>
          <p:nvPr/>
        </p:nvSpPr>
        <p:spPr>
          <a:xfrm>
            <a:off x="5063489" y="4360201"/>
            <a:ext cx="2065019" cy="109089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華康儷楷書" panose="03000509000000000000" pitchFamily="65" charset="-120"/>
                <a:ea typeface="華康儷楷書" panose="03000509000000000000" pitchFamily="65" charset="-120"/>
              </a:rPr>
              <a:t>個別</a:t>
            </a:r>
            <a:endParaRPr lang="en-US" altLang="zh-TW" sz="2400" dirty="0">
              <a:solidFill>
                <a:schemeClr val="tx1"/>
              </a:solidFill>
              <a:latin typeface="華康儷楷書" panose="03000509000000000000" pitchFamily="65" charset="-120"/>
              <a:ea typeface="華康儷楷書" panose="03000509000000000000" pitchFamily="65" charset="-120"/>
            </a:endParaRPr>
          </a:p>
          <a:p>
            <a:pPr algn="ctr"/>
            <a:r>
              <a:rPr lang="zh-TW" altLang="en-US" sz="2400" dirty="0">
                <a:solidFill>
                  <a:schemeClr val="tx1"/>
                </a:solidFill>
                <a:latin typeface="華康儷楷書" panose="03000509000000000000" pitchFamily="65" charset="-120"/>
                <a:ea typeface="華康儷楷書" panose="03000509000000000000" pitchFamily="65" charset="-120"/>
              </a:rPr>
              <a:t>網路購買</a:t>
            </a:r>
          </a:p>
        </p:txBody>
      </p:sp>
      <p:cxnSp>
        <p:nvCxnSpPr>
          <p:cNvPr id="29" name="直線接點 28">
            <a:extLst>
              <a:ext uri="{FF2B5EF4-FFF2-40B4-BE49-F238E27FC236}">
                <a16:creationId xmlns:a16="http://schemas.microsoft.com/office/drawing/2014/main" id="{27B0846E-97E5-41A1-B3C1-6B943ABCDFA5}"/>
              </a:ext>
            </a:extLst>
          </p:cNvPr>
          <p:cNvCxnSpPr/>
          <p:nvPr/>
        </p:nvCxnSpPr>
        <p:spPr>
          <a:xfrm>
            <a:off x="8736990" y="3811785"/>
            <a:ext cx="0" cy="513806"/>
          </a:xfrm>
          <a:prstGeom prst="line">
            <a:avLst/>
          </a:prstGeom>
        </p:spPr>
        <p:style>
          <a:lnRef idx="1">
            <a:schemeClr val="accent1"/>
          </a:lnRef>
          <a:fillRef idx="0">
            <a:schemeClr val="accent1"/>
          </a:fillRef>
          <a:effectRef idx="0">
            <a:schemeClr val="accent1"/>
          </a:effectRef>
          <a:fontRef idx="minor">
            <a:schemeClr val="tx1"/>
          </a:fontRef>
        </p:style>
      </p:cxnSp>
      <p:sp>
        <p:nvSpPr>
          <p:cNvPr id="30" name="矩形: 圓角 29">
            <a:extLst>
              <a:ext uri="{FF2B5EF4-FFF2-40B4-BE49-F238E27FC236}">
                <a16:creationId xmlns:a16="http://schemas.microsoft.com/office/drawing/2014/main" id="{8237D69B-CF97-4A1B-AFA9-28EFAACC14DC}"/>
              </a:ext>
            </a:extLst>
          </p:cNvPr>
          <p:cNvSpPr/>
          <p:nvPr/>
        </p:nvSpPr>
        <p:spPr>
          <a:xfrm>
            <a:off x="7751322" y="4325591"/>
            <a:ext cx="2065019" cy="10908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華康儷楷書" panose="03000509000000000000" pitchFamily="65" charset="-120"/>
                <a:ea typeface="華康儷楷書" panose="03000509000000000000" pitchFamily="65" charset="-120"/>
              </a:rPr>
              <a:t>現場購買</a:t>
            </a:r>
          </a:p>
        </p:txBody>
      </p:sp>
    </p:spTree>
    <p:extLst>
      <p:ext uri="{BB962C8B-B14F-4D97-AF65-F5344CB8AC3E}">
        <p14:creationId xmlns:p14="http://schemas.microsoft.com/office/powerpoint/2010/main" val="218708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0F6B604-A7F4-47AB-9267-A6F5700231C0}"/>
              </a:ext>
            </a:extLst>
          </p:cNvPr>
          <p:cNvSpPr>
            <a:spLocks noGrp="1"/>
          </p:cNvSpPr>
          <p:nvPr>
            <p:ph type="sldNum" sz="quarter" idx="12"/>
          </p:nvPr>
        </p:nvSpPr>
        <p:spPr/>
        <p:txBody>
          <a:bodyPr/>
          <a:lstStyle/>
          <a:p>
            <a:fld id="{BFD9D296-0923-4B30-8558-81C121D8C7E7}" type="slidenum">
              <a:rPr lang="zh-TW" altLang="en-US" smtClean="0"/>
              <a:pPr/>
              <a:t>11</a:t>
            </a:fld>
            <a:endParaRPr lang="zh-TW" altLang="en-US" dirty="0"/>
          </a:p>
        </p:txBody>
      </p:sp>
      <p:sp>
        <p:nvSpPr>
          <p:cNvPr id="5" name="標題 1">
            <a:extLst>
              <a:ext uri="{FF2B5EF4-FFF2-40B4-BE49-F238E27FC236}">
                <a16:creationId xmlns:a16="http://schemas.microsoft.com/office/drawing/2014/main" id="{903858A2-D21C-41D8-807A-022F9354A5BA}"/>
              </a:ext>
            </a:extLst>
          </p:cNvPr>
          <p:cNvSpPr>
            <a:spLocks noGrp="1"/>
          </p:cNvSpPr>
          <p:nvPr>
            <p:ph type="title"/>
          </p:nvPr>
        </p:nvSpPr>
        <p:spPr>
          <a:xfrm>
            <a:off x="0" y="51760"/>
            <a:ext cx="12192000" cy="597681"/>
          </a:xfrm>
        </p:spPr>
        <p:txBody>
          <a:bodyPr>
            <a:noAutofit/>
          </a:bodyPr>
          <a:lstStyle/>
          <a:p>
            <a:pPr algn="ctr" eaLnBrk="1" hangingPunct="1">
              <a:lnSpc>
                <a:spcPct val="150000"/>
              </a:lnSpc>
            </a:pPr>
            <a:r>
              <a:rPr lang="zh-TW" altLang="en-US" sz="2800" b="1" spc="-100" dirty="0">
                <a:latin typeface="Book Antiqua" panose="02040602050305030304" pitchFamily="18" charset="0"/>
                <a:ea typeface="華康儷楷書" panose="03000509000000000000" pitchFamily="65" charset="-120"/>
              </a:rPr>
              <a:t>紙本招生簡章發售方式</a:t>
            </a:r>
            <a:r>
              <a:rPr lang="en-US" altLang="zh-TW" sz="2800" b="1" spc="-100" dirty="0">
                <a:latin typeface="Book Antiqua" panose="02040602050305030304" pitchFamily="18" charset="0"/>
                <a:ea typeface="華康儷楷書" panose="03000509000000000000" pitchFamily="65" charset="-120"/>
              </a:rPr>
              <a:t>(112.12.14</a:t>
            </a:r>
            <a:r>
              <a:rPr lang="zh-TW" altLang="en-US" sz="2800" b="1" spc="-100" dirty="0">
                <a:latin typeface="Book Antiqua" panose="02040602050305030304" pitchFamily="18" charset="0"/>
                <a:ea typeface="華康儷楷書" panose="03000509000000000000" pitchFamily="65" charset="-120"/>
              </a:rPr>
              <a:t>起</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報名截止日</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現場購買販售據點</a:t>
            </a:r>
          </a:p>
        </p:txBody>
      </p:sp>
      <p:pic>
        <p:nvPicPr>
          <p:cNvPr id="10" name="圖片 9">
            <a:extLst>
              <a:ext uri="{FF2B5EF4-FFF2-40B4-BE49-F238E27FC236}">
                <a16:creationId xmlns:a16="http://schemas.microsoft.com/office/drawing/2014/main" id="{1B9CDC16-5A2D-4569-8E75-48C9D1B6B4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24"/>
          <a:stretch/>
        </p:blipFill>
        <p:spPr>
          <a:xfrm>
            <a:off x="3977639" y="1172320"/>
            <a:ext cx="3268203" cy="4369349"/>
          </a:xfrm>
          <a:prstGeom prst="rect">
            <a:avLst/>
          </a:prstGeom>
        </p:spPr>
      </p:pic>
      <p:cxnSp>
        <p:nvCxnSpPr>
          <p:cNvPr id="12" name="接點: 肘形 11">
            <a:extLst>
              <a:ext uri="{FF2B5EF4-FFF2-40B4-BE49-F238E27FC236}">
                <a16:creationId xmlns:a16="http://schemas.microsoft.com/office/drawing/2014/main" id="{3C6CA426-4BAF-4025-BA92-731271AD2A8F}"/>
              </a:ext>
            </a:extLst>
          </p:cNvPr>
          <p:cNvCxnSpPr>
            <a:cxnSpLocks/>
          </p:cNvCxnSpPr>
          <p:nvPr/>
        </p:nvCxnSpPr>
        <p:spPr>
          <a:xfrm rot="5400000" flipH="1" flipV="1">
            <a:off x="6474483" y="1407045"/>
            <a:ext cx="378106" cy="29313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3" name="矩形: 圓角 12">
            <a:extLst>
              <a:ext uri="{FF2B5EF4-FFF2-40B4-BE49-F238E27FC236}">
                <a16:creationId xmlns:a16="http://schemas.microsoft.com/office/drawing/2014/main" id="{1F7880AC-6811-421E-89F4-DFABBCE6D462}"/>
              </a:ext>
            </a:extLst>
          </p:cNvPr>
          <p:cNvSpPr/>
          <p:nvPr/>
        </p:nvSpPr>
        <p:spPr>
          <a:xfrm>
            <a:off x="6663536" y="950015"/>
            <a:ext cx="2438132" cy="383000"/>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臺北</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國立臺北科技大學</a:t>
            </a:r>
          </a:p>
        </p:txBody>
      </p:sp>
      <p:cxnSp>
        <p:nvCxnSpPr>
          <p:cNvPr id="14" name="接點: 肘形 13">
            <a:extLst>
              <a:ext uri="{FF2B5EF4-FFF2-40B4-BE49-F238E27FC236}">
                <a16:creationId xmlns:a16="http://schemas.microsoft.com/office/drawing/2014/main" id="{1AC7FB0D-6D82-4FD2-A778-04814B343EE9}"/>
              </a:ext>
            </a:extLst>
          </p:cNvPr>
          <p:cNvCxnSpPr>
            <a:cxnSpLocks/>
          </p:cNvCxnSpPr>
          <p:nvPr/>
        </p:nvCxnSpPr>
        <p:spPr>
          <a:xfrm rot="16200000" flipV="1">
            <a:off x="6124938" y="1460513"/>
            <a:ext cx="354850" cy="29839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6" name="矩形: 圓角 15">
            <a:extLst>
              <a:ext uri="{FF2B5EF4-FFF2-40B4-BE49-F238E27FC236}">
                <a16:creationId xmlns:a16="http://schemas.microsoft.com/office/drawing/2014/main" id="{D2F19AA0-D596-48D7-86E5-009A890BBE46}"/>
              </a:ext>
            </a:extLst>
          </p:cNvPr>
          <p:cNvSpPr/>
          <p:nvPr/>
        </p:nvSpPr>
        <p:spPr>
          <a:xfrm>
            <a:off x="4318451" y="1021633"/>
            <a:ext cx="1990086" cy="313511"/>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新北</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致理科技大學</a:t>
            </a:r>
          </a:p>
        </p:txBody>
      </p:sp>
      <p:cxnSp>
        <p:nvCxnSpPr>
          <p:cNvPr id="18" name="接點: 肘形 17">
            <a:extLst>
              <a:ext uri="{FF2B5EF4-FFF2-40B4-BE49-F238E27FC236}">
                <a16:creationId xmlns:a16="http://schemas.microsoft.com/office/drawing/2014/main" id="{1FA6F280-73C2-443E-9705-13D21CDF5D49}"/>
              </a:ext>
            </a:extLst>
          </p:cNvPr>
          <p:cNvCxnSpPr>
            <a:cxnSpLocks/>
          </p:cNvCxnSpPr>
          <p:nvPr/>
        </p:nvCxnSpPr>
        <p:spPr>
          <a:xfrm flipV="1">
            <a:off x="6807041" y="1538506"/>
            <a:ext cx="673622" cy="13919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2" name="矩形: 圓角 21">
            <a:extLst>
              <a:ext uri="{FF2B5EF4-FFF2-40B4-BE49-F238E27FC236}">
                <a16:creationId xmlns:a16="http://schemas.microsoft.com/office/drawing/2014/main" id="{CDF6B8AC-40D8-42CB-AC10-430C81AAF3AE}"/>
              </a:ext>
            </a:extLst>
          </p:cNvPr>
          <p:cNvSpPr/>
          <p:nvPr/>
        </p:nvSpPr>
        <p:spPr>
          <a:xfrm>
            <a:off x="7535914" y="1389486"/>
            <a:ext cx="2438132" cy="365126"/>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基隆</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德育護理健康學院</a:t>
            </a:r>
          </a:p>
        </p:txBody>
      </p:sp>
      <p:cxnSp>
        <p:nvCxnSpPr>
          <p:cNvPr id="25" name="接點: 肘形 24">
            <a:extLst>
              <a:ext uri="{FF2B5EF4-FFF2-40B4-BE49-F238E27FC236}">
                <a16:creationId xmlns:a16="http://schemas.microsoft.com/office/drawing/2014/main" id="{BD9DC184-75AA-4F09-BBE1-3AD9F850FBEE}"/>
              </a:ext>
            </a:extLst>
          </p:cNvPr>
          <p:cNvCxnSpPr>
            <a:cxnSpLocks/>
          </p:cNvCxnSpPr>
          <p:nvPr/>
        </p:nvCxnSpPr>
        <p:spPr>
          <a:xfrm rot="10800000">
            <a:off x="5628425" y="1646557"/>
            <a:ext cx="469488" cy="950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8" name="矩形: 圓角 27">
            <a:extLst>
              <a:ext uri="{FF2B5EF4-FFF2-40B4-BE49-F238E27FC236}">
                <a16:creationId xmlns:a16="http://schemas.microsoft.com/office/drawing/2014/main" id="{49F813E7-986C-4692-9F95-1C73FC4AC303}"/>
              </a:ext>
            </a:extLst>
          </p:cNvPr>
          <p:cNvSpPr/>
          <p:nvPr/>
        </p:nvSpPr>
        <p:spPr>
          <a:xfrm>
            <a:off x="3621654" y="1406163"/>
            <a:ext cx="1990086" cy="333974"/>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桃園</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萬能科技大學</a:t>
            </a:r>
          </a:p>
        </p:txBody>
      </p:sp>
      <p:cxnSp>
        <p:nvCxnSpPr>
          <p:cNvPr id="29" name="接點: 肘形 28">
            <a:extLst>
              <a:ext uri="{FF2B5EF4-FFF2-40B4-BE49-F238E27FC236}">
                <a16:creationId xmlns:a16="http://schemas.microsoft.com/office/drawing/2014/main" id="{19733CE9-CF6A-476D-8DDB-5F75175FDFCA}"/>
              </a:ext>
            </a:extLst>
          </p:cNvPr>
          <p:cNvCxnSpPr>
            <a:cxnSpLocks/>
          </p:cNvCxnSpPr>
          <p:nvPr/>
        </p:nvCxnSpPr>
        <p:spPr>
          <a:xfrm rot="10800000">
            <a:off x="5540273" y="1973980"/>
            <a:ext cx="469488" cy="950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0" name="矩形: 圓角 29">
            <a:extLst>
              <a:ext uri="{FF2B5EF4-FFF2-40B4-BE49-F238E27FC236}">
                <a16:creationId xmlns:a16="http://schemas.microsoft.com/office/drawing/2014/main" id="{38CF451D-2CA0-44AE-BBFC-0893F27EF6E9}"/>
              </a:ext>
            </a:extLst>
          </p:cNvPr>
          <p:cNvSpPr/>
          <p:nvPr/>
        </p:nvSpPr>
        <p:spPr>
          <a:xfrm>
            <a:off x="3550187" y="1811156"/>
            <a:ext cx="1990086" cy="333974"/>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新竹</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元培科技大學</a:t>
            </a:r>
          </a:p>
        </p:txBody>
      </p:sp>
      <p:cxnSp>
        <p:nvCxnSpPr>
          <p:cNvPr id="32" name="接點: 肘形 31">
            <a:extLst>
              <a:ext uri="{FF2B5EF4-FFF2-40B4-BE49-F238E27FC236}">
                <a16:creationId xmlns:a16="http://schemas.microsoft.com/office/drawing/2014/main" id="{B7F7FB4D-9A74-40F5-9ED5-CF17433619D3}"/>
              </a:ext>
            </a:extLst>
          </p:cNvPr>
          <p:cNvCxnSpPr>
            <a:cxnSpLocks/>
          </p:cNvCxnSpPr>
          <p:nvPr/>
        </p:nvCxnSpPr>
        <p:spPr>
          <a:xfrm rot="10800000">
            <a:off x="5106466" y="2352689"/>
            <a:ext cx="469488" cy="950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3" name="矩形: 圓角 32">
            <a:extLst>
              <a:ext uri="{FF2B5EF4-FFF2-40B4-BE49-F238E27FC236}">
                <a16:creationId xmlns:a16="http://schemas.microsoft.com/office/drawing/2014/main" id="{B5A3CB76-6166-4615-9426-D1382A737BE6}"/>
              </a:ext>
            </a:extLst>
          </p:cNvPr>
          <p:cNvSpPr/>
          <p:nvPr/>
        </p:nvSpPr>
        <p:spPr>
          <a:xfrm>
            <a:off x="3116380" y="2185702"/>
            <a:ext cx="1990086" cy="333974"/>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苗栗</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育達科技大學</a:t>
            </a:r>
          </a:p>
        </p:txBody>
      </p:sp>
      <p:cxnSp>
        <p:nvCxnSpPr>
          <p:cNvPr id="34" name="接點: 肘形 33">
            <a:extLst>
              <a:ext uri="{FF2B5EF4-FFF2-40B4-BE49-F238E27FC236}">
                <a16:creationId xmlns:a16="http://schemas.microsoft.com/office/drawing/2014/main" id="{C65FFFE1-99B4-444A-8E11-14DB568293D3}"/>
              </a:ext>
            </a:extLst>
          </p:cNvPr>
          <p:cNvCxnSpPr>
            <a:cxnSpLocks/>
          </p:cNvCxnSpPr>
          <p:nvPr/>
        </p:nvCxnSpPr>
        <p:spPr>
          <a:xfrm rot="10800000">
            <a:off x="4945357" y="2671438"/>
            <a:ext cx="469488" cy="950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6" name="矩形: 圓角 35">
            <a:extLst>
              <a:ext uri="{FF2B5EF4-FFF2-40B4-BE49-F238E27FC236}">
                <a16:creationId xmlns:a16="http://schemas.microsoft.com/office/drawing/2014/main" id="{3B530D51-0E95-45FE-A5AC-5E31CE575799}"/>
              </a:ext>
            </a:extLst>
          </p:cNvPr>
          <p:cNvSpPr/>
          <p:nvPr/>
        </p:nvSpPr>
        <p:spPr>
          <a:xfrm>
            <a:off x="2479488" y="2537094"/>
            <a:ext cx="2449006" cy="333974"/>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臺中</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國立臺中科技大學</a:t>
            </a:r>
          </a:p>
        </p:txBody>
      </p:sp>
      <p:cxnSp>
        <p:nvCxnSpPr>
          <p:cNvPr id="37" name="接點: 肘形 36">
            <a:extLst>
              <a:ext uri="{FF2B5EF4-FFF2-40B4-BE49-F238E27FC236}">
                <a16:creationId xmlns:a16="http://schemas.microsoft.com/office/drawing/2014/main" id="{E685C5D2-A33A-40F0-BC10-EEF8A379DB8B}"/>
              </a:ext>
            </a:extLst>
          </p:cNvPr>
          <p:cNvCxnSpPr>
            <a:cxnSpLocks/>
          </p:cNvCxnSpPr>
          <p:nvPr/>
        </p:nvCxnSpPr>
        <p:spPr>
          <a:xfrm rot="10800000">
            <a:off x="4693750" y="3054131"/>
            <a:ext cx="469488" cy="950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8" name="矩形: 圓角 37">
            <a:extLst>
              <a:ext uri="{FF2B5EF4-FFF2-40B4-BE49-F238E27FC236}">
                <a16:creationId xmlns:a16="http://schemas.microsoft.com/office/drawing/2014/main" id="{70D07FB6-308F-4DB1-92F5-60B0286B95C8}"/>
              </a:ext>
            </a:extLst>
          </p:cNvPr>
          <p:cNvSpPr/>
          <p:nvPr/>
        </p:nvSpPr>
        <p:spPr>
          <a:xfrm>
            <a:off x="2692524" y="2917159"/>
            <a:ext cx="1990086" cy="333974"/>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彰化</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建國科技大學</a:t>
            </a:r>
          </a:p>
        </p:txBody>
      </p:sp>
      <p:cxnSp>
        <p:nvCxnSpPr>
          <p:cNvPr id="39" name="接點: 肘形 38">
            <a:extLst>
              <a:ext uri="{FF2B5EF4-FFF2-40B4-BE49-F238E27FC236}">
                <a16:creationId xmlns:a16="http://schemas.microsoft.com/office/drawing/2014/main" id="{F151828A-96DB-4097-AE03-C0776B7370AE}"/>
              </a:ext>
            </a:extLst>
          </p:cNvPr>
          <p:cNvCxnSpPr>
            <a:cxnSpLocks/>
          </p:cNvCxnSpPr>
          <p:nvPr/>
        </p:nvCxnSpPr>
        <p:spPr>
          <a:xfrm>
            <a:off x="6097913" y="3196641"/>
            <a:ext cx="1304373" cy="23376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2" name="矩形: 圓角 41">
            <a:extLst>
              <a:ext uri="{FF2B5EF4-FFF2-40B4-BE49-F238E27FC236}">
                <a16:creationId xmlns:a16="http://schemas.microsoft.com/office/drawing/2014/main" id="{18A9231C-654E-44BA-B9A3-5F7BC6A06588}"/>
              </a:ext>
            </a:extLst>
          </p:cNvPr>
          <p:cNvSpPr/>
          <p:nvPr/>
        </p:nvSpPr>
        <p:spPr>
          <a:xfrm>
            <a:off x="7480663" y="3255256"/>
            <a:ext cx="2438132" cy="365126"/>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南投</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南開科技大學</a:t>
            </a:r>
          </a:p>
        </p:txBody>
      </p:sp>
      <p:cxnSp>
        <p:nvCxnSpPr>
          <p:cNvPr id="43" name="接點: 肘形 42">
            <a:extLst>
              <a:ext uri="{FF2B5EF4-FFF2-40B4-BE49-F238E27FC236}">
                <a16:creationId xmlns:a16="http://schemas.microsoft.com/office/drawing/2014/main" id="{60C4B091-E636-4080-8B00-3A03FB1B3CC3}"/>
              </a:ext>
            </a:extLst>
          </p:cNvPr>
          <p:cNvCxnSpPr>
            <a:cxnSpLocks/>
          </p:cNvCxnSpPr>
          <p:nvPr/>
        </p:nvCxnSpPr>
        <p:spPr>
          <a:xfrm rot="10800000" flipV="1">
            <a:off x="3701413" y="3538819"/>
            <a:ext cx="1243944" cy="67235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6" name="矩形: 圓角 45">
            <a:extLst>
              <a:ext uri="{FF2B5EF4-FFF2-40B4-BE49-F238E27FC236}">
                <a16:creationId xmlns:a16="http://schemas.microsoft.com/office/drawing/2014/main" id="{91C39B0B-5290-4A81-AD00-FE29408E9CDB}"/>
              </a:ext>
            </a:extLst>
          </p:cNvPr>
          <p:cNvSpPr/>
          <p:nvPr/>
        </p:nvSpPr>
        <p:spPr>
          <a:xfrm>
            <a:off x="1260605" y="4050722"/>
            <a:ext cx="2402454"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雲林</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國立雲林科技大學</a:t>
            </a:r>
          </a:p>
        </p:txBody>
      </p:sp>
      <p:cxnSp>
        <p:nvCxnSpPr>
          <p:cNvPr id="48" name="接點: 肘形 47">
            <a:extLst>
              <a:ext uri="{FF2B5EF4-FFF2-40B4-BE49-F238E27FC236}">
                <a16:creationId xmlns:a16="http://schemas.microsoft.com/office/drawing/2014/main" id="{4DA15AFD-1454-4B41-91A0-CA3D718585D0}"/>
              </a:ext>
            </a:extLst>
          </p:cNvPr>
          <p:cNvCxnSpPr>
            <a:cxnSpLocks/>
          </p:cNvCxnSpPr>
          <p:nvPr/>
        </p:nvCxnSpPr>
        <p:spPr>
          <a:xfrm rot="10800000" flipV="1">
            <a:off x="3897881" y="3766107"/>
            <a:ext cx="1164888" cy="102374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2" name="矩形: 圓角 51">
            <a:extLst>
              <a:ext uri="{FF2B5EF4-FFF2-40B4-BE49-F238E27FC236}">
                <a16:creationId xmlns:a16="http://schemas.microsoft.com/office/drawing/2014/main" id="{A836CB6C-61ED-47E0-80C3-5F369829BD24}"/>
              </a:ext>
            </a:extLst>
          </p:cNvPr>
          <p:cNvSpPr/>
          <p:nvPr/>
        </p:nvSpPr>
        <p:spPr>
          <a:xfrm>
            <a:off x="1849440" y="4646374"/>
            <a:ext cx="1990086"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嘉義</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吳鳳科技大學</a:t>
            </a:r>
          </a:p>
        </p:txBody>
      </p:sp>
      <p:cxnSp>
        <p:nvCxnSpPr>
          <p:cNvPr id="53" name="接點: 肘形 52">
            <a:extLst>
              <a:ext uri="{FF2B5EF4-FFF2-40B4-BE49-F238E27FC236}">
                <a16:creationId xmlns:a16="http://schemas.microsoft.com/office/drawing/2014/main" id="{E26D7839-4E5D-4E50-8B35-6A7640BC676F}"/>
              </a:ext>
            </a:extLst>
          </p:cNvPr>
          <p:cNvCxnSpPr>
            <a:cxnSpLocks/>
          </p:cNvCxnSpPr>
          <p:nvPr/>
        </p:nvCxnSpPr>
        <p:spPr>
          <a:xfrm rot="5400000">
            <a:off x="4407411" y="4367505"/>
            <a:ext cx="860910" cy="33169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6" name="矩形: 圓角 55">
            <a:extLst>
              <a:ext uri="{FF2B5EF4-FFF2-40B4-BE49-F238E27FC236}">
                <a16:creationId xmlns:a16="http://schemas.microsoft.com/office/drawing/2014/main" id="{E5533C88-4570-464E-81D1-775EDC738A4C}"/>
              </a:ext>
            </a:extLst>
          </p:cNvPr>
          <p:cNvSpPr/>
          <p:nvPr/>
        </p:nvSpPr>
        <p:spPr>
          <a:xfrm>
            <a:off x="3402664" y="5136323"/>
            <a:ext cx="1660105"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臺南</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臺南護理專科學校</a:t>
            </a:r>
          </a:p>
        </p:txBody>
      </p:sp>
      <p:cxnSp>
        <p:nvCxnSpPr>
          <p:cNvPr id="57" name="接點: 肘形 56">
            <a:extLst>
              <a:ext uri="{FF2B5EF4-FFF2-40B4-BE49-F238E27FC236}">
                <a16:creationId xmlns:a16="http://schemas.microsoft.com/office/drawing/2014/main" id="{6C843D66-AF64-4E82-9C07-24919E58725A}"/>
              </a:ext>
            </a:extLst>
          </p:cNvPr>
          <p:cNvCxnSpPr>
            <a:cxnSpLocks/>
          </p:cNvCxnSpPr>
          <p:nvPr/>
        </p:nvCxnSpPr>
        <p:spPr>
          <a:xfrm rot="5400000">
            <a:off x="4809091" y="5165683"/>
            <a:ext cx="1023749" cy="127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1" name="矩形: 圓角 60">
            <a:extLst>
              <a:ext uri="{FF2B5EF4-FFF2-40B4-BE49-F238E27FC236}">
                <a16:creationId xmlns:a16="http://schemas.microsoft.com/office/drawing/2014/main" id="{EA68D042-8918-4FA9-A70D-5FF25AF269C4}"/>
              </a:ext>
            </a:extLst>
          </p:cNvPr>
          <p:cNvSpPr/>
          <p:nvPr/>
        </p:nvSpPr>
        <p:spPr>
          <a:xfrm>
            <a:off x="3550187" y="5763974"/>
            <a:ext cx="2386331"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高雄</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國立高雄科技大學</a:t>
            </a:r>
          </a:p>
        </p:txBody>
      </p:sp>
      <p:cxnSp>
        <p:nvCxnSpPr>
          <p:cNvPr id="64" name="接點: 肘形 63">
            <a:extLst>
              <a:ext uri="{FF2B5EF4-FFF2-40B4-BE49-F238E27FC236}">
                <a16:creationId xmlns:a16="http://schemas.microsoft.com/office/drawing/2014/main" id="{FE7AB33F-9622-4A92-B4ED-30F5FF1BBE64}"/>
              </a:ext>
            </a:extLst>
          </p:cNvPr>
          <p:cNvCxnSpPr>
            <a:cxnSpLocks/>
          </p:cNvCxnSpPr>
          <p:nvPr/>
        </p:nvCxnSpPr>
        <p:spPr>
          <a:xfrm rot="16200000" flipH="1">
            <a:off x="5719878" y="5717024"/>
            <a:ext cx="800741" cy="18499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7" name="矩形: 圓角 66">
            <a:extLst>
              <a:ext uri="{FF2B5EF4-FFF2-40B4-BE49-F238E27FC236}">
                <a16:creationId xmlns:a16="http://schemas.microsoft.com/office/drawing/2014/main" id="{E1413B3F-9990-43F5-A7A6-5A248C7049D5}"/>
              </a:ext>
            </a:extLst>
          </p:cNvPr>
          <p:cNvSpPr/>
          <p:nvPr/>
        </p:nvSpPr>
        <p:spPr>
          <a:xfrm>
            <a:off x="5863169" y="6274060"/>
            <a:ext cx="2070340"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屏東</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大仁科技大學</a:t>
            </a:r>
          </a:p>
        </p:txBody>
      </p:sp>
      <p:cxnSp>
        <p:nvCxnSpPr>
          <p:cNvPr id="68" name="接點: 肘形 67">
            <a:extLst>
              <a:ext uri="{FF2B5EF4-FFF2-40B4-BE49-F238E27FC236}">
                <a16:creationId xmlns:a16="http://schemas.microsoft.com/office/drawing/2014/main" id="{DCCD7CA6-2248-4986-AEF3-F9A8C19AA980}"/>
              </a:ext>
            </a:extLst>
          </p:cNvPr>
          <p:cNvCxnSpPr>
            <a:cxnSpLocks/>
          </p:cNvCxnSpPr>
          <p:nvPr/>
        </p:nvCxnSpPr>
        <p:spPr>
          <a:xfrm>
            <a:off x="6267700" y="4451709"/>
            <a:ext cx="630641" cy="33814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71" name="矩形: 圓角 70">
            <a:extLst>
              <a:ext uri="{FF2B5EF4-FFF2-40B4-BE49-F238E27FC236}">
                <a16:creationId xmlns:a16="http://schemas.microsoft.com/office/drawing/2014/main" id="{DCDCCAC5-3253-4F2F-AB5B-B1CA3904D37C}"/>
              </a:ext>
            </a:extLst>
          </p:cNvPr>
          <p:cNvSpPr/>
          <p:nvPr/>
        </p:nvSpPr>
        <p:spPr>
          <a:xfrm>
            <a:off x="6905053" y="4582852"/>
            <a:ext cx="2438131"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臺東</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國立臺東專科學校</a:t>
            </a:r>
          </a:p>
        </p:txBody>
      </p:sp>
      <p:cxnSp>
        <p:nvCxnSpPr>
          <p:cNvPr id="72" name="接點: 肘形 71">
            <a:extLst>
              <a:ext uri="{FF2B5EF4-FFF2-40B4-BE49-F238E27FC236}">
                <a16:creationId xmlns:a16="http://schemas.microsoft.com/office/drawing/2014/main" id="{F3B385C7-9213-4740-9E57-1A920807475B}"/>
              </a:ext>
            </a:extLst>
          </p:cNvPr>
          <p:cNvCxnSpPr>
            <a:cxnSpLocks/>
          </p:cNvCxnSpPr>
          <p:nvPr/>
        </p:nvCxnSpPr>
        <p:spPr>
          <a:xfrm flipV="1">
            <a:off x="6905053" y="2157040"/>
            <a:ext cx="420548" cy="8831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4" name="矩形: 圓角 73">
            <a:extLst>
              <a:ext uri="{FF2B5EF4-FFF2-40B4-BE49-F238E27FC236}">
                <a16:creationId xmlns:a16="http://schemas.microsoft.com/office/drawing/2014/main" id="{7FBB3012-9160-402C-BCB1-0235F686AD54}"/>
              </a:ext>
            </a:extLst>
          </p:cNvPr>
          <p:cNvSpPr/>
          <p:nvPr/>
        </p:nvSpPr>
        <p:spPr>
          <a:xfrm>
            <a:off x="7366538" y="1970992"/>
            <a:ext cx="2438132" cy="365126"/>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宜蘭</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國立宜蘭大學</a:t>
            </a:r>
          </a:p>
        </p:txBody>
      </p:sp>
      <p:cxnSp>
        <p:nvCxnSpPr>
          <p:cNvPr id="75" name="接點: 肘形 74">
            <a:extLst>
              <a:ext uri="{FF2B5EF4-FFF2-40B4-BE49-F238E27FC236}">
                <a16:creationId xmlns:a16="http://schemas.microsoft.com/office/drawing/2014/main" id="{A6EA9E95-90A8-4310-9A31-10560AE2E262}"/>
              </a:ext>
            </a:extLst>
          </p:cNvPr>
          <p:cNvCxnSpPr>
            <a:cxnSpLocks/>
          </p:cNvCxnSpPr>
          <p:nvPr/>
        </p:nvCxnSpPr>
        <p:spPr>
          <a:xfrm flipV="1">
            <a:off x="6807041" y="2802057"/>
            <a:ext cx="420548" cy="8831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6" name="矩形: 圓角 75">
            <a:extLst>
              <a:ext uri="{FF2B5EF4-FFF2-40B4-BE49-F238E27FC236}">
                <a16:creationId xmlns:a16="http://schemas.microsoft.com/office/drawing/2014/main" id="{EF211D12-4C57-4F15-BC4B-F6C683B58837}"/>
              </a:ext>
            </a:extLst>
          </p:cNvPr>
          <p:cNvSpPr/>
          <p:nvPr/>
        </p:nvSpPr>
        <p:spPr>
          <a:xfrm>
            <a:off x="7311891" y="2583882"/>
            <a:ext cx="2438132" cy="365126"/>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花蓮</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大漢技術學院</a:t>
            </a:r>
          </a:p>
        </p:txBody>
      </p:sp>
      <p:cxnSp>
        <p:nvCxnSpPr>
          <p:cNvPr id="79" name="直線單箭頭接點 78">
            <a:extLst>
              <a:ext uri="{FF2B5EF4-FFF2-40B4-BE49-F238E27FC236}">
                <a16:creationId xmlns:a16="http://schemas.microsoft.com/office/drawing/2014/main" id="{4694091C-D203-4689-9757-0E07F2E99B95}"/>
              </a:ext>
            </a:extLst>
          </p:cNvPr>
          <p:cNvCxnSpPr/>
          <p:nvPr/>
        </p:nvCxnSpPr>
        <p:spPr>
          <a:xfrm flipH="1">
            <a:off x="3402664" y="3538819"/>
            <a:ext cx="6468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矩形: 圓角 79">
            <a:extLst>
              <a:ext uri="{FF2B5EF4-FFF2-40B4-BE49-F238E27FC236}">
                <a16:creationId xmlns:a16="http://schemas.microsoft.com/office/drawing/2014/main" id="{558237AC-D5FF-47CE-B883-36520B2A3DF3}"/>
              </a:ext>
            </a:extLst>
          </p:cNvPr>
          <p:cNvSpPr/>
          <p:nvPr/>
        </p:nvSpPr>
        <p:spPr>
          <a:xfrm>
            <a:off x="1571396" y="3356994"/>
            <a:ext cx="1713858"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澎湖</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國立澎湖科技大學</a:t>
            </a:r>
          </a:p>
        </p:txBody>
      </p:sp>
      <p:sp>
        <p:nvSpPr>
          <p:cNvPr id="81" name="矩形: 圓角 80">
            <a:extLst>
              <a:ext uri="{FF2B5EF4-FFF2-40B4-BE49-F238E27FC236}">
                <a16:creationId xmlns:a16="http://schemas.microsoft.com/office/drawing/2014/main" id="{9F386BFC-BBFF-49C9-9197-3894E99C9FCE}"/>
              </a:ext>
            </a:extLst>
          </p:cNvPr>
          <p:cNvSpPr/>
          <p:nvPr/>
        </p:nvSpPr>
        <p:spPr>
          <a:xfrm>
            <a:off x="1114427" y="1470673"/>
            <a:ext cx="1990086" cy="445918"/>
          </a:xfrm>
          <a:prstGeom prst="round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金門</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國立金門大學</a:t>
            </a:r>
          </a:p>
        </p:txBody>
      </p:sp>
    </p:spTree>
    <p:extLst>
      <p:ext uri="{BB962C8B-B14F-4D97-AF65-F5344CB8AC3E}">
        <p14:creationId xmlns:p14="http://schemas.microsoft.com/office/powerpoint/2010/main" val="71335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0" y="77354"/>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招生名額</a:t>
            </a:r>
          </a:p>
        </p:txBody>
      </p:sp>
      <p:graphicFrame>
        <p:nvGraphicFramePr>
          <p:cNvPr id="11" name="表格 10"/>
          <p:cNvGraphicFramePr>
            <a:graphicFrameLocks noGrp="1"/>
          </p:cNvGraphicFramePr>
          <p:nvPr>
            <p:extLst>
              <p:ext uri="{D42A27DB-BD31-4B8C-83A1-F6EECF244321}">
                <p14:modId xmlns:p14="http://schemas.microsoft.com/office/powerpoint/2010/main" val="1503705270"/>
              </p:ext>
            </p:extLst>
          </p:nvPr>
        </p:nvGraphicFramePr>
        <p:xfrm>
          <a:off x="1379611" y="1361726"/>
          <a:ext cx="9700474" cy="2251086"/>
        </p:xfrm>
        <a:graphic>
          <a:graphicData uri="http://schemas.openxmlformats.org/drawingml/2006/table">
            <a:tbl>
              <a:tblPr firstRow="1" bandRow="1">
                <a:tableStyleId>{68D230F3-CF80-4859-8CE7-A43EE81993B5}</a:tableStyleId>
              </a:tblPr>
              <a:tblGrid>
                <a:gridCol w="3557870">
                  <a:extLst>
                    <a:ext uri="{9D8B030D-6E8A-4147-A177-3AD203B41FA5}">
                      <a16:colId xmlns:a16="http://schemas.microsoft.com/office/drawing/2014/main" val="20000"/>
                    </a:ext>
                  </a:extLst>
                </a:gridCol>
                <a:gridCol w="1726803">
                  <a:extLst>
                    <a:ext uri="{9D8B030D-6E8A-4147-A177-3AD203B41FA5}">
                      <a16:colId xmlns:a16="http://schemas.microsoft.com/office/drawing/2014/main" val="20001"/>
                    </a:ext>
                  </a:extLst>
                </a:gridCol>
                <a:gridCol w="2472342">
                  <a:extLst>
                    <a:ext uri="{9D8B030D-6E8A-4147-A177-3AD203B41FA5}">
                      <a16:colId xmlns:a16="http://schemas.microsoft.com/office/drawing/2014/main" val="20002"/>
                    </a:ext>
                  </a:extLst>
                </a:gridCol>
                <a:gridCol w="1943459">
                  <a:extLst>
                    <a:ext uri="{9D8B030D-6E8A-4147-A177-3AD203B41FA5}">
                      <a16:colId xmlns:a16="http://schemas.microsoft.com/office/drawing/2014/main" val="20003"/>
                    </a:ext>
                  </a:extLst>
                </a:gridCol>
              </a:tblGrid>
              <a:tr h="727419">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招生組別</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招生</a:t>
                      </a:r>
                      <a:endParaRPr lang="en-US" altLang="zh-TW" sz="2800" dirty="0">
                        <a:latin typeface="華康儷楷書" panose="03000509000000000000" pitchFamily="65" charset="-120"/>
                        <a:ea typeface="華康儷楷書" panose="03000509000000000000" pitchFamily="65" charset="-120"/>
                      </a:endParaRPr>
                    </a:p>
                    <a:p>
                      <a:pPr algn="ctr">
                        <a:lnSpc>
                          <a:spcPct val="100000"/>
                        </a:lnSpc>
                      </a:pPr>
                      <a:r>
                        <a:rPr lang="zh-TW" altLang="en-US" sz="2800" dirty="0">
                          <a:latin typeface="華康儷楷書" panose="03000509000000000000" pitchFamily="65" charset="-120"/>
                          <a:ea typeface="華康儷楷書" panose="03000509000000000000" pitchFamily="65" charset="-120"/>
                        </a:rPr>
                        <a:t>校數</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系科</a:t>
                      </a:r>
                      <a:r>
                        <a:rPr lang="en-US" altLang="zh-TW" sz="2800" dirty="0">
                          <a:latin typeface="華康儷楷書" panose="03000509000000000000" pitchFamily="65" charset="-120"/>
                          <a:ea typeface="華康儷楷書" panose="03000509000000000000" pitchFamily="65" charset="-120"/>
                        </a:rPr>
                        <a:t>(</a:t>
                      </a:r>
                      <a:r>
                        <a:rPr lang="zh-TW" altLang="en-US" sz="2800" dirty="0">
                          <a:latin typeface="華康儷楷書" panose="03000509000000000000" pitchFamily="65" charset="-120"/>
                          <a:ea typeface="華康儷楷書" panose="03000509000000000000" pitchFamily="65" charset="-120"/>
                        </a:rPr>
                        <a:t>組</a:t>
                      </a:r>
                      <a:r>
                        <a:rPr lang="en-US" altLang="zh-TW" sz="2800" dirty="0">
                          <a:latin typeface="華康儷楷書" panose="03000509000000000000" pitchFamily="65" charset="-120"/>
                          <a:ea typeface="華康儷楷書" panose="03000509000000000000" pitchFamily="65" charset="-120"/>
                        </a:rPr>
                        <a:t>)</a:t>
                      </a:r>
                    </a:p>
                    <a:p>
                      <a:pPr algn="ctr">
                        <a:lnSpc>
                          <a:spcPct val="100000"/>
                        </a:lnSpc>
                      </a:pPr>
                      <a:r>
                        <a:rPr lang="zh-TW" altLang="en-US" sz="2800" dirty="0">
                          <a:latin typeface="華康儷楷書" panose="03000509000000000000" pitchFamily="65" charset="-120"/>
                          <a:ea typeface="華康儷楷書" panose="03000509000000000000" pitchFamily="65" charset="-120"/>
                        </a:rPr>
                        <a:t>學程數</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招生名額</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extLst>
                  <a:ext uri="{0D108BD9-81ED-4DB2-BD59-A6C34878D82A}">
                    <a16:rowId xmlns:a16="http://schemas.microsoft.com/office/drawing/2014/main" val="10000"/>
                  </a:ext>
                </a:extLst>
              </a:tr>
              <a:tr h="653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青年儲蓄帳戶組</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21</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109</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124</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323345760"/>
                  </a:ext>
                </a:extLst>
              </a:tr>
              <a:tr h="653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一般組</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123</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2,668</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39,985</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351846612"/>
              </p:ext>
            </p:extLst>
          </p:nvPr>
        </p:nvGraphicFramePr>
        <p:xfrm>
          <a:off x="1379611" y="4118990"/>
          <a:ext cx="9700474" cy="1889760"/>
        </p:xfrm>
        <a:graphic>
          <a:graphicData uri="http://schemas.openxmlformats.org/drawingml/2006/table">
            <a:tbl>
              <a:tblPr firstRow="1" bandRow="1">
                <a:tableStyleId>{68D230F3-CF80-4859-8CE7-A43EE81993B5}</a:tableStyleId>
              </a:tblPr>
              <a:tblGrid>
                <a:gridCol w="2547518">
                  <a:extLst>
                    <a:ext uri="{9D8B030D-6E8A-4147-A177-3AD203B41FA5}">
                      <a16:colId xmlns:a16="http://schemas.microsoft.com/office/drawing/2014/main" val="1448970324"/>
                    </a:ext>
                  </a:extLst>
                </a:gridCol>
                <a:gridCol w="2737154">
                  <a:extLst>
                    <a:ext uri="{9D8B030D-6E8A-4147-A177-3AD203B41FA5}">
                      <a16:colId xmlns:a16="http://schemas.microsoft.com/office/drawing/2014/main" val="1452633217"/>
                    </a:ext>
                  </a:extLst>
                </a:gridCol>
                <a:gridCol w="2472343">
                  <a:extLst>
                    <a:ext uri="{9D8B030D-6E8A-4147-A177-3AD203B41FA5}">
                      <a16:colId xmlns:a16="http://schemas.microsoft.com/office/drawing/2014/main" val="886695749"/>
                    </a:ext>
                  </a:extLst>
                </a:gridCol>
                <a:gridCol w="1943459">
                  <a:extLst>
                    <a:ext uri="{9D8B030D-6E8A-4147-A177-3AD203B41FA5}">
                      <a16:colId xmlns:a16="http://schemas.microsoft.com/office/drawing/2014/main" val="3924037099"/>
                    </a:ext>
                  </a:extLst>
                </a:gridCol>
              </a:tblGrid>
              <a:tr h="1134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一般生</a:t>
                      </a:r>
                      <a:endParaRPr lang="en-US" altLang="zh-TW" sz="2800" kern="1200" cap="none" spc="0" dirty="0">
                        <a:ln w="6600">
                          <a:noFill/>
                          <a:prstDash val="solid"/>
                        </a:ln>
                        <a:effectLst/>
                        <a:latin typeface="華康儷楷書" panose="03000509000000000000" pitchFamily="65" charset="-120"/>
                        <a:ea typeface="華康儷楷書"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含資通訊領域</a:t>
                      </a:r>
                      <a:b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b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人才培育</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低收或</a:t>
                      </a:r>
                      <a:b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b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中低收入戶</a:t>
                      </a:r>
                      <a:b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b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含願景計畫</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原住民</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離島生</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3842911095"/>
                  </a:ext>
                </a:extLst>
              </a:tr>
              <a:tr h="461630">
                <a:tc>
                  <a:txBody>
                    <a:bodyPr/>
                    <a:lstStyle/>
                    <a:p>
                      <a:pPr marL="0" algn="ctr" defTabSz="914400" rtl="0" eaLnBrk="1" latinLnBrk="0" hangingPunct="1"/>
                      <a:r>
                        <a:rPr lang="en-US" altLang="zh-TW"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37,572</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443</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1,625</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en-US" altLang="zh-TW" sz="2800" b="0"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345</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835163612"/>
                  </a:ext>
                </a:extLst>
              </a:tr>
            </a:tbl>
          </a:graphicData>
        </a:graphic>
      </p:graphicFrame>
      <p:sp>
        <p:nvSpPr>
          <p:cNvPr id="2" name="矩形 1">
            <a:extLst>
              <a:ext uri="{FF2B5EF4-FFF2-40B4-BE49-F238E27FC236}">
                <a16:creationId xmlns:a16="http://schemas.microsoft.com/office/drawing/2014/main" id="{7BE25D85-5D8C-4B91-92CC-D5F58C456DAE}"/>
              </a:ext>
            </a:extLst>
          </p:cNvPr>
          <p:cNvSpPr/>
          <p:nvPr/>
        </p:nvSpPr>
        <p:spPr>
          <a:xfrm>
            <a:off x="9196251" y="2926080"/>
            <a:ext cx="1883834" cy="6867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43BF53D4-B798-45A0-B848-06B44744F5BE}"/>
              </a:ext>
            </a:extLst>
          </p:cNvPr>
          <p:cNvSpPr/>
          <p:nvPr/>
        </p:nvSpPr>
        <p:spPr>
          <a:xfrm>
            <a:off x="1379610" y="4097219"/>
            <a:ext cx="9700473" cy="1889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箭號: 向下 3">
            <a:extLst>
              <a:ext uri="{FF2B5EF4-FFF2-40B4-BE49-F238E27FC236}">
                <a16:creationId xmlns:a16="http://schemas.microsoft.com/office/drawing/2014/main" id="{A4927361-0753-4477-BD4E-BCE095CC18F4}"/>
              </a:ext>
            </a:extLst>
          </p:cNvPr>
          <p:cNvSpPr/>
          <p:nvPr/>
        </p:nvSpPr>
        <p:spPr>
          <a:xfrm>
            <a:off x="9919063" y="3682399"/>
            <a:ext cx="296091" cy="3234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477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0" y="153022"/>
            <a:ext cx="12192000" cy="504203"/>
          </a:xfrm>
        </p:spPr>
        <p:txBody>
          <a:bodyPr>
            <a:normAutofit/>
          </a:bodyPr>
          <a:lstStyle/>
          <a:p>
            <a:pPr algn="ctr" eaLnBrk="1" hangingPunct="1"/>
            <a:r>
              <a:rPr lang="en-US" altLang="zh-TW" sz="2800" b="1" spc="-75" dirty="0">
                <a:solidFill>
                  <a:prstClr val="black"/>
                </a:solidFill>
                <a:latin typeface="Book Antiqua" panose="02040602050305030304" pitchFamily="18" charset="0"/>
                <a:ea typeface="華康儷楷書" panose="03000509000000000000" pitchFamily="65" charset="-120"/>
              </a:rPr>
              <a:t>113</a:t>
            </a:r>
            <a:r>
              <a:rPr lang="zh-TW" altLang="en-US" sz="2800" b="1" spc="-75" dirty="0">
                <a:solidFill>
                  <a:prstClr val="black"/>
                </a:solidFill>
                <a:latin typeface="Book Antiqua" panose="02040602050305030304" pitchFamily="18" charset="0"/>
                <a:ea typeface="華康儷楷書" panose="03000509000000000000" pitchFamily="65" charset="-120"/>
              </a:rPr>
              <a:t> 學年度重大變革事項</a:t>
            </a:r>
          </a:p>
        </p:txBody>
      </p:sp>
      <p:sp>
        <p:nvSpPr>
          <p:cNvPr id="27650" name="內容版面配置區 2"/>
          <p:cNvSpPr>
            <a:spLocks noGrp="1"/>
          </p:cNvSpPr>
          <p:nvPr>
            <p:ph idx="1"/>
          </p:nvPr>
        </p:nvSpPr>
        <p:spPr>
          <a:xfrm>
            <a:off x="1030014" y="727125"/>
            <a:ext cx="10542791" cy="4053881"/>
          </a:xfrm>
          <a:solidFill>
            <a:schemeClr val="accent6">
              <a:lumMod val="20000"/>
              <a:lumOff val="80000"/>
            </a:schemeClr>
          </a:solidFill>
          <a:ln>
            <a:noFill/>
          </a:ln>
        </p:spPr>
        <p:txBody>
          <a:bodyPr>
            <a:normAutofit/>
          </a:bodyPr>
          <a:lstStyle/>
          <a:p>
            <a:pPr marL="0" indent="0" algn="just">
              <a:lnSpc>
                <a:spcPct val="115000"/>
              </a:lnSpc>
              <a:spcBef>
                <a:spcPts val="300"/>
              </a:spcBef>
              <a:spcAft>
                <a:spcPts val="300"/>
              </a:spcAft>
              <a:buNone/>
              <a:tabLst>
                <a:tab pos="168910" algn="l"/>
              </a:tabLst>
            </a:pPr>
            <a:r>
              <a:rPr lang="en-US" altLang="zh-TW" sz="1700" kern="100" spc="-30" dirty="0">
                <a:latin typeface="Times New Roman" panose="02020603050405020304" pitchFamily="18" charset="0"/>
                <a:ea typeface="標楷體" panose="03000509000000000000" pitchFamily="65" charset="-120"/>
              </a:rPr>
              <a:t>1.</a:t>
            </a:r>
            <a:r>
              <a:rPr lang="zh-TW" altLang="zh-TW" sz="1700" kern="100" spc="-30" dirty="0">
                <a:effectLst/>
                <a:latin typeface="Times New Roman" panose="02020603050405020304" pitchFamily="18" charset="0"/>
                <a:ea typeface="標楷體" panose="03000509000000000000" pitchFamily="65" charset="-120"/>
              </a:rPr>
              <a:t>一般組「一般生」</a:t>
            </a:r>
            <a:r>
              <a:rPr lang="zh-TW" altLang="zh-TW" sz="1700" kern="0" spc="-30" dirty="0">
                <a:effectLst/>
                <a:latin typeface="Times New Roman" panose="02020603050405020304" pitchFamily="18" charset="0"/>
                <a:ea typeface="標楷體" panose="03000509000000000000" pitchFamily="65" charset="-120"/>
              </a:rPr>
              <a:t>第一階段篩選方式：</a:t>
            </a:r>
            <a:endParaRPr lang="zh-TW" altLang="zh-TW" sz="1700" kern="100" dirty="0">
              <a:effectLst/>
              <a:latin typeface="Times New Roman" panose="02020603050405020304" pitchFamily="18" charset="0"/>
              <a:ea typeface="新細明體" panose="02020500000000000000" pitchFamily="18" charset="-120"/>
            </a:endParaRPr>
          </a:p>
          <a:p>
            <a:pPr marL="143510" indent="0" algn="just">
              <a:lnSpc>
                <a:spcPct val="115000"/>
              </a:lnSpc>
              <a:spcBef>
                <a:spcPts val="300"/>
              </a:spcBef>
              <a:spcAft>
                <a:spcPts val="300"/>
              </a:spcAft>
              <a:buNone/>
              <a:tabLst>
                <a:tab pos="693420" algn="l"/>
              </a:tabLst>
            </a:pPr>
            <a:r>
              <a:rPr lang="en-US" altLang="zh-TW" sz="1700" kern="100" spc="-30" dirty="0">
                <a:effectLst/>
                <a:latin typeface="Times New Roman" panose="02020603050405020304" pitchFamily="18" charset="0"/>
                <a:ea typeface="標楷體" panose="03000509000000000000" pitchFamily="65" charset="-120"/>
              </a:rPr>
              <a:t>(1)</a:t>
            </a:r>
            <a:r>
              <a:rPr lang="zh-TW" altLang="zh-TW" sz="1700" b="1" kern="100" spc="-30" dirty="0">
                <a:solidFill>
                  <a:srgbClr val="FF0000"/>
                </a:solidFill>
                <a:effectLst/>
                <a:latin typeface="Times New Roman" panose="02020603050405020304" pitchFamily="18" charset="0"/>
                <a:ea typeface="標楷體" panose="03000509000000000000" pitchFamily="65" charset="-120"/>
              </a:rPr>
              <a:t>取消總級分</a:t>
            </a:r>
            <a:r>
              <a:rPr lang="zh-TW" altLang="zh-TW" sz="1700" kern="100" spc="-30" dirty="0">
                <a:effectLst/>
                <a:latin typeface="Times New Roman" panose="02020603050405020304" pitchFamily="18" charset="0"/>
                <a:ea typeface="標楷體" panose="03000509000000000000" pitchFamily="65" charset="-120"/>
              </a:rPr>
              <a:t>篩選，並以分科篩選之「大倍率篩選共同科目、小倍率篩選專業科目」為原則。</a:t>
            </a:r>
            <a:endParaRPr lang="zh-TW" altLang="zh-TW" sz="1700" kern="100" dirty="0">
              <a:effectLst/>
              <a:latin typeface="Times New Roman" panose="02020603050405020304" pitchFamily="18" charset="0"/>
              <a:ea typeface="新細明體" panose="02020500000000000000" pitchFamily="18" charset="-120"/>
            </a:endParaRPr>
          </a:p>
          <a:p>
            <a:pPr marL="143510" indent="0" algn="just">
              <a:lnSpc>
                <a:spcPct val="115000"/>
              </a:lnSpc>
              <a:spcBef>
                <a:spcPts val="300"/>
              </a:spcBef>
              <a:spcAft>
                <a:spcPts val="300"/>
              </a:spcAft>
              <a:buNone/>
              <a:tabLst>
                <a:tab pos="693420" algn="l"/>
              </a:tabLst>
            </a:pPr>
            <a:r>
              <a:rPr lang="en-US" altLang="zh-TW" sz="1700" kern="100" spc="-30" dirty="0">
                <a:effectLst/>
                <a:latin typeface="Times New Roman" panose="02020603050405020304" pitchFamily="18" charset="0"/>
                <a:ea typeface="標楷體" panose="03000509000000000000" pitchFamily="65" charset="-120"/>
              </a:rPr>
              <a:t>(2)</a:t>
            </a:r>
            <a:r>
              <a:rPr lang="zh-TW" altLang="zh-TW" sz="1700" kern="100" spc="-30" dirty="0">
                <a:effectLst/>
                <a:latin typeface="Times New Roman" panose="02020603050405020304" pitchFamily="18" charset="0"/>
                <a:ea typeface="標楷體" panose="03000509000000000000" pitchFamily="65" charset="-120"/>
              </a:rPr>
              <a:t>同級分超額篩選：依各校甄選辦法所勾選科目之級分總和，勾選科目</a:t>
            </a:r>
            <a:r>
              <a:rPr lang="zh-TW" altLang="zh-TW" sz="1700" kern="100" spc="-30" dirty="0">
                <a:solidFill>
                  <a:srgbClr val="0000FF"/>
                </a:solidFill>
                <a:effectLst/>
                <a:latin typeface="Times New Roman" panose="02020603050405020304" pitchFamily="18" charset="0"/>
                <a:ea typeface="標楷體" panose="03000509000000000000" pitchFamily="65" charset="-120"/>
              </a:rPr>
              <a:t>至少</a:t>
            </a:r>
            <a:r>
              <a:rPr lang="en-US" altLang="zh-TW" sz="1700" kern="100" spc="-30" dirty="0">
                <a:solidFill>
                  <a:srgbClr val="0000FF"/>
                </a:solidFill>
                <a:effectLst/>
                <a:latin typeface="Times New Roman" panose="02020603050405020304" pitchFamily="18" charset="0"/>
                <a:ea typeface="標楷體" panose="03000509000000000000" pitchFamily="65" charset="-120"/>
              </a:rPr>
              <a:t>(</a:t>
            </a:r>
            <a:r>
              <a:rPr lang="zh-TW" altLang="zh-TW" sz="1700" kern="100" spc="-30" dirty="0">
                <a:solidFill>
                  <a:srgbClr val="0000FF"/>
                </a:solidFill>
                <a:effectLst/>
                <a:latin typeface="Times New Roman" panose="02020603050405020304" pitchFamily="18" charset="0"/>
                <a:ea typeface="標楷體" panose="03000509000000000000" pitchFamily="65" charset="-120"/>
              </a:rPr>
              <a:t>含</a:t>
            </a:r>
            <a:r>
              <a:rPr lang="en-US" altLang="zh-TW" sz="1700" kern="100" spc="-30" dirty="0">
                <a:solidFill>
                  <a:srgbClr val="0000FF"/>
                </a:solidFill>
                <a:effectLst/>
                <a:latin typeface="Times New Roman" panose="02020603050405020304" pitchFamily="18" charset="0"/>
                <a:ea typeface="標楷體" panose="03000509000000000000" pitchFamily="65" charset="-120"/>
              </a:rPr>
              <a:t>)4</a:t>
            </a:r>
            <a:r>
              <a:rPr lang="zh-TW" altLang="zh-TW" sz="1700" kern="100" spc="-30" dirty="0">
                <a:solidFill>
                  <a:srgbClr val="0000FF"/>
                </a:solidFill>
                <a:effectLst/>
                <a:latin typeface="Times New Roman" panose="02020603050405020304" pitchFamily="18" charset="0"/>
                <a:ea typeface="標楷體" panose="03000509000000000000" pitchFamily="65" charset="-120"/>
              </a:rPr>
              <a:t>項</a:t>
            </a:r>
            <a:r>
              <a:rPr lang="zh-TW" altLang="zh-TW" sz="1700" kern="100" spc="-30" dirty="0">
                <a:effectLst/>
                <a:latin typeface="Times New Roman" panose="02020603050405020304" pitchFamily="18" charset="0"/>
                <a:ea typeface="標楷體" panose="03000509000000000000" pitchFamily="65" charset="-120"/>
              </a:rPr>
              <a:t>，且可為篩選倍率外之其他統測科目。</a:t>
            </a:r>
            <a:endParaRPr lang="zh-TW" altLang="zh-TW" sz="1700" kern="100" dirty="0">
              <a:effectLst/>
              <a:latin typeface="Times New Roman" panose="02020603050405020304" pitchFamily="18" charset="0"/>
              <a:ea typeface="新細明體" panose="02020500000000000000" pitchFamily="18" charset="-120"/>
            </a:endParaRPr>
          </a:p>
          <a:p>
            <a:pPr marL="0" indent="0" algn="just">
              <a:lnSpc>
                <a:spcPct val="115000"/>
              </a:lnSpc>
              <a:spcBef>
                <a:spcPts val="300"/>
              </a:spcBef>
              <a:spcAft>
                <a:spcPts val="300"/>
              </a:spcAft>
              <a:buNone/>
              <a:tabLst>
                <a:tab pos="693420" algn="l"/>
              </a:tabLst>
            </a:pPr>
            <a:r>
              <a:rPr lang="en-US" altLang="zh-TW" sz="1700" kern="100" spc="-30" dirty="0">
                <a:effectLst/>
                <a:latin typeface="Times New Roman" panose="02020603050405020304" pitchFamily="18" charset="0"/>
                <a:ea typeface="標楷體" panose="03000509000000000000" pitchFamily="65" charset="-120"/>
              </a:rPr>
              <a:t>2.</a:t>
            </a:r>
            <a:r>
              <a:rPr lang="zh-TW" altLang="zh-TW" sz="1700" kern="100" spc="-30" dirty="0">
                <a:effectLst/>
                <a:latin typeface="Times New Roman" panose="02020603050405020304" pitchFamily="18" charset="0"/>
                <a:ea typeface="標楷體" panose="03000509000000000000" pitchFamily="65" charset="-120"/>
              </a:rPr>
              <a:t>第二階段統一入學測驗成績加權</a:t>
            </a:r>
            <a:r>
              <a:rPr lang="en-US" altLang="zh-TW" sz="1700" kern="100" spc="-30" dirty="0">
                <a:effectLst/>
                <a:latin typeface="Times New Roman" panose="02020603050405020304" pitchFamily="18" charset="0"/>
                <a:ea typeface="標楷體" panose="03000509000000000000" pitchFamily="65" charset="-120"/>
              </a:rPr>
              <a:t>:</a:t>
            </a:r>
            <a:endParaRPr lang="zh-TW" altLang="zh-TW" sz="1700" kern="100" dirty="0">
              <a:effectLst/>
              <a:latin typeface="Times New Roman" panose="02020603050405020304" pitchFamily="18" charset="0"/>
              <a:ea typeface="新細明體" panose="02020500000000000000" pitchFamily="18" charset="-120"/>
            </a:endParaRPr>
          </a:p>
          <a:p>
            <a:pPr marL="161290" indent="0" algn="just">
              <a:lnSpc>
                <a:spcPct val="115000"/>
              </a:lnSpc>
              <a:spcBef>
                <a:spcPts val="300"/>
              </a:spcBef>
              <a:spcAft>
                <a:spcPts val="300"/>
              </a:spcAft>
              <a:buNone/>
              <a:tabLst>
                <a:tab pos="900430" algn="l"/>
              </a:tabLst>
            </a:pPr>
            <a:r>
              <a:rPr lang="en-US" altLang="zh-TW" sz="1700" kern="0" spc="-30" dirty="0">
                <a:effectLst/>
                <a:latin typeface="Times New Roman" panose="02020603050405020304" pitchFamily="18" charset="0"/>
                <a:ea typeface="標楷體" panose="03000509000000000000" pitchFamily="65" charset="-120"/>
              </a:rPr>
              <a:t>(1)</a:t>
            </a:r>
            <a:r>
              <a:rPr lang="zh-TW" altLang="zh-TW" sz="1700" kern="0" spc="-30" dirty="0">
                <a:effectLst/>
                <a:latin typeface="Times New Roman" panose="02020603050405020304" pitchFamily="18" charset="0"/>
                <a:ea typeface="標楷體" panose="03000509000000000000" pitchFamily="65" charset="-120"/>
              </a:rPr>
              <a:t>統測科目由各</a:t>
            </a:r>
            <a:r>
              <a:rPr lang="zh-TW" altLang="zh-TW" sz="1700" kern="100" spc="-30" dirty="0">
                <a:effectLst/>
                <a:latin typeface="Times New Roman" panose="02020603050405020304" pitchFamily="18" charset="0"/>
                <a:ea typeface="標楷體" panose="03000509000000000000" pitchFamily="65" charset="-120"/>
              </a:rPr>
              <a:t>校系科</a:t>
            </a:r>
            <a:r>
              <a:rPr lang="en-US" altLang="zh-TW" sz="1700" kern="100" spc="-30" dirty="0">
                <a:effectLst/>
                <a:latin typeface="Times New Roman" panose="02020603050405020304" pitchFamily="18" charset="0"/>
                <a:ea typeface="標楷體" panose="03000509000000000000" pitchFamily="65" charset="-120"/>
              </a:rPr>
              <a:t>(</a:t>
            </a:r>
            <a:r>
              <a:rPr lang="zh-TW" altLang="zh-TW" sz="1700" kern="100" spc="-30" dirty="0">
                <a:effectLst/>
                <a:latin typeface="Times New Roman" panose="02020603050405020304" pitchFamily="18" charset="0"/>
                <a:ea typeface="標楷體" panose="03000509000000000000" pitchFamily="65" charset="-120"/>
              </a:rPr>
              <a:t>組</a:t>
            </a:r>
            <a:r>
              <a:rPr lang="en-US" altLang="zh-TW" sz="1700" kern="100" spc="-30" dirty="0">
                <a:effectLst/>
                <a:latin typeface="Times New Roman" panose="02020603050405020304" pitchFamily="18" charset="0"/>
                <a:ea typeface="標楷體" panose="03000509000000000000" pitchFamily="65" charset="-120"/>
              </a:rPr>
              <a:t>)</a:t>
            </a:r>
            <a:r>
              <a:rPr lang="zh-TW" altLang="zh-TW" sz="1700" kern="100" spc="-30" dirty="0">
                <a:effectLst/>
                <a:latin typeface="Times New Roman" panose="02020603050405020304" pitchFamily="18" charset="0"/>
                <a:ea typeface="標楷體" panose="03000509000000000000" pitchFamily="65" charset="-120"/>
              </a:rPr>
              <a:t>、學程</a:t>
            </a:r>
            <a:r>
              <a:rPr lang="zh-TW" altLang="zh-TW" sz="1700" kern="0" spc="-30" dirty="0">
                <a:effectLst/>
                <a:latin typeface="Times New Roman" panose="02020603050405020304" pitchFamily="18" charset="0"/>
                <a:ea typeface="標楷體" panose="03000509000000000000" pitchFamily="65" charset="-120"/>
              </a:rPr>
              <a:t>選採自訂，</a:t>
            </a:r>
            <a:r>
              <a:rPr lang="zh-TW" altLang="zh-TW" sz="1700" kern="0" spc="-30" dirty="0">
                <a:solidFill>
                  <a:srgbClr val="0000FF"/>
                </a:solidFill>
                <a:effectLst/>
                <a:latin typeface="Times New Roman" panose="02020603050405020304" pitchFamily="18" charset="0"/>
                <a:ea typeface="標楷體" panose="03000509000000000000" pitchFamily="65" charset="-120"/>
              </a:rPr>
              <a:t>至多採計</a:t>
            </a:r>
            <a:r>
              <a:rPr lang="en-US" altLang="zh-TW" sz="1700" kern="0" spc="-30" dirty="0">
                <a:solidFill>
                  <a:srgbClr val="0000FF"/>
                </a:solidFill>
                <a:effectLst/>
                <a:latin typeface="Times New Roman" panose="02020603050405020304" pitchFamily="18" charset="0"/>
                <a:ea typeface="標楷體" panose="03000509000000000000" pitchFamily="65" charset="-120"/>
              </a:rPr>
              <a:t>4</a:t>
            </a:r>
            <a:r>
              <a:rPr lang="zh-TW" altLang="zh-TW" sz="1700" kern="0" spc="-30" dirty="0">
                <a:solidFill>
                  <a:srgbClr val="0000FF"/>
                </a:solidFill>
                <a:effectLst/>
                <a:latin typeface="Times New Roman" panose="02020603050405020304" pitchFamily="18" charset="0"/>
                <a:ea typeface="標楷體" panose="03000509000000000000" pitchFamily="65" charset="-120"/>
              </a:rPr>
              <a:t>科</a:t>
            </a:r>
            <a:r>
              <a:rPr lang="zh-TW" altLang="zh-TW" sz="1700" kern="0" spc="-30" dirty="0">
                <a:effectLst/>
                <a:latin typeface="Times New Roman" panose="02020603050405020304" pitchFamily="18" charset="0"/>
                <a:ea typeface="標楷體" panose="03000509000000000000" pitchFamily="65" charset="-120"/>
              </a:rPr>
              <a:t>，並取消各科目權重下限。</a:t>
            </a:r>
            <a:endParaRPr lang="zh-TW" altLang="zh-TW" sz="1700" kern="100" dirty="0">
              <a:effectLst/>
              <a:latin typeface="Times New Roman" panose="02020603050405020304" pitchFamily="18" charset="0"/>
              <a:ea typeface="新細明體" panose="02020500000000000000" pitchFamily="18" charset="-120"/>
            </a:endParaRPr>
          </a:p>
          <a:p>
            <a:pPr marL="161290" indent="0" algn="just">
              <a:lnSpc>
                <a:spcPct val="115000"/>
              </a:lnSpc>
              <a:spcBef>
                <a:spcPts val="300"/>
              </a:spcBef>
              <a:spcAft>
                <a:spcPts val="300"/>
              </a:spcAft>
              <a:buNone/>
              <a:tabLst>
                <a:tab pos="702310" algn="l"/>
              </a:tabLst>
            </a:pPr>
            <a:r>
              <a:rPr lang="en-US" altLang="zh-TW" sz="1700" kern="0" spc="-30" dirty="0">
                <a:effectLst/>
                <a:latin typeface="Times New Roman" panose="02020603050405020304" pitchFamily="18" charset="0"/>
                <a:ea typeface="標楷體" panose="03000509000000000000" pitchFamily="65" charset="-120"/>
              </a:rPr>
              <a:t>(2)</a:t>
            </a:r>
            <a:r>
              <a:rPr lang="zh-TW" altLang="zh-TW" sz="1700" kern="0" spc="-30" dirty="0">
                <a:solidFill>
                  <a:srgbClr val="FF0000"/>
                </a:solidFill>
                <a:effectLst/>
                <a:latin typeface="Times New Roman" panose="02020603050405020304" pitchFamily="18" charset="0"/>
                <a:ea typeface="標楷體" panose="03000509000000000000" pitchFamily="65" charset="-120"/>
              </a:rPr>
              <a:t>專業</a:t>
            </a:r>
            <a:r>
              <a:rPr lang="zh-TW" altLang="zh-TW" sz="1700" kern="0" spc="-30" dirty="0">
                <a:effectLst/>
                <a:latin typeface="Times New Roman" panose="02020603050405020304" pitchFamily="18" charset="0"/>
                <a:ea typeface="標楷體" panose="03000509000000000000" pitchFamily="65" charset="-120"/>
              </a:rPr>
              <a:t>科目採計總權重須</a:t>
            </a:r>
            <a:r>
              <a:rPr lang="zh-TW" altLang="zh-TW" sz="1700" kern="0" spc="-30" dirty="0">
                <a:solidFill>
                  <a:srgbClr val="FF0000"/>
                </a:solidFill>
                <a:effectLst/>
                <a:latin typeface="Times New Roman" panose="02020603050405020304" pitchFamily="18" charset="0"/>
                <a:ea typeface="標楷體" panose="03000509000000000000" pitchFamily="65" charset="-120"/>
              </a:rPr>
              <a:t>大於共同</a:t>
            </a:r>
            <a:r>
              <a:rPr lang="zh-TW" altLang="zh-TW" sz="1700" kern="0" spc="-30" dirty="0">
                <a:effectLst/>
                <a:latin typeface="Times New Roman" panose="02020603050405020304" pitchFamily="18" charset="0"/>
                <a:ea typeface="標楷體" panose="03000509000000000000" pitchFamily="65" charset="-120"/>
              </a:rPr>
              <a:t>科目總權重。</a:t>
            </a:r>
            <a:endParaRPr lang="zh-TW" altLang="zh-TW" sz="1700" kern="100" dirty="0">
              <a:effectLst/>
              <a:latin typeface="Times New Roman" panose="02020603050405020304" pitchFamily="18" charset="0"/>
              <a:ea typeface="新細明體" panose="02020500000000000000" pitchFamily="18" charset="-120"/>
            </a:endParaRPr>
          </a:p>
          <a:p>
            <a:pPr marL="0" indent="0" algn="just">
              <a:lnSpc>
                <a:spcPct val="115000"/>
              </a:lnSpc>
              <a:spcBef>
                <a:spcPts val="300"/>
              </a:spcBef>
              <a:spcAft>
                <a:spcPts val="300"/>
              </a:spcAft>
              <a:buNone/>
              <a:tabLst>
                <a:tab pos="693420" algn="l"/>
              </a:tabLst>
            </a:pPr>
            <a:r>
              <a:rPr lang="en-US" altLang="zh-TW" sz="1700" kern="0" spc="-30" dirty="0">
                <a:effectLst/>
                <a:latin typeface="Times New Roman" panose="02020603050405020304" pitchFamily="18" charset="0"/>
                <a:ea typeface="標楷體" panose="03000509000000000000" pitchFamily="65" charset="-120"/>
              </a:rPr>
              <a:t>3.</a:t>
            </a:r>
            <a:r>
              <a:rPr lang="en-US" altLang="zh-TW" sz="1700" kern="100" spc="-30" dirty="0">
                <a:effectLst/>
                <a:latin typeface="Times New Roman" panose="02020603050405020304" pitchFamily="18" charset="0"/>
                <a:ea typeface="標楷體" panose="03000509000000000000" pitchFamily="65" charset="-120"/>
              </a:rPr>
              <a:t> </a:t>
            </a:r>
            <a:r>
              <a:rPr lang="zh-TW" altLang="zh-TW" sz="1700" kern="100" spc="-30" dirty="0">
                <a:effectLst/>
                <a:latin typeface="Times New Roman" panose="02020603050405020304" pitchFamily="18" charset="0"/>
                <a:ea typeface="標楷體" panose="03000509000000000000" pitchFamily="65" charset="-120"/>
              </a:rPr>
              <a:t>「專題實作</a:t>
            </a:r>
            <a:r>
              <a:rPr lang="zh-TW" altLang="zh-TW" sz="1700" u="sng" kern="100" spc="-30" dirty="0">
                <a:solidFill>
                  <a:srgbClr val="FF0000"/>
                </a:solidFill>
                <a:effectLst/>
                <a:latin typeface="Times New Roman" panose="02020603050405020304" pitchFamily="18" charset="0"/>
                <a:ea typeface="標楷體" panose="03000509000000000000" pitchFamily="65" charset="-120"/>
              </a:rPr>
              <a:t>、</a:t>
            </a:r>
            <a:r>
              <a:rPr lang="zh-TW" altLang="zh-TW" sz="1700" kern="100" spc="-30" dirty="0">
                <a:effectLst/>
                <a:latin typeface="Times New Roman" panose="02020603050405020304" pitchFamily="18" charset="0"/>
                <a:ea typeface="標楷體" panose="03000509000000000000" pitchFamily="65" charset="-120"/>
              </a:rPr>
              <a:t>實習科目學習成果</a:t>
            </a:r>
            <a:r>
              <a:rPr lang="en-US" altLang="zh-TW" sz="1700" kern="0" spc="-30" dirty="0">
                <a:effectLst/>
                <a:latin typeface="Times New Roman" panose="02020603050405020304" pitchFamily="18" charset="0"/>
                <a:ea typeface="標楷體" panose="03000509000000000000" pitchFamily="65" charset="-120"/>
              </a:rPr>
              <a:t>(</a:t>
            </a:r>
            <a:r>
              <a:rPr lang="zh-TW" altLang="zh-TW" sz="1700" kern="0" spc="-30" dirty="0">
                <a:effectLst/>
                <a:latin typeface="Times New Roman" panose="02020603050405020304" pitchFamily="18" charset="0"/>
                <a:ea typeface="標楷體" panose="03000509000000000000" pitchFamily="65" charset="-120"/>
              </a:rPr>
              <a:t>含技能領域</a:t>
            </a:r>
            <a:r>
              <a:rPr lang="en-US" altLang="zh-TW" sz="1700" kern="0" spc="-30" dirty="0">
                <a:effectLst/>
                <a:latin typeface="Times New Roman" panose="02020603050405020304" pitchFamily="18" charset="0"/>
                <a:ea typeface="標楷體" panose="03000509000000000000" pitchFamily="65" charset="-120"/>
              </a:rPr>
              <a:t>)</a:t>
            </a:r>
            <a:r>
              <a:rPr lang="zh-TW" altLang="zh-TW" sz="1700" kern="100" spc="-30" dirty="0">
                <a:effectLst/>
                <a:latin typeface="Times New Roman" panose="02020603050405020304" pitchFamily="18" charset="0"/>
                <a:ea typeface="標楷體" panose="03000509000000000000" pitchFamily="65" charset="-120"/>
              </a:rPr>
              <a:t>」</a:t>
            </a:r>
            <a:r>
              <a:rPr lang="en-US" altLang="zh-TW" sz="1700" kern="100" spc="-30" dirty="0">
                <a:latin typeface="Times New Roman" panose="02020603050405020304" pitchFamily="18" charset="0"/>
                <a:ea typeface="標楷體" panose="03000509000000000000" pitchFamily="65" charset="-120"/>
              </a:rPr>
              <a:t>【</a:t>
            </a:r>
            <a:r>
              <a:rPr lang="zh-TW" altLang="en-US" sz="1700" kern="100" spc="-30" dirty="0">
                <a:effectLst/>
                <a:latin typeface="Times New Roman" panose="02020603050405020304" pitchFamily="18" charset="0"/>
                <a:ea typeface="標楷體" panose="03000509000000000000" pitchFamily="65" charset="-120"/>
              </a:rPr>
              <a:t>原專題實作及實習科目學習成果</a:t>
            </a:r>
            <a:r>
              <a:rPr lang="en-US" altLang="zh-TW" sz="1700" kern="100" spc="-30" dirty="0">
                <a:effectLst/>
                <a:latin typeface="Times New Roman" panose="02020603050405020304" pitchFamily="18" charset="0"/>
                <a:ea typeface="標楷體" panose="03000509000000000000" pitchFamily="65" charset="-120"/>
              </a:rPr>
              <a:t>(</a:t>
            </a:r>
            <a:r>
              <a:rPr lang="zh-TW" altLang="en-US" sz="1700" kern="100" spc="-30" dirty="0">
                <a:effectLst/>
                <a:latin typeface="Times New Roman" panose="02020603050405020304" pitchFamily="18" charset="0"/>
                <a:ea typeface="標楷體" panose="03000509000000000000" pitchFamily="65" charset="-120"/>
              </a:rPr>
              <a:t>含技能領域</a:t>
            </a:r>
            <a:r>
              <a:rPr lang="en-US" altLang="zh-TW" sz="1700" kern="100" spc="-30" dirty="0">
                <a:effectLst/>
                <a:latin typeface="Times New Roman" panose="02020603050405020304" pitchFamily="18" charset="0"/>
                <a:ea typeface="標楷體" panose="03000509000000000000" pitchFamily="65" charset="-120"/>
              </a:rPr>
              <a:t>)】</a:t>
            </a:r>
            <a:r>
              <a:rPr lang="zh-TW" altLang="zh-TW" sz="1700" kern="0" spc="-30" dirty="0">
                <a:effectLst/>
                <a:latin typeface="Times New Roman" panose="02020603050405020304" pitchFamily="18" charset="0"/>
                <a:ea typeface="標楷體" panose="03000509000000000000" pitchFamily="65" charset="-120"/>
              </a:rPr>
              <a:t>：</a:t>
            </a:r>
            <a:endParaRPr lang="zh-TW" altLang="zh-TW" sz="1700" kern="100" dirty="0">
              <a:effectLst/>
              <a:latin typeface="Times New Roman" panose="02020603050405020304" pitchFamily="18" charset="0"/>
              <a:ea typeface="新細明體" panose="02020500000000000000" pitchFamily="18" charset="-120"/>
            </a:endParaRPr>
          </a:p>
          <a:p>
            <a:pPr marL="342900" lvl="0" indent="-342900" algn="just">
              <a:lnSpc>
                <a:spcPct val="115000"/>
              </a:lnSpc>
              <a:spcBef>
                <a:spcPts val="300"/>
              </a:spcBef>
              <a:spcAft>
                <a:spcPts val="300"/>
              </a:spcAft>
              <a:buFont typeface="Times New Roman" panose="02020603050405020304" pitchFamily="18" charset="0"/>
              <a:buAutoNum type="arabicParenBoth"/>
              <a:tabLst>
                <a:tab pos="693420" algn="l"/>
              </a:tabLst>
            </a:pP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在符合上傳件數上限下，可上傳專題實作、亦可上傳實習科目、也可二者皆上傳。</a:t>
            </a:r>
            <a:endParaRPr lang="zh-TW" alt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15000"/>
              </a:lnSpc>
              <a:spcBef>
                <a:spcPts val="300"/>
              </a:spcBef>
              <a:spcAft>
                <a:spcPts val="300"/>
              </a:spcAft>
              <a:buFont typeface="Times New Roman" panose="02020603050405020304" pitchFamily="18" charset="0"/>
              <a:buAutoNum type="arabicParenBoth"/>
              <a:tabLst>
                <a:tab pos="693420" algn="l"/>
              </a:tabLst>
            </a:pP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本項採計成績</a:t>
            </a:r>
            <a:r>
              <a:rPr lang="zh-TW" altLang="zh-TW" sz="1700" kern="100" spc="-30" dirty="0">
                <a:effectLst/>
                <a:latin typeface="Calibri" panose="020F0502020204030204" pitchFamily="34" charset="0"/>
                <a:ea typeface="標楷體" panose="03000509000000000000" pitchFamily="65" charset="-120"/>
                <a:cs typeface="Times New Roman" panose="02020603050405020304" pitchFamily="18" charset="0"/>
              </a:rPr>
              <a:t>占總成績比率</a:t>
            </a:r>
            <a:r>
              <a:rPr lang="zh-TW" altLang="zh-TW" sz="1700" b="1" kern="100" spc="-3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至少為</a:t>
            </a:r>
            <a:r>
              <a:rPr lang="en-US" altLang="zh-TW" sz="1700" b="1" kern="100" spc="-3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100" spc="-3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15000"/>
              </a:lnSpc>
              <a:spcBef>
                <a:spcPts val="300"/>
              </a:spcBef>
              <a:spcAft>
                <a:spcPts val="300"/>
              </a:spcAft>
              <a:buFont typeface="Times New Roman" panose="02020603050405020304" pitchFamily="18" charset="0"/>
              <a:buAutoNum type="arabicParenBoth"/>
              <a:tabLst>
                <a:tab pos="693420" algn="l"/>
              </a:tabLst>
            </a:pP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本項採計件數上限，由</a:t>
            </a:r>
            <a:r>
              <a:rPr lang="en-US"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件</a:t>
            </a:r>
            <a:r>
              <a:rPr lang="zh-TW" altLang="zh-TW" sz="1700" b="1" kern="100" spc="-3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下修為</a:t>
            </a:r>
            <a:r>
              <a:rPr lang="en-US" altLang="zh-TW" sz="1700" b="1" kern="100" spc="-3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700" b="1" kern="100" spc="-3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件</a:t>
            </a: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，由各校系科</a:t>
            </a:r>
            <a:r>
              <a:rPr lang="en-US"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spc="-30" dirty="0">
                <a:effectLst/>
                <a:latin typeface="Times New Roman" panose="02020603050405020304" pitchFamily="18" charset="0"/>
                <a:ea typeface="標楷體" panose="03000509000000000000" pitchFamily="65" charset="-120"/>
                <a:cs typeface="Times New Roman" panose="02020603050405020304" pitchFamily="18" charset="0"/>
              </a:rPr>
              <a:t>、學程依規範自訂，並明訂於甄選辦法。</a:t>
            </a:r>
            <a:endParaRPr lang="zh-TW" altLang="zh-TW" sz="17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13</a:t>
            </a:fld>
            <a:endParaRPr lang="en-US" altLang="zh-TW" dirty="0"/>
          </a:p>
        </p:txBody>
      </p:sp>
      <p:sp>
        <p:nvSpPr>
          <p:cNvPr id="6" name="文字方塊 5">
            <a:extLst>
              <a:ext uri="{FF2B5EF4-FFF2-40B4-BE49-F238E27FC236}">
                <a16:creationId xmlns:a16="http://schemas.microsoft.com/office/drawing/2014/main" id="{A884B72C-3528-4D98-80F8-97EBE11C4F51}"/>
              </a:ext>
            </a:extLst>
          </p:cNvPr>
          <p:cNvSpPr txBox="1"/>
          <p:nvPr/>
        </p:nvSpPr>
        <p:spPr>
          <a:xfrm>
            <a:off x="1030014" y="4850906"/>
            <a:ext cx="10542791" cy="1615763"/>
          </a:xfrm>
          <a:prstGeom prst="rect">
            <a:avLst/>
          </a:prstGeom>
          <a:solidFill>
            <a:srgbClr val="DEEBF7"/>
          </a:solidFill>
        </p:spPr>
        <p:txBody>
          <a:bodyPr wrap="square">
            <a:spAutoFit/>
          </a:bodyPr>
          <a:lstStyle/>
          <a:p>
            <a:pPr>
              <a:lnSpc>
                <a:spcPct val="150000"/>
              </a:lnSpc>
            </a:pPr>
            <a:r>
              <a:rPr lang="en-US" altLang="zh-TW" sz="1700" dirty="0">
                <a:latin typeface="Times New Roman" panose="02020603050405020304" pitchFamily="18" charset="0"/>
                <a:ea typeface="華康儷楷書" panose="03000509000000000000" pitchFamily="65" charset="-120"/>
              </a:rPr>
              <a:t>113</a:t>
            </a:r>
            <a:r>
              <a:rPr lang="zh-TW" altLang="en-US" sz="1700" dirty="0">
                <a:latin typeface="Times New Roman" panose="02020603050405020304" pitchFamily="18" charset="0"/>
                <a:ea typeface="華康儷楷書" panose="03000509000000000000" pitchFamily="65" charset="-120"/>
              </a:rPr>
              <a:t>學年度持續配合教育部推動之「資安學研人才培育計畫」，符合資安人才外加名額招生校系</a:t>
            </a:r>
            <a:r>
              <a:rPr lang="en-US" altLang="zh-TW" sz="1700" dirty="0">
                <a:latin typeface="Times New Roman" panose="02020603050405020304" pitchFamily="18" charset="0"/>
                <a:ea typeface="華康儷楷書" panose="03000509000000000000" pitchFamily="65" charset="-120"/>
              </a:rPr>
              <a:t>(</a:t>
            </a:r>
            <a:r>
              <a:rPr lang="zh-TW" altLang="en-US" sz="1700" dirty="0">
                <a:latin typeface="Times New Roman" panose="02020603050405020304" pitchFamily="18" charset="0"/>
                <a:ea typeface="華康儷楷書" panose="03000509000000000000" pitchFamily="65" charset="-120"/>
              </a:rPr>
              <a:t>組</a:t>
            </a:r>
            <a:r>
              <a:rPr lang="en-US" altLang="zh-TW" sz="1700" dirty="0">
                <a:latin typeface="Times New Roman" panose="02020603050405020304" pitchFamily="18" charset="0"/>
                <a:ea typeface="華康儷楷書" panose="03000509000000000000" pitchFamily="65" charset="-120"/>
              </a:rPr>
              <a:t>)</a:t>
            </a:r>
            <a:r>
              <a:rPr lang="zh-TW" altLang="en-US" sz="1700" dirty="0">
                <a:latin typeface="Times New Roman" panose="02020603050405020304" pitchFamily="18" charset="0"/>
                <a:ea typeface="華康儷楷書" panose="03000509000000000000" pitchFamily="65" charset="-120"/>
              </a:rPr>
              <a:t>、學程，在「一般組」於該校系</a:t>
            </a:r>
            <a:r>
              <a:rPr lang="en-US" altLang="zh-TW" sz="1700" dirty="0">
                <a:latin typeface="Times New Roman" panose="02020603050405020304" pitchFamily="18" charset="0"/>
                <a:ea typeface="華康儷楷書" panose="03000509000000000000" pitchFamily="65" charset="-120"/>
              </a:rPr>
              <a:t>(</a:t>
            </a:r>
            <a:r>
              <a:rPr lang="zh-TW" altLang="en-US" sz="1700" dirty="0">
                <a:latin typeface="Times New Roman" panose="02020603050405020304" pitchFamily="18" charset="0"/>
                <a:ea typeface="華康儷楷書" panose="03000509000000000000" pitchFamily="65" charset="-120"/>
              </a:rPr>
              <a:t>組</a:t>
            </a:r>
            <a:r>
              <a:rPr lang="en-US" altLang="zh-TW" sz="1700" dirty="0">
                <a:latin typeface="Times New Roman" panose="02020603050405020304" pitchFamily="18" charset="0"/>
                <a:ea typeface="華康儷楷書" panose="03000509000000000000" pitchFamily="65" charset="-120"/>
              </a:rPr>
              <a:t>)</a:t>
            </a:r>
            <a:r>
              <a:rPr lang="zh-TW" altLang="en-US" sz="1700" dirty="0">
                <a:latin typeface="Times New Roman" panose="02020603050405020304" pitchFamily="18" charset="0"/>
                <a:ea typeface="華康儷楷書" panose="03000509000000000000" pitchFamily="65" charset="-120"/>
              </a:rPr>
              <a:t>、學程名稱之後加註「</a:t>
            </a:r>
            <a:r>
              <a:rPr lang="zh-TW" altLang="en-US" sz="1700" dirty="0">
                <a:solidFill>
                  <a:srgbClr val="0000FF"/>
                </a:solidFill>
                <a:latin typeface="Times New Roman" panose="02020603050405020304" pitchFamily="18" charset="0"/>
                <a:ea typeface="華康儷楷書" panose="03000509000000000000" pitchFamily="65" charset="-120"/>
              </a:rPr>
              <a:t>資安人才</a:t>
            </a:r>
            <a:r>
              <a:rPr lang="zh-TW" altLang="en-US" sz="1700" dirty="0">
                <a:latin typeface="Times New Roman" panose="02020603050405020304" pitchFamily="18" charset="0"/>
                <a:ea typeface="華康儷楷書" panose="03000509000000000000" pitchFamily="65" charset="-120"/>
              </a:rPr>
              <a:t>」辦理招生，請詳閱招生簡章。</a:t>
            </a:r>
            <a:endParaRPr lang="en-US" altLang="zh-TW" sz="1700" dirty="0">
              <a:latin typeface="Times New Roman" panose="02020603050405020304" pitchFamily="18" charset="0"/>
              <a:ea typeface="華康儷楷書" panose="03000509000000000000" pitchFamily="65" charset="-120"/>
            </a:endParaRPr>
          </a:p>
          <a:p>
            <a:pPr>
              <a:lnSpc>
                <a:spcPct val="150000"/>
              </a:lnSpc>
            </a:pPr>
            <a:r>
              <a:rPr lang="en-US" altLang="zh-TW" sz="1700" u="sng" dirty="0">
                <a:latin typeface="Times New Roman" panose="02020603050405020304" pitchFamily="18" charset="0"/>
                <a:ea typeface="華康儷楷書" panose="03000509000000000000" pitchFamily="65" charset="-120"/>
              </a:rPr>
              <a:t>113</a:t>
            </a:r>
            <a:r>
              <a:rPr lang="zh-TW" altLang="en-US" sz="1700" u="sng" dirty="0">
                <a:latin typeface="Times New Roman" panose="02020603050405020304" pitchFamily="18" charset="0"/>
                <a:ea typeface="華康儷楷書" panose="03000509000000000000" pitchFamily="65" charset="-120"/>
              </a:rPr>
              <a:t>學年度提供</a:t>
            </a:r>
            <a:r>
              <a:rPr lang="en-US" altLang="zh-TW" sz="1700" b="1" u="sng" dirty="0">
                <a:solidFill>
                  <a:srgbClr val="0000FF"/>
                </a:solidFill>
                <a:latin typeface="Times New Roman" panose="02020603050405020304" pitchFamily="18" charset="0"/>
                <a:ea typeface="華康儷楷書" panose="03000509000000000000" pitchFamily="65" charset="-120"/>
              </a:rPr>
              <a:t>613</a:t>
            </a:r>
            <a:r>
              <a:rPr lang="zh-TW" altLang="en-US" sz="1700" u="sng" dirty="0">
                <a:latin typeface="Times New Roman" panose="02020603050405020304" pitchFamily="18" charset="0"/>
                <a:ea typeface="華康儷楷書" panose="03000509000000000000" pitchFamily="65" charset="-120"/>
              </a:rPr>
              <a:t>名半導體、</a:t>
            </a:r>
            <a:r>
              <a:rPr lang="en-US" altLang="zh-TW" sz="1700" u="sng" dirty="0">
                <a:latin typeface="Times New Roman" panose="02020603050405020304" pitchFamily="18" charset="0"/>
                <a:ea typeface="華康儷楷書" panose="03000509000000000000" pitchFamily="65" charset="-120"/>
              </a:rPr>
              <a:t>AI</a:t>
            </a:r>
            <a:r>
              <a:rPr lang="zh-TW" altLang="en-US" sz="1700" u="sng" dirty="0">
                <a:latin typeface="Times New Roman" panose="02020603050405020304" pitchFamily="18" charset="0"/>
                <a:ea typeface="華康儷楷書" panose="03000509000000000000" pitchFamily="65" charset="-120"/>
              </a:rPr>
              <a:t>、機械領域系所擴充招生名額</a:t>
            </a:r>
            <a:r>
              <a:rPr lang="en-US" altLang="zh-TW" sz="1700" u="sng" dirty="0">
                <a:latin typeface="Times New Roman" panose="02020603050405020304" pitchFamily="18" charset="0"/>
                <a:ea typeface="華康儷楷書" panose="03000509000000000000" pitchFamily="65" charset="-120"/>
              </a:rPr>
              <a:t>(</a:t>
            </a:r>
            <a:r>
              <a:rPr lang="zh-TW" altLang="en-US" sz="1700" u="sng" dirty="0">
                <a:latin typeface="Times New Roman" panose="02020603050405020304" pitchFamily="18" charset="0"/>
                <a:ea typeface="華康儷楷書" panose="03000509000000000000" pitchFamily="65" charset="-120"/>
              </a:rPr>
              <a:t>含</a:t>
            </a:r>
            <a:r>
              <a:rPr lang="en-US" altLang="zh-TW" sz="1700" b="1" u="sng" dirty="0">
                <a:solidFill>
                  <a:srgbClr val="0000FF"/>
                </a:solidFill>
                <a:latin typeface="Times New Roman" panose="02020603050405020304" pitchFamily="18" charset="0"/>
                <a:ea typeface="華康儷楷書" panose="03000509000000000000" pitchFamily="65" charset="-120"/>
              </a:rPr>
              <a:t>136</a:t>
            </a:r>
            <a:r>
              <a:rPr lang="zh-TW" altLang="en-US" sz="1700" b="1" u="sng" dirty="0">
                <a:solidFill>
                  <a:srgbClr val="0000FF"/>
                </a:solidFill>
                <a:latin typeface="Times New Roman" panose="02020603050405020304" pitchFamily="18" charset="0"/>
                <a:ea typeface="華康儷楷書" panose="03000509000000000000" pitchFamily="65" charset="-120"/>
              </a:rPr>
              <a:t>名資安人才</a:t>
            </a:r>
            <a:r>
              <a:rPr lang="zh-TW" altLang="en-US" sz="1700" u="sng" dirty="0">
                <a:latin typeface="Times New Roman" panose="02020603050405020304" pitchFamily="18" charset="0"/>
                <a:ea typeface="華康儷楷書" panose="03000509000000000000" pitchFamily="65" charset="-120"/>
              </a:rPr>
              <a:t>之招生名額</a:t>
            </a:r>
            <a:r>
              <a:rPr lang="en-US" altLang="zh-TW" sz="1700" u="sng" dirty="0">
                <a:latin typeface="Times New Roman" panose="02020603050405020304" pitchFamily="18" charset="0"/>
                <a:ea typeface="華康儷楷書" panose="03000509000000000000" pitchFamily="65" charset="-120"/>
              </a:rPr>
              <a:t>)</a:t>
            </a:r>
            <a:r>
              <a:rPr lang="zh-TW" altLang="en-US" sz="1700" u="sng" dirty="0">
                <a:latin typeface="Times New Roman" panose="02020603050405020304" pitchFamily="18" charset="0"/>
                <a:ea typeface="華康儷楷書" panose="03000509000000000000" pitchFamily="65" charset="-120"/>
              </a:rPr>
              <a:t>，納入四技二專甄選入學相關科系之「一般組」</a:t>
            </a:r>
            <a:r>
              <a:rPr lang="zh-TW" altLang="en-US" sz="1700" u="sng" dirty="0">
                <a:solidFill>
                  <a:srgbClr val="FF0000"/>
                </a:solidFill>
                <a:latin typeface="Times New Roman" panose="02020603050405020304" pitchFamily="18" charset="0"/>
                <a:ea typeface="華康儷楷書" panose="03000509000000000000" pitchFamily="65" charset="-120"/>
              </a:rPr>
              <a:t>一般生</a:t>
            </a:r>
            <a:r>
              <a:rPr lang="zh-TW" altLang="en-US" sz="1700" u="sng" dirty="0">
                <a:latin typeface="Times New Roman" panose="02020603050405020304" pitchFamily="18" charset="0"/>
                <a:ea typeface="華康儷楷書" panose="03000509000000000000" pitchFamily="65" charset="-120"/>
              </a:rPr>
              <a:t>名額招生。</a:t>
            </a:r>
            <a:endParaRPr lang="en-US" altLang="zh-TW" sz="1700" u="sng" dirty="0">
              <a:latin typeface="Times New Roman" panose="02020603050405020304" pitchFamily="18" charset="0"/>
              <a:ea typeface="華康儷楷書" panose="03000509000000000000" pitchFamily="65" charset="-120"/>
            </a:endParaRPr>
          </a:p>
        </p:txBody>
      </p:sp>
      <p:sp>
        <p:nvSpPr>
          <p:cNvPr id="7" name="矩形 6">
            <a:extLst>
              <a:ext uri="{FF2B5EF4-FFF2-40B4-BE49-F238E27FC236}">
                <a16:creationId xmlns:a16="http://schemas.microsoft.com/office/drawing/2014/main" id="{0D7A26FF-641A-4D8E-8034-EED7AC129596}"/>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
        <p:nvSpPr>
          <p:cNvPr id="4" name="星形: 五角 3">
            <a:extLst>
              <a:ext uri="{FF2B5EF4-FFF2-40B4-BE49-F238E27FC236}">
                <a16:creationId xmlns:a16="http://schemas.microsoft.com/office/drawing/2014/main" id="{AA583108-D75A-4385-87FD-9CA93365CBAC}"/>
              </a:ext>
            </a:extLst>
          </p:cNvPr>
          <p:cNvSpPr/>
          <p:nvPr/>
        </p:nvSpPr>
        <p:spPr>
          <a:xfrm>
            <a:off x="10554789" y="3429000"/>
            <a:ext cx="113211" cy="141514"/>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DC077233-573B-4ECD-B8A2-B0EA19F87167}"/>
              </a:ext>
            </a:extLst>
          </p:cNvPr>
          <p:cNvSpPr txBox="1"/>
          <p:nvPr/>
        </p:nvSpPr>
        <p:spPr>
          <a:xfrm>
            <a:off x="10638555" y="3212953"/>
            <a:ext cx="924435" cy="461665"/>
          </a:xfrm>
          <a:prstGeom prst="rect">
            <a:avLst/>
          </a:prstGeom>
          <a:noFill/>
        </p:spPr>
        <p:txBody>
          <a:bodyPr wrap="square" rtlCol="0">
            <a:spAutoFit/>
          </a:bodyPr>
          <a:lstStyle/>
          <a:p>
            <a:r>
              <a:rPr lang="zh-TW" altLang="en-US" sz="1200" kern="0" spc="-30" dirty="0">
                <a:latin typeface="華康儷楷書" panose="03000509000000000000" pitchFamily="65" charset="-120"/>
                <a:ea typeface="華康儷楷書" panose="03000509000000000000" pitchFamily="65" charset="-120"/>
              </a:rPr>
              <a:t>四技二專技優甄審</a:t>
            </a:r>
          </a:p>
        </p:txBody>
      </p:sp>
    </p:spTree>
    <p:extLst>
      <p:ext uri="{BB962C8B-B14F-4D97-AF65-F5344CB8AC3E}">
        <p14:creationId xmlns:p14="http://schemas.microsoft.com/office/powerpoint/2010/main" val="40388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0" y="8626"/>
            <a:ext cx="12192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lnSpc>
                <a:spcPct val="150000"/>
              </a:lnSpc>
            </a:pPr>
            <a:r>
              <a:rPr lang="zh-TW" altLang="en-US" b="1" spc="-100" dirty="0">
                <a:solidFill>
                  <a:schemeClr val="tx1"/>
                </a:solidFill>
                <a:latin typeface="Book Antiqua" panose="02040602050305030304" pitchFamily="18" charset="0"/>
                <a:ea typeface="華康儷楷書" panose="03000509000000000000" pitchFamily="65" charset="-120"/>
              </a:rPr>
              <a:t>招生簡章查詢系統</a:t>
            </a:r>
          </a:p>
        </p:txBody>
      </p:sp>
      <p:sp>
        <p:nvSpPr>
          <p:cNvPr id="5" name="投影片編號版面配置區 4"/>
          <p:cNvSpPr>
            <a:spLocks noGrp="1"/>
          </p:cNvSpPr>
          <p:nvPr>
            <p:ph type="sldNum" sz="quarter" idx="12"/>
          </p:nvPr>
        </p:nvSpPr>
        <p:spPr/>
        <p:txBody>
          <a:bodyPr/>
          <a:lstStyle/>
          <a:p>
            <a:pPr>
              <a:defRPr/>
            </a:pPr>
            <a:fld id="{0425DD0F-D833-4500-8224-585EDAC39332}" type="slidenum">
              <a:rPr lang="zh-TW" altLang="en-US" smtClean="0"/>
              <a:pPr>
                <a:defRPr/>
              </a:pPr>
              <a:t>14</a:t>
            </a:fld>
            <a:endParaRPr lang="en-US" altLang="zh-TW"/>
          </a:p>
        </p:txBody>
      </p:sp>
      <p:sp>
        <p:nvSpPr>
          <p:cNvPr id="4" name="矩形 3">
            <a:extLst>
              <a:ext uri="{FF2B5EF4-FFF2-40B4-BE49-F238E27FC236}">
                <a16:creationId xmlns:a16="http://schemas.microsoft.com/office/drawing/2014/main" id="{BBC1A222-A0FA-42EE-AA0A-BA55D900B0BA}"/>
              </a:ext>
            </a:extLst>
          </p:cNvPr>
          <p:cNvSpPr/>
          <p:nvPr/>
        </p:nvSpPr>
        <p:spPr>
          <a:xfrm>
            <a:off x="1963339" y="1041603"/>
            <a:ext cx="8904322" cy="830997"/>
          </a:xfrm>
          <a:prstGeom prst="rect">
            <a:avLst/>
          </a:prstGeom>
          <a:noFill/>
        </p:spPr>
        <p:txBody>
          <a:bodyPr wrap="square">
            <a:spAutoFit/>
          </a:bodyPr>
          <a:lstStyle/>
          <a:p>
            <a:pPr algn="ctr"/>
            <a:r>
              <a:rPr lang="zh-TW" altLang="en-US" sz="2400" dirty="0">
                <a:latin typeface="華康儷楷書" panose="03000509000000000000" pitchFamily="65" charset="-120"/>
                <a:ea typeface="華康儷楷書" panose="03000509000000000000" pitchFamily="65" charset="-120"/>
              </a:rPr>
              <a:t>各組校系科</a:t>
            </a:r>
            <a:r>
              <a:rPr lang="en-US" altLang="zh-TW" sz="2400" dirty="0">
                <a:latin typeface="華康儷楷書" panose="03000509000000000000" pitchFamily="65" charset="-120"/>
                <a:ea typeface="華康儷楷書" panose="03000509000000000000" pitchFamily="65" charset="-120"/>
              </a:rPr>
              <a:t>(</a:t>
            </a:r>
            <a:r>
              <a:rPr lang="zh-TW" altLang="en-US" sz="2400" dirty="0">
                <a:latin typeface="華康儷楷書" panose="03000509000000000000" pitchFamily="65" charset="-120"/>
                <a:ea typeface="華康儷楷書" panose="03000509000000000000" pitchFamily="65" charset="-120"/>
              </a:rPr>
              <a:t>組</a:t>
            </a:r>
            <a:r>
              <a:rPr lang="en-US" altLang="zh-TW" sz="2400" dirty="0">
                <a:latin typeface="華康儷楷書" panose="03000509000000000000" pitchFamily="65" charset="-120"/>
                <a:ea typeface="華康儷楷書" panose="03000509000000000000" pitchFamily="65" charset="-120"/>
              </a:rPr>
              <a:t>)</a:t>
            </a:r>
            <a:r>
              <a:rPr lang="zh-TW" altLang="en-US" sz="2400" dirty="0">
                <a:latin typeface="華康儷楷書" panose="03000509000000000000" pitchFamily="65" charset="-120"/>
                <a:ea typeface="華康儷楷書" panose="03000509000000000000" pitchFamily="65" charset="-120"/>
              </a:rPr>
              <a:t>、學程甄選辦法，不印紙本</a:t>
            </a:r>
            <a:endParaRPr lang="en-US" altLang="zh-TW" sz="2400" dirty="0">
              <a:latin typeface="華康儷楷書" panose="03000509000000000000" pitchFamily="65" charset="-120"/>
              <a:ea typeface="華康儷楷書" panose="03000509000000000000" pitchFamily="65" charset="-120"/>
            </a:endParaRPr>
          </a:p>
          <a:p>
            <a:pPr algn="ctr"/>
            <a:r>
              <a:rPr lang="zh-TW" altLang="en-US" sz="2400" dirty="0">
                <a:latin typeface="華康儷楷書" panose="03000509000000000000" pitchFamily="65" charset="-120"/>
                <a:ea typeface="華康儷楷書" panose="03000509000000000000" pitchFamily="65" charset="-120"/>
              </a:rPr>
              <a:t>於本招生官網「簡章下載暨資料查詢系統」提供下載與查詢</a:t>
            </a:r>
          </a:p>
        </p:txBody>
      </p:sp>
      <p:sp>
        <p:nvSpPr>
          <p:cNvPr id="18" name="文字方塊 17"/>
          <p:cNvSpPr txBox="1"/>
          <p:nvPr/>
        </p:nvSpPr>
        <p:spPr>
          <a:xfrm>
            <a:off x="7511012" y="1959457"/>
            <a:ext cx="3262432" cy="461665"/>
          </a:xfrm>
          <a:prstGeom prst="rect">
            <a:avLst/>
          </a:prstGeom>
          <a:noFill/>
        </p:spPr>
        <p:txBody>
          <a:bodyPr wrap="none" rtlCol="0">
            <a:spAutoFit/>
          </a:bodyPr>
          <a:lstStyle/>
          <a:p>
            <a:r>
              <a:rPr lang="zh-TW" altLang="en-US" sz="2400" dirty="0">
                <a:latin typeface="華康儷楷書" panose="03000509000000000000" pitchFamily="65" charset="-120"/>
                <a:ea typeface="華康儷楷書" panose="03000509000000000000" pitchFamily="65" charset="-120"/>
              </a:rPr>
              <a:t>考生志願申請輔助系統</a:t>
            </a:r>
          </a:p>
        </p:txBody>
      </p:sp>
      <p:sp>
        <p:nvSpPr>
          <p:cNvPr id="20" name="文字方塊 19"/>
          <p:cNvSpPr txBox="1"/>
          <p:nvPr/>
        </p:nvSpPr>
        <p:spPr>
          <a:xfrm>
            <a:off x="1682299" y="1947202"/>
            <a:ext cx="3570208" cy="461665"/>
          </a:xfrm>
          <a:prstGeom prst="rect">
            <a:avLst/>
          </a:prstGeom>
          <a:noFill/>
        </p:spPr>
        <p:txBody>
          <a:bodyPr wrap="none" rtlCol="0">
            <a:spAutoFit/>
          </a:bodyPr>
          <a:lstStyle/>
          <a:p>
            <a:r>
              <a:rPr lang="zh-TW" altLang="en-US" sz="2400" dirty="0">
                <a:latin typeface="華康儷楷書" panose="03000509000000000000" pitchFamily="65" charset="-120"/>
                <a:ea typeface="華康儷楷書" panose="03000509000000000000" pitchFamily="65" charset="-120"/>
              </a:rPr>
              <a:t>簡章下載暨資料查詢系統</a:t>
            </a:r>
          </a:p>
        </p:txBody>
      </p:sp>
      <p:sp>
        <p:nvSpPr>
          <p:cNvPr id="24" name="文字方塊 23"/>
          <p:cNvSpPr txBox="1"/>
          <p:nvPr/>
        </p:nvSpPr>
        <p:spPr>
          <a:xfrm>
            <a:off x="1318097" y="2552964"/>
            <a:ext cx="723275" cy="307777"/>
          </a:xfrm>
          <a:prstGeom prst="rect">
            <a:avLst/>
          </a:prstGeom>
          <a:noFill/>
        </p:spPr>
        <p:txBody>
          <a:bodyPr wrap="none" rtlCol="0">
            <a:spAutoFit/>
          </a:bodyPr>
          <a:lstStyle/>
          <a:p>
            <a:r>
              <a:rPr lang="zh-TW" altLang="en-US" sz="1400" dirty="0">
                <a:latin typeface="華康儷楷書" panose="03000509000000000000" pitchFamily="65" charset="-120"/>
                <a:ea typeface="華康儷楷書" panose="03000509000000000000" pitchFamily="65" charset="-120"/>
              </a:rPr>
              <a:t>一般組</a:t>
            </a:r>
          </a:p>
        </p:txBody>
      </p:sp>
      <p:sp>
        <p:nvSpPr>
          <p:cNvPr id="25" name="文字方塊 24"/>
          <p:cNvSpPr txBox="1"/>
          <p:nvPr/>
        </p:nvSpPr>
        <p:spPr>
          <a:xfrm>
            <a:off x="1081750" y="4091302"/>
            <a:ext cx="1441420" cy="307777"/>
          </a:xfrm>
          <a:prstGeom prst="rect">
            <a:avLst/>
          </a:prstGeom>
          <a:noFill/>
        </p:spPr>
        <p:txBody>
          <a:bodyPr wrap="none" rtlCol="0">
            <a:spAutoFit/>
          </a:bodyPr>
          <a:lstStyle/>
          <a:p>
            <a:r>
              <a:rPr lang="zh-TW" altLang="en-US" sz="1400" dirty="0">
                <a:latin typeface="華康儷楷書" panose="03000509000000000000" pitchFamily="65" charset="-120"/>
                <a:ea typeface="華康儷楷書" panose="03000509000000000000" pitchFamily="65" charset="-120"/>
              </a:rPr>
              <a:t>青年儲蓄帳戶組</a:t>
            </a:r>
          </a:p>
        </p:txBody>
      </p:sp>
      <p:pic>
        <p:nvPicPr>
          <p:cNvPr id="2" name="圖片 1"/>
          <p:cNvPicPr>
            <a:picLocks noChangeAspect="1"/>
          </p:cNvPicPr>
          <p:nvPr/>
        </p:nvPicPr>
        <p:blipFill>
          <a:blip r:embed="rId3"/>
          <a:stretch>
            <a:fillRect/>
          </a:stretch>
        </p:blipFill>
        <p:spPr>
          <a:xfrm>
            <a:off x="2705708" y="2552964"/>
            <a:ext cx="2895238" cy="3476190"/>
          </a:xfrm>
          <a:prstGeom prst="rect">
            <a:avLst/>
          </a:prstGeom>
        </p:spPr>
      </p:pic>
      <p:pic>
        <p:nvPicPr>
          <p:cNvPr id="6" name="圖片 5">
            <a:extLst>
              <a:ext uri="{FF2B5EF4-FFF2-40B4-BE49-F238E27FC236}">
                <a16:creationId xmlns:a16="http://schemas.microsoft.com/office/drawing/2014/main" id="{7213D90C-34B3-4698-BAF8-FB0E7746F95F}"/>
              </a:ext>
            </a:extLst>
          </p:cNvPr>
          <p:cNvPicPr>
            <a:picLocks noChangeAspect="1"/>
          </p:cNvPicPr>
          <p:nvPr/>
        </p:nvPicPr>
        <p:blipFill>
          <a:blip r:embed="rId4"/>
          <a:stretch>
            <a:fillRect/>
          </a:stretch>
        </p:blipFill>
        <p:spPr>
          <a:xfrm>
            <a:off x="7173488" y="2552964"/>
            <a:ext cx="4233572" cy="3476190"/>
          </a:xfrm>
          <a:prstGeom prst="rect">
            <a:avLst/>
          </a:prstGeom>
        </p:spPr>
      </p:pic>
      <p:pic>
        <p:nvPicPr>
          <p:cNvPr id="7" name="圖片 6">
            <a:extLst>
              <a:ext uri="{FF2B5EF4-FFF2-40B4-BE49-F238E27FC236}">
                <a16:creationId xmlns:a16="http://schemas.microsoft.com/office/drawing/2014/main" id="{84080F2C-D3BE-445D-BCA0-51107E8C8A71}"/>
              </a:ext>
            </a:extLst>
          </p:cNvPr>
          <p:cNvPicPr>
            <a:picLocks noChangeAspect="1"/>
          </p:cNvPicPr>
          <p:nvPr/>
        </p:nvPicPr>
        <p:blipFill>
          <a:blip r:embed="rId5"/>
          <a:stretch>
            <a:fillRect/>
          </a:stretch>
        </p:blipFill>
        <p:spPr>
          <a:xfrm>
            <a:off x="5762814" y="3233826"/>
            <a:ext cx="1410674" cy="1407173"/>
          </a:xfrm>
          <a:prstGeom prst="rect">
            <a:avLst/>
          </a:prstGeom>
        </p:spPr>
      </p:pic>
      <p:pic>
        <p:nvPicPr>
          <p:cNvPr id="9" name="圖片 8">
            <a:extLst>
              <a:ext uri="{FF2B5EF4-FFF2-40B4-BE49-F238E27FC236}">
                <a16:creationId xmlns:a16="http://schemas.microsoft.com/office/drawing/2014/main" id="{94F80918-0A8C-44F5-84C2-594A8A6CFF4E}"/>
              </a:ext>
            </a:extLst>
          </p:cNvPr>
          <p:cNvPicPr>
            <a:picLocks noChangeAspect="1"/>
          </p:cNvPicPr>
          <p:nvPr/>
        </p:nvPicPr>
        <p:blipFill>
          <a:blip r:embed="rId6"/>
          <a:stretch>
            <a:fillRect/>
          </a:stretch>
        </p:blipFill>
        <p:spPr>
          <a:xfrm>
            <a:off x="1259872" y="2958628"/>
            <a:ext cx="1057437" cy="1062659"/>
          </a:xfrm>
          <a:prstGeom prst="rect">
            <a:avLst/>
          </a:prstGeom>
        </p:spPr>
      </p:pic>
      <p:pic>
        <p:nvPicPr>
          <p:cNvPr id="12" name="圖片 11">
            <a:extLst>
              <a:ext uri="{FF2B5EF4-FFF2-40B4-BE49-F238E27FC236}">
                <a16:creationId xmlns:a16="http://schemas.microsoft.com/office/drawing/2014/main" id="{64564688-C044-4D28-98C8-B41C5E6FE5EB}"/>
              </a:ext>
            </a:extLst>
          </p:cNvPr>
          <p:cNvPicPr>
            <a:picLocks noChangeAspect="1"/>
          </p:cNvPicPr>
          <p:nvPr/>
        </p:nvPicPr>
        <p:blipFill>
          <a:blip r:embed="rId7"/>
          <a:stretch>
            <a:fillRect/>
          </a:stretch>
        </p:blipFill>
        <p:spPr>
          <a:xfrm>
            <a:off x="1259872" y="4640999"/>
            <a:ext cx="1105814" cy="1103089"/>
          </a:xfrm>
          <a:prstGeom prst="rect">
            <a:avLst/>
          </a:prstGeom>
        </p:spPr>
      </p:pic>
    </p:spTree>
    <p:extLst>
      <p:ext uri="{BB962C8B-B14F-4D97-AF65-F5344CB8AC3E}">
        <p14:creationId xmlns:p14="http://schemas.microsoft.com/office/powerpoint/2010/main" val="265678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233906"/>
            <a:ext cx="12192000" cy="36909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zh-TW" altLang="en-US" sz="2800" b="1" spc="-75" dirty="0">
                <a:solidFill>
                  <a:prstClr val="black"/>
                </a:solidFill>
                <a:latin typeface="華康儷楷書" panose="03000509000000000000" pitchFamily="65" charset="-120"/>
                <a:ea typeface="華康儷楷書" panose="03000509000000000000" pitchFamily="65" charset="-120"/>
              </a:rPr>
              <a:t>一般組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各校系科</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、學程甄選辦法</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zh-TW" sz="2800" b="1" spc="-75" dirty="0">
                <a:solidFill>
                  <a:prstClr val="black"/>
                </a:solidFill>
                <a:latin typeface="華康儷楷書" panose="03000509000000000000" pitchFamily="65" charset="-120"/>
                <a:ea typeface="華康儷楷書" panose="03000509000000000000" pitchFamily="65" charset="-120"/>
              </a:rPr>
              <a:t>樣張</a:t>
            </a:r>
            <a:r>
              <a:rPr lang="en-US" altLang="zh-TW" sz="2800" b="1" spc="-75" dirty="0">
                <a:solidFill>
                  <a:prstClr val="black"/>
                </a:solidFill>
                <a:latin typeface="華康儷楷書" panose="03000509000000000000" pitchFamily="65" charset="-120"/>
                <a:ea typeface="華康儷楷書" panose="03000509000000000000" pitchFamily="65" charset="-120"/>
              </a:rPr>
              <a:t>)</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pic>
        <p:nvPicPr>
          <p:cNvPr id="8" name="圖片 7">
            <a:extLst>
              <a:ext uri="{FF2B5EF4-FFF2-40B4-BE49-F238E27FC236}">
                <a16:creationId xmlns:a16="http://schemas.microsoft.com/office/drawing/2014/main" id="{2FD72F6D-1D68-4274-BBFF-663C0A6CCB33}"/>
              </a:ext>
            </a:extLst>
          </p:cNvPr>
          <p:cNvPicPr>
            <a:picLocks noChangeAspect="1"/>
          </p:cNvPicPr>
          <p:nvPr/>
        </p:nvPicPr>
        <p:blipFill>
          <a:blip r:embed="rId3"/>
          <a:stretch>
            <a:fillRect/>
          </a:stretch>
        </p:blipFill>
        <p:spPr>
          <a:xfrm>
            <a:off x="78377" y="827907"/>
            <a:ext cx="12035246" cy="5796187"/>
          </a:xfrm>
          <a:prstGeom prst="rect">
            <a:avLst/>
          </a:prstGeom>
        </p:spPr>
      </p:pic>
      <p:sp>
        <p:nvSpPr>
          <p:cNvPr id="9" name="矩形 8">
            <a:extLst>
              <a:ext uri="{FF2B5EF4-FFF2-40B4-BE49-F238E27FC236}">
                <a16:creationId xmlns:a16="http://schemas.microsoft.com/office/drawing/2014/main" id="{0E4A78F1-FD55-42BF-B894-799F72F43E79}"/>
              </a:ext>
            </a:extLst>
          </p:cNvPr>
          <p:cNvSpPr/>
          <p:nvPr/>
        </p:nvSpPr>
        <p:spPr>
          <a:xfrm>
            <a:off x="3439886" y="1654629"/>
            <a:ext cx="1924594" cy="1236617"/>
          </a:xfrm>
          <a:prstGeom prst="rect">
            <a:avLst/>
          </a:prstGeom>
          <a:noFill/>
          <a:ln w="38100">
            <a:solidFill>
              <a:srgbClr val="53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E060FB5A-F59F-41AB-9F84-AB21E9481D0D}"/>
              </a:ext>
            </a:extLst>
          </p:cNvPr>
          <p:cNvSpPr/>
          <p:nvPr/>
        </p:nvSpPr>
        <p:spPr>
          <a:xfrm>
            <a:off x="5364480" y="1680754"/>
            <a:ext cx="565803" cy="1210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8657C559-B615-4A5F-8C19-48A132C12B86}"/>
              </a:ext>
            </a:extLst>
          </p:cNvPr>
          <p:cNvSpPr/>
          <p:nvPr/>
        </p:nvSpPr>
        <p:spPr>
          <a:xfrm>
            <a:off x="6449036" y="1694700"/>
            <a:ext cx="3804673" cy="22287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B24250F7-8719-446D-900D-69916100D660}"/>
              </a:ext>
            </a:extLst>
          </p:cNvPr>
          <p:cNvSpPr/>
          <p:nvPr/>
        </p:nvSpPr>
        <p:spPr>
          <a:xfrm>
            <a:off x="10955045" y="3429000"/>
            <a:ext cx="1158578" cy="222878"/>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86A33C82-8D50-46EC-AE82-9F148C7186F2}"/>
              </a:ext>
            </a:extLst>
          </p:cNvPr>
          <p:cNvSpPr/>
          <p:nvPr/>
        </p:nvSpPr>
        <p:spPr>
          <a:xfrm>
            <a:off x="11051177" y="603000"/>
            <a:ext cx="1140823" cy="7207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a:extLst>
              <a:ext uri="{FF2B5EF4-FFF2-40B4-BE49-F238E27FC236}">
                <a16:creationId xmlns:a16="http://schemas.microsoft.com/office/drawing/2014/main" id="{9F3E6320-530D-4F13-BA8C-645FBE3FE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4944" y="1285078"/>
            <a:ext cx="409622" cy="409622"/>
          </a:xfrm>
          <a:prstGeom prst="rect">
            <a:avLst/>
          </a:prstGeom>
        </p:spPr>
      </p:pic>
      <p:sp>
        <p:nvSpPr>
          <p:cNvPr id="22" name="矩形 21">
            <a:extLst>
              <a:ext uri="{FF2B5EF4-FFF2-40B4-BE49-F238E27FC236}">
                <a16:creationId xmlns:a16="http://schemas.microsoft.com/office/drawing/2014/main" id="{5A6830D5-2433-439C-870A-6740A6FA7ACD}"/>
              </a:ext>
            </a:extLst>
          </p:cNvPr>
          <p:cNvSpPr/>
          <p:nvPr/>
        </p:nvSpPr>
        <p:spPr>
          <a:xfrm>
            <a:off x="4654732" y="1423852"/>
            <a:ext cx="701039" cy="145868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50"/>
              </a:solidFill>
            </a:endParaRPr>
          </a:p>
        </p:txBody>
      </p:sp>
      <p:sp>
        <p:nvSpPr>
          <p:cNvPr id="23" name="矩形 22">
            <a:extLst>
              <a:ext uri="{FF2B5EF4-FFF2-40B4-BE49-F238E27FC236}">
                <a16:creationId xmlns:a16="http://schemas.microsoft.com/office/drawing/2014/main" id="{4D720141-9C29-4699-90C5-17FDD8E267C0}"/>
              </a:ext>
            </a:extLst>
          </p:cNvPr>
          <p:cNvSpPr/>
          <p:nvPr/>
        </p:nvSpPr>
        <p:spPr>
          <a:xfrm>
            <a:off x="3439886" y="2891246"/>
            <a:ext cx="1933303" cy="235131"/>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50"/>
              </a:solidFill>
            </a:endParaRPr>
          </a:p>
        </p:txBody>
      </p:sp>
      <p:pic>
        <p:nvPicPr>
          <p:cNvPr id="24" name="圖片 23">
            <a:extLst>
              <a:ext uri="{FF2B5EF4-FFF2-40B4-BE49-F238E27FC236}">
                <a16:creationId xmlns:a16="http://schemas.microsoft.com/office/drawing/2014/main" id="{D0F0B1C9-A62A-4087-ABC0-803C7DE86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440" y="1060232"/>
            <a:ext cx="409622" cy="409622"/>
          </a:xfrm>
          <a:prstGeom prst="rect">
            <a:avLst/>
          </a:prstGeom>
        </p:spPr>
      </p:pic>
      <p:pic>
        <p:nvPicPr>
          <p:cNvPr id="25" name="圖片 24">
            <a:extLst>
              <a:ext uri="{FF2B5EF4-FFF2-40B4-BE49-F238E27FC236}">
                <a16:creationId xmlns:a16="http://schemas.microsoft.com/office/drawing/2014/main" id="{229908DE-BD1E-472C-BB6E-A7F496E24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097" y="2878024"/>
            <a:ext cx="409622" cy="409622"/>
          </a:xfrm>
          <a:prstGeom prst="rect">
            <a:avLst/>
          </a:prstGeom>
        </p:spPr>
      </p:pic>
      <p:pic>
        <p:nvPicPr>
          <p:cNvPr id="26" name="圖片 25">
            <a:extLst>
              <a:ext uri="{FF2B5EF4-FFF2-40B4-BE49-F238E27FC236}">
                <a16:creationId xmlns:a16="http://schemas.microsoft.com/office/drawing/2014/main" id="{D939D4CC-F44C-48F8-902A-24977E694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555" y="1323703"/>
            <a:ext cx="409622" cy="409622"/>
          </a:xfrm>
          <a:prstGeom prst="rect">
            <a:avLst/>
          </a:prstGeom>
        </p:spPr>
      </p:pic>
      <p:pic>
        <p:nvPicPr>
          <p:cNvPr id="27" name="圖片 26">
            <a:extLst>
              <a:ext uri="{FF2B5EF4-FFF2-40B4-BE49-F238E27FC236}">
                <a16:creationId xmlns:a16="http://schemas.microsoft.com/office/drawing/2014/main" id="{CEDF5BF4-6C5D-42B9-8894-0949F2AC3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2361" y="3008811"/>
            <a:ext cx="409622" cy="409622"/>
          </a:xfrm>
          <a:prstGeom prst="rect">
            <a:avLst/>
          </a:prstGeom>
        </p:spPr>
      </p:pic>
      <p:sp>
        <p:nvSpPr>
          <p:cNvPr id="28" name="矩形 27">
            <a:extLst>
              <a:ext uri="{FF2B5EF4-FFF2-40B4-BE49-F238E27FC236}">
                <a16:creationId xmlns:a16="http://schemas.microsoft.com/office/drawing/2014/main" id="{9D8D21E0-8D2A-48D4-831C-1B32933539CA}"/>
              </a:ext>
            </a:extLst>
          </p:cNvPr>
          <p:cNvSpPr/>
          <p:nvPr/>
        </p:nvSpPr>
        <p:spPr>
          <a:xfrm>
            <a:off x="5024846" y="923109"/>
            <a:ext cx="701039" cy="13712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8176523B-2CEC-4C78-AC97-F75B3BF53648}"/>
              </a:ext>
            </a:extLst>
          </p:cNvPr>
          <p:cNvSpPr/>
          <p:nvPr/>
        </p:nvSpPr>
        <p:spPr>
          <a:xfrm>
            <a:off x="1321908" y="1265043"/>
            <a:ext cx="701039" cy="13712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4D4AE545-DECB-4A31-BE79-0C5E7422D4D0}"/>
              </a:ext>
            </a:extLst>
          </p:cNvPr>
          <p:cNvSpPr/>
          <p:nvPr/>
        </p:nvSpPr>
        <p:spPr>
          <a:xfrm>
            <a:off x="1883436" y="1731430"/>
            <a:ext cx="701039" cy="13712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3833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233906"/>
            <a:ext cx="12192000" cy="36909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zh-TW" altLang="en-US" sz="2800" b="1" spc="-75" dirty="0">
                <a:solidFill>
                  <a:prstClr val="black"/>
                </a:solidFill>
                <a:latin typeface="華康儷楷書" panose="03000509000000000000" pitchFamily="65" charset="-120"/>
                <a:ea typeface="華康儷楷書" panose="03000509000000000000" pitchFamily="65" charset="-120"/>
              </a:rPr>
              <a:t>青年儲蓄帳戶組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各校系科</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、學程甄選辦法</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zh-TW" sz="2800" b="1" spc="-75" dirty="0">
                <a:solidFill>
                  <a:prstClr val="black"/>
                </a:solidFill>
                <a:latin typeface="華康儷楷書" panose="03000509000000000000" pitchFamily="65" charset="-120"/>
                <a:ea typeface="華康儷楷書" panose="03000509000000000000" pitchFamily="65" charset="-120"/>
              </a:rPr>
              <a:t>樣張</a:t>
            </a:r>
            <a:r>
              <a:rPr lang="en-US" altLang="zh-TW" sz="2800" b="1" spc="-75" dirty="0">
                <a:solidFill>
                  <a:prstClr val="black"/>
                </a:solidFill>
                <a:latin typeface="華康儷楷書" panose="03000509000000000000" pitchFamily="65" charset="-120"/>
                <a:ea typeface="華康儷楷書" panose="03000509000000000000" pitchFamily="65" charset="-120"/>
              </a:rPr>
              <a:t>)</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pic>
        <p:nvPicPr>
          <p:cNvPr id="10" name="圖片 9">
            <a:extLst>
              <a:ext uri="{FF2B5EF4-FFF2-40B4-BE49-F238E27FC236}">
                <a16:creationId xmlns:a16="http://schemas.microsoft.com/office/drawing/2014/main" id="{AE016EE9-49B7-421D-979F-7968CEF15FCC}"/>
              </a:ext>
            </a:extLst>
          </p:cNvPr>
          <p:cNvPicPr>
            <a:picLocks noChangeAspect="1"/>
          </p:cNvPicPr>
          <p:nvPr/>
        </p:nvPicPr>
        <p:blipFill>
          <a:blip r:embed="rId3"/>
          <a:stretch>
            <a:fillRect/>
          </a:stretch>
        </p:blipFill>
        <p:spPr>
          <a:xfrm>
            <a:off x="76322" y="818606"/>
            <a:ext cx="12039355" cy="4846811"/>
          </a:xfrm>
          <a:prstGeom prst="rect">
            <a:avLst/>
          </a:prstGeom>
          <a:ln w="28575">
            <a:solidFill>
              <a:schemeClr val="tx1"/>
            </a:solidFill>
          </a:ln>
        </p:spPr>
      </p:pic>
      <p:sp>
        <p:nvSpPr>
          <p:cNvPr id="11" name="矩形 10">
            <a:extLst>
              <a:ext uri="{FF2B5EF4-FFF2-40B4-BE49-F238E27FC236}">
                <a16:creationId xmlns:a16="http://schemas.microsoft.com/office/drawing/2014/main" id="{B2B4BF97-A7E7-45F5-B569-8B5E827FE8D8}"/>
              </a:ext>
            </a:extLst>
          </p:cNvPr>
          <p:cNvSpPr/>
          <p:nvPr/>
        </p:nvSpPr>
        <p:spPr>
          <a:xfrm>
            <a:off x="5965372" y="862149"/>
            <a:ext cx="701039" cy="13712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6E0BA10E-A346-49A8-8D45-7E13E0066783}"/>
              </a:ext>
            </a:extLst>
          </p:cNvPr>
          <p:cNvSpPr/>
          <p:nvPr/>
        </p:nvSpPr>
        <p:spPr>
          <a:xfrm>
            <a:off x="1972492" y="1055460"/>
            <a:ext cx="701039" cy="13712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FEA4C94-4967-4FDF-A031-7CB2E849CE4D}"/>
              </a:ext>
            </a:extLst>
          </p:cNvPr>
          <p:cNvSpPr/>
          <p:nvPr/>
        </p:nvSpPr>
        <p:spPr>
          <a:xfrm>
            <a:off x="1976846" y="1332410"/>
            <a:ext cx="679268" cy="1393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6274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0" y="153022"/>
            <a:ext cx="12192000" cy="504203"/>
          </a:xfrm>
        </p:spPr>
        <p:txBody>
          <a:bodyPr>
            <a:normAutofit/>
          </a:bodyPr>
          <a:lstStyle/>
          <a:p>
            <a:pPr algn="ctr" eaLnBrk="1" hangingPunct="1"/>
            <a:r>
              <a:rPr lang="en-US" altLang="zh-TW" sz="2800" b="1" spc="-75" dirty="0">
                <a:solidFill>
                  <a:prstClr val="black"/>
                </a:solidFill>
                <a:latin typeface="Book Antiqua" panose="02040602050305030304" pitchFamily="18" charset="0"/>
                <a:ea typeface="華康儷楷書" panose="03000509000000000000" pitchFamily="65" charset="-120"/>
              </a:rPr>
              <a:t>113</a:t>
            </a:r>
            <a:r>
              <a:rPr lang="zh-TW" altLang="en-US" sz="2800" b="1" spc="-75" dirty="0">
                <a:solidFill>
                  <a:prstClr val="black"/>
                </a:solidFill>
                <a:latin typeface="Book Antiqua" panose="02040602050305030304" pitchFamily="18" charset="0"/>
                <a:ea typeface="華康儷楷書" panose="03000509000000000000" pitchFamily="65" charset="-120"/>
              </a:rPr>
              <a:t>學年度甄選入學招生重要日程表</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17</a:t>
            </a:fld>
            <a:endParaRPr lang="en-US" altLang="zh-TW" dirty="0"/>
          </a:p>
        </p:txBody>
      </p:sp>
      <p:graphicFrame>
        <p:nvGraphicFramePr>
          <p:cNvPr id="4" name="表格 3"/>
          <p:cNvGraphicFramePr>
            <a:graphicFrameLocks noGrp="1"/>
          </p:cNvGraphicFramePr>
          <p:nvPr>
            <p:extLst>
              <p:ext uri="{D42A27DB-BD31-4B8C-83A1-F6EECF244321}">
                <p14:modId xmlns:p14="http://schemas.microsoft.com/office/powerpoint/2010/main" val="538004348"/>
              </p:ext>
            </p:extLst>
          </p:nvPr>
        </p:nvGraphicFramePr>
        <p:xfrm>
          <a:off x="1130061" y="825030"/>
          <a:ext cx="10213676" cy="5852160"/>
        </p:xfrm>
        <a:graphic>
          <a:graphicData uri="http://schemas.openxmlformats.org/drawingml/2006/table">
            <a:tbl>
              <a:tblPr firstRow="1" firstCol="1" lastRow="1" lastCol="1" bandRow="1" bandCol="1">
                <a:tableStyleId>{5C22544A-7EE6-4342-B048-85BDC9FD1C3A}</a:tableStyleId>
              </a:tblPr>
              <a:tblGrid>
                <a:gridCol w="3321170">
                  <a:extLst>
                    <a:ext uri="{9D8B030D-6E8A-4147-A177-3AD203B41FA5}">
                      <a16:colId xmlns:a16="http://schemas.microsoft.com/office/drawing/2014/main" val="2993410910"/>
                    </a:ext>
                  </a:extLst>
                </a:gridCol>
                <a:gridCol w="6892506">
                  <a:extLst>
                    <a:ext uri="{9D8B030D-6E8A-4147-A177-3AD203B41FA5}">
                      <a16:colId xmlns:a16="http://schemas.microsoft.com/office/drawing/2014/main" val="2832063423"/>
                    </a:ext>
                  </a:extLst>
                </a:gridCol>
              </a:tblGrid>
              <a:tr h="106373">
                <a:tc>
                  <a:txBody>
                    <a:bodyPr/>
                    <a:lstStyle/>
                    <a:p>
                      <a:pPr algn="ctr">
                        <a:spcAft>
                          <a:spcPts val="0"/>
                        </a:spcAft>
                      </a:pPr>
                      <a:r>
                        <a:rPr lang="zh-TW" sz="1600" b="0" kern="0" dirty="0">
                          <a:solidFill>
                            <a:schemeClr val="tx1"/>
                          </a:solidFill>
                          <a:effectLst/>
                          <a:latin typeface="華康儷楷書" panose="03000509000000000000" pitchFamily="65" charset="-120"/>
                          <a:ea typeface="華康儷楷書" panose="03000509000000000000" pitchFamily="65" charset="-120"/>
                        </a:rPr>
                        <a:t>日</a:t>
                      </a:r>
                      <a:r>
                        <a:rPr lang="en-US" sz="1600" b="0" kern="0" dirty="0">
                          <a:solidFill>
                            <a:schemeClr val="tx1"/>
                          </a:solidFill>
                          <a:effectLst/>
                          <a:latin typeface="華康儷楷書" panose="03000509000000000000" pitchFamily="65" charset="-120"/>
                          <a:ea typeface="華康儷楷書" panose="03000509000000000000" pitchFamily="65" charset="-120"/>
                        </a:rPr>
                        <a:t>      </a:t>
                      </a:r>
                      <a:r>
                        <a:rPr lang="zh-TW" sz="1600" b="0" kern="0" dirty="0">
                          <a:solidFill>
                            <a:schemeClr val="tx1"/>
                          </a:solidFill>
                          <a:effectLst/>
                          <a:latin typeface="華康儷楷書" panose="03000509000000000000" pitchFamily="65" charset="-120"/>
                          <a:ea typeface="華康儷楷書" panose="03000509000000000000" pitchFamily="65" charset="-120"/>
                        </a:rPr>
                        <a:t>期</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作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業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項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4951987"/>
                  </a:ext>
                </a:extLst>
              </a:tr>
              <a:tr h="235001">
                <a:tc>
                  <a:txBody>
                    <a:bodyPr/>
                    <a:lstStyle/>
                    <a:p>
                      <a:pPr marL="1691640" indent="-1737360" algn="just">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112.12.7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rPr>
                        <a:t>簡章網路公告與下載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2488725"/>
                  </a:ext>
                </a:extLst>
              </a:tr>
              <a:tr h="235001">
                <a:tc>
                  <a:txBody>
                    <a:bodyPr/>
                    <a:lstStyle/>
                    <a:p>
                      <a:pPr marL="1691640" indent="-1737360" algn="just">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112.12.14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en-US" sz="1600" b="0" kern="0" spc="-30">
                          <a:solidFill>
                            <a:schemeClr val="tx1"/>
                          </a:solidFill>
                          <a:effectLst/>
                          <a:latin typeface="華康儷楷書" panose="03000509000000000000" pitchFamily="65" charset="-120"/>
                          <a:ea typeface="華康儷楷書" panose="03000509000000000000" pitchFamily="65" charset="-120"/>
                          <a:cs typeface="+mn-cs"/>
                        </a:rPr>
                        <a:t>簡章紙本發售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369854"/>
                  </a:ext>
                </a:extLst>
              </a:tr>
              <a:tr h="235001">
                <a:tc>
                  <a:txBody>
                    <a:bodyPr/>
                    <a:lstStyle/>
                    <a:p>
                      <a:pPr algn="l">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112.12.8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)9:00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b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b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112.12.20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)17:00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rPr>
                        <a:t>報名四技二專統一入學測驗</a:t>
                      </a:r>
                      <a:r>
                        <a:rPr lang="en-US"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rPr>
                        <a:t>統測</a:t>
                      </a:r>
                      <a:r>
                        <a:rPr lang="en-US" sz="1600" b="0" kern="0" spc="-30" dirty="0">
                          <a:solidFill>
                            <a:schemeClr val="tx1"/>
                          </a:solidFill>
                          <a:effectLst/>
                          <a:latin typeface="華康儷楷書" panose="03000509000000000000" pitchFamily="65" charset="-120"/>
                          <a:ea typeface="華康儷楷書" panose="03000509000000000000" pitchFamily="65" charset="-120"/>
                          <a:cs typeface="+mn-cs"/>
                        </a:rPr>
                        <a:t>)</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760988"/>
                  </a:ext>
                </a:extLst>
              </a:tr>
              <a:tr h="235001">
                <a:tc>
                  <a:txBody>
                    <a:bodyPr/>
                    <a:lstStyle/>
                    <a:p>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113.4.27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星期六</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p>
                    <a:p>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113.4.28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星期日</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rPr>
                        <a:t>參加四技二專統一入學測驗</a:t>
                      </a:r>
                      <a:r>
                        <a:rPr lang="en-US"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rPr>
                        <a:t>統測</a:t>
                      </a:r>
                      <a:r>
                        <a:rPr lang="en-US"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rPr>
                        <a:t>考試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456388"/>
                  </a:ext>
                </a:extLst>
              </a:tr>
              <a:tr h="235001">
                <a:tc>
                  <a:txBody>
                    <a:bodyPr/>
                    <a:lstStyle/>
                    <a:p>
                      <a:r>
                        <a:rPr lang="en-US"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113.3.13 (</a:t>
                      </a:r>
                      <a:r>
                        <a:rPr lang="zh-TW"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 10:00</a:t>
                      </a:r>
                      <a:r>
                        <a:rPr lang="zh-TW"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起</a:t>
                      </a:r>
                    </a:p>
                    <a:p>
                      <a:r>
                        <a:rPr lang="en-US"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113.3.20 (</a:t>
                      </a:r>
                      <a:r>
                        <a:rPr lang="zh-TW"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 17:00</a:t>
                      </a:r>
                      <a:r>
                        <a:rPr lang="zh-TW" altLang="zh-TW" sz="1600" b="0" kern="0" spc="-30" dirty="0">
                          <a:solidFill>
                            <a:srgbClr val="0000FF"/>
                          </a:solidFill>
                          <a:effectLst/>
                          <a:latin typeface="華康儷楷書" panose="03000509000000000000" pitchFamily="65" charset="-120"/>
                          <a:ea typeface="華康儷楷書" panose="03000509000000000000" pitchFamily="65" charset="-120"/>
                          <a:cs typeface="+mn-cs"/>
                        </a:rPr>
                        <a:t>止</a:t>
                      </a:r>
                      <a:endParaRPr lang="zh-TW" altLang="en-US" sz="1600" b="0" kern="0" spc="-30" dirty="0">
                        <a:solidFill>
                          <a:srgbClr val="0000FF"/>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tc>
                  <a:txBody>
                    <a:bodyPr/>
                    <a:lstStyle/>
                    <a:p>
                      <a:pPr algn="just">
                        <a:spcAft>
                          <a:spcPts val="0"/>
                        </a:spcAft>
                      </a:pPr>
                      <a:r>
                        <a:rPr lang="zh-TW" sz="1600" b="0" kern="0" spc="-30" dirty="0">
                          <a:solidFill>
                            <a:srgbClr val="0000FF"/>
                          </a:solidFill>
                          <a:effectLst/>
                          <a:latin typeface="華康儷楷書" panose="03000509000000000000" pitchFamily="65" charset="-120"/>
                          <a:ea typeface="華康儷楷書" panose="03000509000000000000" pitchFamily="65" charset="-120"/>
                        </a:rPr>
                        <a:t>向高級中等學校調查本學年度應屆畢業生資料交換名單</a:t>
                      </a:r>
                      <a:endParaRPr lang="zh-TW" sz="1600" b="0" kern="100" dirty="0">
                        <a:solidFill>
                          <a:srgbClr val="0000FF"/>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extLst>
                  <a:ext uri="{0D108BD9-81ED-4DB2-BD59-A6C34878D82A}">
                    <a16:rowId xmlns:a16="http://schemas.microsoft.com/office/drawing/2014/main" val="567582967"/>
                  </a:ext>
                </a:extLst>
              </a:tr>
              <a:tr h="235001">
                <a:tc>
                  <a:txBody>
                    <a:bodyPr/>
                    <a:lstStyle/>
                    <a:p>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113.4.12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p>
                    <a:p>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113.4.17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)21:00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學習歷程中央資料庫釋出資料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檔案</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查看及疑義處理</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extLst>
                  <a:ext uri="{0D108BD9-81ED-4DB2-BD59-A6C34878D82A}">
                    <a16:rowId xmlns:a16="http://schemas.microsoft.com/office/drawing/2014/main" val="1706682629"/>
                  </a:ext>
                </a:extLst>
              </a:tr>
              <a:tr h="235001">
                <a:tc>
                  <a:txBody>
                    <a:bodyPr/>
                    <a:lstStyle/>
                    <a:p>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113.4.18 (</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星期四</a:t>
                      </a:r>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)10:00</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起</a:t>
                      </a:r>
                    </a:p>
                    <a:p>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113.5.1 (</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星期三</a:t>
                      </a:r>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)17:00</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止</a:t>
                      </a:r>
                      <a:endParaRPr lang="zh-TW" altLang="en-US" sz="1600" b="1" kern="0" spc="-30" dirty="0">
                        <a:solidFill>
                          <a:srgbClr val="0000FF"/>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0" spc="-30" dirty="0">
                          <a:solidFill>
                            <a:srgbClr val="0000FF"/>
                          </a:solidFill>
                          <a:effectLst/>
                          <a:latin typeface="華康儷楷書" panose="03000509000000000000" pitchFamily="65" charset="-120"/>
                          <a:ea typeface="華康儷楷書" panose="03000509000000000000" pitchFamily="65" charset="-120"/>
                        </a:rPr>
                        <a:t>考生報名資格、低收或中低收入戶及原住民身分審查資料登錄及繳件</a:t>
                      </a:r>
                      <a:endParaRPr lang="zh-TW" sz="1600" b="1" kern="100" dirty="0">
                        <a:solidFill>
                          <a:srgbClr val="0000FF"/>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036906"/>
                  </a:ext>
                </a:extLst>
              </a:tr>
              <a:tr h="117500">
                <a:tc>
                  <a:txBody>
                    <a:bodyPr/>
                    <a:lstStyle/>
                    <a:p>
                      <a:pPr algn="just">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113.5.14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星期二</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考生報名資格、低收或中低收入戶及原住民身分審查結果公告、查詢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089734"/>
                  </a:ext>
                </a:extLst>
              </a:tr>
              <a:tr h="117500">
                <a:tc>
                  <a:txBody>
                    <a:bodyPr/>
                    <a:lstStyle/>
                    <a:p>
                      <a:pPr algn="just">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113.5.15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)12:00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考生報名資格、低收或中低收入戶及原住民身分審查結果複查</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77475"/>
                  </a:ext>
                </a:extLst>
              </a:tr>
              <a:tr h="235001">
                <a:tc>
                  <a:txBody>
                    <a:bodyPr/>
                    <a:lstStyle/>
                    <a:p>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113.5.17 (</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星期五</a:t>
                      </a:r>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)10:00</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起</a:t>
                      </a:r>
                    </a:p>
                    <a:p>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113.5.23 (</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星期四</a:t>
                      </a:r>
                      <a:r>
                        <a:rPr lang="en-US"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)17:00</a:t>
                      </a:r>
                      <a:r>
                        <a:rPr lang="zh-TW" altLang="zh-TW" sz="1600" b="1" kern="0" spc="-30" dirty="0">
                          <a:solidFill>
                            <a:srgbClr val="0000FF"/>
                          </a:solidFill>
                          <a:effectLst/>
                          <a:latin typeface="華康儷楷書" panose="03000509000000000000" pitchFamily="65" charset="-120"/>
                          <a:ea typeface="華康儷楷書" panose="03000509000000000000" pitchFamily="65" charset="-120"/>
                          <a:cs typeface="+mn-cs"/>
                        </a:rPr>
                        <a:t>止</a:t>
                      </a:r>
                      <a:endParaRPr lang="zh-TW" altLang="en-US" sz="1600" b="1" kern="0" spc="-30" dirty="0">
                        <a:solidFill>
                          <a:srgbClr val="0000FF"/>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0" spc="-30" dirty="0">
                          <a:solidFill>
                            <a:srgbClr val="0000FF"/>
                          </a:solidFill>
                          <a:effectLst/>
                          <a:latin typeface="華康儷楷書" panose="03000509000000000000" pitchFamily="65" charset="-120"/>
                          <a:ea typeface="華康儷楷書" panose="03000509000000000000" pitchFamily="65" charset="-120"/>
                        </a:rPr>
                        <a:t>第一階段學校集體報名及繳費</a:t>
                      </a:r>
                      <a:endParaRPr lang="zh-TW" sz="1600" b="1" kern="100" dirty="0">
                        <a:solidFill>
                          <a:srgbClr val="0000FF"/>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529441"/>
                  </a:ext>
                </a:extLst>
              </a:tr>
              <a:tr h="235001">
                <a:tc>
                  <a:txBody>
                    <a:bodyPr/>
                    <a:lstStyle/>
                    <a:p>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113.5.17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起</a:t>
                      </a:r>
                    </a:p>
                    <a:p>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113.5.24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)17:00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305">
                        <a:spcAft>
                          <a:spcPts val="0"/>
                        </a:spcAft>
                      </a:pPr>
                      <a:r>
                        <a:rPr lang="zh-TW" sz="1600" b="1" kern="0" spc="-40" dirty="0">
                          <a:solidFill>
                            <a:schemeClr val="tx1"/>
                          </a:solidFill>
                          <a:effectLst/>
                          <a:latin typeface="華康儷楷書" panose="03000509000000000000" pitchFamily="65" charset="-120"/>
                          <a:ea typeface="華康儷楷書" panose="03000509000000000000" pitchFamily="65" charset="-120"/>
                        </a:rPr>
                        <a:t>第一階段考生個別報名【繳費至</a:t>
                      </a:r>
                      <a:r>
                        <a:rPr lang="en-US"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113</a:t>
                      </a:r>
                      <a:r>
                        <a:rPr lang="zh-TW"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年</a:t>
                      </a:r>
                      <a:r>
                        <a:rPr lang="en-US"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5</a:t>
                      </a:r>
                      <a:r>
                        <a:rPr lang="zh-TW"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月</a:t>
                      </a:r>
                      <a:r>
                        <a:rPr lang="en-US"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24</a:t>
                      </a:r>
                      <a:r>
                        <a:rPr lang="zh-TW"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日</a:t>
                      </a:r>
                      <a:r>
                        <a:rPr lang="en-US"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1" kern="0" spc="-40" dirty="0">
                          <a:solidFill>
                            <a:schemeClr val="tx1"/>
                          </a:solidFill>
                          <a:effectLst/>
                          <a:latin typeface="華康儷楷書" panose="03000509000000000000" pitchFamily="65" charset="-120"/>
                          <a:ea typeface="華康儷楷書" panose="03000509000000000000" pitchFamily="65" charset="-120"/>
                          <a:cs typeface="+mn-cs"/>
                        </a:rPr>
                        <a:t>) 24:00</a:t>
                      </a:r>
                      <a:r>
                        <a:rPr lang="zh-TW" sz="1600" b="1" kern="0" spc="-40" dirty="0">
                          <a:solidFill>
                            <a:schemeClr val="tx1"/>
                          </a:solidFill>
                          <a:effectLst/>
                          <a:latin typeface="華康儷楷書" panose="03000509000000000000" pitchFamily="65" charset="-120"/>
                          <a:ea typeface="華康儷楷書" panose="03000509000000000000" pitchFamily="65" charset="-120"/>
                        </a:rPr>
                        <a:t>止】</a:t>
                      </a:r>
                      <a:endParaRPr lang="zh-TW" sz="1600" b="1"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30618"/>
                  </a:ext>
                </a:extLst>
              </a:tr>
              <a:tr h="117500">
                <a:tc>
                  <a:txBody>
                    <a:bodyPr/>
                    <a:lstStyle/>
                    <a:p>
                      <a:pPr algn="just">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113.5.31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第一階段篩選結果公告、查詢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520713"/>
                  </a:ext>
                </a:extLst>
              </a:tr>
              <a:tr h="117500">
                <a:tc>
                  <a:txBody>
                    <a:bodyPr/>
                    <a:lstStyle/>
                    <a:p>
                      <a:pPr algn="just">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113.5.31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)17:00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第一階段篩選結果成績複查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7148294"/>
                  </a:ext>
                </a:extLst>
              </a:tr>
              <a:tr h="117500">
                <a:tc>
                  <a:txBody>
                    <a:bodyPr/>
                    <a:lstStyle/>
                    <a:p>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p>
                    <a:p>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113.6.6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p>
                    <a:p>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113.6.13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)21:00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tc>
                  <a:txBody>
                    <a:bodyPr/>
                    <a:lstStyle/>
                    <a:p>
                      <a:pPr algn="just">
                        <a:lnSpc>
                          <a:spcPts val="1400"/>
                        </a:lnSpc>
                        <a:spcBef>
                          <a:spcPts val="60"/>
                        </a:spcBef>
                        <a:spcAft>
                          <a:spcPts val="60"/>
                        </a:spcAft>
                      </a:pPr>
                      <a:r>
                        <a:rPr lang="en-US" altLang="zh-TW" sz="1600" b="0" kern="0" spc="-50" dirty="0">
                          <a:solidFill>
                            <a:schemeClr val="tx1"/>
                          </a:solidFill>
                          <a:effectLst/>
                          <a:latin typeface="華康儷楷書" panose="03000509000000000000" pitchFamily="65" charset="-120"/>
                          <a:ea typeface="華康儷楷書" panose="03000509000000000000" pitchFamily="65" charset="-120"/>
                        </a:rPr>
                        <a:t>1.</a:t>
                      </a:r>
                      <a:r>
                        <a:rPr lang="zh-TW" sz="1600" b="0" kern="0" spc="-50" dirty="0">
                          <a:solidFill>
                            <a:schemeClr val="tx1"/>
                          </a:solidFill>
                          <a:effectLst/>
                          <a:latin typeface="華康儷楷書" panose="03000509000000000000" pitchFamily="65" charset="-120"/>
                          <a:ea typeface="華康儷楷書" panose="03000509000000000000" pitchFamily="65" charset="-120"/>
                        </a:rPr>
                        <a:t>第二階段報名含網路上傳</a:t>
                      </a:r>
                      <a:r>
                        <a:rPr lang="en-US" sz="1600" b="0" kern="0" spc="-50" dirty="0">
                          <a:solidFill>
                            <a:schemeClr val="tx1"/>
                          </a:solidFill>
                          <a:effectLst/>
                          <a:latin typeface="華康儷楷書" panose="03000509000000000000" pitchFamily="65" charset="-120"/>
                          <a:ea typeface="華康儷楷書" panose="03000509000000000000" pitchFamily="65" charset="-120"/>
                        </a:rPr>
                        <a:t>(</a:t>
                      </a:r>
                      <a:r>
                        <a:rPr lang="zh-TW" sz="1600" b="0" kern="0" spc="-50" dirty="0">
                          <a:solidFill>
                            <a:schemeClr val="tx1"/>
                          </a:solidFill>
                          <a:effectLst/>
                          <a:latin typeface="華康儷楷書" panose="03000509000000000000" pitchFamily="65" charset="-120"/>
                          <a:ea typeface="華康儷楷書" panose="03000509000000000000" pitchFamily="65" charset="-120"/>
                        </a:rPr>
                        <a:t>或勾選</a:t>
                      </a:r>
                      <a:r>
                        <a:rPr lang="en-US" sz="1600" b="0" kern="0" spc="-50" dirty="0">
                          <a:solidFill>
                            <a:schemeClr val="tx1"/>
                          </a:solidFill>
                          <a:effectLst/>
                          <a:latin typeface="華康儷楷書" panose="03000509000000000000" pitchFamily="65" charset="-120"/>
                          <a:ea typeface="華康儷楷書" panose="03000509000000000000" pitchFamily="65" charset="-120"/>
                        </a:rPr>
                        <a:t>)</a:t>
                      </a:r>
                      <a:r>
                        <a:rPr lang="zh-TW" sz="1600" b="0" kern="0" spc="-50" dirty="0">
                          <a:solidFill>
                            <a:schemeClr val="tx1"/>
                          </a:solidFill>
                          <a:effectLst/>
                          <a:latin typeface="華康儷楷書" panose="03000509000000000000" pitchFamily="65" charset="-120"/>
                          <a:ea typeface="華康儷楷書" panose="03000509000000000000" pitchFamily="65" charset="-120"/>
                        </a:rPr>
                        <a:t>學習歷程備審資料</a:t>
                      </a:r>
                      <a:endParaRPr lang="en-US" altLang="zh-TW" sz="1600" b="0" kern="0" spc="-50" dirty="0">
                        <a:solidFill>
                          <a:schemeClr val="tx1"/>
                        </a:solidFill>
                        <a:effectLst/>
                        <a:latin typeface="華康儷楷書" panose="03000509000000000000" pitchFamily="65" charset="-120"/>
                        <a:ea typeface="華康儷楷書" panose="03000509000000000000" pitchFamily="65" charset="-120"/>
                      </a:endParaRPr>
                    </a:p>
                    <a:p>
                      <a:pPr marL="0" marR="0" lvl="0" indent="0" algn="just" defTabSz="914400" rtl="0" eaLnBrk="1" fontAlgn="auto" latinLnBrk="0" hangingPunct="1">
                        <a:lnSpc>
                          <a:spcPts val="1400"/>
                        </a:lnSpc>
                        <a:spcBef>
                          <a:spcPts val="60"/>
                        </a:spcBef>
                        <a:spcAft>
                          <a:spcPts val="60"/>
                        </a:spcAft>
                        <a:buClrTx/>
                        <a:buSzTx/>
                        <a:buFontTx/>
                        <a:buNone/>
                        <a:tabLst/>
                        <a:defRPr/>
                      </a:pPr>
                      <a:r>
                        <a:rPr lang="en-US" altLang="zh-TW" sz="1600" b="0" kern="0" spc="-50" dirty="0">
                          <a:solidFill>
                            <a:schemeClr val="tx1"/>
                          </a:solidFill>
                          <a:effectLst/>
                          <a:latin typeface="華康儷楷書" panose="03000509000000000000" pitchFamily="65" charset="-120"/>
                          <a:ea typeface="華康儷楷書" panose="03000509000000000000" pitchFamily="65" charset="-120"/>
                        </a:rPr>
                        <a:t>2.</a:t>
                      </a:r>
                      <a:r>
                        <a:rPr lang="zh-TW" altLang="zh-TW" sz="1600" b="0" kern="0" spc="-50" dirty="0">
                          <a:solidFill>
                            <a:schemeClr val="tx1"/>
                          </a:solidFill>
                          <a:effectLst/>
                          <a:latin typeface="華康儷楷書" panose="03000509000000000000" pitchFamily="65" charset="-120"/>
                          <a:ea typeface="華康儷楷書" panose="03000509000000000000" pitchFamily="65" charset="-120"/>
                        </a:rPr>
                        <a:t>繳交指定項目甄試費</a:t>
                      </a:r>
                      <a:r>
                        <a:rPr lang="zh-TW" altLang="zh-TW" sz="1600" b="0" kern="0" spc="-40" dirty="0">
                          <a:solidFill>
                            <a:schemeClr val="tx1"/>
                          </a:solidFill>
                          <a:effectLst/>
                          <a:latin typeface="華康儷楷書" panose="03000509000000000000" pitchFamily="65" charset="-120"/>
                          <a:ea typeface="華康儷楷書" panose="03000509000000000000" pitchFamily="65" charset="-120"/>
                        </a:rPr>
                        <a:t>【繳費</a:t>
                      </a:r>
                      <a:r>
                        <a:rPr lang="zh-TW" altLang="en-US" sz="1600" b="0" kern="0" spc="-40" dirty="0">
                          <a:solidFill>
                            <a:schemeClr val="tx1"/>
                          </a:solidFill>
                          <a:effectLst/>
                          <a:latin typeface="華康儷楷書" panose="03000509000000000000" pitchFamily="65" charset="-120"/>
                          <a:ea typeface="華康儷楷書" panose="03000509000000000000" pitchFamily="65" charset="-120"/>
                        </a:rPr>
                        <a:t>至各校所訂截止日</a:t>
                      </a:r>
                      <a:r>
                        <a:rPr lang="en-US" altLang="zh-TW" sz="1600" b="0" kern="0" spc="-40" dirty="0">
                          <a:solidFill>
                            <a:schemeClr val="tx1"/>
                          </a:solidFill>
                          <a:effectLst/>
                          <a:latin typeface="華康儷楷書" panose="03000509000000000000" pitchFamily="65" charset="-120"/>
                          <a:ea typeface="華康儷楷書" panose="03000509000000000000" pitchFamily="65" charset="-120"/>
                        </a:rPr>
                        <a:t>24:00</a:t>
                      </a:r>
                      <a:r>
                        <a:rPr lang="zh-TW" altLang="zh-TW" sz="1600" b="0" kern="0" spc="-40" dirty="0">
                          <a:solidFill>
                            <a:schemeClr val="tx1"/>
                          </a:solidFill>
                          <a:effectLst/>
                          <a:latin typeface="華康儷楷書" panose="03000509000000000000" pitchFamily="65" charset="-120"/>
                          <a:ea typeface="華康儷楷書" panose="03000509000000000000" pitchFamily="65" charset="-120"/>
                        </a:rPr>
                        <a:t>止】</a:t>
                      </a:r>
                      <a:endParaRPr lang="zh-TW" alt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extLst>
                  <a:ext uri="{0D108BD9-81ED-4DB2-BD59-A6C34878D82A}">
                    <a16:rowId xmlns:a16="http://schemas.microsoft.com/office/drawing/2014/main" val="1069501592"/>
                  </a:ext>
                </a:extLst>
              </a:tr>
            </a:tbl>
          </a:graphicData>
        </a:graphic>
      </p:graphicFrame>
    </p:spTree>
    <p:extLst>
      <p:ext uri="{BB962C8B-B14F-4D97-AF65-F5344CB8AC3E}">
        <p14:creationId xmlns:p14="http://schemas.microsoft.com/office/powerpoint/2010/main" val="81229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0" y="153022"/>
            <a:ext cx="12192000" cy="504203"/>
          </a:xfrm>
        </p:spPr>
        <p:txBody>
          <a:bodyPr>
            <a:normAutofit/>
          </a:bodyPr>
          <a:lstStyle/>
          <a:p>
            <a:pPr algn="ctr" eaLnBrk="1" hangingPunct="1"/>
            <a:r>
              <a:rPr lang="en-US" altLang="zh-TW" sz="2800" b="1" spc="-75" dirty="0">
                <a:solidFill>
                  <a:prstClr val="black"/>
                </a:solidFill>
                <a:latin typeface="Book Antiqua" panose="02040602050305030304" pitchFamily="18" charset="0"/>
                <a:ea typeface="華康儷楷書" panose="03000509000000000000" pitchFamily="65" charset="-120"/>
              </a:rPr>
              <a:t>113</a:t>
            </a:r>
            <a:r>
              <a:rPr lang="zh-TW" altLang="en-US" sz="2800" b="1" spc="-75" dirty="0">
                <a:solidFill>
                  <a:prstClr val="black"/>
                </a:solidFill>
                <a:latin typeface="Book Antiqua" panose="02040602050305030304" pitchFamily="18" charset="0"/>
                <a:ea typeface="華康儷楷書" panose="03000509000000000000" pitchFamily="65" charset="-120"/>
              </a:rPr>
              <a:t> 學年度甄選入學招生重要日程表</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18</a:t>
            </a:fld>
            <a:endParaRPr lang="en-US" altLang="zh-TW" dirty="0"/>
          </a:p>
        </p:txBody>
      </p:sp>
      <p:graphicFrame>
        <p:nvGraphicFramePr>
          <p:cNvPr id="4" name="表格 3"/>
          <p:cNvGraphicFramePr>
            <a:graphicFrameLocks noGrp="1"/>
          </p:cNvGraphicFramePr>
          <p:nvPr>
            <p:extLst>
              <p:ext uri="{D42A27DB-BD31-4B8C-83A1-F6EECF244321}">
                <p14:modId xmlns:p14="http://schemas.microsoft.com/office/powerpoint/2010/main" val="3698519875"/>
              </p:ext>
            </p:extLst>
          </p:nvPr>
        </p:nvGraphicFramePr>
        <p:xfrm>
          <a:off x="1138524" y="804588"/>
          <a:ext cx="10213676" cy="5608320"/>
        </p:xfrm>
        <a:graphic>
          <a:graphicData uri="http://schemas.openxmlformats.org/drawingml/2006/table">
            <a:tbl>
              <a:tblPr firstRow="1" firstCol="1" lastRow="1" lastCol="1" bandRow="1" bandCol="1">
                <a:tableStyleId>{5C22544A-7EE6-4342-B048-85BDC9FD1C3A}</a:tableStyleId>
              </a:tblPr>
              <a:tblGrid>
                <a:gridCol w="3321170">
                  <a:extLst>
                    <a:ext uri="{9D8B030D-6E8A-4147-A177-3AD203B41FA5}">
                      <a16:colId xmlns:a16="http://schemas.microsoft.com/office/drawing/2014/main" val="2993410910"/>
                    </a:ext>
                  </a:extLst>
                </a:gridCol>
                <a:gridCol w="6892506">
                  <a:extLst>
                    <a:ext uri="{9D8B030D-6E8A-4147-A177-3AD203B41FA5}">
                      <a16:colId xmlns:a16="http://schemas.microsoft.com/office/drawing/2014/main" val="2832063423"/>
                    </a:ext>
                  </a:extLst>
                </a:gridCol>
              </a:tblGrid>
              <a:tr h="106373">
                <a:tc>
                  <a:txBody>
                    <a:bodyPr/>
                    <a:lstStyle/>
                    <a:p>
                      <a:pPr algn="ctr">
                        <a:spcAft>
                          <a:spcPts val="0"/>
                        </a:spcAft>
                      </a:pPr>
                      <a:r>
                        <a:rPr lang="zh-TW" sz="1600" b="0" kern="0" dirty="0">
                          <a:solidFill>
                            <a:schemeClr val="tx1"/>
                          </a:solidFill>
                          <a:effectLst/>
                          <a:latin typeface="華康儷楷書" panose="03000509000000000000" pitchFamily="65" charset="-120"/>
                          <a:ea typeface="華康儷楷書" panose="03000509000000000000" pitchFamily="65" charset="-120"/>
                        </a:rPr>
                        <a:t>日</a:t>
                      </a:r>
                      <a:r>
                        <a:rPr lang="en-US" sz="1600" b="0" kern="0" dirty="0">
                          <a:solidFill>
                            <a:schemeClr val="tx1"/>
                          </a:solidFill>
                          <a:effectLst/>
                          <a:latin typeface="華康儷楷書" panose="03000509000000000000" pitchFamily="65" charset="-120"/>
                          <a:ea typeface="華康儷楷書" panose="03000509000000000000" pitchFamily="65" charset="-120"/>
                        </a:rPr>
                        <a:t>      </a:t>
                      </a:r>
                      <a:r>
                        <a:rPr lang="zh-TW" sz="1600" b="0" kern="0" dirty="0">
                          <a:solidFill>
                            <a:schemeClr val="tx1"/>
                          </a:solidFill>
                          <a:effectLst/>
                          <a:latin typeface="華康儷楷書" panose="03000509000000000000" pitchFamily="65" charset="-120"/>
                          <a:ea typeface="華康儷楷書" panose="03000509000000000000" pitchFamily="65" charset="-120"/>
                        </a:rPr>
                        <a:t>期</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作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業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項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4951987"/>
                  </a:ext>
                </a:extLst>
              </a:tr>
              <a:tr h="176250">
                <a:tc>
                  <a:txBody>
                    <a:bodyPr/>
                    <a:lstStyle/>
                    <a:p>
                      <a:pPr marL="0" algn="l" defTabSz="914400" rtl="0" eaLnBrk="1" latinLnBrk="0" hangingPunct="1"/>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p>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113.6.6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起</a:t>
                      </a:r>
                    </a:p>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113.6.13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)24:00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繳交指定項目甄試費</a:t>
                      </a:r>
                      <a:endPar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642721"/>
                  </a:ext>
                </a:extLst>
              </a:tr>
              <a:tr h="176250">
                <a:tc>
                  <a:txBody>
                    <a:bodyPr/>
                    <a:lstStyle/>
                    <a:p>
                      <a:pPr marL="0" algn="l" defTabSz="914400" rtl="0" eaLnBrk="1" latinLnBrk="0" hangingPunct="1">
                        <a:spcAft>
                          <a:spcPts val="0"/>
                        </a:spcAft>
                      </a:pPr>
                      <a:r>
                        <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rPr>
                        <a:t>各校自訂</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rPr>
                        <a:t>詳見招生學校甄選辦法</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各甄選學校網站公告第二階段甄試名單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881588"/>
                  </a:ext>
                </a:extLst>
              </a:tr>
              <a:tr h="411250">
                <a:tc>
                  <a:txBody>
                    <a:bodyPr/>
                    <a:lstStyle/>
                    <a:p>
                      <a:pPr marL="0" algn="l" defTabSz="914400" rtl="0" eaLnBrk="1" latinLnBrk="0" hangingPunct="1"/>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b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b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113.6.15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星期六</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起</a:t>
                      </a:r>
                    </a:p>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113.6.30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星期日</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0" spc="-30" dirty="0">
                          <a:solidFill>
                            <a:schemeClr val="tx1"/>
                          </a:solidFill>
                          <a:effectLst/>
                          <a:latin typeface="華康儷楷書" panose="03000509000000000000" pitchFamily="65" charset="-120"/>
                          <a:ea typeface="華康儷楷書" panose="03000509000000000000" pitchFamily="65" charset="-120"/>
                        </a:rPr>
                        <a:t>各甄選學校進行第二階段指定項目甄試</a:t>
                      </a:r>
                      <a:endParaRPr lang="zh-TW" sz="1600" b="1" kern="100" dirty="0">
                        <a:solidFill>
                          <a:schemeClr val="tx1"/>
                        </a:solidFill>
                        <a:effectLst/>
                        <a:latin typeface="華康儷楷書" panose="03000509000000000000" pitchFamily="65" charset="-120"/>
                        <a:ea typeface="華康儷楷書" panose="03000509000000000000" pitchFamily="65" charset="-120"/>
                      </a:endParaRPr>
                    </a:p>
                    <a:p>
                      <a:pPr marL="107315" indent="-137795" algn="just">
                        <a:spcAft>
                          <a:spcPts val="0"/>
                        </a:spcAft>
                      </a:pPr>
                      <a:r>
                        <a:rPr lang="en-US" sz="1600" b="1" kern="0" spc="-30" dirty="0">
                          <a:solidFill>
                            <a:schemeClr val="tx1"/>
                          </a:solidFill>
                          <a:effectLst/>
                          <a:latin typeface="華康儷楷書" panose="03000509000000000000" pitchFamily="65" charset="-120"/>
                          <a:ea typeface="華康儷楷書" panose="03000509000000000000" pitchFamily="65" charset="-120"/>
                        </a:rPr>
                        <a:t>1.</a:t>
                      </a:r>
                      <a:r>
                        <a:rPr lang="zh-TW" sz="1600" b="1" kern="0" spc="-30" dirty="0">
                          <a:solidFill>
                            <a:schemeClr val="tx1"/>
                          </a:solidFill>
                          <a:effectLst/>
                          <a:latin typeface="華康儷楷書" panose="03000509000000000000" pitchFamily="65" charset="-120"/>
                          <a:ea typeface="華康儷楷書" panose="03000509000000000000" pitchFamily="65" charset="-120"/>
                        </a:rPr>
                        <a:t>考生參加各甄選學校第二階段指定項目甄試</a:t>
                      </a:r>
                      <a:endParaRPr lang="zh-TW" sz="1600" b="1" kern="100" dirty="0">
                        <a:solidFill>
                          <a:schemeClr val="tx1"/>
                        </a:solidFill>
                        <a:effectLst/>
                        <a:latin typeface="華康儷楷書" panose="03000509000000000000" pitchFamily="65" charset="-120"/>
                        <a:ea typeface="華康儷楷書" panose="03000509000000000000" pitchFamily="65" charset="-120"/>
                      </a:endParaRPr>
                    </a:p>
                    <a:p>
                      <a:pPr marL="107315" indent="-137795" algn="just">
                        <a:spcAft>
                          <a:spcPts val="0"/>
                        </a:spcAft>
                      </a:pPr>
                      <a:r>
                        <a:rPr lang="en-US" sz="1600" b="1" kern="0" spc="-30" dirty="0">
                          <a:solidFill>
                            <a:schemeClr val="tx1"/>
                          </a:solidFill>
                          <a:effectLst/>
                          <a:latin typeface="華康儷楷書" panose="03000509000000000000" pitchFamily="65" charset="-120"/>
                          <a:ea typeface="華康儷楷書" panose="03000509000000000000" pitchFamily="65" charset="-120"/>
                        </a:rPr>
                        <a:t>2.</a:t>
                      </a:r>
                      <a:r>
                        <a:rPr lang="zh-TW" sz="1600" b="1" kern="0" spc="-30" dirty="0">
                          <a:solidFill>
                            <a:schemeClr val="tx1"/>
                          </a:solidFill>
                          <a:effectLst/>
                          <a:latin typeface="華康儷楷書" panose="03000509000000000000" pitchFamily="65" charset="-120"/>
                          <a:ea typeface="華康儷楷書" panose="03000509000000000000" pitchFamily="65" charset="-120"/>
                        </a:rPr>
                        <a:t>甄選學校進行競賽及證照審查</a:t>
                      </a:r>
                      <a:endParaRPr lang="zh-TW" sz="1600" b="1"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9586967"/>
                  </a:ext>
                </a:extLst>
              </a:tr>
              <a:tr h="293750">
                <a:tc>
                  <a:txBody>
                    <a:bodyPr/>
                    <a:lstStyle/>
                    <a:p>
                      <a:pPr marL="0" algn="l" defTabSz="914400" rtl="0" eaLnBrk="1" latinLnBrk="0" hangingPunct="1"/>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p>
                    <a:p>
                      <a:pPr marL="0" algn="l" defTabSz="914400" rtl="0" eaLnBrk="1" latinLnBrk="0" hangingPunct="1"/>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113.7.1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星期一</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本委員會網站提供考生查詢甄選總成績單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414087"/>
                  </a:ext>
                </a:extLst>
              </a:tr>
              <a:tr h="293750">
                <a:tc>
                  <a:txBody>
                    <a:bodyPr/>
                    <a:lstStyle/>
                    <a:p>
                      <a:pPr marL="0" algn="l" defTabSz="914400" rtl="0" eaLnBrk="1" latinLnBrk="0" hangingPunct="1"/>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p>
                    <a:p>
                      <a:pPr marL="0" algn="l" defTabSz="914400" rtl="0" eaLnBrk="1" latinLnBrk="0" hangingPunct="1"/>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113.7.2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星期二</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 12:00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第二階段甄選總成績複查</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含競賽、證照審查結果複查</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866390"/>
                  </a:ext>
                </a:extLst>
              </a:tr>
              <a:tr h="293750">
                <a:tc>
                  <a:txBody>
                    <a:bodyPr/>
                    <a:lstStyle/>
                    <a:p>
                      <a:pPr marL="0" algn="l" defTabSz="914400" rtl="0" eaLnBrk="1" latinLnBrk="0" hangingPunct="1"/>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p>
                    <a:p>
                      <a:pPr marL="0" algn="l" defTabSz="914400" rtl="0" eaLnBrk="1" latinLnBrk="0" hangingPunct="1"/>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113.7.3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a:t>
                      </a: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各甄選學校網站公告錄取正</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取生名單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2.</a:t>
                      </a:r>
                      <a:r>
                        <a:rPr lang="zh-TW" sz="1600" b="0" kern="0" spc="-30" dirty="0">
                          <a:solidFill>
                            <a:schemeClr val="tx1"/>
                          </a:solidFill>
                          <a:effectLst/>
                          <a:latin typeface="華康儷楷書" panose="03000509000000000000" pitchFamily="65" charset="-120"/>
                          <a:ea typeface="華康儷楷書" panose="03000509000000000000" pitchFamily="65" charset="-120"/>
                        </a:rPr>
                        <a:t>本委員會網站亦提供考生查詢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957789"/>
                  </a:ext>
                </a:extLst>
              </a:tr>
              <a:tr h="293750">
                <a:tc>
                  <a:txBody>
                    <a:bodyPr/>
                    <a:lstStyle/>
                    <a:p>
                      <a:pPr marL="0" algn="l" defTabSz="914400" rtl="0" eaLnBrk="1" latinLnBrk="0" hangingPunct="1"/>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各校自訂【詳見招生學校甄選辦法】</a:t>
                      </a:r>
                    </a:p>
                    <a:p>
                      <a:pPr marL="0" algn="l" defTabSz="914400" rtl="0" eaLnBrk="1" latinLnBrk="0" hangingPunct="1"/>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113.7.4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 12:00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甄選正</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取結果複查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621346"/>
                  </a:ext>
                </a:extLst>
              </a:tr>
              <a:tr h="235001">
                <a:tc>
                  <a:txBody>
                    <a:bodyPr/>
                    <a:lstStyle/>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113.7.10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星期三</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起</a:t>
                      </a:r>
                    </a:p>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113.7.12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星期五</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)17:00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止</a:t>
                      </a:r>
                      <a:endPar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0" spc="-30" dirty="0">
                          <a:solidFill>
                            <a:schemeClr val="tx1"/>
                          </a:solidFill>
                          <a:effectLst/>
                          <a:latin typeface="華康儷楷書" panose="03000509000000000000" pitchFamily="65" charset="-120"/>
                          <a:ea typeface="華康儷楷書" panose="03000509000000000000" pitchFamily="65" charset="-120"/>
                        </a:rPr>
                        <a:t>正</a:t>
                      </a:r>
                      <a:r>
                        <a:rPr lang="en-US" sz="1600" b="1" kern="0" spc="-30" dirty="0">
                          <a:solidFill>
                            <a:schemeClr val="tx1"/>
                          </a:solidFill>
                          <a:effectLst/>
                          <a:latin typeface="華康儷楷書" panose="03000509000000000000" pitchFamily="65" charset="-120"/>
                          <a:ea typeface="華康儷楷書" panose="03000509000000000000" pitchFamily="65" charset="-120"/>
                        </a:rPr>
                        <a:t>(</a:t>
                      </a:r>
                      <a:r>
                        <a:rPr lang="zh-TW" sz="1600" b="1" kern="0" spc="-30" dirty="0">
                          <a:solidFill>
                            <a:schemeClr val="tx1"/>
                          </a:solidFill>
                          <a:effectLst/>
                          <a:latin typeface="華康儷楷書" panose="03000509000000000000" pitchFamily="65" charset="-120"/>
                          <a:ea typeface="華康儷楷書" panose="03000509000000000000" pitchFamily="65" charset="-120"/>
                        </a:rPr>
                        <a:t>備</a:t>
                      </a:r>
                      <a:r>
                        <a:rPr lang="en-US" sz="1600" b="1" kern="0" spc="-30" dirty="0">
                          <a:solidFill>
                            <a:schemeClr val="tx1"/>
                          </a:solidFill>
                          <a:effectLst/>
                          <a:latin typeface="華康儷楷書" panose="03000509000000000000" pitchFamily="65" charset="-120"/>
                          <a:ea typeface="華康儷楷書" panose="03000509000000000000" pitchFamily="65" charset="-120"/>
                        </a:rPr>
                        <a:t>)</a:t>
                      </a:r>
                      <a:r>
                        <a:rPr lang="zh-TW" sz="1600" b="1" kern="0" spc="-30" dirty="0">
                          <a:solidFill>
                            <a:schemeClr val="tx1"/>
                          </a:solidFill>
                          <a:effectLst/>
                          <a:latin typeface="華康儷楷書" panose="03000509000000000000" pitchFamily="65" charset="-120"/>
                          <a:ea typeface="華康儷楷書" panose="03000509000000000000" pitchFamily="65" charset="-120"/>
                        </a:rPr>
                        <a:t>取生至本委員會網站登記就讀志願序</a:t>
                      </a:r>
                      <a:endParaRPr lang="zh-TW" sz="1600" b="1"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462919"/>
                  </a:ext>
                </a:extLst>
              </a:tr>
              <a:tr h="117500">
                <a:tc>
                  <a:txBody>
                    <a:bodyPr/>
                    <a:lstStyle/>
                    <a:p>
                      <a:pPr marL="0" algn="l" defTabSz="914400" rtl="0" eaLnBrk="1" latinLnBrk="0" hangingPunct="1">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113.7.16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星期二</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起</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就讀志願序統一分發放榜</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090300"/>
                  </a:ext>
                </a:extLst>
              </a:tr>
              <a:tr h="117500">
                <a:tc>
                  <a:txBody>
                    <a:bodyPr/>
                    <a:lstStyle/>
                    <a:p>
                      <a:pPr marL="0" algn="l" defTabSz="914400" rtl="0" eaLnBrk="1" latinLnBrk="0" hangingPunct="1">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113.7.17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星期三</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)12:00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就讀志願序統一分發結果複查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765265"/>
                  </a:ext>
                </a:extLst>
              </a:tr>
              <a:tr h="235001">
                <a:tc>
                  <a:txBody>
                    <a:bodyPr/>
                    <a:lstStyle/>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113.7.18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星期四</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)10:00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起</a:t>
                      </a:r>
                    </a:p>
                    <a:p>
                      <a:pPr marL="0" algn="l" defTabSz="914400" rtl="0" eaLnBrk="1" latinLnBrk="0" hangingPunct="1"/>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113.7.22 (</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星期一</a:t>
                      </a:r>
                      <a:r>
                        <a:rPr lang="en-US"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)12:00</a:t>
                      </a:r>
                      <a:r>
                        <a:rPr lang="zh-TW" altLang="zh-TW" sz="1600" b="1"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1"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0" spc="-30" dirty="0">
                          <a:solidFill>
                            <a:schemeClr val="tx1"/>
                          </a:solidFill>
                          <a:effectLst/>
                          <a:latin typeface="華康儷楷書" panose="03000509000000000000" pitchFamily="65" charset="-120"/>
                          <a:ea typeface="華康儷楷書" panose="03000509000000000000" pitchFamily="65" charset="-120"/>
                        </a:rPr>
                        <a:t>分發錄取生依分發錄取學校所定報到時間及方式辦理報到手續</a:t>
                      </a:r>
                      <a:endParaRPr lang="zh-TW" sz="1600" b="1"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518066"/>
                  </a:ext>
                </a:extLst>
              </a:tr>
              <a:tr h="117500">
                <a:tc>
                  <a:txBody>
                    <a:bodyPr/>
                    <a:lstStyle/>
                    <a:p>
                      <a:pPr marL="0" algn="l" defTabSz="914400" rtl="0" eaLnBrk="1" latinLnBrk="0" hangingPunct="1">
                        <a:spcAft>
                          <a:spcPts val="0"/>
                        </a:spcAft>
                      </a:pP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113.7.22 (</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星期一</a:t>
                      </a:r>
                      <a:r>
                        <a:rPr lang="en-US"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)17:00</a:t>
                      </a:r>
                      <a:r>
                        <a:rPr lang="zh-TW" altLang="zh-TW" sz="1600" b="0" kern="0" spc="-30" dirty="0">
                          <a:solidFill>
                            <a:schemeClr val="tx1"/>
                          </a:solidFill>
                          <a:effectLst/>
                          <a:latin typeface="華康儷楷書" panose="03000509000000000000" pitchFamily="65" charset="-120"/>
                          <a:ea typeface="華康儷楷書" panose="03000509000000000000" pitchFamily="65" charset="-120"/>
                          <a:cs typeface="+mn-cs"/>
                        </a:rPr>
                        <a:t>前</a:t>
                      </a:r>
                      <a:endParaRPr lang="zh-TW" altLang="en-US" sz="1600" b="0" kern="0" spc="-30" dirty="0">
                        <a:solidFill>
                          <a:schemeClr val="tx1"/>
                        </a:solidFill>
                        <a:effectLst/>
                        <a:latin typeface="華康儷楷書" panose="03000509000000000000" pitchFamily="65" charset="-120"/>
                        <a:ea typeface="華康儷楷書" panose="03000509000000000000" pitchFamily="65" charset="-120"/>
                        <a:cs typeface="+mn-cs"/>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各甄選學校向本委員會函告分發錄取生未報到名單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628861"/>
                  </a:ext>
                </a:extLst>
              </a:tr>
            </a:tbl>
          </a:graphicData>
        </a:graphic>
      </p:graphicFrame>
      <p:sp>
        <p:nvSpPr>
          <p:cNvPr id="2" name="矩形 1">
            <a:extLst>
              <a:ext uri="{FF2B5EF4-FFF2-40B4-BE49-F238E27FC236}">
                <a16:creationId xmlns:a16="http://schemas.microsoft.com/office/drawing/2014/main" id="{0593068C-C224-4207-89BF-9BC445AE386A}"/>
              </a:ext>
            </a:extLst>
          </p:cNvPr>
          <p:cNvSpPr/>
          <p:nvPr/>
        </p:nvSpPr>
        <p:spPr>
          <a:xfrm>
            <a:off x="1138524" y="2011680"/>
            <a:ext cx="10213676" cy="722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6E797226-0965-4F25-92BC-70191294F631}"/>
              </a:ext>
            </a:extLst>
          </p:cNvPr>
          <p:cNvSpPr/>
          <p:nvPr/>
        </p:nvSpPr>
        <p:spPr>
          <a:xfrm>
            <a:off x="1138524" y="3732577"/>
            <a:ext cx="10213676" cy="499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1F064DD9-6DC9-4CD0-A701-0240FAF61CB2}"/>
              </a:ext>
            </a:extLst>
          </p:cNvPr>
          <p:cNvSpPr txBox="1"/>
          <p:nvPr/>
        </p:nvSpPr>
        <p:spPr>
          <a:xfrm>
            <a:off x="11312480" y="2456441"/>
            <a:ext cx="612668" cy="246221"/>
          </a:xfrm>
          <a:prstGeom prst="rect">
            <a:avLst/>
          </a:prstGeom>
          <a:noFill/>
        </p:spPr>
        <p:txBody>
          <a:bodyPr wrap="none" rtlCol="0">
            <a:spAutoFit/>
          </a:bodyPr>
          <a:lstStyle/>
          <a:p>
            <a:r>
              <a:rPr lang="en-US" altLang="zh-TW" sz="1000" dirty="0"/>
              <a:t>19 vs 16</a:t>
            </a:r>
            <a:endParaRPr lang="zh-TW" altLang="en-US" sz="1000" dirty="0"/>
          </a:p>
        </p:txBody>
      </p:sp>
    </p:spTree>
    <p:extLst>
      <p:ext uri="{BB962C8B-B14F-4D97-AF65-F5344CB8AC3E}">
        <p14:creationId xmlns:p14="http://schemas.microsoft.com/office/powerpoint/2010/main" val="17267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FD41560-E6CF-4491-BA32-A76451A21DD9}"/>
              </a:ext>
            </a:extLst>
          </p:cNvPr>
          <p:cNvSpPr>
            <a:spLocks noGrp="1"/>
          </p:cNvSpPr>
          <p:nvPr>
            <p:ph type="sldNum" sz="quarter" idx="12"/>
          </p:nvPr>
        </p:nvSpPr>
        <p:spPr/>
        <p:txBody>
          <a:bodyPr/>
          <a:lstStyle/>
          <a:p>
            <a:fld id="{BFD9D296-0923-4B30-8558-81C121D8C7E7}" type="slidenum">
              <a:rPr lang="zh-TW" altLang="en-US" smtClean="0"/>
              <a:pPr/>
              <a:t>19</a:t>
            </a:fld>
            <a:endParaRPr lang="zh-TW" altLang="en-US" dirty="0"/>
          </a:p>
        </p:txBody>
      </p:sp>
      <p:sp>
        <p:nvSpPr>
          <p:cNvPr id="5" name="文字方塊 4">
            <a:extLst>
              <a:ext uri="{FF2B5EF4-FFF2-40B4-BE49-F238E27FC236}">
                <a16:creationId xmlns:a16="http://schemas.microsoft.com/office/drawing/2014/main" id="{5FEE99BD-7961-467D-93F2-3583304112C3}"/>
              </a:ext>
            </a:extLst>
          </p:cNvPr>
          <p:cNvSpPr txBox="1"/>
          <p:nvPr/>
        </p:nvSpPr>
        <p:spPr>
          <a:xfrm>
            <a:off x="1065653" y="877163"/>
            <a:ext cx="10129590" cy="1107996"/>
          </a:xfrm>
          <a:prstGeom prst="rect">
            <a:avLst/>
          </a:prstGeom>
          <a:solidFill>
            <a:schemeClr val="accent2">
              <a:lumMod val="20000"/>
              <a:lumOff val="80000"/>
            </a:schemeClr>
          </a:solidFill>
        </p:spPr>
        <p:txBody>
          <a:bodyPr wrap="square" rtlCol="0">
            <a:spAutoFit/>
          </a:bodyPr>
          <a:lstStyle/>
          <a:p>
            <a:r>
              <a:rPr lang="zh-TW" altLang="en-US" sz="2200" b="1" dirty="0">
                <a:latin typeface="華康儷楷書" panose="03000509000000000000" pitchFamily="65" charset="-120"/>
                <a:ea typeface="華康儷楷書" panose="03000509000000000000" pitchFamily="65" charset="-120"/>
              </a:rPr>
              <a:t>為利同時獲</a:t>
            </a:r>
            <a:r>
              <a:rPr lang="zh-TW" altLang="en-US" sz="2200" b="1" dirty="0">
                <a:solidFill>
                  <a:srgbClr val="7030A0"/>
                </a:solidFill>
                <a:latin typeface="華康儷楷書" panose="03000509000000000000" pitchFamily="65" charset="-120"/>
                <a:ea typeface="華康儷楷書" panose="03000509000000000000" pitchFamily="65" charset="-120"/>
              </a:rPr>
              <a:t>技優甄審</a:t>
            </a:r>
            <a:r>
              <a:rPr lang="zh-TW" altLang="en-US" sz="2200" b="1" dirty="0">
                <a:latin typeface="華康儷楷書" panose="03000509000000000000" pitchFamily="65" charset="-120"/>
                <a:ea typeface="華康儷楷書" panose="03000509000000000000" pitchFamily="65" charset="-120"/>
              </a:rPr>
              <a:t>及</a:t>
            </a:r>
            <a:r>
              <a:rPr lang="zh-TW" altLang="en-US" sz="2200" b="1" dirty="0">
                <a:solidFill>
                  <a:schemeClr val="accent2">
                    <a:lumMod val="75000"/>
                  </a:schemeClr>
                </a:solidFill>
                <a:latin typeface="華康儷楷書" panose="03000509000000000000" pitchFamily="65" charset="-120"/>
                <a:ea typeface="華康儷楷書" panose="03000509000000000000" pitchFamily="65" charset="-120"/>
              </a:rPr>
              <a:t>甄選入學</a:t>
            </a:r>
            <a:r>
              <a:rPr lang="zh-TW" altLang="en-US" sz="2200" b="1" dirty="0">
                <a:latin typeface="華康儷楷書" panose="03000509000000000000" pitchFamily="65" charset="-120"/>
                <a:ea typeface="華康儷楷書" panose="03000509000000000000" pitchFamily="65" charset="-120"/>
              </a:rPr>
              <a:t>正</a:t>
            </a:r>
            <a:r>
              <a:rPr lang="en-US" altLang="zh-TW" sz="2200" b="1" dirty="0">
                <a:latin typeface="華康儷楷書" panose="03000509000000000000" pitchFamily="65" charset="-120"/>
                <a:ea typeface="華康儷楷書" panose="03000509000000000000" pitchFamily="65" charset="-120"/>
              </a:rPr>
              <a:t>(</a:t>
            </a:r>
            <a:r>
              <a:rPr lang="zh-TW" altLang="en-US" sz="2200" b="1" dirty="0">
                <a:latin typeface="華康儷楷書" panose="03000509000000000000" pitchFamily="65" charset="-120"/>
                <a:ea typeface="華康儷楷書" panose="03000509000000000000" pitchFamily="65" charset="-120"/>
              </a:rPr>
              <a:t>備</a:t>
            </a:r>
            <a:r>
              <a:rPr lang="en-US" altLang="zh-TW" sz="2200" b="1" dirty="0">
                <a:latin typeface="華康儷楷書" panose="03000509000000000000" pitchFamily="65" charset="-120"/>
                <a:ea typeface="華康儷楷書" panose="03000509000000000000" pitchFamily="65" charset="-120"/>
              </a:rPr>
              <a:t>)</a:t>
            </a:r>
            <a:r>
              <a:rPr lang="zh-TW" altLang="en-US" sz="2200" b="1" dirty="0">
                <a:latin typeface="華康儷楷書" panose="03000509000000000000" pitchFamily="65" charset="-120"/>
                <a:ea typeface="華康儷楷書" panose="03000509000000000000" pitchFamily="65" charset="-120"/>
              </a:rPr>
              <a:t>取考生，能更加明確選填志願，</a:t>
            </a:r>
            <a:r>
              <a:rPr lang="en-US" altLang="zh-TW" sz="2200" b="1" dirty="0">
                <a:latin typeface="華康儷楷書" panose="03000509000000000000" pitchFamily="65" charset="-120"/>
                <a:ea typeface="華康儷楷書" panose="03000509000000000000" pitchFamily="65" charset="-120"/>
              </a:rPr>
              <a:t>113</a:t>
            </a:r>
            <a:r>
              <a:rPr lang="zh-TW" altLang="en-US" sz="2200" b="1" dirty="0">
                <a:latin typeface="華康儷楷書" panose="03000509000000000000" pitchFamily="65" charset="-120"/>
                <a:ea typeface="華康儷楷書" panose="03000509000000000000" pitchFamily="65" charset="-120"/>
              </a:rPr>
              <a:t>學年度縮短各大專校院辦理指定項目甄試天數，並於技甄審入學選填登記志願前，各甄選入學招生學校完成正、</a:t>
            </a:r>
            <a:r>
              <a:rPr lang="en-US" altLang="zh-TW" sz="2200" b="1" dirty="0">
                <a:latin typeface="華康儷楷書" panose="03000509000000000000" pitchFamily="65" charset="-120"/>
                <a:ea typeface="華康儷楷書" panose="03000509000000000000" pitchFamily="65" charset="-120"/>
              </a:rPr>
              <a:t>(</a:t>
            </a:r>
            <a:r>
              <a:rPr lang="zh-TW" altLang="en-US" sz="2200" b="1" dirty="0">
                <a:latin typeface="華康儷楷書" panose="03000509000000000000" pitchFamily="65" charset="-120"/>
                <a:ea typeface="華康儷楷書" panose="03000509000000000000" pitchFamily="65" charset="-120"/>
              </a:rPr>
              <a:t>備</a:t>
            </a:r>
            <a:r>
              <a:rPr lang="en-US" altLang="zh-TW" sz="2200" b="1" dirty="0">
                <a:latin typeface="華康儷楷書" panose="03000509000000000000" pitchFamily="65" charset="-120"/>
                <a:ea typeface="華康儷楷書" panose="03000509000000000000" pitchFamily="65" charset="-120"/>
              </a:rPr>
              <a:t>)</a:t>
            </a:r>
            <a:r>
              <a:rPr lang="zh-TW" altLang="en-US" sz="2200" b="1" dirty="0">
                <a:latin typeface="華康儷楷書" panose="03000509000000000000" pitchFamily="65" charset="-120"/>
                <a:ea typeface="華康儷楷書" panose="03000509000000000000" pitchFamily="65" charset="-120"/>
              </a:rPr>
              <a:t>取公告結果</a:t>
            </a:r>
          </a:p>
        </p:txBody>
      </p:sp>
      <p:grpSp>
        <p:nvGrpSpPr>
          <p:cNvPr id="12" name="群組 11">
            <a:extLst>
              <a:ext uri="{FF2B5EF4-FFF2-40B4-BE49-F238E27FC236}">
                <a16:creationId xmlns:a16="http://schemas.microsoft.com/office/drawing/2014/main" id="{C6C428C9-77A0-48B6-87A7-6CE49922778E}"/>
              </a:ext>
            </a:extLst>
          </p:cNvPr>
          <p:cNvGrpSpPr/>
          <p:nvPr/>
        </p:nvGrpSpPr>
        <p:grpSpPr>
          <a:xfrm>
            <a:off x="1202148" y="3959676"/>
            <a:ext cx="1305185" cy="923278"/>
            <a:chOff x="1278217" y="3568823"/>
            <a:chExt cx="1305185" cy="923278"/>
          </a:xfrm>
        </p:grpSpPr>
        <p:sp>
          <p:nvSpPr>
            <p:cNvPr id="8" name="矩形 7">
              <a:extLst>
                <a:ext uri="{FF2B5EF4-FFF2-40B4-BE49-F238E27FC236}">
                  <a16:creationId xmlns:a16="http://schemas.microsoft.com/office/drawing/2014/main" id="{B51745C8-8167-41C5-A9DE-BD0339C6B745}"/>
                </a:ext>
              </a:extLst>
            </p:cNvPr>
            <p:cNvSpPr/>
            <p:nvPr/>
          </p:nvSpPr>
          <p:spPr>
            <a:xfrm>
              <a:off x="1278217" y="3568823"/>
              <a:ext cx="1305185" cy="17755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橢圓 8">
              <a:extLst>
                <a:ext uri="{FF2B5EF4-FFF2-40B4-BE49-F238E27FC236}">
                  <a16:creationId xmlns:a16="http://schemas.microsoft.com/office/drawing/2014/main" id="{2E2946F1-BD2B-477E-8EEA-39D6E3DC9756}"/>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1" name="直線接點 10">
              <a:extLst>
                <a:ext uri="{FF2B5EF4-FFF2-40B4-BE49-F238E27FC236}">
                  <a16:creationId xmlns:a16="http://schemas.microsoft.com/office/drawing/2014/main" id="{B6B9814E-AC62-4FD9-A6CD-B841F7787B05}"/>
                </a:ext>
              </a:extLst>
            </p:cNvPr>
            <p:cNvCxnSpPr>
              <a:cxnSpLocks/>
            </p:cNvCxnSpPr>
            <p:nvPr/>
          </p:nvCxnSpPr>
          <p:spPr>
            <a:xfrm>
              <a:off x="1922016" y="3719745"/>
              <a:ext cx="4438" cy="772356"/>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字方塊 12">
            <a:extLst>
              <a:ext uri="{FF2B5EF4-FFF2-40B4-BE49-F238E27FC236}">
                <a16:creationId xmlns:a16="http://schemas.microsoft.com/office/drawing/2014/main" id="{D4ED57F7-F391-4C5C-968A-69884951B602}"/>
              </a:ext>
            </a:extLst>
          </p:cNvPr>
          <p:cNvSpPr txBox="1"/>
          <p:nvPr/>
        </p:nvSpPr>
        <p:spPr>
          <a:xfrm>
            <a:off x="307716" y="3164081"/>
            <a:ext cx="3185488" cy="646331"/>
          </a:xfrm>
          <a:prstGeom prst="rect">
            <a:avLst/>
          </a:prstGeom>
          <a:noFill/>
        </p:spPr>
        <p:txBody>
          <a:bodyPr wrap="none" rtlCol="0">
            <a:spAutoFit/>
          </a:bodyPr>
          <a:lstStyle/>
          <a:p>
            <a:pPr algn="ct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技優甄審入學正</a:t>
            </a:r>
            <a:r>
              <a:rPr lang="en-US" altLang="zh-TW" b="1" dirty="0">
                <a:solidFill>
                  <a:schemeClr val="accent5">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備</a:t>
            </a:r>
            <a:r>
              <a:rPr lang="en-US" altLang="zh-TW" b="1" dirty="0">
                <a:solidFill>
                  <a:schemeClr val="accent5">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取生公告</a:t>
            </a:r>
            <a:endParaRPr lang="en-US" altLang="zh-TW" b="1" dirty="0">
              <a:solidFill>
                <a:schemeClr val="accent5">
                  <a:lumMod val="75000"/>
                </a:schemeClr>
              </a:solidFill>
              <a:latin typeface="華康儷楷書" panose="03000509000000000000" pitchFamily="65" charset="-120"/>
              <a:ea typeface="華康儷楷書" panose="03000509000000000000" pitchFamily="65" charset="-120"/>
            </a:endParaRPr>
          </a:p>
          <a:p>
            <a:pPr algn="ctr"/>
            <a:r>
              <a:rPr lang="en-US" altLang="zh-TW" b="1" dirty="0">
                <a:solidFill>
                  <a:schemeClr val="accent5">
                    <a:lumMod val="75000"/>
                  </a:schemeClr>
                </a:solidFill>
                <a:latin typeface="華康儷楷書" panose="03000509000000000000" pitchFamily="65" charset="-120"/>
                <a:ea typeface="華康儷楷書" panose="03000509000000000000" pitchFamily="65" charset="-120"/>
              </a:rPr>
              <a:t>113.6.27</a:t>
            </a: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前</a:t>
            </a:r>
          </a:p>
        </p:txBody>
      </p:sp>
      <p:pic>
        <p:nvPicPr>
          <p:cNvPr id="15" name="圖片 14">
            <a:extLst>
              <a:ext uri="{FF2B5EF4-FFF2-40B4-BE49-F238E27FC236}">
                <a16:creationId xmlns:a16="http://schemas.microsoft.com/office/drawing/2014/main" id="{B59DE43F-FC8C-4C66-8575-0BB0799AD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359" y="4944794"/>
            <a:ext cx="855115" cy="855115"/>
          </a:xfrm>
          <a:prstGeom prst="rect">
            <a:avLst/>
          </a:prstGeom>
        </p:spPr>
      </p:pic>
      <p:grpSp>
        <p:nvGrpSpPr>
          <p:cNvPr id="16" name="群組 15">
            <a:extLst>
              <a:ext uri="{FF2B5EF4-FFF2-40B4-BE49-F238E27FC236}">
                <a16:creationId xmlns:a16="http://schemas.microsoft.com/office/drawing/2014/main" id="{71830BF2-A798-4A4B-8AC6-AB27D9AD27E6}"/>
              </a:ext>
            </a:extLst>
          </p:cNvPr>
          <p:cNvGrpSpPr/>
          <p:nvPr/>
        </p:nvGrpSpPr>
        <p:grpSpPr>
          <a:xfrm rot="10800000">
            <a:off x="3501687" y="3211544"/>
            <a:ext cx="1305185" cy="923278"/>
            <a:chOff x="1278217" y="3568823"/>
            <a:chExt cx="1305185" cy="923278"/>
          </a:xfrm>
          <a:solidFill>
            <a:schemeClr val="accent6">
              <a:lumMod val="40000"/>
              <a:lumOff val="60000"/>
            </a:schemeClr>
          </a:solidFill>
        </p:grpSpPr>
        <p:sp>
          <p:nvSpPr>
            <p:cNvPr id="17" name="矩形 16">
              <a:extLst>
                <a:ext uri="{FF2B5EF4-FFF2-40B4-BE49-F238E27FC236}">
                  <a16:creationId xmlns:a16="http://schemas.microsoft.com/office/drawing/2014/main" id="{800EDA50-927E-4551-AED2-DF626FC1E021}"/>
                </a:ext>
              </a:extLst>
            </p:cNvPr>
            <p:cNvSpPr/>
            <p:nvPr/>
          </p:nvSpPr>
          <p:spPr>
            <a:xfrm>
              <a:off x="1278217" y="3568823"/>
              <a:ext cx="1305185" cy="177554"/>
            </a:xfrm>
            <a:prstGeom prst="rect">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橢圓 17">
              <a:extLst>
                <a:ext uri="{FF2B5EF4-FFF2-40B4-BE49-F238E27FC236}">
                  <a16:creationId xmlns:a16="http://schemas.microsoft.com/office/drawing/2014/main" id="{E56C238A-DAD2-46D6-BA45-D7FE3C661EBE}"/>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9" name="直線接點 18">
              <a:extLst>
                <a:ext uri="{FF2B5EF4-FFF2-40B4-BE49-F238E27FC236}">
                  <a16:creationId xmlns:a16="http://schemas.microsoft.com/office/drawing/2014/main" id="{91BFB171-6BD2-4D6B-9195-2426DD5D2157}"/>
                </a:ext>
              </a:extLst>
            </p:cNvPr>
            <p:cNvCxnSpPr>
              <a:cxnSpLocks/>
            </p:cNvCxnSpPr>
            <p:nvPr/>
          </p:nvCxnSpPr>
          <p:spPr>
            <a:xfrm>
              <a:off x="1930894" y="3719745"/>
              <a:ext cx="4438" cy="772356"/>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20" name="文字方塊 19">
            <a:extLst>
              <a:ext uri="{FF2B5EF4-FFF2-40B4-BE49-F238E27FC236}">
                <a16:creationId xmlns:a16="http://schemas.microsoft.com/office/drawing/2014/main" id="{B34BBBBF-E7EF-4DDB-A6BF-03099941B08D}"/>
              </a:ext>
            </a:extLst>
          </p:cNvPr>
          <p:cNvSpPr txBox="1"/>
          <p:nvPr/>
        </p:nvSpPr>
        <p:spPr>
          <a:xfrm>
            <a:off x="2725743" y="4291814"/>
            <a:ext cx="2723823" cy="646331"/>
          </a:xfrm>
          <a:prstGeom prst="rect">
            <a:avLst/>
          </a:prstGeom>
          <a:noFill/>
        </p:spPr>
        <p:txBody>
          <a:bodyPr wrap="none" rtlCol="0">
            <a:spAutoFit/>
          </a:bodyPr>
          <a:lstStyle/>
          <a:p>
            <a:pPr algn="ct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甄選入學正</a:t>
            </a:r>
            <a:r>
              <a:rPr lang="en-US" altLang="zh-TW" b="1" dirty="0">
                <a:solidFill>
                  <a:schemeClr val="accent6">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備</a:t>
            </a:r>
            <a:r>
              <a:rPr lang="en-US" altLang="zh-TW" b="1" dirty="0">
                <a:solidFill>
                  <a:schemeClr val="accent6">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取生公告</a:t>
            </a:r>
            <a:endParaRPr lang="en-US" altLang="zh-TW" b="1" dirty="0">
              <a:solidFill>
                <a:schemeClr val="accent6">
                  <a:lumMod val="75000"/>
                </a:schemeClr>
              </a:solidFill>
              <a:latin typeface="華康儷楷書" panose="03000509000000000000" pitchFamily="65" charset="-120"/>
              <a:ea typeface="華康儷楷書" panose="03000509000000000000" pitchFamily="65" charset="-120"/>
            </a:endParaRPr>
          </a:p>
          <a:p>
            <a:pPr algn="ctr"/>
            <a:r>
              <a:rPr lang="en-US" altLang="zh-TW" b="1" dirty="0">
                <a:solidFill>
                  <a:schemeClr val="accent6">
                    <a:lumMod val="75000"/>
                  </a:schemeClr>
                </a:solidFill>
                <a:latin typeface="華康儷楷書" panose="03000509000000000000" pitchFamily="65" charset="-120"/>
                <a:ea typeface="華康儷楷書" panose="03000509000000000000" pitchFamily="65" charset="-120"/>
              </a:rPr>
              <a:t>113.7.3</a:t>
            </a: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前</a:t>
            </a:r>
          </a:p>
        </p:txBody>
      </p:sp>
      <p:pic>
        <p:nvPicPr>
          <p:cNvPr id="22" name="圖片 21">
            <a:extLst>
              <a:ext uri="{FF2B5EF4-FFF2-40B4-BE49-F238E27FC236}">
                <a16:creationId xmlns:a16="http://schemas.microsoft.com/office/drawing/2014/main" id="{6DB69B81-479D-4430-936A-2902CA42C7E0}"/>
              </a:ext>
            </a:extLst>
          </p:cNvPr>
          <p:cNvPicPr>
            <a:picLocks noChangeAspect="1"/>
          </p:cNvPicPr>
          <p:nvPr/>
        </p:nvPicPr>
        <p:blipFill>
          <a:blip r:embed="rId3"/>
          <a:stretch>
            <a:fillRect/>
          </a:stretch>
        </p:blipFill>
        <p:spPr>
          <a:xfrm>
            <a:off x="3626345" y="2238725"/>
            <a:ext cx="1046822" cy="1002591"/>
          </a:xfrm>
          <a:prstGeom prst="rect">
            <a:avLst/>
          </a:prstGeom>
        </p:spPr>
      </p:pic>
      <p:grpSp>
        <p:nvGrpSpPr>
          <p:cNvPr id="23" name="群組 22">
            <a:extLst>
              <a:ext uri="{FF2B5EF4-FFF2-40B4-BE49-F238E27FC236}">
                <a16:creationId xmlns:a16="http://schemas.microsoft.com/office/drawing/2014/main" id="{864590A0-F998-4BED-9E3A-27D312C34292}"/>
              </a:ext>
            </a:extLst>
          </p:cNvPr>
          <p:cNvGrpSpPr/>
          <p:nvPr/>
        </p:nvGrpSpPr>
        <p:grpSpPr>
          <a:xfrm>
            <a:off x="5672246" y="3959676"/>
            <a:ext cx="1305185" cy="923278"/>
            <a:chOff x="1278217" y="3568823"/>
            <a:chExt cx="1305185" cy="923278"/>
          </a:xfrm>
          <a:solidFill>
            <a:schemeClr val="accent6">
              <a:lumMod val="40000"/>
              <a:lumOff val="60000"/>
            </a:schemeClr>
          </a:solidFill>
        </p:grpSpPr>
        <p:sp>
          <p:nvSpPr>
            <p:cNvPr id="24" name="矩形 23">
              <a:extLst>
                <a:ext uri="{FF2B5EF4-FFF2-40B4-BE49-F238E27FC236}">
                  <a16:creationId xmlns:a16="http://schemas.microsoft.com/office/drawing/2014/main" id="{58EE6ED8-0369-43A3-B933-7D3EEB4D6E16}"/>
                </a:ext>
              </a:extLst>
            </p:cNvPr>
            <p:cNvSpPr/>
            <p:nvPr/>
          </p:nvSpPr>
          <p:spPr>
            <a:xfrm>
              <a:off x="1278217" y="3568823"/>
              <a:ext cx="1305185" cy="17755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橢圓 24">
              <a:extLst>
                <a:ext uri="{FF2B5EF4-FFF2-40B4-BE49-F238E27FC236}">
                  <a16:creationId xmlns:a16="http://schemas.microsoft.com/office/drawing/2014/main" id="{FE1D7DD2-76A7-400A-B983-2A6290E7550C}"/>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6" name="直線接點 25">
              <a:extLst>
                <a:ext uri="{FF2B5EF4-FFF2-40B4-BE49-F238E27FC236}">
                  <a16:creationId xmlns:a16="http://schemas.microsoft.com/office/drawing/2014/main" id="{04F4B2AA-709F-4C37-93D6-B5377DD663DD}"/>
                </a:ext>
              </a:extLst>
            </p:cNvPr>
            <p:cNvCxnSpPr>
              <a:cxnSpLocks/>
            </p:cNvCxnSpPr>
            <p:nvPr/>
          </p:nvCxnSpPr>
          <p:spPr>
            <a:xfrm>
              <a:off x="1930894" y="3719745"/>
              <a:ext cx="4438" cy="772356"/>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27" name="文字方塊 26">
            <a:extLst>
              <a:ext uri="{FF2B5EF4-FFF2-40B4-BE49-F238E27FC236}">
                <a16:creationId xmlns:a16="http://schemas.microsoft.com/office/drawing/2014/main" id="{3C4F7917-F80F-470E-B3A5-28B49CDC3145}"/>
              </a:ext>
            </a:extLst>
          </p:cNvPr>
          <p:cNvSpPr txBox="1"/>
          <p:nvPr/>
        </p:nvSpPr>
        <p:spPr>
          <a:xfrm>
            <a:off x="5095959" y="2975698"/>
            <a:ext cx="2723823" cy="923330"/>
          </a:xfrm>
          <a:prstGeom prst="rect">
            <a:avLst/>
          </a:prstGeom>
          <a:noFill/>
        </p:spPr>
        <p:txBody>
          <a:bodyPr wrap="none" rtlCol="0">
            <a:spAutoFit/>
          </a:bodyPr>
          <a:lstStyle/>
          <a:p>
            <a:pPr algn="ct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技優甄審入學正</a:t>
            </a:r>
            <a:r>
              <a:rPr lang="en-US" altLang="zh-TW" b="1" dirty="0">
                <a:solidFill>
                  <a:schemeClr val="accent4">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備</a:t>
            </a:r>
            <a:r>
              <a:rPr lang="en-US" altLang="zh-TW" b="1" dirty="0">
                <a:solidFill>
                  <a:schemeClr val="accent4">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取生</a:t>
            </a:r>
            <a:endParaRPr lang="en-US" altLang="zh-TW" b="1" dirty="0">
              <a:solidFill>
                <a:schemeClr val="accent4">
                  <a:lumMod val="75000"/>
                </a:schemeClr>
              </a:solidFill>
              <a:latin typeface="華康儷楷書" panose="03000509000000000000" pitchFamily="65" charset="-120"/>
              <a:ea typeface="華康儷楷書" panose="03000509000000000000" pitchFamily="65" charset="-120"/>
            </a:endParaRPr>
          </a:p>
          <a:p>
            <a:pPr algn="ct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登記就讀志願序</a:t>
            </a:r>
            <a:endParaRPr lang="en-US" altLang="zh-TW" b="1" dirty="0">
              <a:solidFill>
                <a:schemeClr val="accent4">
                  <a:lumMod val="75000"/>
                </a:schemeClr>
              </a:solidFill>
              <a:latin typeface="華康儷楷書" panose="03000509000000000000" pitchFamily="65" charset="-120"/>
              <a:ea typeface="華康儷楷書" panose="03000509000000000000" pitchFamily="65" charset="-120"/>
            </a:endParaRPr>
          </a:p>
          <a:p>
            <a:pPr algn="ctr"/>
            <a:r>
              <a:rPr lang="en-US" altLang="zh-TW" b="1" dirty="0">
                <a:solidFill>
                  <a:schemeClr val="accent4">
                    <a:lumMod val="75000"/>
                  </a:schemeClr>
                </a:solidFill>
                <a:latin typeface="華康儷楷書" panose="03000509000000000000" pitchFamily="65" charset="-120"/>
                <a:ea typeface="華康儷楷書" panose="03000509000000000000" pitchFamily="65" charset="-120"/>
              </a:rPr>
              <a:t>113.7.3 - 7.5</a:t>
            </a:r>
            <a:endParaRPr lang="zh-TW" altLang="en-US" b="1" dirty="0">
              <a:solidFill>
                <a:schemeClr val="accent4">
                  <a:lumMod val="75000"/>
                </a:schemeClr>
              </a:solidFill>
              <a:latin typeface="華康儷楷書" panose="03000509000000000000" pitchFamily="65" charset="-120"/>
              <a:ea typeface="華康儷楷書" panose="03000509000000000000" pitchFamily="65" charset="-120"/>
            </a:endParaRPr>
          </a:p>
        </p:txBody>
      </p:sp>
      <p:pic>
        <p:nvPicPr>
          <p:cNvPr id="31" name="圖片 30">
            <a:extLst>
              <a:ext uri="{FF2B5EF4-FFF2-40B4-BE49-F238E27FC236}">
                <a16:creationId xmlns:a16="http://schemas.microsoft.com/office/drawing/2014/main" id="{25BB7AE6-59A6-448F-B4E8-45691C593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2874" y="4944794"/>
            <a:ext cx="1063927" cy="1063927"/>
          </a:xfrm>
          <a:prstGeom prst="rect">
            <a:avLst/>
          </a:prstGeom>
        </p:spPr>
      </p:pic>
      <p:grpSp>
        <p:nvGrpSpPr>
          <p:cNvPr id="28" name="群組 27">
            <a:extLst>
              <a:ext uri="{FF2B5EF4-FFF2-40B4-BE49-F238E27FC236}">
                <a16:creationId xmlns:a16="http://schemas.microsoft.com/office/drawing/2014/main" id="{071D0FF9-1E9C-459C-BE17-49E0412F2C08}"/>
              </a:ext>
            </a:extLst>
          </p:cNvPr>
          <p:cNvGrpSpPr/>
          <p:nvPr/>
        </p:nvGrpSpPr>
        <p:grpSpPr>
          <a:xfrm rot="10800000">
            <a:off x="7810107" y="3192191"/>
            <a:ext cx="1305185" cy="923278"/>
            <a:chOff x="1278217" y="3568823"/>
            <a:chExt cx="1305185" cy="923278"/>
          </a:xfrm>
          <a:solidFill>
            <a:srgbClr val="7030A0"/>
          </a:solidFill>
        </p:grpSpPr>
        <p:sp>
          <p:nvSpPr>
            <p:cNvPr id="29" name="矩形 28">
              <a:extLst>
                <a:ext uri="{FF2B5EF4-FFF2-40B4-BE49-F238E27FC236}">
                  <a16:creationId xmlns:a16="http://schemas.microsoft.com/office/drawing/2014/main" id="{1ED4DA2F-74B4-4CDA-B451-02D179AA7220}"/>
                </a:ext>
              </a:extLst>
            </p:cNvPr>
            <p:cNvSpPr/>
            <p:nvPr/>
          </p:nvSpPr>
          <p:spPr>
            <a:xfrm>
              <a:off x="1278217" y="3568823"/>
              <a:ext cx="1305185" cy="177554"/>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橢圓 29">
              <a:extLst>
                <a:ext uri="{FF2B5EF4-FFF2-40B4-BE49-F238E27FC236}">
                  <a16:creationId xmlns:a16="http://schemas.microsoft.com/office/drawing/2014/main" id="{C06379C7-153A-47B6-BCF3-3902678E479F}"/>
                </a:ext>
              </a:extLst>
            </p:cNvPr>
            <p:cNvSpPr/>
            <p:nvPr/>
          </p:nvSpPr>
          <p:spPr>
            <a:xfrm>
              <a:off x="1864311" y="3604335"/>
              <a:ext cx="133165" cy="115410"/>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CF28E0D0-4738-4797-91F3-469AD927AE54}"/>
                </a:ext>
              </a:extLst>
            </p:cNvPr>
            <p:cNvCxnSpPr>
              <a:cxnSpLocks/>
            </p:cNvCxnSpPr>
            <p:nvPr/>
          </p:nvCxnSpPr>
          <p:spPr>
            <a:xfrm>
              <a:off x="1930894" y="3719745"/>
              <a:ext cx="4438" cy="772356"/>
            </a:xfrm>
            <a:prstGeom prst="line">
              <a:avLst/>
            </a:prstGeom>
            <a:grpFill/>
            <a:ln>
              <a:solidFill>
                <a:srgbClr val="7030A0"/>
              </a:solidFill>
            </a:ln>
          </p:spPr>
          <p:style>
            <a:lnRef idx="1">
              <a:schemeClr val="accent4"/>
            </a:lnRef>
            <a:fillRef idx="0">
              <a:schemeClr val="accent4"/>
            </a:fillRef>
            <a:effectRef idx="0">
              <a:schemeClr val="accent4"/>
            </a:effectRef>
            <a:fontRef idx="minor">
              <a:schemeClr val="tx1"/>
            </a:fontRef>
          </p:style>
        </p:cxnSp>
      </p:grpSp>
      <p:sp>
        <p:nvSpPr>
          <p:cNvPr id="33" name="文字方塊 32">
            <a:extLst>
              <a:ext uri="{FF2B5EF4-FFF2-40B4-BE49-F238E27FC236}">
                <a16:creationId xmlns:a16="http://schemas.microsoft.com/office/drawing/2014/main" id="{F6FAEA4C-DDDD-4213-80C5-727717CF6AAC}"/>
              </a:ext>
            </a:extLst>
          </p:cNvPr>
          <p:cNvSpPr txBox="1"/>
          <p:nvPr/>
        </p:nvSpPr>
        <p:spPr>
          <a:xfrm>
            <a:off x="9513754" y="2912191"/>
            <a:ext cx="2262158" cy="923330"/>
          </a:xfrm>
          <a:prstGeom prst="rect">
            <a:avLst/>
          </a:prstGeom>
          <a:noFill/>
        </p:spPr>
        <p:txBody>
          <a:bodyPr wrap="none" rtlCol="0">
            <a:spAutoFit/>
          </a:bodyPr>
          <a:lstStyle/>
          <a:p>
            <a:pPr algn="ctr"/>
            <a:r>
              <a:rPr lang="zh-TW" altLang="en-US" b="1" dirty="0">
                <a:solidFill>
                  <a:srgbClr val="FF0000"/>
                </a:solidFill>
                <a:latin typeface="華康儷楷書" panose="03000509000000000000" pitchFamily="65" charset="-120"/>
                <a:ea typeface="華康儷楷書" panose="03000509000000000000" pitchFamily="65" charset="-120"/>
              </a:rPr>
              <a:t>甄選入學正</a:t>
            </a:r>
            <a:r>
              <a:rPr lang="en-US" altLang="zh-TW" b="1" dirty="0">
                <a:solidFill>
                  <a:srgbClr val="FF0000"/>
                </a:solidFill>
                <a:latin typeface="華康儷楷書" panose="03000509000000000000" pitchFamily="65" charset="-120"/>
                <a:ea typeface="華康儷楷書" panose="03000509000000000000" pitchFamily="65" charset="-120"/>
              </a:rPr>
              <a:t>(</a:t>
            </a:r>
            <a:r>
              <a:rPr lang="zh-TW" altLang="en-US" b="1" dirty="0">
                <a:solidFill>
                  <a:srgbClr val="FF0000"/>
                </a:solidFill>
                <a:latin typeface="華康儷楷書" panose="03000509000000000000" pitchFamily="65" charset="-120"/>
                <a:ea typeface="華康儷楷書" panose="03000509000000000000" pitchFamily="65" charset="-120"/>
              </a:rPr>
              <a:t>備</a:t>
            </a:r>
            <a:r>
              <a:rPr lang="en-US" altLang="zh-TW" b="1" dirty="0">
                <a:solidFill>
                  <a:srgbClr val="FF0000"/>
                </a:solidFill>
                <a:latin typeface="華康儷楷書" panose="03000509000000000000" pitchFamily="65" charset="-120"/>
                <a:ea typeface="華康儷楷書" panose="03000509000000000000" pitchFamily="65" charset="-120"/>
              </a:rPr>
              <a:t>)</a:t>
            </a:r>
            <a:r>
              <a:rPr lang="zh-TW" altLang="en-US" b="1" dirty="0">
                <a:solidFill>
                  <a:srgbClr val="FF0000"/>
                </a:solidFill>
                <a:latin typeface="華康儷楷書" panose="03000509000000000000" pitchFamily="65" charset="-120"/>
                <a:ea typeface="華康儷楷書" panose="03000509000000000000" pitchFamily="65" charset="-120"/>
              </a:rPr>
              <a:t>取生</a:t>
            </a:r>
            <a:endParaRPr lang="en-US" altLang="zh-TW" b="1" dirty="0">
              <a:solidFill>
                <a:srgbClr val="FF0000"/>
              </a:solidFill>
              <a:latin typeface="華康儷楷書" panose="03000509000000000000" pitchFamily="65" charset="-120"/>
              <a:ea typeface="華康儷楷書" panose="03000509000000000000" pitchFamily="65" charset="-120"/>
            </a:endParaRPr>
          </a:p>
          <a:p>
            <a:pPr algn="ctr"/>
            <a:r>
              <a:rPr lang="zh-TW" altLang="en-US" b="1" dirty="0">
                <a:solidFill>
                  <a:srgbClr val="FF0000"/>
                </a:solidFill>
                <a:latin typeface="華康儷楷書" panose="03000509000000000000" pitchFamily="65" charset="-120"/>
                <a:ea typeface="華康儷楷書" panose="03000509000000000000" pitchFamily="65" charset="-120"/>
              </a:rPr>
              <a:t>登記就讀志願序</a:t>
            </a:r>
            <a:endParaRPr lang="en-US" altLang="zh-TW" b="1" dirty="0">
              <a:solidFill>
                <a:srgbClr val="FF0000"/>
              </a:solidFill>
              <a:latin typeface="華康儷楷書" panose="03000509000000000000" pitchFamily="65" charset="-120"/>
              <a:ea typeface="華康儷楷書" panose="03000509000000000000" pitchFamily="65" charset="-120"/>
            </a:endParaRPr>
          </a:p>
          <a:p>
            <a:pPr algn="ctr"/>
            <a:r>
              <a:rPr lang="en-US" altLang="zh-TW" b="1" dirty="0">
                <a:solidFill>
                  <a:srgbClr val="FF0000"/>
                </a:solidFill>
                <a:latin typeface="華康儷楷書" panose="03000509000000000000" pitchFamily="65" charset="-120"/>
                <a:ea typeface="華康儷楷書" panose="03000509000000000000" pitchFamily="65" charset="-120"/>
              </a:rPr>
              <a:t>113.7.10 - 7.12</a:t>
            </a:r>
            <a:endParaRPr lang="zh-TW" altLang="en-US" b="1" dirty="0">
              <a:solidFill>
                <a:srgbClr val="FF0000"/>
              </a:solidFill>
              <a:latin typeface="華康儷楷書" panose="03000509000000000000" pitchFamily="65" charset="-120"/>
              <a:ea typeface="華康儷楷書" panose="03000509000000000000" pitchFamily="65" charset="-120"/>
            </a:endParaRPr>
          </a:p>
        </p:txBody>
      </p:sp>
      <p:pic>
        <p:nvPicPr>
          <p:cNvPr id="3" name="圖片 2">
            <a:extLst>
              <a:ext uri="{FF2B5EF4-FFF2-40B4-BE49-F238E27FC236}">
                <a16:creationId xmlns:a16="http://schemas.microsoft.com/office/drawing/2014/main" id="{99DEA341-4702-4699-8E86-814D2EB71D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4071" y="4974363"/>
            <a:ext cx="1109497" cy="1109497"/>
          </a:xfrm>
          <a:prstGeom prst="rect">
            <a:avLst/>
          </a:prstGeom>
        </p:spPr>
      </p:pic>
      <p:grpSp>
        <p:nvGrpSpPr>
          <p:cNvPr id="34" name="群組 33">
            <a:extLst>
              <a:ext uri="{FF2B5EF4-FFF2-40B4-BE49-F238E27FC236}">
                <a16:creationId xmlns:a16="http://schemas.microsoft.com/office/drawing/2014/main" id="{6B80B193-9D82-4116-BC73-A927268F2799}"/>
              </a:ext>
            </a:extLst>
          </p:cNvPr>
          <p:cNvGrpSpPr/>
          <p:nvPr/>
        </p:nvGrpSpPr>
        <p:grpSpPr>
          <a:xfrm>
            <a:off x="9976228" y="3922743"/>
            <a:ext cx="1305185" cy="931987"/>
            <a:chOff x="1278217" y="3568823"/>
            <a:chExt cx="1305185" cy="931987"/>
          </a:xfrm>
          <a:solidFill>
            <a:srgbClr val="7030A0"/>
          </a:solidFill>
        </p:grpSpPr>
        <p:sp>
          <p:nvSpPr>
            <p:cNvPr id="35" name="矩形 34">
              <a:extLst>
                <a:ext uri="{FF2B5EF4-FFF2-40B4-BE49-F238E27FC236}">
                  <a16:creationId xmlns:a16="http://schemas.microsoft.com/office/drawing/2014/main" id="{341D9EA3-57B4-43FF-9803-BD09CFDDC47D}"/>
                </a:ext>
              </a:extLst>
            </p:cNvPr>
            <p:cNvSpPr/>
            <p:nvPr/>
          </p:nvSpPr>
          <p:spPr>
            <a:xfrm>
              <a:off x="1278217" y="3568823"/>
              <a:ext cx="1305185" cy="1775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6" name="橢圓 35">
              <a:extLst>
                <a:ext uri="{FF2B5EF4-FFF2-40B4-BE49-F238E27FC236}">
                  <a16:creationId xmlns:a16="http://schemas.microsoft.com/office/drawing/2014/main" id="{3772BFC3-DFD1-4318-BE7E-2B0E013E24DE}"/>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7" name="直線接點 36">
              <a:extLst>
                <a:ext uri="{FF2B5EF4-FFF2-40B4-BE49-F238E27FC236}">
                  <a16:creationId xmlns:a16="http://schemas.microsoft.com/office/drawing/2014/main" id="{BBFD3E7A-35F0-401B-9B2E-0AB819DC7794}"/>
                </a:ext>
              </a:extLst>
            </p:cNvPr>
            <p:cNvCxnSpPr>
              <a:cxnSpLocks/>
            </p:cNvCxnSpPr>
            <p:nvPr/>
          </p:nvCxnSpPr>
          <p:spPr>
            <a:xfrm>
              <a:off x="1922185" y="3728454"/>
              <a:ext cx="4438" cy="772356"/>
            </a:xfrm>
            <a:prstGeom prst="line">
              <a:avLst/>
            </a:prstGeom>
            <a:grpFill/>
            <a:ln>
              <a:solidFill>
                <a:srgbClr val="FF0000"/>
              </a:solidFill>
            </a:ln>
          </p:spPr>
          <p:style>
            <a:lnRef idx="1">
              <a:schemeClr val="accent4"/>
            </a:lnRef>
            <a:fillRef idx="0">
              <a:schemeClr val="accent4"/>
            </a:fillRef>
            <a:effectRef idx="0">
              <a:schemeClr val="accent4"/>
            </a:effectRef>
            <a:fontRef idx="minor">
              <a:schemeClr val="tx1"/>
            </a:fontRef>
          </p:style>
        </p:cxnSp>
      </p:grpSp>
      <p:sp>
        <p:nvSpPr>
          <p:cNvPr id="38" name="文字方塊 37">
            <a:extLst>
              <a:ext uri="{FF2B5EF4-FFF2-40B4-BE49-F238E27FC236}">
                <a16:creationId xmlns:a16="http://schemas.microsoft.com/office/drawing/2014/main" id="{6AC433F9-A21B-467B-8976-ED7258F56D26}"/>
              </a:ext>
            </a:extLst>
          </p:cNvPr>
          <p:cNvSpPr txBox="1"/>
          <p:nvPr/>
        </p:nvSpPr>
        <p:spPr>
          <a:xfrm>
            <a:off x="7482429" y="4316070"/>
            <a:ext cx="2031325" cy="646331"/>
          </a:xfrm>
          <a:prstGeom prst="rect">
            <a:avLst/>
          </a:prstGeom>
          <a:noFill/>
        </p:spPr>
        <p:txBody>
          <a:bodyPr wrap="none" rtlCol="0">
            <a:spAutoFit/>
          </a:bodyPr>
          <a:lstStyle/>
          <a:p>
            <a:pPr algn="ctr"/>
            <a:r>
              <a:rPr lang="zh-TW" altLang="en-US" b="1" dirty="0">
                <a:solidFill>
                  <a:srgbClr val="7030A0"/>
                </a:solidFill>
                <a:latin typeface="華康儷楷書" panose="03000509000000000000" pitchFamily="65" charset="-120"/>
                <a:ea typeface="華康儷楷書" panose="03000509000000000000" pitchFamily="65" charset="-120"/>
              </a:rPr>
              <a:t>技優甄審入學放榜</a:t>
            </a:r>
            <a:endParaRPr lang="en-US" altLang="zh-TW" b="1" dirty="0">
              <a:solidFill>
                <a:srgbClr val="7030A0"/>
              </a:solidFill>
              <a:latin typeface="華康儷楷書" panose="03000509000000000000" pitchFamily="65" charset="-120"/>
              <a:ea typeface="華康儷楷書" panose="03000509000000000000" pitchFamily="65" charset="-120"/>
            </a:endParaRPr>
          </a:p>
          <a:p>
            <a:pPr algn="ctr"/>
            <a:r>
              <a:rPr lang="en-US" altLang="zh-TW" b="1" dirty="0">
                <a:solidFill>
                  <a:srgbClr val="7030A0"/>
                </a:solidFill>
                <a:latin typeface="華康儷楷書" panose="03000509000000000000" pitchFamily="65" charset="-120"/>
                <a:ea typeface="華康儷楷書" panose="03000509000000000000" pitchFamily="65" charset="-120"/>
              </a:rPr>
              <a:t>113.7.9</a:t>
            </a:r>
          </a:p>
        </p:txBody>
      </p:sp>
      <p:pic>
        <p:nvPicPr>
          <p:cNvPr id="7" name="圖片 6">
            <a:extLst>
              <a:ext uri="{FF2B5EF4-FFF2-40B4-BE49-F238E27FC236}">
                <a16:creationId xmlns:a16="http://schemas.microsoft.com/office/drawing/2014/main" id="{D6960A12-B948-4818-A9A1-7CDF081EA6B8}"/>
              </a:ext>
            </a:extLst>
          </p:cNvPr>
          <p:cNvPicPr>
            <a:picLocks noChangeAspect="1"/>
          </p:cNvPicPr>
          <p:nvPr/>
        </p:nvPicPr>
        <p:blipFill>
          <a:blip r:embed="rId6"/>
          <a:stretch>
            <a:fillRect/>
          </a:stretch>
        </p:blipFill>
        <p:spPr>
          <a:xfrm>
            <a:off x="7835948" y="2024045"/>
            <a:ext cx="1386500" cy="1314721"/>
          </a:xfrm>
          <a:prstGeom prst="rect">
            <a:avLst/>
          </a:prstGeom>
        </p:spPr>
      </p:pic>
      <p:sp>
        <p:nvSpPr>
          <p:cNvPr id="39" name="矩形 38">
            <a:extLst>
              <a:ext uri="{FF2B5EF4-FFF2-40B4-BE49-F238E27FC236}">
                <a16:creationId xmlns:a16="http://schemas.microsoft.com/office/drawing/2014/main" id="{A36133CB-9A6E-4B37-89BC-6C7344D22753}"/>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
        <p:nvSpPr>
          <p:cNvPr id="40" name="標題 1">
            <a:extLst>
              <a:ext uri="{FF2B5EF4-FFF2-40B4-BE49-F238E27FC236}">
                <a16:creationId xmlns:a16="http://schemas.microsoft.com/office/drawing/2014/main" id="{3131F4BC-A345-4E1D-9942-6ACF8FB23DC9}"/>
              </a:ext>
            </a:extLst>
          </p:cNvPr>
          <p:cNvSpPr>
            <a:spLocks noGrp="1"/>
          </p:cNvSpPr>
          <p:nvPr>
            <p:ph type="title"/>
          </p:nvPr>
        </p:nvSpPr>
        <p:spPr>
          <a:xfrm>
            <a:off x="-139337" y="177499"/>
            <a:ext cx="12192000" cy="504203"/>
          </a:xfrm>
        </p:spPr>
        <p:txBody>
          <a:bodyPr>
            <a:normAutofit/>
          </a:bodyPr>
          <a:lstStyle/>
          <a:p>
            <a:pPr algn="ctr" eaLnBrk="1" hangingPunct="1"/>
            <a:r>
              <a:rPr lang="en-US" altLang="zh-TW" sz="2800" b="1" spc="-75" dirty="0">
                <a:solidFill>
                  <a:prstClr val="black"/>
                </a:solidFill>
                <a:latin typeface="Book Antiqua" panose="02040602050305030304" pitchFamily="18" charset="0"/>
                <a:ea typeface="華康儷楷書" panose="03000509000000000000" pitchFamily="65" charset="-120"/>
              </a:rPr>
              <a:t>113</a:t>
            </a:r>
            <a:r>
              <a:rPr lang="zh-TW" altLang="en-US" sz="2800" b="1" spc="-75" dirty="0">
                <a:solidFill>
                  <a:prstClr val="black"/>
                </a:solidFill>
                <a:latin typeface="Book Antiqua" panose="02040602050305030304" pitchFamily="18" charset="0"/>
                <a:ea typeface="華康儷楷書" panose="03000509000000000000" pitchFamily="65" charset="-120"/>
              </a:rPr>
              <a:t> 學年度甄選入學招生重要日程表</a:t>
            </a:r>
          </a:p>
        </p:txBody>
      </p:sp>
    </p:spTree>
    <p:extLst>
      <p:ext uri="{BB962C8B-B14F-4D97-AF65-F5344CB8AC3E}">
        <p14:creationId xmlns:p14="http://schemas.microsoft.com/office/powerpoint/2010/main" val="379665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內容版面配置區 2"/>
          <p:cNvSpPr txBox="1">
            <a:spLocks/>
          </p:cNvSpPr>
          <p:nvPr/>
        </p:nvSpPr>
        <p:spPr>
          <a:xfrm>
            <a:off x="874356" y="894466"/>
            <a:ext cx="110110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zh-TW" sz="1600" dirty="0"/>
          </a:p>
          <a:p>
            <a:pPr marL="1795463" indent="0">
              <a:buFont typeface="Arial" panose="020B0604020202020204" pitchFamily="34" charset="0"/>
              <a:buNone/>
            </a:pPr>
            <a:r>
              <a:rPr lang="zh-TW" altLang="en-US" b="1" spc="-100" dirty="0">
                <a:latin typeface="Book Antiqua" panose="02040602050305030304" pitchFamily="18" charset="0"/>
                <a:ea typeface="華康儷楷書" panose="03000509000000000000" pitchFamily="65" charset="-120"/>
                <a:cs typeface="+mj-cs"/>
              </a:rPr>
              <a:t>報  名  日  期：</a:t>
            </a:r>
            <a:r>
              <a:rPr lang="en-US" altLang="zh-TW" b="1" spc="-100" dirty="0">
                <a:latin typeface="Book Antiqua" panose="02040602050305030304" pitchFamily="18" charset="0"/>
                <a:ea typeface="華康儷楷書" panose="03000509000000000000" pitchFamily="65" charset="-120"/>
                <a:cs typeface="+mj-cs"/>
              </a:rPr>
              <a:t>112</a:t>
            </a:r>
            <a:r>
              <a:rPr lang="zh-TW" altLang="en-US" b="1" spc="-100" dirty="0">
                <a:latin typeface="Book Antiqua" panose="02040602050305030304" pitchFamily="18" charset="0"/>
                <a:ea typeface="華康儷楷書" panose="03000509000000000000" pitchFamily="65" charset="-120"/>
                <a:cs typeface="+mj-cs"/>
              </a:rPr>
              <a:t>年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12</a:t>
            </a:r>
            <a:r>
              <a:rPr lang="zh-TW" altLang="en-US" b="1" spc="-100" dirty="0">
                <a:latin typeface="Book Antiqua" panose="02040602050305030304" pitchFamily="18" charset="0"/>
                <a:ea typeface="華康儷楷書" panose="03000509000000000000" pitchFamily="65" charset="-120"/>
                <a:cs typeface="+mj-cs"/>
              </a:rPr>
              <a:t>月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8</a:t>
            </a:r>
            <a:r>
              <a:rPr lang="zh-TW" altLang="en-US" b="1" spc="-100" dirty="0">
                <a:latin typeface="Book Antiqua" panose="02040602050305030304" pitchFamily="18" charset="0"/>
                <a:ea typeface="華康儷楷書" panose="03000509000000000000" pitchFamily="65" charset="-120"/>
                <a:cs typeface="+mj-cs"/>
              </a:rPr>
              <a:t>日至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12</a:t>
            </a:r>
            <a:r>
              <a:rPr lang="zh-TW" altLang="en-US" b="1" spc="-100" dirty="0">
                <a:latin typeface="Book Antiqua" panose="02040602050305030304" pitchFamily="18" charset="0"/>
                <a:ea typeface="華康儷楷書" panose="03000509000000000000" pitchFamily="65" charset="-120"/>
                <a:cs typeface="+mj-cs"/>
              </a:rPr>
              <a:t>月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20</a:t>
            </a:r>
            <a:r>
              <a:rPr lang="zh-TW" altLang="en-US" b="1" spc="-100" dirty="0">
                <a:latin typeface="Book Antiqua" panose="02040602050305030304" pitchFamily="18" charset="0"/>
                <a:ea typeface="華康儷楷書" panose="03000509000000000000" pitchFamily="65" charset="-120"/>
                <a:cs typeface="+mj-cs"/>
              </a:rPr>
              <a:t>日</a:t>
            </a:r>
            <a:endParaRPr lang="en-US" altLang="zh-TW" b="1" spc="-100" dirty="0">
              <a:latin typeface="Book Antiqua" panose="02040602050305030304" pitchFamily="18" charset="0"/>
              <a:ea typeface="華康儷楷書" panose="03000509000000000000" pitchFamily="65" charset="-120"/>
              <a:cs typeface="+mj-cs"/>
            </a:endParaRPr>
          </a:p>
          <a:p>
            <a:pPr marL="1795463" indent="0">
              <a:buFont typeface="Arial" panose="020B0604020202020204" pitchFamily="34" charset="0"/>
              <a:buNone/>
            </a:pPr>
            <a:r>
              <a:rPr lang="zh-TW" altLang="en-US" b="1" spc="-100" dirty="0">
                <a:latin typeface="Book Antiqua" panose="02040602050305030304" pitchFamily="18" charset="0"/>
                <a:ea typeface="華康儷楷書" panose="03000509000000000000" pitchFamily="65" charset="-120"/>
                <a:cs typeface="+mj-cs"/>
              </a:rPr>
              <a:t>考  試  日  期：</a:t>
            </a:r>
            <a:r>
              <a:rPr lang="en-US" altLang="zh-TW" b="1" spc="-100" dirty="0">
                <a:latin typeface="Book Antiqua" panose="02040602050305030304" pitchFamily="18" charset="0"/>
                <a:ea typeface="華康儷楷書" panose="03000509000000000000" pitchFamily="65" charset="-120"/>
                <a:cs typeface="+mj-cs"/>
              </a:rPr>
              <a:t>113</a:t>
            </a:r>
            <a:r>
              <a:rPr lang="zh-TW" altLang="en-US" b="1" spc="-100" dirty="0">
                <a:latin typeface="Book Antiqua" panose="02040602050305030304" pitchFamily="18" charset="0"/>
                <a:ea typeface="華康儷楷書" panose="03000509000000000000" pitchFamily="65" charset="-120"/>
                <a:cs typeface="+mj-cs"/>
              </a:rPr>
              <a:t>年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4</a:t>
            </a:r>
            <a:r>
              <a:rPr lang="zh-TW" altLang="en-US" b="1" spc="-100" dirty="0">
                <a:latin typeface="Book Antiqua" panose="02040602050305030304" pitchFamily="18" charset="0"/>
                <a:ea typeface="華康儷楷書" panose="03000509000000000000" pitchFamily="65" charset="-120"/>
                <a:cs typeface="+mj-cs"/>
              </a:rPr>
              <a:t>月</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27</a:t>
            </a:r>
            <a:r>
              <a:rPr lang="zh-TW" altLang="en-US" b="1" spc="-100" dirty="0">
                <a:latin typeface="Book Antiqua" panose="02040602050305030304" pitchFamily="18" charset="0"/>
                <a:ea typeface="華康儷楷書" panose="03000509000000000000" pitchFamily="65" charset="-120"/>
                <a:cs typeface="+mj-cs"/>
              </a:rPr>
              <a:t>日至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4</a:t>
            </a:r>
            <a:r>
              <a:rPr lang="zh-TW" altLang="en-US" b="1" spc="-100" dirty="0">
                <a:latin typeface="Book Antiqua" panose="02040602050305030304" pitchFamily="18" charset="0"/>
                <a:ea typeface="華康儷楷書" panose="03000509000000000000" pitchFamily="65" charset="-120"/>
                <a:cs typeface="+mj-cs"/>
              </a:rPr>
              <a:t>月  </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28</a:t>
            </a:r>
            <a:r>
              <a:rPr lang="zh-TW" altLang="en-US" b="1" spc="-100" dirty="0">
                <a:latin typeface="Book Antiqua" panose="02040602050305030304" pitchFamily="18" charset="0"/>
                <a:ea typeface="華康儷楷書" panose="03000509000000000000" pitchFamily="65" charset="-120"/>
                <a:cs typeface="+mj-cs"/>
              </a:rPr>
              <a:t>日</a:t>
            </a:r>
            <a:endParaRPr lang="en-US" altLang="zh-TW" b="1" spc="-100" dirty="0">
              <a:latin typeface="Book Antiqua" panose="02040602050305030304" pitchFamily="18" charset="0"/>
              <a:ea typeface="華康儷楷書" panose="03000509000000000000" pitchFamily="65" charset="-120"/>
              <a:cs typeface="+mj-cs"/>
            </a:endParaRPr>
          </a:p>
          <a:p>
            <a:pPr marL="1795463" indent="0">
              <a:buFont typeface="Arial" panose="020B0604020202020204" pitchFamily="34" charset="0"/>
              <a:buNone/>
            </a:pPr>
            <a:r>
              <a:rPr lang="zh-TW" altLang="en-US" b="1" spc="-100" dirty="0">
                <a:latin typeface="Book Antiqua" panose="02040602050305030304" pitchFamily="18" charset="0"/>
                <a:ea typeface="華康儷楷書" panose="03000509000000000000" pitchFamily="65" charset="-120"/>
                <a:cs typeface="+mj-cs"/>
              </a:rPr>
              <a:t>統測成績公告與查詢：</a:t>
            </a:r>
            <a:r>
              <a:rPr lang="en-US" altLang="zh-TW" b="1" spc="-100" dirty="0">
                <a:latin typeface="Book Antiqua" panose="02040602050305030304" pitchFamily="18" charset="0"/>
                <a:ea typeface="華康儷楷書" panose="03000509000000000000" pitchFamily="65" charset="-120"/>
                <a:cs typeface="+mj-cs"/>
              </a:rPr>
              <a:t>113</a:t>
            </a:r>
            <a:r>
              <a:rPr lang="zh-TW" altLang="en-US" b="1" spc="-100" dirty="0">
                <a:latin typeface="Book Antiqua" panose="02040602050305030304" pitchFamily="18" charset="0"/>
                <a:ea typeface="華康儷楷書" panose="03000509000000000000" pitchFamily="65" charset="-120"/>
                <a:cs typeface="+mj-cs"/>
              </a:rPr>
              <a:t>年</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5</a:t>
            </a:r>
            <a:r>
              <a:rPr lang="zh-TW" altLang="en-US" b="1" spc="-100" dirty="0">
                <a:latin typeface="Book Antiqua" panose="02040602050305030304" pitchFamily="18" charset="0"/>
                <a:ea typeface="華康儷楷書" panose="03000509000000000000" pitchFamily="65" charset="-120"/>
                <a:cs typeface="+mj-cs"/>
              </a:rPr>
              <a:t>月</a:t>
            </a:r>
            <a:r>
              <a:rPr lang="en-US" altLang="zh-TW" sz="4000" b="1" spc="-100" dirty="0">
                <a:solidFill>
                  <a:srgbClr val="FF0000"/>
                </a:solidFill>
                <a:latin typeface="Book Antiqua" panose="02040602050305030304" pitchFamily="18" charset="0"/>
                <a:ea typeface="華康儷楷書" panose="03000509000000000000" pitchFamily="65" charset="-120"/>
                <a:cs typeface="+mj-cs"/>
              </a:rPr>
              <a:t>16</a:t>
            </a:r>
            <a:r>
              <a:rPr lang="zh-TW" altLang="en-US" b="1" spc="-100" dirty="0">
                <a:latin typeface="Book Antiqua" panose="02040602050305030304" pitchFamily="18" charset="0"/>
                <a:ea typeface="華康儷楷書" panose="03000509000000000000" pitchFamily="65" charset="-120"/>
                <a:cs typeface="+mj-cs"/>
              </a:rPr>
              <a:t>日下午</a:t>
            </a:r>
            <a:r>
              <a:rPr lang="en-US" altLang="zh-TW" b="1" spc="-100" dirty="0">
                <a:latin typeface="Book Antiqua" panose="02040602050305030304" pitchFamily="18" charset="0"/>
                <a:ea typeface="華康儷楷書" panose="03000509000000000000" pitchFamily="65" charset="-120"/>
                <a:cs typeface="+mj-cs"/>
              </a:rPr>
              <a:t>2</a:t>
            </a:r>
            <a:r>
              <a:rPr lang="zh-TW" altLang="en-US" b="1" spc="-100" dirty="0">
                <a:latin typeface="Book Antiqua" panose="02040602050305030304" pitchFamily="18" charset="0"/>
                <a:ea typeface="華康儷楷書" panose="03000509000000000000" pitchFamily="65" charset="-120"/>
                <a:cs typeface="+mj-cs"/>
              </a:rPr>
              <a:t>時</a:t>
            </a:r>
            <a:endParaRPr lang="en-US" altLang="zh-TW" b="1" spc="-100" dirty="0">
              <a:latin typeface="Book Antiqua" panose="02040602050305030304" pitchFamily="18" charset="0"/>
              <a:ea typeface="華康儷楷書" panose="03000509000000000000" pitchFamily="65" charset="-120"/>
              <a:cs typeface="+mj-cs"/>
            </a:endParaRPr>
          </a:p>
          <a:p>
            <a:pPr marL="0" indent="0" algn="ctr">
              <a:lnSpc>
                <a:spcPct val="150000"/>
              </a:lnSpc>
              <a:buFont typeface="Arial" panose="020B0604020202020204" pitchFamily="34" charset="0"/>
              <a:buNone/>
            </a:pPr>
            <a:r>
              <a:rPr lang="en-US" altLang="zh-TW" b="1" spc="-100" dirty="0">
                <a:latin typeface="Book Antiqua" panose="02040602050305030304" pitchFamily="18" charset="0"/>
                <a:ea typeface="華康儷楷書" panose="03000509000000000000" pitchFamily="65" charset="-120"/>
                <a:cs typeface="+mj-cs"/>
              </a:rPr>
              <a:t>113</a:t>
            </a:r>
            <a:r>
              <a:rPr lang="zh-TW" altLang="en-US" b="1" spc="-100" dirty="0">
                <a:latin typeface="Book Antiqua" panose="02040602050305030304" pitchFamily="18" charset="0"/>
                <a:ea typeface="華康儷楷書" panose="03000509000000000000" pitchFamily="65" charset="-120"/>
                <a:cs typeface="+mj-cs"/>
              </a:rPr>
              <a:t>學年度入學測驗考試範圍及大綱，相關資訊已公告於測驗中心網頁</a:t>
            </a:r>
          </a:p>
          <a:p>
            <a:pPr marL="0" indent="0">
              <a:buFont typeface="Arial" panose="020B0604020202020204" pitchFamily="34" charset="0"/>
              <a:buNone/>
            </a:pPr>
            <a:endParaRPr lang="zh-TW" altLang="en-US" dirty="0"/>
          </a:p>
        </p:txBody>
      </p:sp>
      <p:graphicFrame>
        <p:nvGraphicFramePr>
          <p:cNvPr id="19" name="表格 19">
            <a:extLst>
              <a:ext uri="{FF2B5EF4-FFF2-40B4-BE49-F238E27FC236}">
                <a16:creationId xmlns:a16="http://schemas.microsoft.com/office/drawing/2014/main" id="{D3247476-9059-46CB-9794-AAFF2B4F293B}"/>
              </a:ext>
            </a:extLst>
          </p:cNvPr>
          <p:cNvGraphicFramePr>
            <a:graphicFrameLocks noGrp="1"/>
          </p:cNvGraphicFramePr>
          <p:nvPr>
            <p:extLst>
              <p:ext uri="{D42A27DB-BD31-4B8C-83A1-F6EECF244321}">
                <p14:modId xmlns:p14="http://schemas.microsoft.com/office/powerpoint/2010/main" val="2906062057"/>
              </p:ext>
            </p:extLst>
          </p:nvPr>
        </p:nvGraphicFramePr>
        <p:xfrm>
          <a:off x="1478839" y="4037172"/>
          <a:ext cx="9234321" cy="2193174"/>
        </p:xfrm>
        <a:graphic>
          <a:graphicData uri="http://schemas.openxmlformats.org/drawingml/2006/table">
            <a:tbl>
              <a:tblPr firstRow="1" bandRow="1">
                <a:tableStyleId>{5C22544A-7EE6-4342-B048-85BDC9FD1C3A}</a:tableStyleId>
              </a:tblPr>
              <a:tblGrid>
                <a:gridCol w="3078107">
                  <a:extLst>
                    <a:ext uri="{9D8B030D-6E8A-4147-A177-3AD203B41FA5}">
                      <a16:colId xmlns:a16="http://schemas.microsoft.com/office/drawing/2014/main" val="2630535874"/>
                    </a:ext>
                  </a:extLst>
                </a:gridCol>
                <a:gridCol w="3078107">
                  <a:extLst>
                    <a:ext uri="{9D8B030D-6E8A-4147-A177-3AD203B41FA5}">
                      <a16:colId xmlns:a16="http://schemas.microsoft.com/office/drawing/2014/main" val="4119603693"/>
                    </a:ext>
                  </a:extLst>
                </a:gridCol>
                <a:gridCol w="3078107">
                  <a:extLst>
                    <a:ext uri="{9D8B030D-6E8A-4147-A177-3AD203B41FA5}">
                      <a16:colId xmlns:a16="http://schemas.microsoft.com/office/drawing/2014/main" val="2791070688"/>
                    </a:ext>
                  </a:extLst>
                </a:gridCol>
              </a:tblGrid>
              <a:tr h="645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測驗中心網站</a:t>
                      </a:r>
                    </a:p>
                  </a:txBody>
                  <a:tcPr anchor="c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標楷體" panose="03000509000000000000" pitchFamily="65" charset="-120"/>
                          <a:ea typeface="標楷體" panose="03000509000000000000" pitchFamily="65" charset="-120"/>
                        </a:rPr>
                        <a:t>108</a:t>
                      </a:r>
                      <a:r>
                        <a:rPr lang="zh-TW" altLang="en-US" dirty="0">
                          <a:latin typeface="標楷體" panose="03000509000000000000" pitchFamily="65" charset="-120"/>
                          <a:ea typeface="標楷體" panose="03000509000000000000" pitchFamily="65" charset="-120"/>
                        </a:rPr>
                        <a:t>課綱命題精進</a:t>
                      </a:r>
                    </a:p>
                  </a:txBody>
                  <a:tcPr anchor="ct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標楷體" panose="03000509000000000000" pitchFamily="65" charset="-120"/>
                          <a:ea typeface="標楷體" panose="03000509000000000000" pitchFamily="65" charset="-120"/>
                        </a:rPr>
                        <a:t>113</a:t>
                      </a:r>
                      <a:r>
                        <a:rPr lang="zh-TW" altLang="en-US" dirty="0">
                          <a:latin typeface="標楷體" panose="03000509000000000000" pitchFamily="65" charset="-120"/>
                          <a:ea typeface="標楷體" panose="03000509000000000000" pitchFamily="65" charset="-120"/>
                        </a:rPr>
                        <a:t>學年度四技二專考試大綱</a:t>
                      </a:r>
                    </a:p>
                  </a:txBody>
                  <a:tcPr anchor="ctr">
                    <a:solidFill>
                      <a:srgbClr val="7030A0"/>
                    </a:solidFill>
                  </a:tcPr>
                </a:tc>
                <a:extLst>
                  <a:ext uri="{0D108BD9-81ED-4DB2-BD59-A6C34878D82A}">
                    <a16:rowId xmlns:a16="http://schemas.microsoft.com/office/drawing/2014/main" val="193740981"/>
                  </a:ext>
                </a:extLst>
              </a:tr>
              <a:tr h="1547618">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3847196336"/>
                  </a:ext>
                </a:extLst>
              </a:tr>
            </a:tbl>
          </a:graphicData>
        </a:graphic>
      </p:graphicFrame>
      <p:sp>
        <p:nvSpPr>
          <p:cNvPr id="3" name="內容版面配置區 2"/>
          <p:cNvSpPr>
            <a:spLocks noGrp="1"/>
          </p:cNvSpPr>
          <p:nvPr>
            <p:ph idx="4294967295"/>
          </p:nvPr>
        </p:nvSpPr>
        <p:spPr>
          <a:xfrm>
            <a:off x="729479" y="146144"/>
            <a:ext cx="11011072" cy="543969"/>
          </a:xfrm>
        </p:spPr>
        <p:txBody>
          <a:bodyPr>
            <a:normAutofit lnSpcReduction="10000"/>
          </a:bodyPr>
          <a:lstStyle/>
          <a:p>
            <a:pPr marL="0" indent="0" algn="ctr">
              <a:buNone/>
            </a:pPr>
            <a:r>
              <a:rPr lang="en-US" altLang="zh-TW" sz="3600" b="1" spc="-100" dirty="0">
                <a:latin typeface="Book Antiqua" panose="02040602050305030304" pitchFamily="18" charset="0"/>
                <a:ea typeface="華康儷楷書" panose="03000509000000000000" pitchFamily="65" charset="-120"/>
                <a:cs typeface="+mj-cs"/>
              </a:rPr>
              <a:t>113</a:t>
            </a:r>
            <a:r>
              <a:rPr lang="zh-TW" altLang="en-US" sz="3600" b="1" spc="-100" dirty="0">
                <a:latin typeface="Book Antiqua" panose="02040602050305030304" pitchFamily="18" charset="0"/>
                <a:ea typeface="華康儷楷書" panose="03000509000000000000" pitchFamily="65" charset="-120"/>
                <a:cs typeface="+mj-cs"/>
              </a:rPr>
              <a:t>學年度四技二專統一入學測驗考試</a:t>
            </a:r>
            <a:endParaRPr lang="en-US" altLang="zh-TW" b="1" spc="-100" dirty="0">
              <a:latin typeface="Book Antiqua" panose="02040602050305030304" pitchFamily="18" charset="0"/>
              <a:ea typeface="華康儷楷書" panose="03000509000000000000" pitchFamily="65" charset="-120"/>
              <a:cs typeface="+mj-cs"/>
            </a:endParaRPr>
          </a:p>
          <a:p>
            <a:pPr marL="0" indent="0" algn="ctr">
              <a:buNone/>
            </a:pPr>
            <a:endParaRPr lang="en-US" altLang="zh-TW" sz="1600"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BFD9D296-0923-4B30-8558-81C121D8C7E7}" type="slidenum">
              <a:rPr lang="zh-TW" altLang="en-US" smtClean="0"/>
              <a:pPr/>
              <a:t>2</a:t>
            </a:fld>
            <a:endParaRPr lang="zh-TW" altLang="en-US" dirty="0"/>
          </a:p>
        </p:txBody>
      </p:sp>
      <p:sp>
        <p:nvSpPr>
          <p:cNvPr id="17" name="文字方塊 16"/>
          <p:cNvSpPr txBox="1"/>
          <p:nvPr/>
        </p:nvSpPr>
        <p:spPr>
          <a:xfrm>
            <a:off x="1332080" y="6198479"/>
            <a:ext cx="10136108" cy="338554"/>
          </a:xfrm>
          <a:prstGeom prst="rect">
            <a:avLst/>
          </a:prstGeom>
          <a:noFill/>
        </p:spPr>
        <p:txBody>
          <a:bodyPr wrap="none" rtlCol="0">
            <a:spAutoFit/>
          </a:bodyPr>
          <a:lstStyle/>
          <a:p>
            <a:r>
              <a:rPr lang="zh-TW" altLang="en-US" sz="1600" dirty="0">
                <a:latin typeface="標楷體" panose="03000509000000000000" pitchFamily="65" charset="-120"/>
                <a:ea typeface="標楷體" panose="03000509000000000000" pitchFamily="65" charset="-120"/>
              </a:rPr>
              <a:t>財團法人技專校院入學測驗中心 電話：</a:t>
            </a:r>
            <a:r>
              <a:rPr lang="en-US" altLang="zh-TW" sz="1600" dirty="0">
                <a:latin typeface="標楷體" panose="03000509000000000000" pitchFamily="65" charset="-120"/>
                <a:ea typeface="標楷體" panose="03000509000000000000" pitchFamily="65" charset="-120"/>
              </a:rPr>
              <a:t>05-237-9000</a:t>
            </a:r>
            <a:r>
              <a:rPr lang="zh-TW" altLang="en-US" sz="1600" dirty="0">
                <a:latin typeface="標楷體" panose="03000509000000000000" pitchFamily="65" charset="-120"/>
                <a:ea typeface="標楷體" panose="03000509000000000000" pitchFamily="65" charset="-120"/>
              </a:rPr>
              <a:t>轉</a:t>
            </a:r>
            <a:r>
              <a:rPr lang="en-US" altLang="zh-TW" sz="1600" dirty="0">
                <a:latin typeface="標楷體" panose="03000509000000000000" pitchFamily="65" charset="-120"/>
                <a:ea typeface="標楷體" panose="03000509000000000000" pitchFamily="65" charset="-120"/>
              </a:rPr>
              <a:t>300</a:t>
            </a:r>
            <a:r>
              <a:rPr lang="zh-TW" altLang="en-US"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600 </a:t>
            </a:r>
            <a:r>
              <a:rPr lang="zh-TW" altLang="en-US" sz="1600" dirty="0">
                <a:latin typeface="標楷體" panose="03000509000000000000" pitchFamily="65" charset="-120"/>
                <a:ea typeface="標楷體" panose="03000509000000000000" pitchFamily="65" charset="-120"/>
              </a:rPr>
              <a:t>地址：</a:t>
            </a:r>
            <a:r>
              <a:rPr lang="en-US" altLang="zh-TW" sz="1600" dirty="0">
                <a:latin typeface="標楷體" panose="03000509000000000000" pitchFamily="65" charset="-120"/>
                <a:ea typeface="標楷體" panose="03000509000000000000" pitchFamily="65" charset="-120"/>
              </a:rPr>
              <a:t>640303</a:t>
            </a:r>
            <a:r>
              <a:rPr lang="zh-TW" altLang="en-US" sz="1600" dirty="0">
                <a:latin typeface="標楷體" panose="03000509000000000000" pitchFamily="65" charset="-120"/>
                <a:ea typeface="標楷體" panose="03000509000000000000" pitchFamily="65" charset="-120"/>
              </a:rPr>
              <a:t>雲林縣斗六市大學路</a:t>
            </a: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段</a:t>
            </a:r>
            <a:r>
              <a:rPr lang="en-US" altLang="zh-TW" sz="1600" dirty="0">
                <a:latin typeface="標楷體" panose="03000509000000000000" pitchFamily="65" charset="-120"/>
                <a:ea typeface="標楷體" panose="03000509000000000000" pitchFamily="65" charset="-120"/>
              </a:rPr>
              <a:t>123-5</a:t>
            </a:r>
            <a:r>
              <a:rPr lang="zh-TW" altLang="en-US" sz="1600" dirty="0">
                <a:latin typeface="標楷體" panose="03000509000000000000" pitchFamily="65" charset="-120"/>
                <a:ea typeface="標楷體" panose="03000509000000000000" pitchFamily="65" charset="-120"/>
              </a:rPr>
              <a:t>號</a:t>
            </a:r>
          </a:p>
        </p:txBody>
      </p:sp>
      <p:pic>
        <p:nvPicPr>
          <p:cNvPr id="5" name="圖片 4">
            <a:extLst>
              <a:ext uri="{FF2B5EF4-FFF2-40B4-BE49-F238E27FC236}">
                <a16:creationId xmlns:a16="http://schemas.microsoft.com/office/drawing/2014/main" id="{91B074CF-F798-451D-A765-CF8CA41736E2}"/>
              </a:ext>
            </a:extLst>
          </p:cNvPr>
          <p:cNvPicPr>
            <a:picLocks noChangeAspect="1"/>
          </p:cNvPicPr>
          <p:nvPr/>
        </p:nvPicPr>
        <p:blipFill>
          <a:blip r:embed="rId3"/>
          <a:stretch>
            <a:fillRect/>
          </a:stretch>
        </p:blipFill>
        <p:spPr>
          <a:xfrm>
            <a:off x="5389380" y="4738867"/>
            <a:ext cx="1413238" cy="1416754"/>
          </a:xfrm>
          <a:prstGeom prst="rect">
            <a:avLst/>
          </a:prstGeom>
        </p:spPr>
      </p:pic>
      <p:pic>
        <p:nvPicPr>
          <p:cNvPr id="9" name="圖片 8">
            <a:extLst>
              <a:ext uri="{FF2B5EF4-FFF2-40B4-BE49-F238E27FC236}">
                <a16:creationId xmlns:a16="http://schemas.microsoft.com/office/drawing/2014/main" id="{07A7E9EC-FF03-4EF5-B5C5-42547392FF31}"/>
              </a:ext>
            </a:extLst>
          </p:cNvPr>
          <p:cNvPicPr>
            <a:picLocks noChangeAspect="1"/>
          </p:cNvPicPr>
          <p:nvPr/>
        </p:nvPicPr>
        <p:blipFill>
          <a:blip r:embed="rId4"/>
          <a:stretch>
            <a:fillRect/>
          </a:stretch>
        </p:blipFill>
        <p:spPr>
          <a:xfrm>
            <a:off x="8537917" y="4769238"/>
            <a:ext cx="1365260" cy="1361838"/>
          </a:xfrm>
          <a:prstGeom prst="rect">
            <a:avLst/>
          </a:prstGeom>
        </p:spPr>
      </p:pic>
      <p:pic>
        <p:nvPicPr>
          <p:cNvPr id="22" name="圖片 21">
            <a:extLst>
              <a:ext uri="{FF2B5EF4-FFF2-40B4-BE49-F238E27FC236}">
                <a16:creationId xmlns:a16="http://schemas.microsoft.com/office/drawing/2014/main" id="{8194A9D8-1E35-4777-AA79-5606C47F6357}"/>
              </a:ext>
            </a:extLst>
          </p:cNvPr>
          <p:cNvPicPr>
            <a:picLocks noChangeAspect="1"/>
          </p:cNvPicPr>
          <p:nvPr/>
        </p:nvPicPr>
        <p:blipFill>
          <a:blip r:embed="rId5"/>
          <a:stretch>
            <a:fillRect/>
          </a:stretch>
        </p:blipFill>
        <p:spPr>
          <a:xfrm>
            <a:off x="2288823" y="4735369"/>
            <a:ext cx="1413238" cy="1420252"/>
          </a:xfrm>
          <a:prstGeom prst="rect">
            <a:avLst/>
          </a:prstGeom>
        </p:spPr>
      </p:pic>
    </p:spTree>
    <p:extLst>
      <p:ext uri="{BB962C8B-B14F-4D97-AF65-F5344CB8AC3E}">
        <p14:creationId xmlns:p14="http://schemas.microsoft.com/office/powerpoint/2010/main" val="99483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6F4C904-CE9D-4E14-BD15-428746D09499}"/>
              </a:ext>
            </a:extLst>
          </p:cNvPr>
          <p:cNvSpPr>
            <a:spLocks noGrp="1"/>
          </p:cNvSpPr>
          <p:nvPr>
            <p:ph type="sldNum" sz="quarter" idx="12"/>
          </p:nvPr>
        </p:nvSpPr>
        <p:spPr>
          <a:xfrm>
            <a:off x="9405049" y="6144532"/>
            <a:ext cx="2743200" cy="365125"/>
          </a:xfrm>
        </p:spPr>
        <p:txBody>
          <a:bodyPr/>
          <a:lstStyle/>
          <a:p>
            <a:fld id="{BFD9D296-0923-4B30-8558-81C121D8C7E7}" type="slidenum">
              <a:rPr lang="zh-TW" altLang="en-US" smtClean="0"/>
              <a:pPr/>
              <a:t>20</a:t>
            </a:fld>
            <a:endParaRPr lang="zh-TW" altLang="en-US" dirty="0"/>
          </a:p>
        </p:txBody>
      </p:sp>
      <p:cxnSp>
        <p:nvCxnSpPr>
          <p:cNvPr id="6" name="直線接點 5">
            <a:extLst>
              <a:ext uri="{FF2B5EF4-FFF2-40B4-BE49-F238E27FC236}">
                <a16:creationId xmlns:a16="http://schemas.microsoft.com/office/drawing/2014/main" id="{ABE33677-83E3-4153-8EA6-5AC674826F91}"/>
              </a:ext>
            </a:extLst>
          </p:cNvPr>
          <p:cNvCxnSpPr>
            <a:cxnSpLocks/>
          </p:cNvCxnSpPr>
          <p:nvPr/>
        </p:nvCxnSpPr>
        <p:spPr>
          <a:xfrm flipV="1">
            <a:off x="5884109" y="1000383"/>
            <a:ext cx="0" cy="532671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CF972CD1-9B78-49EC-9F52-5334C3678D35}"/>
              </a:ext>
            </a:extLst>
          </p:cNvPr>
          <p:cNvSpPr txBox="1"/>
          <p:nvPr/>
        </p:nvSpPr>
        <p:spPr>
          <a:xfrm>
            <a:off x="2009122" y="1095209"/>
            <a:ext cx="3845643" cy="369332"/>
          </a:xfrm>
          <a:prstGeom prst="rect">
            <a:avLst/>
          </a:prstGeom>
          <a:solidFill>
            <a:schemeClr val="accent4">
              <a:lumMod val="20000"/>
              <a:lumOff val="80000"/>
            </a:schemeClr>
          </a:solidFill>
        </p:spPr>
        <p:txBody>
          <a:bodyPr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應屆畢業生具有</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EP</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考生識別資料上傳</a:t>
            </a:r>
          </a:p>
        </p:txBody>
      </p:sp>
      <p:sp>
        <p:nvSpPr>
          <p:cNvPr id="10" name="矩形 9">
            <a:extLst>
              <a:ext uri="{FF2B5EF4-FFF2-40B4-BE49-F238E27FC236}">
                <a16:creationId xmlns:a16="http://schemas.microsoft.com/office/drawing/2014/main" id="{6F37D14A-0A98-4803-B441-A5C1B59F2812}"/>
              </a:ext>
            </a:extLst>
          </p:cNvPr>
          <p:cNvSpPr/>
          <p:nvPr/>
        </p:nvSpPr>
        <p:spPr>
          <a:xfrm>
            <a:off x="598182" y="1093871"/>
            <a:ext cx="1263262"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3/13-3/20</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1" name="流程圖: 抽選 10">
            <a:extLst>
              <a:ext uri="{FF2B5EF4-FFF2-40B4-BE49-F238E27FC236}">
                <a16:creationId xmlns:a16="http://schemas.microsoft.com/office/drawing/2014/main" id="{F28C3958-7E36-4F0E-B979-C419A80B95BD}"/>
              </a:ext>
            </a:extLst>
          </p:cNvPr>
          <p:cNvSpPr/>
          <p:nvPr/>
        </p:nvSpPr>
        <p:spPr>
          <a:xfrm rot="5400000">
            <a:off x="1864776" y="118826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7309F883-4412-4699-B520-279B6B5006C5}"/>
              </a:ext>
            </a:extLst>
          </p:cNvPr>
          <p:cNvSpPr/>
          <p:nvPr/>
        </p:nvSpPr>
        <p:spPr>
          <a:xfrm>
            <a:off x="628581" y="1625247"/>
            <a:ext cx="1236617"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4/12-4/17</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3" name="流程圖: 抽選 12">
            <a:extLst>
              <a:ext uri="{FF2B5EF4-FFF2-40B4-BE49-F238E27FC236}">
                <a16:creationId xmlns:a16="http://schemas.microsoft.com/office/drawing/2014/main" id="{D38C782A-5E42-4416-B42F-564997C69D55}"/>
              </a:ext>
            </a:extLst>
          </p:cNvPr>
          <p:cNvSpPr/>
          <p:nvPr/>
        </p:nvSpPr>
        <p:spPr>
          <a:xfrm rot="5400000">
            <a:off x="1881213" y="1719637"/>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00D54249-3B47-427D-B663-F9F2B810D94C}"/>
              </a:ext>
            </a:extLst>
          </p:cNvPr>
          <p:cNvSpPr txBox="1"/>
          <p:nvPr/>
        </p:nvSpPr>
        <p:spPr>
          <a:xfrm>
            <a:off x="2028682" y="1513195"/>
            <a:ext cx="3826083" cy="646331"/>
          </a:xfrm>
          <a:prstGeom prst="rect">
            <a:avLst/>
          </a:prstGeom>
          <a:noFill/>
        </p:spPr>
        <p:txBody>
          <a:bodyPr wrap="square">
            <a:spAutoFit/>
          </a:bodyPr>
          <a:lstStyle/>
          <a:p>
            <a:r>
              <a:rPr lang="zh-TW" altLang="en-US" dirty="0">
                <a:solidFill>
                  <a:srgbClr val="C00000"/>
                </a:solidFill>
                <a:latin typeface="華康儷楷書" panose="03000509000000000000" pitchFamily="65" charset="-120"/>
                <a:ea typeface="華康儷楷書" panose="03000509000000000000" pitchFamily="65" charset="-120"/>
              </a:rPr>
              <a:t>學習歷程中央資料庫釋出資料</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檔案</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查看系統</a:t>
            </a:r>
          </a:p>
        </p:txBody>
      </p:sp>
      <p:sp>
        <p:nvSpPr>
          <p:cNvPr id="16" name="文字方塊 15">
            <a:extLst>
              <a:ext uri="{FF2B5EF4-FFF2-40B4-BE49-F238E27FC236}">
                <a16:creationId xmlns:a16="http://schemas.microsoft.com/office/drawing/2014/main" id="{CF03D0A6-B1D8-4906-AA80-F350B7460D4E}"/>
              </a:ext>
            </a:extLst>
          </p:cNvPr>
          <p:cNvSpPr txBox="1"/>
          <p:nvPr/>
        </p:nvSpPr>
        <p:spPr>
          <a:xfrm>
            <a:off x="2041996" y="2055900"/>
            <a:ext cx="3489718" cy="461665"/>
          </a:xfrm>
          <a:prstGeom prst="rect">
            <a:avLst/>
          </a:prstGeom>
          <a:noFill/>
          <a:ln>
            <a:noFill/>
          </a:ln>
        </p:spPr>
        <p:txBody>
          <a:bodyPr vert="horz" wrap="square">
            <a:spAutoFit/>
          </a:bodyPr>
          <a:lstStyle/>
          <a:p>
            <a:pPr>
              <a:defRPr/>
            </a:pP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考生查看檢視一</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四學期中央資料庫</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EP</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檔案</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含修課紀錄、課程學習及多元表現</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7" name="矩形 16">
            <a:extLst>
              <a:ext uri="{FF2B5EF4-FFF2-40B4-BE49-F238E27FC236}">
                <a16:creationId xmlns:a16="http://schemas.microsoft.com/office/drawing/2014/main" id="{13E20812-25B8-44FA-8A6D-A855D7623A34}"/>
              </a:ext>
            </a:extLst>
          </p:cNvPr>
          <p:cNvSpPr/>
          <p:nvPr/>
        </p:nvSpPr>
        <p:spPr>
          <a:xfrm>
            <a:off x="598195" y="2517565"/>
            <a:ext cx="1267003"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4/18-5/1</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8" name="流程圖: 抽選 17">
            <a:extLst>
              <a:ext uri="{FF2B5EF4-FFF2-40B4-BE49-F238E27FC236}">
                <a16:creationId xmlns:a16="http://schemas.microsoft.com/office/drawing/2014/main" id="{8028BF96-12EE-4C67-BE98-D4007B4F5116}"/>
              </a:ext>
            </a:extLst>
          </p:cNvPr>
          <p:cNvSpPr/>
          <p:nvPr/>
        </p:nvSpPr>
        <p:spPr>
          <a:xfrm rot="5400000">
            <a:off x="1881213" y="2611955"/>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F90F315F-1BC7-4E7F-9DE3-F39A545EC96A}"/>
              </a:ext>
            </a:extLst>
          </p:cNvPr>
          <p:cNvSpPr txBox="1"/>
          <p:nvPr/>
        </p:nvSpPr>
        <p:spPr>
          <a:xfrm>
            <a:off x="2043956" y="2500148"/>
            <a:ext cx="3632962" cy="369332"/>
          </a:xfrm>
          <a:prstGeom prst="rect">
            <a:avLst/>
          </a:prstGeom>
          <a:solidFill>
            <a:schemeClr val="accent4">
              <a:lumMod val="20000"/>
              <a:lumOff val="80000"/>
            </a:schemeClr>
          </a:solidFill>
          <a:ln>
            <a:noFill/>
          </a:ln>
        </p:spPr>
        <p:txBody>
          <a:bodyPr vert="horz" wrap="square">
            <a:spAutoFit/>
          </a:bodyPr>
          <a:lstStyle/>
          <a:p>
            <a:pPr>
              <a:defRPr/>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應屆生</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考生報名資格及身分審查</a:t>
            </a:r>
          </a:p>
        </p:txBody>
      </p:sp>
      <p:sp>
        <p:nvSpPr>
          <p:cNvPr id="20" name="矩形 19">
            <a:extLst>
              <a:ext uri="{FF2B5EF4-FFF2-40B4-BE49-F238E27FC236}">
                <a16:creationId xmlns:a16="http://schemas.microsoft.com/office/drawing/2014/main" id="{9F70F3CE-F041-4396-9242-4DAAB9FF050F}"/>
              </a:ext>
            </a:extLst>
          </p:cNvPr>
          <p:cNvSpPr/>
          <p:nvPr/>
        </p:nvSpPr>
        <p:spPr>
          <a:xfrm>
            <a:off x="628581" y="3107695"/>
            <a:ext cx="1271396"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4/27-4/28</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1" name="流程圖: 抽選 20">
            <a:extLst>
              <a:ext uri="{FF2B5EF4-FFF2-40B4-BE49-F238E27FC236}">
                <a16:creationId xmlns:a16="http://schemas.microsoft.com/office/drawing/2014/main" id="{CA66B3F5-446E-46C3-92DD-150E687A5258}"/>
              </a:ext>
            </a:extLst>
          </p:cNvPr>
          <p:cNvSpPr/>
          <p:nvPr/>
        </p:nvSpPr>
        <p:spPr>
          <a:xfrm rot="5400000">
            <a:off x="1897714" y="3204392"/>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C9284F71-C230-4F19-82C0-84178260A0D4}"/>
              </a:ext>
            </a:extLst>
          </p:cNvPr>
          <p:cNvSpPr txBox="1"/>
          <p:nvPr/>
        </p:nvSpPr>
        <p:spPr>
          <a:xfrm>
            <a:off x="2058497" y="3099704"/>
            <a:ext cx="2908769" cy="369332"/>
          </a:xfrm>
          <a:prstGeom prst="rect">
            <a:avLst/>
          </a:prstGeom>
          <a:noFill/>
          <a:ln>
            <a:noFill/>
          </a:ln>
        </p:spPr>
        <p:txBody>
          <a:bodyPr vert="horz" wrap="square">
            <a:spAutoFit/>
          </a:bodyPr>
          <a:lstStyle/>
          <a:p>
            <a:pPr>
              <a:defRPr/>
            </a:pPr>
            <a:r>
              <a:rPr lang="zh-TW" altLang="en-US" dirty="0">
                <a:solidFill>
                  <a:srgbClr val="C00000"/>
                </a:solidFill>
                <a:latin typeface="華康儷楷書" panose="03000509000000000000" pitchFamily="65" charset="-120"/>
                <a:ea typeface="華康儷楷書" panose="03000509000000000000" pitchFamily="65" charset="-120"/>
              </a:rPr>
              <a:t>考生參加統一入學測驗</a:t>
            </a:r>
          </a:p>
        </p:txBody>
      </p:sp>
      <p:sp>
        <p:nvSpPr>
          <p:cNvPr id="24" name="矩形 23">
            <a:extLst>
              <a:ext uri="{FF2B5EF4-FFF2-40B4-BE49-F238E27FC236}">
                <a16:creationId xmlns:a16="http://schemas.microsoft.com/office/drawing/2014/main" id="{848504FB-0E20-421B-8B0C-7F13E9ABCA6B}"/>
              </a:ext>
            </a:extLst>
          </p:cNvPr>
          <p:cNvSpPr/>
          <p:nvPr/>
        </p:nvSpPr>
        <p:spPr>
          <a:xfrm>
            <a:off x="652950" y="4725923"/>
            <a:ext cx="1247027"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5/17-5/23</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5" name="流程圖: 抽選 24">
            <a:extLst>
              <a:ext uri="{FF2B5EF4-FFF2-40B4-BE49-F238E27FC236}">
                <a16:creationId xmlns:a16="http://schemas.microsoft.com/office/drawing/2014/main" id="{5C46C650-6A0F-4ECC-A1A9-D052E3C73596}"/>
              </a:ext>
            </a:extLst>
          </p:cNvPr>
          <p:cNvSpPr/>
          <p:nvPr/>
        </p:nvSpPr>
        <p:spPr>
          <a:xfrm rot="5400000">
            <a:off x="1910385" y="4265995"/>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D67C6FC0-67BE-4E9D-B6A4-3D9584015FBE}"/>
              </a:ext>
            </a:extLst>
          </p:cNvPr>
          <p:cNvSpPr txBox="1"/>
          <p:nvPr/>
        </p:nvSpPr>
        <p:spPr>
          <a:xfrm>
            <a:off x="2127117" y="4736945"/>
            <a:ext cx="3698420" cy="369332"/>
          </a:xfrm>
          <a:prstGeom prst="rect">
            <a:avLst/>
          </a:prstGeom>
          <a:solidFill>
            <a:schemeClr val="accent4">
              <a:lumMod val="20000"/>
              <a:lumOff val="80000"/>
            </a:schemeClr>
          </a:solidFill>
          <a:ln>
            <a:noFill/>
          </a:ln>
        </p:spPr>
        <p:txBody>
          <a:bodyPr vert="horz" wrap="square">
            <a:spAutoFit/>
          </a:bodyPr>
          <a:lstStyle/>
          <a:p>
            <a:pPr>
              <a:defRPr/>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應屆生</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第一階段集體報名及繳費</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7" name="矩形 26">
            <a:extLst>
              <a:ext uri="{FF2B5EF4-FFF2-40B4-BE49-F238E27FC236}">
                <a16:creationId xmlns:a16="http://schemas.microsoft.com/office/drawing/2014/main" id="{BD5F53A3-1878-4A6D-BE2B-31D36C4E851A}"/>
              </a:ext>
            </a:extLst>
          </p:cNvPr>
          <p:cNvSpPr/>
          <p:nvPr/>
        </p:nvSpPr>
        <p:spPr>
          <a:xfrm>
            <a:off x="644792" y="3617287"/>
            <a:ext cx="1271396"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5/9-5/15</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8" name="文字方塊 27">
            <a:extLst>
              <a:ext uri="{FF2B5EF4-FFF2-40B4-BE49-F238E27FC236}">
                <a16:creationId xmlns:a16="http://schemas.microsoft.com/office/drawing/2014/main" id="{624D6E2C-04A1-438A-A381-7CA4E81D4C93}"/>
              </a:ext>
            </a:extLst>
          </p:cNvPr>
          <p:cNvSpPr txBox="1"/>
          <p:nvPr/>
        </p:nvSpPr>
        <p:spPr>
          <a:xfrm>
            <a:off x="2088871" y="3642644"/>
            <a:ext cx="3672959" cy="338554"/>
          </a:xfrm>
          <a:prstGeom prst="rect">
            <a:avLst/>
          </a:prstGeom>
          <a:solidFill>
            <a:schemeClr val="accent4">
              <a:lumMod val="20000"/>
              <a:lumOff val="80000"/>
            </a:schemeClr>
          </a:solidFill>
          <a:ln>
            <a:noFill/>
          </a:ln>
        </p:spPr>
        <p:txBody>
          <a:bodyPr vert="horz" wrap="square">
            <a:spAutoFit/>
          </a:bodyPr>
          <a:lstStyle/>
          <a:p>
            <a:pPr>
              <a:defRPr/>
            </a:pP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上傳應屆畢業生第六學期修課紀錄</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(PDF)</a:t>
            </a:r>
            <a:endPar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9" name="流程圖: 抽選 28">
            <a:extLst>
              <a:ext uri="{FF2B5EF4-FFF2-40B4-BE49-F238E27FC236}">
                <a16:creationId xmlns:a16="http://schemas.microsoft.com/office/drawing/2014/main" id="{0F27772D-B047-44B6-86FE-24FADE580424}"/>
              </a:ext>
            </a:extLst>
          </p:cNvPr>
          <p:cNvSpPr/>
          <p:nvPr/>
        </p:nvSpPr>
        <p:spPr>
          <a:xfrm rot="5400000">
            <a:off x="1911925" y="373344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D1C66EF0-52D2-4A94-83E2-A47FD84C8E7B}"/>
              </a:ext>
            </a:extLst>
          </p:cNvPr>
          <p:cNvSpPr/>
          <p:nvPr/>
        </p:nvSpPr>
        <p:spPr>
          <a:xfrm>
            <a:off x="646235" y="4171605"/>
            <a:ext cx="1247027"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5/16-5/20</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32" name="文字方塊 31">
            <a:extLst>
              <a:ext uri="{FF2B5EF4-FFF2-40B4-BE49-F238E27FC236}">
                <a16:creationId xmlns:a16="http://schemas.microsoft.com/office/drawing/2014/main" id="{78161A94-9754-42AD-8AE9-F7454E3A2AE3}"/>
              </a:ext>
            </a:extLst>
          </p:cNvPr>
          <p:cNvSpPr txBox="1"/>
          <p:nvPr/>
        </p:nvSpPr>
        <p:spPr>
          <a:xfrm>
            <a:off x="2040485" y="4182156"/>
            <a:ext cx="3698420" cy="338554"/>
          </a:xfrm>
          <a:prstGeom prst="rect">
            <a:avLst/>
          </a:prstGeom>
          <a:noFill/>
          <a:ln>
            <a:noFill/>
          </a:ln>
        </p:spPr>
        <p:txBody>
          <a:bodyPr vert="horz" wrap="square">
            <a:spAutoFit/>
          </a:bodyPr>
          <a:lstStyle/>
          <a:p>
            <a:pPr>
              <a:defRPr/>
            </a:pPr>
            <a:r>
              <a:rPr lang="zh-TW" altLang="en-US" sz="1600" dirty="0">
                <a:solidFill>
                  <a:srgbClr val="C00000"/>
                </a:solidFill>
                <a:latin typeface="華康儷楷書" panose="03000509000000000000" pitchFamily="65" charset="-120"/>
                <a:ea typeface="華康儷楷書" panose="03000509000000000000" pitchFamily="65" charset="-120"/>
              </a:rPr>
              <a:t>應屆畢業生確認第六學期修課紀錄</a:t>
            </a:r>
            <a:r>
              <a:rPr lang="en-US" altLang="zh-TW" sz="1600" dirty="0">
                <a:solidFill>
                  <a:srgbClr val="C00000"/>
                </a:solidFill>
                <a:latin typeface="華康儷楷書" panose="03000509000000000000" pitchFamily="65" charset="-120"/>
                <a:ea typeface="華康儷楷書" panose="03000509000000000000" pitchFamily="65" charset="-120"/>
              </a:rPr>
              <a:t>(PDF)</a:t>
            </a:r>
            <a:endParaRPr lang="zh-TW" altLang="en-US" sz="1600" dirty="0">
              <a:solidFill>
                <a:srgbClr val="C00000"/>
              </a:solidFill>
              <a:latin typeface="華康儷楷書" panose="03000509000000000000" pitchFamily="65" charset="-120"/>
              <a:ea typeface="華康儷楷書" panose="03000509000000000000" pitchFamily="65" charset="-120"/>
            </a:endParaRPr>
          </a:p>
        </p:txBody>
      </p:sp>
      <p:sp>
        <p:nvSpPr>
          <p:cNvPr id="33" name="流程圖: 抽選 32">
            <a:extLst>
              <a:ext uri="{FF2B5EF4-FFF2-40B4-BE49-F238E27FC236}">
                <a16:creationId xmlns:a16="http://schemas.microsoft.com/office/drawing/2014/main" id="{CD614846-9895-4AF7-9FF1-0B7E2A2FF5A3}"/>
              </a:ext>
            </a:extLst>
          </p:cNvPr>
          <p:cNvSpPr/>
          <p:nvPr/>
        </p:nvSpPr>
        <p:spPr>
          <a:xfrm rot="5400000">
            <a:off x="1908775" y="484165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5982D1AE-F0E3-44B6-A0EE-1C9FAD2BC955}"/>
              </a:ext>
            </a:extLst>
          </p:cNvPr>
          <p:cNvSpPr/>
          <p:nvPr/>
        </p:nvSpPr>
        <p:spPr>
          <a:xfrm>
            <a:off x="650488" y="5795832"/>
            <a:ext cx="1214089"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5/31</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35" name="流程圖: 抽選 34">
            <a:extLst>
              <a:ext uri="{FF2B5EF4-FFF2-40B4-BE49-F238E27FC236}">
                <a16:creationId xmlns:a16="http://schemas.microsoft.com/office/drawing/2014/main" id="{2ABD9022-5D5A-4083-B805-866483EA665B}"/>
              </a:ext>
            </a:extLst>
          </p:cNvPr>
          <p:cNvSpPr/>
          <p:nvPr/>
        </p:nvSpPr>
        <p:spPr>
          <a:xfrm rot="5400000">
            <a:off x="1878784" y="5888372"/>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6A1AE943-9B1D-4791-94D3-53073CC0D4AC}"/>
              </a:ext>
            </a:extLst>
          </p:cNvPr>
          <p:cNvSpPr txBox="1"/>
          <p:nvPr/>
        </p:nvSpPr>
        <p:spPr>
          <a:xfrm>
            <a:off x="2040485" y="5775200"/>
            <a:ext cx="3432686" cy="369332"/>
          </a:xfrm>
          <a:prstGeom prst="rect">
            <a:avLst/>
          </a:prstGeom>
          <a:noFill/>
          <a:ln>
            <a:noFill/>
          </a:ln>
        </p:spPr>
        <p:txBody>
          <a:bodyPr vert="horz" wrap="square">
            <a:spAutoFit/>
          </a:bodyPr>
          <a:lstStyle/>
          <a:p>
            <a:pPr>
              <a:defRPr/>
            </a:pPr>
            <a:r>
              <a:rPr lang="zh-TW" altLang="en-US" dirty="0">
                <a:solidFill>
                  <a:srgbClr val="C00000"/>
                </a:solidFill>
                <a:latin typeface="華康儷楷書" panose="03000509000000000000" pitchFamily="65" charset="-120"/>
                <a:ea typeface="華康儷楷書" panose="03000509000000000000" pitchFamily="65" charset="-120"/>
              </a:rPr>
              <a:t>第一階段篩選結果公告、查詢</a:t>
            </a:r>
          </a:p>
        </p:txBody>
      </p:sp>
      <p:sp>
        <p:nvSpPr>
          <p:cNvPr id="37" name="矩形 36">
            <a:extLst>
              <a:ext uri="{FF2B5EF4-FFF2-40B4-BE49-F238E27FC236}">
                <a16:creationId xmlns:a16="http://schemas.microsoft.com/office/drawing/2014/main" id="{614D7905-C332-4350-B937-15D25CA2B454}"/>
              </a:ext>
            </a:extLst>
          </p:cNvPr>
          <p:cNvSpPr/>
          <p:nvPr/>
        </p:nvSpPr>
        <p:spPr>
          <a:xfrm>
            <a:off x="6052724" y="1079739"/>
            <a:ext cx="1172116" cy="538609"/>
          </a:xfrm>
          <a:prstGeom prst="rect">
            <a:avLst/>
          </a:prstGeom>
          <a:solidFill>
            <a:srgbClr val="DEEBF7"/>
          </a:solidFill>
          <a:ln>
            <a:noFill/>
          </a:ln>
        </p:spPr>
        <p:txBody>
          <a:bodyPr wrap="non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6/6</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起</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zh-TW" altLang="en-US" sz="1100" dirty="0">
                <a:latin typeface="華康儷楷書" panose="03000509000000000000" pitchFamily="65" charset="-120"/>
                <a:ea typeface="華康儷楷書" panose="03000509000000000000" pitchFamily="65" charset="-120"/>
                <a:cs typeface="華康儷楷書" panose="03000509000000000000" pitchFamily="65" charset="-120"/>
              </a:rPr>
              <a:t>截止日</a:t>
            </a:r>
            <a:r>
              <a:rPr lang="zh-TW" altLang="zh-TW" sz="1100" dirty="0">
                <a:latin typeface="華康儷楷書" panose="03000509000000000000" pitchFamily="65" charset="-120"/>
                <a:ea typeface="華康儷楷書" panose="03000509000000000000" pitchFamily="65" charset="-120"/>
                <a:cs typeface="華康儷楷書" panose="03000509000000000000" pitchFamily="65" charset="-120"/>
              </a:rPr>
              <a:t>各校自訂</a:t>
            </a:r>
            <a:endParaRPr lang="zh-TW" altLang="en-US" sz="11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38" name="流程圖: 抽選 37">
            <a:extLst>
              <a:ext uri="{FF2B5EF4-FFF2-40B4-BE49-F238E27FC236}">
                <a16:creationId xmlns:a16="http://schemas.microsoft.com/office/drawing/2014/main" id="{D82070CC-C70C-468E-9C36-6ADE98098411}"/>
              </a:ext>
            </a:extLst>
          </p:cNvPr>
          <p:cNvSpPr/>
          <p:nvPr/>
        </p:nvSpPr>
        <p:spPr>
          <a:xfrm rot="5400000">
            <a:off x="7232671" y="1280060"/>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a:extLst>
              <a:ext uri="{FF2B5EF4-FFF2-40B4-BE49-F238E27FC236}">
                <a16:creationId xmlns:a16="http://schemas.microsoft.com/office/drawing/2014/main" id="{58A0339F-FD98-4ECC-BB31-F240027B175D}"/>
              </a:ext>
            </a:extLst>
          </p:cNvPr>
          <p:cNvSpPr txBox="1"/>
          <p:nvPr/>
        </p:nvSpPr>
        <p:spPr>
          <a:xfrm>
            <a:off x="7376551" y="1079739"/>
            <a:ext cx="4815448" cy="646331"/>
          </a:xfrm>
          <a:prstGeom prst="rect">
            <a:avLst/>
          </a:prstGeom>
          <a:noFill/>
          <a:ln>
            <a:noFill/>
          </a:ln>
        </p:spPr>
        <p:txBody>
          <a:bodyPr vert="horz" wrap="square">
            <a:spAutoFit/>
          </a:bodyPr>
          <a:lstStyle>
            <a:defPPr>
              <a:defRPr lang="zh-TW"/>
            </a:defPPr>
            <a:lvl1pPr algn="ctr">
              <a:defRPr>
                <a:latin typeface="+mn-ea"/>
                <a:ea typeface="+mn-ea"/>
                <a:cs typeface="華康儷楷書" panose="03000509000000000000" pitchFamily="65" charset="-120"/>
              </a:defRPr>
            </a:lvl1pPr>
          </a:lstStyle>
          <a:p>
            <a:pPr algn="l"/>
            <a:r>
              <a:rPr lang="zh-TW" altLang="en-US" dirty="0">
                <a:solidFill>
                  <a:srgbClr val="C00000"/>
                </a:solidFill>
                <a:latin typeface="華康儷楷書" panose="03000509000000000000" pitchFamily="65" charset="-120"/>
                <a:ea typeface="華康儷楷書" panose="03000509000000000000" pitchFamily="65" charset="-120"/>
              </a:rPr>
              <a:t>第二階段報名</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含繳費及學習歷程備審資料上傳作業</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及繳費</a:t>
            </a:r>
            <a:endParaRPr lang="en-US" altLang="zh-TW" dirty="0">
              <a:solidFill>
                <a:srgbClr val="C00000"/>
              </a:solidFill>
              <a:latin typeface="華康儷楷書" panose="03000509000000000000" pitchFamily="65" charset="-120"/>
              <a:ea typeface="華康儷楷書" panose="03000509000000000000" pitchFamily="65" charset="-120"/>
            </a:endParaRPr>
          </a:p>
        </p:txBody>
      </p:sp>
      <p:sp>
        <p:nvSpPr>
          <p:cNvPr id="40" name="矩形 39">
            <a:extLst>
              <a:ext uri="{FF2B5EF4-FFF2-40B4-BE49-F238E27FC236}">
                <a16:creationId xmlns:a16="http://schemas.microsoft.com/office/drawing/2014/main" id="{EFEF4FA7-ACE7-4F47-8CF5-3CE4456EC97A}"/>
              </a:ext>
            </a:extLst>
          </p:cNvPr>
          <p:cNvSpPr/>
          <p:nvPr/>
        </p:nvSpPr>
        <p:spPr>
          <a:xfrm>
            <a:off x="5983413" y="2072362"/>
            <a:ext cx="1254981"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6/15-6/30</a:t>
            </a:r>
          </a:p>
        </p:txBody>
      </p:sp>
      <p:sp>
        <p:nvSpPr>
          <p:cNvPr id="41" name="流程圖: 抽選 40">
            <a:extLst>
              <a:ext uri="{FF2B5EF4-FFF2-40B4-BE49-F238E27FC236}">
                <a16:creationId xmlns:a16="http://schemas.microsoft.com/office/drawing/2014/main" id="{EF5B32FA-6091-4D5C-9CB1-541BFFED93B3}"/>
              </a:ext>
            </a:extLst>
          </p:cNvPr>
          <p:cNvSpPr/>
          <p:nvPr/>
        </p:nvSpPr>
        <p:spPr>
          <a:xfrm rot="5400000">
            <a:off x="7231498" y="2166752"/>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EF0D087D-9046-4EC3-97CC-8089AF31604B}"/>
              </a:ext>
            </a:extLst>
          </p:cNvPr>
          <p:cNvSpPr txBox="1"/>
          <p:nvPr/>
        </p:nvSpPr>
        <p:spPr>
          <a:xfrm>
            <a:off x="7438941" y="2072362"/>
            <a:ext cx="2743198" cy="369332"/>
          </a:xfrm>
          <a:prstGeom prst="rect">
            <a:avLst/>
          </a:prstGeom>
          <a:noFill/>
          <a:ln>
            <a:noFill/>
          </a:ln>
        </p:spPr>
        <p:txBody>
          <a:bodyPr vert="horz"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a:t>
            </a:r>
          </a:p>
        </p:txBody>
      </p:sp>
      <p:sp>
        <p:nvSpPr>
          <p:cNvPr id="43" name="矩形 42">
            <a:extLst>
              <a:ext uri="{FF2B5EF4-FFF2-40B4-BE49-F238E27FC236}">
                <a16:creationId xmlns:a16="http://schemas.microsoft.com/office/drawing/2014/main" id="{B529DC83-2CDF-484F-A7AB-BFC41AAA8EFA}"/>
              </a:ext>
            </a:extLst>
          </p:cNvPr>
          <p:cNvSpPr/>
          <p:nvPr/>
        </p:nvSpPr>
        <p:spPr>
          <a:xfrm>
            <a:off x="6060907" y="2708736"/>
            <a:ext cx="1192150" cy="446804"/>
          </a:xfrm>
          <a:prstGeom prst="rect">
            <a:avLst/>
          </a:prstGeom>
          <a:solidFill>
            <a:srgbClr val="DEEBF7"/>
          </a:solidFill>
          <a:ln>
            <a:noFill/>
          </a:ln>
        </p:spPr>
        <p:txBody>
          <a:bodyPr wrap="square" anchor="ctr">
            <a:spAutoFit/>
          </a:bodyPr>
          <a:lstStyle/>
          <a:p>
            <a:pPr>
              <a:lnSpc>
                <a:spcPts val="3000"/>
              </a:lnSpc>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各校自訂</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44" name="流程圖: 抽選 43">
            <a:extLst>
              <a:ext uri="{FF2B5EF4-FFF2-40B4-BE49-F238E27FC236}">
                <a16:creationId xmlns:a16="http://schemas.microsoft.com/office/drawing/2014/main" id="{FBB32B87-71C0-4165-8E0D-D9E7E203D2E2}"/>
              </a:ext>
            </a:extLst>
          </p:cNvPr>
          <p:cNvSpPr/>
          <p:nvPr/>
        </p:nvSpPr>
        <p:spPr>
          <a:xfrm rot="5400000">
            <a:off x="7258718" y="2726114"/>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70FCCB60-997A-4158-AFF2-D584CD290926}"/>
              </a:ext>
            </a:extLst>
          </p:cNvPr>
          <p:cNvSpPr txBox="1"/>
          <p:nvPr/>
        </p:nvSpPr>
        <p:spPr>
          <a:xfrm>
            <a:off x="7438941" y="2588072"/>
            <a:ext cx="2169346" cy="369332"/>
          </a:xfrm>
          <a:prstGeom prst="rect">
            <a:avLst/>
          </a:prstGeom>
          <a:noFill/>
          <a:ln>
            <a:noFill/>
          </a:ln>
        </p:spPr>
        <p:txBody>
          <a:bodyPr vert="horz"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正備取生名單公告</a:t>
            </a:r>
          </a:p>
        </p:txBody>
      </p:sp>
      <p:sp>
        <p:nvSpPr>
          <p:cNvPr id="46" name="文字方塊 45">
            <a:extLst>
              <a:ext uri="{FF2B5EF4-FFF2-40B4-BE49-F238E27FC236}">
                <a16:creationId xmlns:a16="http://schemas.microsoft.com/office/drawing/2014/main" id="{AC051E54-250C-4FFD-B020-284D1DBADF3F}"/>
              </a:ext>
            </a:extLst>
          </p:cNvPr>
          <p:cNvSpPr txBox="1"/>
          <p:nvPr/>
        </p:nvSpPr>
        <p:spPr>
          <a:xfrm>
            <a:off x="7473898" y="2902407"/>
            <a:ext cx="2072223" cy="369332"/>
          </a:xfrm>
          <a:prstGeom prst="rect">
            <a:avLst/>
          </a:prstGeom>
          <a:noFill/>
          <a:ln>
            <a:noFill/>
          </a:ln>
        </p:spPr>
        <p:txBody>
          <a:bodyPr vert="horz"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甄選總成績公告</a:t>
            </a:r>
          </a:p>
        </p:txBody>
      </p:sp>
      <p:sp>
        <p:nvSpPr>
          <p:cNvPr id="47" name="流程圖: 抽選 46">
            <a:extLst>
              <a:ext uri="{FF2B5EF4-FFF2-40B4-BE49-F238E27FC236}">
                <a16:creationId xmlns:a16="http://schemas.microsoft.com/office/drawing/2014/main" id="{F75B2A99-6933-499A-A147-843B17A8B061}"/>
              </a:ext>
            </a:extLst>
          </p:cNvPr>
          <p:cNvSpPr/>
          <p:nvPr/>
        </p:nvSpPr>
        <p:spPr>
          <a:xfrm rot="5400000">
            <a:off x="7258718" y="3003030"/>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363AC83D-E6D5-4D66-AE71-BED85B0AB71D}"/>
              </a:ext>
            </a:extLst>
          </p:cNvPr>
          <p:cNvSpPr/>
          <p:nvPr/>
        </p:nvSpPr>
        <p:spPr>
          <a:xfrm>
            <a:off x="6049819" y="3603378"/>
            <a:ext cx="1223413" cy="369332"/>
          </a:xfrm>
          <a:prstGeom prst="rect">
            <a:avLst/>
          </a:prstGeom>
          <a:solidFill>
            <a:srgbClr val="DEEBF7"/>
          </a:solidFill>
          <a:ln>
            <a:noFill/>
          </a:ln>
        </p:spPr>
        <p:txBody>
          <a:bodyPr wrap="non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7/10-7/12</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49" name="文字方塊 48">
            <a:extLst>
              <a:ext uri="{FF2B5EF4-FFF2-40B4-BE49-F238E27FC236}">
                <a16:creationId xmlns:a16="http://schemas.microsoft.com/office/drawing/2014/main" id="{0F15C55F-6269-4CF1-BE9A-DAD13C42D1A4}"/>
              </a:ext>
            </a:extLst>
          </p:cNvPr>
          <p:cNvSpPr txBox="1"/>
          <p:nvPr/>
        </p:nvSpPr>
        <p:spPr>
          <a:xfrm>
            <a:off x="7432332" y="3596805"/>
            <a:ext cx="2743197" cy="369332"/>
          </a:xfrm>
          <a:prstGeom prst="rect">
            <a:avLst/>
          </a:prstGeom>
          <a:noFill/>
          <a:ln>
            <a:noFill/>
          </a:ln>
        </p:spPr>
        <p:txBody>
          <a:bodyPr vert="horz" wrap="square">
            <a:spAutoFit/>
          </a:bodyPr>
          <a:lstStyle>
            <a:defPPr>
              <a:defRPr lang="zh-TW"/>
            </a:defPPr>
            <a:lvl1pPr algn="ctr">
              <a:defRPr>
                <a:latin typeface="+mn-ea"/>
                <a:ea typeface="+mn-ea"/>
                <a:cs typeface="華康儷楷書" panose="03000509000000000000" pitchFamily="65" charset="-120"/>
              </a:defRPr>
            </a:lvl1pPr>
          </a:lstStyle>
          <a:p>
            <a:pPr algn="l"/>
            <a:r>
              <a:rPr lang="zh-TW" altLang="en-US" dirty="0">
                <a:solidFill>
                  <a:srgbClr val="C00000"/>
                </a:solidFill>
                <a:latin typeface="華康儷楷書" panose="03000509000000000000" pitchFamily="65" charset="-120"/>
                <a:ea typeface="華康儷楷書" panose="03000509000000000000" pitchFamily="65" charset="-120"/>
              </a:rPr>
              <a:t>考生登記就讀志願序</a:t>
            </a:r>
          </a:p>
        </p:txBody>
      </p:sp>
      <p:sp>
        <p:nvSpPr>
          <p:cNvPr id="50" name="矩形 49">
            <a:extLst>
              <a:ext uri="{FF2B5EF4-FFF2-40B4-BE49-F238E27FC236}">
                <a16:creationId xmlns:a16="http://schemas.microsoft.com/office/drawing/2014/main" id="{6EA189FE-89CD-4275-819C-A9EF5B1795AF}"/>
              </a:ext>
            </a:extLst>
          </p:cNvPr>
          <p:cNvSpPr/>
          <p:nvPr/>
        </p:nvSpPr>
        <p:spPr>
          <a:xfrm>
            <a:off x="6063219" y="4336044"/>
            <a:ext cx="1214089"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7/16</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1" name="流程圖: 抽選 50">
            <a:extLst>
              <a:ext uri="{FF2B5EF4-FFF2-40B4-BE49-F238E27FC236}">
                <a16:creationId xmlns:a16="http://schemas.microsoft.com/office/drawing/2014/main" id="{32E55750-CFCA-4EC9-846A-ACD310FCCB3A}"/>
              </a:ext>
            </a:extLst>
          </p:cNvPr>
          <p:cNvSpPr/>
          <p:nvPr/>
        </p:nvSpPr>
        <p:spPr>
          <a:xfrm rot="5400000">
            <a:off x="7293000" y="3721645"/>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流程圖: 抽選 51">
            <a:extLst>
              <a:ext uri="{FF2B5EF4-FFF2-40B4-BE49-F238E27FC236}">
                <a16:creationId xmlns:a16="http://schemas.microsoft.com/office/drawing/2014/main" id="{66BCCF7F-A60E-4BBE-907B-29B84A148EB6}"/>
              </a:ext>
            </a:extLst>
          </p:cNvPr>
          <p:cNvSpPr/>
          <p:nvPr/>
        </p:nvSpPr>
        <p:spPr>
          <a:xfrm rot="5400000">
            <a:off x="7285557" y="4460035"/>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文字方塊 52">
            <a:extLst>
              <a:ext uri="{FF2B5EF4-FFF2-40B4-BE49-F238E27FC236}">
                <a16:creationId xmlns:a16="http://schemas.microsoft.com/office/drawing/2014/main" id="{D737EE15-6250-4183-8C7A-262E6E13107E}"/>
              </a:ext>
            </a:extLst>
          </p:cNvPr>
          <p:cNvSpPr txBox="1"/>
          <p:nvPr/>
        </p:nvSpPr>
        <p:spPr>
          <a:xfrm>
            <a:off x="7454554" y="4336044"/>
            <a:ext cx="2839978" cy="369332"/>
          </a:xfrm>
          <a:prstGeom prst="rect">
            <a:avLst/>
          </a:prstGeom>
          <a:noFill/>
          <a:ln>
            <a:noFill/>
          </a:ln>
        </p:spPr>
        <p:txBody>
          <a:bodyPr vert="horz" wrap="square">
            <a:spAutoFit/>
          </a:bodyPr>
          <a:lstStyle>
            <a:defPPr>
              <a:defRPr lang="zh-TW"/>
            </a:defPPr>
            <a:lvl1pPr algn="ctr">
              <a:defRPr>
                <a:latin typeface="微軟正黑體" panose="020B0604030504040204" pitchFamily="34" charset="-120"/>
                <a:ea typeface="微軟正黑體" panose="020B0604030504040204" pitchFamily="34" charset="-120"/>
              </a:defRPr>
            </a:lvl1pPr>
          </a:lstStyle>
          <a:p>
            <a:pPr algn="l"/>
            <a:r>
              <a:rPr lang="zh-TW" altLang="en-US" dirty="0">
                <a:solidFill>
                  <a:srgbClr val="C00000"/>
                </a:solidFill>
                <a:latin typeface="華康儷楷書" panose="03000509000000000000" pitchFamily="65" charset="-120"/>
                <a:ea typeface="華康儷楷書" panose="03000509000000000000" pitchFamily="65" charset="-120"/>
              </a:rPr>
              <a:t>就讀志願序統一分發放榜</a:t>
            </a:r>
          </a:p>
        </p:txBody>
      </p:sp>
      <p:sp>
        <p:nvSpPr>
          <p:cNvPr id="54" name="矩形 53">
            <a:extLst>
              <a:ext uri="{FF2B5EF4-FFF2-40B4-BE49-F238E27FC236}">
                <a16:creationId xmlns:a16="http://schemas.microsoft.com/office/drawing/2014/main" id="{0D1C97B8-D6A5-4AAD-91D4-5EC7FF2B72DB}"/>
              </a:ext>
            </a:extLst>
          </p:cNvPr>
          <p:cNvSpPr/>
          <p:nvPr/>
        </p:nvSpPr>
        <p:spPr>
          <a:xfrm>
            <a:off x="6060375" y="5062477"/>
            <a:ext cx="1225564" cy="369332"/>
          </a:xfrm>
          <a:prstGeom prst="rect">
            <a:avLst/>
          </a:prstGeom>
          <a:solidFill>
            <a:srgbClr val="DEEBF7"/>
          </a:solidFill>
          <a:ln>
            <a:noFill/>
          </a:ln>
        </p:spPr>
        <p:txBody>
          <a:bodyPr wrap="square">
            <a:spAutoFit/>
          </a:bodyPr>
          <a:lstStyle/>
          <a:p>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7/18-7/22</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5" name="流程圖: 抽選 54">
            <a:extLst>
              <a:ext uri="{FF2B5EF4-FFF2-40B4-BE49-F238E27FC236}">
                <a16:creationId xmlns:a16="http://schemas.microsoft.com/office/drawing/2014/main" id="{D330A087-EFB9-4D1C-BDB2-929FCEA61771}"/>
              </a:ext>
            </a:extLst>
          </p:cNvPr>
          <p:cNvSpPr/>
          <p:nvPr/>
        </p:nvSpPr>
        <p:spPr>
          <a:xfrm rot="5400000">
            <a:off x="7278158" y="519091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a:extLst>
              <a:ext uri="{FF2B5EF4-FFF2-40B4-BE49-F238E27FC236}">
                <a16:creationId xmlns:a16="http://schemas.microsoft.com/office/drawing/2014/main" id="{0C5E374F-AD32-42D1-B383-1564315A7DF6}"/>
              </a:ext>
            </a:extLst>
          </p:cNvPr>
          <p:cNvSpPr txBox="1"/>
          <p:nvPr/>
        </p:nvSpPr>
        <p:spPr>
          <a:xfrm>
            <a:off x="7473898" y="4999346"/>
            <a:ext cx="4686045" cy="646331"/>
          </a:xfrm>
          <a:prstGeom prst="rect">
            <a:avLst/>
          </a:prstGeom>
          <a:noFill/>
          <a:ln>
            <a:noFill/>
          </a:ln>
        </p:spPr>
        <p:txBody>
          <a:bodyPr vert="horz" wrap="square">
            <a:spAutoFit/>
          </a:bodyPr>
          <a:lstStyle>
            <a:defPPr>
              <a:defRPr lang="zh-TW"/>
            </a:defPPr>
            <a:lvl1pPr algn="ctr">
              <a:defRPr>
                <a:latin typeface="微軟正黑體" panose="020B0604030504040204" pitchFamily="34" charset="-120"/>
                <a:ea typeface="微軟正黑體" panose="020B0604030504040204" pitchFamily="34" charset="-120"/>
              </a:defRPr>
            </a:lvl1pPr>
          </a:lstStyle>
          <a:p>
            <a:pPr algn="l"/>
            <a:r>
              <a:rPr lang="zh-TW" altLang="en-US" dirty="0">
                <a:solidFill>
                  <a:srgbClr val="C00000"/>
                </a:solidFill>
                <a:latin typeface="華康儷楷書" panose="03000509000000000000" pitchFamily="65" charset="-120"/>
                <a:ea typeface="華康儷楷書" panose="03000509000000000000" pitchFamily="65" charset="-120"/>
              </a:rPr>
              <a:t>分發錄取生依分發錄取學校所定時間及方式辦理報到手續</a:t>
            </a:r>
          </a:p>
        </p:txBody>
      </p:sp>
      <p:sp>
        <p:nvSpPr>
          <p:cNvPr id="57" name="文字方塊 56">
            <a:extLst>
              <a:ext uri="{FF2B5EF4-FFF2-40B4-BE49-F238E27FC236}">
                <a16:creationId xmlns:a16="http://schemas.microsoft.com/office/drawing/2014/main" id="{5B13FF7F-9E0E-42E3-91E1-B2DF23BA0228}"/>
              </a:ext>
            </a:extLst>
          </p:cNvPr>
          <p:cNvSpPr txBox="1"/>
          <p:nvPr/>
        </p:nvSpPr>
        <p:spPr>
          <a:xfrm>
            <a:off x="7438941" y="1649417"/>
            <a:ext cx="4718101" cy="461665"/>
          </a:xfrm>
          <a:prstGeom prst="rect">
            <a:avLst/>
          </a:prstGeom>
          <a:noFill/>
          <a:ln>
            <a:noFill/>
          </a:ln>
        </p:spPr>
        <p:txBody>
          <a:bodyPr vert="horz" wrap="square">
            <a:spAutoFit/>
          </a:bodyPr>
          <a:lstStyle/>
          <a:p>
            <a:pPr>
              <a:defRPr/>
            </a:pP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考生查看檢視中央資料庫</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EP</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檔案</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含一</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五學期修課紀錄、一</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六學期課程學習及多元表現</a:t>
            </a:r>
            <a:r>
              <a:rPr lang="en-US" altLang="zh-TW"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en-US" sz="1200"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8" name="文字方塊 57">
            <a:extLst>
              <a:ext uri="{FF2B5EF4-FFF2-40B4-BE49-F238E27FC236}">
                <a16:creationId xmlns:a16="http://schemas.microsoft.com/office/drawing/2014/main" id="{7D797056-4E87-44CD-BC58-29CB8E9827EA}"/>
              </a:ext>
            </a:extLst>
          </p:cNvPr>
          <p:cNvSpPr txBox="1"/>
          <p:nvPr/>
        </p:nvSpPr>
        <p:spPr>
          <a:xfrm>
            <a:off x="2043996" y="2803711"/>
            <a:ext cx="3983779" cy="338554"/>
          </a:xfrm>
          <a:prstGeom prst="rect">
            <a:avLst/>
          </a:prstGeom>
          <a:noFill/>
          <a:ln>
            <a:noFill/>
          </a:ln>
        </p:spPr>
        <p:txBody>
          <a:bodyPr vert="horz" wrap="square">
            <a:spAutoFit/>
          </a:bodyPr>
          <a:lstStyle/>
          <a:p>
            <a:pPr>
              <a:defRPr/>
            </a:pPr>
            <a:r>
              <a:rPr lang="en-US" altLang="zh-TW" sz="1600" dirty="0">
                <a:solidFill>
                  <a:srgbClr val="7030A0"/>
                </a:solidFill>
                <a:latin typeface="華康儷楷書" panose="03000509000000000000" pitchFamily="65" charset="-120"/>
                <a:ea typeface="華康儷楷書" panose="03000509000000000000" pitchFamily="65" charset="-120"/>
              </a:rPr>
              <a:t>(</a:t>
            </a:r>
            <a:r>
              <a:rPr lang="zh-TW" altLang="en-US" sz="1600" dirty="0">
                <a:solidFill>
                  <a:srgbClr val="7030A0"/>
                </a:solidFill>
                <a:latin typeface="華康儷楷書" panose="03000509000000000000" pitchFamily="65" charset="-120"/>
                <a:ea typeface="華康儷楷書" panose="03000509000000000000" pitchFamily="65" charset="-120"/>
              </a:rPr>
              <a:t>非應屆生</a:t>
            </a:r>
            <a:r>
              <a:rPr lang="en-US" altLang="zh-TW" sz="1600" dirty="0">
                <a:solidFill>
                  <a:srgbClr val="7030A0"/>
                </a:solidFill>
                <a:latin typeface="華康儷楷書" panose="03000509000000000000" pitchFamily="65" charset="-120"/>
                <a:ea typeface="華康儷楷書" panose="03000509000000000000" pitchFamily="65" charset="-120"/>
              </a:rPr>
              <a:t>)</a:t>
            </a:r>
            <a:r>
              <a:rPr lang="zh-TW" altLang="en-US" sz="1600"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考生報名資格及身分審查</a:t>
            </a:r>
            <a:endParaRPr lang="zh-TW" altLang="en-US" sz="1600" dirty="0">
              <a:solidFill>
                <a:srgbClr val="7030A0"/>
              </a:solidFill>
              <a:latin typeface="華康儷楷書" panose="03000509000000000000" pitchFamily="65" charset="-120"/>
              <a:ea typeface="華康儷楷書" panose="03000509000000000000" pitchFamily="65" charset="-120"/>
            </a:endParaRPr>
          </a:p>
        </p:txBody>
      </p:sp>
      <p:sp>
        <p:nvSpPr>
          <p:cNvPr id="59" name="矩形 58">
            <a:extLst>
              <a:ext uri="{FF2B5EF4-FFF2-40B4-BE49-F238E27FC236}">
                <a16:creationId xmlns:a16="http://schemas.microsoft.com/office/drawing/2014/main" id="{73367C47-585D-4381-B5EB-F6F458BBE42F}"/>
              </a:ext>
            </a:extLst>
          </p:cNvPr>
          <p:cNvSpPr/>
          <p:nvPr/>
        </p:nvSpPr>
        <p:spPr>
          <a:xfrm>
            <a:off x="652950" y="5202173"/>
            <a:ext cx="1247027" cy="369332"/>
          </a:xfrm>
          <a:prstGeom prst="rect">
            <a:avLst/>
          </a:prstGeom>
          <a:solidFill>
            <a:srgbClr val="DEEBF7"/>
          </a:solidFill>
          <a:ln>
            <a:noFill/>
          </a:ln>
        </p:spPr>
        <p:txBody>
          <a:bodyPr wrap="squar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5/17-5/24</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60" name="流程圖: 抽選 59">
            <a:extLst>
              <a:ext uri="{FF2B5EF4-FFF2-40B4-BE49-F238E27FC236}">
                <a16:creationId xmlns:a16="http://schemas.microsoft.com/office/drawing/2014/main" id="{25CAED80-9F48-4CE1-B71C-7E056C98D838}"/>
              </a:ext>
            </a:extLst>
          </p:cNvPr>
          <p:cNvSpPr/>
          <p:nvPr/>
        </p:nvSpPr>
        <p:spPr>
          <a:xfrm rot="5400000">
            <a:off x="1919025" y="5294504"/>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a:extLst>
              <a:ext uri="{FF2B5EF4-FFF2-40B4-BE49-F238E27FC236}">
                <a16:creationId xmlns:a16="http://schemas.microsoft.com/office/drawing/2014/main" id="{DCF5E162-010C-4F56-AB8C-D5CB2B8304DF}"/>
              </a:ext>
            </a:extLst>
          </p:cNvPr>
          <p:cNvSpPr txBox="1"/>
          <p:nvPr/>
        </p:nvSpPr>
        <p:spPr>
          <a:xfrm>
            <a:off x="2134991" y="5210680"/>
            <a:ext cx="3603914" cy="369332"/>
          </a:xfrm>
          <a:prstGeom prst="rect">
            <a:avLst/>
          </a:prstGeom>
          <a:noFill/>
          <a:ln>
            <a:noFill/>
          </a:ln>
        </p:spPr>
        <p:txBody>
          <a:bodyPr vert="horz" wrap="square">
            <a:spAutoFit/>
          </a:bodyPr>
          <a:lstStyle/>
          <a:p>
            <a:pPr>
              <a:defRPr/>
            </a:pPr>
            <a:r>
              <a:rPr lang="en-US" altLang="zh-TW"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非應屆生</a:t>
            </a:r>
            <a:r>
              <a:rPr lang="en-US" altLang="zh-TW"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第一階段報名及繳費</a:t>
            </a:r>
            <a:endParaRPr lang="en-US" altLang="zh-TW"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62" name="標題 1">
            <a:extLst>
              <a:ext uri="{FF2B5EF4-FFF2-40B4-BE49-F238E27FC236}">
                <a16:creationId xmlns:a16="http://schemas.microsoft.com/office/drawing/2014/main" id="{8235393F-59B6-4FC2-9869-425C27A807D8}"/>
              </a:ext>
            </a:extLst>
          </p:cNvPr>
          <p:cNvSpPr txBox="1">
            <a:spLocks/>
          </p:cNvSpPr>
          <p:nvPr/>
        </p:nvSpPr>
        <p:spPr bwMode="auto">
          <a:xfrm>
            <a:off x="0" y="6136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en-US" altLang="zh-TW" b="1" dirty="0">
                <a:solidFill>
                  <a:prstClr val="black"/>
                </a:solidFill>
                <a:latin typeface="Book Antiqua" panose="02040602050305030304" pitchFamily="18" charset="0"/>
                <a:ea typeface="華康儷楷書" panose="03000509000000000000" pitchFamily="65" charset="-120"/>
              </a:rPr>
              <a:t>113</a:t>
            </a:r>
            <a:r>
              <a:rPr lang="zh-TW" altLang="en-US" b="1" dirty="0">
                <a:solidFill>
                  <a:prstClr val="black"/>
                </a:solidFill>
                <a:latin typeface="Book Antiqua" panose="02040602050305030304" pitchFamily="18" charset="0"/>
                <a:ea typeface="華康儷楷書" panose="03000509000000000000" pitchFamily="65" charset="-120"/>
              </a:rPr>
              <a:t>學年度甄選入學試務作業流程</a:t>
            </a:r>
          </a:p>
        </p:txBody>
      </p:sp>
      <p:pic>
        <p:nvPicPr>
          <p:cNvPr id="8" name="圖片 7">
            <a:extLst>
              <a:ext uri="{FF2B5EF4-FFF2-40B4-BE49-F238E27FC236}">
                <a16:creationId xmlns:a16="http://schemas.microsoft.com/office/drawing/2014/main" id="{63A1BDC5-519F-4AC9-90AF-20CFEAD87B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642" y="5613304"/>
            <a:ext cx="909856" cy="909856"/>
          </a:xfrm>
          <a:prstGeom prst="rect">
            <a:avLst/>
          </a:prstGeom>
        </p:spPr>
      </p:pic>
    </p:spTree>
    <p:extLst>
      <p:ext uri="{BB962C8B-B14F-4D97-AF65-F5344CB8AC3E}">
        <p14:creationId xmlns:p14="http://schemas.microsoft.com/office/powerpoint/2010/main" val="249983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ChangeArrowheads="1"/>
          </p:cNvSpPr>
          <p:nvPr/>
        </p:nvSpPr>
        <p:spPr bwMode="auto">
          <a:xfrm>
            <a:off x="939566" y="905362"/>
            <a:ext cx="10981189" cy="4893647"/>
          </a:xfrm>
          <a:prstGeom prst="rect">
            <a:avLst/>
          </a:prstGeom>
          <a:noFill/>
          <a:ln w="9525">
            <a:noFill/>
            <a:miter lim="800000"/>
            <a:headEnd/>
            <a:tailEnd/>
          </a:ln>
        </p:spPr>
        <p:txBody>
          <a:bodyPr wrap="square" anchor="t">
            <a:spAutoFit/>
          </a:bodyPr>
          <a:lstStyle/>
          <a:p>
            <a:pPr marL="342900" indent="-342900" eaLnBrk="0" hangingPunct="0">
              <a:buFont typeface="Wingdings" panose="05000000000000000000" pitchFamily="2" charset="2"/>
              <a:buChar char="u"/>
            </a:pPr>
            <a:r>
              <a:rPr lang="zh-TW" altLang="zh-TW" sz="24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報名資格及身分</a:t>
            </a:r>
            <a:r>
              <a:rPr lang="en-US" altLang="zh-TW" sz="24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   </a:t>
            </a: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之資格認定依「社會救助法」之相關規定辦理</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原住民考生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之資格認定依「原住民身分法」之相關規定辦理</a:t>
            </a: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離島考生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身分依「離島地區學生保送高級中等以上學校辦法」之相關規定</a:t>
            </a:r>
            <a:b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b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非應屆畢業生不得以離島考生身分報名</a:t>
            </a: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低收或中低收入戶考生，可同時具有原住民考生</a:t>
            </a:r>
            <a:r>
              <a:rPr lang="zh-TW" altLang="en-US"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離島生考生身分</a:t>
            </a:r>
            <a:endParaRPr lang="en-US" altLang="zh-TW"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同時符合原住民考生及離島考生身分者，僅能就其中</a:t>
            </a:r>
            <a:r>
              <a:rPr lang="en-US"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特</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身分報名參加甄選入學招生</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aphicFrame>
        <p:nvGraphicFramePr>
          <p:cNvPr id="21" name="表格 20"/>
          <p:cNvGraphicFramePr>
            <a:graphicFrameLocks noGrp="1"/>
          </p:cNvGraphicFramePr>
          <p:nvPr>
            <p:extLst>
              <p:ext uri="{D42A27DB-BD31-4B8C-83A1-F6EECF244321}">
                <p14:modId xmlns:p14="http://schemas.microsoft.com/office/powerpoint/2010/main" val="2758170751"/>
              </p:ext>
            </p:extLst>
          </p:nvPr>
        </p:nvGraphicFramePr>
        <p:xfrm>
          <a:off x="1505609" y="1478400"/>
          <a:ext cx="10415146" cy="1726194"/>
        </p:xfrm>
        <a:graphic>
          <a:graphicData uri="http://schemas.openxmlformats.org/drawingml/2006/table">
            <a:tbl>
              <a:tblPr/>
              <a:tblGrid>
                <a:gridCol w="1884778">
                  <a:extLst>
                    <a:ext uri="{9D8B030D-6E8A-4147-A177-3AD203B41FA5}">
                      <a16:colId xmlns:a16="http://schemas.microsoft.com/office/drawing/2014/main" val="20000"/>
                    </a:ext>
                  </a:extLst>
                </a:gridCol>
                <a:gridCol w="8530368">
                  <a:extLst>
                    <a:ext uri="{9D8B030D-6E8A-4147-A177-3AD203B41FA5}">
                      <a16:colId xmlns:a16="http://schemas.microsoft.com/office/drawing/2014/main" val="20001"/>
                    </a:ext>
                  </a:extLst>
                </a:gridCol>
              </a:tblGrid>
              <a:tr h="8630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應屆畢業生</a:t>
                      </a: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a:t>
                      </a:r>
                      <a:r>
                        <a:rPr kumimoji="0" lang="zh-TW" altLang="en-US"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各高級中等學校日間部及進修部</a:t>
                      </a:r>
                      <a:r>
                        <a:rPr kumimoji="0" lang="zh-TW" altLang="en-US" sz="1800" b="1" i="0" u="none" strike="noStrike" cap="none" normalizeH="0" baseline="0" dirty="0">
                          <a:ln>
                            <a:noFill/>
                          </a:ln>
                          <a:solidFill>
                            <a:srgbClr val="FF0000"/>
                          </a:solidFill>
                          <a:effectLst/>
                          <a:latin typeface="華康儷楷書" panose="03000509000000000000" pitchFamily="65" charset="-120"/>
                          <a:ea typeface="華康儷楷書" panose="03000509000000000000" pitchFamily="65" charset="-120"/>
                          <a:cs typeface="華康儷楷書" panose="03000509000000000000" pitchFamily="65" charset="-120"/>
                        </a:rPr>
                        <a:t>專業群科</a:t>
                      </a:r>
                      <a:r>
                        <a:rPr kumimoji="0" lang="zh-TW" altLang="en-US"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之</a:t>
                      </a:r>
                      <a:r>
                        <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112</a:t>
                      </a:r>
                      <a:r>
                        <a:rPr kumimoji="0" lang="zh-TW"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學年度應屆畢業生</a:t>
                      </a:r>
                      <a:endPar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2.</a:t>
                      </a:r>
                      <a:r>
                        <a:rPr kumimoji="0" lang="zh-TW"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綜合高中</a:t>
                      </a:r>
                      <a:r>
                        <a:rPr kumimoji="0" lang="zh-TW" altLang="zh-TW" sz="1800" b="1" i="0" u="none" strike="noStrike" cap="none" normalizeH="0" baseline="0" dirty="0">
                          <a:ln>
                            <a:noFill/>
                          </a:ln>
                          <a:solidFill>
                            <a:srgbClr val="FF0000"/>
                          </a:solidFill>
                          <a:effectLst/>
                          <a:latin typeface="華康儷楷書" panose="03000509000000000000" pitchFamily="65" charset="-120"/>
                          <a:ea typeface="華康儷楷書" panose="03000509000000000000" pitchFamily="65" charset="-120"/>
                          <a:cs typeface="華康儷楷書" panose="03000509000000000000" pitchFamily="65" charset="-120"/>
                        </a:rPr>
                        <a:t>修畢</a:t>
                      </a:r>
                      <a:r>
                        <a:rPr kumimoji="0" lang="zh-TW"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專門學程科目</a:t>
                      </a:r>
                      <a:r>
                        <a:rPr kumimoji="0" lang="en-US"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25</a:t>
                      </a:r>
                      <a:r>
                        <a:rPr kumimoji="0" lang="zh-TW"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學分以上</a:t>
                      </a:r>
                      <a:endParaRPr kumimoji="0" lang="zh-TW" altLang="en-US"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AE8DE"/>
                    </a:solidFill>
                  </a:tcPr>
                </a:tc>
                <a:extLst>
                  <a:ext uri="{0D108BD9-81ED-4DB2-BD59-A6C34878D82A}">
                    <a16:rowId xmlns:a16="http://schemas.microsoft.com/office/drawing/2014/main" val="10000"/>
                  </a:ext>
                </a:extLst>
              </a:tr>
              <a:tr h="8630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非應屆畢業生</a:t>
                      </a: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各</a:t>
                      </a:r>
                      <a:r>
                        <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高級中等學校</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畢業一年以上之</a:t>
                      </a:r>
                      <a:r>
                        <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已</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畢業生</a:t>
                      </a:r>
                      <a:endParaRPr kumimoji="0" lang="en-US"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2.</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符合教育部認定具有同等學力者</a:t>
                      </a:r>
                      <a:endPar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AE8DE"/>
                    </a:solidFill>
                  </a:tcPr>
                </a:tc>
                <a:extLst>
                  <a:ext uri="{0D108BD9-81ED-4DB2-BD59-A6C34878D82A}">
                    <a16:rowId xmlns:a16="http://schemas.microsoft.com/office/drawing/2014/main" val="10001"/>
                  </a:ext>
                </a:extLst>
              </a:tr>
            </a:tbl>
          </a:graphicData>
        </a:graphic>
      </p:graphicFrame>
      <p:grpSp>
        <p:nvGrpSpPr>
          <p:cNvPr id="6" name="群組 11"/>
          <p:cNvGrpSpPr>
            <a:grpSpLocks/>
          </p:cNvGrpSpPr>
          <p:nvPr/>
        </p:nvGrpSpPr>
        <p:grpSpPr bwMode="auto">
          <a:xfrm>
            <a:off x="1449794" y="5898535"/>
            <a:ext cx="1163811" cy="406400"/>
            <a:chOff x="477078" y="2045597"/>
            <a:chExt cx="729506" cy="408139"/>
          </a:xfrm>
        </p:grpSpPr>
        <p:sp>
          <p:nvSpPr>
            <p:cNvPr id="7" name="圓角矩形 8"/>
            <p:cNvSpPr>
              <a:spLocks noChangeArrowheads="1"/>
            </p:cNvSpPr>
            <p:nvPr/>
          </p:nvSpPr>
          <p:spPr bwMode="auto">
            <a:xfrm>
              <a:off x="477078" y="2045597"/>
              <a:ext cx="715618" cy="408139"/>
            </a:xfrm>
            <a:prstGeom prst="roundRect">
              <a:avLst>
                <a:gd name="adj" fmla="val 16667"/>
              </a:avLst>
            </a:prstGeom>
            <a:solidFill>
              <a:srgbClr val="FFA600"/>
            </a:solidFill>
            <a:ln w="9525" algn="ctr">
              <a:noFill/>
              <a:round/>
              <a:headEnd/>
              <a:tailEnd/>
            </a:ln>
          </p:spPr>
          <p:txBody>
            <a:bodyPr/>
            <a:lstStyle/>
            <a:p>
              <a:endParaRPr lang="zh-TW" altLang="zh-TW">
                <a:latin typeface="+mn-ea"/>
              </a:endParaRPr>
            </a:p>
          </p:txBody>
        </p:sp>
        <p:sp>
          <p:nvSpPr>
            <p:cNvPr id="8" name="矩形 5"/>
            <p:cNvSpPr>
              <a:spLocks noChangeArrowheads="1"/>
            </p:cNvSpPr>
            <p:nvPr/>
          </p:nvSpPr>
          <p:spPr bwMode="auto">
            <a:xfrm>
              <a:off x="512064" y="2064654"/>
              <a:ext cx="694520" cy="370912"/>
            </a:xfrm>
            <a:prstGeom prst="rect">
              <a:avLst/>
            </a:prstGeom>
            <a:noFill/>
            <a:ln w="9525">
              <a:noFill/>
              <a:miter lim="800000"/>
              <a:headEnd/>
              <a:tailEnd/>
            </a:ln>
          </p:spPr>
          <p:txBody>
            <a:bodyPr wrap="none">
              <a:spAutoFit/>
            </a:bodyPr>
            <a:lstStyle/>
            <a:p>
              <a:r>
                <a:rPr lang="zh-TW" altLang="en-US" b="1" dirty="0">
                  <a:latin typeface="華康儷楷書" panose="03000509000000000000" pitchFamily="65" charset="-120"/>
                  <a:ea typeface="華康儷楷書" panose="03000509000000000000" pitchFamily="65" charset="-120"/>
                </a:rPr>
                <a:t>考</a:t>
              </a:r>
              <a:r>
                <a:rPr lang="en-US" altLang="zh-TW" b="1" dirty="0">
                  <a:latin typeface="華康儷楷書" panose="03000509000000000000" pitchFamily="65" charset="-120"/>
                  <a:ea typeface="華康儷楷書" panose="03000509000000000000" pitchFamily="65" charset="-120"/>
                </a:rPr>
                <a:t>    </a:t>
              </a:r>
              <a:r>
                <a:rPr lang="zh-TW" altLang="en-US" b="1" dirty="0">
                  <a:latin typeface="華康儷楷書" panose="03000509000000000000" pitchFamily="65" charset="-120"/>
                  <a:ea typeface="華康儷楷書" panose="03000509000000000000" pitchFamily="65" charset="-120"/>
                </a:rPr>
                <a:t>試</a:t>
              </a:r>
              <a:endParaRPr lang="zh-TW" altLang="en-US" dirty="0">
                <a:latin typeface="華康儷楷書" panose="03000509000000000000" pitchFamily="65" charset="-120"/>
                <a:ea typeface="華康儷楷書" panose="03000509000000000000" pitchFamily="65" charset="-120"/>
              </a:endParaRPr>
            </a:p>
          </p:txBody>
        </p:sp>
      </p:grpSp>
      <p:sp>
        <p:nvSpPr>
          <p:cNvPr id="9" name="矩形 3"/>
          <p:cNvSpPr>
            <a:spLocks noChangeArrowheads="1"/>
          </p:cNvSpPr>
          <p:nvPr/>
        </p:nvSpPr>
        <p:spPr bwMode="auto">
          <a:xfrm>
            <a:off x="3009780" y="5617111"/>
            <a:ext cx="6840760" cy="874598"/>
          </a:xfrm>
          <a:prstGeom prst="rect">
            <a:avLst/>
          </a:prstGeom>
          <a:noFill/>
          <a:ln w="9525">
            <a:noFill/>
            <a:miter lim="800000"/>
            <a:headEnd/>
            <a:tailEnd/>
          </a:ln>
        </p:spPr>
        <p:txBody>
          <a:bodyPr wrap="square">
            <a:spAutoFit/>
          </a:bodyPr>
          <a:lstStyle/>
          <a:p>
            <a:pPr>
              <a:lnSpc>
                <a:spcPct val="150000"/>
              </a:lnSpc>
            </a:pPr>
            <a:r>
              <a:rPr lang="zh-TW" altLang="en-US" b="1" dirty="0">
                <a:latin typeface="華康儷楷書" panose="03000509000000000000" pitchFamily="65" charset="-120"/>
                <a:ea typeface="華康儷楷書" panose="03000509000000000000" pitchFamily="65" charset="-120"/>
                <a:cs typeface="Times New Roman" panose="02020603050405020304" pitchFamily="18" charset="0"/>
              </a:rPr>
              <a:t>報名</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四技二專統一入學測驗</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【112.12.8(</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)-112.12.20(</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p>
          <a:p>
            <a:pPr>
              <a:lnSpc>
                <a:spcPct val="150000"/>
              </a:lnSpc>
            </a:pPr>
            <a:r>
              <a:rPr lang="zh-TW" altLang="en-US" b="1" dirty="0">
                <a:latin typeface="華康儷楷書" panose="03000509000000000000" pitchFamily="65" charset="-120"/>
                <a:ea typeface="華康儷楷書" panose="03000509000000000000" pitchFamily="65" charset="-120"/>
                <a:cs typeface="Times New Roman" panose="02020603050405020304" pitchFamily="18" charset="0"/>
              </a:rPr>
              <a:t>參加</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四技二專統一入學測驗考試</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【113.4.27(</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六</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)-113.4.28(</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p>
        </p:txBody>
      </p:sp>
      <p:sp>
        <p:nvSpPr>
          <p:cNvPr id="10" name="標題 1"/>
          <p:cNvSpPr txBox="1">
            <a:spLocks/>
          </p:cNvSpPr>
          <p:nvPr/>
        </p:nvSpPr>
        <p:spPr bwMode="auto">
          <a:xfrm>
            <a:off x="0" y="32907"/>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「一般組」資格條件</a:t>
            </a:r>
          </a:p>
        </p:txBody>
      </p:sp>
      <p:sp>
        <p:nvSpPr>
          <p:cNvPr id="11"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21</a:t>
            </a:fld>
            <a:endParaRPr lang="en-US" altLang="zh-TW"/>
          </a:p>
        </p:txBody>
      </p:sp>
    </p:spTree>
    <p:extLst>
      <p:ext uri="{BB962C8B-B14F-4D97-AF65-F5344CB8AC3E}">
        <p14:creationId xmlns:p14="http://schemas.microsoft.com/office/powerpoint/2010/main" val="225195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941652" y="831850"/>
            <a:ext cx="10350325" cy="4913342"/>
          </a:xfrm>
          <a:prstGeom prst="rect">
            <a:avLst/>
          </a:prstGeom>
          <a:noFill/>
          <a:ln w="9525">
            <a:noFill/>
            <a:miter lim="800000"/>
            <a:headEnd/>
            <a:tailEnd/>
          </a:ln>
        </p:spPr>
        <p:txBody>
          <a:bodyPr/>
          <a:lstStyle/>
          <a:p>
            <a:pPr marL="342900" indent="-342900" eaLnBrk="0" hangingPunct="0">
              <a:spcBef>
                <a:spcPct val="20000"/>
              </a:spcBef>
              <a:buBlip>
                <a:blip r:embed="rId3"/>
              </a:buBlip>
            </a:pPr>
            <a:r>
              <a:rPr lang="zh-TW" altLang="en-US" sz="28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應屆畢業生</a:t>
            </a:r>
            <a:r>
              <a:rPr lang="zh-TW" altLang="zh-TW" sz="28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綜合高中生之專門學程科目認定</a:t>
            </a:r>
          </a:p>
          <a:p>
            <a:pPr marL="342900" indent="-342900" eaLnBrk="0" hangingPunct="0">
              <a:lnSpc>
                <a:spcPct val="114000"/>
              </a:lnSpc>
              <a:spcBef>
                <a:spcPct val="20000"/>
              </a:spcBef>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專門學程科目：全部採計</a:t>
            </a:r>
          </a:p>
          <a:p>
            <a:pPr marL="342900" indent="-342900"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自</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108</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學年度起入學者，悉依</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108</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課綱所訂專門學程科目外，其他報考以下該群類採計之科目如下：</a:t>
            </a: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工程與管理類：</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物理</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、化學</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外語群英語類</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：英文、英文會話</a:t>
            </a: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化工群、農業群、食品群</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：生物</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、化學</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衛生與護理類：</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生物</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、化學</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、健康與護理</a:t>
            </a: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家政群之幼保類及生活應用類：</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家政</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081088" lvl="1" indent="-623888"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a:t>
            </a:r>
            <a:r>
              <a:rPr lang="zh-TW" altLang="en-US" b="1" u="sng" dirty="0">
                <a:latin typeface="華康儷楷書" panose="03000509000000000000" pitchFamily="65" charset="-120"/>
                <a:ea typeface="華康儷楷書" panose="03000509000000000000" pitchFamily="65" charset="-120"/>
                <a:cs typeface="華康儷楷書" panose="03000509000000000000" pitchFamily="65" charset="-120"/>
              </a:rPr>
              <a:t>計算機概論</a:t>
            </a:r>
            <a:r>
              <a:rPr lang="en-US" altLang="zh-TW" b="1"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b="1" u="sng" dirty="0">
                <a:latin typeface="華康儷楷書" panose="03000509000000000000" pitchFamily="65" charset="-120"/>
                <a:ea typeface="華康儷楷書" panose="03000509000000000000" pitchFamily="65" charset="-120"/>
                <a:cs typeface="華康儷楷書" panose="03000509000000000000" pitchFamily="65" charset="-120"/>
              </a:rPr>
              <a:t>資訊科技</a:t>
            </a:r>
            <a:r>
              <a:rPr lang="en-US" altLang="zh-TW" b="1"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可列入</a:t>
            </a:r>
            <a:r>
              <a:rPr lang="zh-TW" altLang="en-US" u="sng" dirty="0">
                <a:latin typeface="華康儷楷書" panose="03000509000000000000" pitchFamily="65" charset="-120"/>
                <a:ea typeface="華康儷楷書" panose="03000509000000000000" pitchFamily="65" charset="-120"/>
                <a:cs typeface="華康儷楷書" panose="03000509000000000000" pitchFamily="65" charset="-120"/>
              </a:rPr>
              <a:t>任一群</a:t>
            </a:r>
            <a:r>
              <a:rPr lang="en-US" altLang="zh-TW"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u="sng" dirty="0">
                <a:latin typeface="華康儷楷書" panose="03000509000000000000" pitchFamily="65" charset="-120"/>
                <a:ea typeface="華康儷楷書" panose="03000509000000000000" pitchFamily="65" charset="-120"/>
                <a:cs typeface="華康儷楷書" panose="03000509000000000000" pitchFamily="65" charset="-120"/>
              </a:rPr>
              <a:t>類</a:t>
            </a:r>
            <a:r>
              <a:rPr lang="en-US" altLang="zh-TW"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之專門學程科目</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1" indent="-350838" eaLnBrk="0" hangingPunct="0">
              <a:lnSpc>
                <a:spcPct val="114000"/>
              </a:lnSpc>
              <a:spcBef>
                <a:spcPct val="20000"/>
              </a:spcBef>
              <a:buFont typeface="Wingdings" panose="05000000000000000000" pitchFamily="2" charset="2"/>
              <a:buChar char="Ø"/>
              <a:tabLst>
                <a:tab pos="628650" algn="l"/>
              </a:tabLst>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學術學程得參照「普通型高級中等學校課程綱要」訂定；</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專門學程得參照「技術型高級中等學校群科課程綱要」訂定</a:t>
            </a:r>
            <a:endParaRPr lang="en-US" altLang="zh-TW"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1" indent="-350838" eaLnBrk="0" hangingPunct="0">
              <a:lnSpc>
                <a:spcPct val="114000"/>
              </a:lnSpc>
              <a:spcBef>
                <a:spcPct val="20000"/>
              </a:spcBef>
              <a:buFont typeface="Wingdings" panose="05000000000000000000" pitchFamily="2" charset="2"/>
              <a:buChar char="Ø"/>
              <a:tabLst>
                <a:tab pos="628650" algn="l"/>
              </a:tabLst>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每一學程所開設之專精科目總學分數至少為</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60</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學分，</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其中應包含</a:t>
            </a:r>
            <a:r>
              <a:rPr lang="en-US" altLang="zh-TW"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26-30</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學分的核心科目及專題實作至少</a:t>
            </a:r>
            <a:r>
              <a:rPr lang="en-US" altLang="zh-TW"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學分</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22</a:t>
            </a:fld>
            <a:endParaRPr lang="en-US" altLang="zh-TW"/>
          </a:p>
        </p:txBody>
      </p:sp>
      <p:sp>
        <p:nvSpPr>
          <p:cNvPr id="7" name="標題 1"/>
          <p:cNvSpPr txBox="1">
            <a:spLocks/>
          </p:cNvSpPr>
          <p:nvPr/>
        </p:nvSpPr>
        <p:spPr bwMode="auto">
          <a:xfrm>
            <a:off x="0" y="67112"/>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綜合高中生專門學程科目認定</a:t>
            </a:r>
          </a:p>
        </p:txBody>
      </p:sp>
    </p:spTree>
    <p:extLst>
      <p:ext uri="{BB962C8B-B14F-4D97-AF65-F5344CB8AC3E}">
        <p14:creationId xmlns:p14="http://schemas.microsoft.com/office/powerpoint/2010/main" val="118583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ChangeArrowheads="1"/>
          </p:cNvSpPr>
          <p:nvPr/>
        </p:nvSpPr>
        <p:spPr bwMode="auto">
          <a:xfrm>
            <a:off x="1174459" y="935037"/>
            <a:ext cx="10710969" cy="4632037"/>
          </a:xfrm>
          <a:prstGeom prst="rect">
            <a:avLst/>
          </a:prstGeom>
          <a:noFill/>
          <a:ln w="9525">
            <a:noFill/>
            <a:miter lim="800000"/>
            <a:headEnd/>
            <a:tailEnd/>
          </a:ln>
        </p:spPr>
        <p:txBody>
          <a:bodyPr wrap="square" anchor="t">
            <a:spAutoFit/>
          </a:bodyPr>
          <a:lstStyle/>
          <a:p>
            <a:pPr marL="176213" indent="-176213" eaLnBrk="0" hangingPunct="0">
              <a:lnSpc>
                <a:spcPts val="2700"/>
              </a:lnSpc>
              <a:buBlip>
                <a:blip r:embed="rId3"/>
              </a:buBlip>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參與青年教育與就業儲蓄帳戶方案完成</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年或</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年期之學生，且於</a:t>
            </a:r>
            <a:r>
              <a:rPr lang="zh-TW"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畢業當學年度</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已參加</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四技二專</a:t>
            </a:r>
            <a:r>
              <a:rPr lang="zh-TW"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統一入學測驗</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ts val="2700"/>
              </a:lnSpc>
              <a:spcBef>
                <a:spcPts val="600"/>
              </a:spcBef>
              <a:spcAft>
                <a:spcPts val="600"/>
              </a:spcAft>
              <a:buBlip>
                <a:blip r:embed="rId3"/>
              </a:buBlip>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青年儲蓄帳戶組考生參與「</a:t>
            </a:r>
            <a:r>
              <a:rPr lang="zh-TW"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青年就業領航計畫</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」或「</a:t>
            </a:r>
            <a:r>
              <a:rPr lang="zh-TW"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青年體驗學習計畫</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」完成期程之認定，採計方式：以「日」方式計算</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年計畫者至少應累計</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600</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日以上</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年計畫者，至少應累計</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900</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日以上</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計算截止日：計算至入學</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113.9.16(</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止</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176213" indent="-176213" eaLnBrk="0" hangingPunct="0">
              <a:lnSpc>
                <a:spcPts val="2700"/>
              </a:lnSpc>
              <a:spcBef>
                <a:spcPts val="600"/>
              </a:spcBef>
              <a:spcAft>
                <a:spcPts val="600"/>
              </a:spcAft>
              <a:buBlip>
                <a:blip r:embed="rId3"/>
              </a:buBlip>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如尚未期滿，先准予考生報名本入學招生，但實際入學時，</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en-US" sz="2000" dirty="0">
                <a:solidFill>
                  <a:srgbClr val="00B050"/>
                </a:solidFill>
                <a:latin typeface="華康儷楷書" panose="03000509000000000000" pitchFamily="65" charset="-120"/>
                <a:ea typeface="華康儷楷書" panose="03000509000000000000" pitchFamily="65" charset="-120"/>
                <a:cs typeface="Times New Roman" panose="02020603050405020304" pitchFamily="18" charset="0"/>
              </a:rPr>
              <a:t>「青年就業領航計畫」以青年第</a:t>
            </a:r>
            <a:r>
              <a:rPr lang="en-US" altLang="zh-TW" sz="2000" dirty="0">
                <a:solidFill>
                  <a:srgbClr val="00B05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dirty="0">
                <a:solidFill>
                  <a:srgbClr val="00B050"/>
                </a:solidFill>
                <a:latin typeface="華康儷楷書" panose="03000509000000000000" pitchFamily="65" charset="-120"/>
                <a:ea typeface="華康儷楷書" panose="03000509000000000000" pitchFamily="65" charset="-120"/>
                <a:cs typeface="Times New Roman" panose="02020603050405020304" pitchFamily="18" charset="0"/>
              </a:rPr>
              <a:t>次依計畫媒合就業，並依法參加就業保險之日起算</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en-US" sz="2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「青年體驗學習計畫」以教育部青年發展署審查通過之青年計畫執行起始日起算</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須符合上述規定日數，否則取消入學資格，考生不得異議</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176213" indent="-176213" eaLnBrk="0" hangingPunct="0">
              <a:lnSpc>
                <a:spcPts val="2700"/>
              </a:lnSpc>
              <a:spcBef>
                <a:spcPts val="600"/>
              </a:spcBef>
              <a:spcAft>
                <a:spcPts val="600"/>
              </a:spcAft>
              <a:buBlip>
                <a:blip r:embed="rId3"/>
              </a:buBlip>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考生曾報名本招生管道以</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次為限，不得再就同一招生管道提出報名</a:t>
            </a:r>
          </a:p>
        </p:txBody>
      </p:sp>
      <p:sp>
        <p:nvSpPr>
          <p:cNvPr id="5" name="標題 1"/>
          <p:cNvSpPr txBox="1">
            <a:spLocks/>
          </p:cNvSpPr>
          <p:nvPr/>
        </p:nvSpPr>
        <p:spPr bwMode="auto">
          <a:xfrm>
            <a:off x="1" y="60706"/>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zh-TW" b="1" spc="-100" dirty="0">
                <a:solidFill>
                  <a:schemeClr val="tx1"/>
                </a:solidFill>
                <a:latin typeface="Book Antiqua" panose="02040602050305030304" pitchFamily="18" charset="0"/>
                <a:ea typeface="華康儷楷書" panose="03000509000000000000" pitchFamily="65" charset="-120"/>
              </a:rPr>
              <a:t>「青年儲蓄帳戶組」</a:t>
            </a:r>
            <a:r>
              <a:rPr lang="zh-TW" altLang="en-US" b="1" spc="-100" dirty="0">
                <a:solidFill>
                  <a:schemeClr val="tx1"/>
                </a:solidFill>
                <a:latin typeface="Book Antiqua" panose="02040602050305030304" pitchFamily="18" charset="0"/>
                <a:ea typeface="華康儷楷書" panose="03000509000000000000" pitchFamily="65" charset="-120"/>
              </a:rPr>
              <a:t>資格條件</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23</a:t>
            </a:fld>
            <a:endParaRPr lang="en-US" altLang="zh-TW"/>
          </a:p>
        </p:txBody>
      </p:sp>
    </p:spTree>
    <p:extLst>
      <p:ext uri="{BB962C8B-B14F-4D97-AF65-F5344CB8AC3E}">
        <p14:creationId xmlns:p14="http://schemas.microsoft.com/office/powerpoint/2010/main" val="183756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388853" y="2726938"/>
            <a:ext cx="10386204" cy="16035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14" name="內容版面配置區 3"/>
          <p:cNvSpPr>
            <a:spLocks noGrp="1"/>
          </p:cNvSpPr>
          <p:nvPr>
            <p:ph idx="1"/>
          </p:nvPr>
        </p:nvSpPr>
        <p:spPr>
          <a:xfrm>
            <a:off x="956345" y="802257"/>
            <a:ext cx="10715195" cy="5793214"/>
          </a:xfrm>
        </p:spPr>
        <p:txBody>
          <a:bodyPr>
            <a:normAutofit/>
          </a:bodyPr>
          <a:lstStyle/>
          <a:p>
            <a:pPr>
              <a:lnSpc>
                <a:spcPct val="100000"/>
              </a:lnSpc>
              <a:spcBef>
                <a:spcPts val="600"/>
              </a:spcBef>
              <a:buBlip>
                <a:blip r:embed="rId3"/>
              </a:buBlip>
            </a:pPr>
            <a:r>
              <a:rPr lang="zh-TW" altLang="zh-TW"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考生報名資格</a:t>
            </a:r>
            <a:r>
              <a:rPr lang="zh-TW" altLang="en-US"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與</a:t>
            </a:r>
            <a:r>
              <a:rPr lang="zh-TW" altLang="zh-TW"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身分</a:t>
            </a:r>
            <a:r>
              <a:rPr lang="zh-TW" altLang="en-US"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審查</a:t>
            </a:r>
            <a:r>
              <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【113.4.18(</a:t>
            </a: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)10:00—113.5.1(</a:t>
            </a: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考生報名資格及</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個人基本資料、身分</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綜合高中生專門學程科目名稱及學分</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核對</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低收入戶</a:t>
            </a: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或中低收入戶考生</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報名統測時未</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登錄列冊</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者</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須繳交低收入戶</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或中低收入戶</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證明</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文件</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原住民</a:t>
            </a: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登錄原住民考生身分</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不須繳交證明文件</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a:t>
            </a: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4.</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確認具有中央資料庫學習歷程檔案之考生，始能於本招生「網路上傳（或勾選）學習歷程備審資料」時，選擇勾選清單方式上傳中央資料庫學習歷程檔案資料。</a:t>
            </a:r>
            <a:r>
              <a:rPr lang="zh-TW" altLang="en-US"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若為具有學習歷程中央資料庫之考生，系統顯示非具有中央資料庫學習歷程檔案</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，須於</a:t>
            </a:r>
            <a:r>
              <a:rPr lang="en-US" altLang="zh-TW"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113</a:t>
            </a:r>
            <a:r>
              <a:rPr lang="zh-TW" altLang="en-US"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年</a:t>
            </a:r>
            <a:r>
              <a:rPr lang="en-US" altLang="zh-TW"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5</a:t>
            </a:r>
            <a:r>
              <a:rPr lang="zh-TW" altLang="en-US"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月</a:t>
            </a:r>
            <a:r>
              <a:rPr lang="en-US" altLang="zh-TW"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日</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（星期三）</a:t>
            </a:r>
            <a:r>
              <a:rPr lang="en-US" altLang="zh-TW" sz="2000" u="sng" dirty="0">
                <a:latin typeface="華康儷楷書" panose="03000509000000000000" pitchFamily="65" charset="-120"/>
                <a:ea typeface="華康儷楷書" panose="03000509000000000000" pitchFamily="65" charset="-120"/>
                <a:cs typeface="華康儷楷書" panose="03000509000000000000" pitchFamily="65" charset="-120"/>
              </a:rPr>
              <a:t>17</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en-US" altLang="zh-TW" sz="2000" u="sng" dirty="0">
                <a:latin typeface="華康儷楷書" panose="03000509000000000000" pitchFamily="65" charset="-120"/>
                <a:ea typeface="華康儷楷書" panose="03000509000000000000" pitchFamily="65" charset="-120"/>
                <a:cs typeface="華康儷楷書" panose="03000509000000000000" pitchFamily="65" charset="-120"/>
              </a:rPr>
              <a:t>00</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前向本委員會</a:t>
            </a:r>
            <a:r>
              <a:rPr lang="zh-TW" altLang="en-US" sz="2000" b="1" u="sng" dirty="0">
                <a:latin typeface="華康儷楷書" panose="03000509000000000000" pitchFamily="65" charset="-120"/>
                <a:ea typeface="華康儷楷書" panose="03000509000000000000" pitchFamily="65" charset="-120"/>
                <a:cs typeface="華康儷楷書" panose="03000509000000000000" pitchFamily="65" charset="-120"/>
              </a:rPr>
              <a:t>提出疑義申請</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，逾期或未依本簡章規定提出疑義申請者，即不具有前揭各項使用權益，其後亦不得再要求使用中央資料庫學習歷程檔案資料</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600"/>
              </a:spcBef>
              <a:buFont typeface="Wingdings" panose="05000000000000000000" pitchFamily="2" charset="2"/>
              <a:buChar char="Ø"/>
            </a:pPr>
            <a:r>
              <a:rPr lang="zh-TW" altLang="zh-TW"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應屆畢業生</a:t>
            </a:r>
            <a:r>
              <a:rPr lang="zh-TW" altLang="en-US"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統一由就讀學校辦理上述各項資格審查登錄申請</a:t>
            </a:r>
            <a:endParaRPr lang="en-US" altLang="zh-TW"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0" indent="0">
              <a:lnSpc>
                <a:spcPct val="100000"/>
              </a:lnSpc>
              <a:spcBef>
                <a:spcPts val="600"/>
              </a:spcBef>
              <a:buNone/>
            </a:pP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   </a:t>
            </a:r>
            <a:r>
              <a:rPr lang="en-US"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學校若有統測個報生，請務必記得協助新增加入統測個報生資料</a:t>
            </a:r>
            <a:r>
              <a:rPr lang="en-US"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p>
          <a:p>
            <a:pPr>
              <a:lnSpc>
                <a:spcPct val="100000"/>
              </a:lnSpc>
              <a:spcBef>
                <a:spcPts val="600"/>
              </a:spcBef>
              <a:buFont typeface="Wingdings" panose="05000000000000000000" pitchFamily="2" charset="2"/>
              <a:buChar char="Ø"/>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未辦理集體報名之應屆畢業生、非應屆畢業生或同等學力一律須自行登錄申請</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600"/>
              </a:spcBef>
              <a:buFont typeface="Wingdings" panose="05000000000000000000" pitchFamily="2" charset="2"/>
              <a:buChar char="Ø"/>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系統確定送出後，將審查</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證明文件於</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113.5.1(</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前以限時掛號或快遞寄交</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本委員</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會</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審查</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600"/>
              </a:spcBef>
              <a:buBlip>
                <a:blip r:embed="rId3"/>
              </a:buBlip>
            </a:pPr>
            <a:r>
              <a:rPr lang="zh-TW" altLang="en-US"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資格審查結果於本委員會網站公告</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【113.5.14(</a:t>
            </a: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二</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)10:00】</a:t>
            </a:r>
          </a:p>
        </p:txBody>
      </p:sp>
      <p:sp>
        <p:nvSpPr>
          <p:cNvPr id="38915" name="Rectangle 3"/>
          <p:cNvSpPr>
            <a:spLocks noChangeArrowheads="1"/>
          </p:cNvSpPr>
          <p:nvPr/>
        </p:nvSpPr>
        <p:spPr bwMode="auto">
          <a:xfrm>
            <a:off x="1981200" y="1196975"/>
            <a:ext cx="8229600" cy="4929188"/>
          </a:xfrm>
          <a:prstGeom prst="rect">
            <a:avLst/>
          </a:prstGeom>
          <a:noFill/>
          <a:ln w="9525">
            <a:noFill/>
            <a:miter lim="800000"/>
            <a:headEnd/>
            <a:tailEnd/>
          </a:ln>
        </p:spPr>
        <p:txBody>
          <a:bodyPr/>
          <a:lstStyle/>
          <a:p>
            <a:pPr marL="342900" indent="-342900" eaLnBrk="0" hangingPunct="0">
              <a:spcBef>
                <a:spcPct val="20000"/>
              </a:spcBef>
              <a:buBlip>
                <a:blip r:embed="rId3"/>
              </a:buBlip>
            </a:pPr>
            <a:endParaRPr lang="zh-TW" altLang="zh-TW">
              <a:latin typeface="+mn-ea"/>
            </a:endParaRPr>
          </a:p>
        </p:txBody>
      </p:sp>
      <p:sp>
        <p:nvSpPr>
          <p:cNvPr id="6" name="標題 1"/>
          <p:cNvSpPr txBox="1">
            <a:spLocks/>
          </p:cNvSpPr>
          <p:nvPr/>
        </p:nvSpPr>
        <p:spPr bwMode="auto">
          <a:xfrm>
            <a:off x="0" y="52080"/>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資格審查作業</a:t>
            </a:r>
          </a:p>
        </p:txBody>
      </p:sp>
      <p:sp>
        <p:nvSpPr>
          <p:cNvPr id="2" name="五角星形 1"/>
          <p:cNvSpPr/>
          <p:nvPr/>
        </p:nvSpPr>
        <p:spPr>
          <a:xfrm>
            <a:off x="1047403" y="2726938"/>
            <a:ext cx="280913" cy="28803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24</a:t>
            </a:fld>
            <a:endParaRPr lang="en-US" altLang="zh-TW"/>
          </a:p>
        </p:txBody>
      </p:sp>
    </p:spTree>
    <p:extLst>
      <p:ext uri="{BB962C8B-B14F-4D97-AF65-F5344CB8AC3E}">
        <p14:creationId xmlns:p14="http://schemas.microsoft.com/office/powerpoint/2010/main" val="244508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82520" y="1984407"/>
            <a:ext cx="10148712" cy="4730300"/>
          </a:xfrm>
        </p:spPr>
        <p:txBody>
          <a:bodyPr>
            <a:normAutofit/>
          </a:bodyPr>
          <a:lstStyle/>
          <a:p>
            <a:pPr algn="just">
              <a:lnSpc>
                <a:spcPct val="100000"/>
              </a:lnSpc>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rPr>
              <a:t>具有中央資料庫學習歷程檔案之考生，須於</a:t>
            </a:r>
            <a:r>
              <a:rPr lang="en-US" altLang="zh-TW" sz="2000" b="1" dirty="0">
                <a:solidFill>
                  <a:srgbClr val="0000FF"/>
                </a:solidFill>
                <a:latin typeface="華康儷楷書" panose="03000509000000000000" pitchFamily="65" charset="-120"/>
                <a:ea typeface="華康儷楷書" panose="03000509000000000000" pitchFamily="65" charset="-120"/>
              </a:rPr>
              <a:t>113</a:t>
            </a:r>
            <a:r>
              <a:rPr lang="zh-TW" altLang="en-US" sz="2000" b="1" dirty="0">
                <a:solidFill>
                  <a:srgbClr val="0000FF"/>
                </a:solidFill>
                <a:latin typeface="華康儷楷書" panose="03000509000000000000" pitchFamily="65" charset="-120"/>
                <a:ea typeface="華康儷楷書" panose="03000509000000000000" pitchFamily="65" charset="-120"/>
              </a:rPr>
              <a:t>年</a:t>
            </a:r>
            <a:r>
              <a:rPr lang="en-US" altLang="zh-TW" sz="2000" b="1" dirty="0">
                <a:solidFill>
                  <a:srgbClr val="0000FF"/>
                </a:solidFill>
                <a:latin typeface="華康儷楷書" panose="03000509000000000000" pitchFamily="65" charset="-120"/>
                <a:ea typeface="華康儷楷書" panose="03000509000000000000" pitchFamily="65" charset="-120"/>
              </a:rPr>
              <a:t>4</a:t>
            </a:r>
            <a:r>
              <a:rPr lang="zh-TW" altLang="en-US" sz="2000" b="1" dirty="0">
                <a:solidFill>
                  <a:srgbClr val="0000FF"/>
                </a:solidFill>
                <a:latin typeface="華康儷楷書" panose="03000509000000000000" pitchFamily="65" charset="-120"/>
                <a:ea typeface="華康儷楷書" panose="03000509000000000000" pitchFamily="65" charset="-120"/>
              </a:rPr>
              <a:t>月</a:t>
            </a:r>
            <a:r>
              <a:rPr lang="en-US" altLang="zh-TW" sz="2000" b="1" dirty="0">
                <a:solidFill>
                  <a:srgbClr val="0000FF"/>
                </a:solidFill>
                <a:latin typeface="華康儷楷書" panose="03000509000000000000" pitchFamily="65" charset="-120"/>
                <a:ea typeface="華康儷楷書" panose="03000509000000000000" pitchFamily="65" charset="-120"/>
              </a:rPr>
              <a:t>12</a:t>
            </a:r>
            <a:r>
              <a:rPr lang="zh-TW" altLang="en-US" sz="2000" b="1" dirty="0">
                <a:solidFill>
                  <a:srgbClr val="0000FF"/>
                </a:solidFill>
                <a:latin typeface="華康儷楷書" panose="03000509000000000000" pitchFamily="65" charset="-120"/>
                <a:ea typeface="華康儷楷書" panose="03000509000000000000" pitchFamily="65" charset="-120"/>
              </a:rPr>
              <a:t>日</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星期五</a:t>
            </a:r>
            <a:r>
              <a:rPr lang="en-US" altLang="zh-TW" sz="2000" b="1" dirty="0">
                <a:solidFill>
                  <a:srgbClr val="0000FF"/>
                </a:solidFill>
                <a:latin typeface="華康儷楷書" panose="03000509000000000000" pitchFamily="65" charset="-120"/>
                <a:ea typeface="華康儷楷書" panose="03000509000000000000" pitchFamily="65" charset="-120"/>
              </a:rPr>
              <a:t>)10:00</a:t>
            </a:r>
            <a:r>
              <a:rPr lang="zh-TW" altLang="en-US" sz="2000" b="1" dirty="0">
                <a:solidFill>
                  <a:srgbClr val="0000FF"/>
                </a:solidFill>
                <a:latin typeface="華康儷楷書" panose="03000509000000000000" pitchFamily="65" charset="-120"/>
                <a:ea typeface="華康儷楷書" panose="03000509000000000000" pitchFamily="65" charset="-120"/>
              </a:rPr>
              <a:t>起至</a:t>
            </a:r>
            <a:r>
              <a:rPr lang="en-US" altLang="zh-TW" sz="2000" b="1" dirty="0">
                <a:solidFill>
                  <a:srgbClr val="0000FF"/>
                </a:solidFill>
                <a:latin typeface="華康儷楷書" panose="03000509000000000000" pitchFamily="65" charset="-120"/>
                <a:ea typeface="華康儷楷書" panose="03000509000000000000" pitchFamily="65" charset="-120"/>
              </a:rPr>
              <a:t>113</a:t>
            </a:r>
            <a:r>
              <a:rPr lang="zh-TW" altLang="en-US" sz="2000" b="1" dirty="0">
                <a:solidFill>
                  <a:srgbClr val="0000FF"/>
                </a:solidFill>
                <a:latin typeface="華康儷楷書" panose="03000509000000000000" pitchFamily="65" charset="-120"/>
                <a:ea typeface="華康儷楷書" panose="03000509000000000000" pitchFamily="65" charset="-120"/>
              </a:rPr>
              <a:t>年</a:t>
            </a:r>
            <a:r>
              <a:rPr lang="en-US" altLang="zh-TW" sz="2000" b="1" dirty="0">
                <a:solidFill>
                  <a:srgbClr val="0000FF"/>
                </a:solidFill>
                <a:latin typeface="華康儷楷書" panose="03000509000000000000" pitchFamily="65" charset="-120"/>
                <a:ea typeface="華康儷楷書" panose="03000509000000000000" pitchFamily="65" charset="-120"/>
              </a:rPr>
              <a:t>4</a:t>
            </a:r>
            <a:r>
              <a:rPr lang="zh-TW" altLang="en-US" sz="2000" b="1" dirty="0">
                <a:solidFill>
                  <a:srgbClr val="0000FF"/>
                </a:solidFill>
                <a:latin typeface="華康儷楷書" panose="03000509000000000000" pitchFamily="65" charset="-120"/>
                <a:ea typeface="華康儷楷書" panose="03000509000000000000" pitchFamily="65" charset="-120"/>
              </a:rPr>
              <a:t>月</a:t>
            </a:r>
            <a:r>
              <a:rPr lang="en-US" altLang="zh-TW" sz="2000" b="1" dirty="0">
                <a:solidFill>
                  <a:srgbClr val="0000FF"/>
                </a:solidFill>
                <a:latin typeface="華康儷楷書" panose="03000509000000000000" pitchFamily="65" charset="-120"/>
                <a:ea typeface="華康儷楷書" panose="03000509000000000000" pitchFamily="65" charset="-120"/>
              </a:rPr>
              <a:t>17</a:t>
            </a:r>
            <a:r>
              <a:rPr lang="zh-TW" altLang="en-US" sz="2000" b="1" dirty="0">
                <a:solidFill>
                  <a:srgbClr val="0000FF"/>
                </a:solidFill>
                <a:latin typeface="華康儷楷書" panose="03000509000000000000" pitchFamily="65" charset="-120"/>
                <a:ea typeface="華康儷楷書" panose="03000509000000000000" pitchFamily="65" charset="-120"/>
              </a:rPr>
              <a:t>日</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星期三</a:t>
            </a:r>
            <a:r>
              <a:rPr lang="en-US" altLang="zh-TW" sz="2000" b="1" dirty="0">
                <a:solidFill>
                  <a:srgbClr val="0000FF"/>
                </a:solidFill>
                <a:latin typeface="華康儷楷書" panose="03000509000000000000" pitchFamily="65" charset="-120"/>
                <a:ea typeface="華康儷楷書" panose="03000509000000000000" pitchFamily="65" charset="-120"/>
              </a:rPr>
              <a:t>)21:00</a:t>
            </a:r>
            <a:r>
              <a:rPr lang="zh-TW" altLang="en-US" sz="2000" b="1" dirty="0">
                <a:solidFill>
                  <a:srgbClr val="0000FF"/>
                </a:solidFill>
                <a:latin typeface="華康儷楷書" panose="03000509000000000000" pitchFamily="65" charset="-120"/>
                <a:ea typeface="華康儷楷書" panose="03000509000000000000" pitchFamily="65" charset="-120"/>
              </a:rPr>
              <a:t>止</a:t>
            </a:r>
            <a:r>
              <a:rPr lang="zh-TW" altLang="en-US" sz="2000" dirty="0">
                <a:latin typeface="華康儷楷書" panose="03000509000000000000" pitchFamily="65" charset="-120"/>
                <a:ea typeface="華康儷楷書" panose="03000509000000000000" pitchFamily="65" charset="-120"/>
              </a:rPr>
              <a:t>，登入本委員會網站「</a:t>
            </a:r>
            <a:r>
              <a:rPr lang="zh-TW" altLang="en-US" sz="2000" b="1" dirty="0">
                <a:solidFill>
                  <a:srgbClr val="0000FF"/>
                </a:solidFill>
                <a:latin typeface="華康儷楷書" panose="03000509000000000000" pitchFamily="65" charset="-120"/>
                <a:ea typeface="華康儷楷書" panose="03000509000000000000" pitchFamily="65" charset="-120"/>
              </a:rPr>
              <a:t>學習歷程中央資料庫釋出資料</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檔案</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查看系統</a:t>
            </a:r>
            <a:r>
              <a:rPr lang="zh-TW" altLang="en-US" sz="2000" dirty="0">
                <a:latin typeface="華康儷楷書" panose="03000509000000000000" pitchFamily="65" charset="-120"/>
                <a:ea typeface="華康儷楷書" panose="03000509000000000000" pitchFamily="65" charset="-120"/>
              </a:rPr>
              <a:t>」，檢視並核對學習歷程中央資料庫提供之修課紀錄、課程學習成果、多元表現之檔案資料。</a:t>
            </a:r>
            <a:endParaRPr lang="en-US" altLang="zh-TW" sz="2000" dirty="0">
              <a:latin typeface="華康儷楷書" panose="03000509000000000000" pitchFamily="65" charset="-120"/>
              <a:ea typeface="華康儷楷書" panose="03000509000000000000" pitchFamily="65" charset="-120"/>
            </a:endParaRPr>
          </a:p>
          <a:p>
            <a:pPr lvl="1" algn="just">
              <a:lnSpc>
                <a:spcPct val="100000"/>
              </a:lnSpc>
              <a:buFont typeface="Wingdings" panose="05000000000000000000" pitchFamily="2" charset="2"/>
              <a:buChar char="ü"/>
            </a:pPr>
            <a:r>
              <a:rPr lang="zh-TW" altLang="en-US" sz="1600" dirty="0">
                <a:latin typeface="華康儷楷書" panose="03000509000000000000" pitchFamily="65" charset="-120"/>
                <a:ea typeface="華康儷楷書" panose="03000509000000000000" pitchFamily="65" charset="-120"/>
              </a:rPr>
              <a:t>考生為</a:t>
            </a:r>
            <a:r>
              <a:rPr lang="zh-TW" altLang="en-US" sz="1600" b="1" u="sng" dirty="0">
                <a:solidFill>
                  <a:srgbClr val="FF0000"/>
                </a:solidFill>
                <a:latin typeface="華康儷楷書" panose="03000509000000000000" pitchFamily="65" charset="-120"/>
                <a:ea typeface="華康儷楷書" panose="03000509000000000000" pitchFamily="65" charset="-120"/>
              </a:rPr>
              <a:t>應屆畢業生</a:t>
            </a:r>
            <a:r>
              <a:rPr lang="zh-TW" altLang="en-US" sz="1600" dirty="0">
                <a:latin typeface="華康儷楷書" panose="03000509000000000000" pitchFamily="65" charset="-120"/>
                <a:ea typeface="華康儷楷書" panose="03000509000000000000" pitchFamily="65" charset="-120"/>
              </a:rPr>
              <a:t>，可檢視</a:t>
            </a:r>
            <a:r>
              <a:rPr lang="zh-TW" altLang="en-US" sz="1600" b="1" u="sng" dirty="0">
                <a:solidFill>
                  <a:srgbClr val="FF0000"/>
                </a:solidFill>
                <a:latin typeface="華康儷楷書" panose="03000509000000000000" pitchFamily="65" charset="-120"/>
                <a:ea typeface="華康儷楷書" panose="03000509000000000000" pitchFamily="65" charset="-120"/>
              </a:rPr>
              <a:t>第一</a:t>
            </a:r>
            <a:r>
              <a:rPr lang="en-US" altLang="zh-TW" sz="1600" b="1" u="sng" dirty="0">
                <a:solidFill>
                  <a:srgbClr val="FF0000"/>
                </a:solidFill>
                <a:latin typeface="華康儷楷書" panose="03000509000000000000" pitchFamily="65" charset="-120"/>
                <a:ea typeface="華康儷楷書" panose="03000509000000000000" pitchFamily="65" charset="-120"/>
              </a:rPr>
              <a:t>~</a:t>
            </a:r>
            <a:r>
              <a:rPr lang="zh-TW" altLang="en-US" sz="1600" b="1" u="sng" dirty="0">
                <a:solidFill>
                  <a:srgbClr val="FF0000"/>
                </a:solidFill>
                <a:latin typeface="華康儷楷書" panose="03000509000000000000" pitchFamily="65" charset="-120"/>
                <a:ea typeface="華康儷楷書" panose="03000509000000000000" pitchFamily="65" charset="-120"/>
              </a:rPr>
              <a:t>四學期</a:t>
            </a:r>
            <a:r>
              <a:rPr lang="zh-TW" altLang="en-US" sz="1600" dirty="0">
                <a:latin typeface="華康儷楷書" panose="03000509000000000000" pitchFamily="65" charset="-120"/>
                <a:ea typeface="華康儷楷書" panose="03000509000000000000" pitchFamily="65" charset="-120"/>
              </a:rPr>
              <a:t>之學習歷程資料及疑義處理</a:t>
            </a:r>
            <a:endParaRPr lang="en-US" altLang="zh-TW" sz="1600" dirty="0">
              <a:latin typeface="華康儷楷書" panose="03000509000000000000" pitchFamily="65" charset="-120"/>
              <a:ea typeface="華康儷楷書" panose="03000509000000000000" pitchFamily="65" charset="-120"/>
            </a:endParaRPr>
          </a:p>
          <a:p>
            <a:pPr lvl="1" algn="just">
              <a:lnSpc>
                <a:spcPct val="100000"/>
              </a:lnSpc>
              <a:buFont typeface="Wingdings" panose="05000000000000000000" pitchFamily="2" charset="2"/>
              <a:buChar char="ü"/>
            </a:pPr>
            <a:r>
              <a:rPr lang="zh-TW" altLang="en-US" sz="1600" dirty="0">
                <a:latin typeface="華康儷楷書" panose="03000509000000000000" pitchFamily="65" charset="-120"/>
                <a:ea typeface="華康儷楷書" panose="03000509000000000000" pitchFamily="65" charset="-120"/>
              </a:rPr>
              <a:t>考生為</a:t>
            </a:r>
            <a:r>
              <a:rPr lang="en-US" altLang="zh-TW" sz="1600" b="1" dirty="0">
                <a:solidFill>
                  <a:srgbClr val="0000FF"/>
                </a:solidFill>
                <a:latin typeface="華康儷楷書" panose="03000509000000000000" pitchFamily="65" charset="-120"/>
                <a:ea typeface="華康儷楷書" panose="03000509000000000000" pitchFamily="65" charset="-120"/>
              </a:rPr>
              <a:t>110</a:t>
            </a:r>
            <a:r>
              <a:rPr lang="zh-TW" altLang="en-US" sz="1600" b="1" dirty="0">
                <a:solidFill>
                  <a:srgbClr val="0000FF"/>
                </a:solidFill>
                <a:latin typeface="華康儷楷書" panose="03000509000000000000" pitchFamily="65" charset="-120"/>
                <a:ea typeface="華康儷楷書" panose="03000509000000000000" pitchFamily="65" charset="-120"/>
              </a:rPr>
              <a:t>學年度</a:t>
            </a:r>
            <a:r>
              <a:rPr lang="en-US" altLang="zh-TW" sz="1600" b="1" dirty="0">
                <a:solidFill>
                  <a:srgbClr val="0000FF"/>
                </a:solidFill>
                <a:latin typeface="華康儷楷書" panose="03000509000000000000" pitchFamily="65" charset="-120"/>
                <a:ea typeface="華康儷楷書" panose="03000509000000000000" pitchFamily="65" charset="-120"/>
              </a:rPr>
              <a:t>(</a:t>
            </a:r>
            <a:r>
              <a:rPr lang="zh-TW" altLang="en-US" sz="1600" b="1" dirty="0">
                <a:solidFill>
                  <a:srgbClr val="0000FF"/>
                </a:solidFill>
                <a:latin typeface="華康儷楷書" panose="03000509000000000000" pitchFamily="65" charset="-120"/>
                <a:ea typeface="華康儷楷書" panose="03000509000000000000" pitchFamily="65" charset="-120"/>
              </a:rPr>
              <a:t>含</a:t>
            </a:r>
            <a:r>
              <a:rPr lang="en-US" altLang="zh-TW" sz="1600" b="1" dirty="0">
                <a:solidFill>
                  <a:srgbClr val="0000FF"/>
                </a:solidFill>
                <a:latin typeface="華康儷楷書" panose="03000509000000000000" pitchFamily="65" charset="-120"/>
                <a:ea typeface="華康儷楷書" panose="03000509000000000000" pitchFamily="65" charset="-120"/>
              </a:rPr>
              <a:t>)</a:t>
            </a:r>
            <a:r>
              <a:rPr lang="zh-TW" altLang="en-US" sz="1600" b="1" dirty="0">
                <a:solidFill>
                  <a:srgbClr val="0000FF"/>
                </a:solidFill>
                <a:latin typeface="華康儷楷書" panose="03000509000000000000" pitchFamily="65" charset="-120"/>
                <a:ea typeface="華康儷楷書" panose="03000509000000000000" pitchFamily="65" charset="-120"/>
              </a:rPr>
              <a:t>以後畢業生</a:t>
            </a:r>
            <a:r>
              <a:rPr lang="zh-TW" altLang="en-US" sz="1600" dirty="0">
                <a:latin typeface="華康儷楷書" panose="03000509000000000000" pitchFamily="65" charset="-120"/>
                <a:ea typeface="華康儷楷書" panose="03000509000000000000" pitchFamily="65" charset="-120"/>
              </a:rPr>
              <a:t>，於當學年度就讀高三下已完成檢視，無須辦理疑義處理，可於第二階段報名含網路上傳</a:t>
            </a:r>
            <a:r>
              <a:rPr lang="en-US" altLang="zh-TW" sz="1600" dirty="0">
                <a:latin typeface="華康儷楷書" panose="03000509000000000000" pitchFamily="65" charset="-120"/>
                <a:ea typeface="華康儷楷書" panose="03000509000000000000" pitchFamily="65" charset="-120"/>
              </a:rPr>
              <a:t>(</a:t>
            </a:r>
            <a:r>
              <a:rPr lang="zh-TW" altLang="en-US" sz="1600" dirty="0">
                <a:latin typeface="華康儷楷書" panose="03000509000000000000" pitchFamily="65" charset="-120"/>
                <a:ea typeface="華康儷楷書" panose="03000509000000000000" pitchFamily="65" charset="-120"/>
              </a:rPr>
              <a:t>勾選</a:t>
            </a:r>
            <a:r>
              <a:rPr lang="en-US" altLang="zh-TW" sz="1600" dirty="0">
                <a:latin typeface="華康儷楷書" panose="03000509000000000000" pitchFamily="65" charset="-120"/>
                <a:ea typeface="華康儷楷書" panose="03000509000000000000" pitchFamily="65" charset="-120"/>
              </a:rPr>
              <a:t>)</a:t>
            </a:r>
            <a:r>
              <a:rPr lang="zh-TW" altLang="en-US" sz="1600" dirty="0">
                <a:latin typeface="華康儷楷書" panose="03000509000000000000" pitchFamily="65" charset="-120"/>
                <a:ea typeface="華康儷楷書" panose="03000509000000000000" pitchFamily="65" charset="-120"/>
              </a:rPr>
              <a:t>學習歷程備審資料時，檢視</a:t>
            </a:r>
            <a:r>
              <a:rPr lang="zh-TW" altLang="en-US" sz="1600" b="1" u="sng" dirty="0">
                <a:solidFill>
                  <a:srgbClr val="0000FF"/>
                </a:solidFill>
                <a:latin typeface="華康儷楷書" panose="03000509000000000000" pitchFamily="65" charset="-120"/>
                <a:ea typeface="華康儷楷書" panose="03000509000000000000" pitchFamily="65" charset="-120"/>
              </a:rPr>
              <a:t>第一</a:t>
            </a:r>
            <a:r>
              <a:rPr lang="en-US" altLang="zh-TW" sz="1600" b="1" u="sng" dirty="0">
                <a:solidFill>
                  <a:srgbClr val="0000FF"/>
                </a:solidFill>
                <a:latin typeface="華康儷楷書" panose="03000509000000000000" pitchFamily="65" charset="-120"/>
                <a:ea typeface="華康儷楷書" panose="03000509000000000000" pitchFamily="65" charset="-120"/>
              </a:rPr>
              <a:t>~</a:t>
            </a:r>
            <a:r>
              <a:rPr lang="zh-TW" altLang="en-US" sz="1600" b="1" u="sng" dirty="0">
                <a:solidFill>
                  <a:srgbClr val="0000FF"/>
                </a:solidFill>
                <a:latin typeface="華康儷楷書" panose="03000509000000000000" pitchFamily="65" charset="-120"/>
                <a:ea typeface="華康儷楷書" panose="03000509000000000000" pitchFamily="65" charset="-120"/>
              </a:rPr>
              <a:t>六學期</a:t>
            </a:r>
            <a:r>
              <a:rPr lang="zh-TW" altLang="en-US" sz="1600" dirty="0">
                <a:latin typeface="華康儷楷書" panose="03000509000000000000" pitchFamily="65" charset="-120"/>
                <a:ea typeface="華康儷楷書" panose="03000509000000000000" pitchFamily="65" charset="-120"/>
              </a:rPr>
              <a:t>之學習歷程資料</a:t>
            </a:r>
          </a:p>
          <a:p>
            <a:pPr algn="just">
              <a:lnSpc>
                <a:spcPct val="100000"/>
              </a:lnSpc>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rPr>
              <a:t>如有疑義者，須於</a:t>
            </a:r>
            <a:r>
              <a:rPr lang="en-US" altLang="zh-TW" sz="2000" b="1" dirty="0">
                <a:solidFill>
                  <a:srgbClr val="FF0000"/>
                </a:solidFill>
                <a:latin typeface="華康儷楷書" panose="03000509000000000000" pitchFamily="65" charset="-120"/>
                <a:ea typeface="華康儷楷書" panose="03000509000000000000" pitchFamily="65" charset="-120"/>
              </a:rPr>
              <a:t>113</a:t>
            </a:r>
            <a:r>
              <a:rPr lang="zh-TW" altLang="en-US" sz="2000" b="1" dirty="0">
                <a:solidFill>
                  <a:srgbClr val="FF0000"/>
                </a:solidFill>
                <a:latin typeface="華康儷楷書" panose="03000509000000000000" pitchFamily="65" charset="-120"/>
                <a:ea typeface="華康儷楷書" panose="03000509000000000000" pitchFamily="65" charset="-120"/>
              </a:rPr>
              <a:t>年</a:t>
            </a:r>
            <a:r>
              <a:rPr lang="en-US" altLang="zh-TW" sz="2000" b="1" dirty="0">
                <a:solidFill>
                  <a:srgbClr val="FF0000"/>
                </a:solidFill>
                <a:latin typeface="華康儷楷書" panose="03000509000000000000" pitchFamily="65" charset="-120"/>
                <a:ea typeface="華康儷楷書" panose="03000509000000000000" pitchFamily="65" charset="-120"/>
              </a:rPr>
              <a:t>4</a:t>
            </a:r>
            <a:r>
              <a:rPr lang="zh-TW" altLang="en-US" sz="2000" b="1" dirty="0">
                <a:solidFill>
                  <a:srgbClr val="FF0000"/>
                </a:solidFill>
                <a:latin typeface="華康儷楷書" panose="03000509000000000000" pitchFamily="65" charset="-120"/>
                <a:ea typeface="華康儷楷書" panose="03000509000000000000" pitchFamily="65" charset="-120"/>
              </a:rPr>
              <a:t>月</a:t>
            </a:r>
            <a:r>
              <a:rPr lang="en-US" altLang="zh-TW" sz="2000" b="1" dirty="0">
                <a:solidFill>
                  <a:srgbClr val="FF0000"/>
                </a:solidFill>
                <a:latin typeface="華康儷楷書" panose="03000509000000000000" pitchFamily="65" charset="-120"/>
                <a:ea typeface="華康儷楷書" panose="03000509000000000000" pitchFamily="65" charset="-120"/>
              </a:rPr>
              <a:t>18</a:t>
            </a:r>
            <a:r>
              <a:rPr lang="zh-TW" altLang="en-US" sz="2000" b="1" dirty="0">
                <a:solidFill>
                  <a:srgbClr val="FF0000"/>
                </a:solidFill>
                <a:latin typeface="華康儷楷書" panose="03000509000000000000" pitchFamily="65" charset="-120"/>
                <a:ea typeface="華康儷楷書" panose="03000509000000000000" pitchFamily="65" charset="-120"/>
              </a:rPr>
              <a:t>日</a:t>
            </a:r>
            <a:r>
              <a:rPr lang="en-US" altLang="zh-TW" sz="2000" b="1" dirty="0">
                <a:solidFill>
                  <a:srgbClr val="FF0000"/>
                </a:solidFill>
                <a:latin typeface="華康儷楷書" panose="03000509000000000000" pitchFamily="65" charset="-120"/>
                <a:ea typeface="華康儷楷書" panose="03000509000000000000" pitchFamily="65" charset="-120"/>
              </a:rPr>
              <a:t>(</a:t>
            </a:r>
            <a:r>
              <a:rPr lang="zh-TW" altLang="en-US" sz="2000" b="1" dirty="0">
                <a:solidFill>
                  <a:srgbClr val="FF0000"/>
                </a:solidFill>
                <a:latin typeface="華康儷楷書" panose="03000509000000000000" pitchFamily="65" charset="-120"/>
                <a:ea typeface="華康儷楷書" panose="03000509000000000000" pitchFamily="65" charset="-120"/>
              </a:rPr>
              <a:t>星期四</a:t>
            </a:r>
            <a:r>
              <a:rPr lang="en-US" altLang="zh-TW" sz="2000" b="1" dirty="0">
                <a:solidFill>
                  <a:srgbClr val="FF0000"/>
                </a:solidFill>
                <a:latin typeface="華康儷楷書" panose="03000509000000000000" pitchFamily="65" charset="-120"/>
                <a:ea typeface="華康儷楷書" panose="03000509000000000000" pitchFamily="65" charset="-120"/>
              </a:rPr>
              <a:t>)</a:t>
            </a:r>
            <a:r>
              <a:rPr lang="zh-TW" altLang="en-US" sz="2000" b="1" dirty="0">
                <a:solidFill>
                  <a:srgbClr val="FF0000"/>
                </a:solidFill>
                <a:latin typeface="華康儷楷書" panose="03000509000000000000" pitchFamily="65" charset="-120"/>
                <a:ea typeface="華康儷楷書" panose="03000509000000000000" pitchFamily="65" charset="-120"/>
              </a:rPr>
              <a:t>中午</a:t>
            </a:r>
            <a:r>
              <a:rPr lang="en-US" altLang="zh-TW" sz="2000" b="1" dirty="0">
                <a:solidFill>
                  <a:srgbClr val="FF0000"/>
                </a:solidFill>
                <a:latin typeface="華康儷楷書" panose="03000509000000000000" pitchFamily="65" charset="-120"/>
                <a:ea typeface="華康儷楷書" panose="03000509000000000000" pitchFamily="65" charset="-120"/>
              </a:rPr>
              <a:t>12:00</a:t>
            </a:r>
            <a:r>
              <a:rPr lang="zh-TW" altLang="en-US" sz="2000" b="1" dirty="0">
                <a:solidFill>
                  <a:srgbClr val="FF0000"/>
                </a:solidFill>
                <a:latin typeface="華康儷楷書" panose="03000509000000000000" pitchFamily="65" charset="-120"/>
                <a:ea typeface="華康儷楷書" panose="03000509000000000000" pitchFamily="65" charset="-120"/>
              </a:rPr>
              <a:t>前之每日上班時間</a:t>
            </a:r>
            <a:r>
              <a:rPr lang="zh-TW" altLang="en-US" sz="2000" dirty="0">
                <a:latin typeface="華康儷楷書" panose="03000509000000000000" pitchFamily="65" charset="-120"/>
                <a:ea typeface="華康儷楷書" panose="03000509000000000000" pitchFamily="65" charset="-120"/>
              </a:rPr>
              <a:t>，向就讀學校提出疑義申請。就讀學校接獲所屬學生反映後，應儘速依「高級中等學校學生學習歷程檔案作業要點」第</a:t>
            </a:r>
            <a:r>
              <a:rPr lang="en-US" altLang="zh-TW" sz="2000" dirty="0">
                <a:latin typeface="華康儷楷書" panose="03000509000000000000" pitchFamily="65" charset="-120"/>
                <a:ea typeface="華康儷楷書" panose="03000509000000000000" pitchFamily="65" charset="-120"/>
              </a:rPr>
              <a:t>4</a:t>
            </a:r>
            <a:r>
              <a:rPr lang="zh-TW" altLang="en-US" sz="2000" dirty="0">
                <a:latin typeface="華康儷楷書" panose="03000509000000000000" pitchFamily="65" charset="-120"/>
                <a:ea typeface="華康儷楷書" panose="03000509000000000000" pitchFamily="65" charset="-120"/>
              </a:rPr>
              <a:t>點明定「收訖明細」之規範，於</a:t>
            </a:r>
            <a:r>
              <a:rPr lang="en-US" altLang="zh-TW" sz="2000" dirty="0">
                <a:latin typeface="華康儷楷書" panose="03000509000000000000" pitchFamily="65" charset="-120"/>
                <a:ea typeface="華康儷楷書" panose="03000509000000000000" pitchFamily="65" charset="-120"/>
              </a:rPr>
              <a:t>3</a:t>
            </a:r>
            <a:r>
              <a:rPr lang="zh-TW" altLang="en-US" sz="2000" dirty="0">
                <a:latin typeface="華康儷楷書" panose="03000509000000000000" pitchFamily="65" charset="-120"/>
                <a:ea typeface="華康儷楷書" panose="03000509000000000000" pitchFamily="65" charset="-120"/>
              </a:rPr>
              <a:t>日內查明，若確實為不可歸責於考生之疏失，須依學習歷程中央資料庫主管權責單位規定辦理更正，以維護考生甄試權益。</a:t>
            </a:r>
          </a:p>
          <a:p>
            <a:pPr algn="just">
              <a:lnSpc>
                <a:spcPct val="100000"/>
              </a:lnSpc>
              <a:buFont typeface="Wingdings" panose="05000000000000000000" pitchFamily="2" charset="2"/>
              <a:buChar char="u"/>
            </a:pPr>
            <a:r>
              <a:rPr lang="zh-TW" altLang="en-US" sz="2000" b="1" dirty="0">
                <a:solidFill>
                  <a:srgbClr val="FF0000"/>
                </a:solidFill>
                <a:latin typeface="華康儷楷書" panose="03000509000000000000" pitchFamily="65" charset="-120"/>
                <a:ea typeface="華康儷楷書" panose="03000509000000000000" pitchFamily="65" charset="-120"/>
              </a:rPr>
              <a:t>逾期或未依本簡章規定提出疑義申請者，視同確認釋出中央資料庫學習歷程檔案無誤，概不受理複查及申訴。</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25</a:t>
            </a:fld>
            <a:endParaRPr lang="en-US" altLang="zh-TW" dirty="0"/>
          </a:p>
        </p:txBody>
      </p:sp>
      <p:sp>
        <p:nvSpPr>
          <p:cNvPr id="6" name="標題 1"/>
          <p:cNvSpPr txBox="1">
            <a:spLocks/>
          </p:cNvSpPr>
          <p:nvPr/>
        </p:nvSpPr>
        <p:spPr bwMode="auto">
          <a:xfrm>
            <a:off x="0" y="143293"/>
            <a:ext cx="12191999" cy="4719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學習歷程中央資料庫釋出資料</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檔案</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查看及疑義處理</a:t>
            </a:r>
          </a:p>
        </p:txBody>
      </p:sp>
      <p:sp>
        <p:nvSpPr>
          <p:cNvPr id="2" name="矩形: 圓角 1">
            <a:extLst>
              <a:ext uri="{FF2B5EF4-FFF2-40B4-BE49-F238E27FC236}">
                <a16:creationId xmlns:a16="http://schemas.microsoft.com/office/drawing/2014/main" id="{AA398969-98C0-4CD9-B752-75A5004C7AF8}"/>
              </a:ext>
            </a:extLst>
          </p:cNvPr>
          <p:cNvSpPr/>
          <p:nvPr/>
        </p:nvSpPr>
        <p:spPr>
          <a:xfrm>
            <a:off x="2185851" y="842643"/>
            <a:ext cx="7820296"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latin typeface="華康儷楷書" panose="03000509000000000000" pitchFamily="65" charset="-120"/>
                <a:ea typeface="華康儷楷書" panose="03000509000000000000" pitchFamily="65" charset="-120"/>
              </a:rPr>
              <a:t>各高級中等學校上傳具有中央資料庫學習歷程檔案考生別資料日期：</a:t>
            </a:r>
            <a:endParaRPr lang="en-US" altLang="zh-TW" sz="2000" dirty="0">
              <a:solidFill>
                <a:schemeClr val="tx1"/>
              </a:solidFill>
              <a:latin typeface="華康儷楷書" panose="03000509000000000000" pitchFamily="65" charset="-120"/>
              <a:ea typeface="華康儷楷書" panose="03000509000000000000" pitchFamily="65" charset="-120"/>
            </a:endParaRPr>
          </a:p>
          <a:p>
            <a:pPr algn="ctr"/>
            <a:r>
              <a:rPr lang="en-US" altLang="zh-TW" sz="2000" dirty="0">
                <a:solidFill>
                  <a:schemeClr val="tx1"/>
                </a:solidFill>
                <a:latin typeface="華康儷楷書" panose="03000509000000000000" pitchFamily="65" charset="-120"/>
                <a:ea typeface="華康儷楷書" panose="03000509000000000000" pitchFamily="65" charset="-120"/>
              </a:rPr>
              <a:t>113</a:t>
            </a:r>
            <a:r>
              <a:rPr lang="zh-TW" altLang="en-US" sz="2000" dirty="0">
                <a:solidFill>
                  <a:schemeClr val="tx1"/>
                </a:solidFill>
                <a:latin typeface="華康儷楷書" panose="03000509000000000000" pitchFamily="65" charset="-120"/>
                <a:ea typeface="華康儷楷書" panose="03000509000000000000" pitchFamily="65" charset="-120"/>
              </a:rPr>
              <a:t>年</a:t>
            </a:r>
            <a:r>
              <a:rPr lang="en-US" altLang="zh-TW" sz="2000" dirty="0">
                <a:solidFill>
                  <a:schemeClr val="tx1"/>
                </a:solidFill>
                <a:latin typeface="華康儷楷書" panose="03000509000000000000" pitchFamily="65" charset="-120"/>
                <a:ea typeface="華康儷楷書" panose="03000509000000000000" pitchFamily="65" charset="-120"/>
              </a:rPr>
              <a:t>3</a:t>
            </a:r>
            <a:r>
              <a:rPr lang="zh-TW" altLang="en-US" sz="2000" dirty="0">
                <a:solidFill>
                  <a:schemeClr val="tx1"/>
                </a:solidFill>
                <a:latin typeface="華康儷楷書" panose="03000509000000000000" pitchFamily="65" charset="-120"/>
                <a:ea typeface="華康儷楷書" panose="03000509000000000000" pitchFamily="65" charset="-120"/>
              </a:rPr>
              <a:t>月</a:t>
            </a:r>
            <a:r>
              <a:rPr lang="en-US" altLang="zh-TW" sz="2000" dirty="0">
                <a:solidFill>
                  <a:schemeClr val="tx1"/>
                </a:solidFill>
                <a:latin typeface="華康儷楷書" panose="03000509000000000000" pitchFamily="65" charset="-120"/>
                <a:ea typeface="華康儷楷書" panose="03000509000000000000" pitchFamily="65" charset="-120"/>
              </a:rPr>
              <a:t>13</a:t>
            </a:r>
            <a:r>
              <a:rPr lang="zh-TW" altLang="en-US" sz="2000" dirty="0">
                <a:solidFill>
                  <a:schemeClr val="tx1"/>
                </a:solidFill>
                <a:latin typeface="華康儷楷書" panose="03000509000000000000" pitchFamily="65" charset="-120"/>
                <a:ea typeface="華康儷楷書" panose="03000509000000000000" pitchFamily="65" charset="-120"/>
              </a:rPr>
              <a:t>日</a:t>
            </a:r>
            <a:r>
              <a:rPr lang="en-US" altLang="zh-TW" sz="2000" dirty="0">
                <a:solidFill>
                  <a:schemeClr val="tx1"/>
                </a:solidFill>
                <a:latin typeface="華康儷楷書" panose="03000509000000000000" pitchFamily="65" charset="-120"/>
                <a:ea typeface="華康儷楷書" panose="03000509000000000000" pitchFamily="65" charset="-120"/>
              </a:rPr>
              <a:t>(</a:t>
            </a:r>
            <a:r>
              <a:rPr lang="zh-TW" altLang="en-US" sz="2000" dirty="0">
                <a:solidFill>
                  <a:schemeClr val="tx1"/>
                </a:solidFill>
                <a:latin typeface="華康儷楷書" panose="03000509000000000000" pitchFamily="65" charset="-120"/>
                <a:ea typeface="華康儷楷書" panose="03000509000000000000" pitchFamily="65" charset="-120"/>
              </a:rPr>
              <a:t>三</a:t>
            </a:r>
            <a:r>
              <a:rPr lang="en-US" altLang="zh-TW" sz="2000" dirty="0">
                <a:solidFill>
                  <a:schemeClr val="tx1"/>
                </a:solidFill>
                <a:latin typeface="華康儷楷書" panose="03000509000000000000" pitchFamily="65" charset="-120"/>
                <a:ea typeface="華康儷楷書" panose="03000509000000000000" pitchFamily="65" charset="-120"/>
              </a:rPr>
              <a:t>)10:00</a:t>
            </a:r>
            <a:r>
              <a:rPr lang="zh-TW" altLang="en-US" sz="2000" dirty="0">
                <a:solidFill>
                  <a:schemeClr val="tx1"/>
                </a:solidFill>
                <a:latin typeface="華康儷楷書" panose="03000509000000000000" pitchFamily="65" charset="-120"/>
                <a:ea typeface="華康儷楷書" panose="03000509000000000000" pitchFamily="65" charset="-120"/>
              </a:rPr>
              <a:t>起至</a:t>
            </a:r>
            <a:r>
              <a:rPr lang="en-US" altLang="zh-TW" sz="2000" dirty="0">
                <a:solidFill>
                  <a:schemeClr val="tx1"/>
                </a:solidFill>
                <a:latin typeface="華康儷楷書" panose="03000509000000000000" pitchFamily="65" charset="-120"/>
                <a:ea typeface="華康儷楷書" panose="03000509000000000000" pitchFamily="65" charset="-120"/>
              </a:rPr>
              <a:t>113</a:t>
            </a:r>
            <a:r>
              <a:rPr lang="zh-TW" altLang="en-US" sz="2000" dirty="0">
                <a:solidFill>
                  <a:schemeClr val="tx1"/>
                </a:solidFill>
                <a:latin typeface="華康儷楷書" panose="03000509000000000000" pitchFamily="65" charset="-120"/>
                <a:ea typeface="華康儷楷書" panose="03000509000000000000" pitchFamily="65" charset="-120"/>
              </a:rPr>
              <a:t>年</a:t>
            </a:r>
            <a:r>
              <a:rPr lang="en-US" altLang="zh-TW" sz="2000" dirty="0">
                <a:solidFill>
                  <a:schemeClr val="tx1"/>
                </a:solidFill>
                <a:latin typeface="華康儷楷書" panose="03000509000000000000" pitchFamily="65" charset="-120"/>
                <a:ea typeface="華康儷楷書" panose="03000509000000000000" pitchFamily="65" charset="-120"/>
              </a:rPr>
              <a:t>3</a:t>
            </a:r>
            <a:r>
              <a:rPr lang="zh-TW" altLang="en-US" sz="2000" dirty="0">
                <a:solidFill>
                  <a:schemeClr val="tx1"/>
                </a:solidFill>
                <a:latin typeface="華康儷楷書" panose="03000509000000000000" pitchFamily="65" charset="-120"/>
                <a:ea typeface="華康儷楷書" panose="03000509000000000000" pitchFamily="65" charset="-120"/>
              </a:rPr>
              <a:t>月</a:t>
            </a:r>
            <a:r>
              <a:rPr lang="en-US" altLang="zh-TW" sz="2000" dirty="0">
                <a:solidFill>
                  <a:schemeClr val="tx1"/>
                </a:solidFill>
                <a:latin typeface="華康儷楷書" panose="03000509000000000000" pitchFamily="65" charset="-120"/>
                <a:ea typeface="華康儷楷書" panose="03000509000000000000" pitchFamily="65" charset="-120"/>
              </a:rPr>
              <a:t>20</a:t>
            </a:r>
            <a:r>
              <a:rPr lang="zh-TW" altLang="en-US" sz="2000" dirty="0">
                <a:solidFill>
                  <a:schemeClr val="tx1"/>
                </a:solidFill>
                <a:latin typeface="華康儷楷書" panose="03000509000000000000" pitchFamily="65" charset="-120"/>
                <a:ea typeface="華康儷楷書" panose="03000509000000000000" pitchFamily="65" charset="-120"/>
              </a:rPr>
              <a:t>日</a:t>
            </a:r>
            <a:r>
              <a:rPr lang="en-US" altLang="zh-TW" sz="2000" dirty="0">
                <a:solidFill>
                  <a:schemeClr val="tx1"/>
                </a:solidFill>
                <a:latin typeface="華康儷楷書" panose="03000509000000000000" pitchFamily="65" charset="-120"/>
                <a:ea typeface="華康儷楷書" panose="03000509000000000000" pitchFamily="65" charset="-120"/>
              </a:rPr>
              <a:t>(</a:t>
            </a:r>
            <a:r>
              <a:rPr lang="zh-TW" altLang="en-US" sz="2000" dirty="0">
                <a:solidFill>
                  <a:schemeClr val="tx1"/>
                </a:solidFill>
                <a:latin typeface="華康儷楷書" panose="03000509000000000000" pitchFamily="65" charset="-120"/>
                <a:ea typeface="華康儷楷書" panose="03000509000000000000" pitchFamily="65" charset="-120"/>
              </a:rPr>
              <a:t>三</a:t>
            </a:r>
            <a:r>
              <a:rPr lang="en-US" altLang="zh-TW" sz="2000" dirty="0">
                <a:solidFill>
                  <a:schemeClr val="tx1"/>
                </a:solidFill>
                <a:latin typeface="華康儷楷書" panose="03000509000000000000" pitchFamily="65" charset="-120"/>
                <a:ea typeface="華康儷楷書" panose="03000509000000000000" pitchFamily="65" charset="-120"/>
              </a:rPr>
              <a:t>)17:00</a:t>
            </a:r>
            <a:r>
              <a:rPr lang="zh-TW" altLang="en-US" sz="2000" dirty="0">
                <a:solidFill>
                  <a:schemeClr val="tx1"/>
                </a:solidFill>
                <a:latin typeface="華康儷楷書" panose="03000509000000000000" pitchFamily="65" charset="-120"/>
                <a:ea typeface="華康儷楷書" panose="03000509000000000000" pitchFamily="65" charset="-120"/>
              </a:rPr>
              <a:t>止</a:t>
            </a:r>
          </a:p>
        </p:txBody>
      </p:sp>
    </p:spTree>
    <p:extLst>
      <p:ext uri="{BB962C8B-B14F-4D97-AF65-F5344CB8AC3E}">
        <p14:creationId xmlns:p14="http://schemas.microsoft.com/office/powerpoint/2010/main" val="59692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0857" y="757947"/>
            <a:ext cx="10707895" cy="5957178"/>
          </a:xfrm>
        </p:spPr>
        <p:txBody>
          <a:bodyPr/>
          <a:lstStyle/>
          <a:p>
            <a:pPr>
              <a:lnSpc>
                <a:spcPct val="100000"/>
              </a:lnSpc>
              <a:spcBef>
                <a:spcPts val="1200"/>
              </a:spcBef>
              <a:buBlip>
                <a:blip r:embed="rId3"/>
              </a:buBlip>
              <a:defRPr/>
            </a:pPr>
            <a:r>
              <a:rPr lang="zh-TW" altLang="en-US"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rPr>
              <a:t>就讀學校上傳應屆畢業生「修課紀錄」</a:t>
            </a:r>
            <a:endParaRPr lang="en-US" altLang="zh-TW"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00000"/>
              </a:lnSpc>
              <a:spcBef>
                <a:spcPts val="600"/>
              </a:spcBef>
              <a:buFont typeface="Wingdings" panose="05000000000000000000" pitchFamily="2" charset="2"/>
              <a:buChar char="u"/>
            </a:pPr>
            <a:r>
              <a:rPr lang="zh-TW" altLang="en-US" sz="2000" spc="-100" dirty="0">
                <a:latin typeface="Book Antiqua" panose="02040602050305030304" pitchFamily="18" charset="0"/>
                <a:ea typeface="華康儷楷書" panose="03000509000000000000" pitchFamily="65" charset="-120"/>
              </a:rPr>
              <a:t>就讀學校於</a:t>
            </a:r>
            <a:r>
              <a:rPr lang="en-US" altLang="zh-TW" sz="2000" b="1" spc="-100" dirty="0">
                <a:solidFill>
                  <a:srgbClr val="0000FF"/>
                </a:solidFill>
                <a:latin typeface="Book Antiqua" panose="02040602050305030304" pitchFamily="18" charset="0"/>
                <a:ea typeface="華康儷楷書" panose="03000509000000000000" pitchFamily="65" charset="-120"/>
              </a:rPr>
              <a:t>113.5.9(</a:t>
            </a:r>
            <a:r>
              <a:rPr lang="zh-TW" altLang="en-US" sz="2000" b="1" spc="-100" dirty="0">
                <a:solidFill>
                  <a:srgbClr val="0000FF"/>
                </a:solidFill>
                <a:latin typeface="Book Antiqua" panose="02040602050305030304" pitchFamily="18" charset="0"/>
                <a:ea typeface="華康儷楷書" panose="03000509000000000000" pitchFamily="65" charset="-120"/>
              </a:rPr>
              <a:t>四</a:t>
            </a:r>
            <a:r>
              <a:rPr lang="en-US" altLang="zh-TW" sz="2000" b="1" spc="-100" dirty="0">
                <a:solidFill>
                  <a:srgbClr val="0000FF"/>
                </a:solidFill>
                <a:latin typeface="Book Antiqua" panose="02040602050305030304" pitchFamily="18" charset="0"/>
                <a:ea typeface="華康儷楷書" panose="03000509000000000000" pitchFamily="65" charset="-120"/>
              </a:rPr>
              <a:t>)-113.5.15(</a:t>
            </a:r>
            <a:r>
              <a:rPr lang="zh-TW" altLang="en-US" sz="2000" b="1" spc="-100" dirty="0">
                <a:solidFill>
                  <a:srgbClr val="0000FF"/>
                </a:solidFill>
                <a:latin typeface="Book Antiqua" panose="02040602050305030304" pitchFamily="18" charset="0"/>
                <a:ea typeface="華康儷楷書" panose="03000509000000000000" pitchFamily="65" charset="-120"/>
              </a:rPr>
              <a:t>三</a:t>
            </a:r>
            <a:r>
              <a:rPr lang="en-US" altLang="zh-TW" sz="2000" b="1" spc="-100" dirty="0">
                <a:solidFill>
                  <a:srgbClr val="0000FF"/>
                </a:solidFill>
                <a:latin typeface="Book Antiqua" panose="02040602050305030304" pitchFamily="18" charset="0"/>
                <a:ea typeface="華康儷楷書" panose="03000509000000000000" pitchFamily="65" charset="-120"/>
              </a:rPr>
              <a:t>)17:00</a:t>
            </a:r>
            <a:r>
              <a:rPr lang="zh-TW" altLang="en-US" sz="2000" b="1" spc="-100" dirty="0">
                <a:solidFill>
                  <a:srgbClr val="0000FF"/>
                </a:solidFill>
                <a:latin typeface="Book Antiqua" panose="02040602050305030304" pitchFamily="18" charset="0"/>
                <a:ea typeface="華康儷楷書" panose="03000509000000000000" pitchFamily="65" charset="-120"/>
              </a:rPr>
              <a:t>前</a:t>
            </a:r>
            <a:r>
              <a:rPr lang="zh-TW" altLang="en-US" sz="2000" spc="-100" dirty="0">
                <a:latin typeface="Book Antiqua" panose="02040602050305030304" pitchFamily="18" charset="0"/>
                <a:ea typeface="華康儷楷書" panose="03000509000000000000" pitchFamily="65" charset="-120"/>
              </a:rPr>
              <a:t>完成上傳</a:t>
            </a:r>
            <a:endParaRPr lang="en-US" altLang="zh-TW" sz="2000" spc="-100" dirty="0">
              <a:latin typeface="Book Antiqua" panose="02040602050305030304" pitchFamily="18" charset="0"/>
              <a:ea typeface="華康儷楷書" panose="03000509000000000000" pitchFamily="65" charset="-120"/>
            </a:endParaRPr>
          </a:p>
          <a:p>
            <a:pPr lvl="1">
              <a:lnSpc>
                <a:spcPct val="100000"/>
              </a:lnSpc>
              <a:spcBef>
                <a:spcPts val="600"/>
              </a:spcBef>
              <a:buFont typeface="Wingdings" panose="05000000000000000000" pitchFamily="2" charset="2"/>
              <a:buChar char="u"/>
            </a:pP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修課紀錄或在校學業成績之評量方式，</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依「高級中等學校學生學習評量辦法」、「高級中等學校進修部學生學習評量辦法」及教育主管機關相關規定辦理</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00000"/>
              </a:lnSpc>
              <a:spcBef>
                <a:spcPts val="600"/>
              </a:spcBef>
              <a:buFont typeface="Wingdings" panose="05000000000000000000" pitchFamily="2" charset="2"/>
              <a:buChar char="u"/>
            </a:pP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統一格式：</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第六學期各學科</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含必修及選修</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成績</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不含補考成績</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、第六學期學業總平均成績，且須蓋有教務處章戳</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或浮水印</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p>
          <a:p>
            <a:pPr lvl="1">
              <a:lnSpc>
                <a:spcPct val="100000"/>
              </a:lnSpc>
              <a:spcBef>
                <a:spcPts val="600"/>
              </a:spcBef>
              <a:buFont typeface="Wingdings" panose="05000000000000000000" pitchFamily="2" charset="2"/>
              <a:buChar char="u"/>
            </a:pP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對象</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113</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學年度四技二專統一入學測驗應屆畢業生</a:t>
            </a:r>
            <a:endPar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1200"/>
              </a:spcBef>
              <a:buBlip>
                <a:blip r:embed="rId3"/>
              </a:buBlip>
              <a:defRPr/>
            </a:pPr>
            <a:r>
              <a:rPr lang="zh-TW" altLang="en-US"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rPr>
              <a:t>應屆畢業生查詢「修課紀錄」</a:t>
            </a:r>
            <a:endParaRPr lang="en-US" altLang="zh-TW"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00000"/>
              </a:lnSpc>
              <a:spcBef>
                <a:spcPts val="600"/>
              </a:spcBef>
              <a:buFont typeface="Wingdings" panose="05000000000000000000" pitchFamily="2" charset="2"/>
              <a:buChar char="u"/>
            </a:pP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年</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月</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16</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起至</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年</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月</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20</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止</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，至本委員會網站查詢所屬</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就讀學校</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上傳之「</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第六學期</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」修課紀錄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檔</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p>
          <a:p>
            <a:pPr lvl="1">
              <a:lnSpc>
                <a:spcPct val="100000"/>
              </a:lnSpc>
              <a:spcBef>
                <a:spcPts val="60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請輔導考生</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務必依上述時間</a:t>
            </a:r>
            <a:r>
              <a:rPr lang="zh-TW" altLang="zh-TW" sz="2000" b="1" dirty="0">
                <a:latin typeface="華康儷楷書" panose="03000509000000000000" pitchFamily="65" charset="-120"/>
                <a:ea typeface="華康儷楷書" panose="03000509000000000000" pitchFamily="65" charset="-120"/>
                <a:cs typeface="Times New Roman" panose="02020603050405020304" pitchFamily="18" charset="0"/>
              </a:rPr>
              <a:t>詳細核對成績證明之內容</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，如有問題應儘速向所屬</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學校反映</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00000"/>
              </a:lnSpc>
              <a:spcBef>
                <a:spcPts val="600"/>
              </a:spcBef>
              <a:buFont typeface="Wingdings" panose="05000000000000000000" pitchFamily="2" charset="2"/>
              <a:buChar char="u"/>
            </a:pP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考生未於查詢期間上網查詢或查詢之成績證明內容有誤而未及時反映，致影響個人第二階段甄試權益，考生應自行負責</a:t>
            </a:r>
            <a:endPar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 name="標題 1"/>
          <p:cNvSpPr txBox="1">
            <a:spLocks/>
          </p:cNvSpPr>
          <p:nvPr/>
        </p:nvSpPr>
        <p:spPr bwMode="auto">
          <a:xfrm>
            <a:off x="0" y="4910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應屆畢業生第六學期修課紀錄</a:t>
            </a:r>
            <a:r>
              <a:rPr lang="en-US" altLang="zh-TW" b="1" spc="-100" dirty="0">
                <a:solidFill>
                  <a:schemeClr val="tx1"/>
                </a:solidFill>
                <a:latin typeface="Book Antiqua" panose="02040602050305030304" pitchFamily="18" charset="0"/>
                <a:ea typeface="華康儷楷書" panose="03000509000000000000" pitchFamily="65" charset="-120"/>
              </a:rPr>
              <a:t>PDF</a:t>
            </a:r>
            <a:r>
              <a:rPr lang="zh-TW" altLang="en-US" b="1" spc="-100" dirty="0">
                <a:solidFill>
                  <a:schemeClr val="tx1"/>
                </a:solidFill>
                <a:latin typeface="Book Antiqua" panose="02040602050305030304" pitchFamily="18" charset="0"/>
                <a:ea typeface="華康儷楷書" panose="03000509000000000000" pitchFamily="65" charset="-120"/>
              </a:rPr>
              <a:t>檔</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26</a:t>
            </a:fld>
            <a:endParaRPr lang="en-US" altLang="zh-TW" dirty="0"/>
          </a:p>
        </p:txBody>
      </p:sp>
      <p:sp>
        <p:nvSpPr>
          <p:cNvPr id="7" name="矩形 6">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168294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864066" y="1124747"/>
            <a:ext cx="11021362" cy="4967163"/>
          </a:xfrm>
        </p:spPr>
        <p:txBody>
          <a:bodyPr/>
          <a:lstStyle/>
          <a:p>
            <a:pPr>
              <a:buBlip>
                <a:blip r:embed="rId3"/>
              </a:buBlip>
              <a:defRPr/>
            </a:pP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四技二專統一入學測驗寄發及查詢成績單 </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113.5.16(</a:t>
            </a: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)14:00</a:t>
            </a: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00050" lvl="1" indent="0">
              <a:buNone/>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統一入學測驗成績單，提供各科目</a:t>
            </a:r>
            <a:r>
              <a:rPr lang="zh-TW" altLang="en-US" sz="3200" dirty="0">
                <a:latin typeface="華康儷楷書" panose="03000509000000000000" pitchFamily="65" charset="-120"/>
                <a:ea typeface="華康儷楷書" panose="03000509000000000000" pitchFamily="65" charset="-120"/>
                <a:cs typeface="Times New Roman" panose="02020603050405020304" pitchFamily="18" charset="0"/>
              </a:rPr>
              <a:t>原始級分</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en-US" sz="3200" dirty="0">
                <a:latin typeface="華康儷楷書" panose="03000509000000000000" pitchFamily="65" charset="-120"/>
                <a:ea typeface="華康儷楷書" panose="03000509000000000000" pitchFamily="65" charset="-120"/>
                <a:cs typeface="Times New Roman" panose="02020603050405020304" pitchFamily="18" charset="0"/>
              </a:rPr>
              <a:t>原始分數</a:t>
            </a:r>
            <a:endPar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spcBef>
                <a:spcPts val="600"/>
              </a:spcBef>
              <a:buBlip>
                <a:blip r:embed="rId3"/>
              </a:buBlip>
              <a:defRPr/>
            </a:pPr>
            <a:r>
              <a:rPr lang="zh-TW"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成績轉級分範例</a:t>
            </a:r>
            <a:endPar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buClr>
                <a:schemeClr val="tx1"/>
              </a:buClr>
              <a:buSzPct val="100000"/>
              <a:buFontTx/>
              <a:buChar char="−"/>
              <a:defRPr/>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級分：</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從參加</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統一入學測驗</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全體考生，取各科目考生最高分</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進行級分轉換</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buClr>
                <a:schemeClr val="tx1"/>
              </a:buClr>
              <a:buSzPct val="100000"/>
              <a:buFontTx/>
              <a:buChar char="−"/>
              <a:defRPr/>
            </a:pP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最高原始得分為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96</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分，則每</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級距為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6.40</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分</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(=96/15)</a:t>
            </a:r>
          </a:p>
          <a:p>
            <a:pPr marL="457200" lvl="1" indent="0">
              <a:lnSpc>
                <a:spcPct val="150000"/>
              </a:lnSpc>
              <a:buClr>
                <a:schemeClr val="tx1"/>
              </a:buClr>
              <a:buSzPct val="100000"/>
              <a:buNone/>
              <a:defRPr/>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例：</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考生國文</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82</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分，經換算為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13</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級分</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56323" name="Rectangle 3"/>
          <p:cNvSpPr>
            <a:spLocks noChangeArrowheads="1"/>
          </p:cNvSpPr>
          <p:nvPr/>
        </p:nvSpPr>
        <p:spPr bwMode="auto">
          <a:xfrm>
            <a:off x="1981200" y="969544"/>
            <a:ext cx="8472488" cy="77554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latin typeface="+mn-ea"/>
            </a:endParaRPr>
          </a:p>
        </p:txBody>
      </p:sp>
      <p:graphicFrame>
        <p:nvGraphicFramePr>
          <p:cNvPr id="12" name="表格 11"/>
          <p:cNvGraphicFramePr>
            <a:graphicFrameLocks noGrp="1"/>
          </p:cNvGraphicFramePr>
          <p:nvPr>
            <p:extLst>
              <p:ext uri="{D42A27DB-BD31-4B8C-83A1-F6EECF244321}">
                <p14:modId xmlns:p14="http://schemas.microsoft.com/office/powerpoint/2010/main" val="1046269466"/>
              </p:ext>
            </p:extLst>
          </p:nvPr>
        </p:nvGraphicFramePr>
        <p:xfrm>
          <a:off x="1040312" y="4221091"/>
          <a:ext cx="10543191" cy="1209601"/>
        </p:xfrm>
        <a:graphic>
          <a:graphicData uri="http://schemas.openxmlformats.org/drawingml/2006/table">
            <a:tbl>
              <a:tblPr/>
              <a:tblGrid>
                <a:gridCol w="558606">
                  <a:extLst>
                    <a:ext uri="{9D8B030D-6E8A-4147-A177-3AD203B41FA5}">
                      <a16:colId xmlns:a16="http://schemas.microsoft.com/office/drawing/2014/main" val="20000"/>
                    </a:ext>
                  </a:extLst>
                </a:gridCol>
                <a:gridCol w="640639">
                  <a:extLst>
                    <a:ext uri="{9D8B030D-6E8A-4147-A177-3AD203B41FA5}">
                      <a16:colId xmlns:a16="http://schemas.microsoft.com/office/drawing/2014/main" val="20001"/>
                    </a:ext>
                  </a:extLst>
                </a:gridCol>
                <a:gridCol w="642592">
                  <a:extLst>
                    <a:ext uri="{9D8B030D-6E8A-4147-A177-3AD203B41FA5}">
                      <a16:colId xmlns:a16="http://schemas.microsoft.com/office/drawing/2014/main" val="20002"/>
                    </a:ext>
                  </a:extLst>
                </a:gridCol>
                <a:gridCol w="642591">
                  <a:extLst>
                    <a:ext uri="{9D8B030D-6E8A-4147-A177-3AD203B41FA5}">
                      <a16:colId xmlns:a16="http://schemas.microsoft.com/office/drawing/2014/main" val="20003"/>
                    </a:ext>
                  </a:extLst>
                </a:gridCol>
                <a:gridCol w="640639">
                  <a:extLst>
                    <a:ext uri="{9D8B030D-6E8A-4147-A177-3AD203B41FA5}">
                      <a16:colId xmlns:a16="http://schemas.microsoft.com/office/drawing/2014/main" val="20004"/>
                    </a:ext>
                  </a:extLst>
                </a:gridCol>
                <a:gridCol w="642592">
                  <a:extLst>
                    <a:ext uri="{9D8B030D-6E8A-4147-A177-3AD203B41FA5}">
                      <a16:colId xmlns:a16="http://schemas.microsoft.com/office/drawing/2014/main" val="20005"/>
                    </a:ext>
                  </a:extLst>
                </a:gridCol>
                <a:gridCol w="642591">
                  <a:extLst>
                    <a:ext uri="{9D8B030D-6E8A-4147-A177-3AD203B41FA5}">
                      <a16:colId xmlns:a16="http://schemas.microsoft.com/office/drawing/2014/main" val="20006"/>
                    </a:ext>
                  </a:extLst>
                </a:gridCol>
                <a:gridCol w="642592">
                  <a:extLst>
                    <a:ext uri="{9D8B030D-6E8A-4147-A177-3AD203B41FA5}">
                      <a16:colId xmlns:a16="http://schemas.microsoft.com/office/drawing/2014/main" val="20007"/>
                    </a:ext>
                  </a:extLst>
                </a:gridCol>
                <a:gridCol w="640639">
                  <a:extLst>
                    <a:ext uri="{9D8B030D-6E8A-4147-A177-3AD203B41FA5}">
                      <a16:colId xmlns:a16="http://schemas.microsoft.com/office/drawing/2014/main" val="20008"/>
                    </a:ext>
                  </a:extLst>
                </a:gridCol>
                <a:gridCol w="642591">
                  <a:extLst>
                    <a:ext uri="{9D8B030D-6E8A-4147-A177-3AD203B41FA5}">
                      <a16:colId xmlns:a16="http://schemas.microsoft.com/office/drawing/2014/main" val="20009"/>
                    </a:ext>
                  </a:extLst>
                </a:gridCol>
                <a:gridCol w="642592">
                  <a:extLst>
                    <a:ext uri="{9D8B030D-6E8A-4147-A177-3AD203B41FA5}">
                      <a16:colId xmlns:a16="http://schemas.microsoft.com/office/drawing/2014/main" val="20010"/>
                    </a:ext>
                  </a:extLst>
                </a:gridCol>
                <a:gridCol w="642591">
                  <a:extLst>
                    <a:ext uri="{9D8B030D-6E8A-4147-A177-3AD203B41FA5}">
                      <a16:colId xmlns:a16="http://schemas.microsoft.com/office/drawing/2014/main" val="20011"/>
                    </a:ext>
                  </a:extLst>
                </a:gridCol>
                <a:gridCol w="640639">
                  <a:extLst>
                    <a:ext uri="{9D8B030D-6E8A-4147-A177-3AD203B41FA5}">
                      <a16:colId xmlns:a16="http://schemas.microsoft.com/office/drawing/2014/main" val="20012"/>
                    </a:ext>
                  </a:extLst>
                </a:gridCol>
                <a:gridCol w="642592">
                  <a:extLst>
                    <a:ext uri="{9D8B030D-6E8A-4147-A177-3AD203B41FA5}">
                      <a16:colId xmlns:a16="http://schemas.microsoft.com/office/drawing/2014/main" val="20013"/>
                    </a:ext>
                  </a:extLst>
                </a:gridCol>
                <a:gridCol w="642591">
                  <a:extLst>
                    <a:ext uri="{9D8B030D-6E8A-4147-A177-3AD203B41FA5}">
                      <a16:colId xmlns:a16="http://schemas.microsoft.com/office/drawing/2014/main" val="20014"/>
                    </a:ext>
                  </a:extLst>
                </a:gridCol>
                <a:gridCol w="642592">
                  <a:extLst>
                    <a:ext uri="{9D8B030D-6E8A-4147-A177-3AD203B41FA5}">
                      <a16:colId xmlns:a16="http://schemas.microsoft.com/office/drawing/2014/main" val="20015"/>
                    </a:ext>
                  </a:extLst>
                </a:gridCol>
                <a:gridCol w="353522">
                  <a:extLst>
                    <a:ext uri="{9D8B030D-6E8A-4147-A177-3AD203B41FA5}">
                      <a16:colId xmlns:a16="http://schemas.microsoft.com/office/drawing/2014/main" val="20016"/>
                    </a:ext>
                  </a:extLst>
                </a:gridCol>
              </a:tblGrid>
              <a:tr h="7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分數級距</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96.00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89.61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89.60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83.21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83.20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76.81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76.80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70.41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70.40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64.01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64.00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57.61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57.60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51.21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51.20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44.81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44.80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38.41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38.40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32.01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32.00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25.61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25.60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19.21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19.20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12.81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12.80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0.01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級分</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15</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14</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13</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12</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11</a:t>
                      </a:r>
                      <a:endParaRPr kumimoji="0" lang="zh-TW"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10</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9</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7</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6</a:t>
                      </a:r>
                      <a:endParaRPr kumimoji="0" lang="zh-TW"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5</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4</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3</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2</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0</a:t>
                      </a:r>
                      <a:endParaRPr kumimoji="0" lang="zh-TW"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 name="標題 1"/>
          <p:cNvSpPr txBox="1">
            <a:spLocks/>
          </p:cNvSpPr>
          <p:nvPr/>
        </p:nvSpPr>
        <p:spPr bwMode="auto">
          <a:xfrm>
            <a:off x="0" y="97026"/>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四技二專統一入學測驗成績查詢</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27</a:t>
            </a:fld>
            <a:endParaRPr lang="en-US" altLang="zh-TW"/>
          </a:p>
        </p:txBody>
      </p:sp>
    </p:spTree>
    <p:extLst>
      <p:ext uri="{BB962C8B-B14F-4D97-AF65-F5344CB8AC3E}">
        <p14:creationId xmlns:p14="http://schemas.microsoft.com/office/powerpoint/2010/main" val="366374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597334" y="2514053"/>
            <a:ext cx="11288094" cy="3664201"/>
          </a:xfrm>
          <a:noFill/>
        </p:spPr>
        <p:txBody>
          <a:bodyPr>
            <a:normAutofit lnSpcReduction="10000"/>
          </a:bodyPr>
          <a:lstStyle/>
          <a:p>
            <a:pPr marL="614362" lvl="1" indent="-285750">
              <a:lnSpc>
                <a:spcPct val="100000"/>
              </a:lnSpc>
              <a:spcBef>
                <a:spcPts val="600"/>
              </a:spcBef>
              <a:buFont typeface="Wingdings" panose="05000000000000000000" pitchFamily="2" charset="2"/>
              <a:buChar char="u"/>
              <a:defRPr/>
            </a:pP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考生於其可報名之甄選群</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別</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中，</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至多申請</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個</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校系科</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、學程</a:t>
            </a:r>
            <a:b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包含統一入學測驗單群</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別</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或跨群</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別</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p>
          <a:p>
            <a:pPr marL="614362" lvl="1" indent="-285750" algn="just">
              <a:lnSpc>
                <a:spcPct val="100000"/>
              </a:lnSpc>
              <a:spcBef>
                <a:spcPts val="600"/>
              </a:spcBef>
              <a:buFont typeface="Wingdings" panose="05000000000000000000" pitchFamily="2" charset="2"/>
              <a:buChar char="u"/>
              <a:defRPr/>
            </a:pP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各校得限制考生僅能報名該校</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之</a:t>
            </a: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系科</a:t>
            </a:r>
            <a:r>
              <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、學程</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數</a:t>
            </a:r>
            <a:endPar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614362" lvl="1" indent="-285750">
              <a:lnSpc>
                <a:spcPct val="100000"/>
              </a:lnSpc>
              <a:spcBef>
                <a:spcPts val="600"/>
              </a:spcBef>
              <a:buFont typeface="Wingdings" panose="05000000000000000000" pitchFamily="2" charset="2"/>
              <a:buChar char="u"/>
              <a:defRPr/>
            </a:pP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應屆畢業生應參加學校集體報名，若因故不及辦理者，可採個別報名</a:t>
            </a:r>
            <a:endPar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614362" lvl="1" indent="-285750">
              <a:lnSpc>
                <a:spcPct val="100000"/>
              </a:lnSpc>
              <a:spcBef>
                <a:spcPts val="600"/>
              </a:spcBef>
              <a:buFont typeface="Wingdings" panose="05000000000000000000" pitchFamily="2" charset="2"/>
              <a:buChar char="u"/>
              <a:defRPr/>
            </a:pPr>
            <a:r>
              <a:rPr lang="zh-TW" altLang="en-US" sz="1800" b="1" u="sng"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集體及個別方式重複報名者，概以學校集體報名所登錄之資料為準，且不予退費</a:t>
            </a:r>
            <a:endParaRPr lang="en-US" altLang="zh-TW" sz="1800" b="1" u="sng"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614362" lvl="1" indent="-285750">
              <a:lnSpc>
                <a:spcPct val="100000"/>
              </a:lnSpc>
              <a:spcBef>
                <a:spcPts val="600"/>
              </a:spcBef>
              <a:buFont typeface="Wingdings" panose="05000000000000000000" pitchFamily="2" charset="2"/>
              <a:buChar char="u"/>
              <a:defRPr/>
            </a:pP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經本委員會</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審查</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通過低收或中低收入戶身分之考生，</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除</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報名費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減免</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資格</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外，</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網路報名身分即</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預設</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為</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如不同意使用該身分報考者，</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須</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於</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網路報名</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時聲明放棄</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經聲明放棄「低收或中低收入戶考生」身分者，即不得參加各校系科</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、學程之「低收或中低收入戶考生」招生名額，</a:t>
            </a:r>
            <a:r>
              <a:rPr lang="zh-TW" altLang="zh-TW"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但不影響報名費</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減免</a:t>
            </a:r>
            <a:r>
              <a:rPr lang="zh-TW" altLang="zh-TW"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資格</a:t>
            </a:r>
            <a:endParaRPr lang="en-US" altLang="zh-TW"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614362" lvl="1" indent="-285750">
              <a:lnSpc>
                <a:spcPct val="100000"/>
              </a:lnSpc>
              <a:spcBef>
                <a:spcPts val="600"/>
              </a:spcBef>
              <a:buFont typeface="Wingdings" panose="05000000000000000000" pitchFamily="2" charset="2"/>
              <a:buChar char="u"/>
              <a:defRPr/>
            </a:pP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考生應注意欲報名甄選學校之</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第二階段指定項目甄試日期</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須考生本人親自到場應試者，如面試</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是否衝突</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若遇衝突時，不得要求延期進行指定項目甄試，應自行擇一參加</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，且不得對未能參加指定項目甄試之校系科</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、學程要求退費</a:t>
            </a:r>
            <a:endPar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40963" name="Rectangle 3"/>
          <p:cNvSpPr>
            <a:spLocks noChangeArrowheads="1"/>
          </p:cNvSpPr>
          <p:nvPr/>
        </p:nvSpPr>
        <p:spPr bwMode="auto">
          <a:xfrm>
            <a:off x="1981203" y="1268413"/>
            <a:ext cx="8435975" cy="4857750"/>
          </a:xfrm>
          <a:prstGeom prst="rect">
            <a:avLst/>
          </a:prstGeom>
          <a:noFill/>
          <a:ln w="9525">
            <a:noFill/>
            <a:miter lim="800000"/>
            <a:headEnd/>
            <a:tailEnd/>
          </a:ln>
        </p:spPr>
        <p:txBody>
          <a:bodyPr/>
          <a:lstStyle/>
          <a:p>
            <a:pPr marL="342900" indent="-342900" eaLnBrk="0" hangingPunct="0">
              <a:spcBef>
                <a:spcPct val="20000"/>
              </a:spcBef>
              <a:buBlip>
                <a:blip r:embed="rId3"/>
              </a:buBlip>
            </a:pPr>
            <a:endParaRPr lang="en-US" altLang="zh-TW">
              <a:latin typeface="+mn-ea"/>
            </a:endParaRPr>
          </a:p>
        </p:txBody>
      </p:sp>
      <p:sp>
        <p:nvSpPr>
          <p:cNvPr id="6" name="標題 1"/>
          <p:cNvSpPr txBox="1">
            <a:spLocks/>
          </p:cNvSpPr>
          <p:nvPr/>
        </p:nvSpPr>
        <p:spPr bwMode="auto">
          <a:xfrm>
            <a:off x="0" y="55358"/>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報名時程及作業辦法</a:t>
            </a:r>
          </a:p>
        </p:txBody>
      </p:sp>
      <p:sp>
        <p:nvSpPr>
          <p:cNvPr id="11" name="五角星形 10"/>
          <p:cNvSpPr/>
          <p:nvPr/>
        </p:nvSpPr>
        <p:spPr>
          <a:xfrm>
            <a:off x="801339" y="3097560"/>
            <a:ext cx="280913" cy="28803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28</a:t>
            </a:fld>
            <a:endParaRPr lang="en-US" altLang="zh-TW"/>
          </a:p>
        </p:txBody>
      </p:sp>
      <p:sp>
        <p:nvSpPr>
          <p:cNvPr id="2" name="矩形: 圓角 1">
            <a:extLst>
              <a:ext uri="{FF2B5EF4-FFF2-40B4-BE49-F238E27FC236}">
                <a16:creationId xmlns:a16="http://schemas.microsoft.com/office/drawing/2014/main" id="{1087FF4C-11C6-4341-809B-A117AE06EEBF}"/>
              </a:ext>
            </a:extLst>
          </p:cNvPr>
          <p:cNvSpPr/>
          <p:nvPr/>
        </p:nvSpPr>
        <p:spPr>
          <a:xfrm>
            <a:off x="685587" y="999129"/>
            <a:ext cx="5410413" cy="1140823"/>
          </a:xfrm>
          <a:prstGeom prst="round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dirty="0">
                <a:solidFill>
                  <a:schemeClr val="tx1"/>
                </a:solidFill>
                <a:latin typeface="華康儷楷書" panose="03000509000000000000" pitchFamily="65" charset="-120"/>
                <a:ea typeface="華康儷楷書" panose="03000509000000000000" pitchFamily="65" charset="-120"/>
              </a:rPr>
              <a:t>集體報名</a:t>
            </a:r>
            <a:endParaRPr lang="en-US" altLang="zh-TW" sz="2500" dirty="0">
              <a:solidFill>
                <a:schemeClr val="tx1"/>
              </a:solidFill>
              <a:latin typeface="華康儷楷書" panose="03000509000000000000" pitchFamily="65" charset="-120"/>
              <a:ea typeface="華康儷楷書" panose="03000509000000000000" pitchFamily="65" charset="-120"/>
            </a:endParaRPr>
          </a:p>
          <a:p>
            <a:pPr algn="ctr"/>
            <a:r>
              <a:rPr lang="zh-TW" altLang="en-US" dirty="0">
                <a:solidFill>
                  <a:schemeClr val="tx1"/>
                </a:solidFill>
                <a:latin typeface="華康儷楷書" panose="03000509000000000000" pitchFamily="65" charset="-120"/>
                <a:ea typeface="華康儷楷書" panose="03000509000000000000" pitchFamily="65" charset="-120"/>
              </a:rPr>
              <a:t>報名：資格審查確定送出後</a:t>
            </a:r>
            <a:r>
              <a:rPr lang="en-US" altLang="zh-TW" dirty="0">
                <a:solidFill>
                  <a:schemeClr val="tx1"/>
                </a:solidFill>
                <a:latin typeface="華康儷楷書" panose="03000509000000000000" pitchFamily="65" charset="-120"/>
                <a:ea typeface="華康儷楷書" panose="03000509000000000000" pitchFamily="65" charset="-120"/>
              </a:rPr>
              <a:t>-113.5.23(</a:t>
            </a:r>
            <a:r>
              <a:rPr lang="zh-TW" altLang="en-US" dirty="0">
                <a:solidFill>
                  <a:schemeClr val="tx1"/>
                </a:solidFill>
                <a:latin typeface="華康儷楷書" panose="03000509000000000000" pitchFamily="65" charset="-120"/>
                <a:ea typeface="華康儷楷書" panose="03000509000000000000" pitchFamily="65" charset="-120"/>
              </a:rPr>
              <a:t>四</a:t>
            </a:r>
            <a:r>
              <a:rPr lang="en-US" altLang="zh-TW" dirty="0">
                <a:solidFill>
                  <a:schemeClr val="tx1"/>
                </a:solidFill>
                <a:latin typeface="華康儷楷書" panose="03000509000000000000" pitchFamily="65" charset="-120"/>
                <a:ea typeface="華康儷楷書" panose="03000509000000000000" pitchFamily="65" charset="-120"/>
              </a:rPr>
              <a:t>)17:00</a:t>
            </a:r>
            <a:r>
              <a:rPr lang="zh-TW" altLang="en-US" dirty="0">
                <a:solidFill>
                  <a:schemeClr val="tx1"/>
                </a:solidFill>
                <a:latin typeface="華康儷楷書" panose="03000509000000000000" pitchFamily="65" charset="-120"/>
                <a:ea typeface="華康儷楷書" panose="03000509000000000000" pitchFamily="65" charset="-120"/>
              </a:rPr>
              <a:t>止</a:t>
            </a:r>
            <a:endParaRPr lang="en-US" altLang="zh-TW" dirty="0">
              <a:solidFill>
                <a:schemeClr val="tx1"/>
              </a:solidFill>
              <a:latin typeface="華康儷楷書" panose="03000509000000000000" pitchFamily="65" charset="-120"/>
              <a:ea typeface="華康儷楷書" panose="03000509000000000000" pitchFamily="65" charset="-120"/>
            </a:endParaRPr>
          </a:p>
          <a:p>
            <a:pPr algn="ctr"/>
            <a:r>
              <a:rPr lang="zh-TW" altLang="en-US" dirty="0">
                <a:solidFill>
                  <a:schemeClr val="tx1"/>
                </a:solidFill>
                <a:latin typeface="華康儷楷書" panose="03000509000000000000" pitchFamily="65" charset="-120"/>
                <a:ea typeface="華康儷楷書" panose="03000509000000000000" pitchFamily="65" charset="-120"/>
              </a:rPr>
              <a:t>繳費：</a:t>
            </a:r>
            <a:r>
              <a:rPr lang="en-US" altLang="zh-TW" dirty="0">
                <a:solidFill>
                  <a:schemeClr val="tx1"/>
                </a:solidFill>
                <a:latin typeface="華康儷楷書" panose="03000509000000000000" pitchFamily="65" charset="-120"/>
                <a:ea typeface="華康儷楷書" panose="03000509000000000000" pitchFamily="65" charset="-120"/>
              </a:rPr>
              <a:t>113.5.17(</a:t>
            </a:r>
            <a:r>
              <a:rPr lang="zh-TW" altLang="en-US" dirty="0">
                <a:solidFill>
                  <a:schemeClr val="tx1"/>
                </a:solidFill>
                <a:latin typeface="華康儷楷書" panose="03000509000000000000" pitchFamily="65" charset="-120"/>
                <a:ea typeface="華康儷楷書" panose="03000509000000000000" pitchFamily="65" charset="-120"/>
              </a:rPr>
              <a:t>五</a:t>
            </a:r>
            <a:r>
              <a:rPr lang="en-US" altLang="zh-TW" dirty="0">
                <a:solidFill>
                  <a:schemeClr val="tx1"/>
                </a:solidFill>
                <a:latin typeface="華康儷楷書" panose="03000509000000000000" pitchFamily="65" charset="-120"/>
                <a:ea typeface="華康儷楷書" panose="03000509000000000000" pitchFamily="65" charset="-120"/>
              </a:rPr>
              <a:t>)10:00-113.5.23(</a:t>
            </a:r>
            <a:r>
              <a:rPr lang="zh-TW" altLang="en-US" dirty="0">
                <a:solidFill>
                  <a:schemeClr val="tx1"/>
                </a:solidFill>
                <a:latin typeface="華康儷楷書" panose="03000509000000000000" pitchFamily="65" charset="-120"/>
                <a:ea typeface="華康儷楷書" panose="03000509000000000000" pitchFamily="65" charset="-120"/>
              </a:rPr>
              <a:t>四</a:t>
            </a:r>
            <a:r>
              <a:rPr lang="en-US" altLang="zh-TW" dirty="0">
                <a:solidFill>
                  <a:schemeClr val="tx1"/>
                </a:solidFill>
                <a:latin typeface="華康儷楷書" panose="03000509000000000000" pitchFamily="65" charset="-120"/>
                <a:ea typeface="華康儷楷書" panose="03000509000000000000" pitchFamily="65" charset="-120"/>
              </a:rPr>
              <a:t>)24:00</a:t>
            </a:r>
            <a:r>
              <a:rPr lang="zh-TW" altLang="en-US" dirty="0">
                <a:solidFill>
                  <a:schemeClr val="tx1"/>
                </a:solidFill>
                <a:latin typeface="華康儷楷書" panose="03000509000000000000" pitchFamily="65" charset="-120"/>
                <a:ea typeface="華康儷楷書" panose="03000509000000000000" pitchFamily="65" charset="-120"/>
              </a:rPr>
              <a:t>止</a:t>
            </a:r>
            <a:endParaRPr lang="en-US" altLang="zh-TW" dirty="0">
              <a:solidFill>
                <a:schemeClr val="tx1"/>
              </a:solidFill>
              <a:latin typeface="華康儷楷書" panose="03000509000000000000" pitchFamily="65" charset="-120"/>
              <a:ea typeface="華康儷楷書" panose="03000509000000000000" pitchFamily="65" charset="-120"/>
            </a:endParaRPr>
          </a:p>
        </p:txBody>
      </p:sp>
      <p:sp>
        <p:nvSpPr>
          <p:cNvPr id="10" name="矩形: 圓角 9">
            <a:extLst>
              <a:ext uri="{FF2B5EF4-FFF2-40B4-BE49-F238E27FC236}">
                <a16:creationId xmlns:a16="http://schemas.microsoft.com/office/drawing/2014/main" id="{AE4AAD18-E1A1-40D8-B1A1-B5A179756AC1}"/>
              </a:ext>
            </a:extLst>
          </p:cNvPr>
          <p:cNvSpPr/>
          <p:nvPr/>
        </p:nvSpPr>
        <p:spPr>
          <a:xfrm>
            <a:off x="6340140" y="981668"/>
            <a:ext cx="5410413" cy="11408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dirty="0">
                <a:solidFill>
                  <a:schemeClr val="tx1"/>
                </a:solidFill>
                <a:latin typeface="華康儷楷書" panose="03000509000000000000" pitchFamily="65" charset="-120"/>
                <a:ea typeface="華康儷楷書" panose="03000509000000000000" pitchFamily="65" charset="-120"/>
              </a:rPr>
              <a:t>個別報名</a:t>
            </a:r>
            <a:endParaRPr lang="en-US" altLang="zh-TW" sz="2500" dirty="0">
              <a:solidFill>
                <a:schemeClr val="tx1"/>
              </a:solidFill>
              <a:latin typeface="華康儷楷書" panose="03000509000000000000" pitchFamily="65" charset="-120"/>
              <a:ea typeface="華康儷楷書" panose="03000509000000000000" pitchFamily="65" charset="-120"/>
            </a:endParaRPr>
          </a:p>
          <a:p>
            <a:pPr algn="ctr"/>
            <a:r>
              <a:rPr lang="zh-TW" altLang="en-US" dirty="0">
                <a:solidFill>
                  <a:schemeClr val="tx1"/>
                </a:solidFill>
                <a:latin typeface="華康儷楷書" panose="03000509000000000000" pitchFamily="65" charset="-120"/>
                <a:ea typeface="華康儷楷書" panose="03000509000000000000" pitchFamily="65" charset="-120"/>
              </a:rPr>
              <a:t>報名：</a:t>
            </a:r>
            <a:r>
              <a:rPr lang="en-US" altLang="zh-TW" dirty="0">
                <a:solidFill>
                  <a:schemeClr val="tx1"/>
                </a:solidFill>
                <a:latin typeface="華康儷楷書" panose="03000509000000000000" pitchFamily="65" charset="-120"/>
                <a:ea typeface="華康儷楷書" panose="03000509000000000000" pitchFamily="65" charset="-120"/>
              </a:rPr>
              <a:t>113.5.17(</a:t>
            </a:r>
            <a:r>
              <a:rPr lang="zh-TW" altLang="en-US" dirty="0">
                <a:solidFill>
                  <a:schemeClr val="tx1"/>
                </a:solidFill>
                <a:latin typeface="華康儷楷書" panose="03000509000000000000" pitchFamily="65" charset="-120"/>
                <a:ea typeface="華康儷楷書" panose="03000509000000000000" pitchFamily="65" charset="-120"/>
              </a:rPr>
              <a:t>五</a:t>
            </a:r>
            <a:r>
              <a:rPr lang="en-US" altLang="zh-TW" dirty="0">
                <a:solidFill>
                  <a:schemeClr val="tx1"/>
                </a:solidFill>
                <a:latin typeface="華康儷楷書" panose="03000509000000000000" pitchFamily="65" charset="-120"/>
                <a:ea typeface="華康儷楷書" panose="03000509000000000000" pitchFamily="65" charset="-120"/>
              </a:rPr>
              <a:t>)10:00-113.5.24(</a:t>
            </a:r>
            <a:r>
              <a:rPr lang="zh-TW" altLang="en-US" dirty="0">
                <a:solidFill>
                  <a:schemeClr val="tx1"/>
                </a:solidFill>
                <a:latin typeface="華康儷楷書" panose="03000509000000000000" pitchFamily="65" charset="-120"/>
                <a:ea typeface="華康儷楷書" panose="03000509000000000000" pitchFamily="65" charset="-120"/>
              </a:rPr>
              <a:t>五</a:t>
            </a:r>
            <a:r>
              <a:rPr lang="en-US" altLang="zh-TW" dirty="0">
                <a:solidFill>
                  <a:schemeClr val="tx1"/>
                </a:solidFill>
                <a:latin typeface="華康儷楷書" panose="03000509000000000000" pitchFamily="65" charset="-120"/>
                <a:ea typeface="華康儷楷書" panose="03000509000000000000" pitchFamily="65" charset="-120"/>
              </a:rPr>
              <a:t>)17:00</a:t>
            </a:r>
            <a:r>
              <a:rPr lang="zh-TW" altLang="en-US" dirty="0">
                <a:solidFill>
                  <a:schemeClr val="tx1"/>
                </a:solidFill>
                <a:latin typeface="華康儷楷書" panose="03000509000000000000" pitchFamily="65" charset="-120"/>
                <a:ea typeface="華康儷楷書" panose="03000509000000000000" pitchFamily="65" charset="-120"/>
              </a:rPr>
              <a:t>止</a:t>
            </a:r>
            <a:endParaRPr lang="en-US" altLang="zh-TW" dirty="0">
              <a:solidFill>
                <a:schemeClr val="tx1"/>
              </a:solidFill>
              <a:latin typeface="華康儷楷書" panose="03000509000000000000" pitchFamily="65" charset="-120"/>
              <a:ea typeface="華康儷楷書" panose="03000509000000000000" pitchFamily="65" charset="-120"/>
            </a:endParaRPr>
          </a:p>
          <a:p>
            <a:pPr algn="ctr"/>
            <a:r>
              <a:rPr lang="zh-TW" altLang="en-US" dirty="0">
                <a:solidFill>
                  <a:schemeClr val="tx1"/>
                </a:solidFill>
                <a:latin typeface="華康儷楷書" panose="03000509000000000000" pitchFamily="65" charset="-120"/>
                <a:ea typeface="華康儷楷書" panose="03000509000000000000" pitchFamily="65" charset="-120"/>
              </a:rPr>
              <a:t>繳費：</a:t>
            </a:r>
            <a:r>
              <a:rPr lang="en-US" altLang="zh-TW" dirty="0">
                <a:solidFill>
                  <a:schemeClr val="tx1"/>
                </a:solidFill>
                <a:latin typeface="華康儷楷書" panose="03000509000000000000" pitchFamily="65" charset="-120"/>
                <a:ea typeface="華康儷楷書" panose="03000509000000000000" pitchFamily="65" charset="-120"/>
              </a:rPr>
              <a:t>113.5.17(</a:t>
            </a:r>
            <a:r>
              <a:rPr lang="zh-TW" altLang="en-US" dirty="0">
                <a:solidFill>
                  <a:schemeClr val="tx1"/>
                </a:solidFill>
                <a:latin typeface="華康儷楷書" panose="03000509000000000000" pitchFamily="65" charset="-120"/>
                <a:ea typeface="華康儷楷書" panose="03000509000000000000" pitchFamily="65" charset="-120"/>
              </a:rPr>
              <a:t>五</a:t>
            </a:r>
            <a:r>
              <a:rPr lang="en-US" altLang="zh-TW" dirty="0">
                <a:solidFill>
                  <a:schemeClr val="tx1"/>
                </a:solidFill>
                <a:latin typeface="華康儷楷書" panose="03000509000000000000" pitchFamily="65" charset="-120"/>
                <a:ea typeface="華康儷楷書" panose="03000509000000000000" pitchFamily="65" charset="-120"/>
              </a:rPr>
              <a:t>)10:00-113.5.24(</a:t>
            </a:r>
            <a:r>
              <a:rPr lang="zh-TW" altLang="en-US" dirty="0">
                <a:solidFill>
                  <a:schemeClr val="tx1"/>
                </a:solidFill>
                <a:latin typeface="華康儷楷書" panose="03000509000000000000" pitchFamily="65" charset="-120"/>
                <a:ea typeface="華康儷楷書" panose="03000509000000000000" pitchFamily="65" charset="-120"/>
              </a:rPr>
              <a:t>五</a:t>
            </a:r>
            <a:r>
              <a:rPr lang="en-US" altLang="zh-TW" dirty="0">
                <a:solidFill>
                  <a:schemeClr val="tx1"/>
                </a:solidFill>
                <a:latin typeface="華康儷楷書" panose="03000509000000000000" pitchFamily="65" charset="-120"/>
                <a:ea typeface="華康儷楷書" panose="03000509000000000000" pitchFamily="65" charset="-120"/>
              </a:rPr>
              <a:t>)24:00</a:t>
            </a:r>
            <a:r>
              <a:rPr lang="zh-TW" altLang="en-US" dirty="0">
                <a:solidFill>
                  <a:schemeClr val="tx1"/>
                </a:solidFill>
                <a:latin typeface="華康儷楷書" panose="03000509000000000000" pitchFamily="65" charset="-120"/>
                <a:ea typeface="華康儷楷書" panose="03000509000000000000" pitchFamily="65" charset="-120"/>
              </a:rPr>
              <a:t>止</a:t>
            </a:r>
            <a:endParaRPr lang="en-US" altLang="zh-TW" dirty="0">
              <a:solidFill>
                <a:schemeClr val="tx1"/>
              </a:solidFill>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2764389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29</a:t>
            </a:fld>
            <a:endParaRPr lang="en-US" altLang="zh-TW"/>
          </a:p>
        </p:txBody>
      </p:sp>
      <p:sp>
        <p:nvSpPr>
          <p:cNvPr id="7" name="標題 1"/>
          <p:cNvSpPr txBox="1">
            <a:spLocks/>
          </p:cNvSpPr>
          <p:nvPr/>
        </p:nvSpPr>
        <p:spPr bwMode="auto">
          <a:xfrm>
            <a:off x="0" y="63586"/>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志願數及報名費用</a:t>
            </a:r>
          </a:p>
        </p:txBody>
      </p:sp>
      <p:sp>
        <p:nvSpPr>
          <p:cNvPr id="10" name="內容版面配置區 2"/>
          <p:cNvSpPr>
            <a:spLocks noGrp="1"/>
          </p:cNvSpPr>
          <p:nvPr>
            <p:ph idx="1"/>
          </p:nvPr>
        </p:nvSpPr>
        <p:spPr>
          <a:xfrm>
            <a:off x="1363375" y="1327787"/>
            <a:ext cx="9580853" cy="5016824"/>
          </a:xfrm>
          <a:noFill/>
        </p:spPr>
        <p:txBody>
          <a:bodyPr>
            <a:normAutofit fontScale="92500" lnSpcReduction="10000"/>
          </a:bodyPr>
          <a:lstStyle/>
          <a:p>
            <a:pPr marL="0" indent="0">
              <a:spcBef>
                <a:spcPts val="600"/>
              </a:spcBef>
              <a:buNone/>
            </a:pPr>
            <a:r>
              <a:rPr lang="zh-TW" altLang="zh-TW" sz="1800" dirty="0">
                <a:latin typeface="華康儷楷書" panose="03000509000000000000" pitchFamily="65" charset="-120"/>
                <a:ea typeface="華康儷楷書" panose="03000509000000000000" pitchFamily="65" charset="-120"/>
              </a:rPr>
              <a:t>報名費含</a:t>
            </a:r>
            <a:r>
              <a:rPr lang="zh-TW" altLang="zh-TW" sz="1800" dirty="0">
                <a:solidFill>
                  <a:srgbClr val="0000FF"/>
                </a:solidFill>
                <a:latin typeface="華康儷楷書" panose="03000509000000000000" pitchFamily="65" charset="-120"/>
                <a:ea typeface="華康儷楷書" panose="03000509000000000000" pitchFamily="65" charset="-120"/>
              </a:rPr>
              <a:t>報名資格與身分審查費</a:t>
            </a:r>
            <a:r>
              <a:rPr lang="zh-TW" altLang="zh-TW" sz="1800" dirty="0">
                <a:latin typeface="華康儷楷書" panose="03000509000000000000" pitchFamily="65" charset="-120"/>
                <a:ea typeface="華康儷楷書" panose="03000509000000000000" pitchFamily="65" charset="-120"/>
              </a:rPr>
              <a:t>新臺幣</a:t>
            </a:r>
            <a:r>
              <a:rPr lang="en-US" altLang="zh-TW" sz="1800" b="1" dirty="0">
                <a:solidFill>
                  <a:srgbClr val="A52AA5"/>
                </a:solidFill>
                <a:latin typeface="華康儷楷書" panose="03000509000000000000" pitchFamily="65" charset="-120"/>
                <a:ea typeface="華康儷楷書" panose="03000509000000000000" pitchFamily="65" charset="-120"/>
              </a:rPr>
              <a:t>200</a:t>
            </a:r>
            <a:r>
              <a:rPr lang="zh-TW" altLang="zh-TW" sz="1800" b="1" dirty="0">
                <a:solidFill>
                  <a:srgbClr val="A52AA5"/>
                </a:solidFill>
                <a:latin typeface="華康儷楷書" panose="03000509000000000000" pitchFamily="65" charset="-120"/>
                <a:ea typeface="華康儷楷書" panose="03000509000000000000" pitchFamily="65" charset="-120"/>
              </a:rPr>
              <a:t>元</a:t>
            </a:r>
            <a:endParaRPr lang="en-US" altLang="zh-TW" sz="1800" b="1" dirty="0">
              <a:solidFill>
                <a:srgbClr val="A52AA5"/>
              </a:solidFill>
              <a:latin typeface="華康儷楷書" panose="03000509000000000000" pitchFamily="65" charset="-120"/>
              <a:ea typeface="華康儷楷書" panose="03000509000000000000" pitchFamily="65" charset="-120"/>
            </a:endParaRPr>
          </a:p>
          <a:p>
            <a:pPr marL="0" indent="0">
              <a:spcBef>
                <a:spcPts val="600"/>
              </a:spcBef>
              <a:buNone/>
            </a:pPr>
            <a:r>
              <a:rPr lang="zh-TW" altLang="zh-TW" sz="1800" dirty="0">
                <a:latin typeface="華康儷楷書" panose="03000509000000000000" pitchFamily="65" charset="-120"/>
                <a:ea typeface="華康儷楷書" panose="03000509000000000000" pitchFamily="65" charset="-120"/>
              </a:rPr>
              <a:t>及</a:t>
            </a:r>
            <a:r>
              <a:rPr lang="zh-TW" altLang="zh-TW" sz="1800" dirty="0">
                <a:solidFill>
                  <a:srgbClr val="0000FF"/>
                </a:solidFill>
                <a:latin typeface="華康儷楷書" panose="03000509000000000000" pitchFamily="65" charset="-120"/>
                <a:ea typeface="華康儷楷書" panose="03000509000000000000" pitchFamily="65" charset="-120"/>
              </a:rPr>
              <a:t>校系科</a:t>
            </a:r>
            <a:r>
              <a:rPr lang="en-US" altLang="zh-TW" sz="1800" dirty="0">
                <a:solidFill>
                  <a:srgbClr val="0000FF"/>
                </a:solidFill>
                <a:latin typeface="華康儷楷書" panose="03000509000000000000" pitchFamily="65" charset="-120"/>
                <a:ea typeface="華康儷楷書" panose="03000509000000000000" pitchFamily="65" charset="-120"/>
              </a:rPr>
              <a:t>(</a:t>
            </a:r>
            <a:r>
              <a:rPr lang="zh-TW" altLang="zh-TW" sz="1800" dirty="0">
                <a:solidFill>
                  <a:srgbClr val="0000FF"/>
                </a:solidFill>
                <a:latin typeface="華康儷楷書" panose="03000509000000000000" pitchFamily="65" charset="-120"/>
                <a:ea typeface="華康儷楷書" panose="03000509000000000000" pitchFamily="65" charset="-120"/>
              </a:rPr>
              <a:t>組</a:t>
            </a:r>
            <a:r>
              <a:rPr lang="en-US" altLang="zh-TW" sz="1800" dirty="0">
                <a:solidFill>
                  <a:srgbClr val="0000FF"/>
                </a:solidFill>
                <a:latin typeface="華康儷楷書" panose="03000509000000000000" pitchFamily="65" charset="-120"/>
                <a:ea typeface="華康儷楷書" panose="03000509000000000000" pitchFamily="65" charset="-120"/>
              </a:rPr>
              <a:t>)</a:t>
            </a:r>
            <a:r>
              <a:rPr lang="zh-TW" altLang="zh-TW" sz="1800" dirty="0">
                <a:solidFill>
                  <a:srgbClr val="0000FF"/>
                </a:solidFill>
                <a:latin typeface="華康儷楷書" panose="03000509000000000000" pitchFamily="65" charset="-120"/>
                <a:ea typeface="華康儷楷書" panose="03000509000000000000" pitchFamily="65" charset="-120"/>
              </a:rPr>
              <a:t>、學程申請費</a:t>
            </a:r>
            <a:r>
              <a:rPr lang="zh-TW" altLang="zh-TW" sz="1800" dirty="0">
                <a:latin typeface="華康儷楷書" panose="03000509000000000000" pitchFamily="65" charset="-120"/>
                <a:ea typeface="華康儷楷書" panose="03000509000000000000" pitchFamily="65" charset="-120"/>
              </a:rPr>
              <a:t>，</a:t>
            </a:r>
            <a:r>
              <a:rPr lang="zh-TW" altLang="zh-TW" sz="1800" dirty="0">
                <a:solidFill>
                  <a:srgbClr val="A52AA5"/>
                </a:solidFill>
                <a:latin typeface="華康儷楷書" panose="03000509000000000000" pitchFamily="65" charset="-120"/>
                <a:ea typeface="華康儷楷書" panose="03000509000000000000" pitchFamily="65" charset="-120"/>
              </a:rPr>
              <a:t>每</a:t>
            </a:r>
            <a:r>
              <a:rPr lang="en-US" altLang="zh-TW" sz="1800" b="1" dirty="0">
                <a:solidFill>
                  <a:srgbClr val="A52AA5"/>
                </a:solidFill>
                <a:latin typeface="華康儷楷書" panose="03000509000000000000" pitchFamily="65" charset="-120"/>
                <a:ea typeface="華康儷楷書" panose="03000509000000000000" pitchFamily="65" charset="-120"/>
              </a:rPr>
              <a:t>1</a:t>
            </a:r>
            <a:r>
              <a:rPr lang="zh-TW" altLang="zh-TW" sz="1800" b="1" dirty="0">
                <a:solidFill>
                  <a:srgbClr val="A52AA5"/>
                </a:solidFill>
                <a:latin typeface="華康儷楷書" panose="03000509000000000000" pitchFamily="65" charset="-120"/>
                <a:ea typeface="華康儷楷書" panose="03000509000000000000" pitchFamily="65" charset="-120"/>
              </a:rPr>
              <a:t>個</a:t>
            </a:r>
            <a:r>
              <a:rPr lang="zh-TW" altLang="zh-TW" sz="1800" dirty="0">
                <a:solidFill>
                  <a:srgbClr val="A52AA5"/>
                </a:solidFill>
                <a:latin typeface="華康儷楷書" panose="03000509000000000000" pitchFamily="65" charset="-120"/>
                <a:ea typeface="華康儷楷書" panose="03000509000000000000" pitchFamily="65" charset="-120"/>
              </a:rPr>
              <a:t>校系科</a:t>
            </a:r>
            <a:r>
              <a:rPr lang="en-US" altLang="zh-TW" sz="1800" dirty="0">
                <a:solidFill>
                  <a:srgbClr val="A52AA5"/>
                </a:solidFill>
                <a:latin typeface="華康儷楷書" panose="03000509000000000000" pitchFamily="65" charset="-120"/>
                <a:ea typeface="華康儷楷書" panose="03000509000000000000" pitchFamily="65" charset="-120"/>
              </a:rPr>
              <a:t>(</a:t>
            </a:r>
            <a:r>
              <a:rPr lang="zh-TW" altLang="zh-TW" sz="1800" dirty="0">
                <a:solidFill>
                  <a:srgbClr val="A52AA5"/>
                </a:solidFill>
                <a:latin typeface="華康儷楷書" panose="03000509000000000000" pitchFamily="65" charset="-120"/>
                <a:ea typeface="華康儷楷書" panose="03000509000000000000" pitchFamily="65" charset="-120"/>
              </a:rPr>
              <a:t>組</a:t>
            </a:r>
            <a:r>
              <a:rPr lang="en-US" altLang="zh-TW" sz="1800" dirty="0">
                <a:solidFill>
                  <a:srgbClr val="A52AA5"/>
                </a:solidFill>
                <a:latin typeface="華康儷楷書" panose="03000509000000000000" pitchFamily="65" charset="-120"/>
                <a:ea typeface="華康儷楷書" panose="03000509000000000000" pitchFamily="65" charset="-120"/>
              </a:rPr>
              <a:t>)</a:t>
            </a:r>
            <a:r>
              <a:rPr lang="zh-TW" altLang="zh-TW" sz="1800" dirty="0">
                <a:solidFill>
                  <a:srgbClr val="A52AA5"/>
                </a:solidFill>
                <a:latin typeface="華康儷楷書" panose="03000509000000000000" pitchFamily="65" charset="-120"/>
                <a:ea typeface="華康儷楷書" panose="03000509000000000000" pitchFamily="65" charset="-120"/>
              </a:rPr>
              <a:t>、學程申請費</a:t>
            </a:r>
            <a:r>
              <a:rPr lang="zh-TW" altLang="zh-TW" sz="1800" dirty="0">
                <a:latin typeface="華康儷楷書" panose="03000509000000000000" pitchFamily="65" charset="-120"/>
                <a:ea typeface="華康儷楷書" panose="03000509000000000000" pitchFamily="65" charset="-120"/>
              </a:rPr>
              <a:t>為新臺幣</a:t>
            </a:r>
            <a:r>
              <a:rPr lang="en-US" altLang="zh-TW" sz="1800" b="1" dirty="0">
                <a:solidFill>
                  <a:srgbClr val="A52AA5"/>
                </a:solidFill>
                <a:latin typeface="華康儷楷書" panose="03000509000000000000" pitchFamily="65" charset="-120"/>
                <a:ea typeface="華康儷楷書" panose="03000509000000000000" pitchFamily="65" charset="-120"/>
              </a:rPr>
              <a:t>100</a:t>
            </a:r>
            <a:r>
              <a:rPr lang="zh-TW" altLang="zh-TW" sz="1800" b="1" dirty="0">
                <a:solidFill>
                  <a:srgbClr val="A52AA5"/>
                </a:solidFill>
                <a:latin typeface="華康儷楷書" panose="03000509000000000000" pitchFamily="65" charset="-120"/>
                <a:ea typeface="華康儷楷書" panose="03000509000000000000" pitchFamily="65" charset="-120"/>
              </a:rPr>
              <a:t>元</a:t>
            </a:r>
            <a:endParaRPr lang="en-US" altLang="zh-TW" sz="1800" b="1" dirty="0">
              <a:solidFill>
                <a:srgbClr val="A52AA5"/>
              </a:solidFill>
              <a:latin typeface="華康儷楷書" panose="03000509000000000000" pitchFamily="65" charset="-120"/>
              <a:ea typeface="華康儷楷書" panose="03000509000000000000" pitchFamily="65" charset="-120"/>
            </a:endParaRPr>
          </a:p>
          <a:p>
            <a:pPr marL="0" indent="0">
              <a:spcBef>
                <a:spcPts val="600"/>
              </a:spcBef>
              <a:buNone/>
            </a:pPr>
            <a:r>
              <a:rPr lang="zh-TW" altLang="zh-TW" sz="1800" dirty="0">
                <a:latin typeface="華康儷楷書" panose="03000509000000000000" pitchFamily="65" charset="-120"/>
                <a:ea typeface="華康儷楷書" panose="03000509000000000000" pitchFamily="65" charset="-120"/>
              </a:rPr>
              <a:t>低收入戶考生報名費全免；中低收入戶考生報名費減免</a:t>
            </a:r>
            <a:r>
              <a:rPr lang="en-US" altLang="zh-TW" sz="1800" dirty="0">
                <a:latin typeface="華康儷楷書" panose="03000509000000000000" pitchFamily="65" charset="-120"/>
                <a:ea typeface="華康儷楷書" panose="03000509000000000000" pitchFamily="65" charset="-120"/>
              </a:rPr>
              <a:t>60%</a:t>
            </a: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a:lnSpc>
                <a:spcPts val="2640"/>
              </a:lnSpc>
              <a:spcBef>
                <a:spcPts val="1800"/>
              </a:spcBef>
              <a:buFont typeface="Wingdings" panose="05000000000000000000" pitchFamily="2" charset="2"/>
              <a:buChar char="Ø"/>
            </a:pPr>
            <a:r>
              <a:rPr lang="zh-TW" altLang="en-US" sz="2200" dirty="0">
                <a:latin typeface="華康儷楷書" panose="03000509000000000000" pitchFamily="65" charset="-120"/>
                <a:ea typeface="華康儷楷書" panose="03000509000000000000" pitchFamily="65" charset="-120"/>
              </a:rPr>
              <a:t>第一階段報名時，維持集體報名單位每位考生</a:t>
            </a:r>
            <a:r>
              <a:rPr lang="en-US" altLang="zh-TW" sz="2200" b="1" dirty="0">
                <a:solidFill>
                  <a:srgbClr val="FF0000"/>
                </a:solidFill>
                <a:latin typeface="華康儷楷書" panose="03000509000000000000" pitchFamily="65" charset="-120"/>
                <a:ea typeface="華康儷楷書" panose="03000509000000000000" pitchFamily="65" charset="-120"/>
              </a:rPr>
              <a:t>30</a:t>
            </a:r>
            <a:r>
              <a:rPr lang="zh-TW" altLang="en-US" sz="2200" b="1" dirty="0">
                <a:solidFill>
                  <a:srgbClr val="FF0000"/>
                </a:solidFill>
                <a:latin typeface="華康儷楷書" panose="03000509000000000000" pitchFamily="65" charset="-120"/>
                <a:ea typeface="華康儷楷書" panose="03000509000000000000" pitchFamily="65" charset="-120"/>
              </a:rPr>
              <a:t>元</a:t>
            </a:r>
            <a:r>
              <a:rPr lang="zh-TW" altLang="en-US" sz="2200" dirty="0">
                <a:latin typeface="華康儷楷書" panose="03000509000000000000" pitchFamily="65" charset="-120"/>
                <a:ea typeface="華康儷楷書" panose="03000509000000000000" pitchFamily="65" charset="-120"/>
              </a:rPr>
              <a:t>作業費</a:t>
            </a:r>
            <a:endParaRPr lang="en-US" altLang="zh-TW" sz="2200" dirty="0">
              <a:latin typeface="華康儷楷書" panose="03000509000000000000" pitchFamily="65" charset="-120"/>
              <a:ea typeface="華康儷楷書" panose="03000509000000000000" pitchFamily="65" charset="-120"/>
            </a:endParaRPr>
          </a:p>
          <a:p>
            <a:pPr marL="324000" indent="0">
              <a:lnSpc>
                <a:spcPts val="2300"/>
              </a:lnSpc>
              <a:spcBef>
                <a:spcPts val="0"/>
              </a:spcBef>
              <a:buNone/>
            </a:pPr>
            <a:r>
              <a:rPr lang="zh-TW" altLang="en-US" sz="1700" dirty="0">
                <a:latin typeface="華康儷楷書" panose="03000509000000000000" pitchFamily="65" charset="-120"/>
                <a:ea typeface="華康儷楷書" panose="03000509000000000000" pitchFamily="65" charset="-120"/>
              </a:rPr>
              <a:t>供各校辦理第一階段報名及第二階段報名系統 </a:t>
            </a:r>
            <a:r>
              <a:rPr lang="en-US" altLang="zh-TW" sz="1700" dirty="0">
                <a:latin typeface="華康儷楷書" panose="03000509000000000000" pitchFamily="65" charset="-120"/>
                <a:ea typeface="華康儷楷書" panose="03000509000000000000" pitchFamily="65" charset="-120"/>
              </a:rPr>
              <a:t>(</a:t>
            </a:r>
            <a:r>
              <a:rPr lang="zh-TW" altLang="en-US" sz="1700" dirty="0">
                <a:latin typeface="華康儷楷書" panose="03000509000000000000" pitchFamily="65" charset="-120"/>
                <a:ea typeface="華康儷楷書" panose="03000509000000000000" pitchFamily="65" charset="-120"/>
              </a:rPr>
              <a:t>含學習歷程備審資料上傳</a:t>
            </a:r>
            <a:r>
              <a:rPr lang="en-US" altLang="zh-TW" sz="1700" dirty="0">
                <a:latin typeface="華康儷楷書" panose="03000509000000000000" pitchFamily="65" charset="-120"/>
                <a:ea typeface="華康儷楷書" panose="03000509000000000000" pitchFamily="65" charset="-120"/>
              </a:rPr>
              <a:t>)</a:t>
            </a:r>
            <a:r>
              <a:rPr lang="zh-TW" altLang="en-US" sz="1700" dirty="0">
                <a:latin typeface="華康儷楷書" panose="03000509000000000000" pitchFamily="65" charset="-120"/>
                <a:ea typeface="華康儷楷書" panose="03000509000000000000" pitchFamily="65" charset="-120"/>
              </a:rPr>
              <a:t>作業時所需之各項試務支出，務請輔導考生於規定期間完成各相關作業</a:t>
            </a:r>
            <a:endParaRPr lang="en-US" altLang="zh-TW" sz="1700" dirty="0">
              <a:latin typeface="華康儷楷書" panose="03000509000000000000" pitchFamily="65" charset="-120"/>
              <a:ea typeface="華康儷楷書" panose="03000509000000000000" pitchFamily="65"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517290577"/>
              </p:ext>
            </p:extLst>
          </p:nvPr>
        </p:nvGraphicFramePr>
        <p:xfrm>
          <a:off x="2398144" y="2201944"/>
          <a:ext cx="7511316" cy="3078480"/>
        </p:xfrm>
        <a:graphic>
          <a:graphicData uri="http://schemas.openxmlformats.org/drawingml/2006/table">
            <a:tbl>
              <a:tblPr>
                <a:tableStyleId>{5C22544A-7EE6-4342-B048-85BDC9FD1C3A}</a:tableStyleId>
              </a:tblPr>
              <a:tblGrid>
                <a:gridCol w="1502263">
                  <a:extLst>
                    <a:ext uri="{9D8B030D-6E8A-4147-A177-3AD203B41FA5}">
                      <a16:colId xmlns:a16="http://schemas.microsoft.com/office/drawing/2014/main" val="4144715842"/>
                    </a:ext>
                  </a:extLst>
                </a:gridCol>
                <a:gridCol w="2217627">
                  <a:extLst>
                    <a:ext uri="{9D8B030D-6E8A-4147-A177-3AD203B41FA5}">
                      <a16:colId xmlns:a16="http://schemas.microsoft.com/office/drawing/2014/main" val="246603139"/>
                    </a:ext>
                  </a:extLst>
                </a:gridCol>
                <a:gridCol w="1025354">
                  <a:extLst>
                    <a:ext uri="{9D8B030D-6E8A-4147-A177-3AD203B41FA5}">
                      <a16:colId xmlns:a16="http://schemas.microsoft.com/office/drawing/2014/main" val="1597002642"/>
                    </a:ext>
                  </a:extLst>
                </a:gridCol>
                <a:gridCol w="1502263">
                  <a:extLst>
                    <a:ext uri="{9D8B030D-6E8A-4147-A177-3AD203B41FA5}">
                      <a16:colId xmlns:a16="http://schemas.microsoft.com/office/drawing/2014/main" val="1581105820"/>
                    </a:ext>
                  </a:extLst>
                </a:gridCol>
                <a:gridCol w="1263809">
                  <a:extLst>
                    <a:ext uri="{9D8B030D-6E8A-4147-A177-3AD203B41FA5}">
                      <a16:colId xmlns:a16="http://schemas.microsoft.com/office/drawing/2014/main" val="2841500141"/>
                    </a:ext>
                  </a:extLst>
                </a:gridCol>
              </a:tblGrid>
              <a:tr h="296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latin typeface="華康儷楷書" panose="03000509000000000000" pitchFamily="65" charset="-120"/>
                          <a:ea typeface="華康儷楷書" panose="03000509000000000000" pitchFamily="65" charset="-120"/>
                          <a:cs typeface="+mn-cs"/>
                        </a:rPr>
                        <a:t>報名資格與</a:t>
                      </a:r>
                      <a:br>
                        <a:rPr lang="en-US" altLang="zh-TW" sz="2000" kern="1200" dirty="0">
                          <a:solidFill>
                            <a:schemeClr val="dk1"/>
                          </a:solidFill>
                          <a:latin typeface="華康儷楷書" panose="03000509000000000000" pitchFamily="65" charset="-120"/>
                          <a:ea typeface="華康儷楷書" panose="03000509000000000000" pitchFamily="65" charset="-120"/>
                          <a:cs typeface="+mn-cs"/>
                        </a:rPr>
                      </a:br>
                      <a:r>
                        <a:rPr lang="zh-TW" altLang="zh-TW" sz="2000" kern="1200" dirty="0">
                          <a:solidFill>
                            <a:schemeClr val="dk1"/>
                          </a:solidFill>
                          <a:latin typeface="華康儷楷書" panose="03000509000000000000" pitchFamily="65" charset="-120"/>
                          <a:ea typeface="華康儷楷書" panose="03000509000000000000" pitchFamily="65" charset="-120"/>
                          <a:cs typeface="+mn-cs"/>
                        </a:rPr>
                        <a:t>身分審查</a:t>
                      </a:r>
                      <a:endParaRPr lang="zh-TW" altLang="en-US" sz="2000" kern="1200" dirty="0">
                        <a:solidFill>
                          <a:schemeClr val="dk1"/>
                        </a:solidFill>
                        <a:latin typeface="華康儷楷書" panose="03000509000000000000" pitchFamily="65" charset="-120"/>
                        <a:ea typeface="華康儷楷書" panose="03000509000000000000" pitchFamily="65" charset="-120"/>
                        <a:cs typeface="+mn-cs"/>
                      </a:endParaRPr>
                    </a:p>
                  </a:txBody>
                  <a:tcPr anchor="ctr">
                    <a:solidFill>
                      <a:srgbClr val="FDE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華康儷楷書" panose="03000509000000000000" pitchFamily="65" charset="-120"/>
                          <a:ea typeface="華康儷楷書" panose="03000509000000000000" pitchFamily="65" charset="-120"/>
                        </a:rPr>
                        <a:t>校系科</a:t>
                      </a:r>
                      <a:r>
                        <a:rPr lang="en-US" altLang="zh-TW" sz="2000" dirty="0">
                          <a:latin typeface="華康儷楷書" panose="03000509000000000000" pitchFamily="65" charset="-120"/>
                          <a:ea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rPr>
                        <a:t>組</a:t>
                      </a:r>
                      <a:r>
                        <a:rPr lang="en-US" altLang="zh-TW" sz="2000" dirty="0">
                          <a:latin typeface="華康儷楷書" panose="03000509000000000000" pitchFamily="65" charset="-120"/>
                          <a:ea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rPr>
                        <a:t>、學程</a:t>
                      </a:r>
                      <a:endParaRPr lang="en-US" altLang="zh-TW" sz="2000" dirty="0">
                        <a:latin typeface="華康儷楷書" panose="03000509000000000000" pitchFamily="65" charset="-120"/>
                        <a:ea typeface="華康儷楷書"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華康儷楷書" panose="03000509000000000000" pitchFamily="65" charset="-120"/>
                          <a:ea typeface="華康儷楷書" panose="03000509000000000000" pitchFamily="65" charset="-120"/>
                        </a:rPr>
                        <a:t>申請</a:t>
                      </a:r>
                      <a:r>
                        <a:rPr lang="zh-TW" altLang="en-US" sz="2000" dirty="0">
                          <a:latin typeface="華康儷楷書" panose="03000509000000000000" pitchFamily="65" charset="-120"/>
                          <a:ea typeface="華康儷楷書" panose="03000509000000000000" pitchFamily="65" charset="-120"/>
                        </a:rPr>
                        <a:t>費</a:t>
                      </a:r>
                    </a:p>
                  </a:txBody>
                  <a:tcPr anchor="ctr">
                    <a:solidFill>
                      <a:srgbClr val="FDEADA"/>
                    </a:solidFill>
                  </a:tcPr>
                </a:tc>
                <a:tc>
                  <a:txBody>
                    <a:bodyPr/>
                    <a:lstStyle/>
                    <a:p>
                      <a:pPr algn="ctr"/>
                      <a:r>
                        <a:rPr lang="zh-TW" altLang="en-US" sz="2000" dirty="0">
                          <a:latin typeface="華康儷楷書" panose="03000509000000000000" pitchFamily="65" charset="-120"/>
                          <a:ea typeface="華康儷楷書" panose="03000509000000000000" pitchFamily="65" charset="-120"/>
                        </a:rPr>
                        <a:t>一般生</a:t>
                      </a:r>
                    </a:p>
                  </a:txBody>
                  <a:tcPr anchor="ctr">
                    <a:solidFill>
                      <a:srgbClr val="FDEADA"/>
                    </a:solidFill>
                  </a:tcPr>
                </a:tc>
                <a:tc>
                  <a:txBody>
                    <a:bodyPr/>
                    <a:lstStyle/>
                    <a:p>
                      <a:pPr algn="ctr"/>
                      <a:r>
                        <a:rPr lang="zh-TW" altLang="en-US" sz="2000" dirty="0">
                          <a:latin typeface="華康儷楷書" panose="03000509000000000000" pitchFamily="65" charset="-120"/>
                          <a:ea typeface="華康儷楷書" panose="03000509000000000000" pitchFamily="65" charset="-120"/>
                        </a:rPr>
                        <a:t>中低收入戶</a:t>
                      </a:r>
                      <a:endParaRPr lang="en-US" altLang="zh-TW" sz="2000" dirty="0">
                        <a:latin typeface="華康儷楷書" panose="03000509000000000000" pitchFamily="65" charset="-120"/>
                        <a:ea typeface="華康儷楷書" panose="03000509000000000000" pitchFamily="65" charset="-120"/>
                      </a:endParaRPr>
                    </a:p>
                    <a:p>
                      <a:pPr algn="ctr"/>
                      <a:r>
                        <a:rPr lang="zh-TW" altLang="en-US" sz="1600" dirty="0">
                          <a:latin typeface="華康儷楷書" panose="03000509000000000000" pitchFamily="65" charset="-120"/>
                          <a:ea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rPr>
                        <a:t>減免</a:t>
                      </a:r>
                      <a:r>
                        <a:rPr lang="en-US" altLang="zh-TW" sz="1600" dirty="0">
                          <a:latin typeface="華康儷楷書" panose="03000509000000000000" pitchFamily="65" charset="-120"/>
                          <a:ea typeface="華康儷楷書" panose="03000509000000000000" pitchFamily="65" charset="-120"/>
                        </a:rPr>
                        <a:t>60%</a:t>
                      </a:r>
                      <a:r>
                        <a:rPr lang="zh-TW" altLang="en-US" sz="1600" dirty="0">
                          <a:latin typeface="華康儷楷書" panose="03000509000000000000" pitchFamily="65" charset="-120"/>
                          <a:ea typeface="華康儷楷書" panose="03000509000000000000" pitchFamily="65" charset="-120"/>
                        </a:rPr>
                        <a:t>）</a:t>
                      </a:r>
                      <a:endParaRPr lang="zh-TW" altLang="en-US" sz="2000" dirty="0">
                        <a:latin typeface="華康儷楷書" panose="03000509000000000000" pitchFamily="65" charset="-120"/>
                        <a:ea typeface="華康儷楷書" panose="03000509000000000000" pitchFamily="65" charset="-120"/>
                      </a:endParaRPr>
                    </a:p>
                  </a:txBody>
                  <a:tcPr anchor="ctr">
                    <a:solidFill>
                      <a:srgbClr val="FDEADA"/>
                    </a:solidFill>
                  </a:tcPr>
                </a:tc>
                <a:tc>
                  <a:txBody>
                    <a:bodyPr/>
                    <a:lstStyle/>
                    <a:p>
                      <a:pPr algn="ctr"/>
                      <a:r>
                        <a:rPr lang="zh-TW" altLang="en-US" sz="2000" dirty="0">
                          <a:latin typeface="華康儷楷書" panose="03000509000000000000" pitchFamily="65" charset="-120"/>
                          <a:ea typeface="華康儷楷書" panose="03000509000000000000" pitchFamily="65" charset="-120"/>
                        </a:rPr>
                        <a:t>低收入戶</a:t>
                      </a:r>
                    </a:p>
                  </a:txBody>
                  <a:tcPr anchor="ctr">
                    <a:solidFill>
                      <a:srgbClr val="FDEADA"/>
                    </a:solidFill>
                  </a:tcPr>
                </a:tc>
                <a:extLst>
                  <a:ext uri="{0D108BD9-81ED-4DB2-BD59-A6C34878D82A}">
                    <a16:rowId xmlns:a16="http://schemas.microsoft.com/office/drawing/2014/main" val="3102837654"/>
                  </a:ext>
                </a:extLst>
              </a:tr>
              <a:tr h="169247">
                <a:tc>
                  <a:txBody>
                    <a:bodyPr/>
                    <a:lstStyle/>
                    <a:p>
                      <a:pPr algn="ct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1</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300</a:t>
                      </a:r>
                      <a:endParaRPr lang="zh-TW" altLang="en-US" sz="200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120</a:t>
                      </a:r>
                      <a:endParaRPr lang="zh-TW" altLang="en-US" sz="200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9798973"/>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400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160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3465639"/>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3</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500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200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601585"/>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4</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600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240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6652028"/>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5</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700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280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1225499"/>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6</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800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320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2775778"/>
                  </a:ext>
                </a:extLst>
              </a:tr>
            </a:tbl>
          </a:graphicData>
        </a:graphic>
      </p:graphicFrame>
      <p:sp>
        <p:nvSpPr>
          <p:cNvPr id="12" name="矩形 11"/>
          <p:cNvSpPr/>
          <p:nvPr/>
        </p:nvSpPr>
        <p:spPr>
          <a:xfrm>
            <a:off x="933261" y="866122"/>
            <a:ext cx="7843535" cy="461665"/>
          </a:xfrm>
          <a:prstGeom prst="rect">
            <a:avLst/>
          </a:prstGeom>
        </p:spPr>
        <p:txBody>
          <a:bodyPr wrap="square">
            <a:spAutoFit/>
          </a:bodyPr>
          <a:lstStyle/>
          <a:p>
            <a:pPr marL="342900" indent="-342900" eaLnBrk="0" hangingPunct="0">
              <a:spcBef>
                <a:spcPct val="20000"/>
              </a:spcBef>
              <a:buBlip>
                <a:blip r:embed="rId3"/>
              </a:buBlip>
            </a:pPr>
            <a:r>
              <a:rPr lang="zh-TW" altLang="en-US" sz="2400" b="1" dirty="0">
                <a:latin typeface="華康儷楷書" panose="03000509000000000000" pitchFamily="65" charset="-120"/>
                <a:ea typeface="華康儷楷書" panose="03000509000000000000" pitchFamily="65" charset="-120"/>
              </a:rPr>
              <a:t>考生</a:t>
            </a:r>
            <a:r>
              <a:rPr lang="zh-TW" altLang="en-US" sz="2400" b="1" dirty="0">
                <a:solidFill>
                  <a:srgbClr val="FF0000"/>
                </a:solidFill>
                <a:latin typeface="華康儷楷書" panose="03000509000000000000" pitchFamily="65" charset="-120"/>
                <a:ea typeface="華康儷楷書" panose="03000509000000000000" pitchFamily="65" charset="-120"/>
              </a:rPr>
              <a:t>可至多申請</a:t>
            </a:r>
            <a:r>
              <a:rPr lang="en-US" altLang="zh-TW" sz="2400" b="1" dirty="0">
                <a:solidFill>
                  <a:srgbClr val="FF0000"/>
                </a:solidFill>
                <a:latin typeface="華康儷楷書" panose="03000509000000000000" pitchFamily="65" charset="-120"/>
                <a:ea typeface="華康儷楷書" panose="03000509000000000000" pitchFamily="65" charset="-120"/>
              </a:rPr>
              <a:t>6</a:t>
            </a:r>
            <a:r>
              <a:rPr lang="zh-TW" altLang="en-US" sz="2400" b="1" dirty="0">
                <a:solidFill>
                  <a:srgbClr val="FF0000"/>
                </a:solidFill>
                <a:latin typeface="華康儷楷書" panose="03000509000000000000" pitchFamily="65" charset="-120"/>
                <a:ea typeface="華康儷楷書" panose="03000509000000000000" pitchFamily="65" charset="-120"/>
              </a:rPr>
              <a:t>個校系科</a:t>
            </a:r>
            <a:r>
              <a:rPr lang="en-US" altLang="zh-TW" sz="2400" b="1" dirty="0">
                <a:solidFill>
                  <a:srgbClr val="FF0000"/>
                </a:solidFill>
                <a:latin typeface="華康儷楷書" panose="03000509000000000000" pitchFamily="65" charset="-120"/>
                <a:ea typeface="華康儷楷書" panose="03000509000000000000" pitchFamily="65" charset="-120"/>
              </a:rPr>
              <a:t>(</a:t>
            </a:r>
            <a:r>
              <a:rPr lang="zh-TW" altLang="en-US" sz="2400" b="1" dirty="0">
                <a:solidFill>
                  <a:srgbClr val="FF0000"/>
                </a:solidFill>
                <a:latin typeface="華康儷楷書" panose="03000509000000000000" pitchFamily="65" charset="-120"/>
                <a:ea typeface="華康儷楷書" panose="03000509000000000000" pitchFamily="65" charset="-120"/>
              </a:rPr>
              <a:t>組</a:t>
            </a:r>
            <a:r>
              <a:rPr lang="en-US" altLang="zh-TW" sz="2400" b="1" dirty="0">
                <a:solidFill>
                  <a:srgbClr val="FF0000"/>
                </a:solidFill>
                <a:latin typeface="華康儷楷書" panose="03000509000000000000" pitchFamily="65" charset="-120"/>
                <a:ea typeface="華康儷楷書" panose="03000509000000000000" pitchFamily="65" charset="-120"/>
              </a:rPr>
              <a:t>)</a:t>
            </a:r>
            <a:r>
              <a:rPr lang="zh-TW" altLang="en-US" sz="2400" b="1" dirty="0">
                <a:solidFill>
                  <a:srgbClr val="FF0000"/>
                </a:solidFill>
                <a:latin typeface="華康儷楷書" panose="03000509000000000000" pitchFamily="65" charset="-120"/>
                <a:ea typeface="華康儷楷書" panose="03000509000000000000" pitchFamily="65" charset="-120"/>
              </a:rPr>
              <a:t>、學程</a:t>
            </a:r>
            <a:r>
              <a:rPr lang="zh-TW" altLang="zh-TW" sz="2400" b="1" dirty="0">
                <a:latin typeface="華康儷楷書" panose="03000509000000000000" pitchFamily="65" charset="-120"/>
                <a:ea typeface="華康儷楷書" panose="03000509000000000000" pitchFamily="65" charset="-120"/>
              </a:rPr>
              <a:t>：</a:t>
            </a:r>
            <a:endParaRPr lang="en-US" altLang="zh-TW" sz="2400" b="1" dirty="0">
              <a:solidFill>
                <a:srgbClr val="FF0000"/>
              </a:solidFill>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290707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97" y="782386"/>
            <a:ext cx="10098148" cy="55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 9"/>
          <p:cNvSpPr/>
          <p:nvPr/>
        </p:nvSpPr>
        <p:spPr>
          <a:xfrm>
            <a:off x="4337954" y="1812165"/>
            <a:ext cx="582265" cy="297554"/>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18</a:t>
            </a:r>
            <a:r>
              <a:rPr lang="zh-TW" altLang="en-US" sz="1200" b="1" dirty="0">
                <a:latin typeface="華康儷楷書" panose="03000509000000000000" pitchFamily="65" charset="-120"/>
                <a:ea typeface="華康儷楷書" panose="03000509000000000000" pitchFamily="65" charset="-120"/>
              </a:rPr>
              <a:t>件</a:t>
            </a:r>
          </a:p>
        </p:txBody>
      </p:sp>
      <p:sp>
        <p:nvSpPr>
          <p:cNvPr id="11" name="圓角矩形 10"/>
          <p:cNvSpPr/>
          <p:nvPr/>
        </p:nvSpPr>
        <p:spPr>
          <a:xfrm>
            <a:off x="8588868" y="1812164"/>
            <a:ext cx="582265" cy="297554"/>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30</a:t>
            </a:r>
            <a:r>
              <a:rPr lang="zh-TW" altLang="en-US" sz="1200" b="1" dirty="0">
                <a:latin typeface="華康儷楷書" panose="03000509000000000000" pitchFamily="65" charset="-120"/>
                <a:ea typeface="華康儷楷書" panose="03000509000000000000" pitchFamily="65" charset="-120"/>
              </a:rPr>
              <a:t>件</a:t>
            </a:r>
          </a:p>
        </p:txBody>
      </p:sp>
      <p:sp>
        <p:nvSpPr>
          <p:cNvPr id="12" name="圓角矩形 11"/>
          <p:cNvSpPr/>
          <p:nvPr/>
        </p:nvSpPr>
        <p:spPr>
          <a:xfrm>
            <a:off x="3836973" y="3175929"/>
            <a:ext cx="777754" cy="430877"/>
          </a:xfrm>
          <a:prstGeom prst="round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3200" b="1" dirty="0">
                <a:latin typeface="Book Antiqua" panose="02040602050305030304" pitchFamily="18" charset="0"/>
              </a:rPr>
              <a:t>3</a:t>
            </a:r>
            <a:r>
              <a:rPr lang="zh-TW" altLang="en-US" sz="1200" dirty="0">
                <a:latin typeface="華康儷楷書" panose="03000509000000000000" pitchFamily="65" charset="-120"/>
                <a:ea typeface="華康儷楷書" panose="03000509000000000000" pitchFamily="65" charset="-120"/>
              </a:rPr>
              <a:t>件</a:t>
            </a:r>
          </a:p>
        </p:txBody>
      </p:sp>
      <p:sp>
        <p:nvSpPr>
          <p:cNvPr id="13" name="圓角矩形 12"/>
          <p:cNvSpPr/>
          <p:nvPr/>
        </p:nvSpPr>
        <p:spPr>
          <a:xfrm>
            <a:off x="3786649" y="4367383"/>
            <a:ext cx="529332"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3</a:t>
            </a:r>
            <a:r>
              <a:rPr lang="zh-TW" altLang="en-US" sz="1200" dirty="0">
                <a:latin typeface="華康儷楷書" panose="03000509000000000000" pitchFamily="65" charset="-120"/>
                <a:ea typeface="華康儷楷書" panose="03000509000000000000" pitchFamily="65" charset="-120"/>
              </a:rPr>
              <a:t>件</a:t>
            </a:r>
          </a:p>
        </p:txBody>
      </p:sp>
      <p:sp>
        <p:nvSpPr>
          <p:cNvPr id="14" name="圓角矩形 13"/>
          <p:cNvSpPr/>
          <p:nvPr/>
        </p:nvSpPr>
        <p:spPr>
          <a:xfrm>
            <a:off x="3786649" y="5732472"/>
            <a:ext cx="672075" cy="400109"/>
          </a:xfrm>
          <a:prstGeom prst="round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3200" b="1" dirty="0">
                <a:latin typeface="Book Antiqua" panose="02040602050305030304" pitchFamily="18" charset="0"/>
              </a:rPr>
              <a:t>3</a:t>
            </a:r>
            <a:r>
              <a:rPr lang="zh-TW" altLang="en-US" sz="1200" dirty="0">
                <a:latin typeface="華康儷楷書" panose="03000509000000000000" pitchFamily="65" charset="-120"/>
                <a:ea typeface="華康儷楷書" panose="03000509000000000000" pitchFamily="65" charset="-120"/>
              </a:rPr>
              <a:t>件</a:t>
            </a:r>
          </a:p>
        </p:txBody>
      </p:sp>
      <p:sp>
        <p:nvSpPr>
          <p:cNvPr id="15" name="圓角矩形 14"/>
          <p:cNvSpPr/>
          <p:nvPr/>
        </p:nvSpPr>
        <p:spPr>
          <a:xfrm>
            <a:off x="8140385" y="3825074"/>
            <a:ext cx="700055"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10</a:t>
            </a:r>
            <a:r>
              <a:rPr lang="zh-TW" altLang="en-US" sz="1200" dirty="0">
                <a:latin typeface="華康儷楷書" panose="03000509000000000000" pitchFamily="65" charset="-120"/>
                <a:ea typeface="華康儷楷書" panose="03000509000000000000" pitchFamily="65" charset="-120"/>
              </a:rPr>
              <a:t>件</a:t>
            </a:r>
          </a:p>
        </p:txBody>
      </p:sp>
      <p:sp>
        <p:nvSpPr>
          <p:cNvPr id="20" name="圓角矩形 19"/>
          <p:cNvSpPr/>
          <p:nvPr/>
        </p:nvSpPr>
        <p:spPr>
          <a:xfrm>
            <a:off x="8171627" y="5774580"/>
            <a:ext cx="672075" cy="297554"/>
          </a:xfrm>
          <a:prstGeom prst="round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10</a:t>
            </a:r>
            <a:r>
              <a:rPr lang="zh-TW" altLang="en-US" sz="1200" dirty="0">
                <a:latin typeface="華康儷楷書" panose="03000509000000000000" pitchFamily="65" charset="-120"/>
                <a:ea typeface="華康儷楷書" panose="03000509000000000000" pitchFamily="65" charset="-120"/>
              </a:rPr>
              <a:t>件</a:t>
            </a:r>
          </a:p>
        </p:txBody>
      </p:sp>
      <p:sp>
        <p:nvSpPr>
          <p:cNvPr id="22" name="矩形 21"/>
          <p:cNvSpPr/>
          <p:nvPr/>
        </p:nvSpPr>
        <p:spPr>
          <a:xfrm>
            <a:off x="1" y="166693"/>
            <a:ext cx="12192000" cy="480131"/>
          </a:xfrm>
          <a:prstGeom prst="rect">
            <a:avLst/>
          </a:prstGeom>
          <a:noFill/>
        </p:spPr>
        <p:txBody>
          <a:bodyPr vert="horz" lIns="91440" tIns="45720" rIns="91440" bIns="45720" rtlCol="0" anchor="ctr">
            <a:normAutofit/>
          </a:bodyPr>
          <a:lstStyle/>
          <a:p>
            <a:pPr marL="457200" indent="-457200" algn="ctr">
              <a:lnSpc>
                <a:spcPct val="90000"/>
              </a:lnSpc>
              <a:spcBef>
                <a:spcPct val="0"/>
              </a:spcBef>
              <a:buFont typeface="Wingdings" panose="05000000000000000000" pitchFamily="2" charset="2"/>
              <a:buChar char="u"/>
            </a:pPr>
            <a:r>
              <a:rPr lang="en-US" altLang="zh-TW" sz="2800" b="1" spc="-100" dirty="0">
                <a:latin typeface="Book Antiqua" panose="02040602050305030304" pitchFamily="18" charset="0"/>
                <a:ea typeface="華康儷楷書" panose="03000509000000000000" pitchFamily="65" charset="-120"/>
                <a:cs typeface="+mj-cs"/>
              </a:rPr>
              <a:t>113</a:t>
            </a:r>
            <a:r>
              <a:rPr lang="zh-TW" altLang="en-US" sz="2800" b="1" spc="-100" dirty="0">
                <a:latin typeface="Book Antiqua" panose="02040602050305030304" pitchFamily="18" charset="0"/>
                <a:ea typeface="華康儷楷書" panose="03000509000000000000" pitchFamily="65" charset="-120"/>
                <a:cs typeface="+mj-cs"/>
              </a:rPr>
              <a:t>學年度招生科技校院採計</a:t>
            </a:r>
            <a:r>
              <a:rPr lang="zh-TW" altLang="zh-TW" sz="2800" b="1" spc="-100" dirty="0">
                <a:latin typeface="Book Antiqua" panose="02040602050305030304" pitchFamily="18" charset="0"/>
                <a:ea typeface="華康儷楷書" panose="03000509000000000000" pitchFamily="65" charset="-120"/>
                <a:cs typeface="+mj-cs"/>
              </a:rPr>
              <a:t>學習歷程檔案</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cs typeface="+mj-cs"/>
              </a:rPr>
              <a:t>項目</a:t>
            </a:r>
            <a:r>
              <a:rPr lang="zh-TW" altLang="zh-TW" sz="2800" b="1" spc="-100" dirty="0">
                <a:solidFill>
                  <a:srgbClr val="FF0000"/>
                </a:solidFill>
                <a:latin typeface="Book Antiqua" panose="02040602050305030304" pitchFamily="18" charset="0"/>
                <a:ea typeface="華康儷楷書" panose="03000509000000000000" pitchFamily="65" charset="-120"/>
                <a:cs typeface="+mj-cs"/>
              </a:rPr>
              <a:t>件數</a:t>
            </a:r>
            <a:r>
              <a:rPr lang="zh-TW" altLang="en-US" sz="2800" b="1" spc="-100" dirty="0">
                <a:solidFill>
                  <a:srgbClr val="FF0000"/>
                </a:solidFill>
                <a:latin typeface="Book Antiqua" panose="02040602050305030304" pitchFamily="18" charset="0"/>
                <a:ea typeface="華康儷楷書" panose="03000509000000000000" pitchFamily="65" charset="-120"/>
                <a:cs typeface="+mj-cs"/>
              </a:rPr>
              <a:t>上限</a:t>
            </a:r>
          </a:p>
        </p:txBody>
      </p:sp>
      <p:sp>
        <p:nvSpPr>
          <p:cNvPr id="28" name="矩形 27"/>
          <p:cNvSpPr/>
          <p:nvPr/>
        </p:nvSpPr>
        <p:spPr>
          <a:xfrm>
            <a:off x="1889598" y="6185042"/>
            <a:ext cx="1530401" cy="400110"/>
          </a:xfrm>
          <a:prstGeom prst="rect">
            <a:avLst/>
          </a:prstGeom>
          <a:noFill/>
        </p:spPr>
        <p:txBody>
          <a:bodyPr wrap="none" lIns="72000" tIns="0" rIns="72000" bIns="0">
            <a:spAutoFit/>
          </a:bodyPr>
          <a:lstStyle/>
          <a:p>
            <a:pPr algn="ctr"/>
            <a:r>
              <a:rPr lang="zh-TW" altLang="en-US" sz="2600" b="1" spc="100" dirty="0">
                <a:solidFill>
                  <a:schemeClr val="bg1"/>
                </a:solidFill>
                <a:latin typeface="華康儷楷書" panose="03000509000000000000" pitchFamily="65" charset="-120"/>
                <a:ea typeface="華康儷楷書" panose="03000509000000000000" pitchFamily="65" charset="-120"/>
              </a:rPr>
              <a:t>四技申請</a:t>
            </a:r>
          </a:p>
        </p:txBody>
      </p:sp>
      <p:sp>
        <p:nvSpPr>
          <p:cNvPr id="2" name="矩形 1"/>
          <p:cNvSpPr/>
          <p:nvPr/>
        </p:nvSpPr>
        <p:spPr>
          <a:xfrm>
            <a:off x="4998720" y="2799883"/>
            <a:ext cx="2004060" cy="135221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998720" y="4251162"/>
            <a:ext cx="2004060" cy="106332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9105901" y="2799883"/>
            <a:ext cx="2130510" cy="19711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9105901" y="4872589"/>
            <a:ext cx="2130510" cy="7695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945609" y="4828542"/>
            <a:ext cx="1988700" cy="595923"/>
          </a:xfrm>
          <a:prstGeom prst="rect">
            <a:avLst/>
          </a:prstGeom>
          <a:solidFill>
            <a:schemeClr val="bg1"/>
          </a:solidFill>
        </p:spPr>
        <p:txBody>
          <a:bodyPr wrap="square" lIns="0" tIns="36000" rIns="0" bIns="36000">
            <a:spAutoFit/>
          </a:bodyPr>
          <a:lstStyle/>
          <a:p>
            <a:r>
              <a:rPr lang="zh-TW" altLang="en-US" sz="1700" b="1" dirty="0">
                <a:latin typeface="華康儷楷書" panose="03000509000000000000" pitchFamily="65" charset="-120"/>
                <a:ea typeface="華康儷楷書" panose="03000509000000000000" pitchFamily="65" charset="-120"/>
              </a:rPr>
              <a:t>具學分數之課程實作</a:t>
            </a:r>
            <a:br>
              <a:rPr lang="en-US" altLang="zh-TW" sz="1700" b="1" dirty="0">
                <a:latin typeface="華康儷楷書" panose="03000509000000000000" pitchFamily="65" charset="-120"/>
                <a:ea typeface="華康儷楷書" panose="03000509000000000000" pitchFamily="65" charset="-120"/>
              </a:rPr>
            </a:br>
            <a:r>
              <a:rPr lang="zh-TW" altLang="en-US" sz="1700" b="1" dirty="0">
                <a:latin typeface="華康儷楷書" panose="03000509000000000000" pitchFamily="65" charset="-120"/>
                <a:ea typeface="華康儷楷書" panose="03000509000000000000" pitchFamily="65" charset="-120"/>
              </a:rPr>
              <a:t>、作品或書面報告</a:t>
            </a:r>
            <a:endParaRPr lang="zh-TW" altLang="en-US" sz="17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685" y="4388442"/>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3469" y="5248979"/>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五角星形 32"/>
          <p:cNvSpPr/>
          <p:nvPr/>
        </p:nvSpPr>
        <p:spPr>
          <a:xfrm>
            <a:off x="2787926" y="1374910"/>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B</a:t>
            </a:r>
            <a:endParaRPr lang="zh-TW" altLang="en-US" sz="1400" b="1" dirty="0">
              <a:solidFill>
                <a:schemeClr val="bg1"/>
              </a:solidFill>
            </a:endParaRPr>
          </a:p>
        </p:txBody>
      </p:sp>
      <p:sp>
        <p:nvSpPr>
          <p:cNvPr id="34" name="五角星形 33"/>
          <p:cNvSpPr/>
          <p:nvPr/>
        </p:nvSpPr>
        <p:spPr>
          <a:xfrm>
            <a:off x="5243245" y="1767747"/>
            <a:ext cx="341971" cy="341971"/>
          </a:xfrm>
          <a:prstGeom prst="star5">
            <a:avLst/>
          </a:prstGeom>
          <a:solidFill>
            <a:schemeClr val="tx1">
              <a:lumMod val="75000"/>
              <a:lumOff val="2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A</a:t>
            </a:r>
            <a:endParaRPr lang="zh-TW" altLang="en-US" sz="1400" b="1" dirty="0">
              <a:solidFill>
                <a:schemeClr val="bg1"/>
              </a:solidFill>
            </a:endParaRPr>
          </a:p>
        </p:txBody>
      </p:sp>
      <p:sp>
        <p:nvSpPr>
          <p:cNvPr id="35" name="五角星形 34"/>
          <p:cNvSpPr/>
          <p:nvPr/>
        </p:nvSpPr>
        <p:spPr>
          <a:xfrm>
            <a:off x="7293026" y="1374910"/>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C</a:t>
            </a:r>
            <a:endParaRPr lang="zh-TW" altLang="en-US" sz="1400" b="1" dirty="0">
              <a:solidFill>
                <a:schemeClr val="bg1"/>
              </a:solidFill>
            </a:endParaRPr>
          </a:p>
        </p:txBody>
      </p:sp>
      <p:sp>
        <p:nvSpPr>
          <p:cNvPr id="16" name="投影片編號版面配置區 15"/>
          <p:cNvSpPr>
            <a:spLocks noGrp="1"/>
          </p:cNvSpPr>
          <p:nvPr>
            <p:ph type="sldNum" sz="quarter" idx="12"/>
          </p:nvPr>
        </p:nvSpPr>
        <p:spPr/>
        <p:txBody>
          <a:bodyPr/>
          <a:lstStyle/>
          <a:p>
            <a:fld id="{BFD9D296-0923-4B30-8558-81C121D8C7E7}" type="slidenum">
              <a:rPr lang="zh-TW" altLang="en-US" smtClean="0"/>
              <a:pPr/>
              <a:t>3</a:t>
            </a:fld>
            <a:endParaRPr lang="zh-TW" altLang="en-US" dirty="0"/>
          </a:p>
        </p:txBody>
      </p:sp>
      <p:sp>
        <p:nvSpPr>
          <p:cNvPr id="32" name="矩形 31"/>
          <p:cNvSpPr/>
          <p:nvPr/>
        </p:nvSpPr>
        <p:spPr>
          <a:xfrm>
            <a:off x="1325782" y="3009753"/>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甄選入學</a:t>
            </a:r>
          </a:p>
        </p:txBody>
      </p:sp>
      <p:sp>
        <p:nvSpPr>
          <p:cNvPr id="37" name="矩形 36"/>
          <p:cNvSpPr/>
          <p:nvPr/>
        </p:nvSpPr>
        <p:spPr>
          <a:xfrm>
            <a:off x="1325782" y="3527308"/>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38" name="矩形 37"/>
          <p:cNvSpPr/>
          <p:nvPr/>
        </p:nvSpPr>
        <p:spPr>
          <a:xfrm>
            <a:off x="1325782" y="4972489"/>
            <a:ext cx="1313181" cy="430887"/>
          </a:xfrm>
          <a:prstGeom prst="rect">
            <a:avLst/>
          </a:prstGeom>
          <a:solidFill>
            <a:srgbClr val="008000"/>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四技申請</a:t>
            </a:r>
          </a:p>
        </p:txBody>
      </p:sp>
      <p:cxnSp>
        <p:nvCxnSpPr>
          <p:cNvPr id="18" name="直線接點 17"/>
          <p:cNvCxnSpPr/>
          <p:nvPr/>
        </p:nvCxnSpPr>
        <p:spPr>
          <a:xfrm>
            <a:off x="1268632" y="4782822"/>
            <a:ext cx="3730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171133" y="1455576"/>
            <a:ext cx="1978949" cy="69640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9376114" y="1882358"/>
            <a:ext cx="595035" cy="307776"/>
          </a:xfrm>
          <a:prstGeom prst="rect">
            <a:avLst/>
          </a:prstGeom>
          <a:solidFill>
            <a:schemeClr val="accent4">
              <a:lumMod val="20000"/>
              <a:lumOff val="80000"/>
            </a:schemeClr>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其他</a:t>
            </a:r>
          </a:p>
        </p:txBody>
      </p:sp>
      <p:sp>
        <p:nvSpPr>
          <p:cNvPr id="43" name="矩形 42"/>
          <p:cNvSpPr/>
          <p:nvPr/>
        </p:nvSpPr>
        <p:spPr>
          <a:xfrm>
            <a:off x="9376114" y="1637574"/>
            <a:ext cx="1826141" cy="307776"/>
          </a:xfrm>
          <a:prstGeom prst="rect">
            <a:avLst/>
          </a:prstGeom>
          <a:solidFill>
            <a:schemeClr val="accent4">
              <a:lumMod val="20000"/>
              <a:lumOff val="80000"/>
            </a:schemeClr>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多元表現綜整心得</a:t>
            </a:r>
          </a:p>
        </p:txBody>
      </p:sp>
      <p:sp>
        <p:nvSpPr>
          <p:cNvPr id="44" name="矩形 43"/>
          <p:cNvSpPr/>
          <p:nvPr/>
        </p:nvSpPr>
        <p:spPr>
          <a:xfrm>
            <a:off x="9376114" y="1392790"/>
            <a:ext cx="1415772" cy="307776"/>
          </a:xfrm>
          <a:prstGeom prst="rect">
            <a:avLst/>
          </a:prstGeom>
          <a:solidFill>
            <a:schemeClr val="accent4">
              <a:lumMod val="20000"/>
              <a:lumOff val="80000"/>
            </a:schemeClr>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學習歷程自述</a:t>
            </a:r>
          </a:p>
        </p:txBody>
      </p:sp>
      <p:sp>
        <p:nvSpPr>
          <p:cNvPr id="36" name="五角星形 35"/>
          <p:cNvSpPr/>
          <p:nvPr/>
        </p:nvSpPr>
        <p:spPr>
          <a:xfrm>
            <a:off x="9124309" y="1358949"/>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D</a:t>
            </a:r>
            <a:endParaRPr lang="zh-TW" altLang="en-US" sz="1400" b="1" dirty="0">
              <a:solidFill>
                <a:schemeClr val="bg1"/>
              </a:solidFill>
            </a:endParaRPr>
          </a:p>
        </p:txBody>
      </p:sp>
      <p:sp>
        <p:nvSpPr>
          <p:cNvPr id="39" name="矩形 38"/>
          <p:cNvSpPr/>
          <p:nvPr/>
        </p:nvSpPr>
        <p:spPr>
          <a:xfrm>
            <a:off x="9363203" y="3144441"/>
            <a:ext cx="1826141" cy="307776"/>
          </a:xfrm>
          <a:prstGeom prst="rect">
            <a:avLst/>
          </a:prstGeom>
          <a:solidFill>
            <a:schemeClr val="bg1"/>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多元表現綜整心得</a:t>
            </a:r>
          </a:p>
        </p:txBody>
      </p:sp>
      <p:sp>
        <p:nvSpPr>
          <p:cNvPr id="40" name="矩形 39"/>
          <p:cNvSpPr/>
          <p:nvPr/>
        </p:nvSpPr>
        <p:spPr>
          <a:xfrm>
            <a:off x="9363202" y="2853637"/>
            <a:ext cx="1826141" cy="338554"/>
          </a:xfrm>
          <a:prstGeom prst="rect">
            <a:avLst/>
          </a:prstGeom>
          <a:solidFill>
            <a:schemeClr val="bg1"/>
          </a:solidFill>
        </p:spPr>
        <p:txBody>
          <a:bodyPr wrap="squar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學習歷程自述</a:t>
            </a:r>
          </a:p>
        </p:txBody>
      </p:sp>
      <p:sp>
        <p:nvSpPr>
          <p:cNvPr id="47" name="矩形 46"/>
          <p:cNvSpPr/>
          <p:nvPr/>
        </p:nvSpPr>
        <p:spPr>
          <a:xfrm>
            <a:off x="9376113" y="4923660"/>
            <a:ext cx="845573" cy="338554"/>
          </a:xfrm>
          <a:prstGeom prst="rect">
            <a:avLst/>
          </a:prstGeom>
          <a:solidFill>
            <a:schemeClr val="bg1"/>
          </a:solidFill>
        </p:spPr>
        <p:txBody>
          <a:bodyPr wrap="squar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其他</a:t>
            </a: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5352" y="4390149"/>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a:extLst>
              <a:ext uri="{FF2B5EF4-FFF2-40B4-BE49-F238E27FC236}">
                <a16:creationId xmlns:a16="http://schemas.microsoft.com/office/drawing/2014/main" id="{7BACE778-ECED-414C-B536-1D4CD919D778}"/>
              </a:ext>
            </a:extLst>
          </p:cNvPr>
          <p:cNvSpPr/>
          <p:nvPr/>
        </p:nvSpPr>
        <p:spPr>
          <a:xfrm>
            <a:off x="2917373" y="2629989"/>
            <a:ext cx="212524" cy="232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a:t>
            </a:r>
          </a:p>
        </p:txBody>
      </p:sp>
    </p:spTree>
    <p:extLst>
      <p:ext uri="{BB962C8B-B14F-4D97-AF65-F5344CB8AC3E}">
        <p14:creationId xmlns:p14="http://schemas.microsoft.com/office/powerpoint/2010/main" val="27410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25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25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125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25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1250"/>
                                        <p:tgtEl>
                                          <p:spTgt spid="20"/>
                                        </p:tgtEl>
                                      </p:cBhvr>
                                    </p:animEffect>
                                  </p:childTnLst>
                                </p:cTn>
                              </p:par>
                            </p:childTnLst>
                          </p:cTn>
                        </p:par>
                        <p:par>
                          <p:cTn id="26" fill="hold">
                            <p:stCondLst>
                              <p:cond delay="1250"/>
                            </p:stCondLst>
                            <p:childTnLst>
                              <p:par>
                                <p:cTn id="27" presetID="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ppt_x"/>
                                          </p:val>
                                        </p:tav>
                                        <p:tav tm="100000">
                                          <p:val>
                                            <p:strVal val="#ppt_x"/>
                                          </p:val>
                                        </p:tav>
                                      </p:tavLst>
                                    </p:anim>
                                    <p:anim calcmode="lin" valueType="num">
                                      <p:cBhvr additive="base">
                                        <p:cTn id="30" dur="10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000" fill="hold"/>
                                        <p:tgtEl>
                                          <p:spTgt spid="21"/>
                                        </p:tgtEl>
                                        <p:attrNameLst>
                                          <p:attrName>ppt_x</p:attrName>
                                        </p:attrNameLst>
                                      </p:cBhvr>
                                      <p:tavLst>
                                        <p:tav tm="0">
                                          <p:val>
                                            <p:strVal val="#ppt_x"/>
                                          </p:val>
                                        </p:tav>
                                        <p:tav tm="100000">
                                          <p:val>
                                            <p:strVal val="#ppt_x"/>
                                          </p:val>
                                        </p:tav>
                                      </p:tavLst>
                                    </p:anim>
                                    <p:anim calcmode="lin" valueType="num">
                                      <p:cBhvr additive="base">
                                        <p:cTn id="35" dur="10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250"/>
                            </p:stCondLst>
                            <p:childTnLst>
                              <p:par>
                                <p:cTn id="37" presetID="2"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ppt_x"/>
                                          </p:val>
                                        </p:tav>
                                        <p:tav tm="100000">
                                          <p:val>
                                            <p:strVal val="#ppt_x"/>
                                          </p:val>
                                        </p:tav>
                                      </p:tavLst>
                                    </p:anim>
                                    <p:anim calcmode="lin" valueType="num">
                                      <p:cBhvr additive="base">
                                        <p:cTn id="40" dur="1000" fill="hold"/>
                                        <p:tgtEl>
                                          <p:spTgt spid="25"/>
                                        </p:tgtEl>
                                        <p:attrNameLst>
                                          <p:attrName>ppt_y</p:attrName>
                                        </p:attrNameLst>
                                      </p:cBhvr>
                                      <p:tavLst>
                                        <p:tav tm="0">
                                          <p:val>
                                            <p:strVal val="0-#ppt_h/2"/>
                                          </p:val>
                                        </p:tav>
                                        <p:tav tm="100000">
                                          <p:val>
                                            <p:strVal val="#ppt_y"/>
                                          </p:val>
                                        </p:tav>
                                      </p:tavLst>
                                    </p:anim>
                                  </p:childTnLst>
                                </p:cTn>
                              </p:par>
                            </p:childTnLst>
                          </p:cTn>
                        </p:par>
                        <p:par>
                          <p:cTn id="41" fill="hold">
                            <p:stCondLst>
                              <p:cond delay="4250"/>
                            </p:stCondLst>
                            <p:childTnLst>
                              <p:par>
                                <p:cTn id="42" presetID="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ppt_x"/>
                                          </p:val>
                                        </p:tav>
                                        <p:tav tm="100000">
                                          <p:val>
                                            <p:strVal val="#ppt_x"/>
                                          </p:val>
                                        </p:tav>
                                      </p:tavLst>
                                    </p:anim>
                                    <p:anim calcmode="lin" valueType="num">
                                      <p:cBhvr additive="base">
                                        <p:cTn id="45" dur="1000" fill="hold"/>
                                        <p:tgtEl>
                                          <p:spTgt spid="30"/>
                                        </p:tgtEl>
                                        <p:attrNameLst>
                                          <p:attrName>ppt_y</p:attrName>
                                        </p:attrNameLst>
                                      </p:cBhvr>
                                      <p:tavLst>
                                        <p:tav tm="0">
                                          <p:val>
                                            <p:strVal val="0-#ppt_h/2"/>
                                          </p:val>
                                        </p:tav>
                                        <p:tav tm="100000">
                                          <p:val>
                                            <p:strVal val="#ppt_y"/>
                                          </p:val>
                                        </p:tav>
                                      </p:tavLst>
                                    </p:anim>
                                  </p:childTnLst>
                                </p:cTn>
                              </p:par>
                              <p:par>
                                <p:cTn id="46" presetID="2" presetClass="entr" presetSubtype="9"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250" fill="hold"/>
                                        <p:tgtEl>
                                          <p:spTgt spid="33"/>
                                        </p:tgtEl>
                                        <p:attrNameLst>
                                          <p:attrName>ppt_x</p:attrName>
                                        </p:attrNameLst>
                                      </p:cBhvr>
                                      <p:tavLst>
                                        <p:tav tm="0">
                                          <p:val>
                                            <p:strVal val="0-#ppt_w/2"/>
                                          </p:val>
                                        </p:tav>
                                        <p:tav tm="100000">
                                          <p:val>
                                            <p:strVal val="#ppt_x"/>
                                          </p:val>
                                        </p:tav>
                                      </p:tavLst>
                                    </p:anim>
                                    <p:anim calcmode="lin" valueType="num">
                                      <p:cBhvr additive="base">
                                        <p:cTn id="49" dur="1250" fill="hold"/>
                                        <p:tgtEl>
                                          <p:spTgt spid="33"/>
                                        </p:tgtEl>
                                        <p:attrNameLst>
                                          <p:attrName>ppt_y</p:attrName>
                                        </p:attrNameLst>
                                      </p:cBhvr>
                                      <p:tavLst>
                                        <p:tav tm="0">
                                          <p:val>
                                            <p:strVal val="0-#ppt_h/2"/>
                                          </p:val>
                                        </p:tav>
                                        <p:tav tm="100000">
                                          <p:val>
                                            <p:strVal val="#ppt_y"/>
                                          </p:val>
                                        </p:tav>
                                      </p:tavLst>
                                    </p:anim>
                                  </p:childTnLst>
                                </p:cTn>
                              </p:par>
                              <p:par>
                                <p:cTn id="50" presetID="2" presetClass="entr" presetSubtype="9"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1250" fill="hold"/>
                                        <p:tgtEl>
                                          <p:spTgt spid="34"/>
                                        </p:tgtEl>
                                        <p:attrNameLst>
                                          <p:attrName>ppt_x</p:attrName>
                                        </p:attrNameLst>
                                      </p:cBhvr>
                                      <p:tavLst>
                                        <p:tav tm="0">
                                          <p:val>
                                            <p:strVal val="0-#ppt_w/2"/>
                                          </p:val>
                                        </p:tav>
                                        <p:tav tm="100000">
                                          <p:val>
                                            <p:strVal val="#ppt_x"/>
                                          </p:val>
                                        </p:tav>
                                      </p:tavLst>
                                    </p:anim>
                                    <p:anim calcmode="lin" valueType="num">
                                      <p:cBhvr additive="base">
                                        <p:cTn id="53" dur="125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1250" fill="hold"/>
                                        <p:tgtEl>
                                          <p:spTgt spid="35"/>
                                        </p:tgtEl>
                                        <p:attrNameLst>
                                          <p:attrName>ppt_x</p:attrName>
                                        </p:attrNameLst>
                                      </p:cBhvr>
                                      <p:tavLst>
                                        <p:tav tm="0">
                                          <p:val>
                                            <p:strVal val="0-#ppt_w/2"/>
                                          </p:val>
                                        </p:tav>
                                        <p:tav tm="100000">
                                          <p:val>
                                            <p:strVal val="#ppt_x"/>
                                          </p:val>
                                        </p:tav>
                                      </p:tavLst>
                                    </p:anim>
                                    <p:anim calcmode="lin" valueType="num">
                                      <p:cBhvr additive="base">
                                        <p:cTn id="57" dur="1250" fill="hold"/>
                                        <p:tgtEl>
                                          <p:spTgt spid="35"/>
                                        </p:tgtEl>
                                        <p:attrNameLst>
                                          <p:attrName>ppt_y</p:attrName>
                                        </p:attrNameLst>
                                      </p:cBhvr>
                                      <p:tavLst>
                                        <p:tav tm="0">
                                          <p:val>
                                            <p:strVal val="0-#ppt_h/2"/>
                                          </p:val>
                                        </p:tav>
                                        <p:tav tm="100000">
                                          <p:val>
                                            <p:strVal val="#ppt_y"/>
                                          </p:val>
                                        </p:tav>
                                      </p:tavLst>
                                    </p:anim>
                                  </p:childTnLst>
                                </p:cTn>
                              </p:par>
                              <p:par>
                                <p:cTn id="58" presetID="2" presetClass="entr" presetSubtype="9"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1250" fill="hold"/>
                                        <p:tgtEl>
                                          <p:spTgt spid="36"/>
                                        </p:tgtEl>
                                        <p:attrNameLst>
                                          <p:attrName>ppt_x</p:attrName>
                                        </p:attrNameLst>
                                      </p:cBhvr>
                                      <p:tavLst>
                                        <p:tav tm="0">
                                          <p:val>
                                            <p:strVal val="0-#ppt_w/2"/>
                                          </p:val>
                                        </p:tav>
                                        <p:tav tm="100000">
                                          <p:val>
                                            <p:strVal val="#ppt_x"/>
                                          </p:val>
                                        </p:tav>
                                      </p:tavLst>
                                    </p:anim>
                                    <p:anim calcmode="lin" valueType="num">
                                      <p:cBhvr additive="base">
                                        <p:cTn id="61" dur="1250" fill="hold"/>
                                        <p:tgtEl>
                                          <p:spTgt spid="36"/>
                                        </p:tgtEl>
                                        <p:attrNameLst>
                                          <p:attrName>ppt_y</p:attrName>
                                        </p:attrNameLst>
                                      </p:cBhvr>
                                      <p:tavLst>
                                        <p:tav tm="0">
                                          <p:val>
                                            <p:strVal val="0-#ppt_h/2"/>
                                          </p:val>
                                        </p:tav>
                                        <p:tav tm="100000">
                                          <p:val>
                                            <p:strVal val="#ppt_y"/>
                                          </p:val>
                                        </p:tav>
                                      </p:tavLst>
                                    </p:anim>
                                  </p:childTnLst>
                                </p:cTn>
                              </p:par>
                              <p:par>
                                <p:cTn id="62" presetID="6" presetClass="entr" presetSubtype="16"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circle(in)">
                                      <p:cBhvr>
                                        <p:cTn id="64" dur="3000"/>
                                        <p:tgtEl>
                                          <p:spTgt spid="3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circle(in)">
                                      <p:cBhvr>
                                        <p:cTn id="67" dur="3000"/>
                                        <p:tgtEl>
                                          <p:spTgt spid="37"/>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circle(in)">
                                      <p:cBhvr>
                                        <p:cTn id="70" dur="3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0" grpId="0" animBg="1"/>
      <p:bldP spid="2" grpId="0" animBg="1"/>
      <p:bldP spid="21" grpId="0" animBg="1"/>
      <p:bldP spid="25" grpId="0" animBg="1"/>
      <p:bldP spid="30" grpId="0" animBg="1"/>
      <p:bldP spid="33" grpId="0" animBg="1"/>
      <p:bldP spid="34" grpId="0" animBg="1"/>
      <p:bldP spid="35" grpId="0" animBg="1"/>
      <p:bldP spid="32" grpId="0" animBg="1"/>
      <p:bldP spid="37" grpId="0" animBg="1"/>
      <p:bldP spid="38"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899" y="1263061"/>
            <a:ext cx="10846965" cy="5013506"/>
          </a:xfrm>
        </p:spPr>
        <p:txBody>
          <a:bodyPr/>
          <a:lstStyle/>
          <a:p>
            <a:pPr>
              <a:buBlip>
                <a:blip r:embed="rId3"/>
              </a:buBlip>
              <a:defRPr/>
            </a:pPr>
            <a:r>
              <a:rPr lang="zh-TW" altLang="en-US"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離島地區考生申請辦理視訊面試</a:t>
            </a:r>
            <a:endParaRPr lang="en-US" altLang="zh-TW"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57200" indent="-457200">
              <a:spcBef>
                <a:spcPts val="1200"/>
              </a:spcBef>
              <a:buFont typeface="+mj-lt"/>
              <a:buAutoNum type="arabicPeriod"/>
            </a:pPr>
            <a:r>
              <a:rPr lang="zh-TW" altLang="zh-TW" sz="2000" dirty="0">
                <a:latin typeface="華康儷楷書" panose="03000509000000000000" pitchFamily="65" charset="-120"/>
                <a:ea typeface="華康儷楷書" panose="03000509000000000000" pitchFamily="65" charset="-120"/>
              </a:rPr>
              <a:t>具備以下資格之一者，得向本委員會申請</a:t>
            </a:r>
            <a:r>
              <a:rPr lang="zh-TW" altLang="en-US" sz="2000" dirty="0">
                <a:latin typeface="華康儷楷書" panose="03000509000000000000" pitchFamily="65" charset="-120"/>
                <a:ea typeface="華康儷楷書" panose="03000509000000000000" pitchFamily="65" charset="-120"/>
              </a:rPr>
              <a:t>使用「</a:t>
            </a:r>
            <a:r>
              <a:rPr lang="zh-TW" altLang="zh-TW" sz="2000" dirty="0">
                <a:latin typeface="華康儷楷書" panose="03000509000000000000" pitchFamily="65" charset="-120"/>
                <a:ea typeface="華康儷楷書" panose="03000509000000000000" pitchFamily="65" charset="-120"/>
              </a:rPr>
              <a:t>視訊面試</a:t>
            </a:r>
            <a:r>
              <a:rPr lang="zh-TW" altLang="en-US" sz="2000" dirty="0">
                <a:latin typeface="華康儷楷書" panose="03000509000000000000" pitchFamily="65" charset="-120"/>
                <a:ea typeface="華康儷楷書" panose="03000509000000000000" pitchFamily="65" charset="-120"/>
              </a:rPr>
              <a:t>」</a:t>
            </a:r>
            <a:endParaRPr lang="en-US" altLang="zh-TW" sz="20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就讀離島地區</a:t>
            </a:r>
            <a:r>
              <a:rPr lang="zh-TW" altLang="en-US" sz="1600" dirty="0">
                <a:latin typeface="華康儷楷書" panose="03000509000000000000" pitchFamily="65" charset="-120"/>
                <a:ea typeface="華康儷楷書" panose="03000509000000000000" pitchFamily="65" charset="-120"/>
              </a:rPr>
              <a:t>學校</a:t>
            </a:r>
            <a:r>
              <a:rPr lang="zh-TW" altLang="zh-TW" sz="1600" dirty="0">
                <a:latin typeface="華康儷楷書" panose="03000509000000000000" pitchFamily="65" charset="-120"/>
                <a:ea typeface="華康儷楷書" panose="03000509000000000000" pitchFamily="65" charset="-120"/>
              </a:rPr>
              <a:t>應屆及非應屆畢業生</a:t>
            </a:r>
            <a:endParaRPr lang="en-US" altLang="zh-TW" sz="16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考生於澎湖、金門、馬祖地區參加當學年度四技二專統一入學測驗考試者</a:t>
            </a:r>
            <a:endParaRPr lang="en-US" altLang="zh-TW" sz="16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前揭考生得自由選擇參與視訊服務，並不額外區分考生參加甄選之報名身分</a:t>
            </a:r>
            <a:r>
              <a:rPr lang="en-US" altLang="zh-TW" sz="1600" dirty="0">
                <a:latin typeface="華康儷楷書" panose="03000509000000000000" pitchFamily="65" charset="-120"/>
                <a:ea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rPr>
              <a:t>即離島保送考生或一般考生</a:t>
            </a:r>
            <a:r>
              <a:rPr lang="en-US" altLang="zh-TW" sz="1600" dirty="0">
                <a:latin typeface="華康儷楷書" panose="03000509000000000000" pitchFamily="65" charset="-120"/>
                <a:ea typeface="華康儷楷書" panose="03000509000000000000" pitchFamily="65" charset="-120"/>
              </a:rPr>
              <a:t>)</a:t>
            </a:r>
            <a:endParaRPr lang="zh-TW" altLang="zh-TW" sz="1600" dirty="0">
              <a:latin typeface="華康儷楷書" panose="03000509000000000000" pitchFamily="65" charset="-120"/>
              <a:ea typeface="華康儷楷書" panose="03000509000000000000" pitchFamily="65" charset="-120"/>
            </a:endParaRPr>
          </a:p>
          <a:p>
            <a:pPr marL="457200" indent="-457200">
              <a:buFont typeface="+mj-lt"/>
              <a:buAutoNum type="arabicPeriod"/>
            </a:pPr>
            <a:r>
              <a:rPr lang="zh-TW" altLang="en-US" sz="2000" dirty="0">
                <a:latin typeface="華康儷楷書" panose="03000509000000000000" pitchFamily="65" charset="-120"/>
                <a:ea typeface="華康儷楷書" panose="03000509000000000000" pitchFamily="65" charset="-120"/>
              </a:rPr>
              <a:t>「視訊面試」辦理日期與「實地面試」相同，</a:t>
            </a:r>
            <a:r>
              <a:rPr lang="zh-TW" altLang="zh-TW" sz="2000" dirty="0">
                <a:latin typeface="華康儷楷書" panose="03000509000000000000" pitchFamily="65" charset="-120"/>
                <a:ea typeface="華康儷楷書" panose="03000509000000000000" pitchFamily="65" charset="-120"/>
              </a:rPr>
              <a:t>考生不得因視訊面試辦理時間與其他學校實地面試時間衝突而要求改</a:t>
            </a:r>
            <a:r>
              <a:rPr lang="zh-TW" altLang="en-US" sz="2000" dirty="0">
                <a:latin typeface="華康儷楷書" panose="03000509000000000000" pitchFamily="65" charset="-120"/>
                <a:ea typeface="華康儷楷書" panose="03000509000000000000" pitchFamily="65" charset="-120"/>
              </a:rPr>
              <a:t>期</a:t>
            </a:r>
            <a:endParaRPr lang="en-US" altLang="zh-TW" sz="2000" dirty="0">
              <a:latin typeface="華康儷楷書" panose="03000509000000000000" pitchFamily="65" charset="-120"/>
              <a:ea typeface="華康儷楷書" panose="03000509000000000000" pitchFamily="65" charset="-120"/>
            </a:endParaRPr>
          </a:p>
          <a:p>
            <a:pPr marL="457200" indent="-457200">
              <a:buFont typeface="+mj-lt"/>
              <a:buAutoNum type="arabicPeriod"/>
            </a:pPr>
            <a:r>
              <a:rPr lang="zh-TW" altLang="zh-TW" sz="2000" dirty="0">
                <a:latin typeface="華康儷楷書" panose="03000509000000000000" pitchFamily="65" charset="-120"/>
                <a:ea typeface="華康儷楷書" panose="03000509000000000000" pitchFamily="65" charset="-120"/>
              </a:rPr>
              <a:t>符合離島</a:t>
            </a:r>
            <a:r>
              <a:rPr lang="zh-TW" altLang="en-US" sz="2000" dirty="0">
                <a:latin typeface="華康儷楷書" panose="03000509000000000000" pitchFamily="65" charset="-120"/>
                <a:ea typeface="華康儷楷書" panose="03000509000000000000" pitchFamily="65" charset="-120"/>
              </a:rPr>
              <a:t>地區</a:t>
            </a:r>
            <a:r>
              <a:rPr lang="zh-TW" altLang="zh-TW" sz="2000" dirty="0">
                <a:latin typeface="華康儷楷書" panose="03000509000000000000" pitchFamily="65" charset="-120"/>
                <a:ea typeface="華康儷楷書" panose="03000509000000000000" pitchFamily="65" charset="-120"/>
              </a:rPr>
              <a:t>視訊面試資格之考生</a:t>
            </a:r>
            <a:r>
              <a:rPr lang="zh-TW" altLang="en-US" sz="2000" dirty="0">
                <a:latin typeface="華康儷楷書" panose="03000509000000000000" pitchFamily="65" charset="-120"/>
                <a:ea typeface="華康儷楷書" panose="03000509000000000000" pitchFamily="65" charset="-120"/>
              </a:rPr>
              <a:t>：</a:t>
            </a:r>
            <a:endParaRPr lang="en-US" altLang="zh-TW" sz="20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於「第一階段報名」選擇</a:t>
            </a:r>
            <a:r>
              <a:rPr lang="zh-TW" altLang="en-US" sz="1600" dirty="0">
                <a:latin typeface="華康儷楷書" panose="03000509000000000000" pitchFamily="65" charset="-120"/>
                <a:ea typeface="華康儷楷書" panose="03000509000000000000" pitchFamily="65" charset="-120"/>
              </a:rPr>
              <a:t>同意</a:t>
            </a:r>
            <a:r>
              <a:rPr lang="zh-TW" altLang="zh-TW" sz="1600" dirty="0">
                <a:latin typeface="華康儷楷書" panose="03000509000000000000" pitchFamily="65" charset="-120"/>
                <a:ea typeface="華康儷楷書" panose="03000509000000000000" pitchFamily="65" charset="-120"/>
              </a:rPr>
              <a:t>參加視訊面試</a:t>
            </a:r>
            <a:r>
              <a:rPr lang="zh-TW" altLang="en-US" sz="1600" dirty="0">
                <a:latin typeface="華康儷楷書" panose="03000509000000000000" pitchFamily="65" charset="-120"/>
                <a:ea typeface="華康儷楷書" panose="03000509000000000000" pitchFamily="65" charset="-120"/>
              </a:rPr>
              <a:t>者</a:t>
            </a:r>
            <a:br>
              <a:rPr lang="en-US" altLang="zh-TW" sz="1600" dirty="0">
                <a:latin typeface="華康儷楷書" panose="03000509000000000000" pitchFamily="65" charset="-120"/>
                <a:ea typeface="華康儷楷書" panose="03000509000000000000" pitchFamily="65" charset="-120"/>
              </a:rPr>
            </a:br>
            <a:r>
              <a:rPr lang="zh-TW" altLang="en-US" sz="1600" dirty="0">
                <a:latin typeface="華康儷楷書" panose="03000509000000000000" pitchFamily="65" charset="-120"/>
                <a:ea typeface="華康儷楷書" panose="03000509000000000000" pitchFamily="65" charset="-120"/>
              </a:rPr>
              <a:t>通過第一階段篩選後，</a:t>
            </a:r>
            <a:r>
              <a:rPr lang="zh-TW" altLang="zh-TW" sz="1600" dirty="0">
                <a:latin typeface="華康儷楷書" panose="03000509000000000000" pitchFamily="65" charset="-120"/>
                <a:ea typeface="華康儷楷書" panose="03000509000000000000" pitchFamily="65" charset="-120"/>
              </a:rPr>
              <a:t>得於「第二階段報名」時，評估第一階段篩選通過</a:t>
            </a:r>
            <a:r>
              <a:rPr lang="zh-TW" altLang="en-US" sz="1600" dirty="0">
                <a:latin typeface="華康儷楷書" panose="03000509000000000000" pitchFamily="65" charset="-120"/>
                <a:ea typeface="華康儷楷書" panose="03000509000000000000" pitchFamily="65" charset="-120"/>
              </a:rPr>
              <a:t>之</a:t>
            </a:r>
            <a:r>
              <a:rPr lang="zh-TW" altLang="zh-TW" sz="1600" dirty="0">
                <a:latin typeface="華康儷楷書" panose="03000509000000000000" pitchFamily="65" charset="-120"/>
                <a:ea typeface="華康儷楷書" panose="03000509000000000000" pitchFamily="65" charset="-120"/>
              </a:rPr>
              <a:t>甄試時間，正式確認是否參與視訊面試</a:t>
            </a:r>
            <a:endParaRPr lang="en-US" altLang="zh-TW" sz="16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未於「第一階段報名」登錄意願者，不得於「第二階段報名」時要求辦理視訊面試</a:t>
            </a:r>
            <a:endParaRPr lang="en-US" altLang="zh-TW" sz="1600" dirty="0">
              <a:latin typeface="華康儷楷書" panose="03000509000000000000" pitchFamily="65" charset="-120"/>
              <a:ea typeface="華康儷楷書" panose="03000509000000000000" pitchFamily="65" charset="-120"/>
            </a:endParaRPr>
          </a:p>
          <a:p>
            <a:pPr marL="457200" indent="-457200">
              <a:buFont typeface="+mj-lt"/>
              <a:buAutoNum type="arabicPeriod"/>
            </a:pPr>
            <a:r>
              <a:rPr lang="zh-TW" altLang="zh-TW" sz="2000" dirty="0">
                <a:solidFill>
                  <a:srgbClr val="FF0000"/>
                </a:solidFill>
                <a:latin typeface="華康儷楷書" panose="03000509000000000000" pitchFamily="65" charset="-120"/>
                <a:ea typeface="華康儷楷書" panose="03000509000000000000" pitchFamily="65" charset="-120"/>
              </a:rPr>
              <a:t>經本委員會審查同意參與視訊面試，並納入排程規劃後，未參與視訊面試之考生，其面試成績以缺考論處</a:t>
            </a:r>
            <a:r>
              <a:rPr lang="en-US" altLang="zh-TW" sz="2000" dirty="0">
                <a:solidFill>
                  <a:srgbClr val="FF0000"/>
                </a:solidFill>
                <a:latin typeface="華康儷楷書" panose="03000509000000000000" pitchFamily="65" charset="-120"/>
                <a:ea typeface="華康儷楷書" panose="03000509000000000000" pitchFamily="65" charset="-120"/>
              </a:rPr>
              <a:t>(</a:t>
            </a:r>
            <a:r>
              <a:rPr lang="zh-TW" altLang="zh-TW" sz="2000" dirty="0">
                <a:solidFill>
                  <a:srgbClr val="FF0000"/>
                </a:solidFill>
                <a:latin typeface="華康儷楷書" panose="03000509000000000000" pitchFamily="65" charset="-120"/>
                <a:ea typeface="華康儷楷書" panose="03000509000000000000" pitchFamily="65" charset="-120"/>
              </a:rPr>
              <a:t>缺考即不予錄取</a:t>
            </a:r>
            <a:r>
              <a:rPr lang="en-US" altLang="zh-TW" sz="2000" dirty="0">
                <a:solidFill>
                  <a:srgbClr val="FF0000"/>
                </a:solidFill>
                <a:latin typeface="華康儷楷書" panose="03000509000000000000" pitchFamily="65" charset="-120"/>
                <a:ea typeface="華康儷楷書" panose="03000509000000000000" pitchFamily="65" charset="-120"/>
              </a:rPr>
              <a:t>)</a:t>
            </a:r>
            <a:endParaRPr lang="en-US" altLang="zh-TW" sz="20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5" name="標題 1"/>
          <p:cNvSpPr txBox="1">
            <a:spLocks/>
          </p:cNvSpPr>
          <p:nvPr/>
        </p:nvSpPr>
        <p:spPr bwMode="auto">
          <a:xfrm>
            <a:off x="1" y="88407"/>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離島視訊面試計畫</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30</a:t>
            </a:fld>
            <a:endParaRPr lang="en-US" altLang="zh-TW" dirty="0"/>
          </a:p>
        </p:txBody>
      </p:sp>
      <p:pic>
        <p:nvPicPr>
          <p:cNvPr id="6" name="圖片 5">
            <a:extLst>
              <a:ext uri="{FF2B5EF4-FFF2-40B4-BE49-F238E27FC236}">
                <a16:creationId xmlns:a16="http://schemas.microsoft.com/office/drawing/2014/main" id="{8FB27750-CE72-447B-BCB0-00B6542170CE}"/>
              </a:ext>
            </a:extLst>
          </p:cNvPr>
          <p:cNvPicPr>
            <a:picLocks noChangeAspect="1"/>
          </p:cNvPicPr>
          <p:nvPr/>
        </p:nvPicPr>
        <p:blipFill>
          <a:blip r:embed="rId4"/>
          <a:stretch>
            <a:fillRect/>
          </a:stretch>
        </p:blipFill>
        <p:spPr>
          <a:xfrm>
            <a:off x="10075563" y="792814"/>
            <a:ext cx="1610301" cy="1614287"/>
          </a:xfrm>
          <a:prstGeom prst="rect">
            <a:avLst/>
          </a:prstGeom>
        </p:spPr>
      </p:pic>
    </p:spTree>
    <p:extLst>
      <p:ext uri="{BB962C8B-B14F-4D97-AF65-F5344CB8AC3E}">
        <p14:creationId xmlns:p14="http://schemas.microsoft.com/office/powerpoint/2010/main" val="357442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790799181"/>
              </p:ext>
            </p:extLst>
          </p:nvPr>
        </p:nvGraphicFramePr>
        <p:xfrm>
          <a:off x="1213422" y="1305068"/>
          <a:ext cx="10292778" cy="2743200"/>
        </p:xfrm>
        <a:graphic>
          <a:graphicData uri="http://schemas.openxmlformats.org/drawingml/2006/table">
            <a:tbl>
              <a:tblPr firstRow="1" bandRow="1">
                <a:tableStyleId>{68D230F3-CF80-4859-8CE7-A43EE81993B5}</a:tableStyleId>
              </a:tblPr>
              <a:tblGrid>
                <a:gridCol w="5625528">
                  <a:extLst>
                    <a:ext uri="{9D8B030D-6E8A-4147-A177-3AD203B41FA5}">
                      <a16:colId xmlns:a16="http://schemas.microsoft.com/office/drawing/2014/main" val="1659588979"/>
                    </a:ext>
                  </a:extLst>
                </a:gridCol>
                <a:gridCol w="3000375">
                  <a:extLst>
                    <a:ext uri="{9D8B030D-6E8A-4147-A177-3AD203B41FA5}">
                      <a16:colId xmlns:a16="http://schemas.microsoft.com/office/drawing/2014/main" val="706242023"/>
                    </a:ext>
                  </a:extLst>
                </a:gridCol>
                <a:gridCol w="1666875">
                  <a:extLst>
                    <a:ext uri="{9D8B030D-6E8A-4147-A177-3AD203B41FA5}">
                      <a16:colId xmlns:a16="http://schemas.microsoft.com/office/drawing/2014/main" val="2871208503"/>
                    </a:ext>
                  </a:extLst>
                </a:gridCol>
              </a:tblGrid>
              <a:tr h="611146">
                <a:tc>
                  <a:txBody>
                    <a:bodyPr/>
                    <a:lstStyle/>
                    <a:p>
                      <a:pPr marL="0" algn="ctr" defTabSz="914400" rtl="0" eaLnBrk="1" latinLnBrk="0" hangingPunct="1"/>
                      <a:r>
                        <a:rPr lang="zh-TW" altLang="en-US" sz="1800" kern="1200" dirty="0">
                          <a:latin typeface="華康儷楷書" panose="03000509000000000000" pitchFamily="65" charset="-120"/>
                          <a:ea typeface="華康儷楷書" panose="03000509000000000000" pitchFamily="65" charset="-120"/>
                        </a:rPr>
                        <a:t>入學管道名稱</a:t>
                      </a:r>
                      <a:endParaRPr lang="zh-TW" altLang="en-US" sz="1800" b="1" kern="1200" dirty="0">
                        <a:solidFill>
                          <a:schemeClr val="lt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latin typeface="華康儷楷書" panose="03000509000000000000" pitchFamily="65" charset="-120"/>
                          <a:ea typeface="華康儷楷書" panose="03000509000000000000" pitchFamily="65" charset="-120"/>
                        </a:rPr>
                        <a:t>錄取且</a:t>
                      </a:r>
                      <a:endParaRPr lang="en-US" altLang="zh-TW" sz="1800" kern="1200" dirty="0">
                        <a:latin typeface="華康儷楷書" panose="03000509000000000000" pitchFamily="65" charset="-120"/>
                        <a:ea typeface="華康儷楷書" panose="03000509000000000000" pitchFamily="65" charset="-12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latin typeface="華康儷楷書" panose="03000509000000000000" pitchFamily="65" charset="-120"/>
                          <a:ea typeface="華康儷楷書" panose="03000509000000000000" pitchFamily="65" charset="-120"/>
                        </a:rPr>
                        <a:t>未於</a:t>
                      </a:r>
                      <a:r>
                        <a:rPr lang="zh-TW" altLang="zh-TW" sz="1800" kern="1200" dirty="0">
                          <a:latin typeface="華康儷楷書" panose="03000509000000000000" pitchFamily="65" charset="-120"/>
                          <a:ea typeface="華康儷楷書" panose="03000509000000000000" pitchFamily="65" charset="-120"/>
                        </a:rPr>
                        <a:t>規定期限內聲明放棄</a:t>
                      </a:r>
                      <a:br>
                        <a:rPr lang="en-US" altLang="zh-TW" sz="1800" kern="1200" dirty="0">
                          <a:latin typeface="華康儷楷書" panose="03000509000000000000" pitchFamily="65" charset="-120"/>
                          <a:ea typeface="華康儷楷書" panose="03000509000000000000" pitchFamily="65" charset="-120"/>
                        </a:rPr>
                      </a:br>
                      <a:r>
                        <a:rPr lang="zh-TW" altLang="en-US" sz="1800" kern="1200" dirty="0">
                          <a:latin typeface="華康儷楷書" panose="03000509000000000000" pitchFamily="65" charset="-120"/>
                          <a:ea typeface="華康儷楷書" panose="03000509000000000000" pitchFamily="65" charset="-120"/>
                        </a:rPr>
                        <a:t>（錄取且報到）</a:t>
                      </a:r>
                      <a:endParaRPr lang="en-US" altLang="zh-TW" sz="1800" b="1" kern="1200" dirty="0">
                        <a:solidFill>
                          <a:schemeClr val="lt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latin typeface="華康儷楷書" panose="03000509000000000000" pitchFamily="65" charset="-120"/>
                          <a:ea typeface="華康儷楷書" panose="03000509000000000000" pitchFamily="65" charset="-120"/>
                        </a:rPr>
                        <a:t>錄取</a:t>
                      </a:r>
                      <a:endParaRPr lang="zh-TW" altLang="en-US" sz="1800" b="1" kern="1200" dirty="0">
                        <a:solidFill>
                          <a:schemeClr val="lt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85138961"/>
                  </a:ext>
                </a:extLst>
              </a:tr>
              <a:tr h="202951">
                <a:tc>
                  <a:txBody>
                    <a:bodyPr/>
                    <a:lstStyle/>
                    <a:p>
                      <a:r>
                        <a:rPr lang="en-US" altLang="zh-TW" sz="1800" dirty="0">
                          <a:latin typeface="華康儷楷書" panose="03000509000000000000" pitchFamily="65" charset="-120"/>
                          <a:ea typeface="華康儷楷書" panose="03000509000000000000" pitchFamily="65" charset="-120"/>
                        </a:rPr>
                        <a:t>113</a:t>
                      </a:r>
                      <a:r>
                        <a:rPr lang="zh-TW" altLang="en-US" sz="1800" dirty="0">
                          <a:latin typeface="華康儷楷書" panose="03000509000000000000" pitchFamily="65" charset="-120"/>
                          <a:ea typeface="華康儷楷書" panose="03000509000000000000" pitchFamily="65" charset="-120"/>
                        </a:rPr>
                        <a:t>學年度大學特殊選才</a:t>
                      </a:r>
                      <a:r>
                        <a:rPr lang="zh-TW" altLang="zh-TW" sz="1800" dirty="0">
                          <a:latin typeface="華康儷楷書" panose="03000509000000000000" pitchFamily="65" charset="-120"/>
                          <a:ea typeface="華康儷楷書" panose="03000509000000000000" pitchFamily="65" charset="-120"/>
                        </a:rPr>
                        <a:t>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47869583"/>
                  </a:ext>
                </a:extLst>
              </a:tr>
              <a:tr h="202951">
                <a:tc>
                  <a:txBody>
                    <a:bodyPr/>
                    <a:lstStyle/>
                    <a:p>
                      <a:r>
                        <a:rPr lang="en-US" altLang="zh-TW" sz="1800" dirty="0">
                          <a:latin typeface="華康儷楷書" panose="03000509000000000000" pitchFamily="65" charset="-120"/>
                          <a:ea typeface="華康儷楷書" panose="03000509000000000000" pitchFamily="65" charset="-120"/>
                        </a:rPr>
                        <a:t>113</a:t>
                      </a:r>
                      <a:r>
                        <a:rPr lang="zh-TW" altLang="en-US" sz="1800" dirty="0">
                          <a:latin typeface="華康儷楷書" panose="03000509000000000000" pitchFamily="65" charset="-120"/>
                          <a:ea typeface="華康儷楷書" panose="03000509000000000000" pitchFamily="65" charset="-120"/>
                        </a:rPr>
                        <a:t>學年度四技二專特殊選才</a:t>
                      </a:r>
                      <a:r>
                        <a:rPr lang="zh-TW" altLang="zh-TW" sz="1800" dirty="0">
                          <a:latin typeface="華康儷楷書" panose="03000509000000000000" pitchFamily="65" charset="-120"/>
                          <a:ea typeface="華康儷楷書" panose="03000509000000000000" pitchFamily="65" charset="-120"/>
                        </a:rPr>
                        <a:t>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9622225"/>
                  </a:ext>
                </a:extLst>
              </a:tr>
              <a:tr h="202951">
                <a:tc>
                  <a:txBody>
                    <a:bodyPr/>
                    <a:lstStyle/>
                    <a:p>
                      <a:r>
                        <a:rPr lang="en-US" altLang="zh-TW" sz="1800" dirty="0">
                          <a:latin typeface="華康儷楷書" panose="03000509000000000000" pitchFamily="65" charset="-120"/>
                          <a:ea typeface="華康儷楷書" panose="03000509000000000000" pitchFamily="65" charset="-120"/>
                        </a:rPr>
                        <a:t>113</a:t>
                      </a:r>
                      <a:r>
                        <a:rPr lang="zh-TW" altLang="en-US" sz="1800" dirty="0">
                          <a:latin typeface="華康儷楷書" panose="03000509000000000000" pitchFamily="65" charset="-120"/>
                          <a:ea typeface="華康儷楷書" panose="03000509000000000000" pitchFamily="65" charset="-120"/>
                        </a:rPr>
                        <a:t>學年度四技二專</a:t>
                      </a:r>
                      <a:r>
                        <a:rPr lang="zh-TW" altLang="zh-TW" sz="1800" dirty="0">
                          <a:latin typeface="華康儷楷書" panose="03000509000000000000" pitchFamily="65" charset="-120"/>
                          <a:ea typeface="華康儷楷書" panose="03000509000000000000" pitchFamily="65" charset="-120"/>
                        </a:rPr>
                        <a:t>招收技藝技能優良學生保送入學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37189650"/>
                  </a:ext>
                </a:extLst>
              </a:tr>
              <a:tr h="202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華康儷楷書" panose="03000509000000000000" pitchFamily="65" charset="-120"/>
                          <a:ea typeface="華康儷楷書" panose="03000509000000000000" pitchFamily="65" charset="-120"/>
                        </a:rPr>
                        <a:t>113</a:t>
                      </a:r>
                      <a:r>
                        <a:rPr lang="zh-TW" altLang="en-US" sz="1800" dirty="0">
                          <a:latin typeface="華康儷楷書" panose="03000509000000000000" pitchFamily="65" charset="-120"/>
                          <a:ea typeface="華康儷楷書" panose="03000509000000000000" pitchFamily="65" charset="-120"/>
                        </a:rPr>
                        <a:t>學年度</a:t>
                      </a:r>
                      <a:r>
                        <a:rPr lang="zh-TW" altLang="zh-TW" sz="1800" dirty="0">
                          <a:latin typeface="華康儷楷書" panose="03000509000000000000" pitchFamily="65" charset="-120"/>
                          <a:ea typeface="華康儷楷書" panose="03000509000000000000" pitchFamily="65" charset="-120"/>
                        </a:rPr>
                        <a:t>大學繁星推薦入學招生</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32976104"/>
                  </a:ext>
                </a:extLst>
              </a:tr>
              <a:tr h="202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華康儷楷書" panose="03000509000000000000" pitchFamily="65" charset="-120"/>
                          <a:ea typeface="華康儷楷書" panose="03000509000000000000" pitchFamily="65" charset="-120"/>
                        </a:rPr>
                        <a:t>113</a:t>
                      </a:r>
                      <a:r>
                        <a:rPr lang="zh-TW" altLang="en-US" sz="1800" dirty="0">
                          <a:latin typeface="華康儷楷書" panose="03000509000000000000" pitchFamily="65" charset="-120"/>
                          <a:ea typeface="華康儷楷書" panose="03000509000000000000" pitchFamily="65" charset="-120"/>
                        </a:rPr>
                        <a:t>學年度</a:t>
                      </a:r>
                      <a:r>
                        <a:rPr lang="zh-TW" altLang="zh-TW" sz="1800" dirty="0">
                          <a:latin typeface="華康儷楷書" panose="03000509000000000000" pitchFamily="65" charset="-120"/>
                          <a:ea typeface="華康儷楷書" panose="03000509000000000000" pitchFamily="65" charset="-120"/>
                        </a:rPr>
                        <a:t>科技校院繁星計畫聯合推薦甄選入學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21898541"/>
                  </a:ext>
                </a:extLst>
              </a:tr>
            </a:tbl>
          </a:graphicData>
        </a:graphic>
      </p:graphicFrame>
      <p:sp>
        <p:nvSpPr>
          <p:cNvPr id="6" name="內容版面配置區 3"/>
          <p:cNvSpPr>
            <a:spLocks noGrp="1"/>
          </p:cNvSpPr>
          <p:nvPr>
            <p:ph idx="1"/>
          </p:nvPr>
        </p:nvSpPr>
        <p:spPr>
          <a:xfrm>
            <a:off x="1213420" y="805356"/>
            <a:ext cx="8471222" cy="499712"/>
          </a:xfrm>
        </p:spPr>
        <p:txBody>
          <a:bodyPr>
            <a:normAutofit/>
          </a:bodyPr>
          <a:lstStyle/>
          <a:p>
            <a:pPr>
              <a:lnSpc>
                <a:spcPct val="114000"/>
              </a:lnSpc>
              <a:spcBef>
                <a:spcPts val="0"/>
              </a:spcBef>
              <a:buBlip>
                <a:blip r:embed="rId3"/>
              </a:buBlip>
              <a:defRPr/>
            </a:pPr>
            <a:r>
              <a:rPr lang="zh-TW" altLang="zh-TW" sz="24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第一階段統測成績篩選</a:t>
            </a:r>
            <a:r>
              <a:rPr lang="zh-TW" altLang="en-US" sz="24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名單剔除</a:t>
            </a:r>
            <a:endParaRPr lang="en-US" altLang="zh-TW" sz="24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 name="標題 1"/>
          <p:cNvSpPr txBox="1">
            <a:spLocks/>
          </p:cNvSpPr>
          <p:nvPr/>
        </p:nvSpPr>
        <p:spPr bwMode="auto">
          <a:xfrm>
            <a:off x="0" y="7447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第一階段統測成績篩選</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31</a:t>
            </a:fld>
            <a:endParaRPr lang="en-US" altLang="zh-TW"/>
          </a:p>
        </p:txBody>
      </p:sp>
      <p:sp>
        <p:nvSpPr>
          <p:cNvPr id="7" name="矩形 6"/>
          <p:cNvSpPr/>
          <p:nvPr/>
        </p:nvSpPr>
        <p:spPr>
          <a:xfrm>
            <a:off x="1213420" y="4135620"/>
            <a:ext cx="10672007" cy="1015663"/>
          </a:xfrm>
          <a:prstGeom prst="rect">
            <a:avLst/>
          </a:prstGeom>
        </p:spPr>
        <p:txBody>
          <a:bodyPr wrap="square">
            <a:spAutoFit/>
          </a:bodyPr>
          <a:lstStyle/>
          <a:p>
            <a:pPr marL="342900" lvl="1" indent="-342900">
              <a:buFont typeface="Wingdings" panose="05000000000000000000" pitchFamily="2" charset="2"/>
              <a:buChar char="Ø"/>
              <a:defRPr/>
            </a:pPr>
            <a:r>
              <a:rPr lang="zh-TW" altLang="zh-TW" sz="2000" b="1" dirty="0">
                <a:solidFill>
                  <a:srgbClr val="FF0000"/>
                </a:solidFill>
                <a:latin typeface="華康儷楷書" panose="03000509000000000000" pitchFamily="65" charset="-120"/>
                <a:ea typeface="華康儷楷書" panose="03000509000000000000" pitchFamily="65" charset="-120"/>
              </a:rPr>
              <a:t>其他</a:t>
            </a:r>
            <a:r>
              <a:rPr lang="en-US" altLang="zh-TW" sz="2000" b="1" dirty="0">
                <a:solidFill>
                  <a:srgbClr val="FF0000"/>
                </a:solidFill>
                <a:latin typeface="華康儷楷書" panose="03000509000000000000" pitchFamily="65" charset="-120"/>
                <a:ea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rPr>
              <a:t>大學</a:t>
            </a:r>
            <a:r>
              <a:rPr lang="en-US" altLang="zh-TW" sz="2000" b="1" dirty="0">
                <a:solidFill>
                  <a:srgbClr val="FF0000"/>
                </a:solidFill>
                <a:latin typeface="華康儷楷書" panose="03000509000000000000" pitchFamily="65" charset="-120"/>
                <a:ea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rPr>
              <a:t>招生管道錄取並報到之考生，未</a:t>
            </a:r>
            <a:r>
              <a:rPr lang="zh-TW" altLang="en-US" sz="2000" b="1" dirty="0">
                <a:solidFill>
                  <a:srgbClr val="FF0000"/>
                </a:solidFill>
                <a:latin typeface="華康儷楷書" panose="03000509000000000000" pitchFamily="65" charset="-120"/>
                <a:ea typeface="華康儷楷書" panose="03000509000000000000" pitchFamily="65" charset="-120"/>
              </a:rPr>
              <a:t>在</a:t>
            </a:r>
            <a:r>
              <a:rPr lang="zh-TW" altLang="zh-TW" sz="2000" b="1" dirty="0">
                <a:solidFill>
                  <a:srgbClr val="FF0000"/>
                </a:solidFill>
                <a:latin typeface="華康儷楷書" panose="03000509000000000000" pitchFamily="65" charset="-120"/>
                <a:ea typeface="華康儷楷書" panose="03000509000000000000" pitchFamily="65" charset="-120"/>
              </a:rPr>
              <a:t>該管道規定期限內聲明放棄入學資格、錄取資格或報到後放棄者，不得再報名本招生</a:t>
            </a:r>
            <a:endParaRPr lang="en-US" altLang="zh-TW" sz="2000" b="1" dirty="0">
              <a:solidFill>
                <a:srgbClr val="FF0000"/>
              </a:solidFill>
              <a:latin typeface="華康儷楷書" panose="03000509000000000000" pitchFamily="65" charset="-120"/>
              <a:ea typeface="華康儷楷書" panose="03000509000000000000" pitchFamily="65" charset="-120"/>
            </a:endParaRPr>
          </a:p>
          <a:p>
            <a:pPr marL="0" lvl="1">
              <a:defRPr/>
            </a:pPr>
            <a:endParaRPr lang="zh-TW" altLang="zh-TW" sz="2000" dirty="0">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320239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85314" y="1013102"/>
            <a:ext cx="5544882" cy="5399806"/>
          </a:xfrm>
        </p:spPr>
        <p:txBody>
          <a:bodyPr/>
          <a:lstStyle/>
          <a:p>
            <a:pPr>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完成</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第一階段報名作業後</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，由本委員會系統產生通行碼</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第二階段報名及繳費查詢</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總成績公告</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正</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取生名單</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就讀志願序登記</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皆須使用</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通行碼</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請學校務必記得發予考生，並且輔導</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考生妥善保存通行碼</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務請協助加強宣導考生基本資料維護</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考生可</a:t>
            </a:r>
            <a:r>
              <a:rPr lang="zh-TW"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於第二階段報名時自行修改</a:t>
            </a:r>
          </a:p>
        </p:txBody>
      </p:sp>
      <p:sp>
        <p:nvSpPr>
          <p:cNvPr id="5" name="標題 1"/>
          <p:cNvSpPr txBox="1">
            <a:spLocks/>
          </p:cNvSpPr>
          <p:nvPr/>
        </p:nvSpPr>
        <p:spPr bwMode="auto">
          <a:xfrm>
            <a:off x="0" y="10606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通行碼使用</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32</a:t>
            </a:fld>
            <a:endParaRPr lang="en-US" altLang="zh-TW"/>
          </a:p>
        </p:txBody>
      </p:sp>
      <p:pic>
        <p:nvPicPr>
          <p:cNvPr id="6" name="圖片 5"/>
          <p:cNvPicPr>
            <a:picLocks noChangeAspect="1"/>
          </p:cNvPicPr>
          <p:nvPr/>
        </p:nvPicPr>
        <p:blipFill>
          <a:blip r:embed="rId3"/>
          <a:stretch>
            <a:fillRect/>
          </a:stretch>
        </p:blipFill>
        <p:spPr>
          <a:xfrm>
            <a:off x="6797615" y="896704"/>
            <a:ext cx="4257771" cy="5632601"/>
          </a:xfrm>
          <a:prstGeom prst="rect">
            <a:avLst/>
          </a:prstGeom>
          <a:ln w="3175">
            <a:solidFill>
              <a:schemeClr val="tx1">
                <a:lumMod val="95000"/>
                <a:lumOff val="5000"/>
              </a:schemeClr>
            </a:solidFill>
          </a:ln>
        </p:spPr>
      </p:pic>
      <p:sp>
        <p:nvSpPr>
          <p:cNvPr id="2" name="矩形 1"/>
          <p:cNvSpPr/>
          <p:nvPr/>
        </p:nvSpPr>
        <p:spPr>
          <a:xfrm>
            <a:off x="967367" y="4456795"/>
            <a:ext cx="5670957" cy="2015936"/>
          </a:xfrm>
          <a:prstGeom prst="rect">
            <a:avLst/>
          </a:prstGeom>
        </p:spPr>
        <p:txBody>
          <a:bodyPr wrap="square">
            <a:spAutoFit/>
          </a:bodyPr>
          <a:lstStyle/>
          <a:p>
            <a:pPr marL="342900" lvl="1" indent="-342900">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通行碼遺失申請方式：</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360000" lvl="1">
              <a:lnSpc>
                <a:spcPct val="125000"/>
              </a:lnSpc>
              <a:spcBef>
                <a:spcPts val="0"/>
              </a:spcBef>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填妥補發申請表並黏妥身分證明文件影本後，傳真至本委員會提出申請，補發以</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次</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為限，經完成身分查驗之考生，由系統配發簡訊至考生留存本委員會之手機號碼</a:t>
            </a:r>
          </a:p>
        </p:txBody>
      </p:sp>
    </p:spTree>
    <p:extLst>
      <p:ext uri="{BB962C8B-B14F-4D97-AF65-F5344CB8AC3E}">
        <p14:creationId xmlns:p14="http://schemas.microsoft.com/office/powerpoint/2010/main" val="3753259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56425" y="781013"/>
            <a:ext cx="11377423" cy="5905013"/>
          </a:xfrm>
        </p:spPr>
        <p:txBody>
          <a:bodyPr>
            <a:normAutofit fontScale="92500"/>
          </a:bodyPr>
          <a:lstStyle/>
          <a:p>
            <a:pPr>
              <a:buFontTx/>
              <a:buBlip>
                <a:blip r:embed="rId3"/>
              </a:buBlip>
              <a:defRPr/>
            </a:pPr>
            <a:r>
              <a:rPr lang="zh-TW"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第一階段統測成績篩選</a:t>
            </a:r>
          </a:p>
          <a:p>
            <a:pPr lvl="1">
              <a:lnSpc>
                <a:spcPct val="150000"/>
              </a:lnSpc>
              <a:spcBef>
                <a:spcPts val="0"/>
              </a:spcBef>
              <a:buFont typeface="Wingdings" pitchFamily="2" charset="2"/>
              <a:buChar char="n"/>
              <a:defRPr/>
            </a:pP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某校系科組之招生名額為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人，各科篩選倍率：</a:t>
            </a:r>
            <a:b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國文</a:t>
            </a:r>
            <a:r>
              <a:rPr lang="en-US"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英文</a:t>
            </a:r>
            <a:r>
              <a:rPr lang="en-US"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數學</a:t>
            </a:r>
            <a:r>
              <a:rPr lang="en-US"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專業一</a:t>
            </a:r>
            <a:r>
              <a:rPr lang="en-US"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專業二</a:t>
            </a:r>
            <a:r>
              <a:rPr lang="en-US"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3</a:t>
            </a:r>
            <a:endPar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spcBef>
                <a:spcPts val="0"/>
              </a:spcBef>
              <a:buFont typeface="Wingdings" pitchFamily="2" charset="2"/>
              <a:buChar char="n"/>
              <a:defRPr/>
            </a:pP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篩選過程：先依</a:t>
            </a:r>
            <a:r>
              <a:rPr lang="zh-TW" altLang="en-US"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國文</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成績級分篩選出前</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，再以該</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人之</a:t>
            </a:r>
            <a:b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en-US"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英</a:t>
            </a: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文與數學</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成績級分加總後篩選出前</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50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×5) </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，再以該</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50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人之</a:t>
            </a:r>
            <a:b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專業一與專業二</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成績</a:t>
            </a:r>
            <a:r>
              <a:rPr lang="zh-TW" altLang="zh-TW" b="1" dirty="0">
                <a:latin typeface="華康儷楷書" panose="03000509000000000000" pitchFamily="65" charset="-120"/>
                <a:ea typeface="華康儷楷書" panose="03000509000000000000" pitchFamily="65" charset="-120"/>
                <a:cs typeface="Times New Roman" panose="02020603050405020304" pitchFamily="18" charset="0"/>
              </a:rPr>
              <a:t>級分加總</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後篩選出前</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30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，此</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30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人即為「預計甄試人數」</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buFontTx/>
              <a:buBlip>
                <a:blip r:embed="rId3"/>
              </a:buBlip>
              <a:defRPr/>
            </a:pPr>
            <a:r>
              <a:rPr lang="zh-TW"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第一階段篩選結果公告</a:t>
            </a:r>
            <a:r>
              <a:rPr lang="en-US"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113.5.31(</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zh-TW"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buFont typeface="華康中黑體" panose="020B0509000000000000" pitchFamily="49" charset="-120"/>
              <a:buChar char="–"/>
              <a:defRPr/>
            </a:pP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本</a:t>
            </a:r>
            <a:r>
              <a:rPr lang="zh-TW" altLang="en-US"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委員</a:t>
            </a: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會網站</a:t>
            </a:r>
            <a:r>
              <a:rPr lang="zh-TW" altLang="en-US"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查詢功能</a:t>
            </a:r>
            <a:endParaRPr lang="en-US"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nSpc>
                <a:spcPct val="150000"/>
              </a:lnSpc>
              <a:buNone/>
              <a:defRPr/>
            </a:pPr>
            <a:r>
              <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考生查詢</a:t>
            </a:r>
            <a:endPar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nSpc>
                <a:spcPct val="150000"/>
              </a:lnSpc>
              <a:buNone/>
              <a:defRPr/>
            </a:pPr>
            <a:r>
              <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en-US"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學校</a:t>
            </a:r>
            <a:r>
              <a:rPr lang="zh-TW" altLang="en-US"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名單</a:t>
            </a:r>
            <a:r>
              <a:rPr lang="zh-TW"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下載</a:t>
            </a:r>
            <a:endPar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nSpc>
                <a:spcPct val="150000"/>
              </a:lnSpc>
              <a:buNone/>
              <a:defRPr/>
            </a:pPr>
            <a:r>
              <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各校系科組學程篩選標準</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60419" name="Rectangle 3"/>
          <p:cNvSpPr>
            <a:spLocks noChangeArrowheads="1"/>
          </p:cNvSpPr>
          <p:nvPr/>
        </p:nvSpPr>
        <p:spPr bwMode="auto">
          <a:xfrm>
            <a:off x="1981200" y="1600203"/>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latin typeface="+mn-ea"/>
            </a:endParaRPr>
          </a:p>
        </p:txBody>
      </p:sp>
      <p:sp>
        <p:nvSpPr>
          <p:cNvPr id="6" name="標題 1"/>
          <p:cNvSpPr txBox="1">
            <a:spLocks/>
          </p:cNvSpPr>
          <p:nvPr/>
        </p:nvSpPr>
        <p:spPr bwMode="auto">
          <a:xfrm>
            <a:off x="0" y="72675"/>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第一階段篩選及公告</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33</a:t>
            </a:fld>
            <a:endParaRPr lang="en-US" altLang="zh-TW"/>
          </a:p>
        </p:txBody>
      </p:sp>
    </p:spTree>
    <p:extLst>
      <p:ext uri="{BB962C8B-B14F-4D97-AF65-F5344CB8AC3E}">
        <p14:creationId xmlns:p14="http://schemas.microsoft.com/office/powerpoint/2010/main" val="48580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57761" y="935040"/>
            <a:ext cx="11027668" cy="5751865"/>
          </a:xfrm>
        </p:spPr>
        <p:txBody>
          <a:bodyPr/>
          <a:lstStyle/>
          <a:p>
            <a:pPr marL="442913" lvl="3" indent="-266700">
              <a:lnSpc>
                <a:spcPts val="2700"/>
              </a:lnSpc>
              <a:spcBef>
                <a:spcPts val="600"/>
              </a:spcBef>
              <a:buFont typeface="+mj-lt"/>
              <a:buAutoNum type="arabicPeriod"/>
              <a:tabLst>
                <a:tab pos="442913" algn="l"/>
              </a:tabLst>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通過第一階段篩選之考生即具備第二階段報名資格</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tabLst>
                <a:tab pos="442913" algn="l"/>
              </a:tabLst>
              <a:defRPr/>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「第二階段</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報名</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」包含</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「選擇報名校系科</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、學程」、「</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修課紀錄或</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在校學業成績證明」、「</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備審資料」 、「證照或得獎加分」</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「第二階段指定項目甄試費</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繳交</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defRPr/>
            </a:pPr>
            <a:r>
              <a:rPr lang="zh-TW" altLang="en-US" sz="175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第二階段報名「網路上傳（或勾選）學習歷程備審料」及「繳費查詢」分為兩系統操作</a:t>
            </a:r>
            <a:r>
              <a:rPr lang="en-US" altLang="zh-TW" sz="175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75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無先後順序區分</a:t>
            </a:r>
            <a:r>
              <a:rPr lang="en-US" altLang="zh-TW" sz="175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z="1750" dirty="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請考生務必於所報名之</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各校系科</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、學程</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所訂截止期限內，完成上述第二階段報名作業，</a:t>
            </a:r>
            <a:r>
              <a:rPr lang="zh-TW" altLang="en-US"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未依規定期限及方式完成「第二階段報名」之考生，視同放棄參加指定項目甄試之資格</a:t>
            </a:r>
            <a:endParaRPr lang="en-US" altLang="zh-TW"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defRPr/>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為避免自身權益受損，請考生務必詳閱「簡章下載暨資料查詢系統」之「各校系科</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、學程甄選辦法」</a:t>
            </a:r>
            <a:endParaRPr lang="zh-TW" altLang="en-US"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0" indent="0" algn="just">
              <a:lnSpc>
                <a:spcPts val="2600"/>
              </a:lnSpc>
              <a:spcBef>
                <a:spcPts val="300"/>
              </a:spcBef>
              <a:buNone/>
            </a:pP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a:buBlip>
                <a:blip r:embed="rId3"/>
              </a:buBlip>
              <a:defRPr/>
            </a:pPr>
            <a:r>
              <a:rPr lang="zh-TW" altLang="en-US" sz="2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學習歷程備審資料上傳時間</a:t>
            </a:r>
            <a:r>
              <a:rPr lang="en-US" altLang="zh-TW" sz="2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自</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113.6.6(</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起，每日</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8:00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至</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首日為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起至</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p>
          <a:p>
            <a:pPr marL="442913" lvl="3" indent="-266700">
              <a:lnSpc>
                <a:spcPts val="2700"/>
              </a:lnSpc>
              <a:spcBef>
                <a:spcPts val="600"/>
              </a:spcBef>
              <a:buFont typeface="+mj-lt"/>
              <a:buAutoNum type="arabicPeriod"/>
              <a:defRPr/>
            </a:pP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截止日期與時間係依「各校系科</a:t>
            </a:r>
            <a:r>
              <a:rPr lang="en-US" altLang="zh-TW"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、學程甄選辦法」之「學習歷程備審資料上傳暨繳費截止時間」所訂為準</a:t>
            </a:r>
            <a:endParaRPr lang="en-US" altLang="zh-TW"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42913" lvl="3" indent="-266700">
              <a:lnSpc>
                <a:spcPts val="2700"/>
              </a:lnSpc>
              <a:spcBef>
                <a:spcPts val="600"/>
              </a:spcBef>
              <a:buFont typeface="+mj-lt"/>
              <a:buAutoNum type="arabicPeriod"/>
              <a:defRPr/>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上傳系統於每日</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準時關閉，此時正進行上傳中之學習歷程備審資料將無法完成上傳，請考生特別注意，務必預留學習歷程備審資料上傳時間</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marL="442913" lvl="3" indent="-266700">
              <a:lnSpc>
                <a:spcPct val="125000"/>
              </a:lnSpc>
              <a:spcBef>
                <a:spcPts val="0"/>
              </a:spcBef>
              <a:buFont typeface="+mj-lt"/>
              <a:buAutoNum type="arabicPeriod"/>
              <a:defRPr/>
            </a:pP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9" name="標題 1"/>
          <p:cNvSpPr txBox="1">
            <a:spLocks/>
          </p:cNvSpPr>
          <p:nvPr/>
        </p:nvSpPr>
        <p:spPr bwMode="auto">
          <a:xfrm>
            <a:off x="0" y="5764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報名時程及作業辦法</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34</a:t>
            </a:fld>
            <a:endParaRPr lang="en-US" altLang="zh-TW"/>
          </a:p>
        </p:txBody>
      </p:sp>
    </p:spTree>
    <p:extLst>
      <p:ext uri="{BB962C8B-B14F-4D97-AF65-F5344CB8AC3E}">
        <p14:creationId xmlns:p14="http://schemas.microsoft.com/office/powerpoint/2010/main" val="346042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425DD0F-D833-4500-8224-585EDAC39332}" type="slidenum">
              <a:rPr lang="zh-TW" altLang="en-US" smtClean="0"/>
              <a:pPr>
                <a:defRPr/>
              </a:pPr>
              <a:t>35</a:t>
            </a:fld>
            <a:endParaRPr lang="en-US" altLang="zh-TW" dirty="0"/>
          </a:p>
        </p:txBody>
      </p:sp>
      <p:sp>
        <p:nvSpPr>
          <p:cNvPr id="3" name="標題 1"/>
          <p:cNvSpPr txBox="1">
            <a:spLocks/>
          </p:cNvSpPr>
          <p:nvPr/>
        </p:nvSpPr>
        <p:spPr>
          <a:xfrm>
            <a:off x="0" y="129823"/>
            <a:ext cx="12192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上傳截止日期統計資料</a:t>
            </a:r>
          </a:p>
        </p:txBody>
      </p:sp>
      <p:graphicFrame>
        <p:nvGraphicFramePr>
          <p:cNvPr id="6" name="表格 5"/>
          <p:cNvGraphicFramePr>
            <a:graphicFrameLocks noGrp="1"/>
          </p:cNvGraphicFramePr>
          <p:nvPr>
            <p:extLst>
              <p:ext uri="{D42A27DB-BD31-4B8C-83A1-F6EECF244321}">
                <p14:modId xmlns:p14="http://schemas.microsoft.com/office/powerpoint/2010/main" val="4172936939"/>
              </p:ext>
            </p:extLst>
          </p:nvPr>
        </p:nvGraphicFramePr>
        <p:xfrm>
          <a:off x="975361" y="849488"/>
          <a:ext cx="10283534" cy="5563420"/>
        </p:xfrm>
        <a:graphic>
          <a:graphicData uri="http://schemas.openxmlformats.org/drawingml/2006/table">
            <a:tbl>
              <a:tblPr firstRow="1" bandRow="1">
                <a:tableStyleId>{5FD0F851-EC5A-4D38-B0AD-8093EC10F338}</a:tableStyleId>
              </a:tblPr>
              <a:tblGrid>
                <a:gridCol w="2744827">
                  <a:extLst>
                    <a:ext uri="{9D8B030D-6E8A-4147-A177-3AD203B41FA5}">
                      <a16:colId xmlns:a16="http://schemas.microsoft.com/office/drawing/2014/main" val="290393610"/>
                    </a:ext>
                  </a:extLst>
                </a:gridCol>
                <a:gridCol w="904151">
                  <a:extLst>
                    <a:ext uri="{9D8B030D-6E8A-4147-A177-3AD203B41FA5}">
                      <a16:colId xmlns:a16="http://schemas.microsoft.com/office/drawing/2014/main" val="679336902"/>
                    </a:ext>
                  </a:extLst>
                </a:gridCol>
                <a:gridCol w="1001370">
                  <a:extLst>
                    <a:ext uri="{9D8B030D-6E8A-4147-A177-3AD203B41FA5}">
                      <a16:colId xmlns:a16="http://schemas.microsoft.com/office/drawing/2014/main" val="2179166210"/>
                    </a:ext>
                  </a:extLst>
                </a:gridCol>
                <a:gridCol w="1526362">
                  <a:extLst>
                    <a:ext uri="{9D8B030D-6E8A-4147-A177-3AD203B41FA5}">
                      <a16:colId xmlns:a16="http://schemas.microsoft.com/office/drawing/2014/main" val="937722108"/>
                    </a:ext>
                  </a:extLst>
                </a:gridCol>
                <a:gridCol w="1195813">
                  <a:extLst>
                    <a:ext uri="{9D8B030D-6E8A-4147-A177-3AD203B41FA5}">
                      <a16:colId xmlns:a16="http://schemas.microsoft.com/office/drawing/2014/main" val="51608792"/>
                    </a:ext>
                  </a:extLst>
                </a:gridCol>
                <a:gridCol w="1176368">
                  <a:extLst>
                    <a:ext uri="{9D8B030D-6E8A-4147-A177-3AD203B41FA5}">
                      <a16:colId xmlns:a16="http://schemas.microsoft.com/office/drawing/2014/main" val="1862681886"/>
                    </a:ext>
                  </a:extLst>
                </a:gridCol>
                <a:gridCol w="1734643">
                  <a:extLst>
                    <a:ext uri="{9D8B030D-6E8A-4147-A177-3AD203B41FA5}">
                      <a16:colId xmlns:a16="http://schemas.microsoft.com/office/drawing/2014/main" val="419676411"/>
                    </a:ext>
                  </a:extLst>
                </a:gridCol>
              </a:tblGrid>
              <a:tr h="393808">
                <a:tc rowSpan="2">
                  <a:txBody>
                    <a:bodyPr/>
                    <a:lstStyle/>
                    <a:p>
                      <a:pPr algn="ctr" fontAlgn="b"/>
                      <a:r>
                        <a:rPr lang="zh-TW" altLang="en-US"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學習歷程備審資料上傳暨繳費截止時間</a:t>
                      </a:r>
                    </a:p>
                  </a:txBody>
                  <a:tcPr marL="9525" marR="9525" marT="9525" marB="0" anchor="ctr"/>
                </a:tc>
                <a:tc rowSpan="2">
                  <a:txBody>
                    <a:bodyPr/>
                    <a:lstStyle/>
                    <a:p>
                      <a:pPr marL="0" algn="ctr" defTabSz="914400" rtl="0" eaLnBrk="1" fontAlgn="b" latinLnBrk="0" hangingPunct="1"/>
                      <a:r>
                        <a:rPr lang="zh-TW" altLang="en-US"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校數</a:t>
                      </a:r>
                    </a:p>
                  </a:txBody>
                  <a:tcPr marL="9525" marR="9525" marT="9525" marB="0" anchor="ctr"/>
                </a:tc>
                <a:tc rowSpan="2">
                  <a:txBody>
                    <a:bodyPr/>
                    <a:lstStyle/>
                    <a:p>
                      <a:pPr marL="0" algn="ctr" defTabSz="914400" rtl="0" eaLnBrk="1" fontAlgn="b" latinLnBrk="0" hangingPunct="1"/>
                      <a:r>
                        <a:rPr lang="zh-TW" altLang="en-US"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系數</a:t>
                      </a:r>
                    </a:p>
                  </a:txBody>
                  <a:tcPr marL="9525" marR="9525" marT="9525" marB="0" anchor="ctr"/>
                </a:tc>
                <a:tc rowSpan="2">
                  <a:txBody>
                    <a:bodyPr/>
                    <a:lstStyle/>
                    <a:p>
                      <a:pPr marL="0" algn="ctr" defTabSz="914400" rtl="0" eaLnBrk="1" fontAlgn="b" latinLnBrk="0" hangingPunct="1"/>
                      <a:r>
                        <a:rPr lang="zh-TW" altLang="en-US"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系數比例</a:t>
                      </a:r>
                      <a:endParaRPr lang="en-US" altLang="zh-TW"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0" algn="ctr" defTabSz="914400" rtl="0" eaLnBrk="1" fontAlgn="b" latinLnBrk="0" hangingPunct="1"/>
                      <a:r>
                        <a:rPr lang="en-US" altLang="zh-TW"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a:t>
                      </a:r>
                    </a:p>
                  </a:txBody>
                  <a:tcPr marL="9525" marR="9525" marT="9525" marB="0" anchor="ctr"/>
                </a:tc>
                <a:tc gridSpan="2">
                  <a:txBody>
                    <a:bodyPr/>
                    <a:lstStyle/>
                    <a:p>
                      <a:pPr algn="ctr" fontAlgn="b"/>
                      <a:r>
                        <a:rPr lang="zh-TW" altLang="en-US" sz="1800" b="1"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招生名額</a:t>
                      </a:r>
                    </a:p>
                  </a:txBody>
                  <a:tcPr marL="9525" marR="9525" marT="9525" marB="0" anchor="ctr"/>
                </a:tc>
                <a:tc hMerge="1">
                  <a:txBody>
                    <a:bodyPr/>
                    <a:lstStyle/>
                    <a:p>
                      <a:pPr algn="ctr" fontAlgn="b"/>
                      <a:endParaRPr lang="zh-TW" altLang="en-US" sz="1600" b="1" i="0" u="none" strike="noStrike" dirty="0">
                        <a:solidFill>
                          <a:srgbClr val="FF0000"/>
                        </a:solidFill>
                        <a:effectLst/>
                        <a:latin typeface="+mj-ea"/>
                        <a:ea typeface="+mj-ea"/>
                      </a:endParaRPr>
                    </a:p>
                  </a:txBody>
                  <a:tcPr marL="9525" marR="9525" marT="9525" marB="0" anchor="ctr">
                    <a:lnT w="28575" cap="flat" cmpd="sng" algn="ctr">
                      <a:solidFill>
                        <a:schemeClr val="accent6">
                          <a:lumMod val="40000"/>
                          <a:lumOff val="60000"/>
                        </a:schemeClr>
                      </a:solidFill>
                      <a:prstDash val="solid"/>
                      <a:round/>
                      <a:headEnd type="none" w="med" len="med"/>
                      <a:tailEnd type="none" w="med" len="med"/>
                    </a:lnT>
                    <a:lnB w="28575" cap="flat" cmpd="sng" algn="ctr">
                      <a:solidFill>
                        <a:schemeClr val="accent6">
                          <a:lumMod val="40000"/>
                          <a:lumOff val="60000"/>
                        </a:schemeClr>
                      </a:solidFill>
                      <a:prstDash val="solid"/>
                      <a:round/>
                      <a:headEnd type="none" w="med" len="med"/>
                      <a:tailEnd type="none" w="med" len="med"/>
                    </a:lnB>
                  </a:tcPr>
                </a:tc>
                <a:tc rowSpan="2">
                  <a:txBody>
                    <a:bodyPr/>
                    <a:lstStyle/>
                    <a:p>
                      <a:pPr marL="0" algn="ctr" defTabSz="914400" rtl="0" eaLnBrk="1" fontAlgn="b" latinLnBrk="0" hangingPunct="1"/>
                      <a:r>
                        <a:rPr lang="zh-TW" altLang="en-US"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名額比例</a:t>
                      </a:r>
                      <a:endParaRPr lang="en-US" altLang="zh-TW"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0" algn="ctr" defTabSz="914400" rtl="0" eaLnBrk="1" fontAlgn="b" latinLnBrk="0" hangingPunct="1"/>
                      <a:r>
                        <a:rPr lang="en-US" altLang="zh-TW"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a:t>
                      </a:r>
                      <a:endParaRPr lang="zh-TW" altLang="en-US" sz="1800"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1132060590"/>
                  </a:ext>
                </a:extLst>
              </a:tr>
              <a:tr h="39380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一般生</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青儲組</a:t>
                      </a:r>
                    </a:p>
                  </a:txBody>
                  <a:tcPr marL="9525" marR="9525" marT="9525" marB="0" anchor="ctr"/>
                </a:tc>
                <a:tc vMerge="1">
                  <a:txBody>
                    <a:bodyPr/>
                    <a:lstStyle/>
                    <a:p>
                      <a:endParaRPr lang="zh-TW" altLang="en-US"/>
                    </a:p>
                  </a:txBody>
                  <a:tcPr/>
                </a:tc>
                <a:extLst>
                  <a:ext uri="{0D108BD9-81ED-4DB2-BD59-A6C34878D82A}">
                    <a16:rowId xmlns:a16="http://schemas.microsoft.com/office/drawing/2014/main" val="2932845849"/>
                  </a:ext>
                </a:extLst>
              </a:tr>
              <a:tr h="514066">
                <a:tc>
                  <a:txBody>
                    <a:bodyPr/>
                    <a:lstStyle/>
                    <a:p>
                      <a:pPr algn="ctr" fontAlgn="b">
                        <a:lnSpc>
                          <a:spcPts val="3500"/>
                        </a:lnSpc>
                        <a:spcBef>
                          <a:spcPts val="0"/>
                        </a:spcBef>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113-06-06 (</a:t>
                      </a: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四</a:t>
                      </a: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)21:00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4</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62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1,022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2.7%</a:t>
                      </a:r>
                    </a:p>
                  </a:txBody>
                  <a:tcPr marL="9525" marR="9525" marT="9525" marB="0" anchor="ctr"/>
                </a:tc>
                <a:extLst>
                  <a:ext uri="{0D108BD9-81ED-4DB2-BD59-A6C34878D82A}">
                    <a16:rowId xmlns:a16="http://schemas.microsoft.com/office/drawing/2014/main" val="1699334967"/>
                  </a:ext>
                </a:extLst>
              </a:tr>
              <a:tr h="514066">
                <a:tc>
                  <a:txBody>
                    <a:bodyPr/>
                    <a:lstStyle/>
                    <a:p>
                      <a:pPr algn="ctr" fontAlgn="b">
                        <a:lnSpc>
                          <a:spcPts val="3500"/>
                        </a:lnSpc>
                        <a:spcBef>
                          <a:spcPts val="0"/>
                        </a:spcBef>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113-06-07(</a:t>
                      </a: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五</a:t>
                      </a: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 21:00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4</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13</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0.5%</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0.1%</a:t>
                      </a:r>
                    </a:p>
                  </a:txBody>
                  <a:tcPr marL="9525" marR="9525" marT="9525" marB="0" anchor="ctr"/>
                </a:tc>
                <a:extLst>
                  <a:ext uri="{0D108BD9-81ED-4DB2-BD59-A6C34878D82A}">
                    <a16:rowId xmlns:a16="http://schemas.microsoft.com/office/drawing/2014/main" val="2847891349"/>
                  </a:ext>
                </a:extLst>
              </a:tr>
              <a:tr h="547425">
                <a:tc>
                  <a:txBody>
                    <a:bodyPr/>
                    <a:lstStyle/>
                    <a:p>
                      <a:pPr algn="ctr" fontAlgn="b">
                        <a:lnSpc>
                          <a:spcPts val="3500"/>
                        </a:lnSpc>
                        <a:spcBef>
                          <a:spcPts val="0"/>
                        </a:spcBef>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113-06-08(</a:t>
                      </a: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六</a:t>
                      </a: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)21:00</a:t>
                      </a:r>
                    </a:p>
                  </a:txBody>
                  <a:tcPr marL="9525" marR="9525" marT="9525" marB="0" anchor="ctr"/>
                </a:tc>
                <a:tc>
                  <a:txBody>
                    <a:bodyPr/>
                    <a:lstStyle/>
                    <a:p>
                      <a:pPr marL="0" algn="ctr" defTabSz="914400" rtl="0" eaLnBrk="1" fontAlgn="b" latinLnBrk="0" hangingPunct="1"/>
                      <a:r>
                        <a:rPr lang="en-US" altLang="zh-TW" sz="1800" kern="120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15</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0.5%</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363</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1.0%</a:t>
                      </a:r>
                    </a:p>
                  </a:txBody>
                  <a:tcPr marL="9525" marR="9525" marT="9525" marB="0" anchor="ctr"/>
                </a:tc>
                <a:extLst>
                  <a:ext uri="{0D108BD9-81ED-4DB2-BD59-A6C34878D82A}">
                    <a16:rowId xmlns:a16="http://schemas.microsoft.com/office/drawing/2014/main" val="963928215"/>
                  </a:ext>
                </a:extLst>
              </a:tr>
              <a:tr h="514066">
                <a:tc>
                  <a:txBody>
                    <a:bodyPr/>
                    <a:lstStyle/>
                    <a:p>
                      <a:pPr algn="ctr" fontAlgn="b">
                        <a:lnSpc>
                          <a:spcPts val="3500"/>
                        </a:lnSpc>
                        <a:spcBef>
                          <a:spcPts val="0"/>
                        </a:spcBef>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113-06-09(</a:t>
                      </a: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日</a:t>
                      </a: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 21:00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0.0%</a:t>
                      </a:r>
                    </a:p>
                  </a:txBody>
                  <a:tcPr marL="9525" marR="9525" marT="9525" marB="0" anchor="ctr"/>
                </a:tc>
                <a:extLst>
                  <a:ext uri="{0D108BD9-81ED-4DB2-BD59-A6C34878D82A}">
                    <a16:rowId xmlns:a16="http://schemas.microsoft.com/office/drawing/2014/main" val="4170852262"/>
                  </a:ext>
                </a:extLst>
              </a:tr>
              <a:tr h="514066">
                <a:tc>
                  <a:txBody>
                    <a:bodyPr/>
                    <a:lstStyle/>
                    <a:p>
                      <a:pPr algn="ctr" fontAlgn="b">
                        <a:lnSpc>
                          <a:spcPts val="3500"/>
                        </a:lnSpc>
                        <a:spcBef>
                          <a:spcPts val="0"/>
                        </a:spcBef>
                      </a:pP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 </a:t>
                      </a: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113-06-10(</a:t>
                      </a: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一</a:t>
                      </a: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 21:00</a:t>
                      </a:r>
                      <a:r>
                        <a:rPr lang="en-US" altLang="zh-TW" sz="14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14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端午節</a:t>
                      </a:r>
                      <a:r>
                        <a:rPr lang="en-US" altLang="zh-TW" sz="14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4</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38</a:t>
                      </a:r>
                    </a:p>
                  </a:txBody>
                  <a:tcPr marL="9525" marR="9525" marT="9525" marB="0" anchor="ctr"/>
                </a:tc>
                <a:tc>
                  <a:txBody>
                    <a:bodyPr/>
                    <a:lstStyle/>
                    <a:p>
                      <a:pPr marL="0" algn="ctr" defTabSz="914400" rtl="0" eaLnBrk="1" fontAlgn="b" latinLnBrk="0" hangingPunct="1"/>
                      <a:r>
                        <a:rPr lang="en-US" altLang="zh-TW" sz="1800" kern="120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1.4%</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444</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3</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1.2%</a:t>
                      </a:r>
                    </a:p>
                  </a:txBody>
                  <a:tcPr marL="9525" marR="9525" marT="9525" marB="0" anchor="ctr"/>
                </a:tc>
                <a:extLst>
                  <a:ext uri="{0D108BD9-81ED-4DB2-BD59-A6C34878D82A}">
                    <a16:rowId xmlns:a16="http://schemas.microsoft.com/office/drawing/2014/main" val="4234735158"/>
                  </a:ext>
                </a:extLst>
              </a:tr>
              <a:tr h="514066">
                <a:tc>
                  <a:txBody>
                    <a:bodyPr/>
                    <a:lstStyle/>
                    <a:p>
                      <a:pPr algn="ctr" fontAlgn="b">
                        <a:lnSpc>
                          <a:spcPts val="3500"/>
                        </a:lnSpc>
                        <a:spcBef>
                          <a:spcPts val="0"/>
                        </a:spcBef>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113-06-11 21:00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38</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709</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25.5%</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9,105</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41</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24.3%</a:t>
                      </a:r>
                    </a:p>
                  </a:txBody>
                  <a:tcPr marL="9525" marR="9525" marT="9525" marB="0" anchor="ctr"/>
                </a:tc>
                <a:extLst>
                  <a:ext uri="{0D108BD9-81ED-4DB2-BD59-A6C34878D82A}">
                    <a16:rowId xmlns:a16="http://schemas.microsoft.com/office/drawing/2014/main" val="2993085496"/>
                  </a:ext>
                </a:extLst>
              </a:tr>
              <a:tr h="514066">
                <a:tc>
                  <a:txBody>
                    <a:bodyPr/>
                    <a:lstStyle/>
                    <a:p>
                      <a:pPr algn="ctr" fontAlgn="b">
                        <a:lnSpc>
                          <a:spcPts val="3500"/>
                        </a:lnSpc>
                        <a:spcBef>
                          <a:spcPts val="0"/>
                        </a:spcBef>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113-06-12 21:00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243</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8.8%</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3,706</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9</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9.9%</a:t>
                      </a:r>
                    </a:p>
                  </a:txBody>
                  <a:tcPr marL="9525" marR="9525" marT="9525" marB="0" anchor="ctr"/>
                </a:tc>
                <a:extLst>
                  <a:ext uri="{0D108BD9-81ED-4DB2-BD59-A6C34878D82A}">
                    <a16:rowId xmlns:a16="http://schemas.microsoft.com/office/drawing/2014/main" val="1569656963"/>
                  </a:ext>
                </a:extLst>
              </a:tr>
              <a:tr h="514066">
                <a:tc>
                  <a:txBody>
                    <a:bodyPr/>
                    <a:lstStyle/>
                    <a:p>
                      <a:pPr marL="0" marR="0" lvl="0" indent="0" algn="ctr" defTabSz="914400" rtl="0" eaLnBrk="1" fontAlgn="b" latinLnBrk="0" hangingPunct="1">
                        <a:lnSpc>
                          <a:spcPts val="3500"/>
                        </a:lnSpc>
                        <a:spcBef>
                          <a:spcPts val="0"/>
                        </a:spcBef>
                        <a:spcAft>
                          <a:spcPts val="0"/>
                        </a:spcAft>
                        <a:buClrTx/>
                        <a:buSzTx/>
                        <a:buFontTx/>
                        <a:buNone/>
                        <a:tabLst/>
                        <a:defRPr/>
                      </a:pPr>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113-06-13 21:00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60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1,696</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61.1%</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22,908</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71</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61.0%</a:t>
                      </a:r>
                    </a:p>
                  </a:txBody>
                  <a:tcPr marL="9525" marR="9525" marT="9525" marB="0" anchor="ctr"/>
                </a:tc>
                <a:extLst>
                  <a:ext uri="{0D108BD9-81ED-4DB2-BD59-A6C34878D82A}">
                    <a16:rowId xmlns:a16="http://schemas.microsoft.com/office/drawing/2014/main" val="2672485455"/>
                  </a:ext>
                </a:extLst>
              </a:tr>
              <a:tr h="629917">
                <a:tc>
                  <a:txBody>
                    <a:bodyPr/>
                    <a:lstStyle/>
                    <a:p>
                      <a:pPr algn="ctr" fontAlgn="b">
                        <a:lnSpc>
                          <a:spcPts val="3500"/>
                        </a:lnSpc>
                        <a:spcBef>
                          <a:spcPts val="0"/>
                        </a:spcBef>
                      </a:pPr>
                      <a:r>
                        <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總　　計</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123</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2,777</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100.0%</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37,572</a:t>
                      </a: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124</a:t>
                      </a:r>
                      <a:endParaRPr lang="zh-TW" altLang="en-US"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endParaRPr>
                    </a:p>
                  </a:txBody>
                  <a:tcPr marL="9525" marR="9525" marT="9525" marB="0" anchor="ctr"/>
                </a:tc>
                <a:tc>
                  <a:txBody>
                    <a:bodyPr/>
                    <a:lstStyle/>
                    <a:p>
                      <a:pPr marL="0" algn="ctr" defTabSz="914400" rtl="0" eaLnBrk="1" fontAlgn="b" latinLnBrk="0" hangingPunct="1"/>
                      <a:r>
                        <a:rPr lang="en-US" altLang="zh-TW" sz="1800" kern="1200" dirty="0">
                          <a:solidFill>
                            <a:schemeClr val="tx1"/>
                          </a:solidFill>
                          <a:latin typeface="Times New Roman" panose="02020603050405020304" pitchFamily="18" charset="0"/>
                          <a:ea typeface="華康儷楷書" panose="03000509000000000000" pitchFamily="65" charset="-120"/>
                          <a:cs typeface="Times New Roman" panose="02020603050405020304" pitchFamily="18" charset="0"/>
                        </a:rPr>
                        <a:t>100.0%</a:t>
                      </a:r>
                    </a:p>
                  </a:txBody>
                  <a:tcPr marL="9525" marR="9525" marT="9525" marB="0" anchor="ctr"/>
                </a:tc>
                <a:extLst>
                  <a:ext uri="{0D108BD9-81ED-4DB2-BD59-A6C34878D82A}">
                    <a16:rowId xmlns:a16="http://schemas.microsoft.com/office/drawing/2014/main" val="2668946382"/>
                  </a:ext>
                </a:extLst>
              </a:tr>
            </a:tbl>
          </a:graphicData>
        </a:graphic>
      </p:graphicFrame>
      <p:sp>
        <p:nvSpPr>
          <p:cNvPr id="7" name="矩形 6">
            <a:extLst>
              <a:ext uri="{FF2B5EF4-FFF2-40B4-BE49-F238E27FC236}">
                <a16:creationId xmlns:a16="http://schemas.microsoft.com/office/drawing/2014/main" id="{014E3AEE-1DC7-4D49-BECA-A51FF31AA0A1}"/>
              </a:ext>
            </a:extLst>
          </p:cNvPr>
          <p:cNvSpPr/>
          <p:nvPr/>
        </p:nvSpPr>
        <p:spPr>
          <a:xfrm>
            <a:off x="975361" y="4241076"/>
            <a:ext cx="2682239" cy="15196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290FE35D-7AAC-47B8-B9A6-A3EEE0FA1DD9}"/>
              </a:ext>
            </a:extLst>
          </p:cNvPr>
          <p:cNvSpPr/>
          <p:nvPr/>
        </p:nvSpPr>
        <p:spPr>
          <a:xfrm>
            <a:off x="7265850" y="4241076"/>
            <a:ext cx="963751" cy="15196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1102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138747E-4E8F-432F-A22F-E2E7514C7019}"/>
              </a:ext>
            </a:extLst>
          </p:cNvPr>
          <p:cNvPicPr>
            <a:picLocks noChangeAspect="1"/>
          </p:cNvPicPr>
          <p:nvPr/>
        </p:nvPicPr>
        <p:blipFill>
          <a:blip r:embed="rId3"/>
          <a:stretch>
            <a:fillRect/>
          </a:stretch>
        </p:blipFill>
        <p:spPr>
          <a:xfrm>
            <a:off x="82731" y="719965"/>
            <a:ext cx="12026537" cy="5811533"/>
          </a:xfrm>
          <a:prstGeom prst="rect">
            <a:avLst/>
          </a:prstGeom>
        </p:spPr>
      </p:pic>
      <p:sp>
        <p:nvSpPr>
          <p:cNvPr id="4" name="標題 1"/>
          <p:cNvSpPr txBox="1">
            <a:spLocks/>
          </p:cNvSpPr>
          <p:nvPr/>
        </p:nvSpPr>
        <p:spPr>
          <a:xfrm>
            <a:off x="0" y="215660"/>
            <a:ext cx="12192000" cy="42184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zh-TW" altLang="en-US" sz="2800" b="1" spc="-75" dirty="0">
                <a:solidFill>
                  <a:prstClr val="black"/>
                </a:solidFill>
                <a:latin typeface="華康儷楷書" panose="03000509000000000000" pitchFamily="65" charset="-120"/>
                <a:ea typeface="華康儷楷書" panose="03000509000000000000" pitchFamily="65" charset="-120"/>
              </a:rPr>
              <a:t>一般組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各校系科</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、學程甄選辦法</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zh-TW" sz="2800" b="1" spc="-75" dirty="0">
                <a:solidFill>
                  <a:prstClr val="black"/>
                </a:solidFill>
                <a:latin typeface="華康儷楷書" panose="03000509000000000000" pitchFamily="65" charset="-120"/>
                <a:ea typeface="華康儷楷書" panose="03000509000000000000" pitchFamily="65" charset="-120"/>
              </a:rPr>
              <a:t>樣張</a:t>
            </a:r>
            <a:r>
              <a:rPr lang="en-US" altLang="zh-TW" sz="2800" b="1" spc="-75" dirty="0">
                <a:solidFill>
                  <a:prstClr val="black"/>
                </a:solidFill>
                <a:latin typeface="華康儷楷書" panose="03000509000000000000" pitchFamily="65" charset="-120"/>
                <a:ea typeface="華康儷楷書" panose="03000509000000000000" pitchFamily="65" charset="-120"/>
              </a:rPr>
              <a:t>)</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sp>
        <p:nvSpPr>
          <p:cNvPr id="9" name="矩形 8"/>
          <p:cNvSpPr/>
          <p:nvPr/>
        </p:nvSpPr>
        <p:spPr>
          <a:xfrm>
            <a:off x="1284799" y="1158151"/>
            <a:ext cx="742841" cy="1379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985922" y="1638971"/>
            <a:ext cx="681038" cy="1190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7284CA2A-5153-4CF9-AB64-BF5D2A5BE607}"/>
              </a:ext>
            </a:extLst>
          </p:cNvPr>
          <p:cNvSpPr/>
          <p:nvPr/>
        </p:nvSpPr>
        <p:spPr>
          <a:xfrm>
            <a:off x="87939" y="3274422"/>
            <a:ext cx="2994895" cy="87085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15" name="矩形 14">
            <a:extLst>
              <a:ext uri="{FF2B5EF4-FFF2-40B4-BE49-F238E27FC236}">
                <a16:creationId xmlns:a16="http://schemas.microsoft.com/office/drawing/2014/main" id="{1EE4463A-F9CE-4696-A374-C220390C0D37}"/>
              </a:ext>
            </a:extLst>
          </p:cNvPr>
          <p:cNvSpPr/>
          <p:nvPr/>
        </p:nvSpPr>
        <p:spPr>
          <a:xfrm>
            <a:off x="3084970" y="2995749"/>
            <a:ext cx="8993819" cy="1297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11" name="矩形 10"/>
          <p:cNvSpPr/>
          <p:nvPr/>
        </p:nvSpPr>
        <p:spPr>
          <a:xfrm>
            <a:off x="5016811" y="843408"/>
            <a:ext cx="780223" cy="1149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sp>
        <p:nvSpPr>
          <p:cNvPr id="17" name="矩形 16">
            <a:extLst>
              <a:ext uri="{FF2B5EF4-FFF2-40B4-BE49-F238E27FC236}">
                <a16:creationId xmlns:a16="http://schemas.microsoft.com/office/drawing/2014/main" id="{1625A1ED-C4B7-4723-984D-7831DCF4D981}"/>
              </a:ext>
            </a:extLst>
          </p:cNvPr>
          <p:cNvSpPr/>
          <p:nvPr/>
        </p:nvSpPr>
        <p:spPr>
          <a:xfrm>
            <a:off x="6371173" y="1314994"/>
            <a:ext cx="3826564" cy="112340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18" name="矩形 17">
            <a:extLst>
              <a:ext uri="{FF2B5EF4-FFF2-40B4-BE49-F238E27FC236}">
                <a16:creationId xmlns:a16="http://schemas.microsoft.com/office/drawing/2014/main" id="{3E031B59-193A-4B9F-BC7C-C56C90C44CCB}"/>
              </a:ext>
            </a:extLst>
          </p:cNvPr>
          <p:cNvSpPr/>
          <p:nvPr/>
        </p:nvSpPr>
        <p:spPr>
          <a:xfrm>
            <a:off x="10189882" y="1310639"/>
            <a:ext cx="748084" cy="165898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7" name="橢圓 6">
            <a:extLst>
              <a:ext uri="{FF2B5EF4-FFF2-40B4-BE49-F238E27FC236}">
                <a16:creationId xmlns:a16="http://schemas.microsoft.com/office/drawing/2014/main" id="{5F602A50-C1E7-4A61-AEA2-651908BF0FAD}"/>
              </a:ext>
            </a:extLst>
          </p:cNvPr>
          <p:cNvSpPr/>
          <p:nvPr/>
        </p:nvSpPr>
        <p:spPr>
          <a:xfrm>
            <a:off x="1656219" y="1227126"/>
            <a:ext cx="681038" cy="227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C4E06D15-0389-4584-8CFA-0307F82B41C6}"/>
              </a:ext>
            </a:extLst>
          </p:cNvPr>
          <p:cNvSpPr/>
          <p:nvPr/>
        </p:nvSpPr>
        <p:spPr>
          <a:xfrm>
            <a:off x="3846424" y="5132920"/>
            <a:ext cx="5907176" cy="227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47483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4596" y="1099820"/>
            <a:ext cx="10848690" cy="5708873"/>
          </a:xfrm>
          <a:noFill/>
        </p:spPr>
        <p:txBody>
          <a:bodyPr>
            <a:normAutofit/>
          </a:bodyPr>
          <a:lstStyle/>
          <a:p>
            <a:pPr marL="342900" indent="-342900" algn="just">
              <a:lnSpc>
                <a:spcPts val="2600"/>
              </a:lnSpc>
              <a:spcBef>
                <a:spcPts val="300"/>
              </a:spcBef>
              <a:buFont typeface="+mj-lt"/>
              <a:buAutoNum type="arabicPeriod"/>
            </a:pP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專題實作、實習科目學習成果</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學習歷程備審資料</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為一般組考生在第二階段指定項目報名時「</a:t>
            </a: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必繳</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」資料，</a:t>
            </a:r>
            <a:r>
              <a:rPr lang="zh-TW" altLang="en-US" sz="1800" dirty="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rPr>
              <a:t>若未具有此項學習歷程檔案之考生，系統將引導考生改選「自行上傳</a:t>
            </a:r>
            <a:r>
              <a:rPr lang="en-US" altLang="zh-TW" sz="1800" dirty="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800" dirty="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rPr>
              <a:t>檔案模式」。</a:t>
            </a:r>
            <a:endParaRPr lang="en-US" altLang="zh-TW" sz="1800" dirty="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各校系科</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、學程上傳時，考生須就以「</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勾選清單方式使用中央資料庫學習歷程檔案</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採用自行上傳</a:t>
            </a:r>
            <a:r>
              <a:rPr lang="en-US" altLang="zh-TW"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PDF</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檔案選擇方式</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擇一</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方式繳交學習歷程備審資料。</a:t>
            </a:r>
            <a:r>
              <a:rPr lang="zh-TW" altLang="en-US" sz="18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上傳模式一經確定送出後，上傳系統即確定上傳模式，不得再更改，請考生審慎考慮</a:t>
            </a:r>
            <a:endParaRPr lang="en-US" altLang="zh-TW" sz="18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gn="just">
              <a:lnSpc>
                <a:spcPts val="2600"/>
              </a:lnSpc>
              <a:spcBef>
                <a:spcPts val="300"/>
              </a:spcBef>
              <a:buFont typeface="+mj-lt"/>
              <a:buAutoNum type="arabicPeriod"/>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不具有中央資料庫學習歷程檔案之考生，第二階段學習歷程備審資料</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含體驗學習報告書</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一律以自行上傳</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檔案方式繳交。</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上傳學習歷程備審資料一經確認送出後，即不得以任何理由要求修改，請考生務必審慎檢視上傳之資料後再行確認。</a:t>
            </a:r>
            <a:endPar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本委員會於各校系科</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、學程學習歷程備審資料繳交截止時間後，將完成繳費考生之已上傳</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含已確認及未確認</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學習歷程備審資料，轉送各甄選學校。</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marL="400050" lvl="1" indent="0" algn="just">
              <a:lnSpc>
                <a:spcPts val="2000"/>
              </a:lnSpc>
              <a:spcBef>
                <a:spcPts val="0"/>
              </a:spcBef>
              <a:buNone/>
            </a:pPr>
            <a:r>
              <a:rPr lang="zh-TW" altLang="en-US" sz="1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前述未上傳任一學習歷程備審資料，或若僅有高級中等學校在校成績證明、修課紀錄，且該成績證明係由考生所屬就讀學校上傳者，均一律視同「考生未曾上傳學習歷程備審資料」，本委員會將不會把此份資料送至各甄選學校</a:t>
            </a:r>
            <a:endParaRPr lang="en-US" altLang="zh-TW" sz="1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5" name="標題 1"/>
          <p:cNvSpPr txBox="1">
            <a:spLocks/>
          </p:cNvSpPr>
          <p:nvPr/>
        </p:nvSpPr>
        <p:spPr bwMode="auto">
          <a:xfrm>
            <a:off x="0" y="49307"/>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上傳學習歷程備審資料</a:t>
            </a:r>
          </a:p>
        </p:txBody>
      </p:sp>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37</a:t>
            </a:fld>
            <a:endParaRPr lang="en-US" altLang="zh-TW"/>
          </a:p>
        </p:txBody>
      </p:sp>
    </p:spTree>
    <p:extLst>
      <p:ext uri="{BB962C8B-B14F-4D97-AF65-F5344CB8AC3E}">
        <p14:creationId xmlns:p14="http://schemas.microsoft.com/office/powerpoint/2010/main" val="339347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9220201" y="6306649"/>
            <a:ext cx="2743200" cy="365125"/>
          </a:xfrm>
        </p:spPr>
        <p:txBody>
          <a:bodyPr/>
          <a:lstStyle/>
          <a:p>
            <a:pPr>
              <a:defRPr/>
            </a:pPr>
            <a:fld id="{52B5522C-A27E-428C-8770-BD9512493397}" type="slidenum">
              <a:rPr lang="zh-TW" altLang="en-US" smtClean="0"/>
              <a:pPr>
                <a:defRPr/>
              </a:pPr>
              <a:t>38</a:t>
            </a:fld>
            <a:endParaRPr lang="en-US" altLang="zh-TW" dirty="0"/>
          </a:p>
        </p:txBody>
      </p:sp>
      <p:sp>
        <p:nvSpPr>
          <p:cNvPr id="9" name="標題 1"/>
          <p:cNvSpPr txBox="1">
            <a:spLocks/>
          </p:cNvSpPr>
          <p:nvPr/>
        </p:nvSpPr>
        <p:spPr bwMode="auto">
          <a:xfrm>
            <a:off x="0" y="6655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上傳學習歷程備審資料</a:t>
            </a:r>
          </a:p>
        </p:txBody>
      </p:sp>
      <p:sp>
        <p:nvSpPr>
          <p:cNvPr id="2" name="矩形: 圓角 1">
            <a:extLst>
              <a:ext uri="{FF2B5EF4-FFF2-40B4-BE49-F238E27FC236}">
                <a16:creationId xmlns:a16="http://schemas.microsoft.com/office/drawing/2014/main" id="{8A6DDCFE-D3C0-4510-8B56-ED497A094424}"/>
              </a:ext>
            </a:extLst>
          </p:cNvPr>
          <p:cNvSpPr/>
          <p:nvPr/>
        </p:nvSpPr>
        <p:spPr>
          <a:xfrm>
            <a:off x="834862" y="703261"/>
            <a:ext cx="4024067" cy="4506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b="1" spc="-100" dirty="0">
                <a:solidFill>
                  <a:schemeClr val="tx1"/>
                </a:solidFill>
                <a:latin typeface="Book Antiqua" panose="02040602050305030304" pitchFamily="18" charset="0"/>
                <a:ea typeface="華康儷楷書" panose="03000509000000000000" pitchFamily="65" charset="-120"/>
              </a:rPr>
              <a:t>A.</a:t>
            </a:r>
            <a:r>
              <a:rPr lang="zh-TW" altLang="en-US" sz="1800" b="1" spc="-100" dirty="0">
                <a:solidFill>
                  <a:schemeClr val="tx1"/>
                </a:solidFill>
                <a:latin typeface="Book Antiqua" panose="02040602050305030304" pitchFamily="18" charset="0"/>
                <a:ea typeface="華康儷楷書" panose="03000509000000000000" pitchFamily="65" charset="-120"/>
              </a:rPr>
              <a:t>修課紀錄或在校學業成績證明</a:t>
            </a:r>
            <a:endParaRPr lang="en-US"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graphicFrame>
        <p:nvGraphicFramePr>
          <p:cNvPr id="6" name="資料庫圖表 5">
            <a:extLst>
              <a:ext uri="{FF2B5EF4-FFF2-40B4-BE49-F238E27FC236}">
                <a16:creationId xmlns:a16="http://schemas.microsoft.com/office/drawing/2014/main" id="{74B501C5-C640-4D32-913A-2B587EC8B462}"/>
              </a:ext>
            </a:extLst>
          </p:cNvPr>
          <p:cNvGraphicFramePr/>
          <p:nvPr>
            <p:extLst>
              <p:ext uri="{D42A27DB-BD31-4B8C-83A1-F6EECF244321}">
                <p14:modId xmlns:p14="http://schemas.microsoft.com/office/powerpoint/2010/main" val="3980864638"/>
              </p:ext>
            </p:extLst>
          </p:nvPr>
        </p:nvGraphicFramePr>
        <p:xfrm>
          <a:off x="1559287" y="1220347"/>
          <a:ext cx="92068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a:extLst>
              <a:ext uri="{FF2B5EF4-FFF2-40B4-BE49-F238E27FC236}">
                <a16:creationId xmlns:a16="http://schemas.microsoft.com/office/drawing/2014/main" id="{A3FC9E66-5694-46AD-9C75-C49A90FCD3AB}"/>
              </a:ext>
            </a:extLst>
          </p:cNvPr>
          <p:cNvSpPr txBox="1"/>
          <p:nvPr/>
        </p:nvSpPr>
        <p:spPr>
          <a:xfrm>
            <a:off x="2410955" y="1612179"/>
            <a:ext cx="1723549" cy="461665"/>
          </a:xfrm>
          <a:prstGeom prst="rect">
            <a:avLst/>
          </a:prstGeom>
          <a:noFill/>
        </p:spPr>
        <p:txBody>
          <a:bodyPr wrap="none" rtlCol="0">
            <a:spAutoFit/>
          </a:bodyPr>
          <a:lstStyle/>
          <a:p>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應屆畢業生</a:t>
            </a:r>
          </a:p>
        </p:txBody>
      </p:sp>
      <p:sp>
        <p:nvSpPr>
          <p:cNvPr id="10" name="矩形 9">
            <a:extLst>
              <a:ext uri="{FF2B5EF4-FFF2-40B4-BE49-F238E27FC236}">
                <a16:creationId xmlns:a16="http://schemas.microsoft.com/office/drawing/2014/main" id="{D0A81645-4D3F-49FF-A09A-25D8CC3E0181}"/>
              </a:ext>
            </a:extLst>
          </p:cNvPr>
          <p:cNvSpPr/>
          <p:nvPr/>
        </p:nvSpPr>
        <p:spPr>
          <a:xfrm>
            <a:off x="1723490" y="2465676"/>
            <a:ext cx="1123406"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第一至五學期</a:t>
            </a:r>
          </a:p>
        </p:txBody>
      </p:sp>
      <p:sp>
        <p:nvSpPr>
          <p:cNvPr id="11" name="矩形 10">
            <a:extLst>
              <a:ext uri="{FF2B5EF4-FFF2-40B4-BE49-F238E27FC236}">
                <a16:creationId xmlns:a16="http://schemas.microsoft.com/office/drawing/2014/main" id="{1B1BB141-9F7F-4B18-9817-72B9CAB42C6C}"/>
              </a:ext>
            </a:extLst>
          </p:cNvPr>
          <p:cNvSpPr/>
          <p:nvPr/>
        </p:nvSpPr>
        <p:spPr>
          <a:xfrm>
            <a:off x="3221052" y="2465676"/>
            <a:ext cx="1123406" cy="9144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第六</a:t>
            </a:r>
            <a:endParaRPr lang="en-US" altLang="zh-TW" sz="24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endParaRPr>
          </a:p>
          <a:p>
            <a:pPr algn="ctr"/>
            <a:r>
              <a:rPr lang="zh-TW" altLang="en-US" sz="24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學期</a:t>
            </a:r>
          </a:p>
        </p:txBody>
      </p:sp>
      <p:cxnSp>
        <p:nvCxnSpPr>
          <p:cNvPr id="13" name="直線單箭頭接點 12">
            <a:extLst>
              <a:ext uri="{FF2B5EF4-FFF2-40B4-BE49-F238E27FC236}">
                <a16:creationId xmlns:a16="http://schemas.microsoft.com/office/drawing/2014/main" id="{666BA667-9FAC-46CC-90BD-729E0148F467}"/>
              </a:ext>
            </a:extLst>
          </p:cNvPr>
          <p:cNvCxnSpPr/>
          <p:nvPr/>
        </p:nvCxnSpPr>
        <p:spPr>
          <a:xfrm>
            <a:off x="2285193" y="3457299"/>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字方塊 14">
            <a:extLst>
              <a:ext uri="{FF2B5EF4-FFF2-40B4-BE49-F238E27FC236}">
                <a16:creationId xmlns:a16="http://schemas.microsoft.com/office/drawing/2014/main" id="{23463885-74E4-4FEE-91C3-DE895291D7D2}"/>
              </a:ext>
            </a:extLst>
          </p:cNvPr>
          <p:cNvSpPr txBox="1"/>
          <p:nvPr/>
        </p:nvSpPr>
        <p:spPr>
          <a:xfrm>
            <a:off x="1630774" y="3929680"/>
            <a:ext cx="1216122" cy="1015663"/>
          </a:xfrm>
          <a:prstGeom prst="rect">
            <a:avLst/>
          </a:prstGeom>
          <a:noFill/>
        </p:spPr>
        <p:txBody>
          <a:bodyPr wrap="square" rtlCol="0">
            <a:spAutoFit/>
          </a:bodyPr>
          <a:lstStyle/>
          <a:p>
            <a:pPr algn="ctr"/>
            <a:r>
              <a:rPr lang="zh-TW" altLang="en-US" sz="20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學習歷程中央資料庫提供</a:t>
            </a:r>
          </a:p>
        </p:txBody>
      </p:sp>
      <p:sp>
        <p:nvSpPr>
          <p:cNvPr id="16" name="文字方塊 15">
            <a:extLst>
              <a:ext uri="{FF2B5EF4-FFF2-40B4-BE49-F238E27FC236}">
                <a16:creationId xmlns:a16="http://schemas.microsoft.com/office/drawing/2014/main" id="{2E5827DC-6D52-4757-8B8E-81EE9465338F}"/>
              </a:ext>
            </a:extLst>
          </p:cNvPr>
          <p:cNvSpPr txBox="1"/>
          <p:nvPr/>
        </p:nvSpPr>
        <p:spPr>
          <a:xfrm>
            <a:off x="3176918" y="3929679"/>
            <a:ext cx="1216122" cy="1015663"/>
          </a:xfrm>
          <a:prstGeom prst="rect">
            <a:avLst/>
          </a:prstGeom>
          <a:noFill/>
        </p:spPr>
        <p:txBody>
          <a:bodyPr wrap="square" rtlCol="0">
            <a:spAutoFit/>
          </a:bodyPr>
          <a:lstStyle/>
          <a:p>
            <a:pPr algn="ctr"/>
            <a:r>
              <a:rPr lang="zh-TW" altLang="en-US" sz="20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由就讀學校上傳至本委員會</a:t>
            </a:r>
          </a:p>
        </p:txBody>
      </p:sp>
      <p:cxnSp>
        <p:nvCxnSpPr>
          <p:cNvPr id="17" name="直線單箭頭接點 16">
            <a:extLst>
              <a:ext uri="{FF2B5EF4-FFF2-40B4-BE49-F238E27FC236}">
                <a16:creationId xmlns:a16="http://schemas.microsoft.com/office/drawing/2014/main" id="{44D9B107-E0E8-4A34-8CBF-1709776EDA4E}"/>
              </a:ext>
            </a:extLst>
          </p:cNvPr>
          <p:cNvCxnSpPr/>
          <p:nvPr/>
        </p:nvCxnSpPr>
        <p:spPr>
          <a:xfrm>
            <a:off x="3782755" y="3422346"/>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文字方塊 17">
            <a:extLst>
              <a:ext uri="{FF2B5EF4-FFF2-40B4-BE49-F238E27FC236}">
                <a16:creationId xmlns:a16="http://schemas.microsoft.com/office/drawing/2014/main" id="{F70937A3-0136-4FA0-B754-092F4D8728E3}"/>
              </a:ext>
            </a:extLst>
          </p:cNvPr>
          <p:cNvSpPr txBox="1"/>
          <p:nvPr/>
        </p:nvSpPr>
        <p:spPr>
          <a:xfrm>
            <a:off x="5368214" y="1554088"/>
            <a:ext cx="2376575" cy="415498"/>
          </a:xfrm>
          <a:prstGeom prst="rect">
            <a:avLst/>
          </a:prstGeom>
          <a:noFill/>
        </p:spPr>
        <p:txBody>
          <a:bodyPr wrap="square" rtlCol="0">
            <a:spAutoFit/>
          </a:bodyPr>
          <a:lstStyle/>
          <a:p>
            <a:r>
              <a:rPr lang="zh-TW" altLang="en-US" sz="21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具有</a:t>
            </a:r>
            <a:r>
              <a:rPr lang="en-US" altLang="zh-TW" sz="21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EP</a:t>
            </a:r>
            <a:r>
              <a:rPr lang="zh-TW" altLang="en-US" sz="21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之已畢業生</a:t>
            </a:r>
          </a:p>
        </p:txBody>
      </p:sp>
      <p:sp>
        <p:nvSpPr>
          <p:cNvPr id="19" name="矩形 18">
            <a:extLst>
              <a:ext uri="{FF2B5EF4-FFF2-40B4-BE49-F238E27FC236}">
                <a16:creationId xmlns:a16="http://schemas.microsoft.com/office/drawing/2014/main" id="{F02B4E53-2081-4CC4-B8AF-0BF57346827F}"/>
              </a:ext>
            </a:extLst>
          </p:cNvPr>
          <p:cNvSpPr/>
          <p:nvPr/>
        </p:nvSpPr>
        <p:spPr>
          <a:xfrm>
            <a:off x="5132720" y="2484102"/>
            <a:ext cx="2169564"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第一至六學期</a:t>
            </a:r>
          </a:p>
        </p:txBody>
      </p:sp>
      <p:sp>
        <p:nvSpPr>
          <p:cNvPr id="20" name="文字方塊 19">
            <a:extLst>
              <a:ext uri="{FF2B5EF4-FFF2-40B4-BE49-F238E27FC236}">
                <a16:creationId xmlns:a16="http://schemas.microsoft.com/office/drawing/2014/main" id="{E0E1B896-4DB9-46CD-B577-7C1581DA3DE3}"/>
              </a:ext>
            </a:extLst>
          </p:cNvPr>
          <p:cNvSpPr txBox="1"/>
          <p:nvPr/>
        </p:nvSpPr>
        <p:spPr>
          <a:xfrm>
            <a:off x="4690216" y="4037400"/>
            <a:ext cx="3054573" cy="400110"/>
          </a:xfrm>
          <a:prstGeom prst="rect">
            <a:avLst/>
          </a:prstGeom>
          <a:noFill/>
        </p:spPr>
        <p:txBody>
          <a:bodyPr wrap="square" rtlCol="0">
            <a:spAutoFit/>
          </a:bodyPr>
          <a:lstStyle/>
          <a:p>
            <a:pPr algn="ctr"/>
            <a:r>
              <a:rPr lang="zh-TW" altLang="en-US" sz="20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學習歷程中央資料庫提供</a:t>
            </a:r>
          </a:p>
        </p:txBody>
      </p:sp>
      <p:cxnSp>
        <p:nvCxnSpPr>
          <p:cNvPr id="21" name="直線單箭頭接點 20">
            <a:extLst>
              <a:ext uri="{FF2B5EF4-FFF2-40B4-BE49-F238E27FC236}">
                <a16:creationId xmlns:a16="http://schemas.microsoft.com/office/drawing/2014/main" id="{898FD016-E5EA-4725-8881-F29C5061F591}"/>
              </a:ext>
            </a:extLst>
          </p:cNvPr>
          <p:cNvCxnSpPr/>
          <p:nvPr/>
        </p:nvCxnSpPr>
        <p:spPr>
          <a:xfrm>
            <a:off x="6220451" y="3555211"/>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文字方塊 21">
            <a:extLst>
              <a:ext uri="{FF2B5EF4-FFF2-40B4-BE49-F238E27FC236}">
                <a16:creationId xmlns:a16="http://schemas.microsoft.com/office/drawing/2014/main" id="{1F5E255F-4BF8-4A4F-86BA-735D85EC6E51}"/>
              </a:ext>
            </a:extLst>
          </p:cNvPr>
          <p:cNvSpPr txBox="1"/>
          <p:nvPr/>
        </p:nvSpPr>
        <p:spPr>
          <a:xfrm>
            <a:off x="8464544" y="1559753"/>
            <a:ext cx="2301626" cy="369332"/>
          </a:xfrm>
          <a:prstGeom prst="rect">
            <a:avLst/>
          </a:prstGeom>
          <a:noFill/>
        </p:spPr>
        <p:txBody>
          <a:bodyPr wrap="square" rtlCol="0">
            <a:spAutoFit/>
          </a:bodyPr>
          <a:lstStyle/>
          <a:p>
            <a:pPr algn="ctr"/>
            <a:r>
              <a:rPr lang="zh-TW" altLang="en-US"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未具有</a:t>
            </a:r>
            <a:r>
              <a:rPr lang="en-US" altLang="zh-TW"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EP</a:t>
            </a:r>
            <a:r>
              <a:rPr lang="zh-TW" altLang="en-US"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之已畢業生</a:t>
            </a:r>
          </a:p>
        </p:txBody>
      </p:sp>
      <p:sp>
        <p:nvSpPr>
          <p:cNvPr id="23" name="文字方塊 22">
            <a:extLst>
              <a:ext uri="{FF2B5EF4-FFF2-40B4-BE49-F238E27FC236}">
                <a16:creationId xmlns:a16="http://schemas.microsoft.com/office/drawing/2014/main" id="{C8E09C46-8B9F-4118-AC73-ACEE77BAD104}"/>
              </a:ext>
            </a:extLst>
          </p:cNvPr>
          <p:cNvSpPr txBox="1"/>
          <p:nvPr/>
        </p:nvSpPr>
        <p:spPr>
          <a:xfrm>
            <a:off x="8023536" y="2044759"/>
            <a:ext cx="2496984" cy="1323439"/>
          </a:xfrm>
          <a:prstGeom prst="rect">
            <a:avLst/>
          </a:prstGeom>
          <a:noFill/>
        </p:spPr>
        <p:txBody>
          <a:bodyPr wrap="square" rtlCol="0">
            <a:spAutoFit/>
          </a:bodyPr>
          <a:lstStyle/>
          <a:p>
            <a:pPr algn="ctr"/>
            <a:r>
              <a:rPr lang="en-US" altLang="zh-TW"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109</a:t>
            </a:r>
            <a:r>
              <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學年度以前已畢業生、非適用十二年國教課程綱要之高級中等學校畢業生、青儲戶考生或其他同等學力考生</a:t>
            </a:r>
            <a:r>
              <a:rPr lang="en-US" altLang="zh-TW"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endPar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24" name="矩形 23">
            <a:extLst>
              <a:ext uri="{FF2B5EF4-FFF2-40B4-BE49-F238E27FC236}">
                <a16:creationId xmlns:a16="http://schemas.microsoft.com/office/drawing/2014/main" id="{D01C831C-2B65-4792-8E36-B491CE9BF415}"/>
              </a:ext>
            </a:extLst>
          </p:cNvPr>
          <p:cNvSpPr/>
          <p:nvPr/>
        </p:nvSpPr>
        <p:spPr>
          <a:xfrm>
            <a:off x="8187246" y="3448956"/>
            <a:ext cx="2169564"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第一至六學期</a:t>
            </a:r>
          </a:p>
        </p:txBody>
      </p:sp>
      <p:cxnSp>
        <p:nvCxnSpPr>
          <p:cNvPr id="25" name="直線單箭頭接點 24">
            <a:extLst>
              <a:ext uri="{FF2B5EF4-FFF2-40B4-BE49-F238E27FC236}">
                <a16:creationId xmlns:a16="http://schemas.microsoft.com/office/drawing/2014/main" id="{3E254481-E701-4B45-BF6C-65C0C48EF28C}"/>
              </a:ext>
            </a:extLst>
          </p:cNvPr>
          <p:cNvCxnSpPr/>
          <p:nvPr/>
        </p:nvCxnSpPr>
        <p:spPr>
          <a:xfrm>
            <a:off x="9244659" y="4437510"/>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文字方塊 25">
            <a:extLst>
              <a:ext uri="{FF2B5EF4-FFF2-40B4-BE49-F238E27FC236}">
                <a16:creationId xmlns:a16="http://schemas.microsoft.com/office/drawing/2014/main" id="{218E63B1-650D-4DF8-A359-DE73CEFF425C}"/>
              </a:ext>
            </a:extLst>
          </p:cNvPr>
          <p:cNvSpPr txBox="1"/>
          <p:nvPr/>
        </p:nvSpPr>
        <p:spPr>
          <a:xfrm>
            <a:off x="8187246" y="4877499"/>
            <a:ext cx="2065910" cy="400110"/>
          </a:xfrm>
          <a:prstGeom prst="rect">
            <a:avLst/>
          </a:prstGeom>
          <a:noFill/>
        </p:spPr>
        <p:txBody>
          <a:bodyPr wrap="square" rtlCol="0">
            <a:spAutoFit/>
          </a:bodyPr>
          <a:lstStyle/>
          <a:p>
            <a:pPr algn="ctr"/>
            <a:r>
              <a:rPr lang="zh-TW" altLang="en-US" sz="20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由考生自行上傳</a:t>
            </a:r>
          </a:p>
        </p:txBody>
      </p:sp>
    </p:spTree>
    <p:extLst>
      <p:ext uri="{BB962C8B-B14F-4D97-AF65-F5344CB8AC3E}">
        <p14:creationId xmlns:p14="http://schemas.microsoft.com/office/powerpoint/2010/main" val="3013289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87568" y="717079"/>
            <a:ext cx="10861971" cy="6015629"/>
          </a:xfrm>
          <a:noFill/>
        </p:spPr>
        <p:txBody>
          <a:bodyPr>
            <a:normAutofit/>
          </a:bodyPr>
          <a:lstStyle/>
          <a:p>
            <a:pPr marL="0" indent="0">
              <a:buNone/>
              <a:defRPr/>
            </a:pPr>
            <a:r>
              <a:rPr lang="zh-TW" altLang="en-US" sz="2400" b="1" spc="-100" dirty="0">
                <a:latin typeface="Book Antiqua" panose="02040602050305030304" pitchFamily="18" charset="0"/>
                <a:ea typeface="華康儷楷書" panose="03000509000000000000" pitchFamily="65" charset="-120"/>
              </a:rPr>
              <a:t>「</a:t>
            </a:r>
            <a:r>
              <a:rPr lang="en-US" altLang="zh-TW" sz="2400" b="1" spc="-100" dirty="0">
                <a:latin typeface="Book Antiqua" panose="02040602050305030304" pitchFamily="18" charset="0"/>
                <a:ea typeface="華康儷楷書" panose="03000509000000000000" pitchFamily="65" charset="-120"/>
              </a:rPr>
              <a:t>B.</a:t>
            </a:r>
            <a:r>
              <a:rPr lang="zh-TW" altLang="en-US" sz="2400" b="1" spc="-100" dirty="0">
                <a:latin typeface="Book Antiqua" panose="02040602050305030304" pitchFamily="18" charset="0"/>
                <a:ea typeface="華康儷楷書" panose="03000509000000000000" pitchFamily="65" charset="-120"/>
              </a:rPr>
              <a:t>課程學習成果」、「</a:t>
            </a:r>
            <a:r>
              <a:rPr lang="en-US" altLang="zh-TW" sz="2400" b="1" spc="-100" dirty="0">
                <a:latin typeface="Book Antiqua" panose="02040602050305030304" pitchFamily="18" charset="0"/>
                <a:ea typeface="華康儷楷書" panose="03000509000000000000" pitchFamily="65" charset="-120"/>
              </a:rPr>
              <a:t>C.</a:t>
            </a:r>
            <a:r>
              <a:rPr lang="zh-TW" altLang="en-US" sz="2400" b="1" spc="-100" dirty="0">
                <a:latin typeface="Book Antiqua" panose="02040602050305030304" pitchFamily="18" charset="0"/>
                <a:ea typeface="華康儷楷書" panose="03000509000000000000" pitchFamily="65" charset="-120"/>
              </a:rPr>
              <a:t>多元表現」上傳說明</a:t>
            </a:r>
            <a:endParaRPr lang="en-US" altLang="zh-TW" sz="2400" b="1" spc="-100" dirty="0">
              <a:latin typeface="Book Antiqua" panose="02040602050305030304" pitchFamily="18" charset="0"/>
              <a:ea typeface="華康儷楷書" panose="03000509000000000000" pitchFamily="65" charset="-120"/>
            </a:endParaRPr>
          </a:p>
          <a:p>
            <a:pPr lvl="1" algn="just">
              <a:lnSpc>
                <a:spcPts val="2600"/>
              </a:lnSpc>
              <a:buFont typeface="Wingdings" panose="05000000000000000000" pitchFamily="2" charset="2"/>
              <a:buChar char="Ø"/>
            </a:pP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使用</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中央資料庫學習歷程檔案之考生，依所報名之校系科</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、學程要求學習歷程備審資料，於</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專題實作、實習科目學習成果</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成果」 </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欄位</a:t>
            </a: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勾選</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欲上傳之檔案。</a:t>
            </a:r>
            <a:endPar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gn="just">
              <a:lnSpc>
                <a:spcPts val="2600"/>
              </a:lnSpc>
              <a:buFont typeface="Wingdings" panose="05000000000000000000" pitchFamily="2" charset="2"/>
              <a:buChar char="Ø"/>
            </a:pP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未使用</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中央資料庫學習歷程檔案之考生，依所報名之校系科</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、學程要求學習歷程備審資料，由考生製作</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格式檔案並上傳於</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專題實作、實習科目學習成果</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三個欄位，考生須自行</a:t>
            </a:r>
            <a:r>
              <a:rPr lang="zh-TW" altLang="en-US" sz="15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將檔案整合後上傳至對應的欄位。</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各欄位僅能上傳</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個</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檔案</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不得上傳影音檔</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，檔案以</a:t>
            </a:r>
            <a:r>
              <a:rPr lang="en-US" altLang="zh-TW" sz="15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sz="15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乘以「上傳檔案件數上限」</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為限。</a:t>
            </a:r>
            <a:endPar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endParaRPr>
          </a:p>
          <a:p>
            <a:pPr marL="0" indent="0">
              <a:buNone/>
              <a:defRPr/>
            </a:pPr>
            <a:endParaRPr lang="en-US" altLang="zh-TW" sz="2400" b="1" spc="-100" dirty="0">
              <a:latin typeface="Book Antiqua" panose="02040602050305030304" pitchFamily="18" charset="0"/>
              <a:ea typeface="華康儷楷書" panose="03000509000000000000" pitchFamily="65" charset="-120"/>
            </a:endParaRPr>
          </a:p>
          <a:p>
            <a:pPr marL="0" indent="0">
              <a:buNone/>
              <a:defRPr/>
            </a:pPr>
            <a:r>
              <a:rPr lang="zh-TW" altLang="en-US" sz="2400" b="1" spc="-100" dirty="0">
                <a:latin typeface="Book Antiqua" panose="02040602050305030304" pitchFamily="18" charset="0"/>
                <a:ea typeface="華康儷楷書" panose="03000509000000000000" pitchFamily="65" charset="-120"/>
              </a:rPr>
              <a:t>「</a:t>
            </a:r>
            <a:r>
              <a:rPr lang="en-US" altLang="zh-TW" sz="2400" b="1" spc="-100" dirty="0">
                <a:latin typeface="Book Antiqua" panose="02040602050305030304" pitchFamily="18" charset="0"/>
                <a:ea typeface="華康儷楷書" panose="03000509000000000000" pitchFamily="65" charset="-120"/>
              </a:rPr>
              <a:t>D.</a:t>
            </a:r>
            <a:r>
              <a:rPr lang="zh-TW" altLang="en-US" sz="2400" b="1" spc="-100" dirty="0">
                <a:latin typeface="Book Antiqua" panose="02040602050305030304" pitchFamily="18" charset="0"/>
                <a:ea typeface="華康儷楷書" panose="03000509000000000000" pitchFamily="65" charset="-120"/>
              </a:rPr>
              <a:t>自行撰寫及上傳資料」上傳說明</a:t>
            </a:r>
            <a:endParaRPr lang="en-US" altLang="zh-TW" sz="2400" b="1" spc="-100" dirty="0">
              <a:latin typeface="Book Antiqua" panose="02040602050305030304" pitchFamily="18" charset="0"/>
              <a:ea typeface="華康儷楷書" panose="03000509000000000000" pitchFamily="65" charset="-120"/>
            </a:endParaRPr>
          </a:p>
          <a:p>
            <a:pPr marL="457200" lvl="1" indent="0">
              <a:buNone/>
              <a:defRPr/>
            </a:pPr>
            <a:r>
              <a:rPr lang="zh-TW" altLang="en-US" sz="2000" b="1" spc="-100" dirty="0">
                <a:latin typeface="Book Antiqua" panose="02040602050305030304" pitchFamily="18" charset="0"/>
                <a:ea typeface="華康儷楷書" panose="03000509000000000000" pitchFamily="65" charset="-120"/>
              </a:rPr>
              <a:t>「</a:t>
            </a:r>
            <a:r>
              <a:rPr lang="en-US" altLang="zh-TW" sz="2000" b="1" spc="-100" dirty="0">
                <a:latin typeface="Book Antiqua" panose="02040602050305030304" pitchFamily="18" charset="0"/>
                <a:ea typeface="華康儷楷書" panose="03000509000000000000" pitchFamily="65" charset="-120"/>
              </a:rPr>
              <a:t>D-1.</a:t>
            </a:r>
            <a:r>
              <a:rPr lang="zh-TW" altLang="en-US" sz="2000" b="1" spc="-100" dirty="0">
                <a:latin typeface="Book Antiqua" panose="02040602050305030304" pitchFamily="18" charset="0"/>
                <a:ea typeface="華康儷楷書" panose="03000509000000000000" pitchFamily="65" charset="-120"/>
              </a:rPr>
              <a:t>多元表現綜整心得」</a:t>
            </a:r>
            <a:endParaRPr lang="en-US" altLang="zh-TW" sz="2000" b="1" spc="-100" dirty="0">
              <a:latin typeface="Book Antiqua" panose="02040602050305030304" pitchFamily="18" charset="0"/>
              <a:ea typeface="華康儷楷書" panose="03000509000000000000" pitchFamily="65" charset="-120"/>
            </a:endParaRPr>
          </a:p>
          <a:p>
            <a:pPr marL="457200" lvl="1" indent="0">
              <a:buNone/>
              <a:defRPr/>
            </a:pPr>
            <a:r>
              <a:rPr lang="zh-TW" altLang="en-US" sz="2000" b="1" spc="-100" dirty="0">
                <a:latin typeface="Book Antiqua" panose="02040602050305030304" pitchFamily="18" charset="0"/>
                <a:ea typeface="華康儷楷書" panose="03000509000000000000" pitchFamily="65" charset="-120"/>
              </a:rPr>
              <a:t>「</a:t>
            </a:r>
            <a:r>
              <a:rPr lang="en-US" altLang="zh-TW" sz="2000" b="1" spc="-100" dirty="0">
                <a:latin typeface="Book Antiqua" panose="02040602050305030304" pitchFamily="18" charset="0"/>
                <a:ea typeface="華康儷楷書" panose="03000509000000000000" pitchFamily="65" charset="-120"/>
              </a:rPr>
              <a:t>D-2.</a:t>
            </a:r>
            <a:r>
              <a:rPr lang="zh-TW" altLang="en-US" sz="2000" b="1" spc="-100" dirty="0">
                <a:latin typeface="Book Antiqua" panose="02040602050305030304" pitchFamily="18" charset="0"/>
                <a:ea typeface="華康儷楷書" panose="03000509000000000000" pitchFamily="65" charset="-120"/>
              </a:rPr>
              <a:t>學習歷程自述</a:t>
            </a:r>
            <a:r>
              <a:rPr lang="en-US" altLang="zh-TW" sz="2000" b="1" spc="-100" dirty="0">
                <a:latin typeface="Book Antiqua" panose="02040602050305030304" pitchFamily="18" charset="0"/>
                <a:ea typeface="華康儷楷書" panose="03000509000000000000" pitchFamily="65" charset="-120"/>
              </a:rPr>
              <a:t>(</a:t>
            </a:r>
            <a:r>
              <a:rPr lang="zh-TW" altLang="en-US" sz="2000" b="1" spc="-100" dirty="0">
                <a:latin typeface="Book Antiqua" panose="02040602050305030304" pitchFamily="18" charset="0"/>
                <a:ea typeface="華康儷楷書" panose="03000509000000000000" pitchFamily="65" charset="-120"/>
              </a:rPr>
              <a:t>含學習歷程反思、就讀動機、未來學習計畫與生涯規劃</a:t>
            </a:r>
            <a:r>
              <a:rPr lang="en-US" altLang="zh-TW" sz="2000" b="1" spc="-100" dirty="0">
                <a:latin typeface="Book Antiqua" panose="02040602050305030304" pitchFamily="18" charset="0"/>
                <a:ea typeface="華康儷楷書" panose="03000509000000000000" pitchFamily="65" charset="-120"/>
              </a:rPr>
              <a:t>)</a:t>
            </a:r>
            <a:r>
              <a:rPr lang="zh-TW" altLang="en-US" sz="2000" b="1" spc="-100" dirty="0">
                <a:latin typeface="Book Antiqua" panose="02040602050305030304" pitchFamily="18" charset="0"/>
                <a:ea typeface="華康儷楷書" panose="03000509000000000000" pitchFamily="65" charset="-120"/>
              </a:rPr>
              <a:t>」</a:t>
            </a:r>
            <a:endParaRPr lang="en-US" altLang="zh-TW" sz="2000" b="1" spc="-100" dirty="0">
              <a:latin typeface="Book Antiqua" panose="02040602050305030304" pitchFamily="18" charset="0"/>
              <a:ea typeface="華康儷楷書" panose="03000509000000000000" pitchFamily="65" charset="-120"/>
            </a:endParaRPr>
          </a:p>
          <a:p>
            <a:pPr marL="457200" lvl="1" indent="0">
              <a:buNone/>
              <a:defRPr/>
            </a:pPr>
            <a:r>
              <a:rPr lang="zh-TW" altLang="en-US" sz="2000" b="1" spc="-100" dirty="0">
                <a:latin typeface="Book Antiqua" panose="02040602050305030304" pitchFamily="18" charset="0"/>
                <a:ea typeface="華康儷楷書" panose="03000509000000000000" pitchFamily="65" charset="-120"/>
              </a:rPr>
              <a:t>「</a:t>
            </a:r>
            <a:r>
              <a:rPr lang="en-US" altLang="zh-TW" sz="2000" b="1" spc="-100" dirty="0">
                <a:latin typeface="Book Antiqua" panose="02040602050305030304" pitchFamily="18" charset="0"/>
                <a:ea typeface="華康儷楷書" panose="03000509000000000000" pitchFamily="65" charset="-120"/>
              </a:rPr>
              <a:t>D-3.</a:t>
            </a:r>
            <a:r>
              <a:rPr lang="zh-TW" altLang="en-US" sz="2000" b="1" spc="-100" dirty="0">
                <a:latin typeface="Book Antiqua" panose="02040602050305030304" pitchFamily="18" charset="0"/>
                <a:ea typeface="華康儷楷書" panose="03000509000000000000" pitchFamily="65" charset="-120"/>
              </a:rPr>
              <a:t>其它有利審查資料」等項目，</a:t>
            </a:r>
            <a:r>
              <a:rPr lang="zh-TW" altLang="en-US" sz="2000" b="1" u="sng" spc="-100" dirty="0">
                <a:solidFill>
                  <a:srgbClr val="FF0000"/>
                </a:solidFill>
                <a:latin typeface="Book Antiqua" panose="02040602050305030304" pitchFamily="18" charset="0"/>
                <a:ea typeface="華康儷楷書" panose="03000509000000000000" pitchFamily="65" charset="-120"/>
              </a:rPr>
              <a:t>皆由考生自行撰寫及上傳</a:t>
            </a:r>
            <a:endParaRPr lang="en-US" altLang="zh-TW" sz="2000" b="1" u="sng" spc="-100" dirty="0">
              <a:solidFill>
                <a:srgbClr val="FF0000"/>
              </a:solidFill>
              <a:latin typeface="Book Antiqua" panose="02040602050305030304" pitchFamily="18" charset="0"/>
              <a:ea typeface="華康儷楷書" panose="03000509000000000000" pitchFamily="65" charset="-12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每一項目僅能上傳</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不得上傳影音檔</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檔案容量以</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為限</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考生須分項上傳檔案資料至對應欄位</a:t>
            </a:r>
            <a:endPar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39</a:t>
            </a:fld>
            <a:endParaRPr lang="en-US" altLang="zh-TW" dirty="0"/>
          </a:p>
        </p:txBody>
      </p:sp>
      <p:sp>
        <p:nvSpPr>
          <p:cNvPr id="9" name="標題 1">
            <a:extLst>
              <a:ext uri="{FF2B5EF4-FFF2-40B4-BE49-F238E27FC236}">
                <a16:creationId xmlns:a16="http://schemas.microsoft.com/office/drawing/2014/main" id="{2C35D745-E70D-4FF9-B2ED-3ED56B20AEB6}"/>
              </a:ext>
            </a:extLst>
          </p:cNvPr>
          <p:cNvSpPr txBox="1">
            <a:spLocks/>
          </p:cNvSpPr>
          <p:nvPr/>
        </p:nvSpPr>
        <p:spPr bwMode="auto">
          <a:xfrm>
            <a:off x="0" y="64761"/>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華康儷楷書" panose="03000509000000000000" pitchFamily="65" charset="-120"/>
                <a:ea typeface="華康儷楷書" panose="03000509000000000000" pitchFamily="65" charset="-120"/>
              </a:rPr>
              <a:t>第二階段報名</a:t>
            </a:r>
            <a:r>
              <a:rPr lang="en-US" altLang="zh-TW" b="1" spc="-100" dirty="0">
                <a:solidFill>
                  <a:schemeClr val="tx1"/>
                </a:solidFill>
                <a:latin typeface="華康儷楷書" panose="03000509000000000000" pitchFamily="65" charset="-120"/>
                <a:ea typeface="華康儷楷書" panose="03000509000000000000" pitchFamily="65" charset="-120"/>
              </a:rPr>
              <a:t>-</a:t>
            </a:r>
            <a:r>
              <a:rPr lang="zh-TW" altLang="en-US" b="1" spc="-100" dirty="0">
                <a:solidFill>
                  <a:schemeClr val="tx1"/>
                </a:solidFill>
                <a:latin typeface="華康儷楷書" panose="03000509000000000000" pitchFamily="65" charset="-120"/>
                <a:ea typeface="華康儷楷書" panose="03000509000000000000" pitchFamily="65" charset="-120"/>
              </a:rPr>
              <a:t>上傳學習歷程備審資料</a:t>
            </a:r>
          </a:p>
        </p:txBody>
      </p:sp>
      <p:cxnSp>
        <p:nvCxnSpPr>
          <p:cNvPr id="5" name="直線接點 4"/>
          <p:cNvCxnSpPr>
            <a:cxnSpLocks/>
          </p:cNvCxnSpPr>
          <p:nvPr/>
        </p:nvCxnSpPr>
        <p:spPr>
          <a:xfrm>
            <a:off x="1144646" y="3429000"/>
            <a:ext cx="10604893"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7528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24460032"/>
              </p:ext>
            </p:extLst>
          </p:nvPr>
        </p:nvGraphicFramePr>
        <p:xfrm>
          <a:off x="632709" y="816395"/>
          <a:ext cx="10926581" cy="4742175"/>
        </p:xfrm>
        <a:graphic>
          <a:graphicData uri="http://schemas.openxmlformats.org/drawingml/2006/table">
            <a:tbl>
              <a:tblPr firstRow="1" firstCol="1" bandRow="1">
                <a:tableStyleId>{5C22544A-7EE6-4342-B048-85BDC9FD1C3A}</a:tableStyleId>
              </a:tblPr>
              <a:tblGrid>
                <a:gridCol w="426416">
                  <a:extLst>
                    <a:ext uri="{9D8B030D-6E8A-4147-A177-3AD203B41FA5}">
                      <a16:colId xmlns:a16="http://schemas.microsoft.com/office/drawing/2014/main" val="906334719"/>
                    </a:ext>
                  </a:extLst>
                </a:gridCol>
                <a:gridCol w="1463181">
                  <a:extLst>
                    <a:ext uri="{9D8B030D-6E8A-4147-A177-3AD203B41FA5}">
                      <a16:colId xmlns:a16="http://schemas.microsoft.com/office/drawing/2014/main" val="2880713014"/>
                    </a:ext>
                  </a:extLst>
                </a:gridCol>
                <a:gridCol w="745782">
                  <a:extLst>
                    <a:ext uri="{9D8B030D-6E8A-4147-A177-3AD203B41FA5}">
                      <a16:colId xmlns:a16="http://schemas.microsoft.com/office/drawing/2014/main" val="3272170717"/>
                    </a:ext>
                  </a:extLst>
                </a:gridCol>
                <a:gridCol w="3044066">
                  <a:extLst>
                    <a:ext uri="{9D8B030D-6E8A-4147-A177-3AD203B41FA5}">
                      <a16:colId xmlns:a16="http://schemas.microsoft.com/office/drawing/2014/main" val="245345194"/>
                    </a:ext>
                  </a:extLst>
                </a:gridCol>
                <a:gridCol w="3044066">
                  <a:extLst>
                    <a:ext uri="{9D8B030D-6E8A-4147-A177-3AD203B41FA5}">
                      <a16:colId xmlns:a16="http://schemas.microsoft.com/office/drawing/2014/main" val="1956236806"/>
                    </a:ext>
                  </a:extLst>
                </a:gridCol>
                <a:gridCol w="2203070">
                  <a:extLst>
                    <a:ext uri="{9D8B030D-6E8A-4147-A177-3AD203B41FA5}">
                      <a16:colId xmlns:a16="http://schemas.microsoft.com/office/drawing/2014/main" val="2371954030"/>
                    </a:ext>
                  </a:extLst>
                </a:gridCol>
              </a:tblGrid>
              <a:tr h="371724">
                <a:tc rowSpan="2"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200" u="sng" strike="noStrike" kern="1200" spc="-100" baseline="0" dirty="0">
                          <a:solidFill>
                            <a:srgbClr val="FF0000"/>
                          </a:solidFill>
                          <a:latin typeface="Book Antiqua" panose="02040602050305030304" pitchFamily="18" charset="0"/>
                          <a:ea typeface="華康儷楷書" panose="03000509000000000000" pitchFamily="65" charset="-120"/>
                          <a:cs typeface="+mn-cs"/>
                        </a:rPr>
                        <a:t>使用模式</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身</a:t>
                      </a:r>
                      <a:r>
                        <a:rPr lang="zh-TW" alt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分</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別</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具有</a:t>
                      </a:r>
                      <a:r>
                        <a:rPr lang="en-US" alt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r>
                        <a:rPr lang="zh-TW" alt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資料之考生</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其餘考生</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(3)</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109187"/>
                  </a:ext>
                </a:extLst>
              </a:tr>
              <a:tr h="371724">
                <a:tc gridSpan="3"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vMerge="1">
                  <a:txBody>
                    <a:bodyPr/>
                    <a:lstStyle/>
                    <a:p>
                      <a:endParaRPr lang="zh-TW" altLang="en-US"/>
                    </a:p>
                  </a:txBody>
                  <a:tcPr/>
                </a:tc>
                <a:tc hMerge="1"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(1)</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不使用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(2)</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58371356"/>
                  </a:ext>
                </a:extLst>
              </a:tr>
              <a:tr h="775458">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修課紀錄</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20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應屆畢業生</a:t>
                      </a:r>
                      <a:r>
                        <a:rPr lang="zh-TW" altLang="en-US"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由</a:t>
                      </a:r>
                      <a:r>
                        <a:rPr lang="zh-TW" altLang="en-US" sz="2000" b="0" u="sng" strike="noStrike" kern="1200" spc="-100" baseline="0" dirty="0">
                          <a:solidFill>
                            <a:schemeClr val="tx1"/>
                          </a:solidFill>
                          <a:latin typeface="Book Antiqua" panose="02040602050305030304" pitchFamily="18" charset="0"/>
                          <a:ea typeface="華康儷楷書" panose="03000509000000000000" pitchFamily="65" charset="-120"/>
                          <a:cs typeface="+mn-cs"/>
                        </a:rPr>
                        <a:t>就讀學校</a:t>
                      </a:r>
                      <a:r>
                        <a:rPr lang="zh-TW" altLang="zh-TW"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上傳</a:t>
                      </a:r>
                      <a:r>
                        <a:rPr lang="zh-TW" altLang="en-US"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 </a:t>
                      </a:r>
                      <a:r>
                        <a:rPr lang="zh-TW"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第</a:t>
                      </a:r>
                      <a:r>
                        <a:rPr lang="en-US"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6</a:t>
                      </a:r>
                      <a:r>
                        <a:rPr lang="zh-TW"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學期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修課紀錄</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283519"/>
                  </a:ext>
                </a:extLst>
              </a:tr>
              <a:tr h="335280">
                <a:tc rowSpan="2"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課程學習成果</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B-1</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3+3</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kumimoji="0" lang="zh-TW" altLang="en-US" sz="2000" b="0" i="0" u="none" strike="noStrike" kern="1200" cap="none" spc="-100" normalizeH="0" baseline="0" noProof="0" dirty="0">
                          <a:ln>
                            <a:noFill/>
                          </a:ln>
                          <a:solidFill>
                            <a:srgbClr val="FF0000"/>
                          </a:solidFill>
                          <a:effectLst/>
                          <a:uLnTx/>
                          <a:uFillTx/>
                          <a:latin typeface="Book Antiqua" panose="02040602050305030304" pitchFamily="18" charset="0"/>
                          <a:ea typeface="華康儷楷書" panose="03000509000000000000" pitchFamily="65" charset="-120"/>
                          <a:cs typeface="+mn-cs"/>
                        </a:rPr>
                        <a:t>自行</a:t>
                      </a: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688751"/>
                  </a:ext>
                </a:extLst>
              </a:tr>
              <a:tr h="335280">
                <a:tc gridSpan="2"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B-2</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83048521"/>
                  </a:ext>
                </a:extLst>
              </a:tr>
              <a:tr h="627045">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多元表</a:t>
                      </a:r>
                      <a:r>
                        <a:rPr lang="zh-TW" altLang="en-US"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現</a:t>
                      </a:r>
                      <a:endPar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（項目序號：技高</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C1-C8</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10</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kumimoji="0" lang="zh-TW" altLang="en-US" sz="2000" b="0" i="0" u="none" strike="noStrike" kern="1200" cap="none" spc="-100" normalizeH="0" baseline="0" noProof="0" dirty="0">
                          <a:ln>
                            <a:noFill/>
                          </a:ln>
                          <a:solidFill>
                            <a:srgbClr val="FF0000"/>
                          </a:solidFill>
                          <a:effectLst/>
                          <a:uLnTx/>
                          <a:uFillTx/>
                          <a:latin typeface="Book Antiqua" panose="02040602050305030304" pitchFamily="18" charset="0"/>
                          <a:ea typeface="華康儷楷書" panose="03000509000000000000" pitchFamily="65" charset="-120"/>
                          <a:cs typeface="+mn-cs"/>
                        </a:rPr>
                        <a:t>自行</a:t>
                      </a: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830939"/>
                  </a:ext>
                </a:extLst>
              </a:tr>
              <a:tr h="481416">
                <a:tc row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D.</a:t>
                      </a:r>
                      <a:endPar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D-1</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多元表現綜整心得</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1948712479"/>
                  </a:ext>
                </a:extLst>
              </a:tr>
              <a:tr h="481416">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D-2</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學習歷程自述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3885715548"/>
                  </a:ext>
                </a:extLst>
              </a:tr>
              <a:tr h="481416">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altLang="en-US"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D-3</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其他</a:t>
                      </a:r>
                      <a:r>
                        <a:rPr kumimoji="0" lang="zh-TW"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有利審查資料</a:t>
                      </a:r>
                      <a:endPar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1574361929"/>
                  </a:ext>
                </a:extLst>
              </a:tr>
              <a:tr h="481416">
                <a:tc gridSpan="3">
                  <a:txBody>
                    <a:bodyPr/>
                    <a:lstStyle/>
                    <a:p>
                      <a:pPr marL="266700" marR="0" lvl="0" indent="-2667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證照或得獎加分</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4476816"/>
                  </a:ext>
                </a:extLst>
              </a:tr>
            </a:tbl>
          </a:graphicData>
        </a:graphic>
      </p:graphicFrame>
      <p:sp>
        <p:nvSpPr>
          <p:cNvPr id="5" name="右大括弧 4"/>
          <p:cNvSpPr/>
          <p:nvPr/>
        </p:nvSpPr>
        <p:spPr>
          <a:xfrm>
            <a:off x="8933490" y="3671374"/>
            <a:ext cx="52628" cy="1836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矩形 5"/>
          <p:cNvSpPr/>
          <p:nvPr/>
        </p:nvSpPr>
        <p:spPr>
          <a:xfrm>
            <a:off x="4787594" y="1645928"/>
            <a:ext cx="332915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修課紀錄檔案 </a:t>
            </a:r>
            <a:endParaRPr lang="zh-TW" altLang="en-US" sz="1600" dirty="0">
              <a:solidFill>
                <a:schemeClr val="bg1"/>
              </a:solidFill>
              <a:latin typeface="Book Antiqua" panose="02040602050305030304" pitchFamily="18" charset="0"/>
              <a:ea typeface="華康儷楷書" panose="03000509000000000000" pitchFamily="65" charset="-120"/>
            </a:endParaRPr>
          </a:p>
        </p:txBody>
      </p:sp>
      <p:sp>
        <p:nvSpPr>
          <p:cNvPr id="7" name="矩形 6"/>
          <p:cNvSpPr/>
          <p:nvPr/>
        </p:nvSpPr>
        <p:spPr>
          <a:xfrm>
            <a:off x="3274343" y="2359874"/>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8" name="矩形 7"/>
          <p:cNvSpPr/>
          <p:nvPr/>
        </p:nvSpPr>
        <p:spPr>
          <a:xfrm>
            <a:off x="3274343" y="3010939"/>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9" name="矩形 8"/>
          <p:cNvSpPr/>
          <p:nvPr/>
        </p:nvSpPr>
        <p:spPr>
          <a:xfrm>
            <a:off x="628158" y="5587884"/>
            <a:ext cx="10931132" cy="800219"/>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及未使用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之</a:t>
            </a:r>
            <a:r>
              <a:rPr lang="zh-TW" altLang="en-US" sz="1500" spc="-100" dirty="0">
                <a:solidFill>
                  <a:schemeClr val="dk1"/>
                </a:solidFill>
                <a:latin typeface="Book Antiqua" panose="02040602050305030304" pitchFamily="18" charset="0"/>
                <a:ea typeface="華康儷楷書" panose="03000509000000000000" pitchFamily="65" charset="-120"/>
              </a:rPr>
              <a:t>全體</a:t>
            </a:r>
            <a:r>
              <a:rPr lang="zh-TW" altLang="zh-TW" sz="1500" spc="-100" dirty="0">
                <a:solidFill>
                  <a:schemeClr val="dk1"/>
                </a:solidFill>
                <a:latin typeface="Book Antiqua" panose="02040602050305030304" pitchFamily="18" charset="0"/>
                <a:ea typeface="華康儷楷書" panose="03000509000000000000" pitchFamily="65" charset="-120"/>
              </a:rPr>
              <a:t>考生，皆</a:t>
            </a:r>
            <a:r>
              <a:rPr lang="zh-TW" altLang="en-US" sz="1500" spc="-100" dirty="0">
                <a:solidFill>
                  <a:schemeClr val="dk1"/>
                </a:solidFill>
                <a:latin typeface="Book Antiqua" panose="02040602050305030304" pitchFamily="18" charset="0"/>
                <a:ea typeface="華康儷楷書" panose="03000509000000000000" pitchFamily="65" charset="-120"/>
              </a:rPr>
              <a:t>依據報名校系所</a:t>
            </a:r>
            <a:r>
              <a:rPr lang="zh-TW" altLang="zh-TW" sz="1500" spc="-100" dirty="0">
                <a:solidFill>
                  <a:schemeClr val="dk1"/>
                </a:solidFill>
                <a:latin typeface="Book Antiqua" panose="02040602050305030304" pitchFamily="18" charset="0"/>
                <a:ea typeface="華康儷楷書" panose="03000509000000000000" pitchFamily="65" charset="-120"/>
              </a:rPr>
              <a:t>採</a:t>
            </a:r>
            <a:r>
              <a:rPr lang="zh-TW" altLang="en-US" sz="1500" spc="-100" dirty="0">
                <a:solidFill>
                  <a:schemeClr val="dk1"/>
                </a:solidFill>
                <a:latin typeface="Book Antiqua" panose="02040602050305030304" pitchFamily="18" charset="0"/>
                <a:ea typeface="華康儷楷書" panose="03000509000000000000" pitchFamily="65" charset="-120"/>
              </a:rPr>
              <a:t>計之</a:t>
            </a:r>
            <a:r>
              <a:rPr lang="zh-TW" altLang="zh-TW" sz="1500" spc="-100" dirty="0">
                <a:solidFill>
                  <a:srgbClr val="FF0000"/>
                </a:solidFill>
                <a:latin typeface="Book Antiqua" panose="02040602050305030304" pitchFamily="18" charset="0"/>
                <a:ea typeface="華康儷楷書" panose="03000509000000000000" pitchFamily="65" charset="-120"/>
              </a:rPr>
              <a:t>「件數」為上限</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每</a:t>
            </a:r>
            <a:r>
              <a:rPr lang="zh-TW" altLang="en-US" sz="1500" spc="-100" dirty="0">
                <a:solidFill>
                  <a:schemeClr val="dk1"/>
                </a:solidFill>
                <a:latin typeface="Book Antiqua" panose="02040602050305030304" pitchFamily="18" charset="0"/>
                <a:ea typeface="華康儷楷書" panose="03000509000000000000" pitchFamily="65" charset="-120"/>
              </a:rPr>
              <a:t>一</a:t>
            </a:r>
            <a:r>
              <a:rPr lang="zh-TW" altLang="zh-TW" sz="1500" spc="-100" dirty="0">
                <a:solidFill>
                  <a:schemeClr val="dk1"/>
                </a:solidFill>
                <a:latin typeface="Book Antiqua" panose="02040602050305030304" pitchFamily="18" charset="0"/>
                <a:ea typeface="華康儷楷書" panose="03000509000000000000" pitchFamily="65" charset="-120"/>
              </a:rPr>
              <a:t>件文件檔案容量上限</a:t>
            </a:r>
            <a:r>
              <a:rPr lang="zh-TW" altLang="en-US" sz="1500" spc="-100" dirty="0">
                <a:solidFill>
                  <a:srgbClr val="FF0000"/>
                </a:solidFill>
                <a:latin typeface="Book Antiqua" panose="02040602050305030304" pitchFamily="18" charset="0"/>
                <a:ea typeface="華康儷楷書" panose="03000509000000000000" pitchFamily="65" charset="-120"/>
              </a:rPr>
              <a:t>皆</a:t>
            </a:r>
            <a:r>
              <a:rPr lang="zh-TW" altLang="zh-TW" sz="1500" spc="-100" dirty="0">
                <a:solidFill>
                  <a:srgbClr val="FF0000"/>
                </a:solidFill>
                <a:latin typeface="Book Antiqua" panose="02040602050305030304" pitchFamily="18" charset="0"/>
                <a:ea typeface="華康儷楷書" panose="03000509000000000000" pitchFamily="65" charset="-120"/>
              </a:rPr>
              <a:t>為</a:t>
            </a:r>
            <a:r>
              <a:rPr lang="en-US" altLang="zh-TW" sz="1500" u="sng" spc="-100" dirty="0">
                <a:solidFill>
                  <a:srgbClr val="FF0000"/>
                </a:solidFill>
                <a:latin typeface="Book Antiqua" panose="02040602050305030304" pitchFamily="18" charset="0"/>
                <a:ea typeface="華康儷楷書" panose="03000509000000000000" pitchFamily="65" charset="-120"/>
              </a:rPr>
              <a:t>4 MB</a:t>
            </a:r>
            <a:r>
              <a:rPr lang="zh-TW" altLang="zh-TW" sz="1500" spc="-100" dirty="0">
                <a:solidFill>
                  <a:schemeClr val="dk1"/>
                </a:solidFill>
                <a:latin typeface="Book Antiqua" panose="02040602050305030304" pitchFamily="18" charset="0"/>
                <a:ea typeface="華康儷楷書" panose="03000509000000000000" pitchFamily="65" charset="-120"/>
              </a:rPr>
              <a:t>，</a:t>
            </a:r>
            <a:r>
              <a:rPr lang="zh-TW" altLang="en-US" sz="1500" spc="-100" dirty="0">
                <a:solidFill>
                  <a:schemeClr val="dk1"/>
                </a:solidFill>
                <a:latin typeface="Book Antiqua" panose="02040602050305030304" pitchFamily="18" charset="0"/>
                <a:ea typeface="華康儷楷書" panose="03000509000000000000" pitchFamily="65" charset="-120"/>
              </a:rPr>
              <a:t>惟</a:t>
            </a:r>
            <a:r>
              <a:rPr lang="zh-TW" altLang="zh-TW" sz="1500" spc="-100" dirty="0">
                <a:solidFill>
                  <a:schemeClr val="dk1"/>
                </a:solidFill>
                <a:latin typeface="Book Antiqua" panose="02040602050305030304" pitchFamily="18" charset="0"/>
                <a:ea typeface="華康儷楷書" panose="03000509000000000000" pitchFamily="65" charset="-120"/>
              </a:rPr>
              <a:t>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考生</a:t>
            </a:r>
            <a:r>
              <a:rPr lang="zh-TW" altLang="zh-TW" sz="1500" u="sng" spc="-100" dirty="0">
                <a:solidFill>
                  <a:schemeClr val="dk1"/>
                </a:solidFill>
                <a:latin typeface="Book Antiqua" panose="02040602050305030304" pitchFamily="18" charset="0"/>
                <a:ea typeface="華康儷楷書" panose="03000509000000000000" pitchFamily="65" charset="-120"/>
              </a:rPr>
              <a:t>無法</a:t>
            </a:r>
            <a:r>
              <a:rPr lang="zh-TW" altLang="en-US" sz="1500" u="sng" spc="-100" dirty="0">
                <a:solidFill>
                  <a:schemeClr val="dk1"/>
                </a:solidFill>
                <a:latin typeface="Book Antiqua" panose="02040602050305030304" pitchFamily="18" charset="0"/>
                <a:ea typeface="華康儷楷書" panose="03000509000000000000" pitchFamily="65" charset="-120"/>
              </a:rPr>
              <a:t>上傳</a:t>
            </a:r>
            <a:r>
              <a:rPr lang="zh-TW" altLang="zh-TW" sz="1500" u="sng" spc="-100" dirty="0">
                <a:solidFill>
                  <a:schemeClr val="dk1"/>
                </a:solidFill>
                <a:latin typeface="Book Antiqua" panose="02040602050305030304" pitchFamily="18" charset="0"/>
                <a:ea typeface="華康儷楷書" panose="03000509000000000000" pitchFamily="65" charset="-120"/>
              </a:rPr>
              <a:t>影音</a:t>
            </a:r>
            <a:r>
              <a:rPr lang="zh-TW" altLang="zh-TW" sz="1500" spc="-100" dirty="0">
                <a:solidFill>
                  <a:schemeClr val="dk1"/>
                </a:solidFill>
                <a:latin typeface="Book Antiqua" panose="02040602050305030304" pitchFamily="18" charset="0"/>
                <a:ea typeface="華康儷楷書" panose="03000509000000000000" pitchFamily="65" charset="-120"/>
              </a:rPr>
              <a:t>檔案</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en-US" altLang="zh-TW" sz="1600" spc="-50" dirty="0">
                <a:solidFill>
                  <a:srgbClr val="FF0000"/>
                </a:solidFill>
                <a:latin typeface="Times New Roman" panose="02020603050405020304" pitchFamily="18" charset="0"/>
                <a:ea typeface="標楷體" panose="03000509000000000000" pitchFamily="65" charset="-120"/>
              </a:rPr>
              <a:t>B-1</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專題實作及實習科目學習成果</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含技能領域</a:t>
            </a:r>
            <a:r>
              <a:rPr lang="en-US" altLang="zh-TW" sz="1600" spc="-50" dirty="0">
                <a:latin typeface="Times New Roman" panose="02020603050405020304" pitchFamily="18" charset="0"/>
                <a:ea typeface="標楷體" panose="03000509000000000000" pitchFamily="65" charset="-120"/>
              </a:rPr>
              <a:t>) (*</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須至少上傳</a:t>
            </a:r>
            <a:r>
              <a:rPr lang="en-US" altLang="zh-TW" sz="1600" spc="-50" dirty="0">
                <a:latin typeface="Times New Roman" panose="02020603050405020304" pitchFamily="18" charset="0"/>
                <a:ea typeface="標楷體" panose="03000509000000000000" pitchFamily="65" charset="-120"/>
              </a:rPr>
              <a:t>1</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1600" spc="-50" dirty="0">
                <a:latin typeface="Times New Roman" panose="02020603050405020304" pitchFamily="18" charset="0"/>
                <a:ea typeface="標楷體" panose="03000509000000000000" pitchFamily="65" charset="-120"/>
              </a:rPr>
              <a:t>)</a:t>
            </a:r>
            <a:r>
              <a:rPr lang="zh-TW" altLang="en-US" sz="1600" spc="-50" dirty="0">
                <a:latin typeface="Times New Roman" panose="02020603050405020304" pitchFamily="18" charset="0"/>
                <a:ea typeface="標楷體" panose="03000509000000000000" pitchFamily="65" charset="-120"/>
              </a:rPr>
              <a:t>；</a:t>
            </a:r>
            <a:r>
              <a:rPr lang="en-US" altLang="zh-TW" sz="1600" spc="-50" dirty="0">
                <a:solidFill>
                  <a:srgbClr val="FF0000"/>
                </a:solidFill>
                <a:latin typeface="Times New Roman" panose="02020603050405020304" pitchFamily="18" charset="0"/>
                <a:ea typeface="標楷體" panose="03000509000000000000" pitchFamily="65" charset="-120"/>
              </a:rPr>
              <a:t>B-2</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其他課程學習</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作品</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成果</a:t>
            </a:r>
            <a:endParaRPr lang="en-US" altLang="zh-TW" sz="1500" spc="-100" dirty="0">
              <a:solidFill>
                <a:schemeClr val="dk1"/>
              </a:solidFill>
              <a:latin typeface="Book Antiqua" panose="02040602050305030304" pitchFamily="18" charset="0"/>
              <a:ea typeface="華康儷楷書" panose="03000509000000000000" pitchFamily="65" charset="-120"/>
            </a:endParaRPr>
          </a:p>
        </p:txBody>
      </p:sp>
      <p:sp>
        <p:nvSpPr>
          <p:cNvPr id="10" name="矩形 9"/>
          <p:cNvSpPr/>
          <p:nvPr/>
        </p:nvSpPr>
        <p:spPr>
          <a:xfrm>
            <a:off x="9225463" y="3671374"/>
            <a:ext cx="461665" cy="1836400"/>
          </a:xfrm>
          <a:prstGeom prst="rect">
            <a:avLst/>
          </a:prstGeom>
          <a:solidFill>
            <a:schemeClr val="accent2">
              <a:lumMod val="75000"/>
            </a:schemeClr>
          </a:solidFill>
        </p:spPr>
        <p:txBody>
          <a:bodyPr vert="eaVert" wrap="none">
            <a:spAutoFit/>
          </a:bodyPr>
          <a:lstStyle/>
          <a:p>
            <a:pPr algn="ctr"/>
            <a:r>
              <a:rPr lang="zh-TW" altLang="en-US" spc="-100" dirty="0">
                <a:solidFill>
                  <a:schemeClr val="bg1"/>
                </a:solidFill>
                <a:latin typeface="Book Antiqua" panose="02040602050305030304" pitchFamily="18" charset="0"/>
                <a:ea typeface="華康儷楷書" panose="03000509000000000000" pitchFamily="65" charset="-120"/>
              </a:rPr>
              <a:t>全體考生作業一致</a:t>
            </a:r>
            <a:endParaRPr lang="zh-TW" altLang="en-US" dirty="0">
              <a:solidFill>
                <a:schemeClr val="bg1"/>
              </a:solidFill>
            </a:endParaRPr>
          </a:p>
        </p:txBody>
      </p:sp>
      <p:sp>
        <p:nvSpPr>
          <p:cNvPr id="11" name="標題 1"/>
          <p:cNvSpPr txBox="1">
            <a:spLocks/>
          </p:cNvSpPr>
          <p:nvPr/>
        </p:nvSpPr>
        <p:spPr>
          <a:xfrm>
            <a:off x="0" y="144605"/>
            <a:ext cx="12192000" cy="53528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u="sng" spc="-100" dirty="0">
                <a:solidFill>
                  <a:srgbClr val="FF0000"/>
                </a:solidFill>
                <a:latin typeface="Book Antiqua" panose="02040602050305030304" pitchFamily="18" charset="0"/>
                <a:ea typeface="華康儷楷書" panose="03000509000000000000" pitchFamily="65" charset="-120"/>
              </a:rPr>
              <a:t>甄選入學</a:t>
            </a:r>
            <a:r>
              <a:rPr lang="zh-TW" altLang="en-US" sz="2800" b="1" spc="-100" dirty="0">
                <a:latin typeface="Book Antiqua" panose="02040602050305030304" pitchFamily="18" charset="0"/>
                <a:ea typeface="華康儷楷書" panose="03000509000000000000" pitchFamily="65" charset="-120"/>
              </a:rPr>
              <a:t>二階甄試考生勾選</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rPr>
              <a:t>項目與上傳</a:t>
            </a:r>
            <a:r>
              <a:rPr lang="en-US" altLang="zh-TW" sz="2800" b="1" spc="-100" dirty="0">
                <a:latin typeface="Book Antiqua" panose="02040602050305030304" pitchFamily="18" charset="0"/>
                <a:ea typeface="華康儷楷書" panose="03000509000000000000" pitchFamily="65" charset="-120"/>
              </a:rPr>
              <a:t>PDF</a:t>
            </a:r>
            <a:r>
              <a:rPr lang="zh-TW" altLang="en-US" sz="2800" b="1" spc="-100" dirty="0">
                <a:latin typeface="Book Antiqua" panose="02040602050305030304" pitchFamily="18" charset="0"/>
                <a:ea typeface="華康儷楷書" panose="03000509000000000000" pitchFamily="65" charset="-120"/>
              </a:rPr>
              <a:t>之規範</a:t>
            </a:r>
          </a:p>
        </p:txBody>
      </p:sp>
    </p:spTree>
    <p:extLst>
      <p:ext uri="{BB962C8B-B14F-4D97-AF65-F5344CB8AC3E}">
        <p14:creationId xmlns:p14="http://schemas.microsoft.com/office/powerpoint/2010/main" val="15403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250"/>
                                        <p:tgtEl>
                                          <p:spTgt spid="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125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8094" y="843588"/>
            <a:ext cx="9288517" cy="366043"/>
          </a:xfrm>
          <a:noFill/>
        </p:spPr>
        <p:txBody>
          <a:bodyPr>
            <a:normAutofit fontScale="85000" lnSpcReduction="20000"/>
          </a:bodyPr>
          <a:lstStyle/>
          <a:p>
            <a:pPr marL="0" indent="0" algn="just">
              <a:buNone/>
            </a:pPr>
            <a:r>
              <a:rPr lang="zh-TW" altLang="zh-TW" dirty="0">
                <a:latin typeface="華康儷楷書" panose="03000509000000000000" pitchFamily="65" charset="-120"/>
                <a:ea typeface="華康儷楷書" panose="03000509000000000000" pitchFamily="65" charset="-120"/>
              </a:rPr>
              <a:t>範例說明：</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77394648"/>
              </p:ext>
            </p:extLst>
          </p:nvPr>
        </p:nvGraphicFramePr>
        <p:xfrm>
          <a:off x="2606139" y="843588"/>
          <a:ext cx="8966736" cy="1584960"/>
        </p:xfrm>
        <a:graphic>
          <a:graphicData uri="http://schemas.openxmlformats.org/drawingml/2006/table">
            <a:tbl>
              <a:tblPr firstRow="1" firstCol="1" lastRow="1" lastCol="1" bandRow="1" bandCol="1">
                <a:tableStyleId>{68D230F3-CF80-4859-8CE7-A43EE81993B5}</a:tableStyleId>
              </a:tblPr>
              <a:tblGrid>
                <a:gridCol w="936737">
                  <a:extLst>
                    <a:ext uri="{9D8B030D-6E8A-4147-A177-3AD203B41FA5}">
                      <a16:colId xmlns:a16="http://schemas.microsoft.com/office/drawing/2014/main" val="4203468891"/>
                    </a:ext>
                  </a:extLst>
                </a:gridCol>
                <a:gridCol w="4369555">
                  <a:extLst>
                    <a:ext uri="{9D8B030D-6E8A-4147-A177-3AD203B41FA5}">
                      <a16:colId xmlns:a16="http://schemas.microsoft.com/office/drawing/2014/main" val="4245618592"/>
                    </a:ext>
                  </a:extLst>
                </a:gridCol>
                <a:gridCol w="1199744">
                  <a:extLst>
                    <a:ext uri="{9D8B030D-6E8A-4147-A177-3AD203B41FA5}">
                      <a16:colId xmlns:a16="http://schemas.microsoft.com/office/drawing/2014/main" val="2176849291"/>
                    </a:ext>
                  </a:extLst>
                </a:gridCol>
                <a:gridCol w="2460700">
                  <a:extLst>
                    <a:ext uri="{9D8B030D-6E8A-4147-A177-3AD203B41FA5}">
                      <a16:colId xmlns:a16="http://schemas.microsoft.com/office/drawing/2014/main" val="668861557"/>
                    </a:ext>
                  </a:extLst>
                </a:gridCol>
              </a:tblGrid>
              <a:tr h="564596">
                <a:tc gridSpan="2">
                  <a:txBody>
                    <a:bodyPr/>
                    <a:lstStyle/>
                    <a:p>
                      <a:pPr algn="ctr">
                        <a:spcAft>
                          <a:spcPts val="0"/>
                        </a:spcAft>
                      </a:pPr>
                      <a:r>
                        <a:rPr lang="zh-TW" sz="1600" b="0" kern="100" spc="-50" dirty="0">
                          <a:effectLst/>
                          <a:latin typeface="華康儷楷書" panose="03000509000000000000" pitchFamily="65" charset="-120"/>
                          <a:ea typeface="華康儷楷書" panose="03000509000000000000" pitchFamily="65" charset="-120"/>
                        </a:rPr>
                        <a:t>項</a:t>
                      </a:r>
                      <a:r>
                        <a:rPr lang="en-US" sz="1600" b="0" kern="100" spc="-50" dirty="0">
                          <a:effectLst/>
                          <a:latin typeface="華康儷楷書" panose="03000509000000000000" pitchFamily="65" charset="-120"/>
                          <a:ea typeface="華康儷楷書" panose="03000509000000000000" pitchFamily="65" charset="-120"/>
                        </a:rPr>
                        <a:t>      </a:t>
                      </a:r>
                      <a:r>
                        <a:rPr lang="zh-TW" sz="1600" b="0" kern="100" spc="-50" dirty="0">
                          <a:effectLst/>
                          <a:latin typeface="華康儷楷書" panose="03000509000000000000" pitchFamily="65" charset="-120"/>
                          <a:ea typeface="華康儷楷書" panose="03000509000000000000" pitchFamily="65" charset="-120"/>
                        </a:rPr>
                        <a:t>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600" b="0" kern="100" spc="-50">
                          <a:effectLst/>
                          <a:latin typeface="華康儷楷書" panose="03000509000000000000" pitchFamily="65" charset="-120"/>
                          <a:ea typeface="華康儷楷書" panose="03000509000000000000" pitchFamily="65" charset="-120"/>
                        </a:rPr>
                        <a:t>上傳檔案</a:t>
                      </a:r>
                      <a:br>
                        <a:rPr lang="en-US" sz="1600" b="0" kern="100" spc="-50">
                          <a:effectLst/>
                          <a:latin typeface="華康儷楷書" panose="03000509000000000000" pitchFamily="65" charset="-120"/>
                          <a:ea typeface="華康儷楷書" panose="03000509000000000000" pitchFamily="65" charset="-120"/>
                        </a:rPr>
                      </a:br>
                      <a:r>
                        <a:rPr lang="zh-TW" sz="1600" b="0" kern="100" spc="-50">
                          <a:effectLst/>
                          <a:latin typeface="華康儷楷書" panose="03000509000000000000" pitchFamily="65" charset="-120"/>
                          <a:ea typeface="華康儷楷書" panose="03000509000000000000" pitchFamily="65" charset="-120"/>
                        </a:rPr>
                        <a:t>件數上限</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zh-TW" sz="1600" b="0" kern="0" dirty="0">
                          <a:effectLst/>
                          <a:latin typeface="華康儷楷書" panose="03000509000000000000" pitchFamily="65" charset="-120"/>
                          <a:ea typeface="華康儷楷書" panose="03000509000000000000" pitchFamily="65" charset="-120"/>
                        </a:rPr>
                        <a:t>未使用學習歷程中央資料庫之考生檔案容量上限</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6840449"/>
                  </a:ext>
                </a:extLst>
              </a:tr>
              <a:tr h="289430">
                <a:tc rowSpan="2">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B.</a:t>
                      </a:r>
                      <a:r>
                        <a:rPr lang="zh-TW" sz="1600" b="0" kern="100" spc="-50" dirty="0">
                          <a:effectLst/>
                          <a:latin typeface="華康儷楷書" panose="03000509000000000000" pitchFamily="65" charset="-120"/>
                          <a:ea typeface="華康儷楷書" panose="03000509000000000000" pitchFamily="65" charset="-120"/>
                        </a:rPr>
                        <a:t>課程學習成果</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B-1</a:t>
                      </a:r>
                      <a:r>
                        <a:rPr lang="zh-TW" sz="1600" b="0" kern="100" spc="-20" dirty="0">
                          <a:effectLst/>
                          <a:latin typeface="華康儷楷書" panose="03000509000000000000" pitchFamily="65" charset="-120"/>
                          <a:ea typeface="華康儷楷書" panose="03000509000000000000" pitchFamily="65" charset="-120"/>
                        </a:rPr>
                        <a:t>專題實作</a:t>
                      </a:r>
                      <a:r>
                        <a:rPr lang="zh-TW" altLang="en-US" sz="1600" b="0" kern="100" spc="-20" dirty="0">
                          <a:effectLst/>
                          <a:latin typeface="華康儷楷書" panose="03000509000000000000" pitchFamily="65" charset="-120"/>
                          <a:ea typeface="華康儷楷書" panose="03000509000000000000" pitchFamily="65" charset="-120"/>
                        </a:rPr>
                        <a:t>、</a:t>
                      </a:r>
                      <a:r>
                        <a:rPr lang="zh-TW" sz="1600" b="0" kern="100" spc="-20" dirty="0">
                          <a:effectLst/>
                          <a:latin typeface="華康儷楷書" panose="03000509000000000000" pitchFamily="65" charset="-120"/>
                          <a:ea typeface="華康儷楷書" panose="03000509000000000000" pitchFamily="65" charset="-120"/>
                        </a:rPr>
                        <a:t>實習科目學習成果</a:t>
                      </a:r>
                      <a:r>
                        <a:rPr lang="en-US" sz="1600" b="0" kern="100" spc="-20" dirty="0">
                          <a:effectLst/>
                          <a:latin typeface="華康儷楷書" panose="03000509000000000000" pitchFamily="65" charset="-120"/>
                          <a:ea typeface="華康儷楷書" panose="03000509000000000000" pitchFamily="65" charset="-120"/>
                        </a:rPr>
                        <a:t>(</a:t>
                      </a:r>
                      <a:r>
                        <a:rPr lang="zh-TW" sz="1600" b="0" kern="100" spc="-20" dirty="0">
                          <a:effectLst/>
                          <a:latin typeface="華康儷楷書" panose="03000509000000000000" pitchFamily="65" charset="-120"/>
                          <a:ea typeface="華康儷楷書" panose="03000509000000000000" pitchFamily="65" charset="-120"/>
                        </a:rPr>
                        <a:t>含技能領域</a:t>
                      </a:r>
                      <a:r>
                        <a:rPr lang="en-US" sz="1600" b="0" kern="100" spc="-20" dirty="0">
                          <a:effectLst/>
                          <a:latin typeface="華康儷楷書" panose="03000509000000000000" pitchFamily="65" charset="-120"/>
                          <a:ea typeface="華康儷楷書" panose="03000509000000000000" pitchFamily="65" charset="-120"/>
                        </a:rPr>
                        <a:t>)</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a:effectLst/>
                          <a:latin typeface="華康儷楷書" panose="03000509000000000000" pitchFamily="65" charset="-120"/>
                          <a:ea typeface="華康儷楷書" panose="03000509000000000000" pitchFamily="65" charset="-120"/>
                        </a:rPr>
                        <a:t>1</a:t>
                      </a:r>
                      <a:r>
                        <a:rPr lang="zh-TW" sz="1600" b="0" kern="100" spc="-50">
                          <a:effectLst/>
                          <a:latin typeface="華康儷楷書" panose="03000509000000000000" pitchFamily="65" charset="-120"/>
                          <a:ea typeface="華康儷楷書" panose="03000509000000000000" pitchFamily="65" charset="-120"/>
                        </a:rPr>
                        <a:t>件</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4MB</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482068"/>
                  </a:ext>
                </a:extLst>
              </a:tr>
              <a:tr h="289430">
                <a:tc vMerge="1">
                  <a:txBody>
                    <a:bodyPr/>
                    <a:lstStyle/>
                    <a:p>
                      <a:endParaRPr lang="zh-TW" altLang="en-US"/>
                    </a:p>
                  </a:txBody>
                  <a:tcPr/>
                </a:tc>
                <a:tc>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B-2</a:t>
                      </a:r>
                      <a:r>
                        <a:rPr lang="zh-TW" sz="1600" b="0" kern="100" spc="-50" dirty="0">
                          <a:effectLst/>
                          <a:latin typeface="華康儷楷書" panose="03000509000000000000" pitchFamily="65" charset="-120"/>
                          <a:ea typeface="華康儷楷書" panose="03000509000000000000" pitchFamily="65" charset="-120"/>
                        </a:rPr>
                        <a:t>其他課程學習</a:t>
                      </a:r>
                      <a:r>
                        <a:rPr lang="en-US" sz="1600" b="0" kern="100" spc="-50" dirty="0">
                          <a:effectLst/>
                          <a:latin typeface="華康儷楷書" panose="03000509000000000000" pitchFamily="65" charset="-120"/>
                          <a:ea typeface="華康儷楷書" panose="03000509000000000000" pitchFamily="65" charset="-120"/>
                        </a:rPr>
                        <a:t>(</a:t>
                      </a:r>
                      <a:r>
                        <a:rPr lang="zh-TW" sz="1600" b="0" kern="100" spc="-50" dirty="0">
                          <a:effectLst/>
                          <a:latin typeface="華康儷楷書" panose="03000509000000000000" pitchFamily="65" charset="-120"/>
                          <a:ea typeface="華康儷楷書" panose="03000509000000000000" pitchFamily="65" charset="-120"/>
                        </a:rPr>
                        <a:t>作品</a:t>
                      </a:r>
                      <a:r>
                        <a:rPr lang="en-US" sz="1600" b="0" kern="100" spc="-50" dirty="0">
                          <a:effectLst/>
                          <a:latin typeface="華康儷楷書" panose="03000509000000000000" pitchFamily="65" charset="-120"/>
                          <a:ea typeface="華康儷楷書" panose="03000509000000000000" pitchFamily="65" charset="-120"/>
                        </a:rPr>
                        <a:t>)</a:t>
                      </a:r>
                      <a:r>
                        <a:rPr lang="zh-TW" sz="1600" b="0" kern="100" spc="-50" dirty="0">
                          <a:effectLst/>
                          <a:latin typeface="華康儷楷書" panose="03000509000000000000" pitchFamily="65" charset="-120"/>
                          <a:ea typeface="華康儷楷書" panose="03000509000000000000" pitchFamily="65" charset="-120"/>
                        </a:rPr>
                        <a:t>成果</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2</a:t>
                      </a:r>
                      <a:r>
                        <a:rPr lang="zh-TW" sz="1600" b="0" kern="100" spc="-50" dirty="0">
                          <a:effectLst/>
                          <a:latin typeface="華康儷楷書" panose="03000509000000000000" pitchFamily="65" charset="-120"/>
                          <a:ea typeface="華康儷楷書" panose="03000509000000000000" pitchFamily="65" charset="-120"/>
                        </a:rPr>
                        <a:t>件</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8MB</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extLst>
                  <a:ext uri="{0D108BD9-81ED-4DB2-BD59-A6C34878D82A}">
                    <a16:rowId xmlns:a16="http://schemas.microsoft.com/office/drawing/2014/main" val="1046312536"/>
                  </a:ext>
                </a:extLst>
              </a:tr>
              <a:tr h="289430">
                <a:tc gridSpan="2">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C.</a:t>
                      </a:r>
                      <a:r>
                        <a:rPr lang="zh-TW" sz="1600" b="0" kern="100" spc="-50" dirty="0">
                          <a:effectLst/>
                          <a:latin typeface="華康儷楷書" panose="03000509000000000000" pitchFamily="65" charset="-120"/>
                          <a:ea typeface="華康儷楷書" panose="03000509000000000000" pitchFamily="65" charset="-120"/>
                        </a:rPr>
                        <a:t>多元表現</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600" b="0" kern="100" spc="-50">
                          <a:effectLst/>
                          <a:latin typeface="華康儷楷書" panose="03000509000000000000" pitchFamily="65" charset="-120"/>
                          <a:ea typeface="華康儷楷書" panose="03000509000000000000" pitchFamily="65" charset="-120"/>
                        </a:rPr>
                        <a:t>4</a:t>
                      </a:r>
                      <a:r>
                        <a:rPr lang="zh-TW" sz="1600" b="0" kern="100" spc="-50">
                          <a:effectLst/>
                          <a:latin typeface="華康儷楷書" panose="03000509000000000000" pitchFamily="65" charset="-120"/>
                          <a:ea typeface="華康儷楷書" panose="03000509000000000000" pitchFamily="65" charset="-120"/>
                        </a:rPr>
                        <a:t>件</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16MB</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04876482"/>
                  </a:ext>
                </a:extLst>
              </a:tr>
            </a:tbl>
          </a:graphicData>
        </a:graphic>
      </p:graphicFrame>
      <p:sp>
        <p:nvSpPr>
          <p:cNvPr id="8" name="矩形 7"/>
          <p:cNvSpPr/>
          <p:nvPr/>
        </p:nvSpPr>
        <p:spPr>
          <a:xfrm>
            <a:off x="706759" y="2399646"/>
            <a:ext cx="11323316" cy="4201150"/>
          </a:xfrm>
          <a:prstGeom prst="rect">
            <a:avLst/>
          </a:prstGeom>
          <a:noFill/>
        </p:spPr>
        <p:txBody>
          <a:bodyPr wrap="square">
            <a:spAutoFit/>
          </a:bodyPr>
          <a:lstStyle/>
          <a:p>
            <a:pPr marL="285750" indent="-285750" algn="just">
              <a:spcBef>
                <a:spcPts val="20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某校系科</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、學程要求「</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B.</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課程學習成果」為</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專題實作、實習科目實習成果</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b="1"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latin typeface="華康儷楷書" panose="03000509000000000000" pitchFamily="65" charset="-120"/>
                <a:ea typeface="華康儷楷書" panose="03000509000000000000" pitchFamily="65" charset="-120"/>
                <a:cs typeface="Times New Roman" panose="02020603050405020304" pitchFamily="18" charset="0"/>
              </a:rPr>
              <a:t>2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latin typeface="華康儷楷書" panose="03000509000000000000" pitchFamily="65" charset="-120"/>
                <a:ea typeface="華康儷楷書" panose="03000509000000000000" pitchFamily="65" charset="-120"/>
                <a:cs typeface="Times New Roman" panose="02020603050405020304" pitchFamily="18" charset="0"/>
              </a:rPr>
              <a:t>4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buFont typeface="Wingdings" panose="05000000000000000000" pitchFamily="2" charset="2"/>
              <a:buChar char="Ø"/>
            </a:pPr>
            <a:r>
              <a:rPr lang="zh-TW" altLang="en-US" sz="2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使用</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中央資料庫學習歷程檔案之考生可於學習歷程資料庫對應項目下</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至多分別勾選</a:t>
            </a:r>
            <a:r>
              <a:rPr lang="zh-TW" altLang="en-US" sz="2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800" b="1" u="sng" dirty="0">
                <a:latin typeface="華康儷楷書" panose="03000509000000000000" pitchFamily="65" charset="-120"/>
                <a:ea typeface="華康儷楷書" panose="03000509000000000000" pitchFamily="65" charset="-120"/>
                <a:cs typeface="Times New Roman" panose="02020603050405020304" pitchFamily="18" charset="0"/>
              </a:rPr>
              <a:t>1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件、</a:t>
            </a:r>
            <a:r>
              <a:rPr lang="zh-TW" altLang="en-US" sz="2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800" b="1" u="sng" dirty="0">
                <a:latin typeface="華康儷楷書" panose="03000509000000000000" pitchFamily="65" charset="-120"/>
                <a:ea typeface="華康儷楷書" panose="03000509000000000000" pitchFamily="65" charset="-120"/>
                <a:cs typeface="Times New Roman" panose="02020603050405020304" pitchFamily="18" charset="0"/>
              </a:rPr>
              <a:t>2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件或</a:t>
            </a:r>
            <a:r>
              <a:rPr lang="zh-TW" altLang="en-US" sz="2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800" b="1" u="sng" dirty="0">
                <a:latin typeface="華康儷楷書" panose="03000509000000000000" pitchFamily="65" charset="-120"/>
                <a:ea typeface="華康儷楷書" panose="03000509000000000000" pitchFamily="65" charset="-120"/>
                <a:cs typeface="Times New Roman" panose="02020603050405020304" pitchFamily="18" charset="0"/>
              </a:rPr>
              <a:t>4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件檔案</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buFont typeface="Wingdings" panose="05000000000000000000" pitchFamily="2" charset="2"/>
              <a:buChar char="Ø"/>
            </a:pPr>
            <a:r>
              <a:rPr lang="zh-TW" altLang="en-US" sz="2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未使用</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中央資料庫學習歷程檔案之考生，可自行於「</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B.</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課程學習成果」之</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專題實作、實習科目實習成果</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個檔案容量最大至</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個檔案容量最大至</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8MB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個檔案容量至</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16MB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10" name="標題 1">
            <a:extLst>
              <a:ext uri="{FF2B5EF4-FFF2-40B4-BE49-F238E27FC236}">
                <a16:creationId xmlns:a16="http://schemas.microsoft.com/office/drawing/2014/main" id="{CAD4BE70-C1F5-4C0D-83BB-BE7D59D5ED8C}"/>
              </a:ext>
            </a:extLst>
          </p:cNvPr>
          <p:cNvSpPr txBox="1">
            <a:spLocks/>
          </p:cNvSpPr>
          <p:nvPr/>
        </p:nvSpPr>
        <p:spPr bwMode="auto">
          <a:xfrm>
            <a:off x="0" y="5764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華康儷楷書" panose="03000509000000000000" pitchFamily="65" charset="-120"/>
                <a:ea typeface="華康儷楷書" panose="03000509000000000000" pitchFamily="65" charset="-120"/>
              </a:rPr>
              <a:t>第二階段報名</a:t>
            </a:r>
            <a:r>
              <a:rPr lang="en-US" altLang="zh-TW" b="1" spc="-100" dirty="0">
                <a:solidFill>
                  <a:schemeClr val="tx1"/>
                </a:solidFill>
                <a:latin typeface="華康儷楷書" panose="03000509000000000000" pitchFamily="65" charset="-120"/>
                <a:ea typeface="華康儷楷書" panose="03000509000000000000" pitchFamily="65" charset="-120"/>
              </a:rPr>
              <a:t>-</a:t>
            </a:r>
            <a:r>
              <a:rPr lang="zh-TW" altLang="en-US" b="1" spc="-100" dirty="0">
                <a:solidFill>
                  <a:schemeClr val="tx1"/>
                </a:solidFill>
                <a:latin typeface="華康儷楷書" panose="03000509000000000000" pitchFamily="65" charset="-120"/>
                <a:ea typeface="華康儷楷書" panose="03000509000000000000" pitchFamily="65" charset="-120"/>
              </a:rPr>
              <a:t>上傳學習歷程備審資料</a:t>
            </a:r>
          </a:p>
        </p:txBody>
      </p:sp>
      <p:sp>
        <p:nvSpPr>
          <p:cNvPr id="7" name="投影片編號版面配置區 3"/>
          <p:cNvSpPr>
            <a:spLocks noGrp="1"/>
          </p:cNvSpPr>
          <p:nvPr>
            <p:ph type="sldNum" sz="quarter" idx="12"/>
          </p:nvPr>
        </p:nvSpPr>
        <p:spPr>
          <a:xfrm>
            <a:off x="9142228" y="6230346"/>
            <a:ext cx="2743200" cy="365125"/>
          </a:xfrm>
        </p:spPr>
        <p:txBody>
          <a:bodyPr/>
          <a:lstStyle/>
          <a:p>
            <a:pPr>
              <a:defRPr/>
            </a:pPr>
            <a:fld id="{52B5522C-A27E-428C-8770-BD9512493397}" type="slidenum">
              <a:rPr lang="zh-TW" altLang="en-US" smtClean="0"/>
              <a:pPr>
                <a:defRPr/>
              </a:pPr>
              <a:t>40</a:t>
            </a:fld>
            <a:endParaRPr lang="en-US" altLang="zh-TW" dirty="0"/>
          </a:p>
        </p:txBody>
      </p:sp>
    </p:spTree>
    <p:extLst>
      <p:ext uri="{BB962C8B-B14F-4D97-AF65-F5344CB8AC3E}">
        <p14:creationId xmlns:p14="http://schemas.microsoft.com/office/powerpoint/2010/main" val="4250667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66639" y="3160001"/>
            <a:ext cx="4663626" cy="348813"/>
          </a:xfrm>
          <a:prstGeom prst="rect">
            <a:avLst/>
          </a:prstGeom>
        </p:spPr>
        <p:txBody>
          <a:bodyPr wrap="square">
            <a:spAutoFit/>
          </a:bodyPr>
          <a:lstStyle/>
          <a:p>
            <a:pPr marL="295275" indent="-295275" algn="just">
              <a:lnSpc>
                <a:spcPts val="2000"/>
              </a:lnSpc>
              <a:tabLst>
                <a:tab pos="295275" algn="l"/>
                <a:tab pos="304800" algn="l"/>
              </a:tabLst>
            </a:pPr>
            <a:r>
              <a:rPr lang="zh-TW" altLang="zh-TW" sz="1200" kern="0" dirty="0">
                <a:latin typeface="華康儷楷書" panose="03000509000000000000" pitchFamily="65" charset="-120"/>
                <a:ea typeface="華康儷楷書" panose="03000509000000000000" pitchFamily="65" charset="-120"/>
              </a:rPr>
              <a:t>玖、甄選群</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類</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別及技藝技能競賽優勝及技術士職種</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類</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別對照表</a:t>
            </a:r>
            <a:endParaRPr lang="zh-TW" altLang="zh-TW" sz="1200" b="1" kern="2600" dirty="0">
              <a:latin typeface="華康儷楷書" panose="03000509000000000000" pitchFamily="65" charset="-120"/>
              <a:ea typeface="華康儷楷書" panose="03000509000000000000" pitchFamily="65" charset="-120"/>
            </a:endParaRPr>
          </a:p>
        </p:txBody>
      </p:sp>
      <p:sp>
        <p:nvSpPr>
          <p:cNvPr id="6" name="矩形 5"/>
          <p:cNvSpPr/>
          <p:nvPr/>
        </p:nvSpPr>
        <p:spPr>
          <a:xfrm>
            <a:off x="1280384" y="730076"/>
            <a:ext cx="10808151" cy="2074414"/>
          </a:xfrm>
          <a:prstGeom prst="rect">
            <a:avLst/>
          </a:prstGeom>
        </p:spPr>
        <p:txBody>
          <a:bodyPr wrap="square">
            <a:spAutoFit/>
          </a:bodyPr>
          <a:lstStyle/>
          <a:p>
            <a:pPr marL="342900" indent="-342900" algn="just">
              <a:lnSpc>
                <a:spcPct val="115000"/>
              </a:lnSpc>
              <a:buFont typeface="+mj-lt"/>
              <a:buAutoNum type="arabicPeriod"/>
            </a:pPr>
            <a:r>
              <a:rPr lang="zh-TW"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本項目係指甄選總成績所採計之證照或得獎加分，非指</a:t>
            </a: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備審資料中之競賽獲獎或證照證明</a:t>
            </a:r>
            <a:endParaRPr lang="en-US"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若考生持有</a:t>
            </a:r>
            <a:r>
              <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種以上符合本簡章所訂「甄選群（類）別及技藝技競賽優勝及技術士職種（類）別對照表」加分優待採認之技藝技能競賽得獎證明或技術</a:t>
            </a:r>
            <a:r>
              <a:rPr lang="zh-TW" altLang="en-US" sz="1600" kern="0" dirty="0">
                <a:latin typeface="華康儷楷書" panose="03000509000000000000" pitchFamily="65" charset="-120"/>
                <a:ea typeface="華康儷楷書" panose="03000509000000000000" pitchFamily="65" charset="-120"/>
                <a:cs typeface="華康儷楷書" panose="03000509000000000000" pitchFamily="65" charset="-120"/>
              </a:rPr>
              <a:t>士證</a:t>
            </a: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應</a:t>
            </a:r>
            <a:r>
              <a:rPr lang="zh-TW" altLang="zh-TW" sz="16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選擇</a:t>
            </a:r>
            <a:r>
              <a:rPr lang="en-US" altLang="zh-TW" sz="16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sz="16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項對加分最有利之證明文件</a:t>
            </a: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，作為甄選原始總分加分依據</a:t>
            </a:r>
            <a:endPar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600" b="1" dirty="0">
                <a:latin typeface="華康儷楷書" panose="03000509000000000000" pitchFamily="65" charset="-120"/>
                <a:ea typeface="華康儷楷書" panose="03000509000000000000" pitchFamily="65" charset="-120"/>
                <a:cs typeface="華康儷楷書" panose="03000509000000000000" pitchFamily="65" charset="-120"/>
              </a:rPr>
              <a:t>證照或得獎加分</a:t>
            </a: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證明檔案大小以</a:t>
            </a:r>
            <a:r>
              <a:rPr lang="en-US" altLang="zh-TW" sz="1600" b="1" dirty="0">
                <a:latin typeface="華康儷楷書" panose="03000509000000000000" pitchFamily="65" charset="-120"/>
                <a:ea typeface="華康儷楷書" panose="03000509000000000000" pitchFamily="65" charset="-120"/>
                <a:cs typeface="華康儷楷書" panose="03000509000000000000" pitchFamily="65" charset="-120"/>
              </a:rPr>
              <a:t>4MB</a:t>
            </a: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為原則，且</a:t>
            </a:r>
            <a:r>
              <a:rPr lang="zh-TW" altLang="en-US"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上傳之檔案頁數僅以</a:t>
            </a:r>
            <a:r>
              <a:rPr lang="en-US" altLang="zh-TW"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頁為限</a:t>
            </a:r>
            <a:endParaRPr lang="en-US" altLang="zh-TW"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未依規定期限及方式完成網路上傳者，不予計分</a:t>
            </a:r>
            <a:endParaRPr lang="en-US"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如無持有可採認證照或得獎加分證明者，可免上傳</a:t>
            </a:r>
          </a:p>
          <a:p>
            <a:pPr marL="342900" indent="-342900">
              <a:lnSpc>
                <a:spcPct val="115000"/>
              </a:lnSpc>
              <a:buFont typeface="+mj-lt"/>
              <a:buAutoNum type="arabicPeriod"/>
            </a:pPr>
            <a:endPar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8" name="矩形 7"/>
          <p:cNvSpPr/>
          <p:nvPr/>
        </p:nvSpPr>
        <p:spPr>
          <a:xfrm>
            <a:off x="995219" y="3193173"/>
            <a:ext cx="3661153" cy="348813"/>
          </a:xfrm>
          <a:prstGeom prst="rect">
            <a:avLst/>
          </a:prstGeom>
        </p:spPr>
        <p:txBody>
          <a:bodyPr wrap="square">
            <a:spAutoFit/>
          </a:bodyPr>
          <a:lstStyle/>
          <a:p>
            <a:pPr marL="295275" indent="-295275" algn="just">
              <a:lnSpc>
                <a:spcPts val="2000"/>
              </a:lnSpc>
              <a:tabLst>
                <a:tab pos="295275" algn="l"/>
                <a:tab pos="304800" algn="l"/>
              </a:tabLst>
            </a:pPr>
            <a:r>
              <a:rPr lang="zh-TW" altLang="zh-TW" sz="1200" kern="0" dirty="0">
                <a:latin typeface="華康儷楷書" panose="03000509000000000000" pitchFamily="65" charset="-120"/>
                <a:ea typeface="華康儷楷書" panose="03000509000000000000" pitchFamily="65" charset="-120"/>
              </a:rPr>
              <a:t>競賽類別優勝名次及證照等級優待加分標準表</a:t>
            </a:r>
          </a:p>
        </p:txBody>
      </p:sp>
      <p:sp>
        <p:nvSpPr>
          <p:cNvPr id="9" name="流程圖: 換頁接點 8"/>
          <p:cNvSpPr/>
          <p:nvPr/>
        </p:nvSpPr>
        <p:spPr>
          <a:xfrm>
            <a:off x="1125434" y="2732846"/>
            <a:ext cx="360040" cy="394387"/>
          </a:xfrm>
          <a:prstGeom prst="flowChartOffpage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n-ea"/>
            </a:endParaRPr>
          </a:p>
        </p:txBody>
      </p:sp>
      <p:sp>
        <p:nvSpPr>
          <p:cNvPr id="10" name="流程圖: 換頁接點 9"/>
          <p:cNvSpPr/>
          <p:nvPr/>
        </p:nvSpPr>
        <p:spPr>
          <a:xfrm>
            <a:off x="6223604" y="2755355"/>
            <a:ext cx="360040" cy="394387"/>
          </a:xfrm>
          <a:prstGeom prst="flowChartOffpage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11" name="矩形 10"/>
          <p:cNvSpPr/>
          <p:nvPr/>
        </p:nvSpPr>
        <p:spPr>
          <a:xfrm>
            <a:off x="1499298" y="2724286"/>
            <a:ext cx="2146742" cy="369332"/>
          </a:xfrm>
          <a:prstGeom prst="rect">
            <a:avLst/>
          </a:prstGeom>
          <a:solidFill>
            <a:schemeClr val="accent4">
              <a:lumMod val="20000"/>
              <a:lumOff val="80000"/>
            </a:schemeClr>
          </a:solidFill>
          <a:ln>
            <a:noFill/>
          </a:ln>
        </p:spPr>
        <p:txBody>
          <a:bodyPr wrap="none">
            <a:spAutoFit/>
          </a:bodyPr>
          <a:lstStyle/>
          <a:p>
            <a:pPr algn="ct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招生簡章第</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31-32</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頁</a:t>
            </a:r>
          </a:p>
        </p:txBody>
      </p:sp>
      <p:sp>
        <p:nvSpPr>
          <p:cNvPr id="12" name="矩形 11"/>
          <p:cNvSpPr/>
          <p:nvPr/>
        </p:nvSpPr>
        <p:spPr>
          <a:xfrm>
            <a:off x="6603812" y="2747642"/>
            <a:ext cx="2146742" cy="369332"/>
          </a:xfrm>
          <a:prstGeom prst="rect">
            <a:avLst/>
          </a:prstGeom>
          <a:solidFill>
            <a:schemeClr val="accent4">
              <a:lumMod val="20000"/>
              <a:lumOff val="80000"/>
            </a:schemeClr>
          </a:solidFill>
          <a:ln>
            <a:noFill/>
          </a:ln>
        </p:spPr>
        <p:txBody>
          <a:bodyPr wrap="none">
            <a:spAutoFit/>
          </a:bodyPr>
          <a:lstStyle/>
          <a:p>
            <a:pPr algn="ct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招生簡章第</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42-57</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頁</a:t>
            </a:r>
          </a:p>
        </p:txBody>
      </p:sp>
      <p:sp>
        <p:nvSpPr>
          <p:cNvPr id="20" name="六角星形 19"/>
          <p:cNvSpPr/>
          <p:nvPr/>
        </p:nvSpPr>
        <p:spPr>
          <a:xfrm>
            <a:off x="927463" y="739648"/>
            <a:ext cx="352921" cy="360040"/>
          </a:xfrm>
          <a:prstGeom prst="star6">
            <a:avLst/>
          </a:prstGeom>
          <a:solidFill>
            <a:srgbClr val="FFFF00"/>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投影片編號版面配置區 2"/>
          <p:cNvSpPr>
            <a:spLocks noGrp="1"/>
          </p:cNvSpPr>
          <p:nvPr>
            <p:ph type="sldNum" sz="quarter" idx="12"/>
          </p:nvPr>
        </p:nvSpPr>
        <p:spPr/>
        <p:txBody>
          <a:bodyPr/>
          <a:lstStyle/>
          <a:p>
            <a:pPr>
              <a:defRPr/>
            </a:pPr>
            <a:fld id="{0425DD0F-D833-4500-8224-585EDAC39332}" type="slidenum">
              <a:rPr lang="zh-TW" altLang="en-US" smtClean="0"/>
              <a:pPr>
                <a:defRPr/>
              </a:pPr>
              <a:t>41</a:t>
            </a:fld>
            <a:endParaRPr lang="en-US" altLang="zh-TW"/>
          </a:p>
        </p:txBody>
      </p:sp>
      <p:sp>
        <p:nvSpPr>
          <p:cNvPr id="16" name="標題 1">
            <a:extLst>
              <a:ext uri="{FF2B5EF4-FFF2-40B4-BE49-F238E27FC236}">
                <a16:creationId xmlns:a16="http://schemas.microsoft.com/office/drawing/2014/main" id="{F544BEF1-1498-4B55-BC49-4EEDE5D2913C}"/>
              </a:ext>
            </a:extLst>
          </p:cNvPr>
          <p:cNvSpPr txBox="1">
            <a:spLocks/>
          </p:cNvSpPr>
          <p:nvPr/>
        </p:nvSpPr>
        <p:spPr bwMode="auto">
          <a:xfrm>
            <a:off x="0" y="7759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pic>
        <p:nvPicPr>
          <p:cNvPr id="7" name="圖片 6">
            <a:extLst>
              <a:ext uri="{FF2B5EF4-FFF2-40B4-BE49-F238E27FC236}">
                <a16:creationId xmlns:a16="http://schemas.microsoft.com/office/drawing/2014/main" id="{3A104A9B-F33E-4EB3-A0BF-E6AD6D292522}"/>
              </a:ext>
            </a:extLst>
          </p:cNvPr>
          <p:cNvPicPr>
            <a:picLocks noChangeAspect="1"/>
          </p:cNvPicPr>
          <p:nvPr/>
        </p:nvPicPr>
        <p:blipFill>
          <a:blip r:embed="rId3"/>
          <a:stretch>
            <a:fillRect/>
          </a:stretch>
        </p:blipFill>
        <p:spPr>
          <a:xfrm>
            <a:off x="847200" y="3482301"/>
            <a:ext cx="4878162" cy="3243557"/>
          </a:xfrm>
          <a:prstGeom prst="rect">
            <a:avLst/>
          </a:prstGeom>
          <a:ln>
            <a:solidFill>
              <a:schemeClr val="tx1"/>
            </a:solidFill>
          </a:ln>
        </p:spPr>
      </p:pic>
      <p:pic>
        <p:nvPicPr>
          <p:cNvPr id="18" name="圖片 17">
            <a:extLst>
              <a:ext uri="{FF2B5EF4-FFF2-40B4-BE49-F238E27FC236}">
                <a16:creationId xmlns:a16="http://schemas.microsoft.com/office/drawing/2014/main" id="{25A15C82-5855-4898-B7DD-5644F40A6675}"/>
              </a:ext>
            </a:extLst>
          </p:cNvPr>
          <p:cNvPicPr>
            <a:picLocks noChangeAspect="1"/>
          </p:cNvPicPr>
          <p:nvPr/>
        </p:nvPicPr>
        <p:blipFill>
          <a:blip r:embed="rId4"/>
          <a:stretch>
            <a:fillRect/>
          </a:stretch>
        </p:blipFill>
        <p:spPr>
          <a:xfrm>
            <a:off x="6262016" y="3505253"/>
            <a:ext cx="2343557" cy="3149741"/>
          </a:xfrm>
          <a:prstGeom prst="rect">
            <a:avLst/>
          </a:prstGeom>
        </p:spPr>
      </p:pic>
      <p:pic>
        <p:nvPicPr>
          <p:cNvPr id="21" name="圖片 20">
            <a:extLst>
              <a:ext uri="{FF2B5EF4-FFF2-40B4-BE49-F238E27FC236}">
                <a16:creationId xmlns:a16="http://schemas.microsoft.com/office/drawing/2014/main" id="{FBF25707-E186-4359-B3B3-06C7676BB2AD}"/>
              </a:ext>
            </a:extLst>
          </p:cNvPr>
          <p:cNvPicPr>
            <a:picLocks noChangeAspect="1"/>
          </p:cNvPicPr>
          <p:nvPr/>
        </p:nvPicPr>
        <p:blipFill>
          <a:blip r:embed="rId5"/>
          <a:stretch>
            <a:fillRect/>
          </a:stretch>
        </p:blipFill>
        <p:spPr>
          <a:xfrm>
            <a:off x="8605573" y="3551842"/>
            <a:ext cx="2214403" cy="3079536"/>
          </a:xfrm>
          <a:prstGeom prst="rect">
            <a:avLst/>
          </a:prstGeom>
        </p:spPr>
      </p:pic>
    </p:spTree>
    <p:extLst>
      <p:ext uri="{BB962C8B-B14F-4D97-AF65-F5344CB8AC3E}">
        <p14:creationId xmlns:p14="http://schemas.microsoft.com/office/powerpoint/2010/main" val="2066355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FA554A96-E03A-4C5B-A695-DBFBEB9C1C64}"/>
              </a:ext>
            </a:extLst>
          </p:cNvPr>
          <p:cNvSpPr txBox="1">
            <a:spLocks/>
          </p:cNvSpPr>
          <p:nvPr/>
        </p:nvSpPr>
        <p:spPr bwMode="auto">
          <a:xfrm>
            <a:off x="0" y="67200"/>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graphicFrame>
        <p:nvGraphicFramePr>
          <p:cNvPr id="2" name="表格 1"/>
          <p:cNvGraphicFramePr>
            <a:graphicFrameLocks noGrp="1"/>
          </p:cNvGraphicFramePr>
          <p:nvPr>
            <p:extLst>
              <p:ext uri="{D42A27DB-BD31-4B8C-83A1-F6EECF244321}">
                <p14:modId xmlns:p14="http://schemas.microsoft.com/office/powerpoint/2010/main" val="614741512"/>
              </p:ext>
            </p:extLst>
          </p:nvPr>
        </p:nvGraphicFramePr>
        <p:xfrm>
          <a:off x="1086930" y="717866"/>
          <a:ext cx="10239553" cy="6137340"/>
        </p:xfrm>
        <a:graphic>
          <a:graphicData uri="http://schemas.openxmlformats.org/drawingml/2006/table">
            <a:tbl>
              <a:tblPr>
                <a:tableStyleId>{5C22544A-7EE6-4342-B048-85BDC9FD1C3A}</a:tableStyleId>
              </a:tblPr>
              <a:tblGrid>
                <a:gridCol w="405440">
                  <a:extLst>
                    <a:ext uri="{9D8B030D-6E8A-4147-A177-3AD203B41FA5}">
                      <a16:colId xmlns:a16="http://schemas.microsoft.com/office/drawing/2014/main" val="956862664"/>
                    </a:ext>
                  </a:extLst>
                </a:gridCol>
                <a:gridCol w="3812875">
                  <a:extLst>
                    <a:ext uri="{9D8B030D-6E8A-4147-A177-3AD203B41FA5}">
                      <a16:colId xmlns:a16="http://schemas.microsoft.com/office/drawing/2014/main" val="1981403247"/>
                    </a:ext>
                  </a:extLst>
                </a:gridCol>
                <a:gridCol w="2808153">
                  <a:extLst>
                    <a:ext uri="{9D8B030D-6E8A-4147-A177-3AD203B41FA5}">
                      <a16:colId xmlns:a16="http://schemas.microsoft.com/office/drawing/2014/main" val="2565035795"/>
                    </a:ext>
                  </a:extLst>
                </a:gridCol>
                <a:gridCol w="3213085">
                  <a:extLst>
                    <a:ext uri="{9D8B030D-6E8A-4147-A177-3AD203B41FA5}">
                      <a16:colId xmlns:a16="http://schemas.microsoft.com/office/drawing/2014/main" val="1242713582"/>
                    </a:ext>
                  </a:extLst>
                </a:gridCol>
              </a:tblGrid>
              <a:tr h="453031">
                <a:tc gridSpan="2">
                  <a:txBody>
                    <a:bodyPr/>
                    <a:lstStyle/>
                    <a:p>
                      <a:pPr algn="ctr">
                        <a:spcAft>
                          <a:spcPts val="0"/>
                        </a:spcAft>
                      </a:pPr>
                      <a:r>
                        <a:rPr lang="zh-TW" sz="1600" kern="0" baseline="0" dirty="0">
                          <a:effectLst/>
                          <a:latin typeface="Times New Roman" panose="02020603050405020304" pitchFamily="18" charset="0"/>
                          <a:ea typeface="華康儷楷書" panose="03000509000000000000" pitchFamily="65" charset="-120"/>
                        </a:rPr>
                        <a:t>競賽、證照名稱</a:t>
                      </a:r>
                      <a:endParaRPr lang="zh-TW" sz="16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hMerge="1">
                  <a:txBody>
                    <a:bodyPr/>
                    <a:lstStyle/>
                    <a:p>
                      <a:pPr algn="ctr">
                        <a:spcAft>
                          <a:spcPts val="0"/>
                        </a:spcAft>
                      </a:pPr>
                      <a:endParaRPr lang="zh-TW" sz="1600" kern="100" baseline="0" dirty="0">
                        <a:effectLst/>
                        <a:latin typeface="Times New Roman" panose="02020603050405020304" pitchFamily="18" charset="0"/>
                        <a:ea typeface="華康儷楷書" panose="03000509000000000000" pitchFamily="65" charset="-120"/>
                      </a:endParaRPr>
                    </a:p>
                  </a:txBody>
                  <a:tcPr/>
                </a:tc>
                <a:tc>
                  <a:txBody>
                    <a:bodyPr/>
                    <a:lstStyle/>
                    <a:p>
                      <a:pPr algn="ctr">
                        <a:spcAft>
                          <a:spcPts val="0"/>
                        </a:spcAft>
                      </a:pPr>
                      <a:r>
                        <a:rPr lang="zh-TW" sz="1600" kern="0" baseline="0" dirty="0">
                          <a:effectLst/>
                          <a:latin typeface="Times New Roman" panose="02020603050405020304" pitchFamily="18" charset="0"/>
                          <a:ea typeface="華康儷楷書" panose="03000509000000000000" pitchFamily="65" charset="-120"/>
                        </a:rPr>
                        <a:t>競賽優勝名次或證照等級</a:t>
                      </a:r>
                      <a:endParaRPr lang="zh-TW" sz="16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zh-TW" sz="1600" kern="0" baseline="0" dirty="0">
                          <a:effectLst/>
                          <a:latin typeface="Times New Roman" panose="02020603050405020304" pitchFamily="18" charset="0"/>
                          <a:ea typeface="華康儷楷書" panose="03000509000000000000" pitchFamily="65" charset="-120"/>
                        </a:rPr>
                        <a:t>優待加分百分比</a:t>
                      </a:r>
                      <a:endParaRPr lang="en-US" altLang="zh-TW" sz="1600" kern="0" baseline="0" dirty="0">
                        <a:effectLst/>
                        <a:latin typeface="Times New Roman" panose="02020603050405020304" pitchFamily="18" charset="0"/>
                        <a:ea typeface="華康儷楷書" panose="03000509000000000000" pitchFamily="65" charset="-120"/>
                      </a:endParaRPr>
                    </a:p>
                    <a:p>
                      <a:pPr algn="ctr">
                        <a:spcAft>
                          <a:spcPts val="0"/>
                        </a:spcAft>
                      </a:pPr>
                      <a:r>
                        <a:rPr lang="zh-TW" altLang="en-US" sz="1600" kern="0" baseline="0" dirty="0">
                          <a:effectLst/>
                          <a:latin typeface="Times New Roman" panose="02020603050405020304" pitchFamily="18" charset="0"/>
                          <a:ea typeface="華康儷楷書" panose="03000509000000000000" pitchFamily="65" charset="-120"/>
                        </a:rPr>
                        <a:t>（增加甄選原始總分）</a:t>
                      </a:r>
                      <a:endParaRPr lang="zh-TW" sz="16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00830182"/>
                  </a:ext>
                </a:extLst>
              </a:tr>
              <a:tr h="320040">
                <a:tc rowSpan="2"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國際技能競賽</a:t>
                      </a:r>
                      <a:endParaRPr lang="zh-TW" sz="1400" kern="10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國際展能節職業技能競賽</a:t>
                      </a:r>
                      <a:endParaRPr lang="zh-TW" sz="1400" kern="10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國際科技展覽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hMerge="1">
                  <a:txBody>
                    <a:bodyPr/>
                    <a:lstStyle/>
                    <a:p>
                      <a:pPr algn="just">
                        <a:spcAft>
                          <a:spcPts val="0"/>
                        </a:spcAft>
                      </a:pPr>
                      <a:endParaRPr lang="zh-TW" sz="1400" kern="100" baseline="0" dirty="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第</a:t>
                      </a:r>
                      <a:r>
                        <a:rPr lang="en-US" sz="1400" kern="0" baseline="0" dirty="0">
                          <a:effectLst/>
                          <a:latin typeface="Times New Roman" panose="02020603050405020304" pitchFamily="18" charset="0"/>
                          <a:ea typeface="華康儷楷書" panose="03000509000000000000" pitchFamily="65" charset="-120"/>
                        </a:rPr>
                        <a:t>1~3</a:t>
                      </a:r>
                      <a:r>
                        <a:rPr lang="zh-TW" sz="1400" kern="0" baseline="0" dirty="0">
                          <a:effectLst/>
                          <a:latin typeface="Times New Roman" panose="02020603050405020304" pitchFamily="18" charset="0"/>
                          <a:ea typeface="華康儷楷書" panose="03000509000000000000" pitchFamily="65" charset="-120"/>
                        </a:rPr>
                        <a:t>名</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a:effectLst/>
                          <a:latin typeface="Times New Roman" panose="02020603050405020304" pitchFamily="18" charset="0"/>
                          <a:ea typeface="華康儷楷書" panose="03000509000000000000" pitchFamily="65" charset="-120"/>
                        </a:rPr>
                        <a:t>40%</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9419463"/>
                  </a:ext>
                </a:extLst>
              </a:tr>
              <a:tr h="320040">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優勝</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a:effectLst/>
                          <a:latin typeface="Times New Roman" panose="02020603050405020304" pitchFamily="18" charset="0"/>
                          <a:ea typeface="華康儷楷書" panose="03000509000000000000" pitchFamily="65" charset="-120"/>
                        </a:rPr>
                        <a:t>35%</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5448096"/>
                  </a:ext>
                </a:extLst>
              </a:tr>
              <a:tr h="198201">
                <a:tc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國際技能競賽</a:t>
                      </a:r>
                      <a:r>
                        <a:rPr lang="zh-TW" altLang="en-US" sz="1400" kern="0" baseline="0" dirty="0">
                          <a:effectLst/>
                          <a:latin typeface="Times New Roman" panose="02020603050405020304" pitchFamily="18" charset="0"/>
                          <a:ea typeface="華康儷楷書" panose="03000509000000000000" pitchFamily="65" charset="-120"/>
                        </a:rPr>
                        <a:t>、</a:t>
                      </a:r>
                      <a:r>
                        <a:rPr lang="zh-TW" sz="1400" kern="0" baseline="0" dirty="0">
                          <a:effectLst/>
                          <a:latin typeface="Times New Roman" panose="02020603050405020304" pitchFamily="18" charset="0"/>
                          <a:ea typeface="華康儷楷書" panose="03000509000000000000" pitchFamily="65" charset="-120"/>
                        </a:rPr>
                        <a:t>國際展能節職業技能競賽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正</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備</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取國手</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35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9932808"/>
                  </a:ext>
                </a:extLst>
              </a:tr>
              <a:tr h="198201">
                <a:tc rowSpan="4"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全國技能競賽</a:t>
                      </a:r>
                      <a:endParaRPr lang="zh-TW" sz="1400" kern="10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全國身心障礙者技能競賽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4"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a:t>
                      </a:r>
                      <a:r>
                        <a:rPr lang="zh-TW" sz="1400" kern="0" baseline="0">
                          <a:effectLst/>
                          <a:latin typeface="Times New Roman" panose="02020603050405020304" pitchFamily="18" charset="0"/>
                          <a:ea typeface="華康儷楷書" panose="03000509000000000000" pitchFamily="65" charset="-120"/>
                        </a:rPr>
                        <a:t>名</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金牌</a:t>
                      </a:r>
                      <a:r>
                        <a:rPr lang="en-US" sz="1400" kern="0" baseline="0">
                          <a:effectLst/>
                          <a:latin typeface="Times New Roman" panose="02020603050405020304" pitchFamily="18" charset="0"/>
                          <a:ea typeface="華康儷楷書" panose="03000509000000000000" pitchFamily="65" charset="-120"/>
                        </a:rPr>
                        <a:t>)</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35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6816519"/>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2</a:t>
                      </a:r>
                      <a:r>
                        <a:rPr lang="zh-TW" sz="1400" kern="0" baseline="0">
                          <a:effectLst/>
                          <a:latin typeface="Times New Roman" panose="02020603050405020304" pitchFamily="18" charset="0"/>
                          <a:ea typeface="華康儷楷書" panose="03000509000000000000" pitchFamily="65" charset="-120"/>
                        </a:rPr>
                        <a:t>名</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銀牌</a:t>
                      </a:r>
                      <a:r>
                        <a:rPr lang="en-US" sz="1400" kern="0" baseline="0">
                          <a:effectLst/>
                          <a:latin typeface="Times New Roman" panose="02020603050405020304" pitchFamily="18" charset="0"/>
                          <a:ea typeface="華康儷楷書" panose="03000509000000000000" pitchFamily="65" charset="-120"/>
                        </a:rPr>
                        <a:t>)</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30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9508965"/>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3</a:t>
                      </a:r>
                      <a:r>
                        <a:rPr lang="zh-TW" sz="1400" kern="0" baseline="0">
                          <a:effectLst/>
                          <a:latin typeface="Times New Roman" panose="02020603050405020304" pitchFamily="18" charset="0"/>
                          <a:ea typeface="華康儷楷書" panose="03000509000000000000" pitchFamily="65" charset="-120"/>
                        </a:rPr>
                        <a:t>名</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銅牌</a:t>
                      </a:r>
                      <a:r>
                        <a:rPr lang="en-US" sz="1400" kern="0" baseline="0">
                          <a:effectLst/>
                          <a:latin typeface="Times New Roman" panose="02020603050405020304" pitchFamily="18" charset="0"/>
                          <a:ea typeface="華康儷楷書" panose="03000509000000000000" pitchFamily="65" charset="-120"/>
                        </a:rPr>
                        <a:t>)</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25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6031230"/>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4</a:t>
                      </a:r>
                      <a:r>
                        <a:rPr lang="zh-TW" sz="1400" kern="0" baseline="0">
                          <a:effectLst/>
                          <a:latin typeface="Times New Roman" panose="02020603050405020304" pitchFamily="18" charset="0"/>
                          <a:ea typeface="華康儷楷書" panose="03000509000000000000" pitchFamily="65" charset="-120"/>
                        </a:rPr>
                        <a:t>、</a:t>
                      </a:r>
                      <a:r>
                        <a:rPr lang="en-US" sz="1400" kern="0" baseline="0">
                          <a:effectLst/>
                          <a:latin typeface="Times New Roman" panose="02020603050405020304" pitchFamily="18" charset="0"/>
                          <a:ea typeface="華康儷楷書" panose="03000509000000000000" pitchFamily="65" charset="-120"/>
                        </a:rPr>
                        <a:t>5</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23</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9437270"/>
                  </a:ext>
                </a:extLst>
              </a:tr>
              <a:tr h="198201">
                <a:tc rowSpan="6" gridSpan="2">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全國高級中等學校技藝競賽</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6"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25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92215104"/>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4~8</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a:effectLst/>
                          <a:latin typeface="Times New Roman" panose="02020603050405020304" pitchFamily="18" charset="0"/>
                          <a:ea typeface="華康儷楷書" panose="03000509000000000000" pitchFamily="65" charset="-120"/>
                        </a:rPr>
                        <a:t>20%</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787884"/>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9~13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4410951"/>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14~23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7759231"/>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24~50</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018379"/>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第</a:t>
                      </a:r>
                      <a:r>
                        <a:rPr lang="en-US" sz="1400" kern="0" baseline="0" dirty="0">
                          <a:effectLst/>
                          <a:latin typeface="Times New Roman" panose="02020603050405020304" pitchFamily="18" charset="0"/>
                          <a:ea typeface="華康儷楷書" panose="03000509000000000000" pitchFamily="65" charset="-120"/>
                        </a:rPr>
                        <a:t>51~76</a:t>
                      </a:r>
                      <a:r>
                        <a:rPr lang="zh-TW" sz="1400" kern="0" baseline="0" dirty="0">
                          <a:effectLst/>
                          <a:latin typeface="Times New Roman" panose="02020603050405020304" pitchFamily="18" charset="0"/>
                          <a:ea typeface="華康儷楷書" panose="03000509000000000000" pitchFamily="65" charset="-120"/>
                        </a:rPr>
                        <a:t>名</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3</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973596"/>
                  </a:ext>
                </a:extLst>
              </a:tr>
              <a:tr h="198201">
                <a:tc rowSpan="3" gridSpan="2">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全國中小學科學展覽會</a:t>
                      </a:r>
                      <a:endParaRPr lang="zh-TW" sz="1400" kern="100" baseline="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a:effectLst/>
                          <a:latin typeface="Times New Roman" panose="02020603050405020304" pitchFamily="18" charset="0"/>
                          <a:ea typeface="華康儷楷書" panose="03000509000000000000" pitchFamily="65" charset="-120"/>
                        </a:rPr>
                        <a:t>臺灣國際科學展覽會</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3"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a:effectLst/>
                          <a:latin typeface="Times New Roman" panose="02020603050405020304" pitchFamily="18" charset="0"/>
                          <a:ea typeface="華康儷楷書" panose="03000509000000000000" pitchFamily="65" charset="-120"/>
                        </a:rPr>
                        <a:t>20%</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5897728"/>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2</a:t>
                      </a:r>
                      <a:r>
                        <a:rPr lang="zh-TW" sz="1400" kern="0" baseline="0">
                          <a:effectLst/>
                          <a:latin typeface="Times New Roman" panose="02020603050405020304" pitchFamily="18" charset="0"/>
                          <a:ea typeface="華康儷楷書" panose="03000509000000000000" pitchFamily="65" charset="-120"/>
                        </a:rPr>
                        <a:t>、</a:t>
                      </a:r>
                      <a:r>
                        <a:rPr lang="en-US" sz="1400" kern="0" baseline="0">
                          <a:effectLst/>
                          <a:latin typeface="Times New Roman" panose="02020603050405020304" pitchFamily="18" charset="0"/>
                          <a:ea typeface="華康儷楷書" panose="03000509000000000000" pitchFamily="65" charset="-120"/>
                        </a:rPr>
                        <a:t>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252463"/>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佳作</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372597"/>
                  </a:ext>
                </a:extLst>
              </a:tr>
              <a:tr h="198201">
                <a:tc rowSpan="2"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中央各級機關或直轄市政府</a:t>
                      </a:r>
                      <a:endParaRPr lang="en-US" altLang="zh-TW" sz="1400" kern="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主辦之各項技藝技能競賽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2323581"/>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其餘得獎者</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6720965"/>
                  </a:ext>
                </a:extLst>
              </a:tr>
              <a:tr h="198201">
                <a:tc rowSpan="3"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領有技術士證者</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3"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甲級技術士證</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25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729272"/>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乙級技術士證</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5856740"/>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丙級技術士證</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a:effectLst/>
                          <a:latin typeface="Times New Roman" panose="02020603050405020304" pitchFamily="18" charset="0"/>
                          <a:ea typeface="華康儷楷書" panose="03000509000000000000" pitchFamily="65" charset="-120"/>
                        </a:rPr>
                        <a:t>5%</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714449"/>
                  </a:ext>
                </a:extLst>
              </a:tr>
              <a:tr h="955740">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備註</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gridSpan="3">
                  <a:txBody>
                    <a:bodyPr/>
                    <a:lstStyle/>
                    <a:p>
                      <a:pPr marL="0" lvl="0" indent="0" algn="just" defTabSz="0">
                        <a:spcAft>
                          <a:spcPts val="0"/>
                        </a:spcAft>
                        <a:buFont typeface="+mj-lt"/>
                        <a:buNone/>
                        <a:tabLst/>
                      </a:pPr>
                      <a:r>
                        <a:rPr lang="en-US" altLang="zh-TW" sz="1200" kern="0" baseline="0" dirty="0">
                          <a:effectLst/>
                          <a:latin typeface="Times New Roman" panose="02020603050405020304" pitchFamily="18" charset="0"/>
                          <a:ea typeface="華康儷楷書" panose="03000509000000000000" pitchFamily="65" charset="-120"/>
                        </a:rPr>
                        <a:t>1.</a:t>
                      </a:r>
                      <a:r>
                        <a:rPr lang="zh-TW" sz="1200" kern="0" baseline="0" dirty="0">
                          <a:effectLst/>
                          <a:latin typeface="Times New Roman" panose="02020603050405020304" pitchFamily="18" charset="0"/>
                          <a:ea typeface="華康儷楷書" panose="03000509000000000000" pitchFamily="65" charset="-120"/>
                        </a:rPr>
                        <a:t>若考生同時持有</a:t>
                      </a:r>
                      <a:r>
                        <a:rPr lang="en-US" sz="1200" kern="0" baseline="0" dirty="0">
                          <a:effectLst/>
                          <a:latin typeface="Times New Roman" panose="02020603050405020304" pitchFamily="18" charset="0"/>
                          <a:ea typeface="華康儷楷書" panose="03000509000000000000" pitchFamily="65" charset="-120"/>
                        </a:rPr>
                        <a:t>2</a:t>
                      </a:r>
                      <a:r>
                        <a:rPr lang="zh-TW" sz="1200" kern="0" baseline="0" dirty="0">
                          <a:effectLst/>
                          <a:latin typeface="Times New Roman" panose="02020603050405020304" pitchFamily="18" charset="0"/>
                          <a:ea typeface="華康儷楷書" panose="03000509000000000000" pitchFamily="65" charset="-120"/>
                        </a:rPr>
                        <a:t>項以上符合加分優待之技藝技能競賽得獎證明或技術士證，限選</a:t>
                      </a:r>
                      <a:r>
                        <a:rPr lang="en-US" sz="1200" kern="0" baseline="0" dirty="0">
                          <a:effectLst/>
                          <a:latin typeface="Times New Roman" panose="02020603050405020304" pitchFamily="18" charset="0"/>
                          <a:ea typeface="華康儷楷書" panose="03000509000000000000" pitchFamily="65" charset="-120"/>
                        </a:rPr>
                        <a:t>1</a:t>
                      </a:r>
                      <a:r>
                        <a:rPr lang="zh-TW" sz="1200" kern="0" baseline="0" dirty="0">
                          <a:effectLst/>
                          <a:latin typeface="Times New Roman" panose="02020603050405020304" pitchFamily="18" charset="0"/>
                          <a:ea typeface="華康儷楷書" panose="03000509000000000000" pitchFamily="65" charset="-120"/>
                        </a:rPr>
                        <a:t>項優待加分。</a:t>
                      </a:r>
                      <a:endParaRPr lang="en-US" altLang="zh-TW" sz="1200" kern="100" baseline="0" dirty="0">
                        <a:effectLst/>
                        <a:latin typeface="Times New Roman" panose="02020603050405020304" pitchFamily="18" charset="0"/>
                        <a:ea typeface="華康儷楷書" panose="03000509000000000000" pitchFamily="65" charset="-120"/>
                      </a:endParaRPr>
                    </a:p>
                    <a:p>
                      <a:pPr marL="0" lvl="0" indent="0" algn="just" defTabSz="0">
                        <a:spcAft>
                          <a:spcPts val="0"/>
                        </a:spcAft>
                        <a:buFont typeface="+mj-lt"/>
                        <a:buNone/>
                        <a:tabLst/>
                      </a:pPr>
                      <a:r>
                        <a:rPr lang="en-US" altLang="zh-TW" sz="1200" kern="0" baseline="0" dirty="0">
                          <a:effectLst/>
                          <a:latin typeface="Times New Roman" panose="02020603050405020304" pitchFamily="18" charset="0"/>
                          <a:ea typeface="華康儷楷書" panose="03000509000000000000" pitchFamily="65" charset="-120"/>
                        </a:rPr>
                        <a:t>2.</a:t>
                      </a:r>
                      <a:r>
                        <a:rPr lang="zh-TW" sz="1200" kern="0" baseline="0" dirty="0">
                          <a:effectLst/>
                          <a:latin typeface="Times New Roman" panose="02020603050405020304" pitchFamily="18" charset="0"/>
                          <a:ea typeface="華康儷楷書" panose="03000509000000000000" pitchFamily="65" charset="-120"/>
                        </a:rPr>
                        <a:t>各項競賽、證照及職種</a:t>
                      </a:r>
                      <a:r>
                        <a:rPr lang="en-US" sz="1200" kern="0" baseline="0" dirty="0">
                          <a:effectLst/>
                          <a:latin typeface="Times New Roman" panose="02020603050405020304" pitchFamily="18" charset="0"/>
                          <a:ea typeface="華康儷楷書" panose="03000509000000000000" pitchFamily="65" charset="-120"/>
                        </a:rPr>
                        <a:t>(</a:t>
                      </a:r>
                      <a:r>
                        <a:rPr lang="zh-TW" sz="1200" kern="0" baseline="0" dirty="0">
                          <a:effectLst/>
                          <a:latin typeface="Times New Roman" panose="02020603050405020304" pitchFamily="18" charset="0"/>
                          <a:ea typeface="華康儷楷書" panose="03000509000000000000" pitchFamily="65" charset="-120"/>
                        </a:rPr>
                        <a:t>類</a:t>
                      </a:r>
                      <a:r>
                        <a:rPr lang="en-US" sz="1200" kern="0" baseline="0" dirty="0">
                          <a:effectLst/>
                          <a:latin typeface="Times New Roman" panose="02020603050405020304" pitchFamily="18" charset="0"/>
                          <a:ea typeface="華康儷楷書" panose="03000509000000000000" pitchFamily="65" charset="-120"/>
                        </a:rPr>
                        <a:t>)</a:t>
                      </a:r>
                      <a:r>
                        <a:rPr lang="zh-TW" sz="1200" kern="0" baseline="0" dirty="0">
                          <a:effectLst/>
                          <a:latin typeface="Times New Roman" panose="02020603050405020304" pitchFamily="18" charset="0"/>
                          <a:ea typeface="華康儷楷書" panose="03000509000000000000" pitchFamily="65" charset="-120"/>
                        </a:rPr>
                        <a:t>等各項目須符合「甄選群</a:t>
                      </a:r>
                      <a:r>
                        <a:rPr lang="en-US" sz="1200" kern="0" baseline="0" dirty="0">
                          <a:effectLst/>
                          <a:latin typeface="Times New Roman" panose="02020603050405020304" pitchFamily="18" charset="0"/>
                          <a:ea typeface="華康儷楷書" panose="03000509000000000000" pitchFamily="65" charset="-120"/>
                        </a:rPr>
                        <a:t>(</a:t>
                      </a:r>
                      <a:r>
                        <a:rPr lang="zh-TW" sz="1200" kern="0" baseline="0" dirty="0">
                          <a:effectLst/>
                          <a:latin typeface="Times New Roman" panose="02020603050405020304" pitchFamily="18" charset="0"/>
                          <a:ea typeface="華康儷楷書" panose="03000509000000000000" pitchFamily="65" charset="-120"/>
                        </a:rPr>
                        <a:t>類</a:t>
                      </a:r>
                      <a:r>
                        <a:rPr lang="en-US" sz="1200" kern="0" baseline="0" dirty="0">
                          <a:effectLst/>
                          <a:latin typeface="Times New Roman" panose="02020603050405020304" pitchFamily="18" charset="0"/>
                          <a:ea typeface="華康儷楷書" panose="03000509000000000000" pitchFamily="65" charset="-120"/>
                        </a:rPr>
                        <a:t>)</a:t>
                      </a:r>
                      <a:r>
                        <a:rPr lang="zh-TW" sz="1200" kern="0" baseline="0" dirty="0">
                          <a:effectLst/>
                          <a:latin typeface="Times New Roman" panose="02020603050405020304" pitchFamily="18" charset="0"/>
                          <a:ea typeface="華康儷楷書" panose="03000509000000000000" pitchFamily="65" charset="-120"/>
                        </a:rPr>
                        <a:t>別及技藝技能優良競賽優勝及技術士職種</a:t>
                      </a:r>
                      <a:r>
                        <a:rPr lang="en-US" sz="1200" kern="0" baseline="0" dirty="0">
                          <a:effectLst/>
                          <a:latin typeface="Times New Roman" panose="02020603050405020304" pitchFamily="18" charset="0"/>
                          <a:ea typeface="華康儷楷書" panose="03000509000000000000" pitchFamily="65" charset="-120"/>
                        </a:rPr>
                        <a:t>(</a:t>
                      </a:r>
                      <a:r>
                        <a:rPr lang="zh-TW" sz="1200" kern="0" baseline="0" dirty="0">
                          <a:effectLst/>
                          <a:latin typeface="Times New Roman" panose="02020603050405020304" pitchFamily="18" charset="0"/>
                          <a:ea typeface="華康儷楷書" panose="03000509000000000000" pitchFamily="65" charset="-120"/>
                        </a:rPr>
                        <a:t>類</a:t>
                      </a:r>
                      <a:r>
                        <a:rPr lang="en-US" sz="1200" kern="0" baseline="0" dirty="0">
                          <a:effectLst/>
                          <a:latin typeface="Times New Roman" panose="02020603050405020304" pitchFamily="18" charset="0"/>
                          <a:ea typeface="華康儷楷書" panose="03000509000000000000" pitchFamily="65" charset="-120"/>
                        </a:rPr>
                        <a:t>)</a:t>
                      </a:r>
                      <a:r>
                        <a:rPr lang="zh-TW" sz="1200" kern="0" baseline="0" dirty="0">
                          <a:effectLst/>
                          <a:latin typeface="Times New Roman" panose="02020603050405020304" pitchFamily="18" charset="0"/>
                          <a:ea typeface="華康儷楷書" panose="03000509000000000000" pitchFamily="65" charset="-120"/>
                        </a:rPr>
                        <a:t>對照表」；未列於對照表中之各項技藝技能</a:t>
                      </a:r>
                      <a:endParaRPr lang="en-US" altLang="zh-TW" sz="1200" kern="0" baseline="0" dirty="0">
                        <a:effectLst/>
                        <a:latin typeface="Times New Roman" panose="02020603050405020304" pitchFamily="18" charset="0"/>
                        <a:ea typeface="華康儷楷書" panose="03000509000000000000" pitchFamily="65" charset="-120"/>
                      </a:endParaRPr>
                    </a:p>
                    <a:p>
                      <a:pPr marL="108000" lvl="0" indent="0" algn="just" defTabSz="0">
                        <a:spcAft>
                          <a:spcPts val="0"/>
                        </a:spcAft>
                        <a:buFont typeface="+mj-lt"/>
                        <a:buNone/>
                        <a:tabLst/>
                      </a:pPr>
                      <a:r>
                        <a:rPr lang="zh-TW" sz="1200" kern="0" baseline="0" dirty="0">
                          <a:effectLst/>
                          <a:latin typeface="Times New Roman" panose="02020603050405020304" pitchFamily="18" charset="0"/>
                          <a:ea typeface="華康儷楷書" panose="03000509000000000000" pitchFamily="65" charset="-120"/>
                        </a:rPr>
                        <a:t>競賽及證照皆不給予加分優待。</a:t>
                      </a:r>
                      <a:endParaRPr lang="en-US" altLang="zh-TW" sz="1200" kern="0" baseline="0" dirty="0">
                        <a:effectLst/>
                        <a:latin typeface="Times New Roman" panose="02020603050405020304" pitchFamily="18" charset="0"/>
                        <a:ea typeface="華康儷楷書" panose="03000509000000000000" pitchFamily="65" charset="-120"/>
                      </a:endParaRPr>
                    </a:p>
                    <a:p>
                      <a:pPr marL="0" lvl="0" indent="0" algn="just" defTabSz="0">
                        <a:spcAft>
                          <a:spcPts val="0"/>
                        </a:spcAft>
                        <a:buFont typeface="+mj-lt"/>
                        <a:buNone/>
                        <a:tabLst/>
                      </a:pPr>
                      <a:r>
                        <a:rPr lang="en-US" altLang="zh-TW" sz="1200" kern="0" baseline="0" dirty="0">
                          <a:effectLst/>
                          <a:latin typeface="Times New Roman" panose="02020603050405020304" pitchFamily="18" charset="0"/>
                          <a:ea typeface="華康儷楷書" panose="03000509000000000000" pitchFamily="65" charset="-120"/>
                        </a:rPr>
                        <a:t>3.</a:t>
                      </a:r>
                      <a:r>
                        <a:rPr lang="zh-TW" sz="1200" kern="0" baseline="0" dirty="0">
                          <a:effectLst/>
                          <a:latin typeface="Times New Roman" panose="02020603050405020304" pitchFamily="18" charset="0"/>
                          <a:ea typeface="華康儷楷書" panose="03000509000000000000" pitchFamily="65" charset="-120"/>
                        </a:rPr>
                        <a:t>亞洲技能競賽獲獎學生，取得該競賽各職類優勝名次者，可準同國際技能競賽獲獎學生或正備取國手資格及依優勝名次辦理優待加分。</a:t>
                      </a:r>
                      <a:endParaRPr lang="en-US" altLang="zh-TW" sz="1200" kern="0" baseline="0" dirty="0">
                        <a:effectLst/>
                        <a:latin typeface="Times New Roman" panose="02020603050405020304" pitchFamily="18" charset="0"/>
                        <a:ea typeface="華康儷楷書" panose="03000509000000000000" pitchFamily="65" charset="-120"/>
                      </a:endParaRPr>
                    </a:p>
                    <a:p>
                      <a:pPr marL="0" lvl="0" indent="0" algn="just" defTabSz="0">
                        <a:spcAft>
                          <a:spcPts val="0"/>
                        </a:spcAft>
                        <a:buFont typeface="+mj-lt"/>
                        <a:buNone/>
                        <a:tabLst/>
                      </a:pPr>
                      <a:r>
                        <a:rPr lang="en-US" altLang="zh-TW" sz="1200" kern="0" baseline="0" dirty="0">
                          <a:effectLst/>
                          <a:latin typeface="Times New Roman" panose="02020603050405020304" pitchFamily="18" charset="0"/>
                          <a:ea typeface="華康儷楷書" panose="03000509000000000000" pitchFamily="65" charset="-120"/>
                        </a:rPr>
                        <a:t>4.</a:t>
                      </a:r>
                      <a:r>
                        <a:rPr lang="zh-TW" sz="1200" kern="0" baseline="0" dirty="0">
                          <a:effectLst/>
                          <a:latin typeface="Times New Roman" panose="02020603050405020304" pitchFamily="18" charset="0"/>
                          <a:ea typeface="華康儷楷書" panose="03000509000000000000" pitchFamily="65" charset="-120"/>
                        </a:rPr>
                        <a:t>國際技能競賽各職類「青少年組」獲優勝名次者，不予優待加分。</a:t>
                      </a:r>
                      <a:endParaRPr lang="zh-TW" sz="12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69456530"/>
                  </a:ext>
                </a:extLst>
              </a:tr>
            </a:tbl>
          </a:graphicData>
        </a:graphic>
      </p:graphicFrame>
      <p:sp>
        <p:nvSpPr>
          <p:cNvPr id="7"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42</a:t>
            </a:fld>
            <a:endParaRPr lang="en-US" altLang="zh-TW"/>
          </a:p>
        </p:txBody>
      </p:sp>
    </p:spTree>
    <p:extLst>
      <p:ext uri="{BB962C8B-B14F-4D97-AF65-F5344CB8AC3E}">
        <p14:creationId xmlns:p14="http://schemas.microsoft.com/office/powerpoint/2010/main" val="2926618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9776" y="660277"/>
            <a:ext cx="6246440" cy="369332"/>
          </a:xfrm>
          <a:prstGeom prst="rect">
            <a:avLst/>
          </a:prstGeom>
        </p:spPr>
        <p:txBody>
          <a:bodyPr wrap="square">
            <a:spAutoFit/>
          </a:bodyPr>
          <a:lstStyle/>
          <a:p>
            <a:r>
              <a:rPr lang="zh-TW" altLang="zh-TW" kern="100" dirty="0">
                <a:latin typeface="華康儷楷書" panose="03000509000000000000" pitchFamily="65" charset="-120"/>
                <a:ea typeface="華康儷楷書" panose="03000509000000000000" pitchFamily="65" charset="-120"/>
                <a:cs typeface="Times New Roman" panose="02020603050405020304" pitchFamily="18" charset="0"/>
              </a:rPr>
              <a:t>中央各級機關及直轄市政府主辦之全國性技</a:t>
            </a:r>
            <a:r>
              <a:rPr lang="en-US" altLang="zh-TW" kern="100" dirty="0">
                <a:latin typeface="華康儷楷書" panose="03000509000000000000" pitchFamily="65" charset="-120"/>
                <a:ea typeface="華康儷楷書" panose="03000509000000000000" pitchFamily="65" charset="-120"/>
              </a:rPr>
              <a:t>(</a:t>
            </a:r>
            <a:r>
              <a:rPr lang="zh-TW" altLang="zh-TW" kern="100" dirty="0">
                <a:latin typeface="華康儷楷書" panose="03000509000000000000" pitchFamily="65" charset="-120"/>
                <a:ea typeface="華康儷楷書" panose="03000509000000000000" pitchFamily="65" charset="-120"/>
                <a:cs typeface="Times New Roman" panose="02020603050405020304" pitchFamily="18" charset="0"/>
              </a:rPr>
              <a:t>藝</a:t>
            </a:r>
            <a:r>
              <a:rPr lang="en-US" altLang="zh-TW" kern="100" dirty="0">
                <a:latin typeface="華康儷楷書" panose="03000509000000000000" pitchFamily="65" charset="-120"/>
                <a:ea typeface="華康儷楷書" panose="03000509000000000000" pitchFamily="65" charset="-120"/>
              </a:rPr>
              <a:t>)</a:t>
            </a:r>
            <a:r>
              <a:rPr lang="zh-TW" altLang="zh-TW" kern="100" dirty="0">
                <a:latin typeface="華康儷楷書" panose="03000509000000000000" pitchFamily="65" charset="-120"/>
                <a:ea typeface="華康儷楷書" panose="03000509000000000000" pitchFamily="65" charset="-120"/>
                <a:cs typeface="Times New Roman" panose="02020603050405020304" pitchFamily="18" charset="0"/>
              </a:rPr>
              <a:t>能競賽</a:t>
            </a:r>
            <a:endParaRPr lang="zh-TW" altLang="en-US" dirty="0">
              <a:latin typeface="華康儷楷書" panose="03000509000000000000" pitchFamily="65" charset="-120"/>
              <a:ea typeface="華康儷楷書" panose="03000509000000000000" pitchFamily="65" charset="-120"/>
            </a:endParaRPr>
          </a:p>
        </p:txBody>
      </p:sp>
      <p:sp>
        <p:nvSpPr>
          <p:cNvPr id="9" name="標題 1">
            <a:extLst>
              <a:ext uri="{FF2B5EF4-FFF2-40B4-BE49-F238E27FC236}">
                <a16:creationId xmlns:a16="http://schemas.microsoft.com/office/drawing/2014/main" id="{AE2EE048-A70D-427F-81DA-243E0E2CE5E1}"/>
              </a:ext>
            </a:extLst>
          </p:cNvPr>
          <p:cNvSpPr txBox="1">
            <a:spLocks/>
          </p:cNvSpPr>
          <p:nvPr/>
        </p:nvSpPr>
        <p:spPr bwMode="auto">
          <a:xfrm>
            <a:off x="0" y="54549"/>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graphicFrame>
        <p:nvGraphicFramePr>
          <p:cNvPr id="2" name="表格 1"/>
          <p:cNvGraphicFramePr>
            <a:graphicFrameLocks noGrp="1"/>
          </p:cNvGraphicFramePr>
          <p:nvPr>
            <p:extLst>
              <p:ext uri="{D42A27DB-BD31-4B8C-83A1-F6EECF244321}">
                <p14:modId xmlns:p14="http://schemas.microsoft.com/office/powerpoint/2010/main" val="3082323716"/>
              </p:ext>
            </p:extLst>
          </p:nvPr>
        </p:nvGraphicFramePr>
        <p:xfrm>
          <a:off x="845389" y="1029609"/>
          <a:ext cx="10455217" cy="5760720"/>
        </p:xfrm>
        <a:graphic>
          <a:graphicData uri="http://schemas.openxmlformats.org/drawingml/2006/table">
            <a:tbl>
              <a:tblPr firstRow="1" firstCol="1" lastRow="1" lastCol="1" bandRow="1" bandCol="1">
                <a:tableStyleId>{5C22544A-7EE6-4342-B048-85BDC9FD1C3A}</a:tableStyleId>
              </a:tblPr>
              <a:tblGrid>
                <a:gridCol w="574180">
                  <a:extLst>
                    <a:ext uri="{9D8B030D-6E8A-4147-A177-3AD203B41FA5}">
                      <a16:colId xmlns:a16="http://schemas.microsoft.com/office/drawing/2014/main" val="972903385"/>
                    </a:ext>
                  </a:extLst>
                </a:gridCol>
                <a:gridCol w="4133533">
                  <a:extLst>
                    <a:ext uri="{9D8B030D-6E8A-4147-A177-3AD203B41FA5}">
                      <a16:colId xmlns:a16="http://schemas.microsoft.com/office/drawing/2014/main" val="2616603572"/>
                    </a:ext>
                  </a:extLst>
                </a:gridCol>
                <a:gridCol w="1773564">
                  <a:extLst>
                    <a:ext uri="{9D8B030D-6E8A-4147-A177-3AD203B41FA5}">
                      <a16:colId xmlns:a16="http://schemas.microsoft.com/office/drawing/2014/main" val="4465261"/>
                    </a:ext>
                  </a:extLst>
                </a:gridCol>
                <a:gridCol w="1291354">
                  <a:extLst>
                    <a:ext uri="{9D8B030D-6E8A-4147-A177-3AD203B41FA5}">
                      <a16:colId xmlns:a16="http://schemas.microsoft.com/office/drawing/2014/main" val="3654340999"/>
                    </a:ext>
                  </a:extLst>
                </a:gridCol>
                <a:gridCol w="2682586">
                  <a:extLst>
                    <a:ext uri="{9D8B030D-6E8A-4147-A177-3AD203B41FA5}">
                      <a16:colId xmlns:a16="http://schemas.microsoft.com/office/drawing/2014/main" val="1116048549"/>
                    </a:ext>
                  </a:extLst>
                </a:gridCol>
              </a:tblGrid>
              <a:tr h="397278">
                <a:tc>
                  <a:txBody>
                    <a:bodyPr/>
                    <a:lstStyle/>
                    <a:p>
                      <a:pPr algn="ctr"/>
                      <a:r>
                        <a:rPr lang="zh-TW" sz="1400" baseline="0" dirty="0">
                          <a:solidFill>
                            <a:schemeClr val="tx1"/>
                          </a:solidFill>
                          <a:latin typeface="Times New Roman" panose="02020603050405020304" pitchFamily="18" charset="0"/>
                          <a:ea typeface="華康儷楷書" panose="03000509000000000000" pitchFamily="65" charset="-120"/>
                        </a:rPr>
                        <a:t>編號</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競賽或證照名稱</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競賽優勝名次</a:t>
                      </a:r>
                    </a:p>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及證照等級</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優待加分標準</a:t>
                      </a:r>
                    </a:p>
                    <a:p>
                      <a:pPr marL="164465" indent="-164465" algn="ctr"/>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百分比</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適用招生類別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41532358"/>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altLang="zh-TW" sz="1300" kern="1200" spc="-100" baseline="0" dirty="0">
                          <a:solidFill>
                            <a:srgbClr val="0000FF"/>
                          </a:solidFill>
                          <a:latin typeface="Times New Roman" panose="02020603050405020304" pitchFamily="18" charset="0"/>
                          <a:ea typeface="華康儷楷書" panose="03000509000000000000" pitchFamily="65" charset="-120"/>
                          <a:cs typeface="+mn-cs"/>
                        </a:rPr>
                        <a:t>全國技術型高級中等學校學生團隊技術創造力培訓與競賽</a:t>
                      </a:r>
                      <a:endParaRPr lang="zh-TW" altLang="en-US" sz="1300" kern="1200" spc="-100" baseline="0" dirty="0">
                        <a:solidFill>
                          <a:srgbClr val="0000FF"/>
                        </a:solidFill>
                        <a:latin typeface="Times New Roman" panose="02020603050405020304" pitchFamily="18" charset="0"/>
                        <a:ea typeface="華康儷楷書" panose="03000509000000000000" pitchFamily="65" charset="-120"/>
                        <a:cs typeface="+mn-cs"/>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各甄選群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0704691"/>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4</a:t>
                      </a:r>
                      <a:r>
                        <a:rPr lang="zh-TW" sz="1400" baseline="0">
                          <a:solidFill>
                            <a:schemeClr val="tx1"/>
                          </a:solidFill>
                          <a:latin typeface="Times New Roman" panose="02020603050405020304" pitchFamily="18" charset="0"/>
                          <a:ea typeface="華康儷楷書" panose="03000509000000000000" pitchFamily="65" charset="-120"/>
                        </a:rPr>
                        <a:t>名、佳作</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187921355"/>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2</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教育部全國各級學校圍棋運動錦標賽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各甄選群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312544"/>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佳作</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70550908"/>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3</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全國高中職智慧鐵人創意競賽決賽暨國際邀請賽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各甄選群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0475080"/>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4~6</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672326226"/>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4</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電腦鼠暨智慧輪形機器人國內及國際競賽</a:t>
                      </a:r>
                    </a:p>
                    <a:p>
                      <a:pPr algn="just"/>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人工智慧單晶片電腦鼠暨機器人國內及國際邀請賽</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spcAft>
                          <a:spcPts val="0"/>
                        </a:spcAft>
                      </a:pPr>
                      <a:r>
                        <a:rPr lang="en-US" sz="1400" b="0" baseline="0">
                          <a:solidFill>
                            <a:schemeClr val="tx1"/>
                          </a:solidFill>
                          <a:latin typeface="Times New Roman" panose="02020603050405020304" pitchFamily="18" charset="0"/>
                          <a:ea typeface="華康儷楷書" panose="03000509000000000000" pitchFamily="65" charset="-120"/>
                        </a:rPr>
                        <a:t>01</a:t>
                      </a:r>
                      <a:r>
                        <a:rPr lang="zh-TW" sz="1400" b="0" baseline="0">
                          <a:solidFill>
                            <a:schemeClr val="tx1"/>
                          </a:solidFill>
                          <a:latin typeface="Times New Roman" panose="02020603050405020304" pitchFamily="18" charset="0"/>
                          <a:ea typeface="華康儷楷書" panose="03000509000000000000" pitchFamily="65" charset="-120"/>
                        </a:rPr>
                        <a:t>機械群</a:t>
                      </a:r>
                    </a:p>
                    <a:p>
                      <a:pPr algn="just">
                        <a:spcAft>
                          <a:spcPts val="0"/>
                        </a:spcAft>
                      </a:pPr>
                      <a:r>
                        <a:rPr lang="en-US" sz="1400" b="0" baseline="0">
                          <a:solidFill>
                            <a:schemeClr val="tx1"/>
                          </a:solidFill>
                          <a:latin typeface="Times New Roman" panose="02020603050405020304" pitchFamily="18" charset="0"/>
                          <a:ea typeface="華康儷楷書" panose="03000509000000000000" pitchFamily="65" charset="-120"/>
                        </a:rPr>
                        <a:t>03</a:t>
                      </a:r>
                      <a:r>
                        <a:rPr lang="zh-TW" sz="1400" b="0" baseline="0">
                          <a:solidFill>
                            <a:schemeClr val="tx1"/>
                          </a:solidFill>
                          <a:latin typeface="Times New Roman" panose="02020603050405020304" pitchFamily="18" charset="0"/>
                          <a:ea typeface="華康儷楷書" panose="03000509000000000000" pitchFamily="65" charset="-120"/>
                        </a:rPr>
                        <a:t>電機與電子群電機類</a:t>
                      </a:r>
                    </a:p>
                    <a:p>
                      <a:pPr algn="just">
                        <a:spcAft>
                          <a:spcPts val="0"/>
                        </a:spcAft>
                      </a:pPr>
                      <a:r>
                        <a:rPr lang="en-US" sz="1400" b="0" baseline="0">
                          <a:solidFill>
                            <a:schemeClr val="tx1"/>
                          </a:solidFill>
                          <a:latin typeface="Times New Roman" panose="02020603050405020304" pitchFamily="18" charset="0"/>
                          <a:ea typeface="華康儷楷書" panose="03000509000000000000" pitchFamily="65" charset="-120"/>
                        </a:rPr>
                        <a:t>04</a:t>
                      </a:r>
                      <a:r>
                        <a:rPr lang="zh-TW" sz="1400" b="0" baseline="0">
                          <a:solidFill>
                            <a:schemeClr val="tx1"/>
                          </a:solidFill>
                          <a:latin typeface="Times New Roman" panose="02020603050405020304" pitchFamily="18" charset="0"/>
                          <a:ea typeface="華康儷楷書" panose="03000509000000000000" pitchFamily="65" charset="-120"/>
                        </a:rPr>
                        <a:t>電機與電子群資電類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9350827"/>
                  </a:ext>
                </a:extLst>
              </a:tr>
              <a:tr h="424916">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其餘得獎者</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393135238"/>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全國學生美術比賽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特優、優等、甲等</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en-US" sz="1400" b="0" baseline="0">
                          <a:solidFill>
                            <a:schemeClr val="tx1"/>
                          </a:solidFill>
                          <a:latin typeface="Times New Roman" panose="02020603050405020304" pitchFamily="18" charset="0"/>
                          <a:ea typeface="華康儷楷書" panose="03000509000000000000" pitchFamily="65" charset="-120"/>
                        </a:rPr>
                        <a:t>07</a:t>
                      </a:r>
                      <a:r>
                        <a:rPr lang="zh-TW" sz="1400" b="0" baseline="0">
                          <a:solidFill>
                            <a:schemeClr val="tx1"/>
                          </a:solidFill>
                          <a:latin typeface="Times New Roman" panose="02020603050405020304" pitchFamily="18" charset="0"/>
                          <a:ea typeface="華康儷楷書" panose="03000509000000000000" pitchFamily="65" charset="-120"/>
                        </a:rPr>
                        <a:t>設計群</a:t>
                      </a:r>
                    </a:p>
                    <a:p>
                      <a:pPr algn="just"/>
                      <a:r>
                        <a:rPr lang="en-US" sz="1400" b="0" baseline="0">
                          <a:solidFill>
                            <a:schemeClr val="tx1"/>
                          </a:solidFill>
                          <a:latin typeface="Times New Roman" panose="02020603050405020304" pitchFamily="18" charset="0"/>
                          <a:ea typeface="華康儷楷書" panose="03000509000000000000" pitchFamily="65" charset="-120"/>
                        </a:rPr>
                        <a:t>20</a:t>
                      </a:r>
                      <a:r>
                        <a:rPr lang="zh-TW" sz="1400" b="0" baseline="0">
                          <a:solidFill>
                            <a:schemeClr val="tx1"/>
                          </a:solidFill>
                          <a:latin typeface="Times New Roman" panose="02020603050405020304" pitchFamily="18" charset="0"/>
                          <a:ea typeface="華康儷楷書" panose="03000509000000000000" pitchFamily="65" charset="-120"/>
                        </a:rPr>
                        <a:t>藝術群影視類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6075374"/>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入選</a:t>
                      </a:r>
                      <a:r>
                        <a:rPr lang="en-US" sz="1400" baseline="0">
                          <a:solidFill>
                            <a:schemeClr val="tx1"/>
                          </a:solidFill>
                          <a:latin typeface="Times New Roman" panose="02020603050405020304" pitchFamily="18" charset="0"/>
                          <a:ea typeface="華康儷楷書" panose="03000509000000000000" pitchFamily="65" charset="-120"/>
                        </a:rPr>
                        <a:t>(</a:t>
                      </a:r>
                      <a:r>
                        <a:rPr lang="zh-TW" sz="1400" baseline="0">
                          <a:solidFill>
                            <a:schemeClr val="tx1"/>
                          </a:solidFill>
                          <a:latin typeface="Times New Roman" panose="02020603050405020304" pitchFamily="18" charset="0"/>
                          <a:ea typeface="華康儷楷書" panose="03000509000000000000" pitchFamily="65" charset="-120"/>
                        </a:rPr>
                        <a:t>佳作</a:t>
                      </a:r>
                      <a:r>
                        <a:rPr lang="en-US" sz="1400" baseline="0">
                          <a:solidFill>
                            <a:schemeClr val="tx1"/>
                          </a:solidFill>
                          <a:latin typeface="Times New Roman" panose="02020603050405020304" pitchFamily="18" charset="0"/>
                          <a:ea typeface="華康儷楷書" panose="03000509000000000000" pitchFamily="65" charset="-120"/>
                        </a:rPr>
                        <a:t>)</a:t>
                      </a:r>
                      <a:endParaRPr lang="zh-TW" sz="1400" baseline="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6379749"/>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6</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全國技能競賽分區</a:t>
                      </a:r>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北、中、南</a:t>
                      </a:r>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技能競賽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依招生簡章規定，詳閱 「玖、甄選群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別及技藝技能競賽優勝及技術士職種</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別對照表」</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9066583"/>
                  </a:ext>
                </a:extLst>
              </a:tr>
              <a:tr h="381225">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第</a:t>
                      </a:r>
                      <a:r>
                        <a:rPr lang="en-US" sz="1400" baseline="0" dirty="0">
                          <a:solidFill>
                            <a:schemeClr val="tx1"/>
                          </a:solidFill>
                          <a:latin typeface="Times New Roman" panose="02020603050405020304" pitchFamily="18" charset="0"/>
                          <a:ea typeface="華康儷楷書" panose="03000509000000000000" pitchFamily="65" charset="-120"/>
                        </a:rPr>
                        <a:t>4</a:t>
                      </a:r>
                      <a:r>
                        <a:rPr lang="zh-TW" sz="1400" baseline="0" dirty="0">
                          <a:solidFill>
                            <a:schemeClr val="tx1"/>
                          </a:solidFill>
                          <a:latin typeface="Times New Roman" panose="02020603050405020304" pitchFamily="18" charset="0"/>
                          <a:ea typeface="華康儷楷書" panose="03000509000000000000" pitchFamily="65" charset="-120"/>
                        </a:rPr>
                        <a:t>、</a:t>
                      </a:r>
                      <a:r>
                        <a:rPr lang="en-US" sz="1400" baseline="0" dirty="0">
                          <a:solidFill>
                            <a:schemeClr val="tx1"/>
                          </a:solidFill>
                          <a:latin typeface="Times New Roman" panose="02020603050405020304" pitchFamily="18" charset="0"/>
                          <a:ea typeface="華康儷楷書" panose="03000509000000000000" pitchFamily="65" charset="-120"/>
                        </a:rPr>
                        <a:t>5</a:t>
                      </a:r>
                      <a:r>
                        <a:rPr lang="zh-TW" sz="1400" baseline="0" dirty="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754454957"/>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7</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全國高級中等學校專業群科</a:t>
                      </a:r>
                      <a:endParaRPr lang="en-US" altLang="zh-TW" sz="1400" baseline="0" dirty="0">
                        <a:solidFill>
                          <a:schemeClr val="tx1"/>
                        </a:solidFill>
                        <a:latin typeface="Times New Roman" panose="02020603050405020304" pitchFamily="18" charset="0"/>
                        <a:ea typeface="華康儷楷書" panose="03000509000000000000" pitchFamily="65" charset="-120"/>
                      </a:endParaRPr>
                    </a:p>
                    <a:p>
                      <a:pPr algn="just"/>
                      <a:r>
                        <a:rPr lang="zh-TW" sz="1400" baseline="0" dirty="0">
                          <a:solidFill>
                            <a:schemeClr val="tx1"/>
                          </a:solidFill>
                          <a:latin typeface="Times New Roman" panose="02020603050405020304" pitchFamily="18" charset="0"/>
                          <a:ea typeface="華康儷楷書" panose="03000509000000000000" pitchFamily="65" charset="-120"/>
                        </a:rPr>
                        <a:t>專題實作及創意競賽決賽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第</a:t>
                      </a:r>
                      <a:r>
                        <a:rPr lang="en-US" sz="1400" baseline="0" dirty="0">
                          <a:solidFill>
                            <a:schemeClr val="tx1"/>
                          </a:solidFill>
                          <a:latin typeface="Times New Roman" panose="02020603050405020304" pitchFamily="18" charset="0"/>
                          <a:ea typeface="華康儷楷書" panose="03000509000000000000" pitchFamily="65" charset="-120"/>
                        </a:rPr>
                        <a:t>1~3</a:t>
                      </a:r>
                      <a:r>
                        <a:rPr lang="zh-TW" sz="1400" baseline="0" dirty="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依招生簡章規定</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1650424"/>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佳作</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06826634"/>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8</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a:solidFill>
                            <a:schemeClr val="tx1"/>
                          </a:solidFill>
                          <a:latin typeface="Times New Roman" panose="02020603050405020304" pitchFamily="18" charset="0"/>
                          <a:ea typeface="華康儷楷書" panose="03000509000000000000" pitchFamily="65" charset="-120"/>
                        </a:rPr>
                        <a:t>全國學生舞蹈比賽個人賽決賽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第</a:t>
                      </a:r>
                      <a:r>
                        <a:rPr lang="en-US" sz="1400" baseline="0" dirty="0">
                          <a:solidFill>
                            <a:schemeClr val="tx1"/>
                          </a:solidFill>
                          <a:latin typeface="Times New Roman" panose="02020603050405020304" pitchFamily="18" charset="0"/>
                          <a:ea typeface="華康儷楷書" panose="03000509000000000000" pitchFamily="65" charset="-120"/>
                        </a:rPr>
                        <a:t>1~3</a:t>
                      </a:r>
                      <a:r>
                        <a:rPr lang="zh-TW" sz="1400" baseline="0" dirty="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en-US" sz="1400" b="0" baseline="0">
                          <a:solidFill>
                            <a:schemeClr val="tx1"/>
                          </a:solidFill>
                          <a:latin typeface="Times New Roman" panose="02020603050405020304" pitchFamily="18" charset="0"/>
                          <a:ea typeface="華康儷楷書" panose="03000509000000000000" pitchFamily="65" charset="-120"/>
                        </a:rPr>
                        <a:t>20</a:t>
                      </a:r>
                      <a:r>
                        <a:rPr lang="zh-TW" sz="1400" b="0" baseline="0">
                          <a:solidFill>
                            <a:schemeClr val="tx1"/>
                          </a:solidFill>
                          <a:latin typeface="Times New Roman" panose="02020603050405020304" pitchFamily="18" charset="0"/>
                          <a:ea typeface="華康儷楷書" panose="03000509000000000000" pitchFamily="65" charset="-120"/>
                        </a:rPr>
                        <a:t>藝術群影視類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8660876"/>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其餘得獎者</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428713000"/>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9</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a:solidFill>
                            <a:schemeClr val="tx1"/>
                          </a:solidFill>
                          <a:latin typeface="Times New Roman" panose="02020603050405020304" pitchFamily="18" charset="0"/>
                          <a:ea typeface="華康儷楷書" panose="03000509000000000000" pitchFamily="65" charset="-120"/>
                        </a:rPr>
                        <a:t>全國學生音樂比賽個人賽決賽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en-US" sz="1400" b="0" baseline="0" dirty="0">
                          <a:solidFill>
                            <a:schemeClr val="tx1"/>
                          </a:solidFill>
                          <a:latin typeface="Times New Roman" panose="02020603050405020304" pitchFamily="18" charset="0"/>
                          <a:ea typeface="華康儷楷書" panose="03000509000000000000" pitchFamily="65" charset="-120"/>
                        </a:rPr>
                        <a:t>20</a:t>
                      </a:r>
                      <a:r>
                        <a:rPr lang="zh-TW" sz="1400" b="0" baseline="0" dirty="0">
                          <a:solidFill>
                            <a:schemeClr val="tx1"/>
                          </a:solidFill>
                          <a:latin typeface="Times New Roman" panose="02020603050405020304" pitchFamily="18" charset="0"/>
                          <a:ea typeface="華康儷楷書" panose="03000509000000000000" pitchFamily="65" charset="-120"/>
                        </a:rPr>
                        <a:t>藝術群影視類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3248391"/>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其餘得獎者</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10%</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345951710"/>
                  </a:ext>
                </a:extLst>
              </a:tr>
              <a:tr h="993194">
                <a:tc>
                  <a:txBody>
                    <a:bodyPr/>
                    <a:lstStyle/>
                    <a:p>
                      <a:pPr marL="71755" marR="71755" algn="ctr">
                        <a:spcAft>
                          <a:spcPts val="0"/>
                        </a:spcAft>
                      </a:pPr>
                      <a:r>
                        <a:rPr lang="zh-TW" sz="1400" b="0" baseline="0" dirty="0">
                          <a:solidFill>
                            <a:schemeClr val="tx1"/>
                          </a:solidFill>
                          <a:latin typeface="Times New Roman" panose="02020603050405020304" pitchFamily="18" charset="0"/>
                          <a:ea typeface="華康儷楷書" panose="03000509000000000000" pitchFamily="65" charset="-120"/>
                        </a:rPr>
                        <a:t>備註</a:t>
                      </a:r>
                    </a:p>
                  </a:txBody>
                  <a:tcPr marL="43513" marR="43513" marT="0" marB="0" vert="eaVert"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gridSpan="4">
                  <a:txBody>
                    <a:bodyPr/>
                    <a:lstStyle/>
                    <a:p>
                      <a:pPr marL="0" lvl="0" indent="0" algn="just">
                        <a:buFont typeface="Times New Roman" panose="02020603050405020304" pitchFamily="18" charset="0"/>
                        <a:buNone/>
                      </a:pPr>
                      <a:r>
                        <a:rPr lang="en-US" altLang="zh-TW" sz="1400" b="0" baseline="0" dirty="0">
                          <a:solidFill>
                            <a:schemeClr val="tx1"/>
                          </a:solidFill>
                          <a:latin typeface="Times New Roman" panose="02020603050405020304" pitchFamily="18" charset="0"/>
                          <a:ea typeface="華康儷楷書" panose="03000509000000000000" pitchFamily="65" charset="-120"/>
                        </a:rPr>
                        <a:t>1.</a:t>
                      </a:r>
                      <a:r>
                        <a:rPr lang="zh-TW" sz="1400" b="0" baseline="0" dirty="0">
                          <a:solidFill>
                            <a:schemeClr val="tx1"/>
                          </a:solidFill>
                          <a:latin typeface="Times New Roman" panose="02020603050405020304" pitchFamily="18" charset="0"/>
                          <a:ea typeface="華康儷楷書" panose="03000509000000000000" pitchFamily="65" charset="-120"/>
                        </a:rPr>
                        <a:t>本表所列各項競賽，發證時之主辦單位和落款單位皆須為中央各級機關及直轄市政府，且落款人須為該機關首長，否則不在</a:t>
                      </a:r>
                      <a:endParaRPr lang="en-US" altLang="zh-TW" sz="1400" b="0" baseline="0" dirty="0">
                        <a:solidFill>
                          <a:schemeClr val="tx1"/>
                        </a:solidFill>
                        <a:latin typeface="Times New Roman" panose="02020603050405020304" pitchFamily="18" charset="0"/>
                        <a:ea typeface="華康儷楷書" panose="03000509000000000000" pitchFamily="65" charset="-120"/>
                      </a:endParaRPr>
                    </a:p>
                    <a:p>
                      <a:pPr marL="136800" lvl="0" indent="0" algn="just">
                        <a:buFont typeface="Times New Roman" panose="02020603050405020304" pitchFamily="18" charset="0"/>
                        <a:buNone/>
                      </a:pPr>
                      <a:r>
                        <a:rPr lang="zh-TW" sz="1400" b="0" baseline="0" dirty="0">
                          <a:solidFill>
                            <a:schemeClr val="tx1"/>
                          </a:solidFill>
                          <a:latin typeface="Times New Roman" panose="02020603050405020304" pitchFamily="18" charset="0"/>
                          <a:ea typeface="華康儷楷書" panose="03000509000000000000" pitchFamily="65" charset="-120"/>
                        </a:rPr>
                        <a:t>甄選入學採計範圍內。</a:t>
                      </a:r>
                    </a:p>
                    <a:p>
                      <a:pPr marL="0" lvl="0" indent="0" algn="just">
                        <a:buFont typeface="Times New Roman" panose="02020603050405020304" pitchFamily="18" charset="0"/>
                        <a:buNone/>
                      </a:pPr>
                      <a:r>
                        <a:rPr lang="en-US" altLang="zh-TW" sz="1400" b="0" baseline="0" dirty="0">
                          <a:solidFill>
                            <a:schemeClr val="tx1"/>
                          </a:solidFill>
                          <a:latin typeface="Times New Roman" panose="02020603050405020304" pitchFamily="18" charset="0"/>
                          <a:ea typeface="華康儷楷書" panose="03000509000000000000" pitchFamily="65" charset="-120"/>
                        </a:rPr>
                        <a:t>2.</a:t>
                      </a:r>
                      <a:r>
                        <a:rPr lang="zh-TW" sz="1400" b="0" baseline="0" dirty="0">
                          <a:solidFill>
                            <a:schemeClr val="tx1"/>
                          </a:solidFill>
                          <a:latin typeface="Times New Roman" panose="02020603050405020304" pitchFamily="18" charset="0"/>
                          <a:ea typeface="華康儷楷書" panose="03000509000000000000" pitchFamily="65" charset="-120"/>
                        </a:rPr>
                        <a:t>全國高級中等學校專業群科專題實作及創意競賽決賽獲獎採計年度為</a:t>
                      </a:r>
                      <a:r>
                        <a:rPr lang="en-US" sz="1400" b="0" baseline="0" dirty="0">
                          <a:solidFill>
                            <a:schemeClr val="tx1"/>
                          </a:solidFill>
                          <a:latin typeface="Times New Roman" panose="02020603050405020304" pitchFamily="18" charset="0"/>
                          <a:ea typeface="華康儷楷書" panose="03000509000000000000" pitchFamily="65" charset="-120"/>
                        </a:rPr>
                        <a:t>103</a:t>
                      </a:r>
                      <a:r>
                        <a:rPr lang="zh-TW" sz="1400" b="0" baseline="0" dirty="0">
                          <a:solidFill>
                            <a:schemeClr val="tx1"/>
                          </a:solidFill>
                          <a:latin typeface="Times New Roman" panose="02020603050405020304" pitchFamily="18" charset="0"/>
                          <a:ea typeface="華康儷楷書" panose="03000509000000000000" pitchFamily="65" charset="-120"/>
                        </a:rPr>
                        <a:t>年</a:t>
                      </a:r>
                      <a:r>
                        <a:rPr lang="en-US" sz="1400" b="0" baseline="0" dirty="0">
                          <a:solidFill>
                            <a:schemeClr val="tx1"/>
                          </a:solidFill>
                          <a:latin typeface="Times New Roman" panose="02020603050405020304" pitchFamily="18" charset="0"/>
                          <a:ea typeface="華康儷楷書" panose="03000509000000000000" pitchFamily="65" charset="-120"/>
                        </a:rPr>
                        <a:t>(</a:t>
                      </a:r>
                      <a:r>
                        <a:rPr lang="zh-TW" sz="1400" b="0" baseline="0" dirty="0">
                          <a:solidFill>
                            <a:schemeClr val="tx1"/>
                          </a:solidFill>
                          <a:latin typeface="Times New Roman" panose="02020603050405020304" pitchFamily="18" charset="0"/>
                          <a:ea typeface="華康儷楷書" panose="03000509000000000000" pitchFamily="65" charset="-120"/>
                        </a:rPr>
                        <a:t>含</a:t>
                      </a:r>
                      <a:r>
                        <a:rPr lang="en-US" sz="1400" b="0" baseline="0" dirty="0">
                          <a:solidFill>
                            <a:schemeClr val="tx1"/>
                          </a:solidFill>
                          <a:latin typeface="Times New Roman" panose="02020603050405020304" pitchFamily="18" charset="0"/>
                          <a:ea typeface="華康儷楷書" panose="03000509000000000000" pitchFamily="65" charset="-120"/>
                        </a:rPr>
                        <a:t>)</a:t>
                      </a:r>
                      <a:r>
                        <a:rPr lang="zh-TW" sz="1400" b="0" baseline="0" dirty="0">
                          <a:solidFill>
                            <a:schemeClr val="tx1"/>
                          </a:solidFill>
                          <a:latin typeface="Times New Roman" panose="02020603050405020304" pitchFamily="18" charset="0"/>
                          <a:ea typeface="華康儷楷書" panose="03000509000000000000" pitchFamily="65" charset="-120"/>
                        </a:rPr>
                        <a:t>之後。</a:t>
                      </a:r>
                    </a:p>
                    <a:p>
                      <a:pPr marL="0" lvl="0" indent="0" algn="just">
                        <a:buFont typeface="Times New Roman" panose="02020603050405020304" pitchFamily="18" charset="0"/>
                        <a:buNone/>
                      </a:pPr>
                      <a:r>
                        <a:rPr lang="en-US" altLang="zh-TW" sz="1400" b="0" baseline="0" dirty="0">
                          <a:solidFill>
                            <a:schemeClr val="tx1"/>
                          </a:solidFill>
                          <a:latin typeface="Times New Roman" panose="02020603050405020304" pitchFamily="18" charset="0"/>
                          <a:ea typeface="華康儷楷書" panose="03000509000000000000" pitchFamily="65" charset="-120"/>
                        </a:rPr>
                        <a:t>3.</a:t>
                      </a:r>
                      <a:r>
                        <a:rPr lang="zh-TW" sz="1400" b="0" baseline="0" dirty="0">
                          <a:solidFill>
                            <a:schemeClr val="tx1"/>
                          </a:solidFill>
                          <a:latin typeface="Times New Roman" panose="02020603050405020304" pitchFamily="18" charset="0"/>
                          <a:ea typeface="華康儷楷書" panose="03000509000000000000" pitchFamily="65" charset="-120"/>
                        </a:rPr>
                        <a:t>全國學生舞蹈比賽與全國學生音樂比賽採計持有個人賽決賽獲獎名次證明者。</a:t>
                      </a:r>
                      <a:endParaRPr lang="en-US" altLang="zh-TW" sz="1400" b="0" baseline="0" dirty="0">
                        <a:solidFill>
                          <a:schemeClr val="tx1"/>
                        </a:solidFill>
                        <a:latin typeface="Times New Roman" panose="02020603050405020304" pitchFamily="18" charset="0"/>
                        <a:ea typeface="華康儷楷書" panose="03000509000000000000" pitchFamily="65" charset="-120"/>
                      </a:endParaRPr>
                    </a:p>
                    <a:p>
                      <a:pPr marL="0" lvl="0" indent="0" algn="just">
                        <a:buFont typeface="Times New Roman" panose="02020603050405020304" pitchFamily="18" charset="0"/>
                        <a:buNone/>
                      </a:pPr>
                      <a:r>
                        <a:rPr lang="en-US" altLang="zh-TW" sz="1400" b="0" baseline="0" dirty="0">
                          <a:solidFill>
                            <a:schemeClr val="tx1"/>
                          </a:solidFill>
                          <a:latin typeface="Times New Roman" panose="02020603050405020304" pitchFamily="18" charset="0"/>
                          <a:ea typeface="華康儷楷書" panose="03000509000000000000" pitchFamily="65" charset="-120"/>
                        </a:rPr>
                        <a:t>4.</a:t>
                      </a:r>
                      <a:r>
                        <a:rPr lang="zh-TW" altLang="zh-TW" sz="1400" b="0" kern="1200" baseline="0" dirty="0">
                          <a:solidFill>
                            <a:srgbClr val="0000FF"/>
                          </a:solidFill>
                          <a:latin typeface="Times New Roman" panose="02020603050405020304" pitchFamily="18" charset="0"/>
                          <a:ea typeface="華康儷楷書" panose="03000509000000000000" pitchFamily="65" charset="-120"/>
                          <a:cs typeface="+mn-cs"/>
                        </a:rPr>
                        <a:t>全國技術型高級中等學校學生團隊技術創造力培訓與競賽</a:t>
                      </a:r>
                      <a:r>
                        <a:rPr lang="zh-TW" sz="1400" b="0" baseline="0" dirty="0">
                          <a:solidFill>
                            <a:schemeClr val="tx1"/>
                          </a:solidFill>
                          <a:latin typeface="Times New Roman" panose="02020603050405020304" pitchFamily="18" charset="0"/>
                          <a:ea typeface="華康儷楷書" panose="03000509000000000000" pitchFamily="65" charset="-120"/>
                        </a:rPr>
                        <a:t>佳作獎項採計自</a:t>
                      </a:r>
                      <a:r>
                        <a:rPr lang="en-US" sz="1400" b="0" baseline="0" dirty="0">
                          <a:solidFill>
                            <a:schemeClr val="tx1"/>
                          </a:solidFill>
                          <a:latin typeface="Times New Roman" panose="02020603050405020304" pitchFamily="18" charset="0"/>
                          <a:ea typeface="華康儷楷書" panose="03000509000000000000" pitchFamily="65" charset="-120"/>
                        </a:rPr>
                        <a:t>110</a:t>
                      </a:r>
                      <a:r>
                        <a:rPr lang="zh-TW" sz="1400" b="0" baseline="0" dirty="0">
                          <a:solidFill>
                            <a:schemeClr val="tx1"/>
                          </a:solidFill>
                          <a:latin typeface="Times New Roman" panose="02020603050405020304" pitchFamily="18" charset="0"/>
                          <a:ea typeface="華康儷楷書" panose="03000509000000000000" pitchFamily="65" charset="-120"/>
                        </a:rPr>
                        <a:t>年起獲獎考生始具加分資格。</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75422613"/>
                  </a:ext>
                </a:extLst>
              </a:tr>
            </a:tbl>
          </a:graphicData>
        </a:graphic>
      </p:graphicFrame>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43</a:t>
            </a:fld>
            <a:endParaRPr lang="en-US" altLang="zh-TW"/>
          </a:p>
        </p:txBody>
      </p:sp>
    </p:spTree>
    <p:extLst>
      <p:ext uri="{BB962C8B-B14F-4D97-AF65-F5344CB8AC3E}">
        <p14:creationId xmlns:p14="http://schemas.microsoft.com/office/powerpoint/2010/main" val="3988281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內容版面配置區 5"/>
          <p:cNvGraphicFramePr>
            <a:graphicFrameLocks noGrp="1"/>
          </p:cNvGraphicFramePr>
          <p:nvPr>
            <p:ph idx="1"/>
            <p:extLst>
              <p:ext uri="{D42A27DB-BD31-4B8C-83A1-F6EECF244321}">
                <p14:modId xmlns:p14="http://schemas.microsoft.com/office/powerpoint/2010/main" val="3657574551"/>
              </p:ext>
            </p:extLst>
          </p:nvPr>
        </p:nvGraphicFramePr>
        <p:xfrm>
          <a:off x="836763" y="848066"/>
          <a:ext cx="10877910" cy="5382280"/>
        </p:xfrm>
        <a:graphic>
          <a:graphicData uri="http://schemas.openxmlformats.org/drawingml/2006/table">
            <a:tbl>
              <a:tblPr firstRow="1">
                <a:tableStyleId>{5C22544A-7EE6-4342-B048-85BDC9FD1C3A}</a:tableStyleId>
              </a:tblPr>
              <a:tblGrid>
                <a:gridCol w="1020929">
                  <a:extLst>
                    <a:ext uri="{9D8B030D-6E8A-4147-A177-3AD203B41FA5}">
                      <a16:colId xmlns:a16="http://schemas.microsoft.com/office/drawing/2014/main" val="20000"/>
                    </a:ext>
                  </a:extLst>
                </a:gridCol>
                <a:gridCol w="839659">
                  <a:extLst>
                    <a:ext uri="{9D8B030D-6E8A-4147-A177-3AD203B41FA5}">
                      <a16:colId xmlns:a16="http://schemas.microsoft.com/office/drawing/2014/main" val="20001"/>
                    </a:ext>
                  </a:extLst>
                </a:gridCol>
                <a:gridCol w="1461998">
                  <a:extLst>
                    <a:ext uri="{9D8B030D-6E8A-4147-A177-3AD203B41FA5}">
                      <a16:colId xmlns:a16="http://schemas.microsoft.com/office/drawing/2014/main" val="20002"/>
                    </a:ext>
                  </a:extLst>
                </a:gridCol>
                <a:gridCol w="1330924">
                  <a:extLst>
                    <a:ext uri="{9D8B030D-6E8A-4147-A177-3AD203B41FA5}">
                      <a16:colId xmlns:a16="http://schemas.microsoft.com/office/drawing/2014/main" val="20003"/>
                    </a:ext>
                  </a:extLst>
                </a:gridCol>
                <a:gridCol w="1330924">
                  <a:extLst>
                    <a:ext uri="{9D8B030D-6E8A-4147-A177-3AD203B41FA5}">
                      <a16:colId xmlns:a16="http://schemas.microsoft.com/office/drawing/2014/main" val="822712803"/>
                    </a:ext>
                  </a:extLst>
                </a:gridCol>
                <a:gridCol w="1035165">
                  <a:extLst>
                    <a:ext uri="{9D8B030D-6E8A-4147-A177-3AD203B41FA5}">
                      <a16:colId xmlns:a16="http://schemas.microsoft.com/office/drawing/2014/main" val="20004"/>
                    </a:ext>
                  </a:extLst>
                </a:gridCol>
                <a:gridCol w="1035165">
                  <a:extLst>
                    <a:ext uri="{9D8B030D-6E8A-4147-A177-3AD203B41FA5}">
                      <a16:colId xmlns:a16="http://schemas.microsoft.com/office/drawing/2014/main" val="20005"/>
                    </a:ext>
                  </a:extLst>
                </a:gridCol>
                <a:gridCol w="1828979">
                  <a:extLst>
                    <a:ext uri="{9D8B030D-6E8A-4147-A177-3AD203B41FA5}">
                      <a16:colId xmlns:a16="http://schemas.microsoft.com/office/drawing/2014/main" val="20006"/>
                    </a:ext>
                  </a:extLst>
                </a:gridCol>
                <a:gridCol w="994167">
                  <a:extLst>
                    <a:ext uri="{9D8B030D-6E8A-4147-A177-3AD203B41FA5}">
                      <a16:colId xmlns:a16="http://schemas.microsoft.com/office/drawing/2014/main" val="20007"/>
                    </a:ext>
                  </a:extLst>
                </a:gridCol>
              </a:tblGrid>
              <a:tr h="526251">
                <a:tc rowSpan="3">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證照項目</a:t>
                      </a:r>
                    </a:p>
                    <a:p>
                      <a:pPr algn="ctr">
                        <a:spcAft>
                          <a:spcPts val="0"/>
                        </a:spcAft>
                      </a:pP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加分比率</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7">
                  <a:txBody>
                    <a:bodyPr/>
                    <a:lstStyle/>
                    <a:p>
                      <a:pPr algn="ctr">
                        <a:spcAft>
                          <a:spcPts val="0"/>
                        </a:spcAft>
                      </a:pPr>
                      <a:r>
                        <a:rPr lang="zh-TW"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外語群</a:t>
                      </a:r>
                      <a:r>
                        <a:rPr lang="zh-TW" altLang="en-US"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英語類</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zh-TW" altLang="en-US"/>
                    </a:p>
                  </a:txBody>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外語群</a:t>
                      </a:r>
                      <a:endParaRPr lang="en-US"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日語類</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702320">
                <a:tc v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全民</a:t>
                      </a:r>
                      <a:endParaRPr lang="en-US" alt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英檢</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(GEPT)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多益</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(TOEIC)</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托福</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(TOEFL ITP)</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托福</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(TOEFL </a:t>
                      </a:r>
                      <a:r>
                        <a:rPr lang="en-US" sz="1800" b="0" kern="0" dirty="0" err="1">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iBT</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雅思</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(IELTS)</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6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劍橋國際英語認證</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6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t>
                      </a:r>
                      <a:r>
                        <a:rPr 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C</a:t>
                      </a:r>
                      <a:r>
                        <a:rPr lang="en-US" sz="1600" b="0" kern="0" spc="-15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ambridge ESOL Main Suite</a:t>
                      </a:r>
                      <a:r>
                        <a:rPr lang="en-US" sz="16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alt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劍橋領思職場英語檢測</a:t>
                      </a:r>
                      <a:endParaRPr lang="en-US" altLang="zh-TW"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alt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及</a:t>
                      </a:r>
                      <a:endParaRPr lang="en-US" altLang="zh-TW"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alt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劍橋領思實用英語檢測</a:t>
                      </a:r>
                      <a:endParaRPr lang="en-US" altLang="zh-TW"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日本語</a:t>
                      </a:r>
                      <a:r>
                        <a:rPr lang="zh-TW" alt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文</a:t>
                      </a: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能力試驗</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(JLPT)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7023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紙筆</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alt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網路型態</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64679730"/>
                  </a:ext>
                </a:extLst>
              </a:tr>
              <a:tr h="1096357">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25%</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高級</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聽力及閱讀項目合計</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945</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分以上</a:t>
                      </a:r>
                    </a:p>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且口說及寫作項目分別均達</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8</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級以上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560</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110</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7</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CAE</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C1</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N1</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96357">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15%</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中高級</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聽力及閱讀項目合計</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785</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分以上</a:t>
                      </a:r>
                    </a:p>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且口說及寫作項目分別均達</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7</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級以上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527</a:t>
                      </a:r>
                      <a:r>
                        <a:rPr lang="zh-TW" alt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87-109</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6</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FCE</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alt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B2</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N2</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1096357">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中級</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聽力及閱讀項目合計</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550</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分以上</a:t>
                      </a:r>
                    </a:p>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且口說及寫作項目分別均達</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6</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級以上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457</a:t>
                      </a:r>
                      <a:r>
                        <a:rPr lang="zh-TW" alt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57-86</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4.5</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PET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B1</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N3</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標題 1"/>
          <p:cNvSpPr txBox="1">
            <a:spLocks/>
          </p:cNvSpPr>
          <p:nvPr/>
        </p:nvSpPr>
        <p:spPr bwMode="auto">
          <a:xfrm>
            <a:off x="0" y="77329"/>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sp>
        <p:nvSpPr>
          <p:cNvPr id="5"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44</a:t>
            </a:fld>
            <a:endParaRPr lang="en-US" altLang="zh-TW"/>
          </a:p>
        </p:txBody>
      </p:sp>
    </p:spTree>
    <p:extLst>
      <p:ext uri="{BB962C8B-B14F-4D97-AF65-F5344CB8AC3E}">
        <p14:creationId xmlns:p14="http://schemas.microsoft.com/office/powerpoint/2010/main" val="389879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89233" y="933450"/>
            <a:ext cx="11123802" cy="5375873"/>
          </a:xfrm>
        </p:spPr>
        <p:txBody>
          <a:bodyPr/>
          <a:lstStyle/>
          <a:p>
            <a:pPr>
              <a:buFont typeface="Wingdings" panose="05000000000000000000" pitchFamily="2" charset="2"/>
              <a:buChar char="u"/>
            </a:pPr>
            <a:r>
              <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113.6.6(</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四</a:t>
            </a:r>
            <a:r>
              <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)10:00</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起至各甄選學校所訂截止時間，作業期間</a:t>
            </a:r>
            <a:r>
              <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24</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小時開放</a:t>
            </a:r>
            <a:endPar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lvl="1" indent="-342900">
              <a:buFont typeface="Wingdings" panose="05000000000000000000" pitchFamily="2" charset="2"/>
              <a:buChar char="u"/>
            </a:pPr>
            <a:r>
              <a:rPr lang="zh-TW" altLang="en-US" sz="2100" b="1"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第二階段甄試費，統一由考生向本會繳費</a:t>
            </a:r>
            <a:endParaRPr lang="en-US" altLang="zh-TW" sz="2100" b="1"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00050" lvl="2" indent="0">
              <a:buNone/>
            </a:pP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請</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針對第一階段篩選通過之</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校系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科</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、學程，先行決定是否參加</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a:t>
            </a:r>
            <a:b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b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欲參加者再進行</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該</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校系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科</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、學程二階甄試繳費及學習歷程備</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審資料上傳作業</a:t>
            </a:r>
            <a:endParaRPr lang="en-US" altLang="zh-TW" sz="1400" b="1" dirty="0">
              <a:latin typeface="華康儷楷書" panose="03000509000000000000" pitchFamily="65" charset="-120"/>
              <a:ea typeface="華康儷楷書" panose="03000509000000000000" pitchFamily="65" charset="-120"/>
              <a:cs typeface="華康儷楷書" panose="03000509000000000000" pitchFamily="65" charset="-120"/>
            </a:endParaRPr>
          </a:p>
          <a:p>
            <a:pPr>
              <a:buFont typeface="Wingdings" panose="05000000000000000000" pitchFamily="2" charset="2"/>
              <a:buChar char="u"/>
            </a:pPr>
            <a:r>
              <a:rPr lang="zh-TW"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繳費方式</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buFont typeface="Wingdings" panose="05000000000000000000" pitchFamily="2" charset="2"/>
              <a:buChar char="Ø"/>
            </a:pP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考生至「第二階段</a:t>
            </a:r>
            <a:r>
              <a:rPr lang="zh-TW" altLang="en-US" sz="1700" dirty="0">
                <a:latin typeface="華康儷楷書" panose="03000509000000000000" pitchFamily="65" charset="-120"/>
                <a:ea typeface="華康儷楷書" panose="03000509000000000000" pitchFamily="65" charset="-120"/>
                <a:cs typeface="華康儷楷書" panose="03000509000000000000" pitchFamily="65" charset="-120"/>
              </a:rPr>
              <a:t>繳費及查詢</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系統」查詢報名校系科</a:t>
            </a:r>
            <a:r>
              <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、學程報名費金額及繳款帳號，並下載繳款單</a:t>
            </a:r>
            <a:endPar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buFont typeface="Wingdings" panose="05000000000000000000" pitchFamily="2" charset="2"/>
              <a:buChar char="Ø"/>
            </a:pPr>
            <a:r>
              <a:rPr lang="zh-TW"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此繳款帳號每一校系科</a:t>
            </a:r>
            <a:r>
              <a:rPr lang="en-US"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、學程皆不同，僅限個人繳費</a:t>
            </a:r>
            <a:endPar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720000" lvl="2" indent="0">
              <a:buNone/>
            </a:pP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考生須依「各校系科</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、學程甄選辦法」之「</a:t>
            </a: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備審資料上傳暨繳費截止</a:t>
            </a: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時間</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en-US" altLang="zh-TW" sz="1600" b="1" dirty="0">
                <a:latin typeface="華康儷楷書" panose="03000509000000000000" pitchFamily="65" charset="-120"/>
                <a:ea typeface="華康儷楷書" panose="03000509000000000000" pitchFamily="65" charset="-120"/>
                <a:cs typeface="華康儷楷書" panose="03000509000000000000" pitchFamily="65" charset="-120"/>
              </a:rPr>
              <a:t>24:00</a:t>
            </a: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前</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，完成繳交指定項目甄試費</a:t>
            </a:r>
          </a:p>
          <a:p>
            <a:pPr lvl="1">
              <a:buFont typeface="Wingdings" panose="05000000000000000000" pitchFamily="2" charset="2"/>
              <a:buChar char="Ø"/>
            </a:pPr>
            <a:r>
              <a:rPr lang="zh-TW" altLang="zh-TW" sz="17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繳費完成</a:t>
            </a:r>
            <a:r>
              <a:rPr lang="en-US" altLang="zh-TW" sz="17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17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小時後，</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可至「第二階段</a:t>
            </a:r>
            <a:r>
              <a:rPr lang="zh-TW" altLang="en-US" sz="1700" dirty="0">
                <a:latin typeface="華康儷楷書" panose="03000509000000000000" pitchFamily="65" charset="-120"/>
                <a:ea typeface="華康儷楷書" panose="03000509000000000000" pitchFamily="65" charset="-120"/>
                <a:cs typeface="華康儷楷書" panose="03000509000000000000" pitchFamily="65" charset="-120"/>
              </a:rPr>
              <a:t>繳費及查詢</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系統」查詢是否已繳費成功</a:t>
            </a:r>
            <a:endPar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914400" lvl="2" indent="0">
              <a:buNone/>
            </a:pP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若尚未成功，請持繳款收執聯</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收據</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至原繳款金融單位洽詢，或檢視</a:t>
            </a:r>
            <a:r>
              <a:rPr lang="en-US" altLang="zh-TW" sz="16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ATM</a:t>
            </a:r>
            <a:r>
              <a:rPr lang="zh-TW" altLang="zh-TW"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交易明細表</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確認轉帳是否成功</a:t>
            </a:r>
            <a:endPar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endParaRPr>
          </a:p>
          <a:p>
            <a:pPr>
              <a:buFont typeface="Wingdings" panose="05000000000000000000" pitchFamily="2" charset="2"/>
              <a:buChar char="u"/>
            </a:pP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繳交</a:t>
            </a:r>
            <a:r>
              <a:rPr lang="zh-TW"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指定項目甄試費</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buFont typeface="Wingdings" panose="05000000000000000000" pitchFamily="2" charset="2"/>
              <a:buChar char="Ø"/>
            </a:pPr>
            <a:r>
              <a:rPr lang="zh-TW" altLang="en-US" sz="1700" dirty="0">
                <a:latin typeface="華康儷楷書" panose="03000509000000000000" pitchFamily="65" charset="-120"/>
                <a:ea typeface="華康儷楷書" panose="03000509000000000000" pitchFamily="65" charset="-120"/>
                <a:cs typeface="華康儷楷書" panose="03000509000000000000" pitchFamily="65" charset="-120"/>
              </a:rPr>
              <a:t>一般生：</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單項新臺幣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500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元，二項</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以上新臺幣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750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buFont typeface="Wingdings" panose="05000000000000000000" pitchFamily="2" charset="2"/>
              <a:buChar char="Ø"/>
            </a:pP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低收入戶考生</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全免</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buFont typeface="Wingdings" panose="05000000000000000000" pitchFamily="2" charset="2"/>
              <a:buChar char="Ø"/>
            </a:pP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中低收入戶考生</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減免</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，單項新臺幣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200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元，二項</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以上新臺幣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300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a:t>
            </a:r>
            <a:endPar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 name="標題 1"/>
          <p:cNvSpPr txBox="1">
            <a:spLocks/>
          </p:cNvSpPr>
          <p:nvPr/>
        </p:nvSpPr>
        <p:spPr bwMode="auto">
          <a:xfrm>
            <a:off x="0" y="6382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第二階段繳費及查詢系統</a:t>
            </a:r>
          </a:p>
        </p:txBody>
      </p:sp>
      <p:sp>
        <p:nvSpPr>
          <p:cNvPr id="7" name="投影片編號版面配置區 6"/>
          <p:cNvSpPr>
            <a:spLocks noGrp="1"/>
          </p:cNvSpPr>
          <p:nvPr>
            <p:ph type="sldNum" sz="quarter" idx="12"/>
          </p:nvPr>
        </p:nvSpPr>
        <p:spPr/>
        <p:txBody>
          <a:bodyPr/>
          <a:lstStyle/>
          <a:p>
            <a:pPr>
              <a:defRPr/>
            </a:pPr>
            <a:fld id="{52B5522C-A27E-428C-8770-BD9512493397}" type="slidenum">
              <a:rPr lang="zh-TW" altLang="en-US" smtClean="0"/>
              <a:pPr>
                <a:defRPr/>
              </a:pPr>
              <a:t>45</a:t>
            </a:fld>
            <a:endParaRPr lang="en-US" altLang="zh-TW"/>
          </a:p>
        </p:txBody>
      </p:sp>
      <p:sp>
        <p:nvSpPr>
          <p:cNvPr id="2" name="矩形 1"/>
          <p:cNvSpPr/>
          <p:nvPr/>
        </p:nvSpPr>
        <p:spPr>
          <a:xfrm>
            <a:off x="1193677" y="5689633"/>
            <a:ext cx="10340742" cy="723275"/>
          </a:xfrm>
          <a:prstGeom prst="rect">
            <a:avLst/>
          </a:prstGeom>
          <a:solidFill>
            <a:schemeClr val="accent4">
              <a:lumMod val="20000"/>
              <a:lumOff val="80000"/>
            </a:schemeClr>
          </a:solidFill>
        </p:spPr>
        <p:txBody>
          <a:bodyPr wrap="square">
            <a:spAutoFit/>
          </a:bodyPr>
          <a:lstStyle/>
          <a:p>
            <a:pPr marL="179388" lvl="2" indent="0" algn="just">
              <a:spcBef>
                <a:spcPts val="600"/>
              </a:spcBef>
              <a:buNone/>
            </a:pP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為確保考生權益，各項報名繳費最後</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日</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15:30</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之後，不得以郵局臨櫃匯款 </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限以</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ATM</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轉帳</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p>
          <a:p>
            <a:pPr marL="179388" lvl="2" indent="0" algn="just">
              <a:spcBef>
                <a:spcPts val="600"/>
              </a:spcBef>
              <a:buNone/>
            </a:pP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避免因郵局隔日處理匯款超過繳費期限而影響報名結果</a:t>
            </a:r>
            <a:endPar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4704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573551807"/>
              </p:ext>
            </p:extLst>
          </p:nvPr>
        </p:nvGraphicFramePr>
        <p:xfrm>
          <a:off x="1094178" y="1864437"/>
          <a:ext cx="10210675" cy="4476560"/>
        </p:xfrm>
        <a:graphic>
          <a:graphicData uri="http://schemas.openxmlformats.org/drawingml/2006/table">
            <a:tbl>
              <a:tblPr firstRow="1"/>
              <a:tblGrid>
                <a:gridCol w="1640506">
                  <a:extLst>
                    <a:ext uri="{9D8B030D-6E8A-4147-A177-3AD203B41FA5}">
                      <a16:colId xmlns:a16="http://schemas.microsoft.com/office/drawing/2014/main" val="20000"/>
                    </a:ext>
                  </a:extLst>
                </a:gridCol>
                <a:gridCol w="5236124">
                  <a:extLst>
                    <a:ext uri="{9D8B030D-6E8A-4147-A177-3AD203B41FA5}">
                      <a16:colId xmlns:a16="http://schemas.microsoft.com/office/drawing/2014/main" val="20001"/>
                    </a:ext>
                  </a:extLst>
                </a:gridCol>
                <a:gridCol w="3334045">
                  <a:extLst>
                    <a:ext uri="{9D8B030D-6E8A-4147-A177-3AD203B41FA5}">
                      <a16:colId xmlns:a16="http://schemas.microsoft.com/office/drawing/2014/main" val="20002"/>
                    </a:ext>
                  </a:extLst>
                </a:gridCol>
              </a:tblGrid>
              <a:tr h="524095">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2000" b="1" kern="1200" dirty="0">
                          <a:solidFill>
                            <a:schemeClr val="lt1"/>
                          </a:solidFill>
                          <a:latin typeface="華康儷楷書" panose="03000509000000000000" pitchFamily="65" charset="-120"/>
                          <a:ea typeface="華康儷楷書" panose="03000509000000000000" pitchFamily="65" charset="-120"/>
                          <a:cs typeface="+mn-cs"/>
                        </a:rPr>
                        <a:t>是否繳費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2000" b="1" kern="1200" dirty="0">
                          <a:solidFill>
                            <a:schemeClr val="lt1"/>
                          </a:solidFill>
                          <a:latin typeface="華康儷楷書" panose="03000509000000000000" pitchFamily="65" charset="-120"/>
                          <a:ea typeface="華康儷楷書" panose="03000509000000000000" pitchFamily="65" charset="-120"/>
                          <a:cs typeface="+mn-cs"/>
                        </a:rPr>
                        <a:t>是否上傳學習歷程備審資料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2000" b="1" kern="1200" dirty="0">
                          <a:solidFill>
                            <a:schemeClr val="tx1"/>
                          </a:solidFill>
                          <a:latin typeface="華康儷楷書" panose="03000509000000000000" pitchFamily="65" charset="-120"/>
                          <a:ea typeface="華康儷楷書" panose="03000509000000000000" pitchFamily="65" charset="-120"/>
                          <a:cs typeface="+mn-cs"/>
                        </a:rPr>
                        <a:t>是否完成二階報名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0"/>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已上傳全部學習歷程備審資料，</a:t>
                      </a:r>
                      <a:endParaRPr lang="en-US" altLang="zh-TW" sz="2000" dirty="0">
                        <a:latin typeface="華康儷楷書" panose="03000509000000000000" pitchFamily="65" charset="-120"/>
                        <a:ea typeface="華康儷楷書" panose="03000509000000000000" pitchFamily="65" charset="-120"/>
                      </a:endParaRPr>
                    </a:p>
                    <a:p>
                      <a:pPr algn="l"/>
                      <a:r>
                        <a:rPr lang="zh-TW" altLang="en-US" sz="2000" dirty="0">
                          <a:latin typeface="華康儷楷書" panose="03000509000000000000" pitchFamily="65" charset="-120"/>
                          <a:ea typeface="華康儷楷書" panose="03000509000000000000" pitchFamily="65" charset="-120"/>
                        </a:rPr>
                        <a:t>並</a:t>
                      </a: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已確認</a:t>
                      </a:r>
                      <a:r>
                        <a:rPr lang="zh-TW" altLang="en-US" sz="2000" dirty="0">
                          <a:latin typeface="華康儷楷書" panose="03000509000000000000" pitchFamily="65" charset="-120"/>
                          <a:ea typeface="華康儷楷書" panose="03000509000000000000" pitchFamily="65" charset="-120"/>
                        </a:rPr>
                        <a:t>送出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marL="0" algn="ctr" defTabSz="914400" rtl="0" eaLnBrk="1" latinLnBrk="0" hangingPunct="1"/>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是</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extLst>
                  <a:ext uri="{0D108BD9-81ED-4DB2-BD59-A6C34878D82A}">
                    <a16:rowId xmlns:a16="http://schemas.microsoft.com/office/drawing/2014/main" val="10001"/>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已上傳全部</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或部分</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學習歷程備審資料，但「</a:t>
                      </a:r>
                      <a:r>
                        <a:rPr lang="zh-TW" altLang="en-US" sz="2000" b="1" kern="1200" dirty="0">
                          <a:solidFill>
                            <a:schemeClr val="accent1">
                              <a:lumMod val="75000"/>
                            </a:schemeClr>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已上傳未確認</a:t>
                      </a:r>
                      <a:r>
                        <a:rPr lang="zh-TW" altLang="en-US" sz="2000" dirty="0">
                          <a:latin typeface="華康儷楷書" panose="03000509000000000000" pitchFamily="65" charset="-120"/>
                          <a:ea typeface="華康儷楷書" panose="03000509000000000000" pitchFamily="65" charset="-120"/>
                        </a:rPr>
                        <a:t>」送出</a:t>
                      </a:r>
                      <a:endParaRPr lang="en-US" altLang="zh-TW" sz="2000" dirty="0">
                        <a:latin typeface="華康儷楷書" panose="03000509000000000000" pitchFamily="65" charset="-120"/>
                        <a:ea typeface="華康儷楷書" panose="03000509000000000000" pitchFamily="65" charset="-120"/>
                      </a:endParaRPr>
                    </a:p>
                    <a:p>
                      <a:pPr algn="l"/>
                      <a:r>
                        <a:rPr lang="zh-TW" altLang="en-US" sz="1300" dirty="0">
                          <a:solidFill>
                            <a:schemeClr val="tx1"/>
                          </a:solidFill>
                          <a:latin typeface="華康儷楷書" panose="03000509000000000000" pitchFamily="65" charset="-120"/>
                          <a:ea typeface="華康儷楷書" panose="03000509000000000000" pitchFamily="65" charset="-120"/>
                        </a:rPr>
                        <a:t>＊已上傳項目須包含</a:t>
                      </a:r>
                      <a:r>
                        <a:rPr lang="en-US" altLang="zh-TW" sz="1300" dirty="0">
                          <a:solidFill>
                            <a:schemeClr val="tx1"/>
                          </a:solidFill>
                          <a:latin typeface="華康儷楷書" panose="03000509000000000000" pitchFamily="65" charset="-120"/>
                          <a:ea typeface="華康儷楷書" panose="03000509000000000000" pitchFamily="65" charset="-120"/>
                        </a:rPr>
                        <a:t>B-1</a:t>
                      </a:r>
                      <a:r>
                        <a:rPr lang="zh-TW" altLang="en-US" sz="1300" dirty="0">
                          <a:solidFill>
                            <a:schemeClr val="tx1"/>
                          </a:solidFill>
                          <a:latin typeface="華康儷楷書" panose="03000509000000000000" pitchFamily="65" charset="-120"/>
                          <a:ea typeface="華康儷楷書" panose="03000509000000000000" pitchFamily="65" charset="-120"/>
                        </a:rPr>
                        <a:t>專題實作及實習科目學習成果</a:t>
                      </a:r>
                      <a:r>
                        <a:rPr lang="en-US" altLang="zh-TW" sz="1300" dirty="0">
                          <a:solidFill>
                            <a:schemeClr val="tx1"/>
                          </a:solidFill>
                          <a:latin typeface="華康儷楷書" panose="03000509000000000000" pitchFamily="65" charset="-120"/>
                          <a:ea typeface="華康儷楷書" panose="03000509000000000000" pitchFamily="65" charset="-120"/>
                        </a:rPr>
                        <a:t>(</a:t>
                      </a:r>
                      <a:r>
                        <a:rPr lang="zh-TW" altLang="en-US" sz="1300" dirty="0">
                          <a:solidFill>
                            <a:schemeClr val="tx1"/>
                          </a:solidFill>
                          <a:latin typeface="華康儷楷書" panose="03000509000000000000" pitchFamily="65" charset="-120"/>
                          <a:ea typeface="華康儷楷書" panose="03000509000000000000" pitchFamily="65" charset="-120"/>
                        </a:rPr>
                        <a:t>含技能領域</a:t>
                      </a:r>
                      <a:r>
                        <a:rPr lang="en-US" altLang="zh-TW" sz="1300" dirty="0">
                          <a:solidFill>
                            <a:schemeClr val="tx1"/>
                          </a:solidFill>
                          <a:latin typeface="華康儷楷書" panose="03000509000000000000" pitchFamily="65" charset="-120"/>
                          <a:ea typeface="華康儷楷書" panose="03000509000000000000" pitchFamily="65" charset="-120"/>
                        </a:rPr>
                        <a:t>)</a:t>
                      </a:r>
                      <a:endParaRPr lang="zh-TW" altLang="en-US" sz="1300" dirty="0">
                        <a:solidFill>
                          <a:schemeClr val="tx1"/>
                        </a:solidFill>
                        <a:latin typeface="華康儷楷書" panose="03000509000000000000" pitchFamily="65" charset="-120"/>
                        <a:ea typeface="華康儷楷書"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marL="0" algn="ctr" defTabSz="914400" rtl="0" eaLnBrk="1" latinLnBrk="0" hangingPunct="1"/>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是</a:t>
                      </a:r>
                      <a:endParaRPr lang="en-US" altLang="zh-TW"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endParaRPr>
                    </a:p>
                    <a:p>
                      <a:pPr marL="0" algn="ctr" defTabSz="914400" rtl="0" eaLnBrk="1" latinLnBrk="0" hangingPunct="1"/>
                      <a:r>
                        <a:rPr lang="zh-TW" altLang="en-US" sz="1100" kern="1200" dirty="0">
                          <a:solidFill>
                            <a:schemeClr val="dk1"/>
                          </a:solidFill>
                          <a:latin typeface="華康儷楷書" panose="03000509000000000000" pitchFamily="65" charset="-120"/>
                          <a:ea typeface="華康儷楷書" panose="03000509000000000000" pitchFamily="65" charset="-120"/>
                          <a:cs typeface="+mn-cs"/>
                        </a:rPr>
                        <a:t>（可否參與甄試，由甄選學校規定辦理）</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extLst>
                  <a:ext uri="{0D108BD9-81ED-4DB2-BD59-A6C34878D82A}">
                    <a16:rowId xmlns:a16="http://schemas.microsoft.com/office/drawing/2014/main" val="10002"/>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僅有修課紀錄或在校成績證明，</a:t>
                      </a:r>
                      <a:endParaRPr lang="en-US" altLang="zh-TW" sz="2000" dirty="0">
                        <a:latin typeface="華康儷楷書" panose="03000509000000000000" pitchFamily="65" charset="-120"/>
                        <a:ea typeface="華康儷楷書" panose="03000509000000000000" pitchFamily="65" charset="-120"/>
                      </a:endParaRPr>
                    </a:p>
                    <a:p>
                      <a:pPr algn="l"/>
                      <a:r>
                        <a:rPr lang="zh-TW" altLang="en-US" sz="2000" b="1"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rPr>
                        <a:t>未上傳</a:t>
                      </a:r>
                      <a:r>
                        <a:rPr lang="zh-TW" altLang="en-US" sz="2000" b="0" dirty="0">
                          <a:solidFill>
                            <a:schemeClr val="tx1"/>
                          </a:solidFill>
                          <a:effectLst/>
                          <a:latin typeface="華康儷楷書" panose="03000509000000000000" pitchFamily="65" charset="-120"/>
                          <a:ea typeface="華康儷楷書" panose="03000509000000000000" pitchFamily="65" charset="-120"/>
                        </a:rPr>
                        <a:t>學習歷程</a:t>
                      </a:r>
                      <a:r>
                        <a:rPr lang="zh-TW" altLang="en-US" sz="2000" dirty="0">
                          <a:latin typeface="華康儷楷書" panose="03000509000000000000" pitchFamily="65" charset="-120"/>
                          <a:ea typeface="華康儷楷書" panose="03000509000000000000" pitchFamily="65" charset="-120"/>
                        </a:rPr>
                        <a:t>備審資料任一項目</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p>
                      <a:pPr marL="0" algn="ctr" defTabSz="914400" rtl="0" eaLnBrk="1" latinLnBrk="0" hangingPunct="1"/>
                      <a:r>
                        <a:rPr lang="en-US" altLang="zh-TW" sz="1100" kern="1200" dirty="0">
                          <a:solidFill>
                            <a:schemeClr val="dk1"/>
                          </a:solidFill>
                          <a:latin typeface="華康儷楷書" panose="03000509000000000000" pitchFamily="65" charset="-120"/>
                          <a:ea typeface="華康儷楷書" panose="03000509000000000000" pitchFamily="65" charset="-120"/>
                          <a:cs typeface="+mn-cs"/>
                        </a:rPr>
                        <a:t>(</a:t>
                      </a:r>
                      <a:r>
                        <a:rPr lang="zh-TW" altLang="en-US" sz="1100" kern="1200" dirty="0">
                          <a:solidFill>
                            <a:schemeClr val="dk1"/>
                          </a:solidFill>
                          <a:latin typeface="華康儷楷書" panose="03000509000000000000" pitchFamily="65" charset="-120"/>
                          <a:ea typeface="華康儷楷書" panose="03000509000000000000" pitchFamily="65" charset="-120"/>
                          <a:cs typeface="+mn-cs"/>
                        </a:rPr>
                        <a:t>是否辦理二階甄試費退費，由甄選學校規定辦理</a:t>
                      </a:r>
                      <a:r>
                        <a:rPr lang="en-US" altLang="zh-TW" sz="1100" kern="1200" dirty="0">
                          <a:solidFill>
                            <a:schemeClr val="dk1"/>
                          </a:solidFill>
                          <a:latin typeface="華康儷楷書" panose="03000509000000000000" pitchFamily="65" charset="-120"/>
                          <a:ea typeface="華康儷楷書" panose="03000509000000000000" pitchFamily="65" charset="-120"/>
                          <a:cs typeface="+mn-cs"/>
                        </a:rPr>
                        <a:t>)</a:t>
                      </a:r>
                      <a:endParaRPr lang="zh-TW" altLang="en-US" sz="1100" kern="1200" dirty="0">
                        <a:solidFill>
                          <a:schemeClr val="dk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未繳費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已上傳全部</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或部分</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學習歷程備審資料，並</a:t>
                      </a: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已確認</a:t>
                      </a:r>
                      <a:r>
                        <a:rPr lang="zh-TW" altLang="en-US" sz="2000" dirty="0">
                          <a:latin typeface="華康儷楷書" panose="03000509000000000000" pitchFamily="65" charset="-120"/>
                          <a:ea typeface="華康儷楷書" panose="03000509000000000000" pitchFamily="65" charset="-120"/>
                        </a:rPr>
                        <a:t>送出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24095">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未繳費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b="1"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rPr>
                        <a:t>未上傳</a:t>
                      </a:r>
                      <a:r>
                        <a:rPr lang="zh-TW" altLang="en-US" sz="2000" dirty="0">
                          <a:latin typeface="華康儷楷書" panose="03000509000000000000" pitchFamily="65" charset="-120"/>
                          <a:ea typeface="華康儷楷書" panose="03000509000000000000" pitchFamily="65" charset="-120"/>
                        </a:rPr>
                        <a:t>學習歷程備審資料任一項目</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7" name="標題 1"/>
          <p:cNvSpPr txBox="1">
            <a:spLocks/>
          </p:cNvSpPr>
          <p:nvPr/>
        </p:nvSpPr>
        <p:spPr bwMode="auto">
          <a:xfrm>
            <a:off x="0" y="8749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第二階段報名是否完成</a:t>
            </a:r>
          </a:p>
        </p:txBody>
      </p:sp>
      <p:sp>
        <p:nvSpPr>
          <p:cNvPr id="10" name="內容版面配置區 2"/>
          <p:cNvSpPr>
            <a:spLocks noGrp="1"/>
          </p:cNvSpPr>
          <p:nvPr>
            <p:ph idx="1"/>
          </p:nvPr>
        </p:nvSpPr>
        <p:spPr>
          <a:xfrm>
            <a:off x="990661" y="828136"/>
            <a:ext cx="10793021" cy="1112807"/>
          </a:xfrm>
        </p:spPr>
        <p:txBody>
          <a:bodyPr>
            <a:normAutofit/>
          </a:bodyPr>
          <a:lstStyle/>
          <a:p>
            <a:pPr>
              <a:lnSpc>
                <a:spcPct val="100000"/>
              </a:lnSpc>
              <a:spcBef>
                <a:spcPts val="0"/>
              </a:spcBef>
              <a:buFont typeface="Wingdings" panose="05000000000000000000" pitchFamily="2" charset="2"/>
              <a:buChar char="Ø"/>
              <a:tabLst>
                <a:tab pos="462280" algn="l"/>
              </a:tabLst>
            </a:pPr>
            <a:r>
              <a:rPr lang="zh-TW" altLang="en-US" sz="2000" kern="100" dirty="0">
                <a:latin typeface="華康儷楷書" panose="03000509000000000000" pitchFamily="65" charset="-120"/>
                <a:ea typeface="華康儷楷書" panose="03000509000000000000" pitchFamily="65" charset="-120"/>
                <a:cs typeface="Times New Roman" panose="02020603050405020304" pitchFamily="18" charset="0"/>
              </a:rPr>
              <a:t>繳費完成後，可透過繳費系統查詢繳費是否成功</a:t>
            </a:r>
            <a:endParaRPr lang="en-US" altLang="zh-TW" sz="2000" kern="100" dirty="0">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00000"/>
              </a:lnSpc>
              <a:spcBef>
                <a:spcPts val="0"/>
              </a:spcBef>
              <a:buFont typeface="Wingdings" panose="05000000000000000000" pitchFamily="2" charset="2"/>
              <a:buChar char="Ø"/>
              <a:tabLst>
                <a:tab pos="462280" algn="l"/>
              </a:tabLst>
            </a:pP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考生請依所報各校系科 </a:t>
            </a:r>
            <a:r>
              <a:rPr lang="en-US" altLang="zh-TW"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、學程所訂截止時間前確認繳費入帳完成，始完成報名</a:t>
            </a:r>
            <a:endParaRPr lang="en-US" altLang="zh-TW"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00000"/>
              </a:lnSpc>
              <a:spcBef>
                <a:spcPts val="0"/>
              </a:spcBef>
              <a:buFont typeface="Wingdings" panose="05000000000000000000" pitchFamily="2" charset="2"/>
              <a:buChar char="Ø"/>
              <a:tabLst>
                <a:tab pos="462280" algn="l"/>
              </a:tabLst>
            </a:pPr>
            <a:r>
              <a:rPr lang="zh-TW" altLang="en-US" sz="2000" kern="100" dirty="0">
                <a:latin typeface="華康儷楷書" panose="03000509000000000000" pitchFamily="65" charset="-120"/>
                <a:ea typeface="華康儷楷書" panose="03000509000000000000" pitchFamily="65" charset="-120"/>
                <a:cs typeface="Times New Roman" panose="02020603050405020304" pitchFamily="18" charset="0"/>
              </a:rPr>
              <a:t>第二階段甄試繳費及上傳（或勾選）學習歷程備審資料狀態說明：</a:t>
            </a:r>
          </a:p>
        </p:txBody>
      </p:sp>
      <p:sp>
        <p:nvSpPr>
          <p:cNvPr id="8"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46</a:t>
            </a:fld>
            <a:endParaRPr lang="en-US" altLang="zh-TW"/>
          </a:p>
        </p:txBody>
      </p:sp>
    </p:spTree>
    <p:extLst>
      <p:ext uri="{BB962C8B-B14F-4D97-AF65-F5344CB8AC3E}">
        <p14:creationId xmlns:p14="http://schemas.microsoft.com/office/powerpoint/2010/main" val="3213168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內容版面配置區 3"/>
          <p:cNvSpPr>
            <a:spLocks noGrp="1"/>
          </p:cNvSpPr>
          <p:nvPr>
            <p:ph idx="1"/>
          </p:nvPr>
        </p:nvSpPr>
        <p:spPr>
          <a:xfrm>
            <a:off x="797265" y="911627"/>
            <a:ext cx="10966110" cy="5318719"/>
          </a:xfrm>
        </p:spPr>
        <p:txBody>
          <a:bodyPr>
            <a:normAutofit/>
          </a:bodyPr>
          <a:lstStyle/>
          <a:p>
            <a:pPr>
              <a:lnSpc>
                <a:spcPct val="150000"/>
              </a:lnSpc>
              <a:spcBef>
                <a:spcPct val="0"/>
              </a:spcBef>
              <a:buBlip>
                <a:blip r:embed="rId3"/>
              </a:buBlip>
            </a:pPr>
            <a:r>
              <a:rPr lang="zh-TW" altLang="en-US" dirty="0">
                <a:solidFill>
                  <a:srgbClr val="7030A0"/>
                </a:solidFill>
                <a:latin typeface="華康儷楷書" panose="03000509000000000000" pitchFamily="65" charset="-120"/>
                <a:ea typeface="華康儷楷書" panose="03000509000000000000" pitchFamily="65" charset="-120"/>
              </a:rPr>
              <a:t>第二階段指定項目甄試</a:t>
            </a:r>
            <a:r>
              <a:rPr lang="en-US"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由各甄選學校辦理</a:t>
            </a:r>
            <a:r>
              <a:rPr lang="en-US"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zh-TW" sz="2100" dirty="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甄選學校網站公告各組指定項目甄試名單、甄試時間、地點等相關資訊，提供考生及各高級中等學校查詢，</a:t>
            </a:r>
            <a:r>
              <a:rPr lang="zh-TW" altLang="en-US" sz="2100" b="1" dirty="0">
                <a:latin typeface="華康儷楷書" panose="03000509000000000000" pitchFamily="65" charset="-120"/>
                <a:ea typeface="華康儷楷書" panose="03000509000000000000" pitchFamily="65" charset="-120"/>
                <a:cs typeface="華康儷楷書" panose="03000509000000000000" pitchFamily="65" charset="-120"/>
              </a:rPr>
              <a:t>考生須自行上網查詢所報甄選學校「第二階段甄試名單與日期」；未上網查詢而致影響權益者，概由考生自行負責</a:t>
            </a:r>
            <a:endPar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若逾各校網路公告第二階段甄試通知日期而尚未公告時，請主動與各甄選學校電話洽詢</a:t>
            </a:r>
          </a:p>
          <a:p>
            <a:pPr marL="540000" lvl="1" indent="-457200">
              <a:lnSpc>
                <a:spcPts val="3000"/>
              </a:lnSpc>
              <a:buFont typeface="華康中黑體" panose="020B0509000000000000" pitchFamily="49" charset="-120"/>
              <a:buChar char="–"/>
            </a:pP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考生應依甄選學校要求攜帶之各項證件及資料，參加指定項目甄試。</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考生不得以參加其他學校指定項目甄試日期相互衝突而要求更改甄試日期</a:t>
            </a:r>
            <a:endPar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zh-TW" sz="2100" dirty="0">
                <a:latin typeface="華康儷楷書" panose="03000509000000000000" pitchFamily="65" charset="-120"/>
                <a:ea typeface="華康儷楷書" panose="03000509000000000000" pitchFamily="65" charset="-120"/>
                <a:cs typeface="華康儷楷書" panose="03000509000000000000" pitchFamily="65" charset="-120"/>
              </a:rPr>
              <a:t>各校辦理指定項目甄試</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日期</a:t>
            </a:r>
            <a:r>
              <a:rPr lang="en-US" altLang="zh-TW"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【113.6.15(</a:t>
            </a:r>
            <a:r>
              <a:rPr lang="zh-TW" altLang="en-US"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六</a:t>
            </a:r>
            <a:r>
              <a:rPr lang="en-US" altLang="zh-TW"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)-113.6.30(</a:t>
            </a:r>
            <a:r>
              <a:rPr lang="zh-TW" altLang="en-US"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dirty="0">
                <a:latin typeface="華康儷楷書" panose="03000509000000000000" pitchFamily="65" charset="-120"/>
                <a:ea typeface="華康儷楷書" panose="03000509000000000000" pitchFamily="65" charset="-120"/>
                <a:cs typeface="Times New Roman" panose="02020603050405020304" pitchFamily="18" charset="0"/>
              </a:rPr>
              <a:t>及相關說明，</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請考生務必詳閱「各校系科</a:t>
            </a:r>
            <a:r>
              <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en-US"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考生若未參加報名之校系科</a:t>
            </a:r>
            <a:r>
              <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、學程的第二階段指定項目甄試其中一項者，均不予錄取</a:t>
            </a:r>
            <a:endPar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6" name="標題 1"/>
          <p:cNvSpPr txBox="1">
            <a:spLocks/>
          </p:cNvSpPr>
          <p:nvPr/>
        </p:nvSpPr>
        <p:spPr bwMode="auto">
          <a:xfrm>
            <a:off x="0" y="7104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第二階段指定項目甄試</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47</a:t>
            </a:fld>
            <a:endParaRPr lang="en-US" altLang="zh-TW"/>
          </a:p>
        </p:txBody>
      </p:sp>
    </p:spTree>
    <p:extLst>
      <p:ext uri="{BB962C8B-B14F-4D97-AF65-F5344CB8AC3E}">
        <p14:creationId xmlns:p14="http://schemas.microsoft.com/office/powerpoint/2010/main" val="3375003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0" y="7808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第二階段指定項目甄試日期統計資料</a:t>
            </a:r>
          </a:p>
        </p:txBody>
      </p:sp>
      <p:graphicFrame>
        <p:nvGraphicFramePr>
          <p:cNvPr id="2" name="表格 1"/>
          <p:cNvGraphicFramePr>
            <a:graphicFrameLocks noGrp="1"/>
          </p:cNvGraphicFramePr>
          <p:nvPr>
            <p:extLst>
              <p:ext uri="{D42A27DB-BD31-4B8C-83A1-F6EECF244321}">
                <p14:modId xmlns:p14="http://schemas.microsoft.com/office/powerpoint/2010/main" val="402982500"/>
              </p:ext>
            </p:extLst>
          </p:nvPr>
        </p:nvGraphicFramePr>
        <p:xfrm>
          <a:off x="825029" y="711502"/>
          <a:ext cx="10802646" cy="5550833"/>
        </p:xfrm>
        <a:graphic>
          <a:graphicData uri="http://schemas.openxmlformats.org/drawingml/2006/table">
            <a:tbl>
              <a:tblPr firstRow="1" bandRow="1">
                <a:tableStyleId>{68D230F3-CF80-4859-8CE7-A43EE81993B5}</a:tableStyleId>
              </a:tblPr>
              <a:tblGrid>
                <a:gridCol w="974011">
                  <a:extLst>
                    <a:ext uri="{9D8B030D-6E8A-4147-A177-3AD203B41FA5}">
                      <a16:colId xmlns:a16="http://schemas.microsoft.com/office/drawing/2014/main" val="3689375198"/>
                    </a:ext>
                  </a:extLst>
                </a:gridCol>
                <a:gridCol w="578155">
                  <a:extLst>
                    <a:ext uri="{9D8B030D-6E8A-4147-A177-3AD203B41FA5}">
                      <a16:colId xmlns:a16="http://schemas.microsoft.com/office/drawing/2014/main" val="4046201829"/>
                    </a:ext>
                  </a:extLst>
                </a:gridCol>
                <a:gridCol w="578155">
                  <a:extLst>
                    <a:ext uri="{9D8B030D-6E8A-4147-A177-3AD203B41FA5}">
                      <a16:colId xmlns:a16="http://schemas.microsoft.com/office/drawing/2014/main" val="2263611320"/>
                    </a:ext>
                  </a:extLst>
                </a:gridCol>
                <a:gridCol w="578155">
                  <a:extLst>
                    <a:ext uri="{9D8B030D-6E8A-4147-A177-3AD203B41FA5}">
                      <a16:colId xmlns:a16="http://schemas.microsoft.com/office/drawing/2014/main" val="3738674156"/>
                    </a:ext>
                  </a:extLst>
                </a:gridCol>
                <a:gridCol w="578155">
                  <a:extLst>
                    <a:ext uri="{9D8B030D-6E8A-4147-A177-3AD203B41FA5}">
                      <a16:colId xmlns:a16="http://schemas.microsoft.com/office/drawing/2014/main" val="2855338315"/>
                    </a:ext>
                  </a:extLst>
                </a:gridCol>
                <a:gridCol w="578155">
                  <a:extLst>
                    <a:ext uri="{9D8B030D-6E8A-4147-A177-3AD203B41FA5}">
                      <a16:colId xmlns:a16="http://schemas.microsoft.com/office/drawing/2014/main" val="3881494892"/>
                    </a:ext>
                  </a:extLst>
                </a:gridCol>
                <a:gridCol w="578155">
                  <a:extLst>
                    <a:ext uri="{9D8B030D-6E8A-4147-A177-3AD203B41FA5}">
                      <a16:colId xmlns:a16="http://schemas.microsoft.com/office/drawing/2014/main" val="267076757"/>
                    </a:ext>
                  </a:extLst>
                </a:gridCol>
                <a:gridCol w="578155">
                  <a:extLst>
                    <a:ext uri="{9D8B030D-6E8A-4147-A177-3AD203B41FA5}">
                      <a16:colId xmlns:a16="http://schemas.microsoft.com/office/drawing/2014/main" val="3491462751"/>
                    </a:ext>
                  </a:extLst>
                </a:gridCol>
                <a:gridCol w="578155">
                  <a:extLst>
                    <a:ext uri="{9D8B030D-6E8A-4147-A177-3AD203B41FA5}">
                      <a16:colId xmlns:a16="http://schemas.microsoft.com/office/drawing/2014/main" val="2119707939"/>
                    </a:ext>
                  </a:extLst>
                </a:gridCol>
                <a:gridCol w="578155">
                  <a:extLst>
                    <a:ext uri="{9D8B030D-6E8A-4147-A177-3AD203B41FA5}">
                      <a16:colId xmlns:a16="http://schemas.microsoft.com/office/drawing/2014/main" val="2851248885"/>
                    </a:ext>
                  </a:extLst>
                </a:gridCol>
                <a:gridCol w="578155">
                  <a:extLst>
                    <a:ext uri="{9D8B030D-6E8A-4147-A177-3AD203B41FA5}">
                      <a16:colId xmlns:a16="http://schemas.microsoft.com/office/drawing/2014/main" val="1691432227"/>
                    </a:ext>
                  </a:extLst>
                </a:gridCol>
                <a:gridCol w="578155">
                  <a:extLst>
                    <a:ext uri="{9D8B030D-6E8A-4147-A177-3AD203B41FA5}">
                      <a16:colId xmlns:a16="http://schemas.microsoft.com/office/drawing/2014/main" val="2668929382"/>
                    </a:ext>
                  </a:extLst>
                </a:gridCol>
                <a:gridCol w="578155">
                  <a:extLst>
                    <a:ext uri="{9D8B030D-6E8A-4147-A177-3AD203B41FA5}">
                      <a16:colId xmlns:a16="http://schemas.microsoft.com/office/drawing/2014/main" val="1331928876"/>
                    </a:ext>
                  </a:extLst>
                </a:gridCol>
                <a:gridCol w="578155">
                  <a:extLst>
                    <a:ext uri="{9D8B030D-6E8A-4147-A177-3AD203B41FA5}">
                      <a16:colId xmlns:a16="http://schemas.microsoft.com/office/drawing/2014/main" val="4245136627"/>
                    </a:ext>
                  </a:extLst>
                </a:gridCol>
                <a:gridCol w="578155">
                  <a:extLst>
                    <a:ext uri="{9D8B030D-6E8A-4147-A177-3AD203B41FA5}">
                      <a16:colId xmlns:a16="http://schemas.microsoft.com/office/drawing/2014/main" val="2697084398"/>
                    </a:ext>
                  </a:extLst>
                </a:gridCol>
                <a:gridCol w="578155">
                  <a:extLst>
                    <a:ext uri="{9D8B030D-6E8A-4147-A177-3AD203B41FA5}">
                      <a16:colId xmlns:a16="http://schemas.microsoft.com/office/drawing/2014/main" val="3527546594"/>
                    </a:ext>
                  </a:extLst>
                </a:gridCol>
                <a:gridCol w="578155">
                  <a:extLst>
                    <a:ext uri="{9D8B030D-6E8A-4147-A177-3AD203B41FA5}">
                      <a16:colId xmlns:a16="http://schemas.microsoft.com/office/drawing/2014/main" val="3072902125"/>
                    </a:ext>
                  </a:extLst>
                </a:gridCol>
                <a:gridCol w="578155">
                  <a:extLst>
                    <a:ext uri="{9D8B030D-6E8A-4147-A177-3AD203B41FA5}">
                      <a16:colId xmlns:a16="http://schemas.microsoft.com/office/drawing/2014/main" val="3410305199"/>
                    </a:ext>
                  </a:extLst>
                </a:gridCol>
              </a:tblGrid>
              <a:tr h="596939">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招生</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zh-TW" altLang="en-US" sz="1200" u="none" strike="noStrike" dirty="0">
                          <a:effectLst/>
                          <a:latin typeface="華康儷楷書" panose="03000509000000000000" pitchFamily="65" charset="-120"/>
                          <a:ea typeface="華康儷楷書" panose="03000509000000000000" pitchFamily="65" charset="-120"/>
                        </a:rPr>
                        <a:t>群</a:t>
                      </a:r>
                      <a:r>
                        <a:rPr lang="en-US" altLang="zh-TW" sz="1200" u="none" strike="noStrike" dirty="0">
                          <a:effectLst/>
                          <a:latin typeface="華康儷楷書" panose="03000509000000000000" pitchFamily="65" charset="-120"/>
                          <a:ea typeface="華康儷楷書" panose="03000509000000000000" pitchFamily="65" charset="-120"/>
                        </a:rPr>
                        <a:t>(</a:t>
                      </a:r>
                      <a:r>
                        <a:rPr lang="zh-TW" altLang="en-US" sz="1200" u="none" strike="noStrike" dirty="0">
                          <a:effectLst/>
                          <a:latin typeface="華康儷楷書" panose="03000509000000000000" pitchFamily="65" charset="-120"/>
                          <a:ea typeface="華康儷楷書" panose="03000509000000000000" pitchFamily="65" charset="-120"/>
                        </a:rPr>
                        <a:t>類</a:t>
                      </a:r>
                      <a:r>
                        <a:rPr lang="en-US" altLang="zh-TW" sz="1200" u="none" strike="noStrike" dirty="0">
                          <a:effectLst/>
                          <a:latin typeface="華康儷楷書" panose="03000509000000000000" pitchFamily="65" charset="-120"/>
                          <a:ea typeface="華康儷楷書" panose="03000509000000000000" pitchFamily="65" charset="-120"/>
                        </a:rPr>
                        <a:t>)</a:t>
                      </a:r>
                      <a:r>
                        <a:rPr lang="zh-TW" altLang="en-US" sz="1200" u="none" strike="noStrike" dirty="0">
                          <a:effectLst/>
                          <a:latin typeface="華康儷楷書" panose="03000509000000000000" pitchFamily="65" charset="-120"/>
                          <a:ea typeface="華康儷楷書" panose="03000509000000000000" pitchFamily="65" charset="-120"/>
                        </a:rPr>
                        <a:t>別</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6/15</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6/16</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6/17</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6/18</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6/19</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6/20</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6/21</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6/22</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solidFill>
                            <a:srgbClr val="0000FF"/>
                          </a:solidFill>
                          <a:effectLst/>
                          <a:latin typeface="華康儷楷書" panose="03000509000000000000" pitchFamily="65" charset="-120"/>
                          <a:ea typeface="華康儷楷書" panose="03000509000000000000" pitchFamily="65" charset="-120"/>
                        </a:rPr>
                        <a:t>6/23</a:t>
                      </a:r>
                      <a:endParaRPr lang="en-US" altLang="zh-TW" sz="1200" b="0" i="0" u="none" strike="noStrike" dirty="0">
                        <a:solidFill>
                          <a:srgbClr val="0000FF"/>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effectLst/>
                          <a:latin typeface="華康儷楷書" panose="03000509000000000000" pitchFamily="65" charset="-120"/>
                          <a:ea typeface="華康儷楷書" panose="03000509000000000000" pitchFamily="65" charset="-120"/>
                        </a:rPr>
                        <a:t>6/24</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effectLst/>
                          <a:latin typeface="華康儷楷書" panose="03000509000000000000" pitchFamily="65" charset="-120"/>
                          <a:ea typeface="華康儷楷書" panose="03000509000000000000" pitchFamily="65" charset="-120"/>
                        </a:rPr>
                        <a:t>6/25</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effectLst/>
                          <a:latin typeface="華康儷楷書" panose="03000509000000000000" pitchFamily="65" charset="-120"/>
                          <a:ea typeface="華康儷楷書" panose="03000509000000000000" pitchFamily="65" charset="-120"/>
                        </a:rPr>
                        <a:t>6/26</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effectLst/>
                          <a:latin typeface="華康儷楷書" panose="03000509000000000000" pitchFamily="65" charset="-120"/>
                          <a:ea typeface="華康儷楷書" panose="03000509000000000000" pitchFamily="65" charset="-120"/>
                        </a:rPr>
                        <a:t>6/27</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113/</a:t>
                      </a:r>
                    </a:p>
                    <a:p>
                      <a:pPr algn="ctr" fontAlgn="ctr"/>
                      <a:r>
                        <a:rPr lang="en-US" altLang="zh-TW" sz="1200" u="none" strike="noStrike" dirty="0">
                          <a:effectLst/>
                          <a:latin typeface="華康儷楷書" panose="03000509000000000000" pitchFamily="65" charset="-120"/>
                          <a:ea typeface="華康儷楷書" panose="03000509000000000000" pitchFamily="65" charset="-120"/>
                        </a:rPr>
                        <a:t>6/29</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僅辦理</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zh-TW" altLang="en-US" sz="1200" u="none" strike="noStrike" dirty="0">
                          <a:effectLst/>
                          <a:latin typeface="華康儷楷書" panose="03000509000000000000" pitchFamily="65" charset="-120"/>
                          <a:ea typeface="華康儷楷書" panose="03000509000000000000" pitchFamily="65" charset="-120"/>
                        </a:rPr>
                        <a:t>備審</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總計</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比率</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400850"/>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01</a:t>
                      </a:r>
                      <a:r>
                        <a:rPr lang="zh-TW" altLang="en-US" sz="1200" u="none" strike="noStrike" dirty="0">
                          <a:effectLst/>
                          <a:latin typeface="華康儷楷書" panose="03000509000000000000" pitchFamily="65" charset="-120"/>
                          <a:ea typeface="華康儷楷書" panose="03000509000000000000" pitchFamily="65" charset="-120"/>
                        </a:rPr>
                        <a:t> 機械</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184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6.6%</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20038045"/>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02 </a:t>
                      </a:r>
                      <a:r>
                        <a:rPr lang="zh-TW" altLang="en-US" sz="1200" u="none" strike="noStrike" dirty="0">
                          <a:effectLst/>
                          <a:latin typeface="華康儷楷書" panose="03000509000000000000" pitchFamily="65" charset="-120"/>
                          <a:ea typeface="華康儷楷書" panose="03000509000000000000" pitchFamily="65" charset="-120"/>
                        </a:rPr>
                        <a:t>動機</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49138696"/>
                  </a:ext>
                </a:extLst>
              </a:tr>
              <a:tr h="198368">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03 </a:t>
                      </a:r>
                      <a:r>
                        <a:rPr lang="zh-TW" altLang="en-US" sz="1200" u="none" strike="noStrike" dirty="0">
                          <a:effectLst/>
                          <a:latin typeface="華康儷楷書" panose="03000509000000000000" pitchFamily="65" charset="-120"/>
                          <a:ea typeface="華康儷楷書" panose="03000509000000000000" pitchFamily="65" charset="-120"/>
                        </a:rPr>
                        <a:t>電機</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6.1%</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2887930"/>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04 </a:t>
                      </a:r>
                      <a:r>
                        <a:rPr lang="zh-TW" altLang="en-US" sz="1200" u="none" strike="noStrike" dirty="0">
                          <a:effectLst/>
                          <a:latin typeface="華康儷楷書" panose="03000509000000000000" pitchFamily="65" charset="-120"/>
                          <a:ea typeface="華康儷楷書" panose="03000509000000000000" pitchFamily="65" charset="-120"/>
                        </a:rPr>
                        <a:t>資電</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283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10.2%</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24141623"/>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05 </a:t>
                      </a:r>
                      <a:r>
                        <a:rPr lang="zh-TW" altLang="en-US" sz="1200" u="none" strike="noStrike" dirty="0">
                          <a:effectLst/>
                          <a:latin typeface="華康儷楷書" panose="03000509000000000000" pitchFamily="65" charset="-120"/>
                          <a:ea typeface="華康儷楷書" panose="03000509000000000000" pitchFamily="65" charset="-120"/>
                        </a:rPr>
                        <a:t>化工</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59288961"/>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06 </a:t>
                      </a:r>
                      <a:r>
                        <a:rPr lang="zh-TW" altLang="en-US" sz="1200" u="none" strike="noStrike" dirty="0">
                          <a:effectLst/>
                          <a:latin typeface="華康儷楷書" panose="03000509000000000000" pitchFamily="65" charset="-120"/>
                          <a:ea typeface="華康儷楷書" panose="03000509000000000000" pitchFamily="65" charset="-120"/>
                        </a:rPr>
                        <a:t>土木</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2.6%</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23738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07 </a:t>
                      </a:r>
                      <a:r>
                        <a:rPr lang="zh-TW" altLang="en-US" sz="1200" u="none" strike="noStrike" dirty="0">
                          <a:effectLst/>
                          <a:latin typeface="華康儷楷書" panose="03000509000000000000" pitchFamily="65" charset="-120"/>
                          <a:ea typeface="華康儷楷書" panose="03000509000000000000" pitchFamily="65" charset="-120"/>
                        </a:rPr>
                        <a:t>設計</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228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8.2%</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77863036"/>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08 </a:t>
                      </a:r>
                      <a:r>
                        <a:rPr lang="zh-TW" altLang="en-US" sz="1200" u="none" strike="noStrike" dirty="0">
                          <a:effectLst/>
                          <a:latin typeface="華康儷楷書" panose="03000509000000000000" pitchFamily="65" charset="-120"/>
                          <a:ea typeface="華康儷楷書" panose="03000509000000000000" pitchFamily="65" charset="-120"/>
                        </a:rPr>
                        <a:t>工管</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000764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09 </a:t>
                      </a:r>
                      <a:r>
                        <a:rPr lang="zh-TW" altLang="en-US" sz="1200" u="none" strike="noStrike" dirty="0">
                          <a:effectLst/>
                          <a:latin typeface="華康儷楷書" panose="03000509000000000000" pitchFamily="65" charset="-120"/>
                          <a:ea typeface="華康儷楷書" panose="03000509000000000000" pitchFamily="65" charset="-120"/>
                        </a:rPr>
                        <a:t>商管</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141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492052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10 </a:t>
                      </a:r>
                      <a:r>
                        <a:rPr lang="zh-TW" altLang="en-US" sz="1200" u="none" strike="noStrike" dirty="0">
                          <a:effectLst/>
                          <a:latin typeface="華康儷楷書" panose="03000509000000000000" pitchFamily="65" charset="-120"/>
                          <a:ea typeface="華康儷楷書" panose="03000509000000000000" pitchFamily="65" charset="-120"/>
                        </a:rPr>
                        <a:t>衛護</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2.6%</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09090611"/>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 </a:t>
                      </a:r>
                      <a:r>
                        <a:rPr lang="zh-TW" altLang="en-US" sz="1200" u="none" strike="noStrike" dirty="0">
                          <a:effectLst/>
                          <a:latin typeface="華康儷楷書" panose="03000509000000000000" pitchFamily="65" charset="-120"/>
                          <a:ea typeface="華康儷楷書" panose="03000509000000000000" pitchFamily="65" charset="-120"/>
                        </a:rPr>
                        <a:t>食品</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96481567"/>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12 </a:t>
                      </a:r>
                      <a:r>
                        <a:rPr lang="zh-TW" altLang="en-US" sz="1200" u="none" strike="noStrike" dirty="0">
                          <a:effectLst/>
                          <a:latin typeface="華康儷楷書" panose="03000509000000000000" pitchFamily="65" charset="-120"/>
                          <a:ea typeface="華康儷楷書" panose="03000509000000000000" pitchFamily="65" charset="-120"/>
                        </a:rPr>
                        <a:t>幼保</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2.5%</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25011188"/>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13 </a:t>
                      </a:r>
                      <a:r>
                        <a:rPr lang="zh-TW" altLang="en-US" sz="1200" u="none" strike="noStrike" dirty="0">
                          <a:effectLst/>
                          <a:latin typeface="華康儷楷書" panose="03000509000000000000" pitchFamily="65" charset="-120"/>
                          <a:ea typeface="華康儷楷書" panose="03000509000000000000" pitchFamily="65" charset="-120"/>
                        </a:rPr>
                        <a:t>生活</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3.9%</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5889027"/>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14 </a:t>
                      </a:r>
                      <a:r>
                        <a:rPr lang="zh-TW" altLang="en-US" sz="1200" u="none" strike="noStrike" dirty="0">
                          <a:effectLst/>
                          <a:latin typeface="華康儷楷書" panose="03000509000000000000" pitchFamily="65" charset="-120"/>
                          <a:ea typeface="華康儷楷書" panose="03000509000000000000" pitchFamily="65" charset="-120"/>
                        </a:rPr>
                        <a:t>農業</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4631007"/>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15 </a:t>
                      </a:r>
                      <a:r>
                        <a:rPr lang="zh-TW" altLang="en-US" sz="1200" u="none" strike="noStrike" dirty="0">
                          <a:effectLst/>
                          <a:latin typeface="華康儷楷書" panose="03000509000000000000" pitchFamily="65" charset="-120"/>
                          <a:ea typeface="華康儷楷書" panose="03000509000000000000" pitchFamily="65" charset="-120"/>
                        </a:rPr>
                        <a:t>英語</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169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6.1%</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36212898"/>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16 </a:t>
                      </a:r>
                      <a:r>
                        <a:rPr lang="zh-TW" altLang="en-US" sz="1200" u="none" strike="noStrike" dirty="0">
                          <a:effectLst/>
                          <a:latin typeface="華康儷楷書" panose="03000509000000000000" pitchFamily="65" charset="-120"/>
                          <a:ea typeface="華康儷楷書" panose="03000509000000000000" pitchFamily="65" charset="-120"/>
                        </a:rPr>
                        <a:t>日語</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159579"/>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17 </a:t>
                      </a:r>
                      <a:r>
                        <a:rPr lang="zh-TW" altLang="en-US" sz="1200" u="none" strike="noStrike" dirty="0">
                          <a:effectLst/>
                          <a:latin typeface="華康儷楷書" panose="03000509000000000000" pitchFamily="65" charset="-120"/>
                          <a:ea typeface="華康儷楷書" panose="03000509000000000000" pitchFamily="65" charset="-120"/>
                        </a:rPr>
                        <a:t>餐旅</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299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10.8%</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0725653"/>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18 </a:t>
                      </a:r>
                      <a:r>
                        <a:rPr lang="zh-TW" altLang="en-US" sz="1200" u="none" strike="noStrike" dirty="0">
                          <a:effectLst/>
                          <a:latin typeface="華康儷楷書" panose="03000509000000000000" pitchFamily="65" charset="-120"/>
                          <a:ea typeface="華康儷楷書" panose="03000509000000000000" pitchFamily="65" charset="-120"/>
                        </a:rPr>
                        <a:t>海事</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0.4%</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0753872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19 </a:t>
                      </a:r>
                      <a:r>
                        <a:rPr lang="zh-TW" altLang="en-US" sz="1200" u="none" strike="noStrike" dirty="0">
                          <a:effectLst/>
                          <a:latin typeface="華康儷楷書" panose="03000509000000000000" pitchFamily="65" charset="-120"/>
                          <a:ea typeface="華康儷楷書" panose="03000509000000000000" pitchFamily="65" charset="-120"/>
                        </a:rPr>
                        <a:t>水產</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0.4%</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3705631"/>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20 </a:t>
                      </a:r>
                      <a:r>
                        <a:rPr lang="zh-TW" altLang="en-US" sz="1200" u="none" strike="noStrike" dirty="0">
                          <a:effectLst/>
                          <a:latin typeface="華康儷楷書" panose="03000509000000000000" pitchFamily="65" charset="-120"/>
                          <a:ea typeface="華康儷楷書" panose="03000509000000000000" pitchFamily="65" charset="-120"/>
                        </a:rPr>
                        <a:t>影視</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0504902"/>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21 </a:t>
                      </a:r>
                      <a:r>
                        <a:rPr lang="zh-TW" altLang="en-US" sz="1200" u="none" strike="noStrike" dirty="0">
                          <a:effectLst/>
                          <a:latin typeface="華康儷楷書" panose="03000509000000000000" pitchFamily="65" charset="-120"/>
                          <a:ea typeface="華康儷楷書" panose="03000509000000000000" pitchFamily="65" charset="-120"/>
                        </a:rPr>
                        <a:t>資管</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18465161"/>
                  </a:ext>
                </a:extLst>
              </a:tr>
              <a:tr h="206762">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青儲組</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3.9%</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3801988"/>
                  </a:ext>
                </a:extLst>
              </a:tr>
              <a:tr h="206762">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總計</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44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85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61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91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109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360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666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239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78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156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12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37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837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2,777 </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100.0%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50005140"/>
                  </a:ext>
                </a:extLst>
              </a:tr>
              <a:tr h="206762">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比率</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3.1%</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2.2%</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3.3%</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3.9%</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24.0%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8.6%</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2.8%</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5.6%</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0.4%</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30.1%</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100.0%</a:t>
                      </a:r>
                    </a:p>
                  </a:txBody>
                  <a:tcPr marL="9525" marR="9525" marT="9525"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3293339"/>
                  </a:ext>
                </a:extLst>
              </a:tr>
            </a:tbl>
          </a:graphicData>
        </a:graphic>
      </p:graphicFrame>
      <p:sp>
        <p:nvSpPr>
          <p:cNvPr id="5"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48</a:t>
            </a:fld>
            <a:endParaRPr lang="en-US" altLang="zh-TW"/>
          </a:p>
        </p:txBody>
      </p:sp>
      <p:sp>
        <p:nvSpPr>
          <p:cNvPr id="3" name="矩形 2">
            <a:extLst>
              <a:ext uri="{FF2B5EF4-FFF2-40B4-BE49-F238E27FC236}">
                <a16:creationId xmlns:a16="http://schemas.microsoft.com/office/drawing/2014/main" id="{76910F04-3AF8-4459-AACF-5CC2C7AAD121}"/>
              </a:ext>
            </a:extLst>
          </p:cNvPr>
          <p:cNvSpPr/>
          <p:nvPr/>
        </p:nvSpPr>
        <p:spPr>
          <a:xfrm>
            <a:off x="9884229" y="711502"/>
            <a:ext cx="609600" cy="5550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星形: 五角 3">
            <a:extLst>
              <a:ext uri="{FF2B5EF4-FFF2-40B4-BE49-F238E27FC236}">
                <a16:creationId xmlns:a16="http://schemas.microsoft.com/office/drawing/2014/main" id="{AFB4DCAB-8213-443D-96A0-53950EA81328}"/>
              </a:ext>
            </a:extLst>
          </p:cNvPr>
          <p:cNvSpPr/>
          <p:nvPr/>
        </p:nvSpPr>
        <p:spPr>
          <a:xfrm>
            <a:off x="1018903" y="6505303"/>
            <a:ext cx="165463" cy="156754"/>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B5370762-8237-4637-81BB-259A812F5BF5}"/>
              </a:ext>
            </a:extLst>
          </p:cNvPr>
          <p:cNvSpPr txBox="1"/>
          <p:nvPr/>
        </p:nvSpPr>
        <p:spPr>
          <a:xfrm>
            <a:off x="1101634" y="6456971"/>
            <a:ext cx="2339102" cy="276999"/>
          </a:xfrm>
          <a:prstGeom prst="rect">
            <a:avLst/>
          </a:prstGeom>
          <a:noFill/>
        </p:spPr>
        <p:txBody>
          <a:bodyPr wrap="none" rtlCol="0">
            <a:spAutoFit/>
          </a:bodyPr>
          <a:lstStyle/>
          <a:p>
            <a:pPr algn="ctr" fontAlgn="ctr"/>
            <a:r>
              <a:rPr lang="zh-TW" altLang="en-US" sz="1200" b="1" dirty="0">
                <a:solidFill>
                  <a:srgbClr val="0000FF"/>
                </a:solidFill>
                <a:latin typeface="華康儷楷書" panose="03000509000000000000" pitchFamily="65" charset="-120"/>
                <a:ea typeface="華康儷楷書" panose="03000509000000000000" pitchFamily="65" charset="-120"/>
              </a:rPr>
              <a:t>四技二專技優甄審指定項目甄試</a:t>
            </a:r>
          </a:p>
        </p:txBody>
      </p:sp>
    </p:spTree>
    <p:extLst>
      <p:ext uri="{BB962C8B-B14F-4D97-AF65-F5344CB8AC3E}">
        <p14:creationId xmlns:p14="http://schemas.microsoft.com/office/powerpoint/2010/main" val="1609718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872680" y="1356323"/>
            <a:ext cx="8229600" cy="421481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2800">
              <a:latin typeface="+mn-ea"/>
            </a:endParaRPr>
          </a:p>
        </p:txBody>
      </p:sp>
      <p:sp>
        <p:nvSpPr>
          <p:cNvPr id="5" name="內容版面配置區 4"/>
          <p:cNvSpPr>
            <a:spLocks noGrp="1"/>
          </p:cNvSpPr>
          <p:nvPr>
            <p:ph idx="1"/>
          </p:nvPr>
        </p:nvSpPr>
        <p:spPr>
          <a:xfrm>
            <a:off x="864067" y="736599"/>
            <a:ext cx="10890611" cy="5454253"/>
          </a:xfrm>
        </p:spPr>
        <p:txBody>
          <a:bodyPr>
            <a:normAutofit/>
          </a:bodyPr>
          <a:lstStyle/>
          <a:p>
            <a:pPr>
              <a:lnSpc>
                <a:spcPct val="150000"/>
              </a:lnSpc>
              <a:spcBef>
                <a:spcPts val="0"/>
              </a:spcBef>
              <a:buBlip>
                <a:blip r:embed="rId3"/>
              </a:buBlip>
              <a:defRPr/>
            </a:pP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甄選原始總分</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滿分</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100</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分</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p>
          <a:p>
            <a:pPr marL="0" indent="457200">
              <a:spcBef>
                <a:spcPts val="0"/>
              </a:spcBef>
              <a:buNone/>
              <a:defRPr/>
            </a:pPr>
            <a:r>
              <a:rPr lang="zh-TW"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甄選原始總分</a:t>
            </a:r>
            <a:r>
              <a:rPr lang="en-US"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統測成績</a:t>
            </a:r>
            <a:r>
              <a:rPr lang="en-US"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指定項目甄試成績</a:t>
            </a:r>
            <a:endParaRPr lang="en-US"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endParaRPr>
          </a:p>
          <a:p>
            <a:pPr marL="2060575" lvl="1" indent="-1603375">
              <a:lnSpc>
                <a:spcPts val="2200"/>
              </a:lnSpc>
              <a:spcBef>
                <a:spcPts val="60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統測成績：</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依各校系科</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、學程所訂採計之科目以原始級分加權計分後，依其占甄選總成績比率計算</a:t>
            </a:r>
            <a:endParaRPr lang="zh-TW" altLang="zh-TW" sz="20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3140075" lvl="1" indent="-2682875">
              <a:lnSpc>
                <a:spcPts val="2200"/>
              </a:lnSpc>
              <a:spcBef>
                <a:spcPts val="30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指定項目甄試成績：</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依校系科</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、學程所訂採計之各指定項目以原得分</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取至小數第</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位，第</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位四捨五入</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，按其占總成績比率計算</a:t>
            </a:r>
            <a:endPar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812800" lvl="1" indent="-355600">
              <a:lnSpc>
                <a:spcPts val="2200"/>
              </a:lnSpc>
              <a:spcBef>
                <a:spcPts val="30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修課紀錄或</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在校學業成績：</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1212850" lvl="2" indent="-355600">
              <a:lnSpc>
                <a:spcPts val="2200"/>
              </a:lnSpc>
              <a:spcBef>
                <a:spcPts val="0"/>
              </a:spcBef>
              <a:buNone/>
              <a:defRPr/>
            </a:pP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「一般組」之修課紀錄，由各甄選學校列於學習歷程備審資料審查中，予以審酌採認</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marL="1212850" lvl="2" indent="-355600">
              <a:lnSpc>
                <a:spcPts val="2200"/>
              </a:lnSpc>
              <a:spcBef>
                <a:spcPts val="0"/>
              </a:spcBef>
              <a:buNone/>
              <a:defRPr/>
            </a:pP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「青年儲蓄帳戶組」之在校學業成績，依</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統測成績</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依各校系之加權</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之平均級分轉換為個人加權值後再乘上學業成績</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，按其占總成績比率計算</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50000"/>
              </a:lnSpc>
              <a:spcBef>
                <a:spcPts val="0"/>
              </a:spcBef>
              <a:buBlip>
                <a:blip r:embed="rId3"/>
              </a:buBlip>
              <a:defRPr/>
            </a:pPr>
            <a:r>
              <a:rPr lang="zh-TW" altLang="zh-TW" sz="2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甄選總成績</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甄選原始總分</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證照或得獎加分比</a:t>
            </a:r>
            <a:r>
              <a:rPr lang="zh-TW" altLang="en-US" sz="2400" dirty="0">
                <a:latin typeface="華康儷楷書" panose="03000509000000000000" pitchFamily="65" charset="-120"/>
                <a:ea typeface="華康儷楷書" panose="03000509000000000000" pitchFamily="65" charset="-120"/>
                <a:cs typeface="Times New Roman" panose="02020603050405020304" pitchFamily="18" charset="0"/>
              </a:rPr>
              <a:t>率</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p>
          <a:p>
            <a:pPr marL="812800" lvl="1" indent="-355600">
              <a:lnSpc>
                <a:spcPts val="2200"/>
              </a:lnSpc>
              <a:spcBef>
                <a:spcPts val="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(4)</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證照或得獎加分比</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率</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各校系科</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、學程甄選辦法</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「證照或得獎加分」欄</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為「</a:t>
            </a:r>
            <a:r>
              <a:rPr lang="zh-TW" altLang="zh-TW" sz="2000" b="1" dirty="0">
                <a:latin typeface="華康儷楷書" panose="03000509000000000000" pitchFamily="65" charset="-120"/>
                <a:ea typeface="華康儷楷書" panose="03000509000000000000" pitchFamily="65" charset="-120"/>
                <a:cs typeface="Times New Roman" panose="02020603050405020304" pitchFamily="18" charset="0"/>
              </a:rPr>
              <a:t>依加分標準</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」則可加分</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證照或競賽得獎須為本招生採計且符合報名群類別之職種</a:t>
            </a:r>
            <a:r>
              <a:rPr lang="en-US" altLang="zh-TW"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才能加分</a:t>
            </a:r>
            <a:endPar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8" name="標題 1"/>
          <p:cNvSpPr txBox="1">
            <a:spLocks/>
          </p:cNvSpPr>
          <p:nvPr/>
        </p:nvSpPr>
        <p:spPr bwMode="auto">
          <a:xfrm>
            <a:off x="0" y="96342"/>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甄選原始總分</a:t>
            </a:r>
            <a:r>
              <a:rPr lang="en-US" altLang="zh-TW" b="1" spc="-100" dirty="0">
                <a:solidFill>
                  <a:schemeClr val="tx1"/>
                </a:solidFill>
                <a:latin typeface="Book Antiqua" panose="02040602050305030304" pitchFamily="18" charset="0"/>
                <a:ea typeface="華康儷楷書" panose="03000509000000000000" pitchFamily="65" charset="-120"/>
              </a:rPr>
              <a:t>&amp;</a:t>
            </a:r>
            <a:r>
              <a:rPr lang="zh-TW" altLang="en-US" b="1" spc="-100" dirty="0">
                <a:solidFill>
                  <a:schemeClr val="tx1"/>
                </a:solidFill>
                <a:latin typeface="Book Antiqua" panose="02040602050305030304" pitchFamily="18" charset="0"/>
                <a:ea typeface="華康儷楷書" panose="03000509000000000000" pitchFamily="65" charset="-120"/>
              </a:rPr>
              <a:t>甄選總成績計算</a:t>
            </a:r>
          </a:p>
        </p:txBody>
      </p:sp>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49</a:t>
            </a:fld>
            <a:endParaRPr lang="en-US" altLang="zh-TW"/>
          </a:p>
        </p:txBody>
      </p:sp>
    </p:spTree>
    <p:extLst>
      <p:ext uri="{BB962C8B-B14F-4D97-AF65-F5344CB8AC3E}">
        <p14:creationId xmlns:p14="http://schemas.microsoft.com/office/powerpoint/2010/main" val="137658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176792"/>
            <a:ext cx="12192000"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en-US" altLang="zh-TW" sz="2800" b="1" spc="-100" dirty="0">
                <a:solidFill>
                  <a:srgbClr val="FF0000"/>
                </a:solidFill>
                <a:latin typeface="Book Antiqua" panose="02040602050305030304" pitchFamily="18" charset="0"/>
                <a:ea typeface="華康儷楷書" panose="03000509000000000000" pitchFamily="65" charset="-120"/>
              </a:rPr>
              <a:t>B.</a:t>
            </a:r>
            <a:r>
              <a:rPr lang="zh-TW" altLang="en-US" sz="2800" b="1" spc="-100" dirty="0">
                <a:solidFill>
                  <a:srgbClr val="FF0000"/>
                </a:solidFill>
                <a:latin typeface="Book Antiqua" panose="02040602050305030304" pitchFamily="18" charset="0"/>
                <a:ea typeface="華康儷楷書" panose="03000509000000000000" pitchFamily="65" charset="-120"/>
              </a:rPr>
              <a:t>課程學習成果</a:t>
            </a:r>
            <a:r>
              <a:rPr lang="en-US" altLang="zh-TW" sz="2800" b="1" spc="-100" dirty="0">
                <a:latin typeface="Book Antiqua" panose="02040602050305030304" pitchFamily="18" charset="0"/>
                <a:ea typeface="華康儷楷書" panose="03000509000000000000" pitchFamily="65" charset="-120"/>
              </a:rPr>
              <a:t>~ EP</a:t>
            </a:r>
            <a:r>
              <a:rPr lang="zh-TW" altLang="en-US" sz="2800" b="1" spc="-100" dirty="0">
                <a:latin typeface="Book Antiqua" panose="02040602050305030304" pitchFamily="18" charset="0"/>
                <a:ea typeface="華康儷楷書" panose="03000509000000000000" pitchFamily="65" charset="-120"/>
              </a:rPr>
              <a:t>項目檔案審閱注意事項</a:t>
            </a:r>
          </a:p>
        </p:txBody>
      </p:sp>
      <p:graphicFrame>
        <p:nvGraphicFramePr>
          <p:cNvPr id="5" name="表格 4"/>
          <p:cNvGraphicFramePr>
            <a:graphicFrameLocks noGrp="1"/>
          </p:cNvGraphicFramePr>
          <p:nvPr>
            <p:extLst>
              <p:ext uri="{D42A27DB-BD31-4B8C-83A1-F6EECF244321}">
                <p14:modId xmlns:p14="http://schemas.microsoft.com/office/powerpoint/2010/main" val="2196182747"/>
              </p:ext>
            </p:extLst>
          </p:nvPr>
        </p:nvGraphicFramePr>
        <p:xfrm>
          <a:off x="714376" y="1235707"/>
          <a:ext cx="10924249" cy="3978897"/>
        </p:xfrm>
        <a:graphic>
          <a:graphicData uri="http://schemas.openxmlformats.org/drawingml/2006/table">
            <a:tbl>
              <a:tblPr>
                <a:tableStyleId>{5C22544A-7EE6-4342-B048-85BDC9FD1C3A}</a:tableStyleId>
              </a:tblPr>
              <a:tblGrid>
                <a:gridCol w="695324">
                  <a:extLst>
                    <a:ext uri="{9D8B030D-6E8A-4147-A177-3AD203B41FA5}">
                      <a16:colId xmlns:a16="http://schemas.microsoft.com/office/drawing/2014/main" val="587329319"/>
                    </a:ext>
                  </a:extLst>
                </a:gridCol>
                <a:gridCol w="3625092">
                  <a:extLst>
                    <a:ext uri="{9D8B030D-6E8A-4147-A177-3AD203B41FA5}">
                      <a16:colId xmlns:a16="http://schemas.microsoft.com/office/drawing/2014/main" val="2997043178"/>
                    </a:ext>
                  </a:extLst>
                </a:gridCol>
                <a:gridCol w="4381095">
                  <a:extLst>
                    <a:ext uri="{9D8B030D-6E8A-4147-A177-3AD203B41FA5}">
                      <a16:colId xmlns:a16="http://schemas.microsoft.com/office/drawing/2014/main" val="191151021"/>
                    </a:ext>
                  </a:extLst>
                </a:gridCol>
                <a:gridCol w="2222738">
                  <a:extLst>
                    <a:ext uri="{9D8B030D-6E8A-4147-A177-3AD203B41FA5}">
                      <a16:colId xmlns:a16="http://schemas.microsoft.com/office/drawing/2014/main" val="3353661207"/>
                    </a:ext>
                  </a:extLst>
                </a:gridCol>
              </a:tblGrid>
              <a:tr h="333345">
                <a:tc rowSpan="2">
                  <a:txBody>
                    <a:bodyPr/>
                    <a:lstStyle/>
                    <a:p>
                      <a:pPr algn="ctr">
                        <a:spcAft>
                          <a:spcPts val="0"/>
                        </a:spcAft>
                      </a:pPr>
                      <a:r>
                        <a:rPr lang="zh-TW" sz="1800" kern="0" spc="-150" baseline="0" dirty="0">
                          <a:effectLst/>
                          <a:latin typeface="標楷體" panose="03000509000000000000" pitchFamily="65" charset="-120"/>
                          <a:ea typeface="標楷體" panose="03000509000000000000" pitchFamily="65" charset="-120"/>
                        </a:rPr>
                        <a:t>分類</a:t>
                      </a:r>
                      <a:endParaRPr lang="en-US" altLang="zh-TW" sz="1800" kern="0" spc="-150" baseline="0" dirty="0">
                        <a:effectLst/>
                        <a:latin typeface="標楷體" panose="03000509000000000000" pitchFamily="65" charset="-120"/>
                        <a:ea typeface="標楷體" panose="03000509000000000000" pitchFamily="65" charset="-120"/>
                      </a:endParaRPr>
                    </a:p>
                    <a:p>
                      <a:pPr algn="ctr">
                        <a:spcAft>
                          <a:spcPts val="0"/>
                        </a:spcAft>
                      </a:pPr>
                      <a:r>
                        <a:rPr lang="zh-TW" altLang="en-US" sz="1800" kern="0" spc="-150" baseline="0" dirty="0">
                          <a:effectLst/>
                          <a:latin typeface="標楷體" panose="03000509000000000000" pitchFamily="65" charset="-120"/>
                          <a:ea typeface="標楷體" panose="03000509000000000000" pitchFamily="65" charset="-120"/>
                        </a:rPr>
                        <a:t>項目</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200" b="1" kern="100" spc="-150" baseline="0" dirty="0">
                          <a:effectLst/>
                          <a:latin typeface="標楷體" panose="03000509000000000000" pitchFamily="65" charset="-120"/>
                          <a:ea typeface="標楷體" panose="03000509000000000000" pitchFamily="65" charset="-120"/>
                        </a:rPr>
                        <a:t>招策會公告之</a:t>
                      </a:r>
                      <a:r>
                        <a:rPr lang="zh-TW" altLang="en-US" sz="2200" b="1" kern="100" spc="-150" baseline="0" dirty="0">
                          <a:effectLst/>
                          <a:latin typeface="標楷體" panose="03000509000000000000" pitchFamily="65" charset="-120"/>
                          <a:ea typeface="標楷體" panose="03000509000000000000" pitchFamily="65" charset="-120"/>
                        </a:rPr>
                        <a:t>學習準備建議方向</a:t>
                      </a:r>
                      <a:r>
                        <a:rPr lang="zh-TW" altLang="zh-TW" sz="2200" b="1" kern="100" spc="-150" baseline="0" dirty="0">
                          <a:effectLst/>
                          <a:latin typeface="標楷體" panose="03000509000000000000" pitchFamily="65" charset="-120"/>
                          <a:ea typeface="標楷體" panose="03000509000000000000" pitchFamily="65" charset="-120"/>
                        </a:rPr>
                        <a:t>資料項目</a:t>
                      </a:r>
                      <a:endParaRPr lang="zh-TW" altLang="zh-TW" sz="2200" b="1"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hMerge="1">
                  <a:txBody>
                    <a:bodyPr/>
                    <a:lstStyle/>
                    <a:p>
                      <a:endParaRPr lang="zh-TW" altLang="en-US"/>
                    </a:p>
                  </a:txBody>
                  <a:tcPr/>
                </a:tc>
                <a:tc rowSpan="2">
                  <a:txBody>
                    <a:bodyPr/>
                    <a:lstStyle/>
                    <a:p>
                      <a:pPr algn="ctr">
                        <a:spcAft>
                          <a:spcPts val="0"/>
                        </a:spcAft>
                      </a:pPr>
                      <a:r>
                        <a:rPr lang="zh-TW" sz="2000" b="1" kern="100" spc="-150" baseline="0" dirty="0">
                          <a:solidFill>
                            <a:srgbClr val="FF0000"/>
                          </a:solidFill>
                          <a:effectLst/>
                          <a:latin typeface="標楷體" panose="03000509000000000000" pitchFamily="65" charset="-120"/>
                          <a:ea typeface="標楷體" panose="03000509000000000000" pitchFamily="65" charset="-120"/>
                        </a:rPr>
                        <a:t>對應</a:t>
                      </a:r>
                      <a:r>
                        <a:rPr lang="zh-TW" altLang="en-US" sz="2000" b="1" kern="100" spc="-150" baseline="0" dirty="0">
                          <a:solidFill>
                            <a:srgbClr val="FF0000"/>
                          </a:solidFill>
                          <a:effectLst/>
                          <a:latin typeface="標楷體" panose="03000509000000000000" pitchFamily="65" charset="-120"/>
                          <a:ea typeface="標楷體" panose="03000509000000000000" pitchFamily="65" charset="-120"/>
                        </a:rPr>
                        <a:t>ＥＰ</a:t>
                      </a:r>
                      <a:br>
                        <a:rPr lang="en-US" altLang="zh-TW" sz="2000" b="1" kern="100" spc="-150" baseline="0" dirty="0">
                          <a:solidFill>
                            <a:srgbClr val="FF0000"/>
                          </a:solidFill>
                          <a:effectLst/>
                          <a:latin typeface="標楷體" panose="03000509000000000000" pitchFamily="65" charset="-120"/>
                          <a:ea typeface="標楷體" panose="03000509000000000000" pitchFamily="65" charset="-120"/>
                        </a:rPr>
                      </a:br>
                      <a:r>
                        <a:rPr lang="zh-TW" altLang="en-US" sz="2000" b="1" kern="100" spc="-150" baseline="0" dirty="0">
                          <a:solidFill>
                            <a:srgbClr val="FF0000"/>
                          </a:solidFill>
                          <a:effectLst/>
                          <a:latin typeface="標楷體" panose="03000509000000000000" pitchFamily="65" charset="-120"/>
                          <a:ea typeface="標楷體" panose="03000509000000000000" pitchFamily="65" charset="-120"/>
                        </a:rPr>
                        <a:t>學</a:t>
                      </a:r>
                      <a:r>
                        <a:rPr lang="zh-TW" sz="2000" b="1" kern="100" spc="-150" baseline="0" dirty="0">
                          <a:solidFill>
                            <a:srgbClr val="FF0000"/>
                          </a:solidFill>
                          <a:effectLst/>
                          <a:latin typeface="標楷體" panose="03000509000000000000" pitchFamily="65" charset="-120"/>
                          <a:ea typeface="標楷體" panose="03000509000000000000" pitchFamily="65" charset="-120"/>
                        </a:rPr>
                        <a:t>習歷程資料</a:t>
                      </a:r>
                      <a:br>
                        <a:rPr lang="en-US" sz="2000" b="1" kern="100" spc="-150" baseline="0" dirty="0">
                          <a:solidFill>
                            <a:srgbClr val="FF0000"/>
                          </a:solidFill>
                          <a:effectLst/>
                          <a:latin typeface="標楷體" panose="03000509000000000000" pitchFamily="65" charset="-120"/>
                          <a:ea typeface="標楷體" panose="03000509000000000000" pitchFamily="65" charset="-120"/>
                        </a:rPr>
                      </a:br>
                      <a:r>
                        <a:rPr lang="zh-TW" sz="2000" b="1" kern="100" spc="-150" baseline="0" dirty="0">
                          <a:solidFill>
                            <a:srgbClr val="FF0000"/>
                          </a:solidFill>
                          <a:effectLst/>
                          <a:latin typeface="標楷體" panose="03000509000000000000" pitchFamily="65" charset="-120"/>
                          <a:ea typeface="標楷體" panose="03000509000000000000" pitchFamily="65" charset="-120"/>
                        </a:rPr>
                        <a:t>欄位名稱</a:t>
                      </a:r>
                      <a:endParaRPr lang="zh-TW" sz="2000" b="1"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0031057"/>
                  </a:ext>
                </a:extLst>
              </a:tr>
              <a:tr h="656577">
                <a:tc vMerge="1">
                  <a:txBody>
                    <a:bodyPr/>
                    <a:lstStyle/>
                    <a:p>
                      <a:endParaRPr lang="zh-TW" altLang="en-US"/>
                    </a:p>
                  </a:txBody>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656449094"/>
                  </a:ext>
                </a:extLst>
              </a:tr>
              <a:tr h="407889">
                <a:tc rowSpan="6">
                  <a:txBody>
                    <a:bodyPr/>
                    <a:lstStyle/>
                    <a:p>
                      <a:pPr algn="ctr">
                        <a:spcAft>
                          <a:spcPts val="0"/>
                        </a:spcAft>
                      </a:pPr>
                      <a:r>
                        <a:rPr lang="en-US" altLang="zh-TW" sz="2800" kern="0" spc="-150" baseline="0" dirty="0">
                          <a:solidFill>
                            <a:schemeClr val="bg1"/>
                          </a:solidFill>
                          <a:effectLst/>
                          <a:latin typeface="標楷體" panose="03000509000000000000" pitchFamily="65" charset="-120"/>
                          <a:ea typeface="標楷體" panose="03000509000000000000" pitchFamily="65" charset="-120"/>
                        </a:rPr>
                        <a:t>(B)</a:t>
                      </a: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課</a:t>
                      </a:r>
                      <a:endParaRPr lang="en-US" altLang="zh-TW" sz="2800" kern="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程</a:t>
                      </a:r>
                      <a:endParaRPr 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學</a:t>
                      </a:r>
                      <a:endParaRPr lang="en-US" altLang="zh-TW" sz="2800" kern="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習</a:t>
                      </a:r>
                      <a:endParaRPr 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成</a:t>
                      </a:r>
                      <a:endParaRPr lang="en-US" altLang="zh-TW" sz="2800" kern="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果</a:t>
                      </a:r>
                      <a:endParaRPr lang="zh-TW" sz="2800" kern="100" spc="-150" baseline="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B-1</a:t>
                      </a:r>
                      <a:r>
                        <a:rPr lang="zh-TW" sz="1800" kern="100" spc="-150" baseline="0" dirty="0">
                          <a:effectLst/>
                          <a:latin typeface="標楷體" panose="03000509000000000000" pitchFamily="65" charset="-120"/>
                          <a:ea typeface="標楷體" panose="03000509000000000000" pitchFamily="65" charset="-120"/>
                        </a:rPr>
                        <a:t>專題實作</a:t>
                      </a:r>
                      <a:r>
                        <a:rPr lang="zh-TW" altLang="en-US" sz="1800" kern="100" spc="-150" baseline="0" dirty="0">
                          <a:effectLst/>
                          <a:latin typeface="標楷體" panose="03000509000000000000" pitchFamily="65" charset="-120"/>
                          <a:ea typeface="標楷體" panose="03000509000000000000" pitchFamily="65" charset="-120"/>
                        </a:rPr>
                        <a:t>、</a:t>
                      </a:r>
                      <a:r>
                        <a:rPr lang="zh-TW" sz="1800" kern="100" spc="-150" baseline="0" dirty="0">
                          <a:effectLst/>
                          <a:latin typeface="標楷體" panose="03000509000000000000" pitchFamily="65" charset="-120"/>
                          <a:ea typeface="標楷體" panose="03000509000000000000" pitchFamily="65" charset="-120"/>
                        </a:rPr>
                        <a:t>實習科目學習成果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marL="285750" indent="-285750" algn="l">
                        <a:spcAft>
                          <a:spcPts val="0"/>
                        </a:spcAft>
                        <a:buFont typeface="Wingdings" panose="05000000000000000000" pitchFamily="2" charset="2"/>
                        <a:buChar char="u"/>
                      </a:pPr>
                      <a:r>
                        <a:rPr lang="zh-TW" sz="1800" kern="0" spc="-150" baseline="0" dirty="0">
                          <a:solidFill>
                            <a:srgbClr val="FF0000"/>
                          </a:solidFill>
                          <a:effectLst/>
                          <a:latin typeface="標楷體" panose="03000509000000000000" pitchFamily="65" charset="-120"/>
                          <a:ea typeface="標楷體" panose="03000509000000000000" pitchFamily="65" charset="-120"/>
                        </a:rPr>
                        <a:t>課程學習成果</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42039242"/>
                  </a:ext>
                </a:extLst>
              </a:tr>
              <a:tr h="407889">
                <a:tc vMerge="1">
                  <a:txBody>
                    <a:bodyPr/>
                    <a:lstStyle/>
                    <a:p>
                      <a:endParaRPr lang="zh-TW" altLang="en-US"/>
                    </a:p>
                  </a:txBody>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B-2</a:t>
                      </a:r>
                      <a:r>
                        <a:rPr lang="zh-TW" sz="1800" kern="100" spc="-150" baseline="0" dirty="0">
                          <a:effectLst/>
                          <a:latin typeface="標楷體" panose="03000509000000000000" pitchFamily="65" charset="-120"/>
                          <a:ea typeface="標楷體" panose="03000509000000000000" pitchFamily="65" charset="-120"/>
                        </a:rPr>
                        <a:t>其他課程學習</a:t>
                      </a:r>
                      <a:r>
                        <a:rPr lang="en-US" sz="1800" kern="100" spc="-150" baseline="0" dirty="0">
                          <a:effectLst/>
                          <a:latin typeface="標楷體" panose="03000509000000000000" pitchFamily="65" charset="-120"/>
                          <a:ea typeface="標楷體" panose="03000509000000000000" pitchFamily="65" charset="-120"/>
                        </a:rPr>
                        <a:t>(</a:t>
                      </a:r>
                      <a:r>
                        <a:rPr lang="zh-TW" sz="1800" kern="100" spc="-150" baseline="0" dirty="0">
                          <a:effectLst/>
                          <a:latin typeface="標楷體" panose="03000509000000000000" pitchFamily="65" charset="-120"/>
                          <a:ea typeface="標楷體" panose="03000509000000000000" pitchFamily="65" charset="-120"/>
                        </a:rPr>
                        <a:t>作品</a:t>
                      </a:r>
                      <a:r>
                        <a:rPr lang="en-US" sz="1800" kern="100" spc="-150" baseline="0" dirty="0">
                          <a:effectLst/>
                          <a:latin typeface="標楷體" panose="03000509000000000000" pitchFamily="65" charset="-120"/>
                          <a:ea typeface="標楷體" panose="03000509000000000000" pitchFamily="65" charset="-120"/>
                        </a:rPr>
                        <a:t>)</a:t>
                      </a:r>
                      <a:r>
                        <a:rPr lang="zh-TW" sz="1800" kern="100" spc="-150" baseline="0" dirty="0">
                          <a:effectLst/>
                          <a:latin typeface="標楷體" panose="03000509000000000000" pitchFamily="65" charset="-120"/>
                          <a:ea typeface="標楷體" panose="03000509000000000000" pitchFamily="65" charset="-120"/>
                        </a:rPr>
                        <a:t>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4173074694"/>
                  </a:ext>
                </a:extLst>
              </a:tr>
              <a:tr h="407889">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B-1</a:t>
                      </a:r>
                      <a:r>
                        <a:rPr lang="zh-TW" sz="1800" kern="100" spc="-150" baseline="0" dirty="0">
                          <a:solidFill>
                            <a:srgbClr val="0000FF"/>
                          </a:solidFill>
                          <a:effectLst/>
                          <a:latin typeface="標楷體" panose="03000509000000000000" pitchFamily="65" charset="-120"/>
                          <a:ea typeface="標楷體" panose="03000509000000000000" pitchFamily="65" charset="-120"/>
                        </a:rPr>
                        <a:t>書面報告</a:t>
                      </a:r>
                      <a:endParaRPr lang="zh-TW" sz="1800" kern="100" spc="-150" baseline="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95744868"/>
                  </a:ext>
                </a:extLst>
              </a:tr>
              <a:tr h="407889">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B-2</a:t>
                      </a:r>
                      <a:r>
                        <a:rPr lang="zh-TW" sz="1800" kern="100" spc="-150" baseline="0" dirty="0">
                          <a:solidFill>
                            <a:srgbClr val="0000FF"/>
                          </a:solidFill>
                          <a:effectLst/>
                          <a:latin typeface="標楷體" panose="03000509000000000000" pitchFamily="65" charset="-120"/>
                          <a:ea typeface="標楷體" panose="03000509000000000000" pitchFamily="65" charset="-120"/>
                        </a:rPr>
                        <a:t>實作作品</a:t>
                      </a:r>
                      <a:endParaRPr lang="zh-TW" sz="1800" kern="100" spc="-150" baseline="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2630325759"/>
                  </a:ext>
                </a:extLst>
              </a:tr>
              <a:tr h="666690">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B-3</a:t>
                      </a:r>
                      <a:r>
                        <a:rPr lang="zh-TW" sz="1800" kern="100" spc="-150" baseline="0" dirty="0">
                          <a:solidFill>
                            <a:srgbClr val="0000FF"/>
                          </a:solidFill>
                          <a:effectLst/>
                          <a:latin typeface="標楷體" panose="03000509000000000000" pitchFamily="65" charset="-120"/>
                          <a:ea typeface="標楷體" panose="03000509000000000000" pitchFamily="65" charset="-120"/>
                        </a:rPr>
                        <a:t>自然科學領域</a:t>
                      </a:r>
                      <a:r>
                        <a:rPr lang="zh-TW" sz="1800" kern="100" spc="-150" baseline="0" dirty="0">
                          <a:effectLst/>
                          <a:latin typeface="標楷體" panose="03000509000000000000" pitchFamily="65" charset="-120"/>
                          <a:ea typeface="標楷體" panose="03000509000000000000" pitchFamily="65" charset="-120"/>
                        </a:rPr>
                        <a:t>探究與實作成果，或特殊類型班級之相關課程學習成果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2174627544"/>
                  </a:ext>
                </a:extLst>
              </a:tr>
              <a:tr h="666690">
                <a:tc vMerge="1">
                  <a:txBody>
                    <a:bodyPr/>
                    <a:lstStyle/>
                    <a:p>
                      <a:endParaRPr lang="zh-TW" altLang="en-US"/>
                    </a:p>
                  </a:txBody>
                  <a:tcPr/>
                </a:tc>
                <a:tc>
                  <a:txBody>
                    <a:bodyPr/>
                    <a:lstStyle/>
                    <a:p>
                      <a:pPr algn="l">
                        <a:spcAft>
                          <a:spcPts val="0"/>
                        </a:spcAft>
                      </a:pPr>
                      <a:r>
                        <a:rPr lang="en-US" sz="1800" kern="100" spc="-150" baseline="0">
                          <a:effectLst/>
                          <a:latin typeface="標楷體" panose="03000509000000000000" pitchFamily="65" charset="-120"/>
                          <a:ea typeface="標楷體" panose="03000509000000000000" pitchFamily="65" charset="-120"/>
                        </a:rPr>
                        <a:t> </a:t>
                      </a:r>
                      <a:endParaRPr lang="zh-TW" sz="1800" kern="100" spc="-150" baseline="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B-4</a:t>
                      </a:r>
                      <a:r>
                        <a:rPr lang="zh-TW" sz="1800" kern="100" spc="-150" baseline="0" dirty="0">
                          <a:solidFill>
                            <a:srgbClr val="0000FF"/>
                          </a:solidFill>
                          <a:effectLst/>
                          <a:latin typeface="標楷體" panose="03000509000000000000" pitchFamily="65" charset="-120"/>
                          <a:ea typeface="標楷體" panose="03000509000000000000" pitchFamily="65" charset="-120"/>
                        </a:rPr>
                        <a:t>社會領域</a:t>
                      </a:r>
                      <a:r>
                        <a:rPr lang="zh-TW" sz="1800" kern="100" spc="-150" baseline="0" dirty="0">
                          <a:effectLst/>
                          <a:latin typeface="標楷體" panose="03000509000000000000" pitchFamily="65" charset="-120"/>
                          <a:ea typeface="標楷體" panose="03000509000000000000" pitchFamily="65" charset="-120"/>
                        </a:rPr>
                        <a:t>探究活動成果，或特殊類型班級之相關課程學習成果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166623545"/>
                  </a:ext>
                </a:extLst>
              </a:tr>
            </a:tbl>
          </a:graphicData>
        </a:graphic>
      </p:graphicFrame>
      <p:sp>
        <p:nvSpPr>
          <p:cNvPr id="7" name="矩形 6"/>
          <p:cNvSpPr/>
          <p:nvPr/>
        </p:nvSpPr>
        <p:spPr>
          <a:xfrm>
            <a:off x="714376" y="1235707"/>
            <a:ext cx="10924250" cy="397889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14375" y="5255051"/>
            <a:ext cx="10924249" cy="907941"/>
          </a:xfrm>
          <a:prstGeom prst="rect">
            <a:avLst/>
          </a:prstGeom>
          <a:solidFill>
            <a:schemeClr val="bg1">
              <a:lumMod val="95000"/>
            </a:schemeClr>
          </a:solidFill>
        </p:spPr>
        <p:txBody>
          <a:bodyPr wrap="square">
            <a:spAutoFit/>
          </a:bodyPr>
          <a:lstStyle/>
          <a:p>
            <a:pPr marL="285750" indent="-285750">
              <a:spcBef>
                <a:spcPts val="600"/>
              </a:spcBef>
              <a:buFont typeface="Wingdings" panose="05000000000000000000" pitchFamily="2" charset="2"/>
              <a:buChar char="u"/>
            </a:pP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聯合會</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備審資料</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上傳</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含勾選</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系統，由考生就</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EP</a:t>
            </a:r>
            <a:r>
              <a:rPr lang="zh-TW" altLang="zh-TW" sz="1600" spc="-15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及</a:t>
            </a:r>
            <a:r>
              <a:rPr lang="zh-TW" altLang="zh-TW" sz="1600" spc="-15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「多元表現」</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之項目</a:t>
            </a:r>
            <a:b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br>
            <a:r>
              <a:rPr lang="zh-TW" altLang="zh-TW" sz="1600" b="1" spc="-150" dirty="0">
                <a:latin typeface="Book Antiqua" panose="02040602050305030304" pitchFamily="18" charset="0"/>
                <a:ea typeface="華康儷楷書" panose="03000509000000000000" pitchFamily="65" charset="-120"/>
                <a:cs typeface="Times New Roman" panose="02020603050405020304" pitchFamily="18" charset="0"/>
              </a:rPr>
              <a:t>自主評估勾選</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，系統僅就所勾選</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EP</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檔案</a:t>
            </a:r>
            <a:r>
              <a:rPr lang="zh-TW" altLang="zh-TW" sz="1600"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容量上限</a:t>
            </a:r>
            <a:r>
              <a:rPr lang="en-US" altLang="zh-TW" sz="1600"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(MB)</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及上傳</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勾選</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1600"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件數上限</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作控管。</a:t>
            </a:r>
            <a:endPar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spcBef>
                <a:spcPts val="600"/>
              </a:spcBef>
              <a:buFont typeface="Wingdings" panose="05000000000000000000" pitchFamily="2" charset="2"/>
              <a:buChar char="u"/>
            </a:pP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甄選入學之「</a:t>
            </a:r>
            <a:r>
              <a:rPr lang="zh-TW" altLang="zh-TW" sz="1600" b="1" kern="100" spc="-150" dirty="0">
                <a:latin typeface="Book Antiqua" panose="02040602050305030304" pitchFamily="18" charset="0"/>
                <a:ea typeface="華康儷楷書" panose="03000509000000000000" pitchFamily="65" charset="-120"/>
              </a:rPr>
              <a:t>專題實作</a:t>
            </a:r>
            <a:r>
              <a:rPr lang="zh-TW" altLang="en-US" sz="1600" b="1" kern="100" spc="-150" dirty="0">
                <a:latin typeface="Book Antiqua" panose="02040602050305030304" pitchFamily="18" charset="0"/>
                <a:ea typeface="華康儷楷書" panose="03000509000000000000" pitchFamily="65" charset="-120"/>
              </a:rPr>
              <a:t>、</a:t>
            </a:r>
            <a:r>
              <a:rPr lang="zh-TW" altLang="zh-TW" sz="1600" b="1" kern="100" spc="-150" dirty="0">
                <a:latin typeface="Book Antiqua" panose="02040602050305030304" pitchFamily="18" charset="0"/>
                <a:ea typeface="華康儷楷書" panose="03000509000000000000" pitchFamily="65" charset="-120"/>
              </a:rPr>
              <a:t>實習科目學習成果</a:t>
            </a:r>
            <a:r>
              <a:rPr lang="zh-TW" altLang="en-US" sz="1600" kern="100" spc="-150" dirty="0">
                <a:latin typeface="Book Antiqua" panose="02040602050305030304" pitchFamily="18" charset="0"/>
                <a:ea typeface="華康儷楷書" panose="03000509000000000000" pitchFamily="65" charset="-120"/>
              </a:rPr>
              <a:t>」與「</a:t>
            </a:r>
            <a:r>
              <a:rPr lang="zh-TW" altLang="en-US" sz="1600" b="1" kern="100" spc="-150" dirty="0">
                <a:latin typeface="Book Antiqua" panose="02040602050305030304" pitchFamily="18" charset="0"/>
                <a:ea typeface="華康儷楷書" panose="03000509000000000000" pitchFamily="65" charset="-120"/>
              </a:rPr>
              <a:t>學習歷程備審資料</a:t>
            </a:r>
            <a:r>
              <a:rPr lang="zh-TW" altLang="en-US" sz="1600" kern="100" spc="-150" dirty="0">
                <a:latin typeface="Book Antiqua" panose="02040602050305030304" pitchFamily="18" charset="0"/>
                <a:ea typeface="華康儷楷書" panose="03000509000000000000" pitchFamily="65" charset="-120"/>
              </a:rPr>
              <a:t>」分列為</a:t>
            </a:r>
            <a:r>
              <a:rPr lang="en-US" altLang="zh-TW" sz="1600" kern="100" spc="-150" dirty="0">
                <a:latin typeface="Book Antiqua" panose="02040602050305030304" pitchFamily="18" charset="0"/>
                <a:ea typeface="華康儷楷書" panose="03000509000000000000" pitchFamily="65" charset="-120"/>
              </a:rPr>
              <a:t>2</a:t>
            </a:r>
            <a:r>
              <a:rPr lang="zh-TW" altLang="en-US" sz="1600" kern="100" spc="-150" dirty="0">
                <a:latin typeface="Book Antiqua" panose="02040602050305030304" pitchFamily="18" charset="0"/>
                <a:ea typeface="華康儷楷書" panose="03000509000000000000" pitchFamily="65" charset="-120"/>
              </a:rPr>
              <a:t>項成績，獨立計分。</a:t>
            </a:r>
            <a:endParaRPr lang="zh-TW" altLang="zh-TW" sz="1600" kern="100" spc="-150" dirty="0">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9" name="矩形 8"/>
          <p:cNvSpPr/>
          <p:nvPr/>
        </p:nvSpPr>
        <p:spPr>
          <a:xfrm>
            <a:off x="1826334" y="1644757"/>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甄選入學</a:t>
            </a:r>
          </a:p>
        </p:txBody>
      </p:sp>
      <p:sp>
        <p:nvSpPr>
          <p:cNvPr id="10" name="矩形 9"/>
          <p:cNvSpPr/>
          <p:nvPr/>
        </p:nvSpPr>
        <p:spPr>
          <a:xfrm>
            <a:off x="7333739" y="1644757"/>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1" name="矩形 10"/>
          <p:cNvSpPr/>
          <p:nvPr/>
        </p:nvSpPr>
        <p:spPr>
          <a:xfrm>
            <a:off x="5828789" y="1644757"/>
            <a:ext cx="1313181" cy="430887"/>
          </a:xfrm>
          <a:prstGeom prst="rect">
            <a:avLst/>
          </a:prstGeom>
          <a:solidFill>
            <a:srgbClr val="008000"/>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四技申請</a:t>
            </a:r>
          </a:p>
        </p:txBody>
      </p:sp>
      <p:sp>
        <p:nvSpPr>
          <p:cNvPr id="12" name="矩形 11"/>
          <p:cNvSpPr/>
          <p:nvPr/>
        </p:nvSpPr>
        <p:spPr>
          <a:xfrm>
            <a:off x="3289351" y="1644757"/>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3" name="投影片編號版面配置區 15"/>
          <p:cNvSpPr>
            <a:spLocks noGrp="1"/>
          </p:cNvSpPr>
          <p:nvPr>
            <p:ph type="sldNum" sz="quarter" idx="12"/>
          </p:nvPr>
        </p:nvSpPr>
        <p:spPr>
          <a:xfrm>
            <a:off x="9142228" y="6230346"/>
            <a:ext cx="2743200" cy="365125"/>
          </a:xfrm>
        </p:spPr>
        <p:txBody>
          <a:bodyPr/>
          <a:lstStyle/>
          <a:p>
            <a:fld id="{BFD9D296-0923-4B30-8558-81C121D8C7E7}" type="slidenum">
              <a:rPr lang="zh-TW" altLang="en-US" smtClean="0"/>
              <a:pPr/>
              <a:t>5</a:t>
            </a:fld>
            <a:endParaRPr lang="zh-TW" altLang="en-US" dirty="0"/>
          </a:p>
        </p:txBody>
      </p:sp>
    </p:spTree>
    <p:extLst>
      <p:ext uri="{BB962C8B-B14F-4D97-AF65-F5344CB8AC3E}">
        <p14:creationId xmlns:p14="http://schemas.microsoft.com/office/powerpoint/2010/main" val="18942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3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3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3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1881188" y="1357313"/>
            <a:ext cx="8572500" cy="4857750"/>
          </a:xfrm>
          <a:prstGeom prst="rect">
            <a:avLst/>
          </a:prstGeom>
          <a:noFill/>
          <a:ln w="9525">
            <a:noFill/>
            <a:miter lim="800000"/>
            <a:headEnd/>
            <a:tailEnd/>
          </a:ln>
        </p:spPr>
        <p:txBody>
          <a:bodyPr/>
          <a:lstStyle/>
          <a:p>
            <a:pPr marL="800100" lvl="1" indent="-342900" eaLnBrk="0" hangingPunct="0">
              <a:buClr>
                <a:schemeClr val="tx1"/>
              </a:buClr>
              <a:buSzPts val="2800"/>
              <a:buBlip>
                <a:blip r:embed="rId3"/>
              </a:buBlip>
            </a:pPr>
            <a:endParaRPr lang="zh-TW" altLang="en-US" sz="2800">
              <a:solidFill>
                <a:srgbClr val="222268"/>
              </a:solidFill>
              <a:latin typeface="+mn-ea"/>
            </a:endParaRPr>
          </a:p>
        </p:txBody>
      </p:sp>
      <p:sp>
        <p:nvSpPr>
          <p:cNvPr id="4" name="內容版面配置區 3"/>
          <p:cNvSpPr>
            <a:spLocks noGrp="1"/>
          </p:cNvSpPr>
          <p:nvPr>
            <p:ph idx="1"/>
          </p:nvPr>
        </p:nvSpPr>
        <p:spPr>
          <a:xfrm>
            <a:off x="914400" y="990601"/>
            <a:ext cx="10472468" cy="5255790"/>
          </a:xfrm>
        </p:spPr>
        <p:txBody>
          <a:bodyPr/>
          <a:lstStyle/>
          <a:p>
            <a:pPr>
              <a:lnSpc>
                <a:spcPct val="125000"/>
              </a:lnSpc>
              <a:spcBef>
                <a:spcPts val="0"/>
              </a:spcBef>
              <a:buBlip>
                <a:blip r:embed="rId3"/>
              </a:buBlip>
              <a:defRPr/>
            </a:pPr>
            <a:r>
              <a:rPr lang="zh-TW"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甄選總成績公告</a:t>
            </a: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各甄選學校公告</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甄選總成績日期</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複查截止日期，請參閱「各校系科</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甄選學校</a:t>
            </a: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不另寄考生甄選總成績書面通知單</a:t>
            </a:r>
            <a:endParaRPr lang="en-US"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本委員會網站提供考生個人查詢及</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就讀</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學校下載</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Blip>
                <a:blip r:embed="rId3"/>
              </a:buBlip>
              <a:defRPr/>
            </a:pPr>
            <a:r>
              <a:rPr lang="zh-TW"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甄選正備取生名單公告</a:t>
            </a: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各甄選學校公告</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甄選結果</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正取生、備取生名單</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及複查截止日期，</a:t>
            </a:r>
            <a:b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b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請參閱「各校系科</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各校網站公告甄選結果</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本</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委員</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會網站提供考生個人查詢及</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就讀</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學校下載</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7" name="標題 1"/>
          <p:cNvSpPr>
            <a:spLocks noGrp="1"/>
          </p:cNvSpPr>
          <p:nvPr>
            <p:ph type="title"/>
          </p:nvPr>
        </p:nvSpPr>
        <p:spPr>
          <a:xfrm>
            <a:off x="0" y="69095"/>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甄選總成績</a:t>
            </a:r>
            <a:r>
              <a:rPr lang="en-US" altLang="zh-TW" sz="2800" b="1" spc="-100" dirty="0">
                <a:latin typeface="Book Antiqua" panose="02040602050305030304" pitchFamily="18" charset="0"/>
                <a:ea typeface="華康儷楷書" panose="03000509000000000000" pitchFamily="65" charset="-120"/>
              </a:rPr>
              <a:t>&amp;</a:t>
            </a:r>
            <a:r>
              <a:rPr lang="zh-TW" altLang="en-US" sz="2800" b="1" spc="-100" dirty="0">
                <a:latin typeface="Book Antiqua" panose="02040602050305030304" pitchFamily="18" charset="0"/>
                <a:ea typeface="華康儷楷書" panose="03000509000000000000" pitchFamily="65" charset="-120"/>
              </a:rPr>
              <a:t>正備取名單公告</a:t>
            </a:r>
          </a:p>
        </p:txBody>
      </p:sp>
      <p:sp>
        <p:nvSpPr>
          <p:cNvPr id="2" name="投影片編號版面配置區 1"/>
          <p:cNvSpPr>
            <a:spLocks noGrp="1"/>
          </p:cNvSpPr>
          <p:nvPr>
            <p:ph type="sldNum" sz="quarter" idx="12"/>
          </p:nvPr>
        </p:nvSpPr>
        <p:spPr/>
        <p:txBody>
          <a:bodyPr/>
          <a:lstStyle/>
          <a:p>
            <a:pPr>
              <a:defRPr/>
            </a:pPr>
            <a:fld id="{52B5522C-A27E-428C-8770-BD9512493397}" type="slidenum">
              <a:rPr lang="zh-TW" altLang="en-US" smtClean="0"/>
              <a:pPr>
                <a:defRPr/>
              </a:pPr>
              <a:t>50</a:t>
            </a:fld>
            <a:endParaRPr lang="en-US" altLang="zh-TW"/>
          </a:p>
        </p:txBody>
      </p:sp>
    </p:spTree>
    <p:extLst>
      <p:ext uri="{BB962C8B-B14F-4D97-AF65-F5344CB8AC3E}">
        <p14:creationId xmlns:p14="http://schemas.microsoft.com/office/powerpoint/2010/main" val="99641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0" y="98427"/>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甄選總成績</a:t>
            </a:r>
            <a:r>
              <a:rPr lang="en-US" altLang="zh-TW" sz="2800" b="1" spc="-100" dirty="0">
                <a:latin typeface="Book Antiqua" panose="02040602050305030304" pitchFamily="18" charset="0"/>
                <a:ea typeface="華康儷楷書" panose="03000509000000000000" pitchFamily="65" charset="-120"/>
              </a:rPr>
              <a:t>&amp;</a:t>
            </a:r>
            <a:r>
              <a:rPr lang="zh-TW" altLang="en-US" sz="2800" b="1" spc="-100" dirty="0">
                <a:latin typeface="Book Antiqua" panose="02040602050305030304" pitchFamily="18" charset="0"/>
                <a:ea typeface="華康儷楷書" panose="03000509000000000000" pitchFamily="65" charset="-120"/>
              </a:rPr>
              <a:t>正備取名單公告統計資料</a:t>
            </a:r>
          </a:p>
        </p:txBody>
      </p:sp>
      <p:graphicFrame>
        <p:nvGraphicFramePr>
          <p:cNvPr id="10" name="內容版面配置區 3"/>
          <p:cNvGraphicFramePr>
            <a:graphicFrameLocks/>
          </p:cNvGraphicFramePr>
          <p:nvPr>
            <p:extLst>
              <p:ext uri="{D42A27DB-BD31-4B8C-83A1-F6EECF244321}">
                <p14:modId xmlns:p14="http://schemas.microsoft.com/office/powerpoint/2010/main" val="343000041"/>
              </p:ext>
            </p:extLst>
          </p:nvPr>
        </p:nvGraphicFramePr>
        <p:xfrm>
          <a:off x="1164566" y="1187593"/>
          <a:ext cx="10271447" cy="3790040"/>
        </p:xfrm>
        <a:graphic>
          <a:graphicData uri="http://schemas.openxmlformats.org/drawingml/2006/table">
            <a:tbl>
              <a:tblPr firstRow="1" bandRow="1">
                <a:tableStyleId>{68D230F3-CF80-4859-8CE7-A43EE81993B5}</a:tableStyleId>
              </a:tblPr>
              <a:tblGrid>
                <a:gridCol w="282946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17917">
                  <a:extLst>
                    <a:ext uri="{9D8B030D-6E8A-4147-A177-3AD203B41FA5}">
                      <a16:colId xmlns:a16="http://schemas.microsoft.com/office/drawing/2014/main" val="20002"/>
                    </a:ext>
                  </a:extLst>
                </a:gridCol>
                <a:gridCol w="595223">
                  <a:extLst>
                    <a:ext uri="{9D8B030D-6E8A-4147-A177-3AD203B41FA5}">
                      <a16:colId xmlns:a16="http://schemas.microsoft.com/office/drawing/2014/main" val="20003"/>
                    </a:ext>
                  </a:extLst>
                </a:gridCol>
                <a:gridCol w="3051095">
                  <a:extLst>
                    <a:ext uri="{9D8B030D-6E8A-4147-A177-3AD203B41FA5}">
                      <a16:colId xmlns:a16="http://schemas.microsoft.com/office/drawing/2014/main" val="20004"/>
                    </a:ext>
                  </a:extLst>
                </a:gridCol>
                <a:gridCol w="873924">
                  <a:extLst>
                    <a:ext uri="{9D8B030D-6E8A-4147-A177-3AD203B41FA5}">
                      <a16:colId xmlns:a16="http://schemas.microsoft.com/office/drawing/2014/main" val="20005"/>
                    </a:ext>
                  </a:extLst>
                </a:gridCol>
                <a:gridCol w="989425">
                  <a:extLst>
                    <a:ext uri="{9D8B030D-6E8A-4147-A177-3AD203B41FA5}">
                      <a16:colId xmlns:a16="http://schemas.microsoft.com/office/drawing/2014/main" val="1795168332"/>
                    </a:ext>
                  </a:extLst>
                </a:gridCol>
              </a:tblGrid>
              <a:tr h="412192">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公告甄選總成績日期</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系數</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比例</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R>
                      <a:noFill/>
                    </a:lnR>
                  </a:tcPr>
                </a:tc>
                <a:tc>
                  <a:txBody>
                    <a:bodyPr/>
                    <a:lstStyle/>
                    <a:p>
                      <a:pPr algn="ctr" fontAlgn="b">
                        <a:lnSpc>
                          <a:spcPct val="100000"/>
                        </a:lnSpc>
                      </a:pP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公告正</a:t>
                      </a:r>
                      <a:r>
                        <a:rPr lang="en-US" altLang="zh-TW" sz="2000" u="none" strike="noStrike" dirty="0">
                          <a:effectLst/>
                          <a:latin typeface="華康儷楷書" panose="03000509000000000000" pitchFamily="65" charset="-120"/>
                          <a:ea typeface="華康儷楷書" panose="03000509000000000000" pitchFamily="65" charset="-120"/>
                        </a:rPr>
                        <a:t>(</a:t>
                      </a:r>
                      <a:r>
                        <a:rPr lang="zh-TW" altLang="en-US" sz="2000" u="none" strike="noStrike" dirty="0">
                          <a:effectLst/>
                          <a:latin typeface="華康儷楷書" panose="03000509000000000000" pitchFamily="65" charset="-120"/>
                          <a:ea typeface="華康儷楷書" panose="03000509000000000000" pitchFamily="65" charset="-120"/>
                        </a:rPr>
                        <a:t>備</a:t>
                      </a:r>
                      <a:r>
                        <a:rPr lang="en-US" altLang="zh-TW" sz="2000" u="none" strike="noStrike" dirty="0">
                          <a:effectLst/>
                          <a:latin typeface="華康儷楷書" panose="03000509000000000000" pitchFamily="65" charset="-120"/>
                          <a:ea typeface="華康儷楷書" panose="03000509000000000000" pitchFamily="65" charset="-120"/>
                        </a:rPr>
                        <a:t>)</a:t>
                      </a:r>
                      <a:r>
                        <a:rPr lang="zh-TW" altLang="en-US" sz="2000" u="none" strike="noStrike" dirty="0">
                          <a:effectLst/>
                          <a:latin typeface="華康儷楷書" panose="03000509000000000000" pitchFamily="65" charset="-120"/>
                          <a:ea typeface="華康儷楷書" panose="03000509000000000000" pitchFamily="65" charset="-120"/>
                        </a:rPr>
                        <a:t>取生名單日期</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a:noFill/>
                    </a:lnL>
                  </a:tcP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系數</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比例</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extLst>
                  <a:ext uri="{0D108BD9-81ED-4DB2-BD59-A6C34878D82A}">
                    <a16:rowId xmlns:a16="http://schemas.microsoft.com/office/drawing/2014/main" val="10000"/>
                  </a:ext>
                </a:extLst>
              </a:tr>
              <a:tr h="416652">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113-6-25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366 </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13.2%</a:t>
                      </a:r>
                    </a:p>
                  </a:txBody>
                  <a:tcPr marL="9525" marR="9525" marT="9525" marB="0"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T w="12700" cmpd="sng">
                      <a:noFill/>
                    </a:lnT>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113-6-27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312</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11.2%</a:t>
                      </a:r>
                    </a:p>
                  </a:txBody>
                  <a:tcPr marL="9525" marR="9525" marT="9525" marB="0" anchor="ctr"/>
                </a:tc>
                <a:extLst>
                  <a:ext uri="{0D108BD9-81ED-4DB2-BD59-A6C34878D82A}">
                    <a16:rowId xmlns:a16="http://schemas.microsoft.com/office/drawing/2014/main" val="10001"/>
                  </a:ext>
                </a:extLst>
              </a:tr>
              <a:tr h="416652">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113-6-26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365 </a:t>
                      </a:r>
                    </a:p>
                  </a:txBody>
                  <a:tcPr marL="9525" marR="9525" marT="9525" marB="0" anchor="ctr"/>
                </a:tc>
                <a:tc>
                  <a:txBody>
                    <a:bodyPr/>
                    <a:lstStyle/>
                    <a:p>
                      <a:pPr marL="0" algn="ctr" defTabSz="914400" rtl="0" eaLnBrk="1" fontAlgn="ctr" latinLnBrk="0" hangingPunct="1"/>
                      <a:r>
                        <a:rPr lang="en-US" altLang="zh-TW" sz="2000" kern="1200">
                          <a:solidFill>
                            <a:schemeClr val="tx1"/>
                          </a:solidFill>
                          <a:latin typeface="華康儷楷書" panose="03000509000000000000" pitchFamily="65" charset="-120"/>
                          <a:ea typeface="華康儷楷書" panose="03000509000000000000" pitchFamily="65" charset="-120"/>
                          <a:cs typeface="+mn-cs"/>
                        </a:rPr>
                        <a:t>13.1%</a:t>
                      </a:r>
                    </a:p>
                  </a:txBody>
                  <a:tcPr marL="9525" marR="9525" marT="9525" marB="0"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113-6-28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230</a:t>
                      </a:r>
                    </a:p>
                  </a:txBody>
                  <a:tcPr marL="9525" marR="9525" marT="9525" marB="0" anchor="ctr"/>
                </a:tc>
                <a:tc>
                  <a:txBody>
                    <a:bodyPr/>
                    <a:lstStyle/>
                    <a:p>
                      <a:pPr marL="0" algn="ctr" defTabSz="914400" rtl="0" eaLnBrk="1" fontAlgn="ctr" latinLnBrk="0" hangingPunct="1"/>
                      <a:r>
                        <a:rPr lang="en-US" altLang="zh-TW" sz="2000" kern="1200">
                          <a:solidFill>
                            <a:schemeClr val="tx1"/>
                          </a:solidFill>
                          <a:latin typeface="華康儷楷書" panose="03000509000000000000" pitchFamily="65" charset="-120"/>
                          <a:ea typeface="華康儷楷書" panose="03000509000000000000" pitchFamily="65" charset="-120"/>
                          <a:cs typeface="+mn-cs"/>
                        </a:rPr>
                        <a:t>8.3%</a:t>
                      </a:r>
                    </a:p>
                  </a:txBody>
                  <a:tcPr marL="9525" marR="9525" marT="9525" marB="0" anchor="ctr"/>
                </a:tc>
                <a:extLst>
                  <a:ext uri="{0D108BD9-81ED-4DB2-BD59-A6C34878D82A}">
                    <a16:rowId xmlns:a16="http://schemas.microsoft.com/office/drawing/2014/main" val="10002"/>
                  </a:ext>
                </a:extLst>
              </a:tr>
              <a:tr h="416652">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113-6-27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600 </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21.6%</a:t>
                      </a:r>
                    </a:p>
                  </a:txBody>
                  <a:tcPr marL="9525" marR="9525" marT="9525" marB="0"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113-6-29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114</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4.1%</a:t>
                      </a:r>
                    </a:p>
                  </a:txBody>
                  <a:tcPr marL="9525" marR="9525" marT="9525" marB="0" anchor="ctr"/>
                </a:tc>
                <a:extLst>
                  <a:ext uri="{0D108BD9-81ED-4DB2-BD59-A6C34878D82A}">
                    <a16:rowId xmlns:a16="http://schemas.microsoft.com/office/drawing/2014/main" val="10003"/>
                  </a:ext>
                </a:extLst>
              </a:tr>
              <a:tr h="416652">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113-6-28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a:solidFill>
                            <a:schemeClr val="tx1"/>
                          </a:solidFill>
                          <a:latin typeface="華康儷楷書" panose="03000509000000000000" pitchFamily="65" charset="-120"/>
                          <a:ea typeface="華康儷楷書" panose="03000509000000000000" pitchFamily="65" charset="-120"/>
                          <a:cs typeface="+mn-cs"/>
                        </a:rPr>
                        <a:t>160 </a:t>
                      </a:r>
                    </a:p>
                  </a:txBody>
                  <a:tcPr marL="9525" marR="9525" marT="9525" marB="0" anchor="ctr"/>
                </a:tc>
                <a:tc>
                  <a:txBody>
                    <a:bodyPr/>
                    <a:lstStyle/>
                    <a:p>
                      <a:pPr marL="0" algn="ctr" defTabSz="914400" rtl="0" eaLnBrk="1" fontAlgn="ctr" latinLnBrk="0" hangingPunct="1"/>
                      <a:r>
                        <a:rPr lang="en-US" altLang="zh-TW" sz="2000" kern="1200">
                          <a:solidFill>
                            <a:schemeClr val="tx1"/>
                          </a:solidFill>
                          <a:latin typeface="華康儷楷書" panose="03000509000000000000" pitchFamily="65" charset="-120"/>
                          <a:ea typeface="華康儷楷書" panose="03000509000000000000" pitchFamily="65" charset="-120"/>
                          <a:cs typeface="+mn-cs"/>
                        </a:rPr>
                        <a:t>5.8%</a:t>
                      </a:r>
                    </a:p>
                  </a:txBody>
                  <a:tcPr marL="9525" marR="9525" marT="9525" marB="0"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113-6-30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a:t>
                      </a:r>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a:t>
                      </a:r>
                    </a:p>
                  </a:txBody>
                  <a:tcPr anchor="b"/>
                </a:tc>
                <a:extLst>
                  <a:ext uri="{0D108BD9-81ED-4DB2-BD59-A6C34878D82A}">
                    <a16:rowId xmlns:a16="http://schemas.microsoft.com/office/drawing/2014/main" val="521868591"/>
                  </a:ext>
                </a:extLst>
              </a:tr>
              <a:tr h="416652">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113-6-29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45 </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1.6%</a:t>
                      </a:r>
                    </a:p>
                  </a:txBody>
                  <a:tcPr marL="9525" marR="9525" marT="9525" marB="0"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113-7-01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350</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12.6%</a:t>
                      </a:r>
                    </a:p>
                  </a:txBody>
                  <a:tcPr marL="9525" marR="9525" marT="9525" marB="0" anchor="ctr"/>
                </a:tc>
                <a:extLst>
                  <a:ext uri="{0D108BD9-81ED-4DB2-BD59-A6C34878D82A}">
                    <a16:rowId xmlns:a16="http://schemas.microsoft.com/office/drawing/2014/main" val="10004"/>
                  </a:ext>
                </a:extLst>
              </a:tr>
              <a:tr h="416652">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113-6-30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a:t>
                      </a:r>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marL="9525" marR="9525" marT="9525" marB="0" anchor="ctr"/>
                </a:tc>
                <a:tc>
                  <a:txBody>
                    <a:bodyPr/>
                    <a:lstStyle/>
                    <a:p>
                      <a:pPr marL="0" algn="ct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113-7-02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a:solidFill>
                            <a:schemeClr val="tx1"/>
                          </a:solidFill>
                          <a:latin typeface="華康儷楷書" panose="03000509000000000000" pitchFamily="65" charset="-120"/>
                          <a:ea typeface="華康儷楷書" panose="03000509000000000000" pitchFamily="65" charset="-120"/>
                          <a:cs typeface="+mn-cs"/>
                        </a:rPr>
                        <a:t>200</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7.2%</a:t>
                      </a:r>
                    </a:p>
                  </a:txBody>
                  <a:tcPr marL="9525" marR="9525" marT="9525" marB="0" anchor="ctr"/>
                </a:tc>
                <a:extLst>
                  <a:ext uri="{0D108BD9-81ED-4DB2-BD59-A6C34878D82A}">
                    <a16:rowId xmlns:a16="http://schemas.microsoft.com/office/drawing/2014/main" val="10005"/>
                  </a:ext>
                </a:extLst>
              </a:tr>
              <a:tr h="416652">
                <a:tc>
                  <a:txBody>
                    <a:bodyPr/>
                    <a:lstStyle/>
                    <a:p>
                      <a:pPr algn="ctr" fontAlgn="b">
                        <a:lnSpc>
                          <a:spcPct val="100000"/>
                        </a:lnSpc>
                      </a:pPr>
                      <a:r>
                        <a:rPr lang="en-US" altLang="zh-TW" sz="2000" u="none" strike="noStrike">
                          <a:effectLst/>
                          <a:latin typeface="華康儷楷書" panose="03000509000000000000" pitchFamily="65" charset="-120"/>
                          <a:ea typeface="華康儷楷書" panose="03000509000000000000" pitchFamily="65" charset="-120"/>
                        </a:rPr>
                        <a:t>113-7-01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1,241 </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44.7%</a:t>
                      </a:r>
                    </a:p>
                  </a:txBody>
                  <a:tcPr marL="9525" marR="9525" marT="9525" marB="0"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a:effectLst/>
                          <a:latin typeface="華康儷楷書" panose="03000509000000000000" pitchFamily="65" charset="-120"/>
                          <a:ea typeface="華康儷楷書" panose="03000509000000000000" pitchFamily="65" charset="-120"/>
                        </a:rPr>
                        <a:t>113-7-03 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1,571</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56.6%</a:t>
                      </a:r>
                    </a:p>
                  </a:txBody>
                  <a:tcPr marL="9525" marR="9525" marT="9525" marB="0" anchor="ctr"/>
                </a:tc>
                <a:extLst>
                  <a:ext uri="{0D108BD9-81ED-4DB2-BD59-A6C34878D82A}">
                    <a16:rowId xmlns:a16="http://schemas.microsoft.com/office/drawing/2014/main" val="10006"/>
                  </a:ext>
                </a:extLst>
              </a:tr>
              <a:tr h="461284">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總計</a:t>
                      </a:r>
                      <a:endParaRPr lang="zh-TW" altLang="en-US"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2,777 </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100.0%</a:t>
                      </a:r>
                    </a:p>
                  </a:txBody>
                  <a:tcPr marL="9525" marR="9525" marT="9525" marB="0" anchor="ctr">
                    <a:lnR w="12700" cap="flat" cmpd="sng" algn="ctr">
                      <a:noFill/>
                      <a:prstDash val="solid"/>
                      <a:round/>
                      <a:headEnd type="none" w="med" len="med"/>
                      <a:tailEnd type="none" w="med" len="med"/>
                    </a:lnR>
                  </a:tcP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總計</a:t>
                      </a:r>
                      <a:endParaRPr lang="zh-TW" altLang="en-US"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2,777</a:t>
                      </a:r>
                    </a:p>
                  </a:txBody>
                  <a:tcPr marL="9525" marR="9525" marT="9525" marB="0" anchor="ctr"/>
                </a:tc>
                <a:tc>
                  <a:txBody>
                    <a:bodyPr/>
                    <a:lstStyle/>
                    <a:p>
                      <a:pPr marL="0" algn="ctr" defTabSz="914400" rtl="0" eaLnBrk="1" fontAlgn="ctr"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100.0%</a:t>
                      </a:r>
                    </a:p>
                  </a:txBody>
                  <a:tcPr marL="9525" marR="9525" marT="9525" marB="0" anchor="ctr"/>
                </a:tc>
                <a:extLst>
                  <a:ext uri="{0D108BD9-81ED-4DB2-BD59-A6C34878D82A}">
                    <a16:rowId xmlns:a16="http://schemas.microsoft.com/office/drawing/2014/main" val="10011"/>
                  </a:ext>
                </a:extLst>
              </a:tr>
            </a:tbl>
          </a:graphicData>
        </a:graphic>
      </p:graphicFrame>
      <p:sp>
        <p:nvSpPr>
          <p:cNvPr id="5"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51</a:t>
            </a:fld>
            <a:endParaRPr lang="en-US" altLang="zh-TW"/>
          </a:p>
        </p:txBody>
      </p:sp>
    </p:spTree>
    <p:extLst>
      <p:ext uri="{BB962C8B-B14F-4D97-AF65-F5344CB8AC3E}">
        <p14:creationId xmlns:p14="http://schemas.microsoft.com/office/powerpoint/2010/main" val="3043416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1881188" y="1357313"/>
            <a:ext cx="8572500" cy="4857750"/>
          </a:xfrm>
          <a:prstGeom prst="rect">
            <a:avLst/>
          </a:prstGeom>
          <a:noFill/>
          <a:ln w="9525">
            <a:noFill/>
            <a:miter lim="800000"/>
            <a:headEnd/>
            <a:tailEnd/>
          </a:ln>
        </p:spPr>
        <p:txBody>
          <a:bodyPr/>
          <a:lstStyle/>
          <a:p>
            <a:pPr marL="342900" indent="-342900" eaLnBrk="0" hangingPunct="0">
              <a:buClr>
                <a:schemeClr val="tx1"/>
              </a:buClr>
              <a:buSzPts val="2800"/>
              <a:buBlip>
                <a:blip r:embed="rId3"/>
              </a:buBlip>
            </a:pPr>
            <a:endParaRPr lang="zh-TW" altLang="zh-TW" sz="2000">
              <a:latin typeface="+mn-ea"/>
            </a:endParaRPr>
          </a:p>
        </p:txBody>
      </p:sp>
      <p:sp>
        <p:nvSpPr>
          <p:cNvPr id="4" name="內容版面配置區 3"/>
          <p:cNvSpPr>
            <a:spLocks noGrp="1"/>
          </p:cNvSpPr>
          <p:nvPr>
            <p:ph idx="1"/>
          </p:nvPr>
        </p:nvSpPr>
        <p:spPr>
          <a:xfrm>
            <a:off x="914400" y="980731"/>
            <a:ext cx="10567358" cy="5089525"/>
          </a:xfrm>
        </p:spPr>
        <p:txBody>
          <a:bodyPr/>
          <a:lstStyle/>
          <a:p>
            <a:pPr>
              <a:lnSpc>
                <a:spcPct val="125000"/>
              </a:lnSpc>
              <a:spcBef>
                <a:spcPts val="0"/>
              </a:spcBef>
              <a:buBlip>
                <a:blip r:embed="rId3"/>
              </a:buBlip>
              <a:defRPr/>
            </a:pPr>
            <a:r>
              <a:rPr lang="zh-TW" altLang="en-US"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登記</a:t>
            </a:r>
            <a:r>
              <a:rPr lang="zh-TW"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就讀志願序</a:t>
            </a:r>
            <a:endPar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考生應於</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113.7.10(</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)10:00-113.7.12(</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止</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至本委員會網站</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登記就讀志願序</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錄取生無論正取或備取</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個或</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個以上校系科</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、學程</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均須於規定時間內完成就讀志願序登記</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，接受統一分發，經分發錄取後，始可取得入學資格</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凡未於規定時間內上網登記就讀志願或雖有上網登記志願但未按下「確定送出」者，以未登記論，即喪失登記資格與分發機會</a:t>
            </a:r>
            <a:endParaRPr lang="en-US" altLang="zh-TW" kern="12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25000"/>
              </a:lnSpc>
              <a:spcBef>
                <a:spcPts val="0"/>
              </a:spcBef>
              <a:buBlip>
                <a:blip r:embed="rId3"/>
              </a:buBlip>
              <a:defRPr/>
            </a:pPr>
            <a:r>
              <a:rPr lang="zh-TW"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就讀志願序統一分發放榜</a:t>
            </a:r>
            <a:r>
              <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113.7.16(</a:t>
            </a:r>
            <a:r>
              <a:rPr lang="zh-TW" altLang="en-US"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二</a:t>
            </a:r>
            <a:r>
              <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經分發錄取後始可取得入學資格</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就讀志願序統一分發結果公告於本委員會網站</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各錄取學校</a:t>
            </a:r>
            <a:r>
              <a:rPr lang="zh-TW" altLang="en-US" sz="2000" b="1"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於各校網站公告報到方式及注意事項</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，獲分發之錄取生須自行至錄取學校網站查詢；</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未上網查詢而致影響錄取及入學權益者，概由分發錄取生自行負責</a:t>
            </a:r>
            <a:endPar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8" name="標題 1"/>
          <p:cNvSpPr>
            <a:spLocks noGrp="1"/>
          </p:cNvSpPr>
          <p:nvPr>
            <p:ph type="title"/>
          </p:nvPr>
        </p:nvSpPr>
        <p:spPr>
          <a:xfrm>
            <a:off x="0" y="69095"/>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登記就讀志願序</a:t>
            </a:r>
            <a:r>
              <a:rPr lang="en-US" altLang="zh-TW" sz="2800" b="1" spc="-100" dirty="0">
                <a:latin typeface="Book Antiqua" panose="02040602050305030304" pitchFamily="18" charset="0"/>
                <a:ea typeface="華康儷楷書" panose="03000509000000000000" pitchFamily="65" charset="-120"/>
              </a:rPr>
              <a:t>&amp;</a:t>
            </a:r>
            <a:r>
              <a:rPr lang="zh-TW" altLang="en-US" sz="2800" b="1" spc="-100" dirty="0">
                <a:latin typeface="Book Antiqua" panose="02040602050305030304" pitchFamily="18" charset="0"/>
                <a:ea typeface="華康儷楷書" panose="03000509000000000000" pitchFamily="65" charset="-120"/>
              </a:rPr>
              <a:t>放榜</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52</a:t>
            </a:fld>
            <a:endParaRPr lang="en-US" altLang="zh-TW"/>
          </a:p>
        </p:txBody>
      </p:sp>
    </p:spTree>
    <p:extLst>
      <p:ext uri="{BB962C8B-B14F-4D97-AF65-F5344CB8AC3E}">
        <p14:creationId xmlns:p14="http://schemas.microsoft.com/office/powerpoint/2010/main" val="1611910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1881188" y="1052739"/>
            <a:ext cx="8572500" cy="5162327"/>
          </a:xfrm>
          <a:prstGeom prst="rect">
            <a:avLst/>
          </a:prstGeom>
          <a:noFill/>
          <a:ln w="9525">
            <a:noFill/>
            <a:miter lim="800000"/>
            <a:headEnd/>
            <a:tailEnd/>
          </a:ln>
        </p:spPr>
        <p:txBody>
          <a:bodyPr/>
          <a:lstStyle/>
          <a:p>
            <a:pPr marL="342900" indent="-342900" eaLnBrk="0" hangingPunct="0">
              <a:buClr>
                <a:schemeClr val="tx1"/>
              </a:buClr>
              <a:buSzPts val="2800"/>
              <a:buBlip>
                <a:blip r:embed="rId3"/>
              </a:buBlip>
            </a:pPr>
            <a:endParaRPr lang="zh-TW" altLang="zh-TW" sz="2000">
              <a:latin typeface="+mn-ea"/>
            </a:endParaRPr>
          </a:p>
        </p:txBody>
      </p:sp>
      <p:sp>
        <p:nvSpPr>
          <p:cNvPr id="4" name="內容版面配置區 3"/>
          <p:cNvSpPr>
            <a:spLocks noGrp="1"/>
          </p:cNvSpPr>
          <p:nvPr>
            <p:ph idx="1"/>
          </p:nvPr>
        </p:nvSpPr>
        <p:spPr>
          <a:xfrm>
            <a:off x="849371" y="820282"/>
            <a:ext cx="10908433" cy="5949280"/>
          </a:xfrm>
        </p:spPr>
        <p:txBody>
          <a:bodyPr/>
          <a:lstStyle/>
          <a:p>
            <a:pPr>
              <a:lnSpc>
                <a:spcPct val="120000"/>
              </a:lnSpc>
              <a:spcBef>
                <a:spcPts val="0"/>
              </a:spcBef>
              <a:buBlip>
                <a:blip r:embed="rId3"/>
              </a:buBlip>
              <a:defRPr/>
            </a:pPr>
            <a:r>
              <a:rPr lang="en-US" altLang="zh-TW"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113.7.18(</a:t>
            </a:r>
            <a:r>
              <a:rPr lang="zh-TW" altLang="en-US"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)10:00-113.7.22(</a:t>
            </a:r>
            <a:r>
              <a:rPr lang="zh-TW" altLang="en-US"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)12:00</a:t>
            </a:r>
            <a:r>
              <a:rPr lang="zh-TW" altLang="zh-TW"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前完成</a:t>
            </a:r>
          </a:p>
          <a:p>
            <a:pPr lvl="1" indent="-384175" algn="just">
              <a:lnSpc>
                <a:spcPct val="120000"/>
              </a:lnSpc>
              <a:spcBef>
                <a:spcPts val="60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分發錄取生依分發錄取學校規定時間及方式</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不得採電話方式</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完成報到手續</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just">
              <a:lnSpc>
                <a:spcPct val="120000"/>
              </a:lnSpc>
              <a:spcBef>
                <a:spcPts val="600"/>
              </a:spcBef>
              <a:buFont typeface="華康中黑體" panose="020B0509000000000000" pitchFamily="49" charset="-120"/>
              <a:buChar char="–"/>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逾期未完成報到手續之分發錄取生，分發錄取學校得取消分發錄取資格</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just">
              <a:lnSpc>
                <a:spcPct val="120000"/>
              </a:lnSpc>
              <a:spcBef>
                <a:spcPts val="60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各甄選學校報到規定時間，請參閱「各校系科</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、學程甄選辦法」之「分發錄取生報到截止日」</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nSpc>
                <a:spcPct val="120000"/>
              </a:lnSpc>
              <a:spcBef>
                <a:spcPts val="600"/>
              </a:spcBef>
              <a:buFont typeface="華康中黑體" panose="020B0509000000000000" pitchFamily="49" charset="-120"/>
              <a:buChar char="–"/>
              <a:defRPr/>
            </a:pP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甄選入學</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技優甄審入學</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同時分發錄取者，</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僅能擇一報到</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已於技優甄審入學獲分發錄取且完成報到者，須於</a:t>
            </a:r>
            <a:r>
              <a:rPr lang="en-US"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113.7.17(</a:t>
            </a:r>
            <a:r>
              <a:rPr lang="zh-TW" altLang="en-US"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)12:00</a:t>
            </a:r>
            <a:r>
              <a:rPr lang="zh-TW"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前，向技優甄審入學錄取學校聲明放棄入學資格後，才可於本招生管道辦理報到</a:t>
            </a:r>
            <a:endParaRPr lang="en-US"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nSpc>
                <a:spcPct val="120000"/>
              </a:lnSpc>
              <a:spcBef>
                <a:spcPts val="600"/>
              </a:spcBef>
              <a:buFont typeface="華康中黑體" panose="020B0509000000000000" pitchFamily="49" charset="-120"/>
              <a:buChar char="–"/>
              <a:defRPr/>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已報到分發錄取生如欲參加</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113</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學年度四技二專日間部聯合登記分發或所有大學校院入學招生，</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須依各甄選學校所訂報到截止日前，向所報到甄選學校聲明放棄分發錄取報到資格</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否則一律不得參加當學年度四技二專日間部聯合登記分發或所有大學校院入學招生</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，違者，取消本招生之錄取及入學資格</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73063">
              <a:lnSpc>
                <a:spcPct val="120000"/>
              </a:lnSpc>
              <a:spcBef>
                <a:spcPts val="60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本委員會網站於</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113.7.22(</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起</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提供</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學校下載報到名單</a:t>
            </a:r>
            <a:endPar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7" name="標題 1"/>
          <p:cNvSpPr>
            <a:spLocks noGrp="1"/>
          </p:cNvSpPr>
          <p:nvPr>
            <p:ph type="title"/>
          </p:nvPr>
        </p:nvSpPr>
        <p:spPr>
          <a:xfrm>
            <a:off x="0" y="91744"/>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報到作業 </a:t>
            </a:r>
          </a:p>
        </p:txBody>
      </p:sp>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53</a:t>
            </a:fld>
            <a:endParaRPr lang="en-US" altLang="zh-TW"/>
          </a:p>
        </p:txBody>
      </p:sp>
    </p:spTree>
    <p:extLst>
      <p:ext uri="{BB962C8B-B14F-4D97-AF65-F5344CB8AC3E}">
        <p14:creationId xmlns:p14="http://schemas.microsoft.com/office/powerpoint/2010/main" val="2760610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899703B-AC4A-459D-B049-16A66629834C}"/>
              </a:ext>
            </a:extLst>
          </p:cNvPr>
          <p:cNvSpPr>
            <a:spLocks noGrp="1"/>
          </p:cNvSpPr>
          <p:nvPr>
            <p:ph type="sldNum" sz="quarter" idx="12"/>
          </p:nvPr>
        </p:nvSpPr>
        <p:spPr/>
        <p:txBody>
          <a:bodyPr/>
          <a:lstStyle/>
          <a:p>
            <a:fld id="{BFD9D296-0923-4B30-8558-81C121D8C7E7}" type="slidenum">
              <a:rPr lang="zh-TW" altLang="en-US" smtClean="0"/>
              <a:pPr/>
              <a:t>54</a:t>
            </a:fld>
            <a:endParaRPr lang="zh-TW" altLang="en-US" dirty="0"/>
          </a:p>
        </p:txBody>
      </p:sp>
      <p:sp>
        <p:nvSpPr>
          <p:cNvPr id="7" name="Rectangle 3">
            <a:extLst>
              <a:ext uri="{FF2B5EF4-FFF2-40B4-BE49-F238E27FC236}">
                <a16:creationId xmlns:a16="http://schemas.microsoft.com/office/drawing/2014/main" id="{9C0D1A2D-388C-4F3A-87FE-4FD12341855E}"/>
              </a:ext>
            </a:extLst>
          </p:cNvPr>
          <p:cNvSpPr txBox="1">
            <a:spLocks noChangeArrowheads="1"/>
          </p:cNvSpPr>
          <p:nvPr/>
        </p:nvSpPr>
        <p:spPr bwMode="auto">
          <a:xfrm>
            <a:off x="993254" y="878476"/>
            <a:ext cx="3950618" cy="1198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30000"/>
              </a:lnSpc>
              <a:spcBef>
                <a:spcPts val="300"/>
              </a:spcBef>
              <a:spcAft>
                <a:spcPts val="300"/>
              </a:spcAft>
              <a:buClr>
                <a:schemeClr val="tx1"/>
              </a:buClr>
              <a:buNone/>
              <a:defRPr/>
            </a:pPr>
            <a:r>
              <a:rPr lang="zh-TW" altLang="en-US" sz="1700" b="1" dirty="0">
                <a:latin typeface="標楷體" panose="03000509000000000000" pitchFamily="65" charset="-120"/>
                <a:ea typeface="標楷體" panose="03000509000000000000" pitchFamily="65" charset="-120"/>
              </a:rPr>
              <a:t>考生報名資格登錄系統</a:t>
            </a:r>
            <a:r>
              <a:rPr lang="en-US" altLang="zh-TW" sz="17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dirty="0">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7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a:latin typeface="標楷體" panose="03000509000000000000" pitchFamily="65" charset="-120"/>
                <a:ea typeface="標楷體" panose="03000509000000000000" pitchFamily="65" charset="-120"/>
              </a:rPr>
              <a:t> </a:t>
            </a:r>
            <a:endParaRPr lang="en-US" altLang="zh-TW" sz="2000" b="1" dirty="0">
              <a:latin typeface="標楷體" panose="03000509000000000000" pitchFamily="65" charset="-120"/>
              <a:ea typeface="標楷體" panose="03000509000000000000" pitchFamily="65" charset="-120"/>
            </a:endParaRPr>
          </a:p>
          <a:p>
            <a:pPr marL="0" indent="0" algn="just" eaLnBrk="1" hangingPunct="1">
              <a:lnSpc>
                <a:spcPct val="110000"/>
              </a:lnSpc>
              <a:spcBef>
                <a:spcPts val="0"/>
              </a:spcBef>
              <a:buClr>
                <a:schemeClr val="tx1"/>
              </a:buClr>
              <a:buNone/>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110000"/>
              </a:lnSpc>
              <a:spcBef>
                <a:spcPts val="0"/>
              </a:spcBef>
              <a:buClr>
                <a:schemeClr val="tx1"/>
              </a:buClr>
              <a:buNone/>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113.4.11(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線接點 7">
            <a:extLst>
              <a:ext uri="{FF2B5EF4-FFF2-40B4-BE49-F238E27FC236}">
                <a16:creationId xmlns:a16="http://schemas.microsoft.com/office/drawing/2014/main" id="{8B310A90-3CFA-4F91-B453-F12D45E2DDB1}"/>
              </a:ext>
            </a:extLst>
          </p:cNvPr>
          <p:cNvCxnSpPr/>
          <p:nvPr/>
        </p:nvCxnSpPr>
        <p:spPr>
          <a:xfrm>
            <a:off x="972699" y="2132856"/>
            <a:ext cx="3318260" cy="0"/>
          </a:xfrm>
          <a:prstGeom prst="line">
            <a:avLst/>
          </a:prstGeom>
          <a:ln w="28575">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9" name="矩形 8">
            <a:extLst>
              <a:ext uri="{FF2B5EF4-FFF2-40B4-BE49-F238E27FC236}">
                <a16:creationId xmlns:a16="http://schemas.microsoft.com/office/drawing/2014/main" id="{AA4B8B35-EBD9-4A66-8411-7F4BBCD814BA}"/>
              </a:ext>
            </a:extLst>
          </p:cNvPr>
          <p:cNvSpPr/>
          <p:nvPr/>
        </p:nvSpPr>
        <p:spPr>
          <a:xfrm>
            <a:off x="993254" y="2209123"/>
            <a:ext cx="6096000" cy="1208023"/>
          </a:xfrm>
          <a:prstGeom prst="rect">
            <a:avLst/>
          </a:prstGeom>
        </p:spPr>
        <p:txBody>
          <a:bodyPr>
            <a:spAutoFit/>
          </a:bodyPr>
          <a:lstStyle/>
          <a:p>
            <a:pPr marL="0" indent="0">
              <a:lnSpc>
                <a:spcPct val="130000"/>
              </a:lnSpc>
              <a:spcBef>
                <a:spcPts val="300"/>
              </a:spcBef>
              <a:spcAft>
                <a:spcPts val="300"/>
              </a:spcAft>
              <a:buClr>
                <a:schemeClr val="tx1"/>
              </a:buClr>
              <a:buNone/>
              <a:defRPr/>
            </a:pPr>
            <a:r>
              <a:rPr lang="zh-TW" altLang="en-US" sz="1700" b="1" dirty="0">
                <a:latin typeface="Times New Roman" panose="02020603050405020304" pitchFamily="18" charset="0"/>
                <a:ea typeface="標楷體" panose="03000509000000000000" pitchFamily="65" charset="-120"/>
                <a:cs typeface="Times New Roman" panose="02020603050405020304" pitchFamily="18" charset="0"/>
              </a:rPr>
              <a:t>第一階段報名系統</a:t>
            </a:r>
            <a:r>
              <a:rPr lang="en-US" altLang="zh-TW" sz="17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dirty="0">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7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10000"/>
              </a:lnSpc>
              <a:spcBef>
                <a:spcPts val="0"/>
              </a:spcBef>
              <a:buClr>
                <a:schemeClr val="tx1"/>
              </a:buClr>
              <a:buNone/>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10000"/>
              </a:lnSpc>
              <a:spcBef>
                <a:spcPts val="0"/>
              </a:spcBef>
              <a:buClr>
                <a:schemeClr val="tx1"/>
              </a:buClr>
              <a:buNone/>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113.5.10(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a:extLst>
              <a:ext uri="{FF2B5EF4-FFF2-40B4-BE49-F238E27FC236}">
                <a16:creationId xmlns:a16="http://schemas.microsoft.com/office/drawing/2014/main" id="{A13204A2-43F9-4056-B71C-6B4DC44B91B0}"/>
              </a:ext>
            </a:extLst>
          </p:cNvPr>
          <p:cNvSpPr/>
          <p:nvPr/>
        </p:nvSpPr>
        <p:spPr>
          <a:xfrm>
            <a:off x="916981" y="3439837"/>
            <a:ext cx="4530947" cy="1626599"/>
          </a:xfrm>
          <a:prstGeom prst="rect">
            <a:avLst/>
          </a:prstGeom>
        </p:spPr>
        <p:txBody>
          <a:bodyPr wrap="square">
            <a:spAutoFit/>
          </a:bodyPr>
          <a:lstStyle/>
          <a:p>
            <a:pPr>
              <a:lnSpc>
                <a:spcPct val="130000"/>
              </a:lnSpc>
              <a:spcBef>
                <a:spcPts val="300"/>
              </a:spcBef>
              <a:spcAft>
                <a:spcPts val="300"/>
              </a:spcAft>
              <a:buClr>
                <a:schemeClr val="tx1"/>
              </a:buClr>
              <a:defRPr/>
            </a:pPr>
            <a:r>
              <a:rPr lang="zh-TW" altLang="en-US" sz="1700" b="1" dirty="0">
                <a:solidFill>
                  <a:srgbClr val="FF0000"/>
                </a:solidFill>
                <a:latin typeface="標楷體" panose="03000509000000000000" pitchFamily="65" charset="-120"/>
                <a:ea typeface="標楷體" panose="03000509000000000000" pitchFamily="65" charset="-120"/>
              </a:rPr>
              <a:t>第二階段報名系統</a:t>
            </a:r>
            <a:br>
              <a:rPr lang="en-US" altLang="zh-TW" sz="1700" b="1" dirty="0">
                <a:solidFill>
                  <a:srgbClr val="FF0000"/>
                </a:solidFill>
                <a:latin typeface="標楷體" panose="03000509000000000000" pitchFamily="65" charset="-120"/>
                <a:ea typeface="標楷體" panose="03000509000000000000" pitchFamily="65" charset="-120"/>
              </a:rPr>
            </a:br>
            <a:r>
              <a:rPr lang="en-US" altLang="zh-TW" sz="1700" b="1" dirty="0">
                <a:solidFill>
                  <a:srgbClr val="FF0000"/>
                </a:solidFill>
                <a:latin typeface="標楷體" panose="03000509000000000000" pitchFamily="65" charset="-120"/>
                <a:ea typeface="標楷體" panose="03000509000000000000" pitchFamily="65" charset="-120"/>
              </a:rPr>
              <a:t> (</a:t>
            </a:r>
            <a:r>
              <a:rPr lang="zh-TW" altLang="en-US" sz="1700" b="1" dirty="0">
                <a:solidFill>
                  <a:srgbClr val="FF0000"/>
                </a:solidFill>
                <a:latin typeface="標楷體" panose="03000509000000000000" pitchFamily="65" charset="-120"/>
                <a:ea typeface="標楷體" panose="03000509000000000000" pitchFamily="65" charset="-120"/>
              </a:rPr>
              <a:t>含學習歷程備審資料上傳作業</a:t>
            </a:r>
            <a:r>
              <a:rPr lang="en-US" altLang="zh-TW" sz="1700" b="1" dirty="0">
                <a:solidFill>
                  <a:srgbClr val="FF0000"/>
                </a:solidFill>
                <a:latin typeface="標楷體" panose="03000509000000000000" pitchFamily="65" charset="-120"/>
                <a:ea typeface="標楷體" panose="03000509000000000000" pitchFamily="65" charset="-120"/>
              </a:rPr>
              <a:t>) </a:t>
            </a:r>
            <a:r>
              <a:rPr lang="en-US" altLang="zh-TW" sz="17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7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p>
          <a:p>
            <a:pPr>
              <a:lnSpc>
                <a:spcPct val="130000"/>
              </a:lnSpc>
              <a:spcBef>
                <a:spcPts val="300"/>
              </a:spcBef>
              <a:spcAft>
                <a:spcPts val="300"/>
              </a:spcAft>
              <a:buClr>
                <a:schemeClr val="tx1"/>
              </a:buClr>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10000"/>
              </a:lnSpc>
              <a:spcBef>
                <a:spcPts val="0"/>
              </a:spcBef>
              <a:buClr>
                <a:schemeClr val="tx1"/>
              </a:buClr>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112.5.30(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21:00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1" name="直線接點 10">
            <a:extLst>
              <a:ext uri="{FF2B5EF4-FFF2-40B4-BE49-F238E27FC236}">
                <a16:creationId xmlns:a16="http://schemas.microsoft.com/office/drawing/2014/main" id="{B5163B80-8020-4E31-B233-9517C4FB66BC}"/>
              </a:ext>
            </a:extLst>
          </p:cNvPr>
          <p:cNvCxnSpPr/>
          <p:nvPr/>
        </p:nvCxnSpPr>
        <p:spPr>
          <a:xfrm>
            <a:off x="972699" y="3439837"/>
            <a:ext cx="3318260" cy="0"/>
          </a:xfrm>
          <a:prstGeom prst="line">
            <a:avLst/>
          </a:prstGeom>
          <a:ln w="28575">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2" name="直線接點 11">
            <a:extLst>
              <a:ext uri="{FF2B5EF4-FFF2-40B4-BE49-F238E27FC236}">
                <a16:creationId xmlns:a16="http://schemas.microsoft.com/office/drawing/2014/main" id="{50F7E930-8ADA-4332-92B5-53145D051898}"/>
              </a:ext>
            </a:extLst>
          </p:cNvPr>
          <p:cNvCxnSpPr/>
          <p:nvPr/>
        </p:nvCxnSpPr>
        <p:spPr>
          <a:xfrm>
            <a:off x="993254" y="5194615"/>
            <a:ext cx="3318260" cy="0"/>
          </a:xfrm>
          <a:prstGeom prst="line">
            <a:avLst/>
          </a:prstGeom>
          <a:ln w="28575">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13" name="矩形 12">
            <a:extLst>
              <a:ext uri="{FF2B5EF4-FFF2-40B4-BE49-F238E27FC236}">
                <a16:creationId xmlns:a16="http://schemas.microsoft.com/office/drawing/2014/main" id="{E7A9D032-1A49-4795-8769-8B71872B8D56}"/>
              </a:ext>
            </a:extLst>
          </p:cNvPr>
          <p:cNvSpPr/>
          <p:nvPr/>
        </p:nvSpPr>
        <p:spPr>
          <a:xfrm>
            <a:off x="962084" y="5220954"/>
            <a:ext cx="3446562" cy="1209562"/>
          </a:xfrm>
          <a:prstGeom prst="rect">
            <a:avLst/>
          </a:prstGeom>
        </p:spPr>
        <p:txBody>
          <a:bodyPr wrap="square">
            <a:spAutoFit/>
          </a:bodyPr>
          <a:lstStyle/>
          <a:p>
            <a:pPr>
              <a:lnSpc>
                <a:spcPct val="130000"/>
              </a:lnSpc>
              <a:spcBef>
                <a:spcPts val="300"/>
              </a:spcBef>
              <a:spcAft>
                <a:spcPts val="300"/>
              </a:spcAft>
              <a:buClr>
                <a:schemeClr val="tx1"/>
              </a:buClr>
              <a:defRPr/>
            </a:pPr>
            <a:r>
              <a:rPr lang="zh-TW" altLang="en-US" sz="1700" b="1" dirty="0">
                <a:latin typeface="標楷體" panose="03000509000000000000" pitchFamily="65" charset="-120"/>
                <a:ea typeface="標楷體" panose="03000509000000000000" pitchFamily="65" charset="-120"/>
              </a:rPr>
              <a:t>登記就讀志願序系統</a:t>
            </a:r>
            <a:r>
              <a:rPr lang="en-US" altLang="zh-TW" sz="17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1" dirty="0">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7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spcBef>
                <a:spcPts val="0"/>
              </a:spcBef>
              <a:buClr>
                <a:schemeClr val="tx1"/>
              </a:buClr>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113.7.3(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標題 1">
            <a:extLst>
              <a:ext uri="{FF2B5EF4-FFF2-40B4-BE49-F238E27FC236}">
                <a16:creationId xmlns:a16="http://schemas.microsoft.com/office/drawing/2014/main" id="{ECC594F7-9851-436D-B3EC-D8202A902C3D}"/>
              </a:ext>
            </a:extLst>
          </p:cNvPr>
          <p:cNvSpPr txBox="1">
            <a:spLocks/>
          </p:cNvSpPr>
          <p:nvPr/>
        </p:nvSpPr>
        <p:spPr>
          <a:xfrm>
            <a:off x="1379347" y="90545"/>
            <a:ext cx="8892480" cy="633413"/>
          </a:xfrm>
          <a:prstGeom prst="rect">
            <a:avLst/>
          </a:prstGeom>
          <a:noFill/>
        </p:spPr>
        <p:txBody>
          <a:bodyPr/>
          <a:lstStyle>
            <a:lvl1pPr algn="l" rtl="0" eaLnBrk="0" fontAlgn="base" hangingPunct="0">
              <a:spcBef>
                <a:spcPct val="0"/>
              </a:spcBef>
              <a:spcAft>
                <a:spcPct val="0"/>
              </a:spcAft>
              <a:defRPr kumimoji="1" sz="2800">
                <a:solidFill>
                  <a:schemeClr val="tx2"/>
                </a:solidFill>
                <a:latin typeface="標楷體" panose="03000509000000000000" pitchFamily="65" charset="-120"/>
                <a:ea typeface="標楷體" panose="03000509000000000000" pitchFamily="65" charset="-120"/>
                <a:cs typeface="+mj-cs"/>
              </a:defRPr>
            </a:lvl1pPr>
            <a:lvl2pPr algn="l" rtl="0" eaLnBrk="0" fontAlgn="base" hangingPunct="0">
              <a:spcBef>
                <a:spcPct val="0"/>
              </a:spcBef>
              <a:spcAft>
                <a:spcPct val="0"/>
              </a:spcAft>
              <a:defRPr kumimoji="1" sz="2800">
                <a:solidFill>
                  <a:schemeClr val="tx2"/>
                </a:solidFill>
                <a:latin typeface="Arial" charset="0"/>
                <a:ea typeface="華康新特明體" pitchFamily="49" charset="-120"/>
              </a:defRPr>
            </a:lvl2pPr>
            <a:lvl3pPr algn="l" rtl="0" eaLnBrk="0" fontAlgn="base" hangingPunct="0">
              <a:spcBef>
                <a:spcPct val="0"/>
              </a:spcBef>
              <a:spcAft>
                <a:spcPct val="0"/>
              </a:spcAft>
              <a:defRPr kumimoji="1" sz="2800">
                <a:solidFill>
                  <a:schemeClr val="tx2"/>
                </a:solidFill>
                <a:latin typeface="Arial" charset="0"/>
                <a:ea typeface="華康新特明體" pitchFamily="49" charset="-120"/>
              </a:defRPr>
            </a:lvl3pPr>
            <a:lvl4pPr algn="l" rtl="0" eaLnBrk="0" fontAlgn="base" hangingPunct="0">
              <a:spcBef>
                <a:spcPct val="0"/>
              </a:spcBef>
              <a:spcAft>
                <a:spcPct val="0"/>
              </a:spcAft>
              <a:defRPr kumimoji="1" sz="2800">
                <a:solidFill>
                  <a:schemeClr val="tx2"/>
                </a:solidFill>
                <a:latin typeface="Arial" charset="0"/>
                <a:ea typeface="華康新特明體" pitchFamily="49" charset="-120"/>
              </a:defRPr>
            </a:lvl4pPr>
            <a:lvl5pPr algn="l" rtl="0" eaLnBrk="0" fontAlgn="base" hangingPunct="0">
              <a:spcBef>
                <a:spcPct val="0"/>
              </a:spcBef>
              <a:spcAft>
                <a:spcPct val="0"/>
              </a:spcAft>
              <a:defRPr kumimoji="1" sz="2800">
                <a:solidFill>
                  <a:schemeClr val="tx2"/>
                </a:solidFill>
                <a:latin typeface="Arial" charset="0"/>
                <a:ea typeface="華康新特明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a:r>
              <a:rPr lang="zh-TW" altLang="en-US" b="1" kern="0" dirty="0">
                <a:solidFill>
                  <a:schemeClr val="tx1"/>
                </a:solidFill>
                <a:latin typeface="Times New Roman" panose="02020603050405020304" pitchFamily="18" charset="0"/>
                <a:cs typeface="Times New Roman" panose="02020603050405020304" pitchFamily="18" charset="0"/>
              </a:rPr>
              <a:t>系統</a:t>
            </a:r>
            <a:r>
              <a:rPr lang="zh-TW" altLang="en-US" b="1" kern="0" dirty="0">
                <a:solidFill>
                  <a:srgbClr val="FF0000"/>
                </a:solidFill>
                <a:latin typeface="Times New Roman" panose="02020603050405020304" pitchFamily="18" charset="0"/>
                <a:cs typeface="Times New Roman" panose="02020603050405020304" pitchFamily="18" charset="0"/>
              </a:rPr>
              <a:t>練習版</a:t>
            </a:r>
            <a:r>
              <a:rPr lang="zh-TW" altLang="en-US" b="1" kern="0" dirty="0">
                <a:solidFill>
                  <a:schemeClr val="tx1"/>
                </a:solidFill>
                <a:latin typeface="Times New Roman" panose="02020603050405020304" pitchFamily="18" charset="0"/>
                <a:cs typeface="Times New Roman" panose="02020603050405020304" pitchFamily="18" charset="0"/>
              </a:rPr>
              <a:t>開放時程</a:t>
            </a:r>
          </a:p>
        </p:txBody>
      </p:sp>
      <p:pic>
        <p:nvPicPr>
          <p:cNvPr id="17" name="圖片 16">
            <a:extLst>
              <a:ext uri="{FF2B5EF4-FFF2-40B4-BE49-F238E27FC236}">
                <a16:creationId xmlns:a16="http://schemas.microsoft.com/office/drawing/2014/main" id="{F10C2664-7779-4678-A4F1-9446768F7572}"/>
              </a:ext>
            </a:extLst>
          </p:cNvPr>
          <p:cNvPicPr>
            <a:picLocks noChangeAspect="1"/>
          </p:cNvPicPr>
          <p:nvPr/>
        </p:nvPicPr>
        <p:blipFill>
          <a:blip r:embed="rId2"/>
          <a:stretch>
            <a:fillRect/>
          </a:stretch>
        </p:blipFill>
        <p:spPr>
          <a:xfrm>
            <a:off x="5486086" y="783135"/>
            <a:ext cx="5712660" cy="5812336"/>
          </a:xfrm>
          <a:prstGeom prst="rect">
            <a:avLst/>
          </a:prstGeom>
          <a:ln>
            <a:noFill/>
          </a:ln>
          <a:effectLst>
            <a:outerShdw blurRad="190500" algn="tl" rotWithShape="0">
              <a:srgbClr val="000000">
                <a:alpha val="70000"/>
              </a:srgbClr>
            </a:outerShdw>
          </a:effectLst>
        </p:spPr>
      </p:pic>
      <p:sp>
        <p:nvSpPr>
          <p:cNvPr id="18" name="橢圓 17">
            <a:extLst>
              <a:ext uri="{FF2B5EF4-FFF2-40B4-BE49-F238E27FC236}">
                <a16:creationId xmlns:a16="http://schemas.microsoft.com/office/drawing/2014/main" id="{26D6563F-5863-492C-B4DF-34B0C470460B}"/>
              </a:ext>
            </a:extLst>
          </p:cNvPr>
          <p:cNvSpPr/>
          <p:nvPr/>
        </p:nvSpPr>
        <p:spPr>
          <a:xfrm>
            <a:off x="10653812" y="1210492"/>
            <a:ext cx="592183" cy="36512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19" name="橢圓 18">
            <a:extLst>
              <a:ext uri="{FF2B5EF4-FFF2-40B4-BE49-F238E27FC236}">
                <a16:creationId xmlns:a16="http://schemas.microsoft.com/office/drawing/2014/main" id="{C171C437-6896-42B5-8C14-DE63ACBE08BD}"/>
              </a:ext>
            </a:extLst>
          </p:cNvPr>
          <p:cNvSpPr/>
          <p:nvPr/>
        </p:nvSpPr>
        <p:spPr>
          <a:xfrm>
            <a:off x="5506641" y="5175245"/>
            <a:ext cx="1358537" cy="36512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3951134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8426"/>
            <a:ext cx="12192000" cy="15974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1" descr="聯合會logo"/>
          <p:cNvPicPr>
            <a:picLocks noChangeAspect="1" noChangeArrowheads="1"/>
          </p:cNvPicPr>
          <p:nvPr/>
        </p:nvPicPr>
        <p:blipFill>
          <a:blip r:embed="rId3" cstate="print"/>
          <a:srcRect/>
          <a:stretch>
            <a:fillRect/>
          </a:stretch>
        </p:blipFill>
        <p:spPr bwMode="auto">
          <a:xfrm>
            <a:off x="3621321" y="5051698"/>
            <a:ext cx="4695365" cy="843236"/>
          </a:xfrm>
          <a:prstGeom prst="rect">
            <a:avLst/>
          </a:prstGeom>
          <a:noFill/>
          <a:ln w="9525">
            <a:noFill/>
            <a:miter lim="800000"/>
            <a:headEnd/>
            <a:tailEnd/>
          </a:ln>
        </p:spPr>
      </p:pic>
      <p:pic>
        <p:nvPicPr>
          <p:cNvPr id="7" name="圖片 6"/>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2845" y="4109157"/>
            <a:ext cx="1083451" cy="1056778"/>
          </a:xfrm>
          <a:prstGeom prst="rect">
            <a:avLst/>
          </a:prstGeom>
          <a:noFill/>
        </p:spPr>
      </p:pic>
      <p:sp>
        <p:nvSpPr>
          <p:cNvPr id="4" name="矩形 3"/>
          <p:cNvSpPr/>
          <p:nvPr/>
        </p:nvSpPr>
        <p:spPr>
          <a:xfrm>
            <a:off x="-10885" y="66057"/>
            <a:ext cx="12192000" cy="633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855" y="1254018"/>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9" name="矩形 8"/>
          <p:cNvSpPr/>
          <p:nvPr/>
        </p:nvSpPr>
        <p:spPr>
          <a:xfrm>
            <a:off x="-2856" y="3078430"/>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內容版面配置區 2"/>
          <p:cNvSpPr>
            <a:spLocks noGrp="1"/>
          </p:cNvSpPr>
          <p:nvPr>
            <p:ph type="subTitle" idx="4294967295"/>
          </p:nvPr>
        </p:nvSpPr>
        <p:spPr>
          <a:xfrm>
            <a:off x="1513115" y="995593"/>
            <a:ext cx="9144000" cy="1655762"/>
          </a:xfrm>
        </p:spPr>
        <p:txBody>
          <a:bodyPr>
            <a:noAutofit/>
          </a:bodyPr>
          <a:lstStyle/>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簡報完畢</a:t>
            </a:r>
            <a:endParaRPr lang="en-US" altLang="zh-TW"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endParaRPr>
          </a:p>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敬請指教</a:t>
            </a:r>
          </a:p>
        </p:txBody>
      </p:sp>
      <p:sp>
        <p:nvSpPr>
          <p:cNvPr id="10" name="投影片編號版面配置區 9"/>
          <p:cNvSpPr>
            <a:spLocks noGrp="1"/>
          </p:cNvSpPr>
          <p:nvPr>
            <p:ph type="sldNum" sz="quarter" idx="12"/>
          </p:nvPr>
        </p:nvSpPr>
        <p:spPr/>
        <p:txBody>
          <a:bodyPr/>
          <a:lstStyle/>
          <a:p>
            <a:fld id="{BFD9D296-0923-4B30-8558-81C121D8C7E7}" type="slidenum">
              <a:rPr lang="zh-TW" altLang="en-US" smtClean="0"/>
              <a:pPr/>
              <a:t>55</a:t>
            </a:fld>
            <a:endParaRPr lang="zh-TW" altLang="en-US" dirty="0"/>
          </a:p>
        </p:txBody>
      </p:sp>
      <p:sp>
        <p:nvSpPr>
          <p:cNvPr id="12" name="橢圓 11"/>
          <p:cNvSpPr/>
          <p:nvPr/>
        </p:nvSpPr>
        <p:spPr>
          <a:xfrm>
            <a:off x="9723333" y="1633739"/>
            <a:ext cx="1165314" cy="1165314"/>
          </a:xfrm>
          <a:prstGeom prst="ellipse">
            <a:avLst/>
          </a:prstGeom>
          <a:solidFill>
            <a:schemeClr val="accent4">
              <a:lumMod val="20000"/>
              <a:lumOff val="80000"/>
            </a:schemeClr>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Picture 2" descr="https://caac.jctv.ntut.edu.tw/105generalquery/image/applyLogo.gif"/>
          <p:cNvPicPr>
            <a:picLocks noChangeAspect="1" noChangeArrowheads="1"/>
          </p:cNvPicPr>
          <p:nvPr/>
        </p:nvPicPr>
        <p:blipFill>
          <a:blip r:embed="rId5" cstate="print"/>
          <a:srcRect/>
          <a:stretch>
            <a:fillRect/>
          </a:stretch>
        </p:blipFill>
        <p:spPr bwMode="auto">
          <a:xfrm>
            <a:off x="9749627" y="1716594"/>
            <a:ext cx="1085380" cy="110327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49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1"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2)">
                                      <p:cBhvr>
                                        <p:cTn id="24"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165906"/>
            <a:ext cx="12192000"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2800" b="1" spc="-100" dirty="0">
                <a:solidFill>
                  <a:srgbClr val="FF0000"/>
                </a:solidFill>
                <a:latin typeface="Book Antiqua" panose="02040602050305030304" pitchFamily="18" charset="0"/>
                <a:ea typeface="華康儷楷書" panose="03000509000000000000" pitchFamily="65" charset="-120"/>
              </a:rPr>
              <a:t>C.</a:t>
            </a:r>
            <a:r>
              <a:rPr lang="zh-TW" altLang="en-US" sz="2800" b="1" spc="-100" dirty="0">
                <a:solidFill>
                  <a:srgbClr val="FF0000"/>
                </a:solidFill>
                <a:latin typeface="Book Antiqua" panose="02040602050305030304" pitchFamily="18" charset="0"/>
                <a:ea typeface="華康儷楷書" panose="03000509000000000000" pitchFamily="65" charset="-120"/>
              </a:rPr>
              <a:t>多元表現</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rPr>
              <a:t>項目檔案審閱注意事項</a:t>
            </a:r>
          </a:p>
        </p:txBody>
      </p:sp>
      <p:graphicFrame>
        <p:nvGraphicFramePr>
          <p:cNvPr id="6" name="表格 5"/>
          <p:cNvGraphicFramePr>
            <a:graphicFrameLocks noGrp="1"/>
          </p:cNvGraphicFramePr>
          <p:nvPr>
            <p:extLst>
              <p:ext uri="{D42A27DB-BD31-4B8C-83A1-F6EECF244321}">
                <p14:modId xmlns:p14="http://schemas.microsoft.com/office/powerpoint/2010/main" val="234309775"/>
              </p:ext>
            </p:extLst>
          </p:nvPr>
        </p:nvGraphicFramePr>
        <p:xfrm>
          <a:off x="714377" y="1105073"/>
          <a:ext cx="10924248" cy="4575455"/>
        </p:xfrm>
        <a:graphic>
          <a:graphicData uri="http://schemas.openxmlformats.org/drawingml/2006/table">
            <a:tbl>
              <a:tblPr>
                <a:tableStyleId>{5C22544A-7EE6-4342-B048-85BDC9FD1C3A}</a:tableStyleId>
              </a:tblPr>
              <a:tblGrid>
                <a:gridCol w="732530">
                  <a:extLst>
                    <a:ext uri="{9D8B030D-6E8A-4147-A177-3AD203B41FA5}">
                      <a16:colId xmlns:a16="http://schemas.microsoft.com/office/drawing/2014/main" val="587329319"/>
                    </a:ext>
                  </a:extLst>
                </a:gridCol>
                <a:gridCol w="3639443">
                  <a:extLst>
                    <a:ext uri="{9D8B030D-6E8A-4147-A177-3AD203B41FA5}">
                      <a16:colId xmlns:a16="http://schemas.microsoft.com/office/drawing/2014/main" val="2997043178"/>
                    </a:ext>
                  </a:extLst>
                </a:gridCol>
                <a:gridCol w="3381375">
                  <a:extLst>
                    <a:ext uri="{9D8B030D-6E8A-4147-A177-3AD203B41FA5}">
                      <a16:colId xmlns:a16="http://schemas.microsoft.com/office/drawing/2014/main" val="191151021"/>
                    </a:ext>
                  </a:extLst>
                </a:gridCol>
                <a:gridCol w="3170900">
                  <a:extLst>
                    <a:ext uri="{9D8B030D-6E8A-4147-A177-3AD203B41FA5}">
                      <a16:colId xmlns:a16="http://schemas.microsoft.com/office/drawing/2014/main" val="3353661207"/>
                    </a:ext>
                  </a:extLst>
                </a:gridCol>
              </a:tblGrid>
              <a:tr h="446497">
                <a:tc rowSpan="2">
                  <a:txBody>
                    <a:bodyPr/>
                    <a:lstStyle/>
                    <a:p>
                      <a:pPr algn="ctr">
                        <a:spcAft>
                          <a:spcPts val="0"/>
                        </a:spcAft>
                      </a:pPr>
                      <a:r>
                        <a:rPr lang="zh-TW" sz="1800" kern="0" spc="-150" baseline="0" dirty="0">
                          <a:effectLst/>
                          <a:latin typeface="標楷體" panose="03000509000000000000" pitchFamily="65" charset="-120"/>
                          <a:ea typeface="標楷體" panose="03000509000000000000" pitchFamily="65" charset="-120"/>
                        </a:rPr>
                        <a:t>分類</a:t>
                      </a:r>
                      <a:endParaRPr lang="en-US" altLang="zh-TW" sz="1800" kern="0" spc="-150" baseline="0" dirty="0">
                        <a:effectLst/>
                        <a:latin typeface="標楷體" panose="03000509000000000000" pitchFamily="65" charset="-120"/>
                        <a:ea typeface="標楷體" panose="03000509000000000000" pitchFamily="65" charset="-120"/>
                      </a:endParaRPr>
                    </a:p>
                    <a:p>
                      <a:pPr algn="ctr">
                        <a:spcAft>
                          <a:spcPts val="0"/>
                        </a:spcAft>
                      </a:pPr>
                      <a:r>
                        <a:rPr lang="zh-TW" altLang="en-US" sz="1800" kern="0" spc="-150" baseline="0" dirty="0">
                          <a:effectLst/>
                          <a:latin typeface="標楷體" panose="03000509000000000000" pitchFamily="65" charset="-120"/>
                          <a:ea typeface="標楷體" panose="03000509000000000000" pitchFamily="65" charset="-120"/>
                        </a:rPr>
                        <a:t>項目</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200" b="1" kern="100" spc="-150" baseline="0" dirty="0">
                          <a:effectLst/>
                          <a:latin typeface="標楷體" panose="03000509000000000000" pitchFamily="65" charset="-120"/>
                          <a:ea typeface="標楷體" panose="03000509000000000000" pitchFamily="65" charset="-120"/>
                        </a:rPr>
                        <a:t>招策會公告之</a:t>
                      </a:r>
                      <a:r>
                        <a:rPr lang="zh-TW" altLang="en-US" sz="2200" b="1" kern="100" spc="-150" baseline="0" dirty="0">
                          <a:effectLst/>
                          <a:latin typeface="標楷體" panose="03000509000000000000" pitchFamily="65" charset="-120"/>
                          <a:ea typeface="標楷體" panose="03000509000000000000" pitchFamily="65" charset="-120"/>
                        </a:rPr>
                        <a:t>學習準備建議方向</a:t>
                      </a:r>
                      <a:r>
                        <a:rPr lang="zh-TW" altLang="zh-TW" sz="2200" b="1" kern="100" spc="-150" baseline="0" dirty="0">
                          <a:effectLst/>
                          <a:latin typeface="標楷體" panose="03000509000000000000" pitchFamily="65" charset="-120"/>
                          <a:ea typeface="標楷體" panose="03000509000000000000" pitchFamily="65" charset="-120"/>
                        </a:rPr>
                        <a:t>資料項目</a:t>
                      </a:r>
                      <a:endParaRPr lang="zh-TW" altLang="zh-TW" sz="2200" b="1"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hMerge="1">
                  <a:txBody>
                    <a:bodyPr/>
                    <a:lstStyle/>
                    <a:p>
                      <a:endParaRPr lang="zh-TW" altLang="en-US"/>
                    </a:p>
                  </a:txBody>
                  <a:tcPr/>
                </a:tc>
                <a:tc rowSpan="2">
                  <a:txBody>
                    <a:bodyPr/>
                    <a:lstStyle/>
                    <a:p>
                      <a:pPr algn="ctr">
                        <a:spcAft>
                          <a:spcPts val="0"/>
                        </a:spcAft>
                      </a:pPr>
                      <a:r>
                        <a:rPr lang="zh-TW" sz="2000" b="1" kern="100" spc="-150" baseline="0" dirty="0">
                          <a:solidFill>
                            <a:srgbClr val="FF0000"/>
                          </a:solidFill>
                          <a:effectLst/>
                          <a:latin typeface="標楷體" panose="03000509000000000000" pitchFamily="65" charset="-120"/>
                          <a:ea typeface="標楷體" panose="03000509000000000000" pitchFamily="65" charset="-120"/>
                        </a:rPr>
                        <a:t>對應</a:t>
                      </a:r>
                      <a:r>
                        <a:rPr lang="zh-TW" altLang="en-US" sz="2000" b="1" kern="100" spc="-150" baseline="0" dirty="0">
                          <a:solidFill>
                            <a:srgbClr val="FF0000"/>
                          </a:solidFill>
                          <a:effectLst/>
                          <a:latin typeface="標楷體" panose="03000509000000000000" pitchFamily="65" charset="-120"/>
                          <a:ea typeface="標楷體" panose="03000509000000000000" pitchFamily="65" charset="-120"/>
                        </a:rPr>
                        <a:t>ＥＰ</a:t>
                      </a:r>
                      <a:endParaRPr lang="zh-TW" sz="2000" b="1" kern="100" spc="-150" baseline="0" dirty="0">
                        <a:solidFill>
                          <a:srgbClr val="FF0000"/>
                        </a:solidFill>
                        <a:effectLst/>
                        <a:latin typeface="標楷體" panose="03000509000000000000" pitchFamily="65" charset="-120"/>
                        <a:ea typeface="標楷體" panose="03000509000000000000" pitchFamily="65" charset="-120"/>
                      </a:endParaRPr>
                    </a:p>
                    <a:p>
                      <a:pPr algn="ctr">
                        <a:spcAft>
                          <a:spcPts val="0"/>
                        </a:spcAft>
                      </a:pPr>
                      <a:r>
                        <a:rPr lang="zh-TW" sz="2000" b="1" kern="100" spc="-150" baseline="0" dirty="0">
                          <a:solidFill>
                            <a:srgbClr val="FF0000"/>
                          </a:solidFill>
                          <a:effectLst/>
                          <a:latin typeface="標楷體" panose="03000509000000000000" pitchFamily="65" charset="-120"/>
                          <a:ea typeface="標楷體" panose="03000509000000000000" pitchFamily="65" charset="-120"/>
                        </a:rPr>
                        <a:t>學習歷程資料</a:t>
                      </a:r>
                      <a:br>
                        <a:rPr lang="en-US" sz="2000" b="1" kern="100" spc="-150" baseline="0" dirty="0">
                          <a:solidFill>
                            <a:srgbClr val="FF0000"/>
                          </a:solidFill>
                          <a:effectLst/>
                          <a:latin typeface="標楷體" panose="03000509000000000000" pitchFamily="65" charset="-120"/>
                          <a:ea typeface="標楷體" panose="03000509000000000000" pitchFamily="65" charset="-120"/>
                        </a:rPr>
                      </a:br>
                      <a:r>
                        <a:rPr lang="zh-TW" sz="2000" b="1" kern="100" spc="-150" baseline="0" dirty="0">
                          <a:solidFill>
                            <a:srgbClr val="FF0000"/>
                          </a:solidFill>
                          <a:effectLst/>
                          <a:latin typeface="標楷體" panose="03000509000000000000" pitchFamily="65" charset="-120"/>
                          <a:ea typeface="標楷體" panose="03000509000000000000" pitchFamily="65" charset="-120"/>
                        </a:rPr>
                        <a:t>欄位名稱</a:t>
                      </a:r>
                      <a:endParaRPr lang="zh-TW" sz="2000" b="1"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0031057"/>
                  </a:ext>
                </a:extLst>
              </a:tr>
              <a:tr h="446497">
                <a:tc vMerge="1">
                  <a:txBody>
                    <a:bodyPr/>
                    <a:lstStyle/>
                    <a:p>
                      <a:endParaRPr lang="zh-TW" altLang="en-US"/>
                    </a:p>
                  </a:txBody>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656449094"/>
                  </a:ext>
                </a:extLst>
              </a:tr>
              <a:tr h="562255">
                <a:tc rowSpan="10">
                  <a:txBody>
                    <a:bodyPr/>
                    <a:lstStyle/>
                    <a:p>
                      <a:pPr algn="ctr">
                        <a:spcAft>
                          <a:spcPts val="0"/>
                        </a:spcAft>
                      </a:pPr>
                      <a:r>
                        <a:rPr lang="en-US" altLang="zh-TW" sz="2800" kern="100" spc="-150" baseline="0" dirty="0">
                          <a:solidFill>
                            <a:schemeClr val="bg1"/>
                          </a:solidFill>
                          <a:effectLst/>
                          <a:latin typeface="標楷體" panose="03000509000000000000" pitchFamily="65" charset="-120"/>
                          <a:ea typeface="標楷體" panose="03000509000000000000" pitchFamily="65" charset="-120"/>
                        </a:rPr>
                        <a:t>(C)</a:t>
                      </a: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多</a:t>
                      </a:r>
                      <a:endParaRPr lang="en-US" alt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元</a:t>
                      </a: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表</a:t>
                      </a:r>
                      <a:endParaRPr lang="en-US" alt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現</a:t>
                      </a:r>
                      <a:endParaRPr lang="zh-TW" sz="2800" kern="100" spc="-150" baseline="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C-1</a:t>
                      </a:r>
                      <a:r>
                        <a:rPr lang="zh-TW" sz="1800" kern="100" spc="-150" baseline="0" dirty="0">
                          <a:solidFill>
                            <a:schemeClr val="dk1"/>
                          </a:solidFill>
                          <a:effectLst/>
                          <a:latin typeface="標楷體" panose="03000509000000000000" pitchFamily="65" charset="-120"/>
                          <a:ea typeface="標楷體" panose="03000509000000000000" pitchFamily="65" charset="-120"/>
                          <a:cs typeface="+mn-cs"/>
                        </a:rPr>
                        <a:t>彈性學習時間學習成果</a:t>
                      </a:r>
                      <a:br>
                        <a:rPr lang="en-US" sz="1800" kern="100" spc="-150" baseline="0" dirty="0">
                          <a:solidFill>
                            <a:srgbClr val="0000FF"/>
                          </a:solidFill>
                          <a:effectLst/>
                          <a:latin typeface="標楷體" panose="03000509000000000000" pitchFamily="65" charset="-120"/>
                          <a:ea typeface="標楷體" panose="03000509000000000000" pitchFamily="65" charset="-120"/>
                        </a:rPr>
                      </a:br>
                      <a:r>
                        <a:rPr lang="en-US" sz="1800" kern="100" spc="-150" baseline="0" dirty="0">
                          <a:solidFill>
                            <a:srgbClr val="0000FF"/>
                          </a:solidFill>
                          <a:effectLst/>
                          <a:latin typeface="標楷體" panose="03000509000000000000" pitchFamily="65" charset="-120"/>
                          <a:ea typeface="標楷體" panose="03000509000000000000" pitchFamily="65" charset="-120"/>
                        </a:rPr>
                        <a:t>   </a:t>
                      </a:r>
                      <a:r>
                        <a:rPr lang="en-US" sz="1300" kern="100" spc="-150" baseline="0" dirty="0">
                          <a:solidFill>
                            <a:srgbClr val="0000FF"/>
                          </a:solidFill>
                          <a:effectLst/>
                          <a:latin typeface="標楷體" panose="03000509000000000000" pitchFamily="65" charset="-120"/>
                          <a:ea typeface="標楷體" panose="03000509000000000000" pitchFamily="65" charset="-120"/>
                        </a:rPr>
                        <a:t>(</a:t>
                      </a:r>
                      <a:r>
                        <a:rPr lang="zh-TW" sz="1300" kern="100" spc="-150" baseline="0" dirty="0">
                          <a:solidFill>
                            <a:srgbClr val="0000FF"/>
                          </a:solidFill>
                          <a:effectLst/>
                          <a:latin typeface="標楷體" panose="03000509000000000000" pitchFamily="65" charset="-120"/>
                          <a:ea typeface="標楷體" panose="03000509000000000000" pitchFamily="65" charset="-120"/>
                        </a:rPr>
                        <a:t>包含自主學習或選手培訓或學校特色活動</a:t>
                      </a:r>
                      <a:r>
                        <a:rPr lang="en-US" sz="1300" kern="100" spc="-150" baseline="0" dirty="0">
                          <a:solidFill>
                            <a:srgbClr val="0000FF"/>
                          </a:solidFill>
                          <a:effectLst/>
                          <a:latin typeface="標楷體" panose="03000509000000000000" pitchFamily="65" charset="-120"/>
                          <a:ea typeface="標楷體" panose="03000509000000000000" pitchFamily="65" charset="-120"/>
                        </a:rPr>
                        <a:t>)</a:t>
                      </a:r>
                      <a:endParaRPr lang="zh-TW" sz="1300" kern="100" spc="-150" baseline="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C-1</a:t>
                      </a:r>
                      <a:r>
                        <a:rPr lang="zh-TW" sz="1800" kern="100" spc="-150" baseline="0" dirty="0">
                          <a:solidFill>
                            <a:schemeClr val="dk1"/>
                          </a:solidFill>
                          <a:effectLst/>
                          <a:latin typeface="標楷體" panose="03000509000000000000" pitchFamily="65" charset="-120"/>
                          <a:ea typeface="標楷體" panose="03000509000000000000" pitchFamily="65" charset="-120"/>
                          <a:cs typeface="+mn-cs"/>
                        </a:rPr>
                        <a:t>高中自主學習計畫與成果</a:t>
                      </a: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彈性學習時間</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825384047"/>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C-2</a:t>
                      </a:r>
                      <a:r>
                        <a:rPr lang="zh-TW" sz="1800" kern="100" spc="-150" baseline="0" dirty="0">
                          <a:effectLst/>
                          <a:latin typeface="標楷體" panose="03000509000000000000" pitchFamily="65" charset="-120"/>
                          <a:ea typeface="標楷體" panose="03000509000000000000" pitchFamily="65" charset="-120"/>
                        </a:rPr>
                        <a:t>社團活動經驗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C-2</a:t>
                      </a:r>
                      <a:r>
                        <a:rPr lang="zh-TW" sz="1800" kern="100" spc="-150" baseline="0" dirty="0">
                          <a:effectLst/>
                          <a:latin typeface="標楷體" panose="03000509000000000000" pitchFamily="65" charset="-120"/>
                          <a:ea typeface="標楷體" panose="03000509000000000000" pitchFamily="65" charset="-120"/>
                        </a:rPr>
                        <a:t>社團活動經驗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團體活動時間</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85562920"/>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C-3</a:t>
                      </a:r>
                      <a:r>
                        <a:rPr lang="zh-TW" sz="1800" kern="100" spc="-150" baseline="0" dirty="0">
                          <a:effectLst/>
                          <a:latin typeface="標楷體" panose="03000509000000000000" pitchFamily="65" charset="-120"/>
                          <a:ea typeface="標楷體" panose="03000509000000000000" pitchFamily="65" charset="-120"/>
                        </a:rPr>
                        <a:t>擔任幹部經驗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C-3</a:t>
                      </a:r>
                      <a:r>
                        <a:rPr lang="zh-TW" sz="1800" kern="100" spc="-150" baseline="0" dirty="0">
                          <a:effectLst/>
                          <a:latin typeface="標楷體" panose="03000509000000000000" pitchFamily="65" charset="-120"/>
                          <a:ea typeface="標楷體" panose="03000509000000000000" pitchFamily="65" charset="-120"/>
                        </a:rPr>
                        <a:t>擔任幹部經驗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幹部經歷暨事蹟</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528938419"/>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C-4</a:t>
                      </a:r>
                      <a:r>
                        <a:rPr lang="zh-TW" sz="1800" kern="100" spc="-150" baseline="0" dirty="0">
                          <a:effectLst/>
                          <a:latin typeface="標楷體" panose="03000509000000000000" pitchFamily="65" charset="-120"/>
                          <a:ea typeface="標楷體" panose="03000509000000000000" pitchFamily="65" charset="-120"/>
                        </a:rPr>
                        <a:t>服務學習經驗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C-4</a:t>
                      </a:r>
                      <a:r>
                        <a:rPr lang="zh-TW" sz="1800" kern="100" spc="-150" baseline="0" dirty="0">
                          <a:effectLst/>
                          <a:latin typeface="標楷體" panose="03000509000000000000" pitchFamily="65" charset="-120"/>
                          <a:ea typeface="標楷體" panose="03000509000000000000" pitchFamily="65" charset="-120"/>
                        </a:rPr>
                        <a:t>服務學習經驗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服務學習</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220877251"/>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C-5</a:t>
                      </a:r>
                      <a:r>
                        <a:rPr lang="zh-TW" sz="1800" kern="100" spc="-150" baseline="0" dirty="0">
                          <a:effectLst/>
                          <a:latin typeface="標楷體" panose="03000509000000000000" pitchFamily="65" charset="-120"/>
                          <a:ea typeface="標楷體" panose="03000509000000000000" pitchFamily="65" charset="-120"/>
                        </a:rPr>
                        <a:t>競賽表現</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C-5</a:t>
                      </a:r>
                      <a:r>
                        <a:rPr lang="zh-TW" sz="1800" kern="100" spc="-150" baseline="0" dirty="0">
                          <a:effectLst/>
                          <a:latin typeface="標楷體" panose="03000509000000000000" pitchFamily="65" charset="-120"/>
                          <a:ea typeface="標楷體" panose="03000509000000000000" pitchFamily="65" charset="-120"/>
                        </a:rPr>
                        <a:t>競賽表現</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競賽參與</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874617842"/>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C-6</a:t>
                      </a:r>
                      <a:r>
                        <a:rPr lang="zh-TW" sz="1800" kern="100" spc="-150" baseline="0" dirty="0">
                          <a:effectLst/>
                          <a:latin typeface="標楷體" panose="03000509000000000000" pitchFamily="65" charset="-120"/>
                          <a:ea typeface="標楷體" panose="03000509000000000000" pitchFamily="65" charset="-120"/>
                        </a:rPr>
                        <a:t>非修課紀錄之成果作品</a:t>
                      </a:r>
                      <a:br>
                        <a:rPr lang="en-US" altLang="zh-TW" sz="1800" kern="100" spc="-150" baseline="0" dirty="0">
                          <a:effectLst/>
                          <a:latin typeface="標楷體" panose="03000509000000000000" pitchFamily="65" charset="-120"/>
                          <a:ea typeface="標楷體" panose="03000509000000000000" pitchFamily="65" charset="-120"/>
                        </a:rPr>
                      </a:br>
                      <a:r>
                        <a:rPr lang="en-US" altLang="zh-TW" sz="1800" kern="100" spc="-150" baseline="0" dirty="0">
                          <a:effectLst/>
                          <a:latin typeface="標楷體" panose="03000509000000000000" pitchFamily="65" charset="-120"/>
                          <a:ea typeface="標楷體" panose="03000509000000000000" pitchFamily="65" charset="-120"/>
                        </a:rPr>
                        <a:t>   </a:t>
                      </a:r>
                      <a:r>
                        <a:rPr lang="en-US" sz="1300" kern="100" spc="-150" baseline="0" dirty="0">
                          <a:solidFill>
                            <a:srgbClr val="0000FF"/>
                          </a:solidFill>
                          <a:effectLst/>
                          <a:latin typeface="標楷體" panose="03000509000000000000" pitchFamily="65" charset="-120"/>
                          <a:ea typeface="標楷體" panose="03000509000000000000" pitchFamily="65" charset="-120"/>
                          <a:cs typeface="+mn-cs"/>
                        </a:rPr>
                        <a:t>(</a:t>
                      </a:r>
                      <a:r>
                        <a:rPr lang="zh-TW" sz="1300" kern="100" spc="-150" baseline="0" dirty="0">
                          <a:solidFill>
                            <a:srgbClr val="0000FF"/>
                          </a:solidFill>
                          <a:effectLst/>
                          <a:latin typeface="標楷體" panose="03000509000000000000" pitchFamily="65" charset="-120"/>
                          <a:ea typeface="標楷體" panose="03000509000000000000" pitchFamily="65" charset="-120"/>
                          <a:cs typeface="+mn-cs"/>
                        </a:rPr>
                        <a:t>如職場學習成果</a:t>
                      </a:r>
                      <a:r>
                        <a:rPr lang="en-US" sz="1300" kern="100" spc="-150" baseline="0" dirty="0">
                          <a:solidFill>
                            <a:srgbClr val="0000FF"/>
                          </a:solidFill>
                          <a:effectLst/>
                          <a:latin typeface="標楷體" panose="03000509000000000000" pitchFamily="65" charset="-120"/>
                          <a:ea typeface="標楷體" panose="03000509000000000000" pitchFamily="65" charset="-120"/>
                          <a:cs typeface="+mn-cs"/>
                        </a:rPr>
                        <a:t>)</a:t>
                      </a:r>
                      <a:endParaRPr lang="zh-TW" sz="1300" kern="100" spc="-150" baseline="0" dirty="0">
                        <a:solidFill>
                          <a:srgbClr val="0000FF"/>
                        </a:solidFill>
                        <a:effectLst/>
                        <a:latin typeface="標楷體" panose="03000509000000000000" pitchFamily="65" charset="-120"/>
                        <a:ea typeface="標楷體" panose="03000509000000000000" pitchFamily="65" charset="-120"/>
                        <a:cs typeface="+mn-cs"/>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C-6</a:t>
                      </a:r>
                      <a:r>
                        <a:rPr lang="zh-TW" sz="1800" kern="100" spc="-150" baseline="0" dirty="0">
                          <a:effectLst/>
                          <a:latin typeface="標楷體" panose="03000509000000000000" pitchFamily="65" charset="-120"/>
                          <a:ea typeface="標楷體" panose="03000509000000000000" pitchFamily="65" charset="-120"/>
                        </a:rPr>
                        <a:t>非修課紀錄之成果作品</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職場學習</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890409007"/>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C-7</a:t>
                      </a:r>
                      <a:r>
                        <a:rPr lang="zh-TW" sz="1800" kern="100" spc="-150" baseline="0" dirty="0">
                          <a:effectLst/>
                          <a:latin typeface="標楷體" panose="03000509000000000000" pitchFamily="65" charset="-120"/>
                          <a:ea typeface="標楷體" panose="03000509000000000000" pitchFamily="65" charset="-120"/>
                        </a:rPr>
                        <a:t>檢定證照</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C-7</a:t>
                      </a:r>
                      <a:r>
                        <a:rPr lang="zh-TW" sz="1800" kern="100" spc="-150" baseline="0" dirty="0">
                          <a:effectLst/>
                          <a:latin typeface="標楷體" panose="03000509000000000000" pitchFamily="65" charset="-120"/>
                          <a:ea typeface="標楷體" panose="03000509000000000000" pitchFamily="65" charset="-120"/>
                        </a:rPr>
                        <a:t>檢定證照</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檢定證照</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676205985"/>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C-8</a:t>
                      </a:r>
                      <a:r>
                        <a:rPr lang="zh-TW" sz="1800" kern="100" spc="-150" baseline="0" dirty="0">
                          <a:effectLst/>
                          <a:latin typeface="標楷體" panose="03000509000000000000" pitchFamily="65" charset="-120"/>
                          <a:ea typeface="標楷體" panose="03000509000000000000" pitchFamily="65" charset="-120"/>
                        </a:rPr>
                        <a:t>特殊優良表現證明</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C-8</a:t>
                      </a:r>
                      <a:r>
                        <a:rPr lang="zh-TW" sz="1800" kern="100" spc="-150" baseline="0" dirty="0">
                          <a:effectLst/>
                          <a:latin typeface="標楷體" panose="03000509000000000000" pitchFamily="65" charset="-120"/>
                          <a:ea typeface="標楷體" panose="03000509000000000000" pitchFamily="65" charset="-120"/>
                        </a:rPr>
                        <a:t>特殊優良表現證明</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其他多元表現</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272932352"/>
                  </a:ext>
                </a:extLst>
              </a:tr>
              <a:tr h="318770">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作品成果</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300188856"/>
                  </a:ext>
                </a:extLst>
              </a:tr>
              <a:tr h="318770">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大學及技專校院先修課程</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911353150"/>
                  </a:ext>
                </a:extLst>
              </a:tr>
            </a:tbl>
          </a:graphicData>
        </a:graphic>
      </p:graphicFrame>
      <p:sp>
        <p:nvSpPr>
          <p:cNvPr id="7" name="矩形 6"/>
          <p:cNvSpPr/>
          <p:nvPr/>
        </p:nvSpPr>
        <p:spPr>
          <a:xfrm>
            <a:off x="714376" y="5749565"/>
            <a:ext cx="10924249" cy="584775"/>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聯合會</a:t>
            </a:r>
            <a:r>
              <a:rPr lang="zh-TW" altLang="en-US" sz="1600" spc="-150" dirty="0">
                <a:latin typeface="Times New Roman" panose="02020603050405020304" pitchFamily="18" charset="0"/>
                <a:ea typeface="標楷體" panose="03000509000000000000" pitchFamily="65" charset="-120"/>
                <a:cs typeface="Times New Roman" panose="02020603050405020304" pitchFamily="18" charset="0"/>
              </a:rPr>
              <a:t>備審資料</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150" dirty="0">
                <a:latin typeface="Times New Roman" panose="02020603050405020304" pitchFamily="18" charset="0"/>
                <a:ea typeface="標楷體" panose="03000509000000000000" pitchFamily="65" charset="-120"/>
                <a:cs typeface="Times New Roman" panose="02020603050405020304" pitchFamily="18" charset="0"/>
              </a:rPr>
              <a:t>含勾選</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系統，由考生就</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spc="-15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「課程學習成果」</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1600" spc="-15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「多元表現」</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之項目</a:t>
            </a:r>
            <a:b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1600" b="1" spc="-150" dirty="0">
                <a:latin typeface="Times New Roman" panose="02020603050405020304" pitchFamily="18" charset="0"/>
                <a:ea typeface="標楷體" panose="03000509000000000000" pitchFamily="65" charset="-120"/>
                <a:cs typeface="Times New Roman" panose="02020603050405020304" pitchFamily="18" charset="0"/>
              </a:rPr>
              <a:t>自主評估勾選</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，系統僅就所勾選</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zh-TW" sz="1600" spc="-15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容量上限</a:t>
            </a:r>
            <a:r>
              <a:rPr lang="en-US" altLang="zh-TW" sz="1600" spc="-15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(MB)</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及上傳</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勾選</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pc="-15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件數上限</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作控管。</a:t>
            </a:r>
          </a:p>
        </p:txBody>
      </p:sp>
      <p:sp>
        <p:nvSpPr>
          <p:cNvPr id="5" name="矩形 4"/>
          <p:cNvSpPr/>
          <p:nvPr/>
        </p:nvSpPr>
        <p:spPr>
          <a:xfrm>
            <a:off x="714376" y="1105075"/>
            <a:ext cx="10924250" cy="4575453"/>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893009" y="1542700"/>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甄選入學</a:t>
            </a:r>
          </a:p>
        </p:txBody>
      </p:sp>
      <p:sp>
        <p:nvSpPr>
          <p:cNvPr id="14" name="矩形 13"/>
          <p:cNvSpPr/>
          <p:nvPr/>
        </p:nvSpPr>
        <p:spPr>
          <a:xfrm>
            <a:off x="6886064" y="1542700"/>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5" name="矩形 14"/>
          <p:cNvSpPr/>
          <p:nvPr/>
        </p:nvSpPr>
        <p:spPr>
          <a:xfrm>
            <a:off x="5381114" y="1542700"/>
            <a:ext cx="1313181" cy="430887"/>
          </a:xfrm>
          <a:prstGeom prst="rect">
            <a:avLst/>
          </a:prstGeom>
          <a:solidFill>
            <a:srgbClr val="008000"/>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四技申請</a:t>
            </a:r>
          </a:p>
        </p:txBody>
      </p:sp>
      <p:sp>
        <p:nvSpPr>
          <p:cNvPr id="16" name="矩形 15"/>
          <p:cNvSpPr/>
          <p:nvPr/>
        </p:nvSpPr>
        <p:spPr>
          <a:xfrm>
            <a:off x="3356026" y="1542700"/>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1" name="投影片編號版面配置區 15"/>
          <p:cNvSpPr>
            <a:spLocks noGrp="1"/>
          </p:cNvSpPr>
          <p:nvPr>
            <p:ph type="sldNum" sz="quarter" idx="12"/>
          </p:nvPr>
        </p:nvSpPr>
        <p:spPr>
          <a:xfrm>
            <a:off x="9142228" y="6230346"/>
            <a:ext cx="2743200" cy="365125"/>
          </a:xfrm>
        </p:spPr>
        <p:txBody>
          <a:bodyPr/>
          <a:lstStyle/>
          <a:p>
            <a:fld id="{BFD9D296-0923-4B30-8558-81C121D8C7E7}" type="slidenum">
              <a:rPr lang="zh-TW" altLang="en-US" smtClean="0"/>
              <a:pPr/>
              <a:t>6</a:t>
            </a:fld>
            <a:endParaRPr lang="zh-TW" altLang="en-US" dirty="0"/>
          </a:p>
        </p:txBody>
      </p:sp>
    </p:spTree>
    <p:extLst>
      <p:ext uri="{BB962C8B-B14F-4D97-AF65-F5344CB8AC3E}">
        <p14:creationId xmlns:p14="http://schemas.microsoft.com/office/powerpoint/2010/main" val="2392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3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3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30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60B56F58-F655-49AA-A791-62E37A1E0DFD}"/>
              </a:ext>
            </a:extLst>
          </p:cNvPr>
          <p:cNvPicPr>
            <a:picLocks noChangeAspect="1"/>
          </p:cNvPicPr>
          <p:nvPr/>
        </p:nvPicPr>
        <p:blipFill rotWithShape="1">
          <a:blip r:embed="rId3"/>
          <a:srcRect t="494"/>
          <a:stretch/>
        </p:blipFill>
        <p:spPr>
          <a:xfrm>
            <a:off x="1254034" y="740228"/>
            <a:ext cx="9200395" cy="5971721"/>
          </a:xfrm>
          <a:prstGeom prst="rect">
            <a:avLst/>
          </a:prstGeom>
        </p:spPr>
      </p:pic>
      <p:sp>
        <p:nvSpPr>
          <p:cNvPr id="4" name="標題 1"/>
          <p:cNvSpPr txBox="1">
            <a:spLocks/>
          </p:cNvSpPr>
          <p:nvPr/>
        </p:nvSpPr>
        <p:spPr>
          <a:xfrm>
            <a:off x="838200" y="146050"/>
            <a:ext cx="10515600" cy="49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2800" b="1" spc="-100" dirty="0">
                <a:latin typeface="Book Antiqua" panose="02040602050305030304" pitchFamily="18" charset="0"/>
                <a:ea typeface="華康儷楷書" panose="03000509000000000000" pitchFamily="65" charset="-120"/>
              </a:rPr>
              <a:t>113</a:t>
            </a:r>
            <a:r>
              <a:rPr lang="zh-TW" altLang="en-US" sz="2800" b="1" spc="-100" dirty="0">
                <a:latin typeface="Book Antiqua" panose="02040602050305030304" pitchFamily="18" charset="0"/>
                <a:ea typeface="華康儷楷書" panose="03000509000000000000" pitchFamily="65" charset="-120"/>
              </a:rPr>
              <a:t>學年度四技二專</a:t>
            </a:r>
            <a:r>
              <a:rPr lang="zh-TW" altLang="en-US" sz="2800" b="1" spc="-100" dirty="0">
                <a:solidFill>
                  <a:srgbClr val="FF0000"/>
                </a:solidFill>
                <a:latin typeface="Book Antiqua" panose="02040602050305030304" pitchFamily="18" charset="0"/>
                <a:ea typeface="華康儷楷書" panose="03000509000000000000" pitchFamily="65" charset="-120"/>
              </a:rPr>
              <a:t>甄選入學</a:t>
            </a:r>
            <a:r>
              <a:rPr lang="zh-TW" altLang="en-US" sz="2800" b="1" spc="-100" dirty="0">
                <a:latin typeface="Book Antiqua" panose="02040602050305030304" pitchFamily="18" charset="0"/>
                <a:ea typeface="華康儷楷書" panose="03000509000000000000" pitchFamily="65" charset="-120"/>
              </a:rPr>
              <a:t>招生各校系科</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組</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、學程甄選辦法</a:t>
            </a:r>
          </a:p>
        </p:txBody>
      </p:sp>
      <p:sp>
        <p:nvSpPr>
          <p:cNvPr id="6" name="矩形 5">
            <a:extLst>
              <a:ext uri="{FF2B5EF4-FFF2-40B4-BE49-F238E27FC236}">
                <a16:creationId xmlns:a16="http://schemas.microsoft.com/office/drawing/2014/main" id="{DECA7456-8A3A-44D9-BC7B-A2EC4D7FA8B3}"/>
              </a:ext>
            </a:extLst>
          </p:cNvPr>
          <p:cNvSpPr/>
          <p:nvPr/>
        </p:nvSpPr>
        <p:spPr>
          <a:xfrm>
            <a:off x="3470446" y="3057272"/>
            <a:ext cx="6927588" cy="15408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251906" y="1018574"/>
            <a:ext cx="992037" cy="1380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0" name="矩形 9"/>
          <p:cNvSpPr/>
          <p:nvPr/>
        </p:nvSpPr>
        <p:spPr>
          <a:xfrm>
            <a:off x="2593431" y="1637127"/>
            <a:ext cx="598098" cy="140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8" name="矩形 17">
            <a:extLst>
              <a:ext uri="{FF2B5EF4-FFF2-40B4-BE49-F238E27FC236}">
                <a16:creationId xmlns:a16="http://schemas.microsoft.com/office/drawing/2014/main" id="{A5CC7095-832E-47B9-89A7-1D3142BAF16F}"/>
              </a:ext>
            </a:extLst>
          </p:cNvPr>
          <p:cNvSpPr/>
          <p:nvPr/>
        </p:nvSpPr>
        <p:spPr>
          <a:xfrm>
            <a:off x="1297577" y="3972528"/>
            <a:ext cx="2194560" cy="4514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B0C9472A-A982-422A-8FAD-C90C67E3F49D}"/>
              </a:ext>
            </a:extLst>
          </p:cNvPr>
          <p:cNvSpPr/>
          <p:nvPr/>
        </p:nvSpPr>
        <p:spPr>
          <a:xfrm>
            <a:off x="6640285" y="1808448"/>
            <a:ext cx="2059578" cy="2729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D6AF1A34-FE66-43DC-B0CF-441995DDA9D5}"/>
              </a:ext>
            </a:extLst>
          </p:cNvPr>
          <p:cNvSpPr/>
          <p:nvPr/>
        </p:nvSpPr>
        <p:spPr>
          <a:xfrm>
            <a:off x="3484033" y="4598340"/>
            <a:ext cx="6929474" cy="609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8867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240841" y="2760838"/>
            <a:ext cx="98083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1240842" y="860723"/>
            <a:ext cx="456904" cy="1877822"/>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前</a:t>
            </a:r>
            <a:r>
              <a:rPr lang="zh-TW" altLang="en-US" b="1" dirty="0">
                <a:solidFill>
                  <a:schemeClr val="tx1"/>
                </a:solidFill>
                <a:latin typeface="Book Antiqua" panose="02040602050305030304" pitchFamily="18" charset="0"/>
                <a:ea typeface="華康儷楷書" panose="03000509000000000000" pitchFamily="65" charset="-120"/>
              </a:rPr>
              <a:t>４</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7" name="圓角矩形 6"/>
          <p:cNvSpPr/>
          <p:nvPr/>
        </p:nvSpPr>
        <p:spPr>
          <a:xfrm>
            <a:off x="1240842" y="2773479"/>
            <a:ext cx="456904" cy="204229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５</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8" name="圓角矩形 7"/>
          <p:cNvSpPr/>
          <p:nvPr/>
        </p:nvSpPr>
        <p:spPr>
          <a:xfrm>
            <a:off x="1240842" y="4838073"/>
            <a:ext cx="456904" cy="182822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６</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10" name="矩形 9"/>
          <p:cNvSpPr/>
          <p:nvPr/>
        </p:nvSpPr>
        <p:spPr>
          <a:xfrm>
            <a:off x="1741275" y="977651"/>
            <a:ext cx="3696884"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查看系統</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1~4</a:t>
            </a:r>
            <a:r>
              <a:rPr lang="zh-TW" altLang="zh-TW"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原</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就讀</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提出異議</a:t>
            </a:r>
            <a:endParaRPr lang="zh-TW" altLang="en-US" b="1" spc="-150" dirty="0">
              <a:latin typeface="Book Antiqua" panose="02040602050305030304" pitchFamily="18" charset="0"/>
              <a:ea typeface="華康儷楷書" panose="03000509000000000000" pitchFamily="65" charset="-120"/>
            </a:endParaRPr>
          </a:p>
        </p:txBody>
      </p:sp>
      <p:sp>
        <p:nvSpPr>
          <p:cNvPr id="11" name="矩形 10"/>
          <p:cNvSpPr/>
          <p:nvPr/>
        </p:nvSpPr>
        <p:spPr>
          <a:xfrm>
            <a:off x="1720529" y="3104199"/>
            <a:ext cx="3696885"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正式版</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1~5</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1~6</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向就讀</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提出異議</a:t>
            </a:r>
            <a:endParaRPr lang="zh-TW" altLang="en-US" b="1" spc="-150" dirty="0">
              <a:latin typeface="Book Antiqua" panose="02040602050305030304" pitchFamily="18" charset="0"/>
              <a:ea typeface="華康儷楷書" panose="03000509000000000000" pitchFamily="65" charset="-120"/>
            </a:endParaRPr>
          </a:p>
        </p:txBody>
      </p:sp>
      <p:sp>
        <p:nvSpPr>
          <p:cNvPr id="12" name="矩形 11"/>
          <p:cNvSpPr/>
          <p:nvPr/>
        </p:nvSpPr>
        <p:spPr>
          <a:xfrm>
            <a:off x="1720529" y="5372667"/>
            <a:ext cx="3621109" cy="830997"/>
          </a:xfrm>
          <a:prstGeom prst="rect">
            <a:avLst/>
          </a:prstGeom>
        </p:spPr>
        <p:txBody>
          <a:bodyPr wrap="square">
            <a:spAutoFit/>
          </a:bodyPr>
          <a:lstStyle/>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就讀學校統一上傳</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6</a:t>
            </a: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sz="24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en-US" altLang="zh-TW"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(PDF)</a:t>
            </a:r>
            <a:endParaRPr lang="zh-TW" altLang="en-US"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2" name="向右箭號 1"/>
          <p:cNvSpPr/>
          <p:nvPr/>
        </p:nvSpPr>
        <p:spPr>
          <a:xfrm>
            <a:off x="5338879" y="1734563"/>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3" name="矩形 12"/>
          <p:cNvSpPr/>
          <p:nvPr/>
        </p:nvSpPr>
        <p:spPr>
          <a:xfrm>
            <a:off x="5687208" y="1267000"/>
            <a:ext cx="5206265" cy="1389940"/>
          </a:xfrm>
          <a:prstGeom prst="rect">
            <a:avLst/>
          </a:prstGeom>
          <a:solidFill>
            <a:schemeClr val="bg1">
              <a:lumMod val="95000"/>
            </a:schemeClr>
          </a:solidFill>
        </p:spPr>
        <p:txBody>
          <a:bodyPr wrap="square">
            <a:noAutofit/>
          </a:bodyPr>
          <a:lstStyle/>
          <a:p>
            <a:pPr marL="183600" indent="-183600"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 經考生於</a:t>
            </a:r>
            <a:r>
              <a:rPr lang="en-US" altLang="zh-TW" sz="1600" kern="100" spc="-100" dirty="0">
                <a:latin typeface="Book Antiqua" panose="02040602050305030304" pitchFamily="18" charset="0"/>
                <a:ea typeface="華康儷楷書" panose="03000509000000000000" pitchFamily="65" charset="-120"/>
              </a:rPr>
              <a:t>113</a:t>
            </a:r>
            <a:r>
              <a:rPr lang="zh-TW" altLang="en-US" sz="1600" kern="100" spc="-100" dirty="0">
                <a:latin typeface="Book Antiqua" panose="02040602050305030304" pitchFamily="18" charset="0"/>
                <a:ea typeface="華康儷楷書" panose="03000509000000000000" pitchFamily="65" charset="-120"/>
              </a:rPr>
              <a:t>年</a:t>
            </a:r>
            <a:r>
              <a:rPr lang="en-US" altLang="zh-TW" sz="1600" kern="100" spc="-100" dirty="0">
                <a:latin typeface="Book Antiqua" panose="02040602050305030304" pitchFamily="18" charset="0"/>
                <a:ea typeface="華康儷楷書" panose="03000509000000000000" pitchFamily="65" charset="-120"/>
              </a:rPr>
              <a:t>4</a:t>
            </a:r>
            <a:r>
              <a:rPr lang="zh-TW" altLang="en-US" sz="1600" kern="100" spc="-100" dirty="0">
                <a:latin typeface="Book Antiqua" panose="02040602050305030304" pitchFamily="18" charset="0"/>
                <a:ea typeface="華康儷楷書" panose="03000509000000000000" pitchFamily="65" charset="-120"/>
              </a:rPr>
              <a:t>月</a:t>
            </a:r>
            <a:r>
              <a:rPr lang="en-US" altLang="zh-TW" sz="1600" kern="100" spc="-100" dirty="0">
                <a:latin typeface="Book Antiqua" panose="02040602050305030304" pitchFamily="18" charset="0"/>
                <a:ea typeface="華康儷楷書" panose="03000509000000000000" pitchFamily="65" charset="-120"/>
              </a:rPr>
              <a:t>18</a:t>
            </a:r>
            <a:r>
              <a:rPr lang="zh-TW" altLang="en-US" sz="1600" kern="100" spc="-100" dirty="0">
                <a:latin typeface="Book Antiqua" panose="02040602050305030304" pitchFamily="18" charset="0"/>
                <a:ea typeface="華康儷楷書" panose="03000509000000000000" pitchFamily="65" charset="-120"/>
              </a:rPr>
              <a:t>日中午</a:t>
            </a:r>
            <a:r>
              <a:rPr lang="en-US" altLang="zh-TW" sz="1600" kern="100" spc="-100" dirty="0">
                <a:latin typeface="Book Antiqua" panose="02040602050305030304" pitchFamily="18" charset="0"/>
                <a:ea typeface="華康儷楷書" panose="03000509000000000000" pitchFamily="65" charset="-120"/>
              </a:rPr>
              <a:t>12:00</a:t>
            </a:r>
            <a:r>
              <a:rPr lang="zh-TW" altLang="en-US" sz="1600" kern="100" spc="-100" dirty="0">
                <a:latin typeface="Book Antiqua" panose="02040602050305030304" pitchFamily="18" charset="0"/>
                <a:ea typeface="華康儷楷書" panose="03000509000000000000" pitchFamily="65" charset="-120"/>
              </a:rPr>
              <a:t>前之每日上班時間，向</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a:latin typeface="Book Antiqua" panose="02040602050305030304" pitchFamily="18" charset="0"/>
                <a:ea typeface="華康儷楷書" panose="03000509000000000000" pitchFamily="65" charset="-120"/>
              </a:rPr>
              <a:t>提出疑義申請，</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a:latin typeface="Book Antiqua" panose="02040602050305030304" pitchFamily="18" charset="0"/>
                <a:ea typeface="華康儷楷書" panose="03000509000000000000" pitchFamily="65" charset="-120"/>
              </a:rPr>
              <a:t>循程序於</a:t>
            </a:r>
            <a:r>
              <a:rPr lang="en-US" altLang="zh-TW" sz="1600" kern="100" spc="-100" dirty="0">
                <a:latin typeface="Book Antiqua" panose="02040602050305030304" pitchFamily="18" charset="0"/>
                <a:ea typeface="華康儷楷書" panose="03000509000000000000" pitchFamily="65" charset="-120"/>
              </a:rPr>
              <a:t>3</a:t>
            </a:r>
            <a:r>
              <a:rPr lang="zh-TW" altLang="en-US" sz="1600" kern="100" spc="-100" dirty="0">
                <a:latin typeface="Book Antiqua" panose="02040602050305030304" pitchFamily="18" charset="0"/>
                <a:ea typeface="華康儷楷書" panose="03000509000000000000" pitchFamily="65" charset="-120"/>
              </a:rPr>
              <a:t>日內查明後向</a:t>
            </a:r>
            <a:r>
              <a:rPr lang="en-US" altLang="zh-TW" sz="1600" b="1" u="sng" kern="100" spc="-100" dirty="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申請更正</a:t>
            </a:r>
            <a:endParaRPr lang="en-US" altLang="zh-TW" sz="1600" kern="100" spc="-100" dirty="0">
              <a:latin typeface="Book Antiqua" panose="02040602050305030304" pitchFamily="18" charset="0"/>
              <a:ea typeface="華康儷楷書" panose="03000509000000000000" pitchFamily="65" charset="-120"/>
            </a:endParaRPr>
          </a:p>
          <a:p>
            <a:pPr marL="182563" indent="-182563">
              <a:spcBef>
                <a:spcPts val="600"/>
              </a:spcBef>
            </a:pPr>
            <a:r>
              <a:rPr lang="en-US" altLang="zh-TW" sz="1600" kern="100" spc="-100" dirty="0">
                <a:latin typeface="Book Antiqua" panose="02040602050305030304" pitchFamily="18" charset="0"/>
                <a:ea typeface="華康儷楷書" panose="03000509000000000000" pitchFamily="65" charset="-120"/>
              </a:rPr>
              <a:t>2.</a:t>
            </a:r>
            <a:r>
              <a:rPr lang="en-US" altLang="zh-TW" sz="1600" b="1" u="sng" kern="100" spc="-100" dirty="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於</a:t>
            </a:r>
            <a:r>
              <a:rPr lang="en-US" altLang="zh-TW" sz="1600" u="sng" kern="100" spc="-100" dirty="0">
                <a:latin typeface="Book Antiqua" panose="02040602050305030304" pitchFamily="18" charset="0"/>
                <a:ea typeface="華康儷楷書" panose="03000509000000000000" pitchFamily="65" charset="-120"/>
              </a:rPr>
              <a:t>113.5-30~6.2</a:t>
            </a:r>
            <a:r>
              <a:rPr lang="zh-TW" altLang="en-US" sz="1600" kern="100" spc="-100" dirty="0">
                <a:latin typeface="Book Antiqua" panose="02040602050305030304" pitchFamily="18" charset="0"/>
                <a:ea typeface="華康儷楷書" panose="03000509000000000000" pitchFamily="65" charset="-120"/>
              </a:rPr>
              <a:t>將</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1~5</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的課程學習成果及多元表現傳予</a:t>
            </a:r>
            <a:r>
              <a:rPr lang="zh-TW" altLang="en-US" sz="1600" b="1" u="sng" kern="100" spc="-100" dirty="0">
                <a:solidFill>
                  <a:srgbClr val="0000FF"/>
                </a:solidFill>
                <a:latin typeface="Book Antiqua" panose="02040602050305030304" pitchFamily="18" charset="0"/>
                <a:ea typeface="華康儷楷書" panose="03000509000000000000" pitchFamily="65" charset="-120"/>
              </a:rPr>
              <a:t>聯合會</a:t>
            </a:r>
            <a:endParaRPr lang="zh-TW" altLang="en-US" sz="1600" b="1" spc="-100" dirty="0">
              <a:solidFill>
                <a:srgbClr val="0000FF"/>
              </a:solidFill>
              <a:latin typeface="Book Antiqua" panose="02040602050305030304" pitchFamily="18" charset="0"/>
              <a:ea typeface="華康儷楷書" panose="03000509000000000000" pitchFamily="65" charset="-120"/>
            </a:endParaRPr>
          </a:p>
        </p:txBody>
      </p:sp>
      <p:sp>
        <p:nvSpPr>
          <p:cNvPr id="15" name="矩形 14"/>
          <p:cNvSpPr/>
          <p:nvPr/>
        </p:nvSpPr>
        <p:spPr>
          <a:xfrm>
            <a:off x="5693263" y="3131085"/>
            <a:ext cx="5206265" cy="1646605"/>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考生於上傳期間，如發現</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a:t>
            </a:r>
            <a:r>
              <a:rPr lang="zh-TW" altLang="en-US" sz="1600" kern="100" spc="-100" dirty="0">
                <a:solidFill>
                  <a:srgbClr val="FF0000"/>
                </a:solidFill>
                <a:latin typeface="Book Antiqua" panose="02040602050305030304" pitchFamily="18" charset="0"/>
                <a:ea typeface="華康儷楷書" panose="03000509000000000000" pitchFamily="65" charset="-120"/>
              </a:rPr>
              <a:t>學期修課紀錄</a:t>
            </a:r>
            <a:r>
              <a:rPr lang="zh-TW" altLang="en-US" sz="1600" kern="100" spc="-100" dirty="0">
                <a:latin typeface="Book Antiqua" panose="02040602050305030304" pitchFamily="18" charset="0"/>
                <a:ea typeface="華康儷楷書" panose="03000509000000000000" pitchFamily="65" charset="-120"/>
              </a:rPr>
              <a:t>、</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學期之課程學習成果及多元表現</a:t>
            </a:r>
            <a:r>
              <a:rPr lang="zh-TW" altLang="en-US" sz="1600" kern="100" spc="-100" dirty="0">
                <a:latin typeface="Book Antiqua" panose="02040602050305030304" pitchFamily="18" charset="0"/>
                <a:ea typeface="華康儷楷書" panose="03000509000000000000" pitchFamily="65" charset="-120"/>
              </a:rPr>
              <a:t>等檔案內容有疑義者，除應儘速向就讀學校反映外，仍應於申請校系科</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組</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、學程所訂繳交截止前</a:t>
            </a:r>
            <a:r>
              <a:rPr lang="zh-TW" altLang="en-US" sz="1600" b="1" u="sng" kern="100" spc="-100" dirty="0">
                <a:latin typeface="Book Antiqua" panose="02040602050305030304" pitchFamily="18" charset="0"/>
                <a:ea typeface="華康儷楷書" panose="03000509000000000000" pitchFamily="65" charset="-120"/>
              </a:rPr>
              <a:t>完成</a:t>
            </a:r>
            <a:r>
              <a:rPr lang="zh-TW" altLang="en-US" sz="1600" kern="100" spc="-100" dirty="0">
                <a:latin typeface="Book Antiqua" panose="02040602050305030304" pitchFamily="18" charset="0"/>
                <a:ea typeface="華康儷楷書" panose="03000509000000000000" pitchFamily="65" charset="-120"/>
              </a:rPr>
              <a:t>學習歷程備審資料</a:t>
            </a:r>
            <a:r>
              <a:rPr lang="zh-TW" altLang="en-US" sz="1600" b="1" u="sng" kern="100" spc="-100" dirty="0">
                <a:latin typeface="Book Antiqua" panose="02040602050305030304" pitchFamily="18" charset="0"/>
                <a:ea typeface="華康儷楷書" panose="03000509000000000000" pitchFamily="65" charset="-120"/>
              </a:rPr>
              <a:t>上傳及確認</a:t>
            </a:r>
            <a:r>
              <a:rPr lang="zh-TW" altLang="en-US" sz="1600" kern="100" spc="-100" dirty="0">
                <a:latin typeface="Book Antiqua" panose="02040602050305030304" pitchFamily="18" charset="0"/>
                <a:ea typeface="華康儷楷書" panose="03000509000000000000" pitchFamily="65" charset="-120"/>
              </a:rPr>
              <a:t>作業</a:t>
            </a:r>
            <a:endParaRPr lang="zh-TW" altLang="en-US" sz="1600" b="1" u="sng" kern="100" spc="-100" dirty="0">
              <a:solidFill>
                <a:srgbClr val="0000FF"/>
              </a:solidFill>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2.</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a:latin typeface="Book Antiqua" panose="02040602050305030304" pitchFamily="18" charset="0"/>
                <a:ea typeface="華康儷楷書" panose="03000509000000000000" pitchFamily="65" charset="-120"/>
              </a:rPr>
              <a:t>認有不可歸責於考生之事由，正式函文予</a:t>
            </a:r>
            <a:r>
              <a:rPr lang="zh-TW" altLang="en-US" sz="1600" b="1" u="sng" kern="100" spc="-100" dirty="0">
                <a:solidFill>
                  <a:srgbClr val="0000FF"/>
                </a:solidFill>
                <a:latin typeface="Book Antiqua" panose="02040602050305030304" pitchFamily="18" charset="0"/>
                <a:ea typeface="華康儷楷書" panose="03000509000000000000" pitchFamily="65" charset="-120"/>
              </a:rPr>
              <a:t>聯合會</a:t>
            </a:r>
            <a:r>
              <a:rPr lang="zh-TW" altLang="en-US" sz="1600" kern="100" spc="-100" dirty="0">
                <a:latin typeface="Book Antiqua" panose="02040602050305030304" pitchFamily="18" charset="0"/>
                <a:ea typeface="華康儷楷書" panose="03000509000000000000" pitchFamily="65" charset="-120"/>
              </a:rPr>
              <a:t>及</a:t>
            </a:r>
            <a:r>
              <a:rPr lang="zh-TW" altLang="en-US" sz="1600" b="1" u="sng" kern="100" spc="-100" dirty="0">
                <a:solidFill>
                  <a:srgbClr val="0000FF"/>
                </a:solidFill>
                <a:latin typeface="Book Antiqua" panose="02040602050305030304" pitchFamily="18" charset="0"/>
                <a:ea typeface="華康儷楷書" panose="03000509000000000000" pitchFamily="65" charset="-120"/>
              </a:rPr>
              <a:t>報名校系科</a:t>
            </a:r>
            <a:r>
              <a:rPr lang="en-US" altLang="zh-TW" sz="1600" b="1" u="sng" kern="100" spc="-100" dirty="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a:solidFill>
                  <a:srgbClr val="0000FF"/>
                </a:solidFill>
                <a:latin typeface="Book Antiqua" panose="02040602050305030304" pitchFamily="18" charset="0"/>
                <a:ea typeface="華康儷楷書" panose="03000509000000000000" pitchFamily="65" charset="-120"/>
              </a:rPr>
              <a:t>組</a:t>
            </a:r>
            <a:r>
              <a:rPr lang="en-US" altLang="zh-TW" sz="1600" b="1" u="sng" kern="100" spc="-100" dirty="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a:solidFill>
                  <a:srgbClr val="0000FF"/>
                </a:solidFill>
                <a:latin typeface="Book Antiqua" panose="02040602050305030304" pitchFamily="18" charset="0"/>
                <a:ea typeface="華康儷楷書" panose="03000509000000000000" pitchFamily="65" charset="-120"/>
              </a:rPr>
              <a:t>學程，並副知所屬教育主管機關</a:t>
            </a:r>
            <a:endParaRPr lang="zh-TW" altLang="en-US" sz="1600" kern="100" spc="-100" dirty="0">
              <a:latin typeface="Book Antiqua" panose="02040602050305030304" pitchFamily="18" charset="0"/>
              <a:ea typeface="華康儷楷書" panose="03000509000000000000" pitchFamily="65" charset="-120"/>
            </a:endParaRPr>
          </a:p>
        </p:txBody>
      </p:sp>
      <p:sp>
        <p:nvSpPr>
          <p:cNvPr id="16" name="矩形 15"/>
          <p:cNvSpPr/>
          <p:nvPr/>
        </p:nvSpPr>
        <p:spPr>
          <a:xfrm>
            <a:off x="5693263" y="5179617"/>
            <a:ext cx="5206265" cy="1400383"/>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考生對於</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檔若有疑義時，須於</a:t>
            </a:r>
            <a:r>
              <a:rPr lang="en-US" altLang="zh-TW" sz="1600" u="sng" kern="100" spc="-100" dirty="0">
                <a:latin typeface="Book Antiqua" panose="02040602050305030304" pitchFamily="18" charset="0"/>
                <a:ea typeface="華康儷楷書" panose="03000509000000000000" pitchFamily="65" charset="-120"/>
              </a:rPr>
              <a:t>113.5.16~20</a:t>
            </a:r>
            <a:r>
              <a:rPr lang="zh-TW" altLang="en-US" sz="1600" kern="100" spc="-100" dirty="0">
                <a:latin typeface="Book Antiqua" panose="02040602050305030304" pitchFamily="18" charset="0"/>
                <a:ea typeface="華康儷楷書" panose="03000509000000000000" pitchFamily="65" charset="-120"/>
              </a:rPr>
              <a:t>向</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a:latin typeface="Book Antiqua" panose="02040602050305030304" pitchFamily="18" charset="0"/>
                <a:ea typeface="華康儷楷書" panose="03000509000000000000" pitchFamily="65" charset="-120"/>
              </a:rPr>
              <a:t>提出異議</a:t>
            </a:r>
            <a:endParaRPr lang="en-US" altLang="zh-TW" sz="1600" kern="100" spc="-100" dirty="0">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2.</a:t>
            </a:r>
            <a:r>
              <a:rPr lang="zh-TW" altLang="en-US" sz="1600" kern="100" spc="-100" dirty="0">
                <a:latin typeface="Book Antiqua" panose="02040602050305030304" pitchFamily="18" charset="0"/>
                <a:ea typeface="華康儷楷書" panose="03000509000000000000" pitchFamily="65" charset="-120"/>
              </a:rPr>
              <a:t>就讀學校接獲所屬學生反映後，應於</a:t>
            </a:r>
            <a:r>
              <a:rPr lang="en-US" altLang="zh-TW" sz="1600" b="1" u="sng" kern="100" spc="-100" dirty="0">
                <a:solidFill>
                  <a:srgbClr val="FF0000"/>
                </a:solidFill>
                <a:latin typeface="Book Antiqua" panose="02040602050305030304" pitchFamily="18" charset="0"/>
                <a:ea typeface="華康儷楷書" panose="03000509000000000000" pitchFamily="65" charset="-120"/>
              </a:rPr>
              <a:t>113.5.21</a:t>
            </a:r>
            <a:r>
              <a:rPr lang="zh-TW" altLang="en-US" sz="1600" b="1" u="sng" kern="100" spc="-100" dirty="0">
                <a:solidFill>
                  <a:srgbClr val="FF0000"/>
                </a:solidFill>
                <a:latin typeface="Book Antiqua" panose="02040602050305030304" pitchFamily="18" charset="0"/>
                <a:ea typeface="華康儷楷書" panose="03000509000000000000" pitchFamily="65" charset="-120"/>
              </a:rPr>
              <a:t>日</a:t>
            </a:r>
            <a:r>
              <a:rPr lang="en-US" altLang="zh-TW" sz="1600" b="1" u="sng" kern="100" spc="-100" dirty="0">
                <a:solidFill>
                  <a:srgbClr val="FF0000"/>
                </a:solidFill>
                <a:latin typeface="Book Antiqua" panose="02040602050305030304" pitchFamily="18" charset="0"/>
                <a:ea typeface="華康儷楷書" panose="03000509000000000000" pitchFamily="65" charset="-120"/>
              </a:rPr>
              <a:t>17</a:t>
            </a:r>
            <a:r>
              <a:rPr lang="zh-TW" altLang="en-US" sz="1600" b="1" u="sng" kern="100" spc="-100" dirty="0">
                <a:solidFill>
                  <a:srgbClr val="FF0000"/>
                </a:solidFill>
                <a:latin typeface="Book Antiqua" panose="02040602050305030304" pitchFamily="18" charset="0"/>
                <a:ea typeface="華康儷楷書" panose="03000509000000000000" pitchFamily="65" charset="-120"/>
              </a:rPr>
              <a:t>：</a:t>
            </a:r>
            <a:r>
              <a:rPr lang="en-US" altLang="zh-TW" sz="1600" b="1" u="sng" kern="100" spc="-100" dirty="0">
                <a:solidFill>
                  <a:srgbClr val="FF0000"/>
                </a:solidFill>
                <a:latin typeface="Book Antiqua" panose="02040602050305030304" pitchFamily="18" charset="0"/>
                <a:ea typeface="華康儷楷書" panose="03000509000000000000" pitchFamily="65" charset="-120"/>
              </a:rPr>
              <a:t>00</a:t>
            </a:r>
            <a:r>
              <a:rPr lang="zh-TW" altLang="en-US" sz="1600" kern="100" spc="-100" dirty="0">
                <a:latin typeface="Book Antiqua" panose="02040602050305030304" pitchFamily="18" charset="0"/>
                <a:ea typeface="華康儷楷書" panose="03000509000000000000" pitchFamily="65" charset="-120"/>
              </a:rPr>
              <a:t>前，透過集體報名系統修正並重新上傳有疑義考生之修課紀錄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a:t>
            </a:r>
            <a:r>
              <a:rPr lang="en-US" altLang="zh-TW" sz="1600" kern="100" spc="-100" dirty="0">
                <a:latin typeface="Book Antiqua" panose="02040602050305030304" pitchFamily="18" charset="0"/>
                <a:ea typeface="華康儷楷書" panose="03000509000000000000" pitchFamily="65" charset="-120"/>
              </a:rPr>
              <a:t>)</a:t>
            </a:r>
          </a:p>
        </p:txBody>
      </p:sp>
      <p:sp>
        <p:nvSpPr>
          <p:cNvPr id="25" name="向右箭號 24"/>
          <p:cNvSpPr/>
          <p:nvPr/>
        </p:nvSpPr>
        <p:spPr>
          <a:xfrm>
            <a:off x="5338879" y="3752315"/>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26" name="向右箭號 25"/>
          <p:cNvSpPr/>
          <p:nvPr/>
        </p:nvSpPr>
        <p:spPr>
          <a:xfrm>
            <a:off x="5341638" y="5557157"/>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8" name="矩形 17"/>
          <p:cNvSpPr/>
          <p:nvPr/>
        </p:nvSpPr>
        <p:spPr>
          <a:xfrm>
            <a:off x="1240842" y="862642"/>
            <a:ext cx="9808393" cy="580557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693261" y="937075"/>
            <a:ext cx="4304753" cy="338554"/>
          </a:xfrm>
          <a:prstGeom prst="rect">
            <a:avLst/>
          </a:prstGeom>
        </p:spPr>
        <p:txBody>
          <a:bodyPr wrap="square">
            <a:spAutoFit/>
          </a:bodyPr>
          <a:lstStyle/>
          <a:p>
            <a:pPr algn="dist"/>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查看系統開放時間：</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113.4.12</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10:00~113.4.17</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1" name="矩形 20"/>
          <p:cNvSpPr/>
          <p:nvPr/>
        </p:nvSpPr>
        <p:spPr>
          <a:xfrm>
            <a:off x="5693261" y="2792135"/>
            <a:ext cx="5200212" cy="338554"/>
          </a:xfrm>
          <a:prstGeom prst="rect">
            <a:avLst/>
          </a:prstGeom>
        </p:spPr>
        <p:txBody>
          <a:bodyPr wrap="square">
            <a:spAutoFit/>
          </a:bodyPr>
          <a:lstStyle/>
          <a:p>
            <a:pPr algn="dist"/>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正式版系統開放時間：</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113.6.6</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10:00~</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各校所訂截止日</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cxnSp>
        <p:nvCxnSpPr>
          <p:cNvPr id="5" name="直線接點 4"/>
          <p:cNvCxnSpPr/>
          <p:nvPr/>
        </p:nvCxnSpPr>
        <p:spPr>
          <a:xfrm>
            <a:off x="1240841" y="4838072"/>
            <a:ext cx="98083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93261" y="4832607"/>
            <a:ext cx="5355974" cy="338554"/>
          </a:xfrm>
          <a:prstGeom prst="rect">
            <a:avLst/>
          </a:prstGeom>
        </p:spPr>
        <p:txBody>
          <a:bodyPr wrap="square">
            <a:spAutoFit/>
          </a:bodyPr>
          <a:lstStyle/>
          <a:p>
            <a:pPr algn="dist"/>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第六學期修課紀錄系統開放時間：</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113.5.16</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10:00~113.5.20</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17:00</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4" name="流程圖: 結束點 23">
            <a:extLst>
              <a:ext uri="{FF2B5EF4-FFF2-40B4-BE49-F238E27FC236}">
                <a16:creationId xmlns:a16="http://schemas.microsoft.com/office/drawing/2014/main" id="{88EA1522-BE1D-4B3D-A6B7-D048582F8A30}"/>
              </a:ext>
            </a:extLst>
          </p:cNvPr>
          <p:cNvSpPr/>
          <p:nvPr/>
        </p:nvSpPr>
        <p:spPr>
          <a:xfrm>
            <a:off x="2868754" y="136858"/>
            <a:ext cx="1661884" cy="513824"/>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標題 1"/>
          <p:cNvSpPr txBox="1">
            <a:spLocks/>
          </p:cNvSpPr>
          <p:nvPr/>
        </p:nvSpPr>
        <p:spPr>
          <a:xfrm>
            <a:off x="33395" y="176838"/>
            <a:ext cx="12158605"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spc="-100" dirty="0">
                <a:latin typeface="標楷體" panose="03000509000000000000" pitchFamily="65" charset="-120"/>
                <a:ea typeface="標楷體" panose="03000509000000000000" pitchFamily="65" charset="-120"/>
              </a:rPr>
              <a:t>在校</a:t>
            </a:r>
            <a:r>
              <a:rPr lang="zh-TW" altLang="en-US" sz="2800" b="1" spc="-100" dirty="0">
                <a:solidFill>
                  <a:srgbClr val="FF0000"/>
                </a:solidFill>
                <a:latin typeface="標楷體" panose="03000509000000000000" pitchFamily="65" charset="-120"/>
                <a:ea typeface="標楷體" panose="03000509000000000000" pitchFamily="65" charset="-120"/>
              </a:rPr>
              <a:t>修課紀錄</a:t>
            </a:r>
            <a:r>
              <a:rPr lang="zh-TW" altLang="en-US" sz="2800" b="1" spc="-100" dirty="0">
                <a:latin typeface="標楷體" panose="03000509000000000000" pitchFamily="65" charset="-120"/>
                <a:ea typeface="標楷體" panose="03000509000000000000" pitchFamily="65" charset="-120"/>
              </a:rPr>
              <a:t>成績疑義處理程序及注意事項</a:t>
            </a:r>
            <a:r>
              <a:rPr lang="en-US" altLang="zh-TW" sz="2800" b="1" spc="-100" dirty="0">
                <a:latin typeface="標楷體" panose="03000509000000000000" pitchFamily="65" charset="-120"/>
                <a:ea typeface="標楷體" panose="03000509000000000000" pitchFamily="65" charset="-120"/>
              </a:rPr>
              <a:t>~</a:t>
            </a:r>
            <a:r>
              <a:rPr lang="zh-TW" altLang="en-US" sz="2800" b="1" u="sng" spc="-100" dirty="0">
                <a:solidFill>
                  <a:srgbClr val="FF0000"/>
                </a:solidFill>
                <a:latin typeface="標楷體" panose="03000509000000000000" pitchFamily="65" charset="-120"/>
                <a:ea typeface="標楷體" panose="03000509000000000000" pitchFamily="65" charset="-120"/>
              </a:rPr>
              <a:t>甄選入學</a:t>
            </a:r>
          </a:p>
        </p:txBody>
      </p:sp>
    </p:spTree>
    <p:extLst>
      <p:ext uri="{BB962C8B-B14F-4D97-AF65-F5344CB8AC3E}">
        <p14:creationId xmlns:p14="http://schemas.microsoft.com/office/powerpoint/2010/main" val="236269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txBox="1">
            <a:spLocks noChangeArrowheads="1"/>
          </p:cNvSpPr>
          <p:nvPr/>
        </p:nvSpPr>
        <p:spPr bwMode="auto">
          <a:xfrm>
            <a:off x="623" y="5663496"/>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14~25</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日</a:t>
            </a:r>
          </a:p>
        </p:txBody>
      </p:sp>
      <p:pic>
        <p:nvPicPr>
          <p:cNvPr id="15" name="圖片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4605" y="4644168"/>
            <a:ext cx="1295930" cy="1238534"/>
          </a:xfrm>
          <a:prstGeom prst="rect">
            <a:avLst/>
          </a:prstGeom>
        </p:spPr>
      </p:pic>
      <p:sp>
        <p:nvSpPr>
          <p:cNvPr id="18" name="矩形 17"/>
          <p:cNvSpPr/>
          <p:nvPr/>
        </p:nvSpPr>
        <p:spPr>
          <a:xfrm>
            <a:off x="1" y="1139183"/>
            <a:ext cx="12192000" cy="2123658"/>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p:spPr>
        <p:txBody>
          <a:bodyPr wrap="square" anchor="ctr">
            <a:spAutoFit/>
          </a:bodyPr>
          <a:lstStyle/>
          <a:p>
            <a:pPr algn="ctr">
              <a:lnSpc>
                <a:spcPct val="110000"/>
              </a:lnSpc>
            </a:pPr>
            <a:r>
              <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113</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學年度</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四技二專</a:t>
            </a:r>
            <a:r>
              <a:rPr lang="zh-TW" altLang="en-US"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甄選入學</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招生</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試務作業流程宣導說明會</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660" y="4700465"/>
            <a:ext cx="803380" cy="1235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副標題 2"/>
          <p:cNvSpPr txBox="1">
            <a:spLocks/>
          </p:cNvSpPr>
          <p:nvPr/>
        </p:nvSpPr>
        <p:spPr bwMode="auto">
          <a:xfrm>
            <a:off x="2714888" y="524060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sp>
        <p:nvSpPr>
          <p:cNvPr id="11" name="矩形 10"/>
          <p:cNvSpPr/>
          <p:nvPr/>
        </p:nvSpPr>
        <p:spPr>
          <a:xfrm>
            <a:off x="-2855" y="981871"/>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12" name="矩形 11"/>
          <p:cNvSpPr/>
          <p:nvPr/>
        </p:nvSpPr>
        <p:spPr>
          <a:xfrm>
            <a:off x="-2856" y="3296145"/>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矩形 2"/>
          <p:cNvSpPr/>
          <p:nvPr/>
        </p:nvSpPr>
        <p:spPr>
          <a:xfrm>
            <a:off x="-2856" y="21335"/>
            <a:ext cx="12194856" cy="8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 descr="聯合會logo"/>
          <p:cNvPicPr>
            <a:picLocks noChangeAspect="1" noChangeArrowheads="1"/>
          </p:cNvPicPr>
          <p:nvPr/>
        </p:nvPicPr>
        <p:blipFill>
          <a:blip r:embed="rId5" cstate="print"/>
          <a:srcRect/>
          <a:stretch>
            <a:fillRect/>
          </a:stretch>
        </p:blipFill>
        <p:spPr bwMode="auto">
          <a:xfrm>
            <a:off x="400729" y="167630"/>
            <a:ext cx="3687765" cy="63353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BFD9D296-0923-4B30-8558-81C121D8C7E7}" type="slidenum">
              <a:rPr lang="zh-TW" altLang="en-US" smtClean="0"/>
              <a:pPr/>
              <a:t>9</a:t>
            </a:fld>
            <a:endParaRPr lang="zh-TW" altLang="en-US" dirty="0"/>
          </a:p>
        </p:txBody>
      </p:sp>
    </p:spTree>
    <p:extLst>
      <p:ext uri="{BB962C8B-B14F-4D97-AF65-F5344CB8AC3E}">
        <p14:creationId xmlns:p14="http://schemas.microsoft.com/office/powerpoint/2010/main" val="38776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19">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19">
                                          <p:stCondLst>
                                            <p:cond delay="984"/>
                                          </p:stCondLst>
                                        </p:cTn>
                                        <p:tgtEl>
                                          <p:spTgt spid="21"/>
                                        </p:tgtEl>
                                      </p:cBhvr>
                                      <p:to x="100000" y="80000"/>
                                    </p:animScale>
                                    <p:animScale>
                                      <p:cBhvr>
                                        <p:cTn id="16" dur="124" decel="50000">
                                          <p:stCondLst>
                                            <p:cond delay="1003"/>
                                          </p:stCondLst>
                                        </p:cTn>
                                        <p:tgtEl>
                                          <p:spTgt spid="21"/>
                                        </p:tgtEl>
                                      </p:cBhvr>
                                      <p:to x="100000" y="100000"/>
                                    </p:animScale>
                                    <p:animScale>
                                      <p:cBhvr>
                                        <p:cTn id="17" dur="19">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19">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33718</TotalTime>
  <Words>11584</Words>
  <Application>Microsoft Office PowerPoint</Application>
  <PresentationFormat>寬螢幕</PresentationFormat>
  <Paragraphs>1733</Paragraphs>
  <Slides>55</Slides>
  <Notes>50</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55</vt:i4>
      </vt:variant>
    </vt:vector>
  </HeadingPairs>
  <TitlesOfParts>
    <vt:vector size="70" baseType="lpstr">
      <vt:lpstr>華康正顏楷體W5</vt:lpstr>
      <vt:lpstr>Times New Roman</vt:lpstr>
      <vt:lpstr>華康隸書體W7</vt:lpstr>
      <vt:lpstr>Calibri Light</vt:lpstr>
      <vt:lpstr>Bookman Old Style</vt:lpstr>
      <vt:lpstr>Book Antiqua</vt:lpstr>
      <vt:lpstr>華康儷楷書</vt:lpstr>
      <vt:lpstr>新細明體</vt:lpstr>
      <vt:lpstr>華康中黑體</vt:lpstr>
      <vt:lpstr>Wingdings</vt:lpstr>
      <vt:lpstr>Calibri</vt:lpstr>
      <vt:lpstr>華康新篆體</vt:lpstr>
      <vt:lpstr>標楷體</vt:lpstr>
      <vt:lpstr>Arial</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紙本招生簡章發售方式(112.12.14起~報名截止日)</vt:lpstr>
      <vt:lpstr>紙本招生簡章發售方式(112.12.14起~報名截止日)-現場購買販售據點</vt:lpstr>
      <vt:lpstr>PowerPoint 簡報</vt:lpstr>
      <vt:lpstr>113 學年度重大變革事項</vt:lpstr>
      <vt:lpstr>PowerPoint 簡報</vt:lpstr>
      <vt:lpstr>PowerPoint 簡報</vt:lpstr>
      <vt:lpstr>PowerPoint 簡報</vt:lpstr>
      <vt:lpstr>113學年度甄選入學招生重要日程表</vt:lpstr>
      <vt:lpstr>113 學年度甄選入學招生重要日程表</vt:lpstr>
      <vt:lpstr>113 學年度甄選入學招生重要日程表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甄選總成績&amp;正備取名單公告</vt:lpstr>
      <vt:lpstr>甄選總成績&amp;正備取名單公告統計資料</vt:lpstr>
      <vt:lpstr>登記就讀志願序&amp;放榜</vt:lpstr>
      <vt:lpstr>報到作業 </vt:lpstr>
      <vt:lpstr>PowerPoint 簡報</vt:lpstr>
      <vt:lpstr>PowerPoint 簡報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112學年度四技二專聯合甄選宣導說明會</dc:title>
  <dc:creator>聯合會</dc:creator>
  <cp:lastModifiedBy>王翠霜</cp:lastModifiedBy>
  <cp:revision>1218</cp:revision>
  <cp:lastPrinted>2023-12-04T01:21:08Z</cp:lastPrinted>
  <dcterms:created xsi:type="dcterms:W3CDTF">2019-12-04T13:29:37Z</dcterms:created>
  <dcterms:modified xsi:type="dcterms:W3CDTF">2023-12-15T08:47:42Z</dcterms:modified>
</cp:coreProperties>
</file>