
<file path=[Content_Types].xml><?xml version="1.0" encoding="utf-8"?>
<Types xmlns="http://schemas.openxmlformats.org/package/2006/content-types">
  <Default ContentType="image/jpeg" Extension="jpeg"/>
  <Default ContentType="image/jpeg" Extension="jpg"/>
  <Default ContentType="image/png" Extension="png"/>
  <Default ContentType="application/vnd.openxmlformats-package.relationships+xml" Extension="rels"/>
  <Default ContentType="application/xml" Extension="xml"/>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0.xml"/>
  <Override ContentType="application/vnd.openxmlformats-officedocument.presentationml.slide+xml" PartName="/ppt/slides/slide51.xml"/>
  <Override ContentType="application/vnd.openxmlformats-officedocument.presentationml.slide+xml" PartName="/ppt/slides/slide52.xml"/>
  <Override ContentType="application/vnd.openxmlformats-officedocument.presentationml.slide+xml" PartName="/ppt/slides/slide53.xml"/>
  <Override ContentType="application/vnd.openxmlformats-officedocument.presentationml.slide+xml" PartName="/ppt/slides/slide54.xml"/>
  <Override ContentType="application/vnd.openxmlformats-officedocument.presentationml.slide+xml" PartName="/ppt/slides/slide55.xml"/>
  <Override ContentType="application/vnd.openxmlformats-officedocument.presentationml.slide+xml" PartName="/ppt/slides/slide56.xml"/>
  <Override ContentType="application/vnd.openxmlformats-officedocument.presentationml.slide+xml" PartName="/ppt/slides/slide57.xml"/>
  <Override ContentType="application/vnd.openxmlformats-officedocument.presentationml.slide+xml" PartName="/ppt/slides/slide58.xml"/>
  <Override ContentType="application/vnd.openxmlformats-officedocument.presentationml.slide+xml" PartName="/ppt/slides/slide59.xml"/>
  <Override ContentType="application/vnd.openxmlformats-officedocument.presentationml.slide+xml" PartName="/ppt/slides/slide60.xml"/>
  <Override ContentType="application/vnd.openxmlformats-officedocument.presentationml.slide+xml" PartName="/ppt/slides/slide61.xml"/>
  <Override ContentType="application/vnd.openxmlformats-officedocument.presentationml.slide+xml" PartName="/ppt/slides/slide62.xml"/>
  <Override ContentType="application/vnd.openxmlformats-officedocument.presentationml.slide+xml" PartName="/ppt/slides/slide63.xml"/>
  <Override ContentType="application/vnd.openxmlformats-officedocument.presentationml.slide+xml" PartName="/ppt/slides/slide64.xml"/>
  <Override ContentType="application/vnd.openxmlformats-officedocument.presentationml.slide+xml" PartName="/ppt/slides/slide65.xml"/>
  <Override ContentType="application/vnd.openxmlformats-officedocument.presentationml.slide+xml" PartName="/ppt/slides/slide66.xml"/>
  <Override ContentType="application/vnd.openxmlformats-officedocument.presentationml.slide+xml" PartName="/ppt/slides/slide67.xml"/>
  <Override ContentType="application/vnd.openxmlformats-officedocument.presentationml.slide+xml" PartName="/ppt/slides/slide68.xml"/>
  <Override ContentType="application/vnd.openxmlformats-officedocument.presentationml.slide+xml" PartName="/ppt/slides/slide69.xml"/>
  <Override ContentType="application/vnd.openxmlformats-officedocument.presentationml.slide+xml" PartName="/ppt/slides/slide70.xml"/>
  <Override ContentType="application/vnd.openxmlformats-officedocument.presentationml.slide+xml" PartName="/ppt/slides/slide71.xml"/>
  <Override ContentType="application/vnd.openxmlformats-officedocument.presentationml.slide+xml" PartName="/ppt/slides/slide72.xml"/>
  <Override ContentType="application/vnd.openxmlformats-officedocument.presentationml.slide+xml" PartName="/ppt/slides/slide73.xml"/>
  <Override ContentType="application/vnd.openxmlformats-officedocument.presentationml.slide+xml" PartName="/ppt/slides/slide74.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77.xml"/>
  <Override ContentType="application/vnd.openxmlformats-officedocument.presentationml.slide+xml" PartName="/ppt/slides/slide78.xml"/>
  <Override ContentType="application/vnd.openxmlformats-officedocument.presentationml.slide+xml" PartName="/ppt/slides/slide79.xml"/>
  <Override ContentType="application/vnd.openxmlformats-officedocument.presentationml.slide+xml" PartName="/ppt/slides/slide80.xml"/>
  <Override ContentType="application/vnd.openxmlformats-officedocument.presentationml.slide+xml" PartName="/ppt/slides/slide81.xml"/>
  <Override ContentType="application/vnd.openxmlformats-officedocument.presentationml.slide+xml" PartName="/ppt/slides/slide82.xml"/>
  <Override ContentType="application/vnd.openxmlformats-officedocument.presentationml.slide+xml" PartName="/ppt/slides/slide83.xml"/>
  <Override ContentType="application/vnd.openxmlformats-officedocument.presentationml.slide+xml" PartName="/ppt/slides/slide84.xml"/>
  <Override ContentType="application/vnd.openxmlformats-officedocument.presentationml.slide+xml" PartName="/ppt/slides/slide85.xml"/>
  <Override ContentType="application/vnd.openxmlformats-officedocument.presentationml.slide+xml" PartName="/ppt/slides/slide86.xml"/>
  <Override ContentType="application/vnd.openxmlformats-officedocument.presentationml.slide+xml" PartName="/ppt/slides/slide87.xml"/>
  <Override ContentType="application/vnd.openxmlformats-officedocument.presentationml.slide+xml" PartName="/ppt/slides/slide88.xml"/>
  <Override ContentType="application/vnd.openxmlformats-officedocument.presentationml.slide+xml" PartName="/ppt/slides/slide89.xml"/>
  <Override ContentType="application/vnd.openxmlformats-officedocument.presentationml.slide+xml" PartName="/ppt/slides/slide90.xml"/>
  <Override ContentType="application/vnd.openxmlformats-officedocument.presentationml.slide+xml" PartName="/ppt/slides/slide91.xml"/>
  <Override ContentType="application/vnd.openxmlformats-officedocument.presentationml.notesMaster+xml" PartName="/ppt/notesMasters/notesMaster1.xml"/>
  <Override ContentType="application/vnd.openxmlformats-officedocument.presentationml.handoutMaster+xml" PartName="/ppt/handoutMasters/handout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theme+xml" PartName="/ppt/theme/theme2.xml"/>
  <Override ContentType="application/vnd.openxmlformats-officedocument.theme+xml" PartName="/ppt/theme/theme3.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vnd.openxmlformats-officedocument.presentationml.notesSlide+xml" PartName="/ppt/notesSlides/notesSlide35.xml"/>
  <Override ContentType="application/vnd.openxmlformats-officedocument.presentationml.notesSlide+xml" PartName="/ppt/notesSlides/notesSlide36.xml"/>
  <Override ContentType="application/vnd.openxmlformats-officedocument.presentationml.notesSlide+xml" PartName="/ppt/notesSlides/notesSlide37.xml"/>
  <Override ContentType="application/vnd.openxmlformats-officedocument.presentationml.notesSlide+xml" PartName="/ppt/notesSlides/notesSlide38.xml"/>
  <Override ContentType="application/vnd.openxmlformats-officedocument.presentationml.notesSlide+xml" PartName="/ppt/notesSlides/notesSlide39.xml"/>
  <Override ContentType="application/vnd.openxmlformats-officedocument.presentationml.notesSlide+xml" PartName="/ppt/notesSlides/notesSlide40.xml"/>
  <Override ContentType="application/vnd.openxmlformats-officedocument.presentationml.notesSlide+xml" PartName="/ppt/notesSlides/notesSlide41.xml"/>
  <Override ContentType="application/vnd.openxmlformats-officedocument.presentationml.notesSlide+xml" PartName="/ppt/notesSlides/notesSlide42.xml"/>
  <Override ContentType="application/vnd.openxmlformats-officedocument.presentationml.notesSlide+xml" PartName="/ppt/notesSlides/notesSlide43.xml"/>
  <Override ContentType="application/vnd.openxmlformats-officedocument.presentationml.notesSlide+xml" PartName="/ppt/notesSlides/notesSlide4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47.xml"/>
  <Override ContentType="application/vnd.openxmlformats-officedocument.presentationml.notesSlide+xml" PartName="/ppt/notesSlides/notesSlide48.xml"/>
  <Override ContentType="application/vnd.openxmlformats-officedocument.presentationml.notesSlide+xml" PartName="/ppt/notesSlides/notesSlide49.xml"/>
  <Override ContentType="application/vnd.openxmlformats-officedocument.presentationml.notesSlide+xml" PartName="/ppt/notesSlides/notesSlide50.xml"/>
  <Override ContentType="application/vnd.openxmlformats-officedocument.presentationml.notesSlide+xml" PartName="/ppt/notesSlides/notesSlide51.xml"/>
  <Override ContentType="application/vnd.openxmlformats-officedocument.presentationml.notesSlide+xml" PartName="/ppt/notesSlides/notesSlide52.xml"/>
  <Override ContentType="application/vnd.openxmlformats-officedocument.presentationml.notesSlide+xml" PartName="/ppt/notesSlides/notesSlide53.xml"/>
  <Override ContentType="application/vnd.openxmlformats-officedocument.presentationml.notesSlide+xml" PartName="/ppt/notesSlides/notesSlide54.xml"/>
  <Override ContentType="application/vnd.openxmlformats-officedocument.presentationml.notesSlide+xml" PartName="/ppt/notesSlides/notesSlide55.xml"/>
  <Override ContentType="application/vnd.openxmlformats-officedocument.presentationml.notesSlide+xml" PartName="/ppt/notesSlides/notesSlide56.xml"/>
  <Override ContentType="application/vnd.openxmlformats-officedocument.presentationml.notesSlide+xml" PartName="/ppt/notesSlides/notesSlide57.xml"/>
  <Override ContentType="application/vnd.openxmlformats-officedocument.presentationml.notesSlide+xml" PartName="/ppt/notesSlides/notesSlide58.xml"/>
  <Override ContentType="application/vnd.openxmlformats-officedocument.presentationml.notesSlide+xml" PartName="/ppt/notesSlides/notesSlide59.xml"/>
  <Override ContentType="application/vnd.openxmlformats-officedocument.presentationml.notesSlide+xml" PartName="/ppt/notesSlides/notesSlide60.xml"/>
  <Override ContentType="application/vnd.openxmlformats-officedocument.presentationml.notesSlide+xml" PartName="/ppt/notesSlides/notesSlide61.xml"/>
  <Override ContentType="application/vnd.openxmlformats-officedocument.presentationml.notesSlide+xml" PartName="/ppt/notesSlides/notesSlide62.xml"/>
  <Override ContentType="application/vnd.openxmlformats-officedocument.presentationml.notesSlide+xml" PartName="/ppt/notesSlides/notesSlide63.xml"/>
  <Override ContentType="application/vnd.openxmlformats-officedocument.presentationml.notesSlide+xml" PartName="/ppt/notesSlides/notesSlide64.xml"/>
  <Override ContentType="application/vnd.openxmlformats-officedocument.presentationml.notesSlide+xml" PartName="/ppt/notesSlides/notesSlide65.xml"/>
  <Override ContentType="application/vnd.openxmlformats-officedocument.presentationml.notesSlide+xml" PartName="/ppt/notesSlides/notesSlide66.xml"/>
  <Override ContentType="application/vnd.openxmlformats-officedocument.presentationml.notesSlide+xml" PartName="/ppt/notesSlides/notesSlide67.xml"/>
  <Override ContentType="application/vnd.openxmlformats-officedocument.presentationml.notesSlide+xml" PartName="/ppt/notesSlides/notesSlide68.xml"/>
  <Override ContentType="application/vnd.openxmlformats-officedocument.presentationml.notesSlide+xml" PartName="/ppt/notesSlides/notesSlide69.xml"/>
  <Override ContentType="application/vnd.openxmlformats-officedocument.presentationml.notesSlide+xml" PartName="/ppt/notesSlides/notesSlide70.xml"/>
  <Override ContentType="application/vnd.openxmlformats-officedocument.presentationml.notesSlide+xml" PartName="/ppt/notesSlides/notesSlide71.xml"/>
  <Override ContentType="application/vnd.openxmlformats-officedocument.presentationml.notesSlide+xml" PartName="/ppt/notesSlides/notesSlide72.xml"/>
  <Override ContentType="application/vnd.openxmlformats-officedocument.presentationml.notesSlide+xml" PartName="/ppt/notesSlides/notesSlide73.xml"/>
  <Override ContentType="application/vnd.openxmlformats-officedocument.presentationml.notesSlide+xml" PartName="/ppt/notesSlides/notesSlide74.xml"/>
  <Override ContentType="application/vnd.openxmlformats-officedocument.presentationml.notesSlide+xml" PartName="/ppt/notesSlides/notesSlide75.xml"/>
  <Override ContentType="application/vnd.openxmlformats-officedocument.presentationml.notesSlide+xml" PartName="/ppt/notesSlides/notesSlide76.xml"/>
  <Override ContentType="application/vnd.openxmlformats-officedocument.presentationml.notesSlide+xml" PartName="/ppt/notesSlides/notesSlide77.xml"/>
  <Override ContentType="application/vnd.openxmlformats-officedocument.presentationml.notesSlide+xml" PartName="/ppt/notesSlides/notesSlide78.xml"/>
  <Override ContentType="application/vnd.openxmlformats-officedocument.presentationml.notesSlide+xml" PartName="/ppt/notesSlides/notesSlide79.xml"/>
  <Override ContentType="application/vnd.openxmlformats-officedocument.presentationml.notesSlide+xml" PartName="/ppt/notesSlides/notesSlide80.xml"/>
  <Override ContentType="application/vnd.openxmlformats-officedocument.presentationml.notesSlide+xml" PartName="/ppt/notesSlides/notesSlide81.xml"/>
  <Override ContentType="application/vnd.openxmlformats-officedocument.presentationml.notesSlide+xml" PartName="/ppt/notesSlides/notesSlide82.xml"/>
  <Override ContentType="application/vnd.openxmlformats-officedocument.presentationml.notesSlide+xml" PartName="/ppt/notesSlides/notesSlide83.xml"/>
  <Override ContentType="application/vnd.openxmlformats-officedocument.presentationml.notesSlide+xml" PartName="/ppt/notesSlides/notesSlide84.xml"/>
  <Override ContentType="application/vnd.openxmlformats-officedocument.presentationml.notesSlide+xml" PartName="/ppt/notesSlides/notesSlide85.xml"/>
  <Override ContentType="application/vnd.openxmlformats-officedocument.presentationml.notesSlide+xml" PartName="/ppt/notesSlides/notesSlide86.xml"/>
  <Override ContentType="application/vnd.openxmlformats-officedocument.presentationml.notesSlide+xml" PartName="/ppt/notesSlides/notesSlide87.xml"/>
  <Override ContentType="application/vnd.openxmlformats-officedocument.presentationml.notesSlide+xml" PartName="/ppt/notesSlides/notesSlide88.xml"/>
  <Override ContentType="application/vnd.openxmlformats-officedocument.presentationml.notesSlide+xml" PartName="/ppt/notesSlides/notesSlide89.xml"/>
  <Override ContentType="application/vnd.openxmlformats-officedocument.presentationml.notesSlide+xml" PartName="/ppt/notesSlides/notesSlide90.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app.xml" Type="http://schemas.openxmlformats.org/officeDocument/2006/relationships/extended-properties"/><Relationship Id="rId2" Target="docProps/core.xml" Type="http://schemas.openxmlformats.org/package/2006/relationships/metadata/core-properties"/><Relationship Id="rId1" Target="ppt/presentation.xml" Type="http://schemas.openxmlformats.org/officeDocument/2006/relationships/officeDocument"/><Relationship Id="rId4"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93"/>
  </p:notesMasterIdLst>
  <p:handoutMasterIdLst>
    <p:handoutMasterId r:id="rId94"/>
  </p:handoutMasterIdLst>
  <p:sldIdLst>
    <p:sldId id="256" r:id="rId2"/>
    <p:sldId id="257" r:id="rId3"/>
    <p:sldId id="260" r:id="rId4"/>
    <p:sldId id="314" r:id="rId5"/>
    <p:sldId id="397" r:id="rId6"/>
    <p:sldId id="258" r:id="rId7"/>
    <p:sldId id="378" r:id="rId8"/>
    <p:sldId id="372" r:id="rId9"/>
    <p:sldId id="373" r:id="rId10"/>
    <p:sldId id="259" r:id="rId11"/>
    <p:sldId id="352" r:id="rId12"/>
    <p:sldId id="355" r:id="rId13"/>
    <p:sldId id="417" r:id="rId14"/>
    <p:sldId id="379" r:id="rId15"/>
    <p:sldId id="416" r:id="rId16"/>
    <p:sldId id="264" r:id="rId17"/>
    <p:sldId id="266" r:id="rId18"/>
    <p:sldId id="267" r:id="rId19"/>
    <p:sldId id="410" r:id="rId20"/>
    <p:sldId id="411" r:id="rId21"/>
    <p:sldId id="268" r:id="rId22"/>
    <p:sldId id="337" r:id="rId23"/>
    <p:sldId id="338" r:id="rId24"/>
    <p:sldId id="339" r:id="rId25"/>
    <p:sldId id="340" r:id="rId26"/>
    <p:sldId id="365" r:id="rId27"/>
    <p:sldId id="341" r:id="rId28"/>
    <p:sldId id="384" r:id="rId29"/>
    <p:sldId id="323" r:id="rId30"/>
    <p:sldId id="324" r:id="rId31"/>
    <p:sldId id="357" r:id="rId32"/>
    <p:sldId id="423" r:id="rId33"/>
    <p:sldId id="325" r:id="rId34"/>
    <p:sldId id="326" r:id="rId35"/>
    <p:sldId id="359" r:id="rId36"/>
    <p:sldId id="327" r:id="rId37"/>
    <p:sldId id="328" r:id="rId38"/>
    <p:sldId id="329" r:id="rId39"/>
    <p:sldId id="330" r:id="rId40"/>
    <p:sldId id="361" r:id="rId41"/>
    <p:sldId id="362" r:id="rId42"/>
    <p:sldId id="363" r:id="rId43"/>
    <p:sldId id="412" r:id="rId44"/>
    <p:sldId id="414" r:id="rId45"/>
    <p:sldId id="413" r:id="rId46"/>
    <p:sldId id="331" r:id="rId47"/>
    <p:sldId id="332" r:id="rId48"/>
    <p:sldId id="342" r:id="rId49"/>
    <p:sldId id="343" r:id="rId50"/>
    <p:sldId id="344" r:id="rId51"/>
    <p:sldId id="345" r:id="rId52"/>
    <p:sldId id="346" r:id="rId53"/>
    <p:sldId id="347" r:id="rId54"/>
    <p:sldId id="383" r:id="rId55"/>
    <p:sldId id="370" r:id="rId56"/>
    <p:sldId id="348" r:id="rId57"/>
    <p:sldId id="349" r:id="rId58"/>
    <p:sldId id="385" r:id="rId59"/>
    <p:sldId id="386" r:id="rId60"/>
    <p:sldId id="387" r:id="rId61"/>
    <p:sldId id="388" r:id="rId62"/>
    <p:sldId id="389" r:id="rId63"/>
    <p:sldId id="390" r:id="rId64"/>
    <p:sldId id="399" r:id="rId65"/>
    <p:sldId id="391" r:id="rId66"/>
    <p:sldId id="394" r:id="rId67"/>
    <p:sldId id="395" r:id="rId68"/>
    <p:sldId id="392" r:id="rId69"/>
    <p:sldId id="402" r:id="rId70"/>
    <p:sldId id="403" r:id="rId71"/>
    <p:sldId id="404" r:id="rId72"/>
    <p:sldId id="405" r:id="rId73"/>
    <p:sldId id="367" r:id="rId74"/>
    <p:sldId id="351" r:id="rId75"/>
    <p:sldId id="374" r:id="rId76"/>
    <p:sldId id="369" r:id="rId77"/>
    <p:sldId id="279" r:id="rId78"/>
    <p:sldId id="375" r:id="rId79"/>
    <p:sldId id="418" r:id="rId80"/>
    <p:sldId id="381" r:id="rId81"/>
    <p:sldId id="322" r:id="rId82"/>
    <p:sldId id="289" r:id="rId83"/>
    <p:sldId id="290" r:id="rId84"/>
    <p:sldId id="321" r:id="rId85"/>
    <p:sldId id="291" r:id="rId86"/>
    <p:sldId id="371" r:id="rId87"/>
    <p:sldId id="292" r:id="rId88"/>
    <p:sldId id="382" r:id="rId89"/>
    <p:sldId id="407" r:id="rId90"/>
    <p:sldId id="408" r:id="rId91"/>
    <p:sldId id="409" r:id="rId92"/>
  </p:sldIdLst>
  <p:sldSz cx="9144000" cy="6858000" type="screen4x3"/>
  <p:notesSz cx="6797675" cy="9926638"/>
  <p:defaultTextStyle>
    <a:defPPr>
      <a:defRPr lang="zh-TW"/>
    </a:defPPr>
    <a:lvl1pPr algn="l" rtl="0" fontAlgn="base">
      <a:spcBef>
        <a:spcPct val="0"/>
      </a:spcBef>
      <a:spcAft>
        <a:spcPct val="0"/>
      </a:spcAft>
      <a:defRPr kumimoji="1" kern="1200">
        <a:solidFill>
          <a:schemeClr val="tx1"/>
        </a:solidFill>
        <a:latin typeface="Arial" charset="0"/>
        <a:ea typeface="新細明體" charset="-120"/>
        <a:cs typeface="+mn-cs"/>
      </a:defRPr>
    </a:lvl1pPr>
    <a:lvl2pPr marL="457200" algn="l" rtl="0" fontAlgn="base">
      <a:spcBef>
        <a:spcPct val="0"/>
      </a:spcBef>
      <a:spcAft>
        <a:spcPct val="0"/>
      </a:spcAft>
      <a:defRPr kumimoji="1" kern="1200">
        <a:solidFill>
          <a:schemeClr val="tx1"/>
        </a:solidFill>
        <a:latin typeface="Arial" charset="0"/>
        <a:ea typeface="新細明體" charset="-120"/>
        <a:cs typeface="+mn-cs"/>
      </a:defRPr>
    </a:lvl2pPr>
    <a:lvl3pPr marL="914400" algn="l" rtl="0" fontAlgn="base">
      <a:spcBef>
        <a:spcPct val="0"/>
      </a:spcBef>
      <a:spcAft>
        <a:spcPct val="0"/>
      </a:spcAft>
      <a:defRPr kumimoji="1" kern="1200">
        <a:solidFill>
          <a:schemeClr val="tx1"/>
        </a:solidFill>
        <a:latin typeface="Arial" charset="0"/>
        <a:ea typeface="新細明體" charset="-120"/>
        <a:cs typeface="+mn-cs"/>
      </a:defRPr>
    </a:lvl3pPr>
    <a:lvl4pPr marL="1371600" algn="l" rtl="0" fontAlgn="base">
      <a:spcBef>
        <a:spcPct val="0"/>
      </a:spcBef>
      <a:spcAft>
        <a:spcPct val="0"/>
      </a:spcAft>
      <a:defRPr kumimoji="1" kern="1200">
        <a:solidFill>
          <a:schemeClr val="tx1"/>
        </a:solidFill>
        <a:latin typeface="Arial" charset="0"/>
        <a:ea typeface="新細明體" charset="-120"/>
        <a:cs typeface="+mn-cs"/>
      </a:defRPr>
    </a:lvl4pPr>
    <a:lvl5pPr marL="1828800" algn="l" rtl="0" fontAlgn="base">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p:defaultTextStyle>
  <p:extLst>
    <p:ext uri="{521415D9-36F7-43E2-AB2F-B90AF26B5E84}">
      <p14:sectionLst xmlns:p14="http://schemas.microsoft.com/office/powerpoint/2010/main">
        <p14:section name="預設章節" id="{AC02767B-D8B0-4F9F-9B09-B3E0BAE2C1E1}">
          <p14:sldIdLst>
            <p14:sldId id="256"/>
            <p14:sldId id="257"/>
            <p14:sldId id="260"/>
            <p14:sldId id="314"/>
            <p14:sldId id="397"/>
            <p14:sldId id="258"/>
            <p14:sldId id="378"/>
            <p14:sldId id="372"/>
            <p14:sldId id="373"/>
            <p14:sldId id="259"/>
            <p14:sldId id="352"/>
            <p14:sldId id="355"/>
            <p14:sldId id="417"/>
            <p14:sldId id="379"/>
            <p14:sldId id="416"/>
            <p14:sldId id="264"/>
            <p14:sldId id="266"/>
            <p14:sldId id="267"/>
            <p14:sldId id="410"/>
            <p14:sldId id="411"/>
            <p14:sldId id="268"/>
            <p14:sldId id="337"/>
            <p14:sldId id="338"/>
            <p14:sldId id="339"/>
            <p14:sldId id="340"/>
            <p14:sldId id="365"/>
            <p14:sldId id="341"/>
            <p14:sldId id="384"/>
            <p14:sldId id="323"/>
            <p14:sldId id="324"/>
            <p14:sldId id="357"/>
            <p14:sldId id="423"/>
            <p14:sldId id="325"/>
            <p14:sldId id="326"/>
            <p14:sldId id="359"/>
            <p14:sldId id="327"/>
            <p14:sldId id="328"/>
            <p14:sldId id="329"/>
            <p14:sldId id="330"/>
            <p14:sldId id="361"/>
            <p14:sldId id="362"/>
            <p14:sldId id="363"/>
            <p14:sldId id="412"/>
            <p14:sldId id="414"/>
            <p14:sldId id="413"/>
            <p14:sldId id="331"/>
            <p14:sldId id="332"/>
            <p14:sldId id="342"/>
            <p14:sldId id="343"/>
            <p14:sldId id="344"/>
            <p14:sldId id="345"/>
            <p14:sldId id="346"/>
            <p14:sldId id="347"/>
            <p14:sldId id="383"/>
            <p14:sldId id="370"/>
            <p14:sldId id="348"/>
            <p14:sldId id="349"/>
            <p14:sldId id="385"/>
            <p14:sldId id="386"/>
            <p14:sldId id="387"/>
            <p14:sldId id="388"/>
            <p14:sldId id="389"/>
            <p14:sldId id="390"/>
            <p14:sldId id="399"/>
            <p14:sldId id="391"/>
            <p14:sldId id="394"/>
            <p14:sldId id="395"/>
            <p14:sldId id="392"/>
            <p14:sldId id="402"/>
            <p14:sldId id="403"/>
            <p14:sldId id="404"/>
            <p14:sldId id="405"/>
            <p14:sldId id="367"/>
            <p14:sldId id="351"/>
            <p14:sldId id="374"/>
            <p14:sldId id="369"/>
            <p14:sldId id="279"/>
            <p14:sldId id="375"/>
            <p14:sldId id="418"/>
            <p14:sldId id="381"/>
            <p14:sldId id="322"/>
            <p14:sldId id="289"/>
            <p14:sldId id="290"/>
            <p14:sldId id="321"/>
            <p14:sldId id="291"/>
            <p14:sldId id="371"/>
            <p14:sldId id="292"/>
            <p14:sldId id="382"/>
            <p14:sldId id="407"/>
            <p14:sldId id="408"/>
            <p14:sldId id="40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FF99"/>
    <a:srgbClr val="0000FF"/>
    <a:srgbClr val="FF66CC"/>
    <a:srgbClr val="FFC000"/>
    <a:srgbClr val="FF00FF"/>
    <a:srgbClr val="B08600"/>
    <a:srgbClr val="0000CC"/>
    <a:srgbClr val="9900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7" autoAdjust="0"/>
    <p:restoredTop sz="94941" autoAdjust="0"/>
  </p:normalViewPr>
  <p:slideViewPr>
    <p:cSldViewPr>
      <p:cViewPr varScale="1">
        <p:scale>
          <a:sx n="104" d="100"/>
          <a:sy n="104" d="100"/>
        </p:scale>
        <p:origin x="1752"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notesMaster" Target="notesMasters/notesMaster1.xml"/><Relationship Id="rId9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a:extLst>
              <a:ext uri="{FF2B5EF4-FFF2-40B4-BE49-F238E27FC236}">
                <a16:creationId xmlns:a16="http://schemas.microsoft.com/office/drawing/2014/main" id="{0518C58A-2363-419E-BB76-1DE665130792}"/>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a:extLst>
              <a:ext uri="{FF2B5EF4-FFF2-40B4-BE49-F238E27FC236}">
                <a16:creationId xmlns:a16="http://schemas.microsoft.com/office/drawing/2014/main" id="{EA6F7BFF-6B32-476F-BCB2-1CCC3124DDF0}"/>
              </a:ext>
            </a:extLst>
          </p:cNvPr>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endParaRPr lang="zh-TW" altLang="en-US"/>
          </a:p>
        </p:txBody>
      </p:sp>
      <p:sp>
        <p:nvSpPr>
          <p:cNvPr id="4" name="頁尾版面配置區 3">
            <a:extLst>
              <a:ext uri="{FF2B5EF4-FFF2-40B4-BE49-F238E27FC236}">
                <a16:creationId xmlns:a16="http://schemas.microsoft.com/office/drawing/2014/main" id="{E96C2271-5A4B-4797-8B2F-70B49EBD866F}"/>
              </a:ext>
            </a:extLst>
          </p:cNvPr>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a:extLst>
              <a:ext uri="{FF2B5EF4-FFF2-40B4-BE49-F238E27FC236}">
                <a16:creationId xmlns:a16="http://schemas.microsoft.com/office/drawing/2014/main" id="{35FB448E-9384-4333-B387-5DEFEBA93BC6}"/>
              </a:ext>
            </a:extLst>
          </p:cNvPr>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8E579B1E-20FA-43CA-B498-539D40C6D56F}" type="slidenum">
              <a:rPr lang="zh-TW" altLang="en-US" smtClean="0"/>
              <a:t>‹#›</a:t>
            </a:fld>
            <a:endParaRPr lang="zh-TW" altLang="en-US"/>
          </a:p>
        </p:txBody>
      </p:sp>
    </p:spTree>
    <p:extLst>
      <p:ext uri="{BB962C8B-B14F-4D97-AF65-F5344CB8AC3E}">
        <p14:creationId xmlns:p14="http://schemas.microsoft.com/office/powerpoint/2010/main" val="1081622420"/>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6400" cy="496888"/>
          </a:xfrm>
          <a:prstGeom prst="rect">
            <a:avLst/>
          </a:prstGeom>
        </p:spPr>
        <p:txBody>
          <a:bodyPr vert="horz" lIns="91458" tIns="45729" rIns="91458" bIns="45729" rtlCol="0"/>
          <a:lstStyle>
            <a:lvl1pPr algn="l">
              <a:defRPr sz="1200">
                <a:ea typeface="新細明體" charset="-120"/>
              </a:defRPr>
            </a:lvl1pPr>
          </a:lstStyle>
          <a:p>
            <a:pPr>
              <a:defRPr/>
            </a:pPr>
            <a:endParaRPr lang="zh-TW" altLang="en-US"/>
          </a:p>
        </p:txBody>
      </p:sp>
      <p:sp>
        <p:nvSpPr>
          <p:cNvPr id="3" name="日期版面配置區 2"/>
          <p:cNvSpPr>
            <a:spLocks noGrp="1"/>
          </p:cNvSpPr>
          <p:nvPr>
            <p:ph type="dt" idx="1"/>
          </p:nvPr>
        </p:nvSpPr>
        <p:spPr>
          <a:xfrm>
            <a:off x="3849688" y="0"/>
            <a:ext cx="2946400" cy="496888"/>
          </a:xfrm>
          <a:prstGeom prst="rect">
            <a:avLst/>
          </a:prstGeom>
        </p:spPr>
        <p:txBody>
          <a:bodyPr vert="horz" lIns="91458" tIns="45729" rIns="91458" bIns="45729" rtlCol="0"/>
          <a:lstStyle>
            <a:lvl1pPr algn="r">
              <a:defRPr sz="1200">
                <a:ea typeface="新細明體" charset="-120"/>
              </a:defRPr>
            </a:lvl1pPr>
          </a:lstStyle>
          <a:p>
            <a:pPr>
              <a:defRPr/>
            </a:pPr>
            <a:endParaRPr lang="zh-TW" altLang="en-US"/>
          </a:p>
        </p:txBody>
      </p:sp>
      <p:sp>
        <p:nvSpPr>
          <p:cNvPr id="4" name="投影片圖像版面配置區 3"/>
          <p:cNvSpPr>
            <a:spLocks noGrp="1" noRot="1" noChangeAspect="1"/>
          </p:cNvSpPr>
          <p:nvPr>
            <p:ph type="sldImg" idx="2"/>
          </p:nvPr>
        </p:nvSpPr>
        <p:spPr>
          <a:xfrm>
            <a:off x="917575" y="744538"/>
            <a:ext cx="4962525" cy="3721100"/>
          </a:xfrm>
          <a:prstGeom prst="rect">
            <a:avLst/>
          </a:prstGeom>
          <a:noFill/>
          <a:ln w="12700">
            <a:solidFill>
              <a:prstClr val="black"/>
            </a:solidFill>
          </a:ln>
        </p:spPr>
        <p:txBody>
          <a:bodyPr vert="horz" lIns="91458" tIns="45729" rIns="91458" bIns="45729" rtlCol="0" anchor="ctr"/>
          <a:lstStyle/>
          <a:p>
            <a:pPr lvl="0"/>
            <a:endParaRPr lang="zh-TW" altLang="en-US" noProof="0"/>
          </a:p>
        </p:txBody>
      </p:sp>
      <p:sp>
        <p:nvSpPr>
          <p:cNvPr id="5" name="備忘稿版面配置區 4"/>
          <p:cNvSpPr>
            <a:spLocks noGrp="1"/>
          </p:cNvSpPr>
          <p:nvPr>
            <p:ph type="body" sz="quarter" idx="3"/>
          </p:nvPr>
        </p:nvSpPr>
        <p:spPr>
          <a:xfrm>
            <a:off x="679450" y="4714875"/>
            <a:ext cx="5438775" cy="4467225"/>
          </a:xfrm>
          <a:prstGeom prst="rect">
            <a:avLst/>
          </a:prstGeom>
        </p:spPr>
        <p:txBody>
          <a:bodyPr vert="horz" lIns="91458" tIns="45729" rIns="91458" bIns="45729" rtlCol="0">
            <a:normAutofit/>
          </a:bodyPr>
          <a:lstStyle/>
          <a:p>
            <a:pPr lvl="0"/>
            <a:r>
              <a:rPr lang="zh-TW" altLang="en-US" noProof="0"/>
              <a:t>按一下以編輯母片文字樣式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6" name="頁尾版面配置區 5"/>
          <p:cNvSpPr>
            <a:spLocks noGrp="1"/>
          </p:cNvSpPr>
          <p:nvPr>
            <p:ph type="ftr" sz="quarter" idx="4"/>
          </p:nvPr>
        </p:nvSpPr>
        <p:spPr>
          <a:xfrm>
            <a:off x="0" y="9428163"/>
            <a:ext cx="2946400" cy="496887"/>
          </a:xfrm>
          <a:prstGeom prst="rect">
            <a:avLst/>
          </a:prstGeom>
        </p:spPr>
        <p:txBody>
          <a:bodyPr vert="horz" lIns="91458" tIns="45729" rIns="91458" bIns="45729" rtlCol="0" anchor="b"/>
          <a:lstStyle>
            <a:lvl1pPr algn="l">
              <a:defRPr sz="1200">
                <a:ea typeface="新細明體" charset="-120"/>
              </a:defRPr>
            </a:lvl1pPr>
          </a:lstStyle>
          <a:p>
            <a:pPr>
              <a:defRPr/>
            </a:pPr>
            <a:endParaRPr lang="zh-TW" altLang="en-US"/>
          </a:p>
        </p:txBody>
      </p:sp>
      <p:sp>
        <p:nvSpPr>
          <p:cNvPr id="7" name="投影片編號版面配置區 6"/>
          <p:cNvSpPr>
            <a:spLocks noGrp="1"/>
          </p:cNvSpPr>
          <p:nvPr>
            <p:ph type="sldNum" sz="quarter" idx="5"/>
          </p:nvPr>
        </p:nvSpPr>
        <p:spPr>
          <a:xfrm>
            <a:off x="3849688" y="9428163"/>
            <a:ext cx="2946400" cy="496887"/>
          </a:xfrm>
          <a:prstGeom prst="rect">
            <a:avLst/>
          </a:prstGeom>
        </p:spPr>
        <p:txBody>
          <a:bodyPr vert="horz" lIns="91458" tIns="45729" rIns="91458" bIns="45729" rtlCol="0" anchor="b"/>
          <a:lstStyle>
            <a:lvl1pPr algn="r">
              <a:defRPr sz="1200">
                <a:ea typeface="新細明體" charset="-120"/>
              </a:defRPr>
            </a:lvl1pPr>
          </a:lstStyle>
          <a:p>
            <a:pPr>
              <a:defRPr/>
            </a:pPr>
            <a:fld id="{E6A19104-4C82-4A23-AD3C-D07E427ED4C1}" type="slidenum">
              <a:rPr lang="zh-TW" altLang="en-US"/>
              <a:pPr>
                <a:defRPr/>
              </a:pPr>
              <a:t>‹#›</a:t>
            </a:fld>
            <a:endParaRPr lang="zh-TW" altLang="en-US"/>
          </a:p>
        </p:txBody>
      </p:sp>
    </p:spTree>
    <p:extLst>
      <p:ext uri="{BB962C8B-B14F-4D97-AF65-F5344CB8AC3E}">
        <p14:creationId xmlns:p14="http://schemas.microsoft.com/office/powerpoint/2010/main" val="2680327832"/>
      </p:ext>
    </p:extLst>
  </p:cSld>
  <p:clrMap bg1="lt1" tx1="dk1" bg2="lt2" tx2="dk2" accent1="accent1" accent2="accent2" accent3="accent3" accent4="accent4" accent5="accent5" accent6="accent6" hlink="hlink" folHlink="folHlink"/>
  <p:hf sldNum="0" hdr="0" ftr="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投影片圖像版面配置區 1"/>
          <p:cNvSpPr>
            <a:spLocks noGrp="1" noRot="1" noChangeAspect="1"/>
          </p:cNvSpPr>
          <p:nvPr>
            <p:ph type="sldImg"/>
          </p:nvPr>
        </p:nvSpPr>
        <p:spPr bwMode="auto">
          <a:noFill/>
          <a:ln>
            <a:solidFill>
              <a:srgbClr val="000000"/>
            </a:solidFill>
            <a:miter lim="800000"/>
            <a:headEnd/>
            <a:tailEnd/>
          </a:ln>
        </p:spPr>
      </p:sp>
      <p:sp>
        <p:nvSpPr>
          <p:cNvPr id="15362"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a:p>
        </p:txBody>
      </p:sp>
      <p:sp>
        <p:nvSpPr>
          <p:cNvPr id="2" name="日期版面配置區 1">
            <a:extLst>
              <a:ext uri="{FF2B5EF4-FFF2-40B4-BE49-F238E27FC236}">
                <a16:creationId xmlns:a16="http://schemas.microsoft.com/office/drawing/2014/main" id="{5EE9A444-56CE-493B-92D8-BF4FFEE09E5B}"/>
              </a:ext>
            </a:extLst>
          </p:cNvPr>
          <p:cNvSpPr>
            <a:spLocks noGrp="1"/>
          </p:cNvSpPr>
          <p:nvPr>
            <p:ph type="dt" idx="1"/>
          </p:nvPr>
        </p:nvSpPr>
        <p:spPr/>
        <p:txBody>
          <a:bodyPr/>
          <a:lstStyle/>
          <a:p>
            <a:pPr>
              <a:defRPr/>
            </a:pPr>
            <a:endParaRPr lang="zh-TW" altLang="en-US"/>
          </a:p>
        </p:txBody>
      </p:sp>
    </p:spTree>
    <p:extLst>
      <p:ext uri="{BB962C8B-B14F-4D97-AF65-F5344CB8AC3E}">
        <p14:creationId xmlns:p14="http://schemas.microsoft.com/office/powerpoint/2010/main" val="31165050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投影片圖像版面配置區 1"/>
          <p:cNvSpPr>
            <a:spLocks noGrp="1" noRot="1" noChangeAspect="1"/>
          </p:cNvSpPr>
          <p:nvPr>
            <p:ph type="sldImg"/>
          </p:nvPr>
        </p:nvSpPr>
        <p:spPr bwMode="auto">
          <a:noFill/>
          <a:ln>
            <a:solidFill>
              <a:srgbClr val="000000"/>
            </a:solidFill>
            <a:miter lim="800000"/>
            <a:headEnd/>
            <a:tailEnd/>
          </a:ln>
        </p:spPr>
      </p:sp>
      <p:sp>
        <p:nvSpPr>
          <p:cNvPr id="23554"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dirty="0"/>
          </a:p>
        </p:txBody>
      </p:sp>
      <p:sp>
        <p:nvSpPr>
          <p:cNvPr id="2" name="日期版面配置區 1">
            <a:extLst>
              <a:ext uri="{FF2B5EF4-FFF2-40B4-BE49-F238E27FC236}">
                <a16:creationId xmlns:a16="http://schemas.microsoft.com/office/drawing/2014/main" id="{E4C5C640-D98C-4640-BD1E-5BF4DB0ADCB3}"/>
              </a:ext>
            </a:extLst>
          </p:cNvPr>
          <p:cNvSpPr>
            <a:spLocks noGrp="1"/>
          </p:cNvSpPr>
          <p:nvPr>
            <p:ph type="dt" idx="1"/>
          </p:nvPr>
        </p:nvSpPr>
        <p:spPr/>
        <p:txBody>
          <a:bodyPr/>
          <a:lstStyle/>
          <a:p>
            <a:pPr>
              <a:defRPr/>
            </a:pPr>
            <a:endParaRPr lang="zh-TW" altLang="en-US"/>
          </a:p>
        </p:txBody>
      </p:sp>
    </p:spTree>
    <p:extLst>
      <p:ext uri="{BB962C8B-B14F-4D97-AF65-F5344CB8AC3E}">
        <p14:creationId xmlns:p14="http://schemas.microsoft.com/office/powerpoint/2010/main" val="29244577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投影片圖像版面配置區 1"/>
          <p:cNvSpPr>
            <a:spLocks noGrp="1" noRot="1" noChangeAspect="1"/>
          </p:cNvSpPr>
          <p:nvPr>
            <p:ph type="sldImg"/>
          </p:nvPr>
        </p:nvSpPr>
        <p:spPr bwMode="auto">
          <a:noFill/>
          <a:ln>
            <a:solidFill>
              <a:srgbClr val="000000"/>
            </a:solidFill>
            <a:miter lim="800000"/>
            <a:headEnd/>
            <a:tailEnd/>
          </a:ln>
        </p:spPr>
      </p:sp>
      <p:sp>
        <p:nvSpPr>
          <p:cNvPr id="25602"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a:p>
        </p:txBody>
      </p:sp>
      <p:sp>
        <p:nvSpPr>
          <p:cNvPr id="2" name="日期版面配置區 1">
            <a:extLst>
              <a:ext uri="{FF2B5EF4-FFF2-40B4-BE49-F238E27FC236}">
                <a16:creationId xmlns:a16="http://schemas.microsoft.com/office/drawing/2014/main" id="{60040BCF-F8B8-4FE4-ABD7-3D4FDB3F4DAD}"/>
              </a:ext>
            </a:extLst>
          </p:cNvPr>
          <p:cNvSpPr>
            <a:spLocks noGrp="1"/>
          </p:cNvSpPr>
          <p:nvPr>
            <p:ph type="dt" idx="1"/>
          </p:nvPr>
        </p:nvSpPr>
        <p:spPr/>
        <p:txBody>
          <a:bodyPr/>
          <a:lstStyle/>
          <a:p>
            <a:pPr>
              <a:defRPr/>
            </a:pPr>
            <a:endParaRPr lang="zh-TW" altLang="en-US"/>
          </a:p>
        </p:txBody>
      </p:sp>
    </p:spTree>
    <p:extLst>
      <p:ext uri="{BB962C8B-B14F-4D97-AF65-F5344CB8AC3E}">
        <p14:creationId xmlns:p14="http://schemas.microsoft.com/office/powerpoint/2010/main" val="2169465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投影片圖像版面配置區 1"/>
          <p:cNvSpPr>
            <a:spLocks noGrp="1" noRot="1" noChangeAspect="1"/>
          </p:cNvSpPr>
          <p:nvPr>
            <p:ph type="sldImg"/>
          </p:nvPr>
        </p:nvSpPr>
        <p:spPr bwMode="auto">
          <a:noFill/>
          <a:ln>
            <a:solidFill>
              <a:srgbClr val="000000"/>
            </a:solidFill>
            <a:miter lim="800000"/>
            <a:headEnd/>
            <a:tailEnd/>
          </a:ln>
        </p:spPr>
      </p:sp>
      <p:sp>
        <p:nvSpPr>
          <p:cNvPr id="27650"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a:p>
        </p:txBody>
      </p:sp>
      <p:sp>
        <p:nvSpPr>
          <p:cNvPr id="2" name="日期版面配置區 1">
            <a:extLst>
              <a:ext uri="{FF2B5EF4-FFF2-40B4-BE49-F238E27FC236}">
                <a16:creationId xmlns:a16="http://schemas.microsoft.com/office/drawing/2014/main" id="{13DFF39A-FDD0-4E33-AA58-86BAAF7067D9}"/>
              </a:ext>
            </a:extLst>
          </p:cNvPr>
          <p:cNvSpPr>
            <a:spLocks noGrp="1"/>
          </p:cNvSpPr>
          <p:nvPr>
            <p:ph type="dt" idx="1"/>
          </p:nvPr>
        </p:nvSpPr>
        <p:spPr/>
        <p:txBody>
          <a:bodyPr/>
          <a:lstStyle/>
          <a:p>
            <a:pPr>
              <a:defRPr/>
            </a:pPr>
            <a:endParaRPr lang="zh-TW" altLang="en-US"/>
          </a:p>
        </p:txBody>
      </p:sp>
    </p:spTree>
    <p:extLst>
      <p:ext uri="{BB962C8B-B14F-4D97-AF65-F5344CB8AC3E}">
        <p14:creationId xmlns:p14="http://schemas.microsoft.com/office/powerpoint/2010/main" val="34881926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投影片圖像版面配置區 1"/>
          <p:cNvSpPr>
            <a:spLocks noGrp="1" noRot="1" noChangeAspect="1"/>
          </p:cNvSpPr>
          <p:nvPr>
            <p:ph type="sldImg"/>
          </p:nvPr>
        </p:nvSpPr>
        <p:spPr bwMode="auto">
          <a:noFill/>
          <a:ln>
            <a:solidFill>
              <a:srgbClr val="000000"/>
            </a:solidFill>
            <a:miter lim="800000"/>
            <a:headEnd/>
            <a:tailEnd/>
          </a:ln>
        </p:spPr>
      </p:sp>
      <p:sp>
        <p:nvSpPr>
          <p:cNvPr id="27650"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a:p>
        </p:txBody>
      </p:sp>
      <p:sp>
        <p:nvSpPr>
          <p:cNvPr id="2" name="日期版面配置區 1">
            <a:extLst>
              <a:ext uri="{FF2B5EF4-FFF2-40B4-BE49-F238E27FC236}">
                <a16:creationId xmlns:a16="http://schemas.microsoft.com/office/drawing/2014/main" id="{59F03B01-228C-43CF-9BF2-511135986A82}"/>
              </a:ext>
            </a:extLst>
          </p:cNvPr>
          <p:cNvSpPr>
            <a:spLocks noGrp="1"/>
          </p:cNvSpPr>
          <p:nvPr>
            <p:ph type="dt" idx="1"/>
          </p:nvPr>
        </p:nvSpPr>
        <p:spPr/>
        <p:txBody>
          <a:bodyPr/>
          <a:lstStyle/>
          <a:p>
            <a:pPr>
              <a:defRPr/>
            </a:pPr>
            <a:endParaRPr lang="zh-TW" altLang="en-US"/>
          </a:p>
        </p:txBody>
      </p:sp>
    </p:spTree>
    <p:extLst>
      <p:ext uri="{BB962C8B-B14F-4D97-AF65-F5344CB8AC3E}">
        <p14:creationId xmlns:p14="http://schemas.microsoft.com/office/powerpoint/2010/main" val="23988975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投影片圖像版面配置區 1"/>
          <p:cNvSpPr>
            <a:spLocks noGrp="1" noRot="1" noChangeAspect="1"/>
          </p:cNvSpPr>
          <p:nvPr>
            <p:ph type="sldImg"/>
          </p:nvPr>
        </p:nvSpPr>
        <p:spPr bwMode="auto">
          <a:noFill/>
          <a:ln>
            <a:solidFill>
              <a:srgbClr val="000000"/>
            </a:solidFill>
            <a:miter lim="800000"/>
            <a:headEnd/>
            <a:tailEnd/>
          </a:ln>
        </p:spPr>
      </p:sp>
      <p:sp>
        <p:nvSpPr>
          <p:cNvPr id="27650"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a:p>
        </p:txBody>
      </p:sp>
      <p:sp>
        <p:nvSpPr>
          <p:cNvPr id="2" name="日期版面配置區 1">
            <a:extLst>
              <a:ext uri="{FF2B5EF4-FFF2-40B4-BE49-F238E27FC236}">
                <a16:creationId xmlns:a16="http://schemas.microsoft.com/office/drawing/2014/main" id="{7F25BC73-4CC8-4212-BD19-4AD2A5FD4280}"/>
              </a:ext>
            </a:extLst>
          </p:cNvPr>
          <p:cNvSpPr>
            <a:spLocks noGrp="1"/>
          </p:cNvSpPr>
          <p:nvPr>
            <p:ph type="dt" idx="1"/>
          </p:nvPr>
        </p:nvSpPr>
        <p:spPr/>
        <p:txBody>
          <a:bodyPr/>
          <a:lstStyle/>
          <a:p>
            <a:pPr>
              <a:defRPr/>
            </a:pPr>
            <a:endParaRPr lang="zh-TW" altLang="en-US"/>
          </a:p>
        </p:txBody>
      </p:sp>
    </p:spTree>
    <p:extLst>
      <p:ext uri="{BB962C8B-B14F-4D97-AF65-F5344CB8AC3E}">
        <p14:creationId xmlns:p14="http://schemas.microsoft.com/office/powerpoint/2010/main" val="18964154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52226"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a:p>
        </p:txBody>
      </p:sp>
      <p:sp>
        <p:nvSpPr>
          <p:cNvPr id="2" name="日期版面配置區 1">
            <a:extLst>
              <a:ext uri="{FF2B5EF4-FFF2-40B4-BE49-F238E27FC236}">
                <a16:creationId xmlns:a16="http://schemas.microsoft.com/office/drawing/2014/main" id="{F4A51E5C-E2C0-4C8F-9CA6-E0E229690E07}"/>
              </a:ext>
            </a:extLst>
          </p:cNvPr>
          <p:cNvSpPr>
            <a:spLocks noGrp="1"/>
          </p:cNvSpPr>
          <p:nvPr>
            <p:ph type="dt" idx="1"/>
          </p:nvPr>
        </p:nvSpPr>
        <p:spPr/>
        <p:txBody>
          <a:bodyPr/>
          <a:lstStyle/>
          <a:p>
            <a:pPr>
              <a:defRPr/>
            </a:pPr>
            <a:endParaRPr lang="zh-TW" altLang="en-US"/>
          </a:p>
        </p:txBody>
      </p:sp>
    </p:spTree>
    <p:extLst>
      <p:ext uri="{BB962C8B-B14F-4D97-AF65-F5344CB8AC3E}">
        <p14:creationId xmlns:p14="http://schemas.microsoft.com/office/powerpoint/2010/main" val="25843754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投影片圖像版面配置區 1"/>
          <p:cNvSpPr>
            <a:spLocks noGrp="1" noRot="1" noChangeAspect="1"/>
          </p:cNvSpPr>
          <p:nvPr>
            <p:ph type="sldImg"/>
          </p:nvPr>
        </p:nvSpPr>
        <p:spPr bwMode="auto">
          <a:noFill/>
          <a:ln>
            <a:solidFill>
              <a:srgbClr val="000000"/>
            </a:solidFill>
            <a:miter lim="800000"/>
            <a:headEnd/>
            <a:tailEnd/>
          </a:ln>
        </p:spPr>
      </p:sp>
      <p:sp>
        <p:nvSpPr>
          <p:cNvPr id="31746"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a:p>
        </p:txBody>
      </p:sp>
      <p:sp>
        <p:nvSpPr>
          <p:cNvPr id="2" name="日期版面配置區 1">
            <a:extLst>
              <a:ext uri="{FF2B5EF4-FFF2-40B4-BE49-F238E27FC236}">
                <a16:creationId xmlns:a16="http://schemas.microsoft.com/office/drawing/2014/main" id="{0719B7A4-03E7-4E04-B156-9089FC98197B}"/>
              </a:ext>
            </a:extLst>
          </p:cNvPr>
          <p:cNvSpPr>
            <a:spLocks noGrp="1"/>
          </p:cNvSpPr>
          <p:nvPr>
            <p:ph type="dt" idx="1"/>
          </p:nvPr>
        </p:nvSpPr>
        <p:spPr/>
        <p:txBody>
          <a:bodyPr/>
          <a:lstStyle/>
          <a:p>
            <a:pPr>
              <a:defRPr/>
            </a:pPr>
            <a:endParaRPr lang="zh-TW" altLang="en-US"/>
          </a:p>
        </p:txBody>
      </p:sp>
    </p:spTree>
    <p:extLst>
      <p:ext uri="{BB962C8B-B14F-4D97-AF65-F5344CB8AC3E}">
        <p14:creationId xmlns:p14="http://schemas.microsoft.com/office/powerpoint/2010/main" val="1669783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投影片圖像版面配置區 1"/>
          <p:cNvSpPr>
            <a:spLocks noGrp="1" noRot="1" noChangeAspect="1"/>
          </p:cNvSpPr>
          <p:nvPr>
            <p:ph type="sldImg"/>
          </p:nvPr>
        </p:nvSpPr>
        <p:spPr bwMode="auto">
          <a:noFill/>
          <a:ln>
            <a:solidFill>
              <a:srgbClr val="000000"/>
            </a:solidFill>
            <a:miter lim="800000"/>
            <a:headEnd/>
            <a:tailEnd/>
          </a:ln>
        </p:spPr>
      </p:sp>
      <p:sp>
        <p:nvSpPr>
          <p:cNvPr id="33794"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a:p>
        </p:txBody>
      </p:sp>
      <p:sp>
        <p:nvSpPr>
          <p:cNvPr id="2" name="日期版面配置區 1">
            <a:extLst>
              <a:ext uri="{FF2B5EF4-FFF2-40B4-BE49-F238E27FC236}">
                <a16:creationId xmlns:a16="http://schemas.microsoft.com/office/drawing/2014/main" id="{35B44FEE-379D-4741-B817-91585568176B}"/>
              </a:ext>
            </a:extLst>
          </p:cNvPr>
          <p:cNvSpPr>
            <a:spLocks noGrp="1"/>
          </p:cNvSpPr>
          <p:nvPr>
            <p:ph type="dt" idx="1"/>
          </p:nvPr>
        </p:nvSpPr>
        <p:spPr/>
        <p:txBody>
          <a:bodyPr/>
          <a:lstStyle/>
          <a:p>
            <a:pPr>
              <a:defRPr/>
            </a:pPr>
            <a:endParaRPr lang="zh-TW" altLang="en-US"/>
          </a:p>
        </p:txBody>
      </p:sp>
    </p:spTree>
    <p:extLst>
      <p:ext uri="{BB962C8B-B14F-4D97-AF65-F5344CB8AC3E}">
        <p14:creationId xmlns:p14="http://schemas.microsoft.com/office/powerpoint/2010/main" val="20775669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投影片圖像版面配置區 1"/>
          <p:cNvSpPr>
            <a:spLocks noGrp="1" noRot="1" noChangeAspect="1"/>
          </p:cNvSpPr>
          <p:nvPr>
            <p:ph type="sldImg"/>
          </p:nvPr>
        </p:nvSpPr>
        <p:spPr bwMode="auto">
          <a:noFill/>
          <a:ln>
            <a:solidFill>
              <a:srgbClr val="000000"/>
            </a:solidFill>
            <a:miter lim="800000"/>
            <a:headEnd/>
            <a:tailEnd/>
          </a:ln>
        </p:spPr>
      </p:sp>
      <p:sp>
        <p:nvSpPr>
          <p:cNvPr id="35842"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a:p>
        </p:txBody>
      </p:sp>
      <p:sp>
        <p:nvSpPr>
          <p:cNvPr id="2" name="日期版面配置區 1">
            <a:extLst>
              <a:ext uri="{FF2B5EF4-FFF2-40B4-BE49-F238E27FC236}">
                <a16:creationId xmlns:a16="http://schemas.microsoft.com/office/drawing/2014/main" id="{4B6C41B2-68CE-466F-AC9F-EB344405CB64}"/>
              </a:ext>
            </a:extLst>
          </p:cNvPr>
          <p:cNvSpPr>
            <a:spLocks noGrp="1"/>
          </p:cNvSpPr>
          <p:nvPr>
            <p:ph type="dt" idx="1"/>
          </p:nvPr>
        </p:nvSpPr>
        <p:spPr/>
        <p:txBody>
          <a:bodyPr/>
          <a:lstStyle/>
          <a:p>
            <a:pPr>
              <a:defRPr/>
            </a:pPr>
            <a:endParaRPr lang="zh-TW" altLang="en-US"/>
          </a:p>
        </p:txBody>
      </p:sp>
    </p:spTree>
    <p:extLst>
      <p:ext uri="{BB962C8B-B14F-4D97-AF65-F5344CB8AC3E}">
        <p14:creationId xmlns:p14="http://schemas.microsoft.com/office/powerpoint/2010/main" val="27590625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投影片圖像版面配置區 1"/>
          <p:cNvSpPr>
            <a:spLocks noGrp="1" noRot="1" noChangeAspect="1"/>
          </p:cNvSpPr>
          <p:nvPr>
            <p:ph type="sldImg"/>
          </p:nvPr>
        </p:nvSpPr>
        <p:spPr bwMode="auto">
          <a:noFill/>
          <a:ln>
            <a:solidFill>
              <a:srgbClr val="000000"/>
            </a:solidFill>
            <a:miter lim="800000"/>
            <a:headEnd/>
            <a:tailEnd/>
          </a:ln>
        </p:spPr>
      </p:sp>
      <p:sp>
        <p:nvSpPr>
          <p:cNvPr id="35842"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a:p>
        </p:txBody>
      </p:sp>
      <p:sp>
        <p:nvSpPr>
          <p:cNvPr id="2" name="日期版面配置區 1">
            <a:extLst>
              <a:ext uri="{FF2B5EF4-FFF2-40B4-BE49-F238E27FC236}">
                <a16:creationId xmlns:a16="http://schemas.microsoft.com/office/drawing/2014/main" id="{1ED633AE-3A58-4F92-987D-A76F519F6CFB}"/>
              </a:ext>
            </a:extLst>
          </p:cNvPr>
          <p:cNvSpPr>
            <a:spLocks noGrp="1"/>
          </p:cNvSpPr>
          <p:nvPr>
            <p:ph type="dt" idx="1"/>
          </p:nvPr>
        </p:nvSpPr>
        <p:spPr/>
        <p:txBody>
          <a:bodyPr/>
          <a:lstStyle/>
          <a:p>
            <a:pPr>
              <a:defRPr/>
            </a:pPr>
            <a:endParaRPr lang="zh-TW" altLang="en-US"/>
          </a:p>
        </p:txBody>
      </p:sp>
    </p:spTree>
    <p:extLst>
      <p:ext uri="{BB962C8B-B14F-4D97-AF65-F5344CB8AC3E}">
        <p14:creationId xmlns:p14="http://schemas.microsoft.com/office/powerpoint/2010/main" val="879459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投影片圖像版面配置區 1"/>
          <p:cNvSpPr>
            <a:spLocks noGrp="1" noRot="1" noChangeAspect="1"/>
          </p:cNvSpPr>
          <p:nvPr>
            <p:ph type="sldImg"/>
          </p:nvPr>
        </p:nvSpPr>
        <p:spPr bwMode="auto">
          <a:noFill/>
          <a:ln>
            <a:solidFill>
              <a:srgbClr val="000000"/>
            </a:solidFill>
            <a:miter lim="800000"/>
            <a:headEnd/>
            <a:tailEnd/>
          </a:ln>
        </p:spPr>
      </p:sp>
      <p:sp>
        <p:nvSpPr>
          <p:cNvPr id="17410"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a:p>
        </p:txBody>
      </p:sp>
      <p:sp>
        <p:nvSpPr>
          <p:cNvPr id="2" name="日期版面配置區 1">
            <a:extLst>
              <a:ext uri="{FF2B5EF4-FFF2-40B4-BE49-F238E27FC236}">
                <a16:creationId xmlns:a16="http://schemas.microsoft.com/office/drawing/2014/main" id="{418FD613-8CED-4F2C-BE07-2DC2C3BE1CE3}"/>
              </a:ext>
            </a:extLst>
          </p:cNvPr>
          <p:cNvSpPr>
            <a:spLocks noGrp="1"/>
          </p:cNvSpPr>
          <p:nvPr>
            <p:ph type="dt" idx="1"/>
          </p:nvPr>
        </p:nvSpPr>
        <p:spPr/>
        <p:txBody>
          <a:bodyPr/>
          <a:lstStyle/>
          <a:p>
            <a:pPr>
              <a:defRPr/>
            </a:pPr>
            <a:endParaRPr lang="zh-TW" altLang="en-US"/>
          </a:p>
        </p:txBody>
      </p:sp>
    </p:spTree>
    <p:extLst>
      <p:ext uri="{BB962C8B-B14F-4D97-AF65-F5344CB8AC3E}">
        <p14:creationId xmlns:p14="http://schemas.microsoft.com/office/powerpoint/2010/main" val="28968570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投影片圖像版面配置區 1"/>
          <p:cNvSpPr>
            <a:spLocks noGrp="1" noRot="1" noChangeAspect="1"/>
          </p:cNvSpPr>
          <p:nvPr>
            <p:ph type="sldImg"/>
          </p:nvPr>
        </p:nvSpPr>
        <p:spPr bwMode="auto">
          <a:noFill/>
          <a:ln>
            <a:solidFill>
              <a:srgbClr val="000000"/>
            </a:solidFill>
            <a:miter lim="800000"/>
            <a:headEnd/>
            <a:tailEnd/>
          </a:ln>
        </p:spPr>
      </p:sp>
      <p:sp>
        <p:nvSpPr>
          <p:cNvPr id="35842"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a:p>
        </p:txBody>
      </p:sp>
      <p:sp>
        <p:nvSpPr>
          <p:cNvPr id="2" name="日期版面配置區 1">
            <a:extLst>
              <a:ext uri="{FF2B5EF4-FFF2-40B4-BE49-F238E27FC236}">
                <a16:creationId xmlns:a16="http://schemas.microsoft.com/office/drawing/2014/main" id="{A2D192FF-27EE-427A-AF13-8B223FB18A78}"/>
              </a:ext>
            </a:extLst>
          </p:cNvPr>
          <p:cNvSpPr>
            <a:spLocks noGrp="1"/>
          </p:cNvSpPr>
          <p:nvPr>
            <p:ph type="dt" idx="1"/>
          </p:nvPr>
        </p:nvSpPr>
        <p:spPr/>
        <p:txBody>
          <a:bodyPr/>
          <a:lstStyle/>
          <a:p>
            <a:pPr>
              <a:defRPr/>
            </a:pPr>
            <a:endParaRPr lang="zh-TW" altLang="en-US"/>
          </a:p>
        </p:txBody>
      </p:sp>
    </p:spTree>
    <p:extLst>
      <p:ext uri="{BB962C8B-B14F-4D97-AF65-F5344CB8AC3E}">
        <p14:creationId xmlns:p14="http://schemas.microsoft.com/office/powerpoint/2010/main" val="42749777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投影片圖像版面配置區 1"/>
          <p:cNvSpPr>
            <a:spLocks noGrp="1" noRot="1" noChangeAspect="1"/>
          </p:cNvSpPr>
          <p:nvPr>
            <p:ph type="sldImg"/>
          </p:nvPr>
        </p:nvSpPr>
        <p:spPr bwMode="auto">
          <a:noFill/>
          <a:ln>
            <a:solidFill>
              <a:srgbClr val="000000"/>
            </a:solidFill>
            <a:miter lim="800000"/>
            <a:headEnd/>
            <a:tailEnd/>
          </a:ln>
        </p:spPr>
      </p:sp>
      <p:sp>
        <p:nvSpPr>
          <p:cNvPr id="37890"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a:p>
        </p:txBody>
      </p:sp>
      <p:sp>
        <p:nvSpPr>
          <p:cNvPr id="2" name="日期版面配置區 1">
            <a:extLst>
              <a:ext uri="{FF2B5EF4-FFF2-40B4-BE49-F238E27FC236}">
                <a16:creationId xmlns:a16="http://schemas.microsoft.com/office/drawing/2014/main" id="{D7AFEAFC-B80F-45F2-914F-EF3AF254E753}"/>
              </a:ext>
            </a:extLst>
          </p:cNvPr>
          <p:cNvSpPr>
            <a:spLocks noGrp="1"/>
          </p:cNvSpPr>
          <p:nvPr>
            <p:ph type="dt" idx="1"/>
          </p:nvPr>
        </p:nvSpPr>
        <p:spPr/>
        <p:txBody>
          <a:bodyPr/>
          <a:lstStyle/>
          <a:p>
            <a:pPr>
              <a:defRPr/>
            </a:pPr>
            <a:endParaRPr lang="zh-TW" altLang="en-US"/>
          </a:p>
        </p:txBody>
      </p:sp>
    </p:spTree>
    <p:extLst>
      <p:ext uri="{BB962C8B-B14F-4D97-AF65-F5344CB8AC3E}">
        <p14:creationId xmlns:p14="http://schemas.microsoft.com/office/powerpoint/2010/main" val="10744151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39938"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a:p>
        </p:txBody>
      </p:sp>
      <p:sp>
        <p:nvSpPr>
          <p:cNvPr id="2" name="日期版面配置區 1">
            <a:extLst>
              <a:ext uri="{FF2B5EF4-FFF2-40B4-BE49-F238E27FC236}">
                <a16:creationId xmlns:a16="http://schemas.microsoft.com/office/drawing/2014/main" id="{9AFD103B-DF2B-4884-B72D-2DAFEFE641DB}"/>
              </a:ext>
            </a:extLst>
          </p:cNvPr>
          <p:cNvSpPr>
            <a:spLocks noGrp="1"/>
          </p:cNvSpPr>
          <p:nvPr>
            <p:ph type="dt" idx="1"/>
          </p:nvPr>
        </p:nvSpPr>
        <p:spPr/>
        <p:txBody>
          <a:bodyPr/>
          <a:lstStyle/>
          <a:p>
            <a:pPr>
              <a:defRPr/>
            </a:pPr>
            <a:endParaRPr lang="zh-TW" altLang="en-US"/>
          </a:p>
        </p:txBody>
      </p:sp>
    </p:spTree>
    <p:extLst>
      <p:ext uri="{BB962C8B-B14F-4D97-AF65-F5344CB8AC3E}">
        <p14:creationId xmlns:p14="http://schemas.microsoft.com/office/powerpoint/2010/main" val="30927866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41986"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dirty="0"/>
          </a:p>
        </p:txBody>
      </p:sp>
      <p:sp>
        <p:nvSpPr>
          <p:cNvPr id="2" name="日期版面配置區 1">
            <a:extLst>
              <a:ext uri="{FF2B5EF4-FFF2-40B4-BE49-F238E27FC236}">
                <a16:creationId xmlns:a16="http://schemas.microsoft.com/office/drawing/2014/main" id="{DCC043CE-BA8B-4466-9456-C85F8034E6A8}"/>
              </a:ext>
            </a:extLst>
          </p:cNvPr>
          <p:cNvSpPr>
            <a:spLocks noGrp="1"/>
          </p:cNvSpPr>
          <p:nvPr>
            <p:ph type="dt" idx="1"/>
          </p:nvPr>
        </p:nvSpPr>
        <p:spPr/>
        <p:txBody>
          <a:bodyPr/>
          <a:lstStyle/>
          <a:p>
            <a:pPr>
              <a:defRPr/>
            </a:pPr>
            <a:endParaRPr lang="zh-TW" altLang="en-US"/>
          </a:p>
        </p:txBody>
      </p:sp>
    </p:spTree>
    <p:extLst>
      <p:ext uri="{BB962C8B-B14F-4D97-AF65-F5344CB8AC3E}">
        <p14:creationId xmlns:p14="http://schemas.microsoft.com/office/powerpoint/2010/main" val="1845157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44034"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a:p>
        </p:txBody>
      </p:sp>
      <p:sp>
        <p:nvSpPr>
          <p:cNvPr id="2" name="日期版面配置區 1">
            <a:extLst>
              <a:ext uri="{FF2B5EF4-FFF2-40B4-BE49-F238E27FC236}">
                <a16:creationId xmlns:a16="http://schemas.microsoft.com/office/drawing/2014/main" id="{DB07EE81-A8A2-4EF6-A0F2-385DCD894C27}"/>
              </a:ext>
            </a:extLst>
          </p:cNvPr>
          <p:cNvSpPr>
            <a:spLocks noGrp="1"/>
          </p:cNvSpPr>
          <p:nvPr>
            <p:ph type="dt" idx="1"/>
          </p:nvPr>
        </p:nvSpPr>
        <p:spPr/>
        <p:txBody>
          <a:bodyPr/>
          <a:lstStyle/>
          <a:p>
            <a:pPr>
              <a:defRPr/>
            </a:pPr>
            <a:endParaRPr lang="zh-TW" altLang="en-US"/>
          </a:p>
        </p:txBody>
      </p:sp>
    </p:spTree>
    <p:extLst>
      <p:ext uri="{BB962C8B-B14F-4D97-AF65-F5344CB8AC3E}">
        <p14:creationId xmlns:p14="http://schemas.microsoft.com/office/powerpoint/2010/main" val="1963802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46082"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a:p>
        </p:txBody>
      </p:sp>
      <p:sp>
        <p:nvSpPr>
          <p:cNvPr id="2" name="日期版面配置區 1">
            <a:extLst>
              <a:ext uri="{FF2B5EF4-FFF2-40B4-BE49-F238E27FC236}">
                <a16:creationId xmlns:a16="http://schemas.microsoft.com/office/drawing/2014/main" id="{FAFB733D-53BA-4097-A67E-37847C69B30C}"/>
              </a:ext>
            </a:extLst>
          </p:cNvPr>
          <p:cNvSpPr>
            <a:spLocks noGrp="1"/>
          </p:cNvSpPr>
          <p:nvPr>
            <p:ph type="dt" idx="1"/>
          </p:nvPr>
        </p:nvSpPr>
        <p:spPr/>
        <p:txBody>
          <a:bodyPr/>
          <a:lstStyle/>
          <a:p>
            <a:pPr>
              <a:defRPr/>
            </a:pPr>
            <a:endParaRPr lang="zh-TW" altLang="en-US"/>
          </a:p>
        </p:txBody>
      </p:sp>
    </p:spTree>
    <p:extLst>
      <p:ext uri="{BB962C8B-B14F-4D97-AF65-F5344CB8AC3E}">
        <p14:creationId xmlns:p14="http://schemas.microsoft.com/office/powerpoint/2010/main" val="28866002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46082"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a:p>
        </p:txBody>
      </p:sp>
      <p:sp>
        <p:nvSpPr>
          <p:cNvPr id="2" name="日期版面配置區 1">
            <a:extLst>
              <a:ext uri="{FF2B5EF4-FFF2-40B4-BE49-F238E27FC236}">
                <a16:creationId xmlns:a16="http://schemas.microsoft.com/office/drawing/2014/main" id="{8569FB74-471F-40CA-90BE-BAAE2247E19F}"/>
              </a:ext>
            </a:extLst>
          </p:cNvPr>
          <p:cNvSpPr>
            <a:spLocks noGrp="1"/>
          </p:cNvSpPr>
          <p:nvPr>
            <p:ph type="dt" idx="1"/>
          </p:nvPr>
        </p:nvSpPr>
        <p:spPr/>
        <p:txBody>
          <a:bodyPr/>
          <a:lstStyle/>
          <a:p>
            <a:pPr>
              <a:defRPr/>
            </a:pPr>
            <a:endParaRPr lang="zh-TW" altLang="en-US"/>
          </a:p>
        </p:txBody>
      </p:sp>
    </p:spTree>
    <p:extLst>
      <p:ext uri="{BB962C8B-B14F-4D97-AF65-F5344CB8AC3E}">
        <p14:creationId xmlns:p14="http://schemas.microsoft.com/office/powerpoint/2010/main" val="15236402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48130"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a:p>
        </p:txBody>
      </p:sp>
      <p:sp>
        <p:nvSpPr>
          <p:cNvPr id="2" name="日期版面配置區 1">
            <a:extLst>
              <a:ext uri="{FF2B5EF4-FFF2-40B4-BE49-F238E27FC236}">
                <a16:creationId xmlns:a16="http://schemas.microsoft.com/office/drawing/2014/main" id="{9C948078-DA93-4D93-ACBD-5861004BD28D}"/>
              </a:ext>
            </a:extLst>
          </p:cNvPr>
          <p:cNvSpPr>
            <a:spLocks noGrp="1"/>
          </p:cNvSpPr>
          <p:nvPr>
            <p:ph type="dt" idx="1"/>
          </p:nvPr>
        </p:nvSpPr>
        <p:spPr/>
        <p:txBody>
          <a:bodyPr/>
          <a:lstStyle/>
          <a:p>
            <a:pPr>
              <a:defRPr/>
            </a:pPr>
            <a:endParaRPr lang="zh-TW" altLang="en-US"/>
          </a:p>
        </p:txBody>
      </p:sp>
    </p:spTree>
    <p:extLst>
      <p:ext uri="{BB962C8B-B14F-4D97-AF65-F5344CB8AC3E}">
        <p14:creationId xmlns:p14="http://schemas.microsoft.com/office/powerpoint/2010/main" val="26126337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48130"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a:p>
        </p:txBody>
      </p:sp>
      <p:sp>
        <p:nvSpPr>
          <p:cNvPr id="2" name="日期版面配置區 1">
            <a:extLst>
              <a:ext uri="{FF2B5EF4-FFF2-40B4-BE49-F238E27FC236}">
                <a16:creationId xmlns:a16="http://schemas.microsoft.com/office/drawing/2014/main" id="{1A2051A4-8B1B-4D69-82CC-DD0F20B49129}"/>
              </a:ext>
            </a:extLst>
          </p:cNvPr>
          <p:cNvSpPr>
            <a:spLocks noGrp="1"/>
          </p:cNvSpPr>
          <p:nvPr>
            <p:ph type="dt" idx="1"/>
          </p:nvPr>
        </p:nvSpPr>
        <p:spPr/>
        <p:txBody>
          <a:bodyPr/>
          <a:lstStyle/>
          <a:p>
            <a:pPr>
              <a:defRPr/>
            </a:pPr>
            <a:endParaRPr lang="zh-TW" altLang="en-US"/>
          </a:p>
        </p:txBody>
      </p:sp>
    </p:spTree>
    <p:extLst>
      <p:ext uri="{BB962C8B-B14F-4D97-AF65-F5344CB8AC3E}">
        <p14:creationId xmlns:p14="http://schemas.microsoft.com/office/powerpoint/2010/main" val="10138786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50178"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a:p>
        </p:txBody>
      </p:sp>
      <p:sp>
        <p:nvSpPr>
          <p:cNvPr id="2" name="日期版面配置區 1">
            <a:extLst>
              <a:ext uri="{FF2B5EF4-FFF2-40B4-BE49-F238E27FC236}">
                <a16:creationId xmlns:a16="http://schemas.microsoft.com/office/drawing/2014/main" id="{2B084673-66FC-4CE8-9A80-5FB5665DBF8F}"/>
              </a:ext>
            </a:extLst>
          </p:cNvPr>
          <p:cNvSpPr>
            <a:spLocks noGrp="1"/>
          </p:cNvSpPr>
          <p:nvPr>
            <p:ph type="dt" idx="1"/>
          </p:nvPr>
        </p:nvSpPr>
        <p:spPr/>
        <p:txBody>
          <a:bodyPr/>
          <a:lstStyle/>
          <a:p>
            <a:pPr>
              <a:defRPr/>
            </a:pPr>
            <a:endParaRPr lang="zh-TW" altLang="en-US"/>
          </a:p>
        </p:txBody>
      </p:sp>
    </p:spTree>
    <p:extLst>
      <p:ext uri="{BB962C8B-B14F-4D97-AF65-F5344CB8AC3E}">
        <p14:creationId xmlns:p14="http://schemas.microsoft.com/office/powerpoint/2010/main" val="2307160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投影片圖像版面配置區 1"/>
          <p:cNvSpPr>
            <a:spLocks noGrp="1" noRot="1" noChangeAspect="1"/>
          </p:cNvSpPr>
          <p:nvPr>
            <p:ph type="sldImg"/>
          </p:nvPr>
        </p:nvSpPr>
        <p:spPr bwMode="auto">
          <a:noFill/>
          <a:ln>
            <a:solidFill>
              <a:srgbClr val="000000"/>
            </a:solidFill>
            <a:miter lim="800000"/>
            <a:headEnd/>
            <a:tailEnd/>
          </a:ln>
        </p:spPr>
      </p:sp>
      <p:sp>
        <p:nvSpPr>
          <p:cNvPr id="19458"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a:p>
        </p:txBody>
      </p:sp>
      <p:sp>
        <p:nvSpPr>
          <p:cNvPr id="2" name="日期版面配置區 1">
            <a:extLst>
              <a:ext uri="{FF2B5EF4-FFF2-40B4-BE49-F238E27FC236}">
                <a16:creationId xmlns:a16="http://schemas.microsoft.com/office/drawing/2014/main" id="{848A54EA-3457-4210-AD7A-E8B2CAB2728F}"/>
              </a:ext>
            </a:extLst>
          </p:cNvPr>
          <p:cNvSpPr>
            <a:spLocks noGrp="1"/>
          </p:cNvSpPr>
          <p:nvPr>
            <p:ph type="dt" idx="1"/>
          </p:nvPr>
        </p:nvSpPr>
        <p:spPr/>
        <p:txBody>
          <a:bodyPr/>
          <a:lstStyle/>
          <a:p>
            <a:pPr>
              <a:defRPr/>
            </a:pPr>
            <a:endParaRPr lang="zh-TW" altLang="en-US"/>
          </a:p>
        </p:txBody>
      </p:sp>
    </p:spTree>
    <p:extLst>
      <p:ext uri="{BB962C8B-B14F-4D97-AF65-F5344CB8AC3E}">
        <p14:creationId xmlns:p14="http://schemas.microsoft.com/office/powerpoint/2010/main" val="30033881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52226"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a:p>
        </p:txBody>
      </p:sp>
      <p:sp>
        <p:nvSpPr>
          <p:cNvPr id="2" name="日期版面配置區 1">
            <a:extLst>
              <a:ext uri="{FF2B5EF4-FFF2-40B4-BE49-F238E27FC236}">
                <a16:creationId xmlns:a16="http://schemas.microsoft.com/office/drawing/2014/main" id="{71D8149F-0A0A-441E-A267-8CEB08B4D10C}"/>
              </a:ext>
            </a:extLst>
          </p:cNvPr>
          <p:cNvSpPr>
            <a:spLocks noGrp="1"/>
          </p:cNvSpPr>
          <p:nvPr>
            <p:ph type="dt" idx="1"/>
          </p:nvPr>
        </p:nvSpPr>
        <p:spPr/>
        <p:txBody>
          <a:bodyPr/>
          <a:lstStyle/>
          <a:p>
            <a:pPr>
              <a:defRPr/>
            </a:pPr>
            <a:endParaRPr lang="zh-TW" altLang="en-US"/>
          </a:p>
        </p:txBody>
      </p:sp>
    </p:spTree>
    <p:extLst>
      <p:ext uri="{BB962C8B-B14F-4D97-AF65-F5344CB8AC3E}">
        <p14:creationId xmlns:p14="http://schemas.microsoft.com/office/powerpoint/2010/main" val="33598683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52226"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a:p>
        </p:txBody>
      </p:sp>
      <p:sp>
        <p:nvSpPr>
          <p:cNvPr id="2" name="日期版面配置區 1">
            <a:extLst>
              <a:ext uri="{FF2B5EF4-FFF2-40B4-BE49-F238E27FC236}">
                <a16:creationId xmlns:a16="http://schemas.microsoft.com/office/drawing/2014/main" id="{4595210D-27D0-4CD2-A22D-C132FE4DCC39}"/>
              </a:ext>
            </a:extLst>
          </p:cNvPr>
          <p:cNvSpPr>
            <a:spLocks noGrp="1"/>
          </p:cNvSpPr>
          <p:nvPr>
            <p:ph type="dt" idx="1"/>
          </p:nvPr>
        </p:nvSpPr>
        <p:spPr/>
        <p:txBody>
          <a:bodyPr/>
          <a:lstStyle/>
          <a:p>
            <a:pPr>
              <a:defRPr/>
            </a:pPr>
            <a:endParaRPr lang="zh-TW" altLang="en-US"/>
          </a:p>
        </p:txBody>
      </p:sp>
    </p:spTree>
    <p:extLst>
      <p:ext uri="{BB962C8B-B14F-4D97-AF65-F5344CB8AC3E}">
        <p14:creationId xmlns:p14="http://schemas.microsoft.com/office/powerpoint/2010/main" val="12376791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52226"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a:p>
        </p:txBody>
      </p:sp>
      <p:sp>
        <p:nvSpPr>
          <p:cNvPr id="2" name="日期版面配置區 1">
            <a:extLst>
              <a:ext uri="{FF2B5EF4-FFF2-40B4-BE49-F238E27FC236}">
                <a16:creationId xmlns:a16="http://schemas.microsoft.com/office/drawing/2014/main" id="{BF68185A-02E4-433F-8FC1-4FA4FAE1E715}"/>
              </a:ext>
            </a:extLst>
          </p:cNvPr>
          <p:cNvSpPr>
            <a:spLocks noGrp="1"/>
          </p:cNvSpPr>
          <p:nvPr>
            <p:ph type="dt" idx="1"/>
          </p:nvPr>
        </p:nvSpPr>
        <p:spPr/>
        <p:txBody>
          <a:bodyPr/>
          <a:lstStyle/>
          <a:p>
            <a:pPr>
              <a:defRPr/>
            </a:pPr>
            <a:endParaRPr lang="zh-TW" altLang="en-US"/>
          </a:p>
        </p:txBody>
      </p:sp>
    </p:spTree>
    <p:extLst>
      <p:ext uri="{BB962C8B-B14F-4D97-AF65-F5344CB8AC3E}">
        <p14:creationId xmlns:p14="http://schemas.microsoft.com/office/powerpoint/2010/main" val="16963328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54274"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a:p>
        </p:txBody>
      </p:sp>
      <p:sp>
        <p:nvSpPr>
          <p:cNvPr id="2" name="日期版面配置區 1">
            <a:extLst>
              <a:ext uri="{FF2B5EF4-FFF2-40B4-BE49-F238E27FC236}">
                <a16:creationId xmlns:a16="http://schemas.microsoft.com/office/drawing/2014/main" id="{FBBFA082-82F4-48E0-AA73-1EC8301CE5AA}"/>
              </a:ext>
            </a:extLst>
          </p:cNvPr>
          <p:cNvSpPr>
            <a:spLocks noGrp="1"/>
          </p:cNvSpPr>
          <p:nvPr>
            <p:ph type="dt" idx="1"/>
          </p:nvPr>
        </p:nvSpPr>
        <p:spPr/>
        <p:txBody>
          <a:bodyPr/>
          <a:lstStyle/>
          <a:p>
            <a:pPr>
              <a:defRPr/>
            </a:pPr>
            <a:endParaRPr lang="zh-TW" altLang="en-US"/>
          </a:p>
        </p:txBody>
      </p:sp>
    </p:spTree>
    <p:extLst>
      <p:ext uri="{BB962C8B-B14F-4D97-AF65-F5344CB8AC3E}">
        <p14:creationId xmlns:p14="http://schemas.microsoft.com/office/powerpoint/2010/main" val="259309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56322"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a:p>
        </p:txBody>
      </p:sp>
      <p:sp>
        <p:nvSpPr>
          <p:cNvPr id="2" name="日期版面配置區 1">
            <a:extLst>
              <a:ext uri="{FF2B5EF4-FFF2-40B4-BE49-F238E27FC236}">
                <a16:creationId xmlns:a16="http://schemas.microsoft.com/office/drawing/2014/main" id="{CC869BB4-0307-402B-A070-59F4109C38CF}"/>
              </a:ext>
            </a:extLst>
          </p:cNvPr>
          <p:cNvSpPr>
            <a:spLocks noGrp="1"/>
          </p:cNvSpPr>
          <p:nvPr>
            <p:ph type="dt" idx="1"/>
          </p:nvPr>
        </p:nvSpPr>
        <p:spPr/>
        <p:txBody>
          <a:bodyPr/>
          <a:lstStyle/>
          <a:p>
            <a:pPr>
              <a:defRPr/>
            </a:pPr>
            <a:endParaRPr lang="zh-TW" altLang="en-US"/>
          </a:p>
        </p:txBody>
      </p:sp>
    </p:spTree>
    <p:extLst>
      <p:ext uri="{BB962C8B-B14F-4D97-AF65-F5344CB8AC3E}">
        <p14:creationId xmlns:p14="http://schemas.microsoft.com/office/powerpoint/2010/main" val="22160334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56322"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a:p>
        </p:txBody>
      </p:sp>
      <p:sp>
        <p:nvSpPr>
          <p:cNvPr id="2" name="日期版面配置區 1">
            <a:extLst>
              <a:ext uri="{FF2B5EF4-FFF2-40B4-BE49-F238E27FC236}">
                <a16:creationId xmlns:a16="http://schemas.microsoft.com/office/drawing/2014/main" id="{AAF07521-5D2B-4826-8642-370EC235794E}"/>
              </a:ext>
            </a:extLst>
          </p:cNvPr>
          <p:cNvSpPr>
            <a:spLocks noGrp="1"/>
          </p:cNvSpPr>
          <p:nvPr>
            <p:ph type="dt" idx="1"/>
          </p:nvPr>
        </p:nvSpPr>
        <p:spPr/>
        <p:txBody>
          <a:bodyPr/>
          <a:lstStyle/>
          <a:p>
            <a:pPr>
              <a:defRPr/>
            </a:pPr>
            <a:endParaRPr lang="zh-TW" altLang="en-US"/>
          </a:p>
        </p:txBody>
      </p:sp>
    </p:spTree>
    <p:extLst>
      <p:ext uri="{BB962C8B-B14F-4D97-AF65-F5344CB8AC3E}">
        <p14:creationId xmlns:p14="http://schemas.microsoft.com/office/powerpoint/2010/main" val="28875291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58370"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a:p>
        </p:txBody>
      </p:sp>
      <p:sp>
        <p:nvSpPr>
          <p:cNvPr id="2" name="日期版面配置區 1">
            <a:extLst>
              <a:ext uri="{FF2B5EF4-FFF2-40B4-BE49-F238E27FC236}">
                <a16:creationId xmlns:a16="http://schemas.microsoft.com/office/drawing/2014/main" id="{39196CC6-5D5E-4052-9EF4-AF7C6D7DC401}"/>
              </a:ext>
            </a:extLst>
          </p:cNvPr>
          <p:cNvSpPr>
            <a:spLocks noGrp="1"/>
          </p:cNvSpPr>
          <p:nvPr>
            <p:ph type="dt" idx="1"/>
          </p:nvPr>
        </p:nvSpPr>
        <p:spPr/>
        <p:txBody>
          <a:bodyPr/>
          <a:lstStyle/>
          <a:p>
            <a:pPr>
              <a:defRPr/>
            </a:pPr>
            <a:endParaRPr lang="zh-TW" altLang="en-US"/>
          </a:p>
        </p:txBody>
      </p:sp>
    </p:spTree>
    <p:extLst>
      <p:ext uri="{BB962C8B-B14F-4D97-AF65-F5344CB8AC3E}">
        <p14:creationId xmlns:p14="http://schemas.microsoft.com/office/powerpoint/2010/main" val="7549665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60418"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a:p>
        </p:txBody>
      </p:sp>
      <p:sp>
        <p:nvSpPr>
          <p:cNvPr id="2" name="日期版面配置區 1">
            <a:extLst>
              <a:ext uri="{FF2B5EF4-FFF2-40B4-BE49-F238E27FC236}">
                <a16:creationId xmlns:a16="http://schemas.microsoft.com/office/drawing/2014/main" id="{145FAE66-74E5-408F-87ED-7D0BBD57A7BF}"/>
              </a:ext>
            </a:extLst>
          </p:cNvPr>
          <p:cNvSpPr>
            <a:spLocks noGrp="1"/>
          </p:cNvSpPr>
          <p:nvPr>
            <p:ph type="dt" idx="1"/>
          </p:nvPr>
        </p:nvSpPr>
        <p:spPr/>
        <p:txBody>
          <a:bodyPr/>
          <a:lstStyle/>
          <a:p>
            <a:pPr>
              <a:defRPr/>
            </a:pPr>
            <a:endParaRPr lang="zh-TW" altLang="en-US"/>
          </a:p>
        </p:txBody>
      </p:sp>
    </p:spTree>
    <p:extLst>
      <p:ext uri="{BB962C8B-B14F-4D97-AF65-F5344CB8AC3E}">
        <p14:creationId xmlns:p14="http://schemas.microsoft.com/office/powerpoint/2010/main" val="218124824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62466"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a:p>
        </p:txBody>
      </p:sp>
      <p:sp>
        <p:nvSpPr>
          <p:cNvPr id="2" name="日期版面配置區 1">
            <a:extLst>
              <a:ext uri="{FF2B5EF4-FFF2-40B4-BE49-F238E27FC236}">
                <a16:creationId xmlns:a16="http://schemas.microsoft.com/office/drawing/2014/main" id="{031E0CFA-A15A-488D-AE7D-3B0DBBD0F877}"/>
              </a:ext>
            </a:extLst>
          </p:cNvPr>
          <p:cNvSpPr>
            <a:spLocks noGrp="1"/>
          </p:cNvSpPr>
          <p:nvPr>
            <p:ph type="dt" idx="1"/>
          </p:nvPr>
        </p:nvSpPr>
        <p:spPr/>
        <p:txBody>
          <a:bodyPr/>
          <a:lstStyle/>
          <a:p>
            <a:pPr>
              <a:defRPr/>
            </a:pPr>
            <a:endParaRPr lang="zh-TW" altLang="en-US"/>
          </a:p>
        </p:txBody>
      </p:sp>
    </p:spTree>
    <p:extLst>
      <p:ext uri="{BB962C8B-B14F-4D97-AF65-F5344CB8AC3E}">
        <p14:creationId xmlns:p14="http://schemas.microsoft.com/office/powerpoint/2010/main" val="251999185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64514"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a:p>
        </p:txBody>
      </p:sp>
      <p:sp>
        <p:nvSpPr>
          <p:cNvPr id="2" name="日期版面配置區 1">
            <a:extLst>
              <a:ext uri="{FF2B5EF4-FFF2-40B4-BE49-F238E27FC236}">
                <a16:creationId xmlns:a16="http://schemas.microsoft.com/office/drawing/2014/main" id="{4126F141-20FA-4A94-B573-E3237276EB75}"/>
              </a:ext>
            </a:extLst>
          </p:cNvPr>
          <p:cNvSpPr>
            <a:spLocks noGrp="1"/>
          </p:cNvSpPr>
          <p:nvPr>
            <p:ph type="dt" idx="1"/>
          </p:nvPr>
        </p:nvSpPr>
        <p:spPr/>
        <p:txBody>
          <a:bodyPr/>
          <a:lstStyle/>
          <a:p>
            <a:pPr>
              <a:defRPr/>
            </a:pPr>
            <a:endParaRPr lang="zh-TW" altLang="en-US"/>
          </a:p>
        </p:txBody>
      </p:sp>
    </p:spTree>
    <p:extLst>
      <p:ext uri="{BB962C8B-B14F-4D97-AF65-F5344CB8AC3E}">
        <p14:creationId xmlns:p14="http://schemas.microsoft.com/office/powerpoint/2010/main" val="28893282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5" name="日期版面配置區 4">
            <a:extLst>
              <a:ext uri="{FF2B5EF4-FFF2-40B4-BE49-F238E27FC236}">
                <a16:creationId xmlns:a16="http://schemas.microsoft.com/office/drawing/2014/main" id="{919405BB-0F31-4EDD-B075-B42D8CC6532C}"/>
              </a:ext>
            </a:extLst>
          </p:cNvPr>
          <p:cNvSpPr>
            <a:spLocks noGrp="1"/>
          </p:cNvSpPr>
          <p:nvPr>
            <p:ph type="dt" idx="1"/>
          </p:nvPr>
        </p:nvSpPr>
        <p:spPr/>
        <p:txBody>
          <a:bodyPr/>
          <a:lstStyle/>
          <a:p>
            <a:pPr>
              <a:defRPr/>
            </a:pPr>
            <a:endParaRPr lang="zh-TW" altLang="en-US"/>
          </a:p>
        </p:txBody>
      </p:sp>
    </p:spTree>
    <p:extLst>
      <p:ext uri="{BB962C8B-B14F-4D97-AF65-F5344CB8AC3E}">
        <p14:creationId xmlns:p14="http://schemas.microsoft.com/office/powerpoint/2010/main" val="19089578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64514"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a:p>
        </p:txBody>
      </p:sp>
      <p:sp>
        <p:nvSpPr>
          <p:cNvPr id="2" name="日期版面配置區 1">
            <a:extLst>
              <a:ext uri="{FF2B5EF4-FFF2-40B4-BE49-F238E27FC236}">
                <a16:creationId xmlns:a16="http://schemas.microsoft.com/office/drawing/2014/main" id="{6DFF6747-33A9-41C1-BF08-13A80744FF63}"/>
              </a:ext>
            </a:extLst>
          </p:cNvPr>
          <p:cNvSpPr>
            <a:spLocks noGrp="1"/>
          </p:cNvSpPr>
          <p:nvPr>
            <p:ph type="dt" idx="1"/>
          </p:nvPr>
        </p:nvSpPr>
        <p:spPr/>
        <p:txBody>
          <a:bodyPr/>
          <a:lstStyle/>
          <a:p>
            <a:pPr>
              <a:defRPr/>
            </a:pPr>
            <a:endParaRPr lang="zh-TW" altLang="en-US"/>
          </a:p>
        </p:txBody>
      </p:sp>
    </p:spTree>
    <p:extLst>
      <p:ext uri="{BB962C8B-B14F-4D97-AF65-F5344CB8AC3E}">
        <p14:creationId xmlns:p14="http://schemas.microsoft.com/office/powerpoint/2010/main" val="315320880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64514"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a:p>
        </p:txBody>
      </p:sp>
      <p:sp>
        <p:nvSpPr>
          <p:cNvPr id="2" name="日期版面配置區 1">
            <a:extLst>
              <a:ext uri="{FF2B5EF4-FFF2-40B4-BE49-F238E27FC236}">
                <a16:creationId xmlns:a16="http://schemas.microsoft.com/office/drawing/2014/main" id="{2D547F60-67FC-4081-A218-2FC6E64CE763}"/>
              </a:ext>
            </a:extLst>
          </p:cNvPr>
          <p:cNvSpPr>
            <a:spLocks noGrp="1"/>
          </p:cNvSpPr>
          <p:nvPr>
            <p:ph type="dt" idx="1"/>
          </p:nvPr>
        </p:nvSpPr>
        <p:spPr/>
        <p:txBody>
          <a:bodyPr/>
          <a:lstStyle/>
          <a:p>
            <a:pPr>
              <a:defRPr/>
            </a:pPr>
            <a:endParaRPr lang="zh-TW" altLang="en-US"/>
          </a:p>
        </p:txBody>
      </p:sp>
    </p:spTree>
    <p:extLst>
      <p:ext uri="{BB962C8B-B14F-4D97-AF65-F5344CB8AC3E}">
        <p14:creationId xmlns:p14="http://schemas.microsoft.com/office/powerpoint/2010/main" val="210867114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64514"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dirty="0"/>
          </a:p>
        </p:txBody>
      </p:sp>
      <p:sp>
        <p:nvSpPr>
          <p:cNvPr id="2" name="日期版面配置區 1">
            <a:extLst>
              <a:ext uri="{FF2B5EF4-FFF2-40B4-BE49-F238E27FC236}">
                <a16:creationId xmlns:a16="http://schemas.microsoft.com/office/drawing/2014/main" id="{AC9FE58E-56CC-4BEF-A839-185DA0C912B3}"/>
              </a:ext>
            </a:extLst>
          </p:cNvPr>
          <p:cNvSpPr>
            <a:spLocks noGrp="1"/>
          </p:cNvSpPr>
          <p:nvPr>
            <p:ph type="dt" idx="1"/>
          </p:nvPr>
        </p:nvSpPr>
        <p:spPr/>
        <p:txBody>
          <a:bodyPr/>
          <a:lstStyle/>
          <a:p>
            <a:pPr>
              <a:defRPr/>
            </a:pPr>
            <a:endParaRPr lang="zh-TW" altLang="en-US"/>
          </a:p>
        </p:txBody>
      </p:sp>
    </p:spTree>
    <p:extLst>
      <p:ext uri="{BB962C8B-B14F-4D97-AF65-F5344CB8AC3E}">
        <p14:creationId xmlns:p14="http://schemas.microsoft.com/office/powerpoint/2010/main" val="179833962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64514"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dirty="0"/>
          </a:p>
        </p:txBody>
      </p:sp>
      <p:sp>
        <p:nvSpPr>
          <p:cNvPr id="2" name="日期版面配置區 1">
            <a:extLst>
              <a:ext uri="{FF2B5EF4-FFF2-40B4-BE49-F238E27FC236}">
                <a16:creationId xmlns:a16="http://schemas.microsoft.com/office/drawing/2014/main" id="{41901D50-2D9C-41B7-802A-F2D640F65754}"/>
              </a:ext>
            </a:extLst>
          </p:cNvPr>
          <p:cNvSpPr>
            <a:spLocks noGrp="1"/>
          </p:cNvSpPr>
          <p:nvPr>
            <p:ph type="dt" idx="1"/>
          </p:nvPr>
        </p:nvSpPr>
        <p:spPr/>
        <p:txBody>
          <a:bodyPr/>
          <a:lstStyle/>
          <a:p>
            <a:pPr>
              <a:defRPr/>
            </a:pPr>
            <a:endParaRPr lang="zh-TW" altLang="en-US"/>
          </a:p>
        </p:txBody>
      </p:sp>
    </p:spTree>
    <p:extLst>
      <p:ext uri="{BB962C8B-B14F-4D97-AF65-F5344CB8AC3E}">
        <p14:creationId xmlns:p14="http://schemas.microsoft.com/office/powerpoint/2010/main" val="286949570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64514"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dirty="0"/>
          </a:p>
        </p:txBody>
      </p:sp>
      <p:sp>
        <p:nvSpPr>
          <p:cNvPr id="2" name="日期版面配置區 1">
            <a:extLst>
              <a:ext uri="{FF2B5EF4-FFF2-40B4-BE49-F238E27FC236}">
                <a16:creationId xmlns:a16="http://schemas.microsoft.com/office/drawing/2014/main" id="{DA0B6D22-CF15-4B07-BEE3-0E04773EE295}"/>
              </a:ext>
            </a:extLst>
          </p:cNvPr>
          <p:cNvSpPr>
            <a:spLocks noGrp="1"/>
          </p:cNvSpPr>
          <p:nvPr>
            <p:ph type="dt" idx="1"/>
          </p:nvPr>
        </p:nvSpPr>
        <p:spPr/>
        <p:txBody>
          <a:bodyPr/>
          <a:lstStyle/>
          <a:p>
            <a:pPr>
              <a:defRPr/>
            </a:pPr>
            <a:endParaRPr lang="zh-TW" altLang="en-US"/>
          </a:p>
        </p:txBody>
      </p:sp>
    </p:spTree>
    <p:extLst>
      <p:ext uri="{BB962C8B-B14F-4D97-AF65-F5344CB8AC3E}">
        <p14:creationId xmlns:p14="http://schemas.microsoft.com/office/powerpoint/2010/main" val="322141037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68610"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a:p>
        </p:txBody>
      </p:sp>
      <p:sp>
        <p:nvSpPr>
          <p:cNvPr id="2" name="日期版面配置區 1">
            <a:extLst>
              <a:ext uri="{FF2B5EF4-FFF2-40B4-BE49-F238E27FC236}">
                <a16:creationId xmlns:a16="http://schemas.microsoft.com/office/drawing/2014/main" id="{E03E2313-F6B4-4CC6-B03B-6A58B4D9E38D}"/>
              </a:ext>
            </a:extLst>
          </p:cNvPr>
          <p:cNvSpPr>
            <a:spLocks noGrp="1"/>
          </p:cNvSpPr>
          <p:nvPr>
            <p:ph type="dt" idx="1"/>
          </p:nvPr>
        </p:nvSpPr>
        <p:spPr/>
        <p:txBody>
          <a:bodyPr/>
          <a:lstStyle/>
          <a:p>
            <a:pPr>
              <a:defRPr/>
            </a:pPr>
            <a:endParaRPr lang="zh-TW" altLang="en-US"/>
          </a:p>
        </p:txBody>
      </p:sp>
    </p:spTree>
    <p:extLst>
      <p:ext uri="{BB962C8B-B14F-4D97-AF65-F5344CB8AC3E}">
        <p14:creationId xmlns:p14="http://schemas.microsoft.com/office/powerpoint/2010/main" val="309985704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66562"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a:p>
        </p:txBody>
      </p:sp>
      <p:sp>
        <p:nvSpPr>
          <p:cNvPr id="2" name="日期版面配置區 1">
            <a:extLst>
              <a:ext uri="{FF2B5EF4-FFF2-40B4-BE49-F238E27FC236}">
                <a16:creationId xmlns:a16="http://schemas.microsoft.com/office/drawing/2014/main" id="{B1DB144C-D430-4FA2-BB19-5DD810080BDF}"/>
              </a:ext>
            </a:extLst>
          </p:cNvPr>
          <p:cNvSpPr>
            <a:spLocks noGrp="1"/>
          </p:cNvSpPr>
          <p:nvPr>
            <p:ph type="dt" idx="1"/>
          </p:nvPr>
        </p:nvSpPr>
        <p:spPr/>
        <p:txBody>
          <a:bodyPr/>
          <a:lstStyle/>
          <a:p>
            <a:pPr>
              <a:defRPr/>
            </a:pPr>
            <a:endParaRPr lang="zh-TW" altLang="en-US"/>
          </a:p>
        </p:txBody>
      </p:sp>
    </p:spTree>
    <p:extLst>
      <p:ext uri="{BB962C8B-B14F-4D97-AF65-F5344CB8AC3E}">
        <p14:creationId xmlns:p14="http://schemas.microsoft.com/office/powerpoint/2010/main" val="62657700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68610"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a:p>
        </p:txBody>
      </p:sp>
      <p:sp>
        <p:nvSpPr>
          <p:cNvPr id="2" name="日期版面配置區 1">
            <a:extLst>
              <a:ext uri="{FF2B5EF4-FFF2-40B4-BE49-F238E27FC236}">
                <a16:creationId xmlns:a16="http://schemas.microsoft.com/office/drawing/2014/main" id="{B331CD0E-3B76-4DD3-8A07-BB90C5AE2069}"/>
              </a:ext>
            </a:extLst>
          </p:cNvPr>
          <p:cNvSpPr>
            <a:spLocks noGrp="1"/>
          </p:cNvSpPr>
          <p:nvPr>
            <p:ph type="dt" idx="1"/>
          </p:nvPr>
        </p:nvSpPr>
        <p:spPr/>
        <p:txBody>
          <a:bodyPr/>
          <a:lstStyle/>
          <a:p>
            <a:pPr>
              <a:defRPr/>
            </a:pPr>
            <a:endParaRPr lang="zh-TW" altLang="en-US"/>
          </a:p>
        </p:txBody>
      </p:sp>
    </p:spTree>
    <p:extLst>
      <p:ext uri="{BB962C8B-B14F-4D97-AF65-F5344CB8AC3E}">
        <p14:creationId xmlns:p14="http://schemas.microsoft.com/office/powerpoint/2010/main" val="373790055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74754"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a:p>
        </p:txBody>
      </p:sp>
      <p:sp>
        <p:nvSpPr>
          <p:cNvPr id="2" name="日期版面配置區 1">
            <a:extLst>
              <a:ext uri="{FF2B5EF4-FFF2-40B4-BE49-F238E27FC236}">
                <a16:creationId xmlns:a16="http://schemas.microsoft.com/office/drawing/2014/main" id="{CF13EDC5-11FA-4A3C-822F-FA83865DC016}"/>
              </a:ext>
            </a:extLst>
          </p:cNvPr>
          <p:cNvSpPr>
            <a:spLocks noGrp="1"/>
          </p:cNvSpPr>
          <p:nvPr>
            <p:ph type="dt" idx="1"/>
          </p:nvPr>
        </p:nvSpPr>
        <p:spPr/>
        <p:txBody>
          <a:bodyPr/>
          <a:lstStyle/>
          <a:p>
            <a:pPr>
              <a:defRPr/>
            </a:pPr>
            <a:endParaRPr lang="zh-TW" altLang="en-US"/>
          </a:p>
        </p:txBody>
      </p:sp>
    </p:spTree>
    <p:extLst>
      <p:ext uri="{BB962C8B-B14F-4D97-AF65-F5344CB8AC3E}">
        <p14:creationId xmlns:p14="http://schemas.microsoft.com/office/powerpoint/2010/main" val="280376241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76802"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a:p>
        </p:txBody>
      </p:sp>
      <p:sp>
        <p:nvSpPr>
          <p:cNvPr id="2" name="日期版面配置區 1">
            <a:extLst>
              <a:ext uri="{FF2B5EF4-FFF2-40B4-BE49-F238E27FC236}">
                <a16:creationId xmlns:a16="http://schemas.microsoft.com/office/drawing/2014/main" id="{16D4097B-D753-44F4-83C7-2D0AE9B0CD2E}"/>
              </a:ext>
            </a:extLst>
          </p:cNvPr>
          <p:cNvSpPr>
            <a:spLocks noGrp="1"/>
          </p:cNvSpPr>
          <p:nvPr>
            <p:ph type="dt" idx="1"/>
          </p:nvPr>
        </p:nvSpPr>
        <p:spPr/>
        <p:txBody>
          <a:bodyPr/>
          <a:lstStyle/>
          <a:p>
            <a:pPr>
              <a:defRPr/>
            </a:pPr>
            <a:endParaRPr lang="zh-TW" altLang="en-US"/>
          </a:p>
        </p:txBody>
      </p:sp>
    </p:spTree>
    <p:extLst>
      <p:ext uri="{BB962C8B-B14F-4D97-AF65-F5344CB8AC3E}">
        <p14:creationId xmlns:p14="http://schemas.microsoft.com/office/powerpoint/2010/main" val="23279851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投影片圖像版面配置區 1"/>
          <p:cNvSpPr>
            <a:spLocks noGrp="1" noRot="1" noChangeAspect="1"/>
          </p:cNvSpPr>
          <p:nvPr>
            <p:ph type="sldImg"/>
          </p:nvPr>
        </p:nvSpPr>
        <p:spPr bwMode="auto">
          <a:noFill/>
          <a:ln>
            <a:solidFill>
              <a:srgbClr val="000000"/>
            </a:solidFill>
            <a:miter lim="800000"/>
            <a:headEnd/>
            <a:tailEnd/>
          </a:ln>
        </p:spPr>
      </p:sp>
      <p:sp>
        <p:nvSpPr>
          <p:cNvPr id="27650"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a:p>
        </p:txBody>
      </p:sp>
      <p:sp>
        <p:nvSpPr>
          <p:cNvPr id="2" name="日期版面配置區 1">
            <a:extLst>
              <a:ext uri="{FF2B5EF4-FFF2-40B4-BE49-F238E27FC236}">
                <a16:creationId xmlns:a16="http://schemas.microsoft.com/office/drawing/2014/main" id="{5B74B5A1-521E-4EC6-9629-BEC699DC7099}"/>
              </a:ext>
            </a:extLst>
          </p:cNvPr>
          <p:cNvSpPr>
            <a:spLocks noGrp="1"/>
          </p:cNvSpPr>
          <p:nvPr>
            <p:ph type="dt" idx="1"/>
          </p:nvPr>
        </p:nvSpPr>
        <p:spPr/>
        <p:txBody>
          <a:bodyPr/>
          <a:lstStyle/>
          <a:p>
            <a:pPr>
              <a:defRPr/>
            </a:pPr>
            <a:endParaRPr lang="zh-TW" altLang="en-US"/>
          </a:p>
        </p:txBody>
      </p:sp>
    </p:spTree>
    <p:extLst>
      <p:ext uri="{BB962C8B-B14F-4D97-AF65-F5344CB8AC3E}">
        <p14:creationId xmlns:p14="http://schemas.microsoft.com/office/powerpoint/2010/main" val="364364401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78850"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a:p>
        </p:txBody>
      </p:sp>
      <p:sp>
        <p:nvSpPr>
          <p:cNvPr id="2" name="日期版面配置區 1">
            <a:extLst>
              <a:ext uri="{FF2B5EF4-FFF2-40B4-BE49-F238E27FC236}">
                <a16:creationId xmlns:a16="http://schemas.microsoft.com/office/drawing/2014/main" id="{34BD07ED-27C2-44B5-A2A3-FC45A8F8B76A}"/>
              </a:ext>
            </a:extLst>
          </p:cNvPr>
          <p:cNvSpPr>
            <a:spLocks noGrp="1"/>
          </p:cNvSpPr>
          <p:nvPr>
            <p:ph type="dt" idx="1"/>
          </p:nvPr>
        </p:nvSpPr>
        <p:spPr/>
        <p:txBody>
          <a:bodyPr/>
          <a:lstStyle/>
          <a:p>
            <a:pPr>
              <a:defRPr/>
            </a:pPr>
            <a:endParaRPr lang="zh-TW" altLang="en-US"/>
          </a:p>
        </p:txBody>
      </p:sp>
    </p:spTree>
    <p:extLst>
      <p:ext uri="{BB962C8B-B14F-4D97-AF65-F5344CB8AC3E}">
        <p14:creationId xmlns:p14="http://schemas.microsoft.com/office/powerpoint/2010/main" val="87233304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80898"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a:p>
        </p:txBody>
      </p:sp>
      <p:sp>
        <p:nvSpPr>
          <p:cNvPr id="2" name="日期版面配置區 1">
            <a:extLst>
              <a:ext uri="{FF2B5EF4-FFF2-40B4-BE49-F238E27FC236}">
                <a16:creationId xmlns:a16="http://schemas.microsoft.com/office/drawing/2014/main" id="{6A3C0B4F-7286-4BBA-9B58-46CE867BB8E6}"/>
              </a:ext>
            </a:extLst>
          </p:cNvPr>
          <p:cNvSpPr>
            <a:spLocks noGrp="1"/>
          </p:cNvSpPr>
          <p:nvPr>
            <p:ph type="dt" idx="1"/>
          </p:nvPr>
        </p:nvSpPr>
        <p:spPr/>
        <p:txBody>
          <a:bodyPr/>
          <a:lstStyle/>
          <a:p>
            <a:pPr>
              <a:defRPr/>
            </a:pPr>
            <a:endParaRPr lang="zh-TW" altLang="en-US"/>
          </a:p>
        </p:txBody>
      </p:sp>
    </p:spTree>
    <p:extLst>
      <p:ext uri="{BB962C8B-B14F-4D97-AF65-F5344CB8AC3E}">
        <p14:creationId xmlns:p14="http://schemas.microsoft.com/office/powerpoint/2010/main" val="108136144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82946"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a:p>
        </p:txBody>
      </p:sp>
      <p:sp>
        <p:nvSpPr>
          <p:cNvPr id="2" name="日期版面配置區 1">
            <a:extLst>
              <a:ext uri="{FF2B5EF4-FFF2-40B4-BE49-F238E27FC236}">
                <a16:creationId xmlns:a16="http://schemas.microsoft.com/office/drawing/2014/main" id="{F4F02E5E-F49C-4EE9-8920-832BE1138B13}"/>
              </a:ext>
            </a:extLst>
          </p:cNvPr>
          <p:cNvSpPr>
            <a:spLocks noGrp="1"/>
          </p:cNvSpPr>
          <p:nvPr>
            <p:ph type="dt" idx="1"/>
          </p:nvPr>
        </p:nvSpPr>
        <p:spPr/>
        <p:txBody>
          <a:bodyPr/>
          <a:lstStyle/>
          <a:p>
            <a:pPr>
              <a:defRPr/>
            </a:pPr>
            <a:endParaRPr lang="zh-TW" altLang="en-US"/>
          </a:p>
        </p:txBody>
      </p:sp>
    </p:spTree>
    <p:extLst>
      <p:ext uri="{BB962C8B-B14F-4D97-AF65-F5344CB8AC3E}">
        <p14:creationId xmlns:p14="http://schemas.microsoft.com/office/powerpoint/2010/main" val="410438785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84994"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a:p>
        </p:txBody>
      </p:sp>
      <p:sp>
        <p:nvSpPr>
          <p:cNvPr id="2" name="日期版面配置區 1">
            <a:extLst>
              <a:ext uri="{FF2B5EF4-FFF2-40B4-BE49-F238E27FC236}">
                <a16:creationId xmlns:a16="http://schemas.microsoft.com/office/drawing/2014/main" id="{E7D639A8-0D8A-4D29-BBC2-29F7BF718DEC}"/>
              </a:ext>
            </a:extLst>
          </p:cNvPr>
          <p:cNvSpPr>
            <a:spLocks noGrp="1"/>
          </p:cNvSpPr>
          <p:nvPr>
            <p:ph type="dt" idx="1"/>
          </p:nvPr>
        </p:nvSpPr>
        <p:spPr/>
        <p:txBody>
          <a:bodyPr/>
          <a:lstStyle/>
          <a:p>
            <a:pPr>
              <a:defRPr/>
            </a:pPr>
            <a:endParaRPr lang="zh-TW" altLang="en-US"/>
          </a:p>
        </p:txBody>
      </p:sp>
    </p:spTree>
    <p:extLst>
      <p:ext uri="{BB962C8B-B14F-4D97-AF65-F5344CB8AC3E}">
        <p14:creationId xmlns:p14="http://schemas.microsoft.com/office/powerpoint/2010/main" val="12937919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84994"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a:p>
        </p:txBody>
      </p:sp>
      <p:sp>
        <p:nvSpPr>
          <p:cNvPr id="2" name="日期版面配置區 1">
            <a:extLst>
              <a:ext uri="{FF2B5EF4-FFF2-40B4-BE49-F238E27FC236}">
                <a16:creationId xmlns:a16="http://schemas.microsoft.com/office/drawing/2014/main" id="{A455AEC9-44D9-43D7-A3AE-565EF51B1879}"/>
              </a:ext>
            </a:extLst>
          </p:cNvPr>
          <p:cNvSpPr>
            <a:spLocks noGrp="1"/>
          </p:cNvSpPr>
          <p:nvPr>
            <p:ph type="dt" idx="1"/>
          </p:nvPr>
        </p:nvSpPr>
        <p:spPr/>
        <p:txBody>
          <a:bodyPr/>
          <a:lstStyle/>
          <a:p>
            <a:pPr>
              <a:defRPr/>
            </a:pPr>
            <a:endParaRPr lang="zh-TW" altLang="en-US"/>
          </a:p>
        </p:txBody>
      </p:sp>
    </p:spTree>
    <p:extLst>
      <p:ext uri="{BB962C8B-B14F-4D97-AF65-F5344CB8AC3E}">
        <p14:creationId xmlns:p14="http://schemas.microsoft.com/office/powerpoint/2010/main" val="115177943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84994"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a:p>
        </p:txBody>
      </p:sp>
      <p:sp>
        <p:nvSpPr>
          <p:cNvPr id="2" name="日期版面配置區 1">
            <a:extLst>
              <a:ext uri="{FF2B5EF4-FFF2-40B4-BE49-F238E27FC236}">
                <a16:creationId xmlns:a16="http://schemas.microsoft.com/office/drawing/2014/main" id="{88C4785D-9E63-477A-B1AA-018E56846DD1}"/>
              </a:ext>
            </a:extLst>
          </p:cNvPr>
          <p:cNvSpPr>
            <a:spLocks noGrp="1"/>
          </p:cNvSpPr>
          <p:nvPr>
            <p:ph type="dt" idx="1"/>
          </p:nvPr>
        </p:nvSpPr>
        <p:spPr/>
        <p:txBody>
          <a:bodyPr/>
          <a:lstStyle/>
          <a:p>
            <a:pPr>
              <a:defRPr/>
            </a:pPr>
            <a:endParaRPr lang="zh-TW" altLang="en-US"/>
          </a:p>
        </p:txBody>
      </p:sp>
    </p:spTree>
    <p:extLst>
      <p:ext uri="{BB962C8B-B14F-4D97-AF65-F5344CB8AC3E}">
        <p14:creationId xmlns:p14="http://schemas.microsoft.com/office/powerpoint/2010/main" val="290602748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87042"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a:p>
        </p:txBody>
      </p:sp>
      <p:sp>
        <p:nvSpPr>
          <p:cNvPr id="2" name="日期版面配置區 1">
            <a:extLst>
              <a:ext uri="{FF2B5EF4-FFF2-40B4-BE49-F238E27FC236}">
                <a16:creationId xmlns:a16="http://schemas.microsoft.com/office/drawing/2014/main" id="{DFB2CF39-282C-4BBC-A9D9-55D7D755EC9A}"/>
              </a:ext>
            </a:extLst>
          </p:cNvPr>
          <p:cNvSpPr>
            <a:spLocks noGrp="1"/>
          </p:cNvSpPr>
          <p:nvPr>
            <p:ph type="dt" idx="1"/>
          </p:nvPr>
        </p:nvSpPr>
        <p:spPr/>
        <p:txBody>
          <a:bodyPr/>
          <a:lstStyle/>
          <a:p>
            <a:pPr>
              <a:defRPr/>
            </a:pPr>
            <a:endParaRPr lang="zh-TW" altLang="en-US"/>
          </a:p>
        </p:txBody>
      </p:sp>
    </p:spTree>
    <p:extLst>
      <p:ext uri="{BB962C8B-B14F-4D97-AF65-F5344CB8AC3E}">
        <p14:creationId xmlns:p14="http://schemas.microsoft.com/office/powerpoint/2010/main" val="379800259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89090"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a:p>
        </p:txBody>
      </p:sp>
      <p:sp>
        <p:nvSpPr>
          <p:cNvPr id="2" name="日期版面配置區 1">
            <a:extLst>
              <a:ext uri="{FF2B5EF4-FFF2-40B4-BE49-F238E27FC236}">
                <a16:creationId xmlns:a16="http://schemas.microsoft.com/office/drawing/2014/main" id="{F21B24FE-35D7-4C92-B213-4C7C14723073}"/>
              </a:ext>
            </a:extLst>
          </p:cNvPr>
          <p:cNvSpPr>
            <a:spLocks noGrp="1"/>
          </p:cNvSpPr>
          <p:nvPr>
            <p:ph type="dt" idx="1"/>
          </p:nvPr>
        </p:nvSpPr>
        <p:spPr/>
        <p:txBody>
          <a:bodyPr/>
          <a:lstStyle/>
          <a:p>
            <a:pPr>
              <a:defRPr/>
            </a:pPr>
            <a:endParaRPr lang="zh-TW" altLang="en-US"/>
          </a:p>
        </p:txBody>
      </p:sp>
    </p:spTree>
    <p:extLst>
      <p:ext uri="{BB962C8B-B14F-4D97-AF65-F5344CB8AC3E}">
        <p14:creationId xmlns:p14="http://schemas.microsoft.com/office/powerpoint/2010/main" val="397110301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投影片圖像版面配置區 1"/>
          <p:cNvSpPr>
            <a:spLocks noGrp="1" noRot="1" noChangeAspect="1"/>
          </p:cNvSpPr>
          <p:nvPr>
            <p:ph type="sldImg"/>
          </p:nvPr>
        </p:nvSpPr>
        <p:spPr bwMode="auto">
          <a:noFill/>
          <a:ln>
            <a:solidFill>
              <a:srgbClr val="000000"/>
            </a:solidFill>
            <a:miter lim="800000"/>
            <a:headEnd/>
            <a:tailEnd/>
          </a:ln>
        </p:spPr>
      </p:sp>
      <p:sp>
        <p:nvSpPr>
          <p:cNvPr id="91138"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a:p>
        </p:txBody>
      </p:sp>
      <p:sp>
        <p:nvSpPr>
          <p:cNvPr id="2" name="日期版面配置區 1">
            <a:extLst>
              <a:ext uri="{FF2B5EF4-FFF2-40B4-BE49-F238E27FC236}">
                <a16:creationId xmlns:a16="http://schemas.microsoft.com/office/drawing/2014/main" id="{0352CDCE-D67C-4DD1-9FB6-00002D0409A7}"/>
              </a:ext>
            </a:extLst>
          </p:cNvPr>
          <p:cNvSpPr>
            <a:spLocks noGrp="1"/>
          </p:cNvSpPr>
          <p:nvPr>
            <p:ph type="dt" idx="1"/>
          </p:nvPr>
        </p:nvSpPr>
        <p:spPr/>
        <p:txBody>
          <a:bodyPr/>
          <a:lstStyle/>
          <a:p>
            <a:pPr>
              <a:defRPr/>
            </a:pPr>
            <a:endParaRPr lang="zh-TW" altLang="en-US"/>
          </a:p>
        </p:txBody>
      </p:sp>
    </p:spTree>
    <p:extLst>
      <p:ext uri="{BB962C8B-B14F-4D97-AF65-F5344CB8AC3E}">
        <p14:creationId xmlns:p14="http://schemas.microsoft.com/office/powerpoint/2010/main" val="75737731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投影片圖像版面配置區 1"/>
          <p:cNvSpPr>
            <a:spLocks noGrp="1" noRot="1" noChangeAspect="1"/>
          </p:cNvSpPr>
          <p:nvPr>
            <p:ph type="sldImg"/>
          </p:nvPr>
        </p:nvSpPr>
        <p:spPr bwMode="auto">
          <a:noFill/>
          <a:ln>
            <a:solidFill>
              <a:srgbClr val="000000"/>
            </a:solidFill>
            <a:miter lim="800000"/>
            <a:headEnd/>
            <a:tailEnd/>
          </a:ln>
        </p:spPr>
      </p:sp>
      <p:sp>
        <p:nvSpPr>
          <p:cNvPr id="91138"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a:p>
        </p:txBody>
      </p:sp>
      <p:sp>
        <p:nvSpPr>
          <p:cNvPr id="2" name="日期版面配置區 1">
            <a:extLst>
              <a:ext uri="{FF2B5EF4-FFF2-40B4-BE49-F238E27FC236}">
                <a16:creationId xmlns:a16="http://schemas.microsoft.com/office/drawing/2014/main" id="{6ABF97D1-1051-4C52-82E8-385ADADC9968}"/>
              </a:ext>
            </a:extLst>
          </p:cNvPr>
          <p:cNvSpPr>
            <a:spLocks noGrp="1"/>
          </p:cNvSpPr>
          <p:nvPr>
            <p:ph type="dt" idx="1"/>
          </p:nvPr>
        </p:nvSpPr>
        <p:spPr/>
        <p:txBody>
          <a:bodyPr/>
          <a:lstStyle/>
          <a:p>
            <a:pPr>
              <a:defRPr/>
            </a:pPr>
            <a:endParaRPr lang="zh-TW" altLang="en-US"/>
          </a:p>
        </p:txBody>
      </p:sp>
    </p:spTree>
    <p:extLst>
      <p:ext uri="{BB962C8B-B14F-4D97-AF65-F5344CB8AC3E}">
        <p14:creationId xmlns:p14="http://schemas.microsoft.com/office/powerpoint/2010/main" val="22500626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投影片圖像版面配置區 1"/>
          <p:cNvSpPr>
            <a:spLocks noGrp="1" noRot="1" noChangeAspect="1"/>
          </p:cNvSpPr>
          <p:nvPr>
            <p:ph type="sldImg"/>
          </p:nvPr>
        </p:nvSpPr>
        <p:spPr bwMode="auto">
          <a:noFill/>
          <a:ln>
            <a:solidFill>
              <a:srgbClr val="000000"/>
            </a:solidFill>
            <a:miter lim="800000"/>
            <a:headEnd/>
            <a:tailEnd/>
          </a:ln>
        </p:spPr>
      </p:sp>
      <p:sp>
        <p:nvSpPr>
          <p:cNvPr id="21506"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a:p>
        </p:txBody>
      </p:sp>
      <p:sp>
        <p:nvSpPr>
          <p:cNvPr id="2" name="日期版面配置區 1">
            <a:extLst>
              <a:ext uri="{FF2B5EF4-FFF2-40B4-BE49-F238E27FC236}">
                <a16:creationId xmlns:a16="http://schemas.microsoft.com/office/drawing/2014/main" id="{C4C8218A-BC9C-4AE1-8AB8-D1851919ACD6}"/>
              </a:ext>
            </a:extLst>
          </p:cNvPr>
          <p:cNvSpPr>
            <a:spLocks noGrp="1"/>
          </p:cNvSpPr>
          <p:nvPr>
            <p:ph type="dt" idx="1"/>
          </p:nvPr>
        </p:nvSpPr>
        <p:spPr/>
        <p:txBody>
          <a:bodyPr/>
          <a:lstStyle/>
          <a:p>
            <a:pPr>
              <a:defRPr/>
            </a:pPr>
            <a:endParaRPr lang="zh-TW" altLang="en-US"/>
          </a:p>
        </p:txBody>
      </p:sp>
    </p:spTree>
    <p:extLst>
      <p:ext uri="{BB962C8B-B14F-4D97-AF65-F5344CB8AC3E}">
        <p14:creationId xmlns:p14="http://schemas.microsoft.com/office/powerpoint/2010/main" val="332940442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投影片圖像版面配置區 1"/>
          <p:cNvSpPr>
            <a:spLocks noGrp="1" noRot="1" noChangeAspect="1"/>
          </p:cNvSpPr>
          <p:nvPr>
            <p:ph type="sldImg"/>
          </p:nvPr>
        </p:nvSpPr>
        <p:spPr bwMode="auto">
          <a:noFill/>
          <a:ln>
            <a:solidFill>
              <a:srgbClr val="000000"/>
            </a:solidFill>
            <a:miter lim="800000"/>
            <a:headEnd/>
            <a:tailEnd/>
          </a:ln>
        </p:spPr>
      </p:sp>
      <p:sp>
        <p:nvSpPr>
          <p:cNvPr id="91138"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a:p>
        </p:txBody>
      </p:sp>
      <p:sp>
        <p:nvSpPr>
          <p:cNvPr id="2" name="日期版面配置區 1">
            <a:extLst>
              <a:ext uri="{FF2B5EF4-FFF2-40B4-BE49-F238E27FC236}">
                <a16:creationId xmlns:a16="http://schemas.microsoft.com/office/drawing/2014/main" id="{C4B2D9A4-B575-4BAA-B3BD-9F6E1FEAE72E}"/>
              </a:ext>
            </a:extLst>
          </p:cNvPr>
          <p:cNvSpPr>
            <a:spLocks noGrp="1"/>
          </p:cNvSpPr>
          <p:nvPr>
            <p:ph type="dt" idx="1"/>
          </p:nvPr>
        </p:nvSpPr>
        <p:spPr/>
        <p:txBody>
          <a:bodyPr/>
          <a:lstStyle/>
          <a:p>
            <a:pPr>
              <a:defRPr/>
            </a:pPr>
            <a:endParaRPr lang="zh-TW" altLang="en-US"/>
          </a:p>
        </p:txBody>
      </p:sp>
    </p:spTree>
    <p:extLst>
      <p:ext uri="{BB962C8B-B14F-4D97-AF65-F5344CB8AC3E}">
        <p14:creationId xmlns:p14="http://schemas.microsoft.com/office/powerpoint/2010/main" val="321589923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投影片圖像版面配置區 1"/>
          <p:cNvSpPr>
            <a:spLocks noGrp="1" noRot="1" noChangeAspect="1"/>
          </p:cNvSpPr>
          <p:nvPr>
            <p:ph type="sldImg"/>
          </p:nvPr>
        </p:nvSpPr>
        <p:spPr bwMode="auto">
          <a:noFill/>
          <a:ln>
            <a:solidFill>
              <a:srgbClr val="000000"/>
            </a:solidFill>
            <a:miter lim="800000"/>
            <a:headEnd/>
            <a:tailEnd/>
          </a:ln>
        </p:spPr>
      </p:sp>
      <p:sp>
        <p:nvSpPr>
          <p:cNvPr id="91138"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a:p>
        </p:txBody>
      </p:sp>
      <p:sp>
        <p:nvSpPr>
          <p:cNvPr id="2" name="日期版面配置區 1">
            <a:extLst>
              <a:ext uri="{FF2B5EF4-FFF2-40B4-BE49-F238E27FC236}">
                <a16:creationId xmlns:a16="http://schemas.microsoft.com/office/drawing/2014/main" id="{88899977-412A-4DCF-B66F-D6F48E77BB2F}"/>
              </a:ext>
            </a:extLst>
          </p:cNvPr>
          <p:cNvSpPr>
            <a:spLocks noGrp="1"/>
          </p:cNvSpPr>
          <p:nvPr>
            <p:ph type="dt" idx="1"/>
          </p:nvPr>
        </p:nvSpPr>
        <p:spPr/>
        <p:txBody>
          <a:bodyPr/>
          <a:lstStyle/>
          <a:p>
            <a:pPr>
              <a:defRPr/>
            </a:pPr>
            <a:endParaRPr lang="zh-TW" altLang="en-US"/>
          </a:p>
        </p:txBody>
      </p:sp>
    </p:spTree>
    <p:extLst>
      <p:ext uri="{BB962C8B-B14F-4D97-AF65-F5344CB8AC3E}">
        <p14:creationId xmlns:p14="http://schemas.microsoft.com/office/powerpoint/2010/main" val="55681233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投影片圖像版面配置區 1"/>
          <p:cNvSpPr>
            <a:spLocks noGrp="1" noRot="1" noChangeAspect="1"/>
          </p:cNvSpPr>
          <p:nvPr>
            <p:ph type="sldImg"/>
          </p:nvPr>
        </p:nvSpPr>
        <p:spPr bwMode="auto">
          <a:noFill/>
          <a:ln>
            <a:solidFill>
              <a:srgbClr val="000000"/>
            </a:solidFill>
            <a:miter lim="800000"/>
            <a:headEnd/>
            <a:tailEnd/>
          </a:ln>
        </p:spPr>
      </p:sp>
      <p:sp>
        <p:nvSpPr>
          <p:cNvPr id="91138"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a:p>
        </p:txBody>
      </p:sp>
      <p:sp>
        <p:nvSpPr>
          <p:cNvPr id="2" name="日期版面配置區 1">
            <a:extLst>
              <a:ext uri="{FF2B5EF4-FFF2-40B4-BE49-F238E27FC236}">
                <a16:creationId xmlns:a16="http://schemas.microsoft.com/office/drawing/2014/main" id="{A829F4F7-3557-40C6-B9E0-5E590E541666}"/>
              </a:ext>
            </a:extLst>
          </p:cNvPr>
          <p:cNvSpPr>
            <a:spLocks noGrp="1"/>
          </p:cNvSpPr>
          <p:nvPr>
            <p:ph type="dt" idx="1"/>
          </p:nvPr>
        </p:nvSpPr>
        <p:spPr/>
        <p:txBody>
          <a:bodyPr/>
          <a:lstStyle/>
          <a:p>
            <a:pPr>
              <a:defRPr/>
            </a:pPr>
            <a:endParaRPr lang="zh-TW" altLang="en-US"/>
          </a:p>
        </p:txBody>
      </p:sp>
    </p:spTree>
    <p:extLst>
      <p:ext uri="{BB962C8B-B14F-4D97-AF65-F5344CB8AC3E}">
        <p14:creationId xmlns:p14="http://schemas.microsoft.com/office/powerpoint/2010/main" val="414087924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投影片圖像版面配置區 1"/>
          <p:cNvSpPr>
            <a:spLocks noGrp="1" noRot="1" noChangeAspect="1"/>
          </p:cNvSpPr>
          <p:nvPr>
            <p:ph type="sldImg"/>
          </p:nvPr>
        </p:nvSpPr>
        <p:spPr bwMode="auto">
          <a:noFill/>
          <a:ln>
            <a:solidFill>
              <a:srgbClr val="000000"/>
            </a:solidFill>
            <a:miter lim="800000"/>
            <a:headEnd/>
            <a:tailEnd/>
          </a:ln>
        </p:spPr>
      </p:sp>
      <p:sp>
        <p:nvSpPr>
          <p:cNvPr id="91138"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a:p>
        </p:txBody>
      </p:sp>
      <p:sp>
        <p:nvSpPr>
          <p:cNvPr id="2" name="日期版面配置區 1">
            <a:extLst>
              <a:ext uri="{FF2B5EF4-FFF2-40B4-BE49-F238E27FC236}">
                <a16:creationId xmlns:a16="http://schemas.microsoft.com/office/drawing/2014/main" id="{74EBE245-CEF4-44F4-9431-5C522CD3CE54}"/>
              </a:ext>
            </a:extLst>
          </p:cNvPr>
          <p:cNvSpPr>
            <a:spLocks noGrp="1"/>
          </p:cNvSpPr>
          <p:nvPr>
            <p:ph type="dt" idx="1"/>
          </p:nvPr>
        </p:nvSpPr>
        <p:spPr/>
        <p:txBody>
          <a:bodyPr/>
          <a:lstStyle/>
          <a:p>
            <a:pPr>
              <a:defRPr/>
            </a:pPr>
            <a:endParaRPr lang="zh-TW" altLang="en-US"/>
          </a:p>
        </p:txBody>
      </p:sp>
    </p:spTree>
    <p:extLst>
      <p:ext uri="{BB962C8B-B14F-4D97-AF65-F5344CB8AC3E}">
        <p14:creationId xmlns:p14="http://schemas.microsoft.com/office/powerpoint/2010/main" val="147913565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投影片圖像版面配置區 1"/>
          <p:cNvSpPr>
            <a:spLocks noGrp="1" noRot="1" noChangeAspect="1"/>
          </p:cNvSpPr>
          <p:nvPr>
            <p:ph type="sldImg"/>
          </p:nvPr>
        </p:nvSpPr>
        <p:spPr bwMode="auto">
          <a:noFill/>
          <a:ln>
            <a:solidFill>
              <a:srgbClr val="000000"/>
            </a:solidFill>
            <a:miter lim="800000"/>
            <a:headEnd/>
            <a:tailEnd/>
          </a:ln>
        </p:spPr>
      </p:sp>
      <p:sp>
        <p:nvSpPr>
          <p:cNvPr id="91138"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a:p>
        </p:txBody>
      </p:sp>
      <p:sp>
        <p:nvSpPr>
          <p:cNvPr id="2" name="日期版面配置區 1">
            <a:extLst>
              <a:ext uri="{FF2B5EF4-FFF2-40B4-BE49-F238E27FC236}">
                <a16:creationId xmlns:a16="http://schemas.microsoft.com/office/drawing/2014/main" id="{8890B4B3-53FB-4A02-9B41-167943FDBC43}"/>
              </a:ext>
            </a:extLst>
          </p:cNvPr>
          <p:cNvSpPr>
            <a:spLocks noGrp="1"/>
          </p:cNvSpPr>
          <p:nvPr>
            <p:ph type="dt" idx="1"/>
          </p:nvPr>
        </p:nvSpPr>
        <p:spPr/>
        <p:txBody>
          <a:bodyPr/>
          <a:lstStyle/>
          <a:p>
            <a:pPr>
              <a:defRPr/>
            </a:pPr>
            <a:endParaRPr lang="zh-TW" altLang="en-US"/>
          </a:p>
        </p:txBody>
      </p:sp>
    </p:spTree>
    <p:extLst>
      <p:ext uri="{BB962C8B-B14F-4D97-AF65-F5344CB8AC3E}">
        <p14:creationId xmlns:p14="http://schemas.microsoft.com/office/powerpoint/2010/main" val="187116327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投影片圖像版面配置區 1"/>
          <p:cNvSpPr>
            <a:spLocks noGrp="1" noRot="1" noChangeAspect="1"/>
          </p:cNvSpPr>
          <p:nvPr>
            <p:ph type="sldImg"/>
          </p:nvPr>
        </p:nvSpPr>
        <p:spPr bwMode="auto">
          <a:noFill/>
          <a:ln>
            <a:solidFill>
              <a:srgbClr val="000000"/>
            </a:solidFill>
            <a:miter lim="800000"/>
            <a:headEnd/>
            <a:tailEnd/>
          </a:ln>
        </p:spPr>
      </p:sp>
      <p:sp>
        <p:nvSpPr>
          <p:cNvPr id="91138"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a:p>
        </p:txBody>
      </p:sp>
      <p:sp>
        <p:nvSpPr>
          <p:cNvPr id="2" name="日期版面配置區 1">
            <a:extLst>
              <a:ext uri="{FF2B5EF4-FFF2-40B4-BE49-F238E27FC236}">
                <a16:creationId xmlns:a16="http://schemas.microsoft.com/office/drawing/2014/main" id="{4CB42A72-342C-4280-B3C8-0B6C25F8BFBC}"/>
              </a:ext>
            </a:extLst>
          </p:cNvPr>
          <p:cNvSpPr>
            <a:spLocks noGrp="1"/>
          </p:cNvSpPr>
          <p:nvPr>
            <p:ph type="dt" idx="1"/>
          </p:nvPr>
        </p:nvSpPr>
        <p:spPr/>
        <p:txBody>
          <a:bodyPr/>
          <a:lstStyle/>
          <a:p>
            <a:pPr>
              <a:defRPr/>
            </a:pPr>
            <a:endParaRPr lang="zh-TW" altLang="en-US"/>
          </a:p>
        </p:txBody>
      </p:sp>
    </p:spTree>
    <p:extLst>
      <p:ext uri="{BB962C8B-B14F-4D97-AF65-F5344CB8AC3E}">
        <p14:creationId xmlns:p14="http://schemas.microsoft.com/office/powerpoint/2010/main" val="217649016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投影片圖像版面配置區 1"/>
          <p:cNvSpPr>
            <a:spLocks noGrp="1" noRot="1" noChangeAspect="1"/>
          </p:cNvSpPr>
          <p:nvPr>
            <p:ph type="sldImg"/>
          </p:nvPr>
        </p:nvSpPr>
        <p:spPr bwMode="auto">
          <a:noFill/>
          <a:ln>
            <a:solidFill>
              <a:srgbClr val="000000"/>
            </a:solidFill>
            <a:miter lim="800000"/>
            <a:headEnd/>
            <a:tailEnd/>
          </a:ln>
        </p:spPr>
      </p:sp>
      <p:sp>
        <p:nvSpPr>
          <p:cNvPr id="91138"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a:p>
        </p:txBody>
      </p:sp>
      <p:sp>
        <p:nvSpPr>
          <p:cNvPr id="2" name="日期版面配置區 1">
            <a:extLst>
              <a:ext uri="{FF2B5EF4-FFF2-40B4-BE49-F238E27FC236}">
                <a16:creationId xmlns:a16="http://schemas.microsoft.com/office/drawing/2014/main" id="{34A68A0E-CDDD-486E-AFD7-976F6399A0D6}"/>
              </a:ext>
            </a:extLst>
          </p:cNvPr>
          <p:cNvSpPr>
            <a:spLocks noGrp="1"/>
          </p:cNvSpPr>
          <p:nvPr>
            <p:ph type="dt" idx="1"/>
          </p:nvPr>
        </p:nvSpPr>
        <p:spPr/>
        <p:txBody>
          <a:bodyPr/>
          <a:lstStyle/>
          <a:p>
            <a:pPr>
              <a:defRPr/>
            </a:pPr>
            <a:endParaRPr lang="zh-TW" altLang="en-US"/>
          </a:p>
        </p:txBody>
      </p:sp>
    </p:spTree>
    <p:extLst>
      <p:ext uri="{BB962C8B-B14F-4D97-AF65-F5344CB8AC3E}">
        <p14:creationId xmlns:p14="http://schemas.microsoft.com/office/powerpoint/2010/main" val="110455499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投影片圖像版面配置區 1"/>
          <p:cNvSpPr>
            <a:spLocks noGrp="1" noRot="1" noChangeAspect="1"/>
          </p:cNvSpPr>
          <p:nvPr>
            <p:ph type="sldImg"/>
          </p:nvPr>
        </p:nvSpPr>
        <p:spPr bwMode="auto">
          <a:noFill/>
          <a:ln>
            <a:solidFill>
              <a:srgbClr val="000000"/>
            </a:solidFill>
            <a:miter lim="800000"/>
            <a:headEnd/>
            <a:tailEnd/>
          </a:ln>
        </p:spPr>
      </p:sp>
      <p:sp>
        <p:nvSpPr>
          <p:cNvPr id="91138"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a:p>
        </p:txBody>
      </p:sp>
      <p:sp>
        <p:nvSpPr>
          <p:cNvPr id="2" name="日期版面配置區 1">
            <a:extLst>
              <a:ext uri="{FF2B5EF4-FFF2-40B4-BE49-F238E27FC236}">
                <a16:creationId xmlns:a16="http://schemas.microsoft.com/office/drawing/2014/main" id="{984173A3-9AE9-48E1-9CE6-645033FB8BA7}"/>
              </a:ext>
            </a:extLst>
          </p:cNvPr>
          <p:cNvSpPr>
            <a:spLocks noGrp="1"/>
          </p:cNvSpPr>
          <p:nvPr>
            <p:ph type="dt" idx="1"/>
          </p:nvPr>
        </p:nvSpPr>
        <p:spPr/>
        <p:txBody>
          <a:bodyPr/>
          <a:lstStyle/>
          <a:p>
            <a:pPr>
              <a:defRPr/>
            </a:pPr>
            <a:endParaRPr lang="zh-TW" altLang="en-US"/>
          </a:p>
        </p:txBody>
      </p:sp>
    </p:spTree>
    <p:extLst>
      <p:ext uri="{BB962C8B-B14F-4D97-AF65-F5344CB8AC3E}">
        <p14:creationId xmlns:p14="http://schemas.microsoft.com/office/powerpoint/2010/main" val="176471695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投影片圖像版面配置區 1"/>
          <p:cNvSpPr>
            <a:spLocks noGrp="1" noRot="1" noChangeAspect="1"/>
          </p:cNvSpPr>
          <p:nvPr>
            <p:ph type="sldImg"/>
          </p:nvPr>
        </p:nvSpPr>
        <p:spPr bwMode="auto">
          <a:noFill/>
          <a:ln>
            <a:solidFill>
              <a:srgbClr val="000000"/>
            </a:solidFill>
            <a:miter lim="800000"/>
            <a:headEnd/>
            <a:tailEnd/>
          </a:ln>
        </p:spPr>
      </p:sp>
      <p:sp>
        <p:nvSpPr>
          <p:cNvPr id="91138"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a:p>
        </p:txBody>
      </p:sp>
      <p:sp>
        <p:nvSpPr>
          <p:cNvPr id="2" name="日期版面配置區 1">
            <a:extLst>
              <a:ext uri="{FF2B5EF4-FFF2-40B4-BE49-F238E27FC236}">
                <a16:creationId xmlns:a16="http://schemas.microsoft.com/office/drawing/2014/main" id="{0A1EC9D5-D4D9-4319-AF0E-3E120D262313}"/>
              </a:ext>
            </a:extLst>
          </p:cNvPr>
          <p:cNvSpPr>
            <a:spLocks noGrp="1"/>
          </p:cNvSpPr>
          <p:nvPr>
            <p:ph type="dt" idx="1"/>
          </p:nvPr>
        </p:nvSpPr>
        <p:spPr/>
        <p:txBody>
          <a:bodyPr/>
          <a:lstStyle/>
          <a:p>
            <a:pPr>
              <a:defRPr/>
            </a:pPr>
            <a:endParaRPr lang="zh-TW" altLang="en-US"/>
          </a:p>
        </p:txBody>
      </p:sp>
    </p:spTree>
    <p:extLst>
      <p:ext uri="{BB962C8B-B14F-4D97-AF65-F5344CB8AC3E}">
        <p14:creationId xmlns:p14="http://schemas.microsoft.com/office/powerpoint/2010/main" val="367673148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投影片圖像版面配置區 1"/>
          <p:cNvSpPr>
            <a:spLocks noGrp="1" noRot="1" noChangeAspect="1"/>
          </p:cNvSpPr>
          <p:nvPr>
            <p:ph type="sldImg"/>
          </p:nvPr>
        </p:nvSpPr>
        <p:spPr bwMode="auto">
          <a:noFill/>
          <a:ln>
            <a:solidFill>
              <a:srgbClr val="000000"/>
            </a:solidFill>
            <a:miter lim="800000"/>
            <a:headEnd/>
            <a:tailEnd/>
          </a:ln>
        </p:spPr>
      </p:sp>
      <p:sp>
        <p:nvSpPr>
          <p:cNvPr id="91138"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a:p>
        </p:txBody>
      </p:sp>
      <p:sp>
        <p:nvSpPr>
          <p:cNvPr id="2" name="日期版面配置區 1">
            <a:extLst>
              <a:ext uri="{FF2B5EF4-FFF2-40B4-BE49-F238E27FC236}">
                <a16:creationId xmlns:a16="http://schemas.microsoft.com/office/drawing/2014/main" id="{CF7F0EEE-1D64-4167-AE67-A0B90E653330}"/>
              </a:ext>
            </a:extLst>
          </p:cNvPr>
          <p:cNvSpPr>
            <a:spLocks noGrp="1"/>
          </p:cNvSpPr>
          <p:nvPr>
            <p:ph type="dt" idx="1"/>
          </p:nvPr>
        </p:nvSpPr>
        <p:spPr/>
        <p:txBody>
          <a:bodyPr/>
          <a:lstStyle/>
          <a:p>
            <a:pPr>
              <a:defRPr/>
            </a:pPr>
            <a:endParaRPr lang="zh-TW" altLang="en-US"/>
          </a:p>
        </p:txBody>
      </p:sp>
    </p:spTree>
    <p:extLst>
      <p:ext uri="{BB962C8B-B14F-4D97-AF65-F5344CB8AC3E}">
        <p14:creationId xmlns:p14="http://schemas.microsoft.com/office/powerpoint/2010/main" val="3377640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投影片圖像版面配置區 1"/>
          <p:cNvSpPr>
            <a:spLocks noGrp="1" noRot="1" noChangeAspect="1"/>
          </p:cNvSpPr>
          <p:nvPr>
            <p:ph type="sldImg"/>
          </p:nvPr>
        </p:nvSpPr>
        <p:spPr bwMode="auto">
          <a:noFill/>
          <a:ln>
            <a:solidFill>
              <a:srgbClr val="000000"/>
            </a:solidFill>
            <a:miter lim="800000"/>
            <a:headEnd/>
            <a:tailEnd/>
          </a:ln>
        </p:spPr>
      </p:sp>
      <p:sp>
        <p:nvSpPr>
          <p:cNvPr id="21506"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a:p>
        </p:txBody>
      </p:sp>
      <p:sp>
        <p:nvSpPr>
          <p:cNvPr id="2" name="日期版面配置區 1">
            <a:extLst>
              <a:ext uri="{FF2B5EF4-FFF2-40B4-BE49-F238E27FC236}">
                <a16:creationId xmlns:a16="http://schemas.microsoft.com/office/drawing/2014/main" id="{9CB491E1-3BB3-4CCC-ABEA-66264ABE3751}"/>
              </a:ext>
            </a:extLst>
          </p:cNvPr>
          <p:cNvSpPr>
            <a:spLocks noGrp="1"/>
          </p:cNvSpPr>
          <p:nvPr>
            <p:ph type="dt" idx="1"/>
          </p:nvPr>
        </p:nvSpPr>
        <p:spPr/>
        <p:txBody>
          <a:bodyPr/>
          <a:lstStyle/>
          <a:p>
            <a:pPr>
              <a:defRPr/>
            </a:pPr>
            <a:endParaRPr lang="zh-TW" altLang="en-US"/>
          </a:p>
        </p:txBody>
      </p:sp>
    </p:spTree>
    <p:extLst>
      <p:ext uri="{BB962C8B-B14F-4D97-AF65-F5344CB8AC3E}">
        <p14:creationId xmlns:p14="http://schemas.microsoft.com/office/powerpoint/2010/main" val="34609592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投影片圖像版面配置區 1"/>
          <p:cNvSpPr>
            <a:spLocks noGrp="1" noRot="1" noChangeAspect="1"/>
          </p:cNvSpPr>
          <p:nvPr>
            <p:ph type="sldImg"/>
          </p:nvPr>
        </p:nvSpPr>
        <p:spPr bwMode="auto">
          <a:noFill/>
          <a:ln>
            <a:solidFill>
              <a:srgbClr val="000000"/>
            </a:solidFill>
            <a:miter lim="800000"/>
            <a:headEnd/>
            <a:tailEnd/>
          </a:ln>
        </p:spPr>
      </p:sp>
      <p:sp>
        <p:nvSpPr>
          <p:cNvPr id="91138"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a:p>
        </p:txBody>
      </p:sp>
      <p:sp>
        <p:nvSpPr>
          <p:cNvPr id="2" name="日期版面配置區 1">
            <a:extLst>
              <a:ext uri="{FF2B5EF4-FFF2-40B4-BE49-F238E27FC236}">
                <a16:creationId xmlns:a16="http://schemas.microsoft.com/office/drawing/2014/main" id="{96DDD47F-5BBE-467F-9239-1C4A9734781A}"/>
              </a:ext>
            </a:extLst>
          </p:cNvPr>
          <p:cNvSpPr>
            <a:spLocks noGrp="1"/>
          </p:cNvSpPr>
          <p:nvPr>
            <p:ph type="dt" idx="1"/>
          </p:nvPr>
        </p:nvSpPr>
        <p:spPr/>
        <p:txBody>
          <a:bodyPr/>
          <a:lstStyle/>
          <a:p>
            <a:pPr>
              <a:defRPr/>
            </a:pPr>
            <a:endParaRPr lang="zh-TW" altLang="en-US"/>
          </a:p>
        </p:txBody>
      </p:sp>
    </p:spTree>
    <p:extLst>
      <p:ext uri="{BB962C8B-B14F-4D97-AF65-F5344CB8AC3E}">
        <p14:creationId xmlns:p14="http://schemas.microsoft.com/office/powerpoint/2010/main" val="130728462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投影片圖像版面配置區 1"/>
          <p:cNvSpPr>
            <a:spLocks noGrp="1" noRot="1" noChangeAspect="1"/>
          </p:cNvSpPr>
          <p:nvPr>
            <p:ph type="sldImg"/>
          </p:nvPr>
        </p:nvSpPr>
        <p:spPr bwMode="auto">
          <a:noFill/>
          <a:ln>
            <a:solidFill>
              <a:srgbClr val="000000"/>
            </a:solidFill>
            <a:miter lim="800000"/>
            <a:headEnd/>
            <a:tailEnd/>
          </a:ln>
        </p:spPr>
      </p:sp>
      <p:sp>
        <p:nvSpPr>
          <p:cNvPr id="91138"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a:p>
        </p:txBody>
      </p:sp>
      <p:sp>
        <p:nvSpPr>
          <p:cNvPr id="2" name="日期版面配置區 1">
            <a:extLst>
              <a:ext uri="{FF2B5EF4-FFF2-40B4-BE49-F238E27FC236}">
                <a16:creationId xmlns:a16="http://schemas.microsoft.com/office/drawing/2014/main" id="{A2C2D39B-CBFF-4067-9483-11D7A6F81C6D}"/>
              </a:ext>
            </a:extLst>
          </p:cNvPr>
          <p:cNvSpPr>
            <a:spLocks noGrp="1"/>
          </p:cNvSpPr>
          <p:nvPr>
            <p:ph type="dt" idx="1"/>
          </p:nvPr>
        </p:nvSpPr>
        <p:spPr/>
        <p:txBody>
          <a:bodyPr/>
          <a:lstStyle/>
          <a:p>
            <a:pPr>
              <a:defRPr/>
            </a:pPr>
            <a:endParaRPr lang="zh-TW" altLang="en-US"/>
          </a:p>
        </p:txBody>
      </p:sp>
    </p:spTree>
    <p:extLst>
      <p:ext uri="{BB962C8B-B14F-4D97-AF65-F5344CB8AC3E}">
        <p14:creationId xmlns:p14="http://schemas.microsoft.com/office/powerpoint/2010/main" val="292666323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投影片圖像版面配置區 1"/>
          <p:cNvSpPr>
            <a:spLocks noGrp="1" noRot="1" noChangeAspect="1"/>
          </p:cNvSpPr>
          <p:nvPr>
            <p:ph type="sldImg"/>
          </p:nvPr>
        </p:nvSpPr>
        <p:spPr bwMode="auto">
          <a:noFill/>
          <a:ln>
            <a:solidFill>
              <a:srgbClr val="000000"/>
            </a:solidFill>
            <a:miter lim="800000"/>
            <a:headEnd/>
            <a:tailEnd/>
          </a:ln>
        </p:spPr>
      </p:sp>
      <p:sp>
        <p:nvSpPr>
          <p:cNvPr id="91138"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a:p>
        </p:txBody>
      </p:sp>
      <p:sp>
        <p:nvSpPr>
          <p:cNvPr id="2" name="日期版面配置區 1">
            <a:extLst>
              <a:ext uri="{FF2B5EF4-FFF2-40B4-BE49-F238E27FC236}">
                <a16:creationId xmlns:a16="http://schemas.microsoft.com/office/drawing/2014/main" id="{E0280703-1AAC-466C-80F7-7EE8A8BADEE9}"/>
              </a:ext>
            </a:extLst>
          </p:cNvPr>
          <p:cNvSpPr>
            <a:spLocks noGrp="1"/>
          </p:cNvSpPr>
          <p:nvPr>
            <p:ph type="dt" idx="1"/>
          </p:nvPr>
        </p:nvSpPr>
        <p:spPr/>
        <p:txBody>
          <a:bodyPr/>
          <a:lstStyle/>
          <a:p>
            <a:pPr>
              <a:defRPr/>
            </a:pPr>
            <a:endParaRPr lang="zh-TW" altLang="en-US"/>
          </a:p>
        </p:txBody>
      </p:sp>
    </p:spTree>
    <p:extLst>
      <p:ext uri="{BB962C8B-B14F-4D97-AF65-F5344CB8AC3E}">
        <p14:creationId xmlns:p14="http://schemas.microsoft.com/office/powerpoint/2010/main" val="227184577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投影片圖像版面配置區 1"/>
          <p:cNvSpPr>
            <a:spLocks noGrp="1" noRot="1" noChangeAspect="1"/>
          </p:cNvSpPr>
          <p:nvPr>
            <p:ph type="sldImg"/>
          </p:nvPr>
        </p:nvSpPr>
        <p:spPr bwMode="auto">
          <a:noFill/>
          <a:ln>
            <a:solidFill>
              <a:srgbClr val="000000"/>
            </a:solidFill>
            <a:miter lim="800000"/>
            <a:headEnd/>
            <a:tailEnd/>
          </a:ln>
        </p:spPr>
      </p:sp>
      <p:sp>
        <p:nvSpPr>
          <p:cNvPr id="93186"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a:p>
        </p:txBody>
      </p:sp>
      <p:sp>
        <p:nvSpPr>
          <p:cNvPr id="2" name="日期版面配置區 1">
            <a:extLst>
              <a:ext uri="{FF2B5EF4-FFF2-40B4-BE49-F238E27FC236}">
                <a16:creationId xmlns:a16="http://schemas.microsoft.com/office/drawing/2014/main" id="{E05E9BFE-D074-4939-BBE2-AC1FC31465DD}"/>
              </a:ext>
            </a:extLst>
          </p:cNvPr>
          <p:cNvSpPr>
            <a:spLocks noGrp="1"/>
          </p:cNvSpPr>
          <p:nvPr>
            <p:ph type="dt" idx="1"/>
          </p:nvPr>
        </p:nvSpPr>
        <p:spPr/>
        <p:txBody>
          <a:bodyPr/>
          <a:lstStyle/>
          <a:p>
            <a:pPr>
              <a:defRPr/>
            </a:pPr>
            <a:endParaRPr lang="zh-TW" altLang="en-US"/>
          </a:p>
        </p:txBody>
      </p:sp>
    </p:spTree>
    <p:extLst>
      <p:ext uri="{BB962C8B-B14F-4D97-AF65-F5344CB8AC3E}">
        <p14:creationId xmlns:p14="http://schemas.microsoft.com/office/powerpoint/2010/main" val="2557133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投影片圖像版面配置區 1"/>
          <p:cNvSpPr>
            <a:spLocks noGrp="1" noRot="1" noChangeAspect="1"/>
          </p:cNvSpPr>
          <p:nvPr>
            <p:ph type="sldImg"/>
          </p:nvPr>
        </p:nvSpPr>
        <p:spPr bwMode="auto">
          <a:noFill/>
          <a:ln>
            <a:solidFill>
              <a:srgbClr val="000000"/>
            </a:solidFill>
            <a:miter lim="800000"/>
            <a:headEnd/>
            <a:tailEnd/>
          </a:ln>
        </p:spPr>
      </p:sp>
      <p:sp>
        <p:nvSpPr>
          <p:cNvPr id="93186"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a:p>
        </p:txBody>
      </p:sp>
      <p:sp>
        <p:nvSpPr>
          <p:cNvPr id="2" name="日期版面配置區 1">
            <a:extLst>
              <a:ext uri="{FF2B5EF4-FFF2-40B4-BE49-F238E27FC236}">
                <a16:creationId xmlns:a16="http://schemas.microsoft.com/office/drawing/2014/main" id="{24A29B52-81C8-4C48-842D-8077CA53CFD7}"/>
              </a:ext>
            </a:extLst>
          </p:cNvPr>
          <p:cNvSpPr>
            <a:spLocks noGrp="1"/>
          </p:cNvSpPr>
          <p:nvPr>
            <p:ph type="dt" idx="1"/>
          </p:nvPr>
        </p:nvSpPr>
        <p:spPr/>
        <p:txBody>
          <a:bodyPr/>
          <a:lstStyle/>
          <a:p>
            <a:pPr>
              <a:defRPr/>
            </a:pPr>
            <a:endParaRPr lang="zh-TW" altLang="en-US"/>
          </a:p>
        </p:txBody>
      </p:sp>
    </p:spTree>
    <p:extLst>
      <p:ext uri="{BB962C8B-B14F-4D97-AF65-F5344CB8AC3E}">
        <p14:creationId xmlns:p14="http://schemas.microsoft.com/office/powerpoint/2010/main" val="292118849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投影片圖像版面配置區 1"/>
          <p:cNvSpPr>
            <a:spLocks noGrp="1" noRot="1" noChangeAspect="1"/>
          </p:cNvSpPr>
          <p:nvPr>
            <p:ph type="sldImg"/>
          </p:nvPr>
        </p:nvSpPr>
        <p:spPr bwMode="auto">
          <a:noFill/>
          <a:ln>
            <a:solidFill>
              <a:srgbClr val="000000"/>
            </a:solidFill>
            <a:miter lim="800000"/>
            <a:headEnd/>
            <a:tailEnd/>
          </a:ln>
        </p:spPr>
      </p:sp>
      <p:sp>
        <p:nvSpPr>
          <p:cNvPr id="93186"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a:p>
        </p:txBody>
      </p:sp>
      <p:sp>
        <p:nvSpPr>
          <p:cNvPr id="2" name="日期版面配置區 1">
            <a:extLst>
              <a:ext uri="{FF2B5EF4-FFF2-40B4-BE49-F238E27FC236}">
                <a16:creationId xmlns:a16="http://schemas.microsoft.com/office/drawing/2014/main" id="{1FBB0413-793A-4618-9A63-7C1BB73AD90C}"/>
              </a:ext>
            </a:extLst>
          </p:cNvPr>
          <p:cNvSpPr>
            <a:spLocks noGrp="1"/>
          </p:cNvSpPr>
          <p:nvPr>
            <p:ph type="dt" idx="1"/>
          </p:nvPr>
        </p:nvSpPr>
        <p:spPr/>
        <p:txBody>
          <a:bodyPr/>
          <a:lstStyle/>
          <a:p>
            <a:pPr>
              <a:defRPr/>
            </a:pPr>
            <a:endParaRPr lang="zh-TW" altLang="en-US"/>
          </a:p>
        </p:txBody>
      </p:sp>
    </p:spTree>
    <p:extLst>
      <p:ext uri="{BB962C8B-B14F-4D97-AF65-F5344CB8AC3E}">
        <p14:creationId xmlns:p14="http://schemas.microsoft.com/office/powerpoint/2010/main" val="295289014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投影片圖像版面配置區 1"/>
          <p:cNvSpPr>
            <a:spLocks noGrp="1" noRot="1" noChangeAspect="1"/>
          </p:cNvSpPr>
          <p:nvPr>
            <p:ph type="sldImg"/>
          </p:nvPr>
        </p:nvSpPr>
        <p:spPr bwMode="auto">
          <a:noFill/>
          <a:ln>
            <a:solidFill>
              <a:srgbClr val="000000"/>
            </a:solidFill>
            <a:miter lim="800000"/>
            <a:headEnd/>
            <a:tailEnd/>
          </a:ln>
        </p:spPr>
      </p:sp>
      <p:sp>
        <p:nvSpPr>
          <p:cNvPr id="93186"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a:p>
        </p:txBody>
      </p:sp>
      <p:sp>
        <p:nvSpPr>
          <p:cNvPr id="2" name="日期版面配置區 1">
            <a:extLst>
              <a:ext uri="{FF2B5EF4-FFF2-40B4-BE49-F238E27FC236}">
                <a16:creationId xmlns:a16="http://schemas.microsoft.com/office/drawing/2014/main" id="{A8E55168-8B78-4BB9-AAC3-D0E24957A5C6}"/>
              </a:ext>
            </a:extLst>
          </p:cNvPr>
          <p:cNvSpPr>
            <a:spLocks noGrp="1"/>
          </p:cNvSpPr>
          <p:nvPr>
            <p:ph type="dt" idx="1"/>
          </p:nvPr>
        </p:nvSpPr>
        <p:spPr/>
        <p:txBody>
          <a:bodyPr/>
          <a:lstStyle/>
          <a:p>
            <a:pPr>
              <a:defRPr/>
            </a:pPr>
            <a:endParaRPr lang="zh-TW" altLang="en-US"/>
          </a:p>
        </p:txBody>
      </p:sp>
    </p:spTree>
    <p:extLst>
      <p:ext uri="{BB962C8B-B14F-4D97-AF65-F5344CB8AC3E}">
        <p14:creationId xmlns:p14="http://schemas.microsoft.com/office/powerpoint/2010/main" val="159258724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投影片圖像版面配置區 1"/>
          <p:cNvSpPr>
            <a:spLocks noGrp="1" noRot="1" noChangeAspect="1"/>
          </p:cNvSpPr>
          <p:nvPr>
            <p:ph type="sldImg"/>
          </p:nvPr>
        </p:nvSpPr>
        <p:spPr bwMode="auto">
          <a:noFill/>
          <a:ln>
            <a:solidFill>
              <a:srgbClr val="000000"/>
            </a:solidFill>
            <a:miter lim="800000"/>
            <a:headEnd/>
            <a:tailEnd/>
          </a:ln>
        </p:spPr>
      </p:sp>
      <p:sp>
        <p:nvSpPr>
          <p:cNvPr id="95234"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a:p>
        </p:txBody>
      </p:sp>
      <p:sp>
        <p:nvSpPr>
          <p:cNvPr id="2" name="日期版面配置區 1">
            <a:extLst>
              <a:ext uri="{FF2B5EF4-FFF2-40B4-BE49-F238E27FC236}">
                <a16:creationId xmlns:a16="http://schemas.microsoft.com/office/drawing/2014/main" id="{005BF20B-5D54-4AD1-804F-7ACDD306A623}"/>
              </a:ext>
            </a:extLst>
          </p:cNvPr>
          <p:cNvSpPr>
            <a:spLocks noGrp="1"/>
          </p:cNvSpPr>
          <p:nvPr>
            <p:ph type="dt" idx="1"/>
          </p:nvPr>
        </p:nvSpPr>
        <p:spPr/>
        <p:txBody>
          <a:bodyPr/>
          <a:lstStyle/>
          <a:p>
            <a:pPr>
              <a:defRPr/>
            </a:pPr>
            <a:endParaRPr lang="zh-TW" altLang="en-US"/>
          </a:p>
        </p:txBody>
      </p:sp>
    </p:spTree>
    <p:extLst>
      <p:ext uri="{BB962C8B-B14F-4D97-AF65-F5344CB8AC3E}">
        <p14:creationId xmlns:p14="http://schemas.microsoft.com/office/powerpoint/2010/main" val="207578595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投影片圖像版面配置區 1"/>
          <p:cNvSpPr>
            <a:spLocks noGrp="1" noRot="1" noChangeAspect="1"/>
          </p:cNvSpPr>
          <p:nvPr>
            <p:ph type="sldImg"/>
          </p:nvPr>
        </p:nvSpPr>
        <p:spPr bwMode="auto">
          <a:noFill/>
          <a:ln>
            <a:solidFill>
              <a:srgbClr val="000000"/>
            </a:solidFill>
            <a:miter lim="800000"/>
            <a:headEnd/>
            <a:tailEnd/>
          </a:ln>
        </p:spPr>
      </p:sp>
      <p:sp>
        <p:nvSpPr>
          <p:cNvPr id="97282"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a:p>
        </p:txBody>
      </p:sp>
      <p:sp>
        <p:nvSpPr>
          <p:cNvPr id="2" name="日期版面配置區 1">
            <a:extLst>
              <a:ext uri="{FF2B5EF4-FFF2-40B4-BE49-F238E27FC236}">
                <a16:creationId xmlns:a16="http://schemas.microsoft.com/office/drawing/2014/main" id="{19B00C19-B6DA-442C-9379-3E239AFB127D}"/>
              </a:ext>
            </a:extLst>
          </p:cNvPr>
          <p:cNvSpPr>
            <a:spLocks noGrp="1"/>
          </p:cNvSpPr>
          <p:nvPr>
            <p:ph type="dt" idx="1"/>
          </p:nvPr>
        </p:nvSpPr>
        <p:spPr/>
        <p:txBody>
          <a:bodyPr/>
          <a:lstStyle/>
          <a:p>
            <a:pPr>
              <a:defRPr/>
            </a:pPr>
            <a:endParaRPr lang="zh-TW" altLang="en-US"/>
          </a:p>
        </p:txBody>
      </p:sp>
    </p:spTree>
    <p:extLst>
      <p:ext uri="{BB962C8B-B14F-4D97-AF65-F5344CB8AC3E}">
        <p14:creationId xmlns:p14="http://schemas.microsoft.com/office/powerpoint/2010/main" val="171290830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投影片圖像版面配置區 1"/>
          <p:cNvSpPr>
            <a:spLocks noGrp="1" noRot="1" noChangeAspect="1"/>
          </p:cNvSpPr>
          <p:nvPr>
            <p:ph type="sldImg"/>
          </p:nvPr>
        </p:nvSpPr>
        <p:spPr bwMode="auto">
          <a:noFill/>
          <a:ln>
            <a:solidFill>
              <a:srgbClr val="000000"/>
            </a:solidFill>
            <a:miter lim="800000"/>
            <a:headEnd/>
            <a:tailEnd/>
          </a:ln>
        </p:spPr>
      </p:sp>
      <p:sp>
        <p:nvSpPr>
          <p:cNvPr id="97282"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a:p>
        </p:txBody>
      </p:sp>
      <p:sp>
        <p:nvSpPr>
          <p:cNvPr id="2" name="日期版面配置區 1">
            <a:extLst>
              <a:ext uri="{FF2B5EF4-FFF2-40B4-BE49-F238E27FC236}">
                <a16:creationId xmlns:a16="http://schemas.microsoft.com/office/drawing/2014/main" id="{F7D783F9-0663-40E6-A9EF-682D7EE1618F}"/>
              </a:ext>
            </a:extLst>
          </p:cNvPr>
          <p:cNvSpPr>
            <a:spLocks noGrp="1"/>
          </p:cNvSpPr>
          <p:nvPr>
            <p:ph type="dt" idx="1"/>
          </p:nvPr>
        </p:nvSpPr>
        <p:spPr/>
        <p:txBody>
          <a:bodyPr/>
          <a:lstStyle/>
          <a:p>
            <a:pPr>
              <a:defRPr/>
            </a:pPr>
            <a:endParaRPr lang="zh-TW" altLang="en-US"/>
          </a:p>
        </p:txBody>
      </p:sp>
    </p:spTree>
    <p:extLst>
      <p:ext uri="{BB962C8B-B14F-4D97-AF65-F5344CB8AC3E}">
        <p14:creationId xmlns:p14="http://schemas.microsoft.com/office/powerpoint/2010/main" val="774534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投影片圖像版面配置區 1"/>
          <p:cNvSpPr>
            <a:spLocks noGrp="1" noRot="1" noChangeAspect="1"/>
          </p:cNvSpPr>
          <p:nvPr>
            <p:ph type="sldImg"/>
          </p:nvPr>
        </p:nvSpPr>
        <p:spPr bwMode="auto">
          <a:noFill/>
          <a:ln>
            <a:solidFill>
              <a:srgbClr val="000000"/>
            </a:solidFill>
            <a:miter lim="800000"/>
            <a:headEnd/>
            <a:tailEnd/>
          </a:ln>
        </p:spPr>
      </p:sp>
      <p:sp>
        <p:nvSpPr>
          <p:cNvPr id="21506"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a:p>
        </p:txBody>
      </p:sp>
      <p:sp>
        <p:nvSpPr>
          <p:cNvPr id="2" name="日期版面配置區 1">
            <a:extLst>
              <a:ext uri="{FF2B5EF4-FFF2-40B4-BE49-F238E27FC236}">
                <a16:creationId xmlns:a16="http://schemas.microsoft.com/office/drawing/2014/main" id="{1D83ACAB-5E26-4245-BDFD-C016AAA100F6}"/>
              </a:ext>
            </a:extLst>
          </p:cNvPr>
          <p:cNvSpPr>
            <a:spLocks noGrp="1"/>
          </p:cNvSpPr>
          <p:nvPr>
            <p:ph type="dt" idx="1"/>
          </p:nvPr>
        </p:nvSpPr>
        <p:spPr/>
        <p:txBody>
          <a:bodyPr/>
          <a:lstStyle/>
          <a:p>
            <a:pPr>
              <a:defRPr/>
            </a:pPr>
            <a:endParaRPr lang="zh-TW" altLang="en-US"/>
          </a:p>
        </p:txBody>
      </p:sp>
    </p:spTree>
    <p:extLst>
      <p:ext uri="{BB962C8B-B14F-4D97-AF65-F5344CB8AC3E}">
        <p14:creationId xmlns:p14="http://schemas.microsoft.com/office/powerpoint/2010/main" val="350232874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99330"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a:p>
        </p:txBody>
      </p:sp>
      <p:sp>
        <p:nvSpPr>
          <p:cNvPr id="2" name="日期版面配置區 1">
            <a:extLst>
              <a:ext uri="{FF2B5EF4-FFF2-40B4-BE49-F238E27FC236}">
                <a16:creationId xmlns:a16="http://schemas.microsoft.com/office/drawing/2014/main" id="{EB8A2206-351E-471E-952A-0EDBE4C3C82D}"/>
              </a:ext>
            </a:extLst>
          </p:cNvPr>
          <p:cNvSpPr>
            <a:spLocks noGrp="1"/>
          </p:cNvSpPr>
          <p:nvPr>
            <p:ph type="dt" idx="1"/>
          </p:nvPr>
        </p:nvSpPr>
        <p:spPr/>
        <p:txBody>
          <a:bodyPr/>
          <a:lstStyle/>
          <a:p>
            <a:pPr>
              <a:defRPr/>
            </a:pPr>
            <a:endParaRPr lang="zh-TW" altLang="en-US"/>
          </a:p>
        </p:txBody>
      </p:sp>
    </p:spTree>
    <p:extLst>
      <p:ext uri="{BB962C8B-B14F-4D97-AF65-F5344CB8AC3E}">
        <p14:creationId xmlns:p14="http://schemas.microsoft.com/office/powerpoint/2010/main" val="423192771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01378"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a:p>
        </p:txBody>
      </p:sp>
      <p:sp>
        <p:nvSpPr>
          <p:cNvPr id="2" name="日期版面配置區 1">
            <a:extLst>
              <a:ext uri="{FF2B5EF4-FFF2-40B4-BE49-F238E27FC236}">
                <a16:creationId xmlns:a16="http://schemas.microsoft.com/office/drawing/2014/main" id="{E6791501-7CF4-404D-8965-D5AAC7E92FAC}"/>
              </a:ext>
            </a:extLst>
          </p:cNvPr>
          <p:cNvSpPr>
            <a:spLocks noGrp="1"/>
          </p:cNvSpPr>
          <p:nvPr>
            <p:ph type="dt" idx="1"/>
          </p:nvPr>
        </p:nvSpPr>
        <p:spPr/>
        <p:txBody>
          <a:bodyPr/>
          <a:lstStyle/>
          <a:p>
            <a:pPr>
              <a:defRPr/>
            </a:pPr>
            <a:endParaRPr lang="zh-TW" altLang="en-US"/>
          </a:p>
        </p:txBody>
      </p:sp>
    </p:spTree>
    <p:extLst>
      <p:ext uri="{BB962C8B-B14F-4D97-AF65-F5344CB8AC3E}">
        <p14:creationId xmlns:p14="http://schemas.microsoft.com/office/powerpoint/2010/main" val="300474556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05474"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a:p>
        </p:txBody>
      </p:sp>
      <p:sp>
        <p:nvSpPr>
          <p:cNvPr id="2" name="日期版面配置區 1">
            <a:extLst>
              <a:ext uri="{FF2B5EF4-FFF2-40B4-BE49-F238E27FC236}">
                <a16:creationId xmlns:a16="http://schemas.microsoft.com/office/drawing/2014/main" id="{DCDB4C06-6114-4017-8627-B4AE90B0C893}"/>
              </a:ext>
            </a:extLst>
          </p:cNvPr>
          <p:cNvSpPr>
            <a:spLocks noGrp="1"/>
          </p:cNvSpPr>
          <p:nvPr>
            <p:ph type="dt" idx="1"/>
          </p:nvPr>
        </p:nvSpPr>
        <p:spPr/>
        <p:txBody>
          <a:bodyPr/>
          <a:lstStyle/>
          <a:p>
            <a:pPr>
              <a:defRPr/>
            </a:pPr>
            <a:endParaRPr lang="zh-TW" altLang="en-US"/>
          </a:p>
        </p:txBody>
      </p:sp>
    </p:spTree>
    <p:extLst>
      <p:ext uri="{BB962C8B-B14F-4D97-AF65-F5344CB8AC3E}">
        <p14:creationId xmlns:p14="http://schemas.microsoft.com/office/powerpoint/2010/main" val="340801841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07522"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a:p>
        </p:txBody>
      </p:sp>
      <p:sp>
        <p:nvSpPr>
          <p:cNvPr id="2" name="日期版面配置區 1">
            <a:extLst>
              <a:ext uri="{FF2B5EF4-FFF2-40B4-BE49-F238E27FC236}">
                <a16:creationId xmlns:a16="http://schemas.microsoft.com/office/drawing/2014/main" id="{428B4D67-ED9D-4912-BADB-838B9C650781}"/>
              </a:ext>
            </a:extLst>
          </p:cNvPr>
          <p:cNvSpPr>
            <a:spLocks noGrp="1"/>
          </p:cNvSpPr>
          <p:nvPr>
            <p:ph type="dt" idx="1"/>
          </p:nvPr>
        </p:nvSpPr>
        <p:spPr/>
        <p:txBody>
          <a:bodyPr/>
          <a:lstStyle/>
          <a:p>
            <a:pPr>
              <a:defRPr/>
            </a:pPr>
            <a:endParaRPr lang="zh-TW" altLang="en-US"/>
          </a:p>
        </p:txBody>
      </p:sp>
    </p:spTree>
    <p:extLst>
      <p:ext uri="{BB962C8B-B14F-4D97-AF65-F5344CB8AC3E}">
        <p14:creationId xmlns:p14="http://schemas.microsoft.com/office/powerpoint/2010/main" val="344096833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09570"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a:p>
        </p:txBody>
      </p:sp>
      <p:sp>
        <p:nvSpPr>
          <p:cNvPr id="2" name="日期版面配置區 1">
            <a:extLst>
              <a:ext uri="{FF2B5EF4-FFF2-40B4-BE49-F238E27FC236}">
                <a16:creationId xmlns:a16="http://schemas.microsoft.com/office/drawing/2014/main" id="{C5DE8A80-D2C2-4281-A756-88920B6D7233}"/>
              </a:ext>
            </a:extLst>
          </p:cNvPr>
          <p:cNvSpPr>
            <a:spLocks noGrp="1"/>
          </p:cNvSpPr>
          <p:nvPr>
            <p:ph type="dt" idx="1"/>
          </p:nvPr>
        </p:nvSpPr>
        <p:spPr/>
        <p:txBody>
          <a:bodyPr/>
          <a:lstStyle/>
          <a:p>
            <a:pPr>
              <a:defRPr/>
            </a:pPr>
            <a:endParaRPr lang="zh-TW" altLang="en-US"/>
          </a:p>
        </p:txBody>
      </p:sp>
    </p:spTree>
    <p:extLst>
      <p:ext uri="{BB962C8B-B14F-4D97-AF65-F5344CB8AC3E}">
        <p14:creationId xmlns:p14="http://schemas.microsoft.com/office/powerpoint/2010/main" val="152707841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11618"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a:p>
        </p:txBody>
      </p:sp>
      <p:sp>
        <p:nvSpPr>
          <p:cNvPr id="2" name="日期版面配置區 1">
            <a:extLst>
              <a:ext uri="{FF2B5EF4-FFF2-40B4-BE49-F238E27FC236}">
                <a16:creationId xmlns:a16="http://schemas.microsoft.com/office/drawing/2014/main" id="{8DB4581B-8723-4D41-8939-4AA4BA081F22}"/>
              </a:ext>
            </a:extLst>
          </p:cNvPr>
          <p:cNvSpPr>
            <a:spLocks noGrp="1"/>
          </p:cNvSpPr>
          <p:nvPr>
            <p:ph type="dt" idx="1"/>
          </p:nvPr>
        </p:nvSpPr>
        <p:spPr/>
        <p:txBody>
          <a:bodyPr/>
          <a:lstStyle/>
          <a:p>
            <a:pPr>
              <a:defRPr/>
            </a:pPr>
            <a:endParaRPr lang="zh-TW" altLang="en-US"/>
          </a:p>
        </p:txBody>
      </p:sp>
    </p:spTree>
    <p:extLst>
      <p:ext uri="{BB962C8B-B14F-4D97-AF65-F5344CB8AC3E}">
        <p14:creationId xmlns:p14="http://schemas.microsoft.com/office/powerpoint/2010/main" val="88527645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11618"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a:p>
        </p:txBody>
      </p:sp>
      <p:sp>
        <p:nvSpPr>
          <p:cNvPr id="2" name="日期版面配置區 1">
            <a:extLst>
              <a:ext uri="{FF2B5EF4-FFF2-40B4-BE49-F238E27FC236}">
                <a16:creationId xmlns:a16="http://schemas.microsoft.com/office/drawing/2014/main" id="{F3C3DE49-297E-42A1-A339-7EE85076B2E0}"/>
              </a:ext>
            </a:extLst>
          </p:cNvPr>
          <p:cNvSpPr>
            <a:spLocks noGrp="1"/>
          </p:cNvSpPr>
          <p:nvPr>
            <p:ph type="dt" idx="1"/>
          </p:nvPr>
        </p:nvSpPr>
        <p:spPr/>
        <p:txBody>
          <a:bodyPr/>
          <a:lstStyle/>
          <a:p>
            <a:pPr>
              <a:defRPr/>
            </a:pPr>
            <a:endParaRPr lang="zh-TW" altLang="en-US"/>
          </a:p>
        </p:txBody>
      </p:sp>
    </p:spTree>
    <p:extLst>
      <p:ext uri="{BB962C8B-B14F-4D97-AF65-F5344CB8AC3E}">
        <p14:creationId xmlns:p14="http://schemas.microsoft.com/office/powerpoint/2010/main" val="3841302331"/>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13666"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a:p>
        </p:txBody>
      </p:sp>
      <p:sp>
        <p:nvSpPr>
          <p:cNvPr id="2" name="日期版面配置區 1">
            <a:extLst>
              <a:ext uri="{FF2B5EF4-FFF2-40B4-BE49-F238E27FC236}">
                <a16:creationId xmlns:a16="http://schemas.microsoft.com/office/drawing/2014/main" id="{A0314557-9025-42A1-A17F-64AB4EBDEC51}"/>
              </a:ext>
            </a:extLst>
          </p:cNvPr>
          <p:cNvSpPr>
            <a:spLocks noGrp="1"/>
          </p:cNvSpPr>
          <p:nvPr>
            <p:ph type="dt" idx="1"/>
          </p:nvPr>
        </p:nvSpPr>
        <p:spPr/>
        <p:txBody>
          <a:bodyPr/>
          <a:lstStyle/>
          <a:p>
            <a:pPr>
              <a:defRPr/>
            </a:pPr>
            <a:endParaRPr lang="zh-TW" altLang="en-US"/>
          </a:p>
        </p:txBody>
      </p:sp>
    </p:spTree>
    <p:extLst>
      <p:ext uri="{BB962C8B-B14F-4D97-AF65-F5344CB8AC3E}">
        <p14:creationId xmlns:p14="http://schemas.microsoft.com/office/powerpoint/2010/main" val="215989153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13666"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a:p>
        </p:txBody>
      </p:sp>
      <p:sp>
        <p:nvSpPr>
          <p:cNvPr id="2" name="日期版面配置區 1">
            <a:extLst>
              <a:ext uri="{FF2B5EF4-FFF2-40B4-BE49-F238E27FC236}">
                <a16:creationId xmlns:a16="http://schemas.microsoft.com/office/drawing/2014/main" id="{016CF09D-BBDB-4E6A-8995-E70576890444}"/>
              </a:ext>
            </a:extLst>
          </p:cNvPr>
          <p:cNvSpPr>
            <a:spLocks noGrp="1"/>
          </p:cNvSpPr>
          <p:nvPr>
            <p:ph type="dt" idx="1"/>
          </p:nvPr>
        </p:nvSpPr>
        <p:spPr/>
        <p:txBody>
          <a:bodyPr/>
          <a:lstStyle/>
          <a:p>
            <a:pPr>
              <a:defRPr/>
            </a:pPr>
            <a:endParaRPr lang="zh-TW" altLang="en-US"/>
          </a:p>
        </p:txBody>
      </p:sp>
    </p:spTree>
    <p:extLst>
      <p:ext uri="{BB962C8B-B14F-4D97-AF65-F5344CB8AC3E}">
        <p14:creationId xmlns:p14="http://schemas.microsoft.com/office/powerpoint/2010/main" val="48791689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99330"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a:p>
        </p:txBody>
      </p:sp>
      <p:sp>
        <p:nvSpPr>
          <p:cNvPr id="2" name="日期版面配置區 1">
            <a:extLst>
              <a:ext uri="{FF2B5EF4-FFF2-40B4-BE49-F238E27FC236}">
                <a16:creationId xmlns:a16="http://schemas.microsoft.com/office/drawing/2014/main" id="{665FB9EB-6461-4EB0-B388-011C34B9F01E}"/>
              </a:ext>
            </a:extLst>
          </p:cNvPr>
          <p:cNvSpPr>
            <a:spLocks noGrp="1"/>
          </p:cNvSpPr>
          <p:nvPr>
            <p:ph type="dt" idx="1"/>
          </p:nvPr>
        </p:nvSpPr>
        <p:spPr/>
        <p:txBody>
          <a:bodyPr/>
          <a:lstStyle/>
          <a:p>
            <a:pPr>
              <a:defRPr/>
            </a:pPr>
            <a:endParaRPr lang="zh-TW" altLang="en-US"/>
          </a:p>
        </p:txBody>
      </p:sp>
    </p:spTree>
    <p:extLst>
      <p:ext uri="{BB962C8B-B14F-4D97-AF65-F5344CB8AC3E}">
        <p14:creationId xmlns:p14="http://schemas.microsoft.com/office/powerpoint/2010/main" val="12073656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投影片圖像版面配置區 1"/>
          <p:cNvSpPr>
            <a:spLocks noGrp="1" noRot="1" noChangeAspect="1"/>
          </p:cNvSpPr>
          <p:nvPr>
            <p:ph type="sldImg"/>
          </p:nvPr>
        </p:nvSpPr>
        <p:spPr bwMode="auto">
          <a:noFill/>
          <a:ln>
            <a:solidFill>
              <a:srgbClr val="000000"/>
            </a:solidFill>
            <a:miter lim="800000"/>
            <a:headEnd/>
            <a:tailEnd/>
          </a:ln>
        </p:spPr>
      </p:sp>
      <p:sp>
        <p:nvSpPr>
          <p:cNvPr id="21506"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a:p>
        </p:txBody>
      </p:sp>
      <p:sp>
        <p:nvSpPr>
          <p:cNvPr id="2" name="日期版面配置區 1">
            <a:extLst>
              <a:ext uri="{FF2B5EF4-FFF2-40B4-BE49-F238E27FC236}">
                <a16:creationId xmlns:a16="http://schemas.microsoft.com/office/drawing/2014/main" id="{36EA0999-AD0B-4900-BE80-3C61CE99EDBC}"/>
              </a:ext>
            </a:extLst>
          </p:cNvPr>
          <p:cNvSpPr>
            <a:spLocks noGrp="1"/>
          </p:cNvSpPr>
          <p:nvPr>
            <p:ph type="dt" idx="1"/>
          </p:nvPr>
        </p:nvSpPr>
        <p:spPr/>
        <p:txBody>
          <a:bodyPr/>
          <a:lstStyle/>
          <a:p>
            <a:pPr>
              <a:defRPr/>
            </a:pPr>
            <a:endParaRPr lang="zh-TW" altLang="en-US"/>
          </a:p>
        </p:txBody>
      </p:sp>
    </p:spTree>
    <p:extLst>
      <p:ext uri="{BB962C8B-B14F-4D97-AF65-F5344CB8AC3E}">
        <p14:creationId xmlns:p14="http://schemas.microsoft.com/office/powerpoint/2010/main" val="275588040"/>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99330"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a:p>
        </p:txBody>
      </p:sp>
      <p:sp>
        <p:nvSpPr>
          <p:cNvPr id="2" name="日期版面配置區 1">
            <a:extLst>
              <a:ext uri="{FF2B5EF4-FFF2-40B4-BE49-F238E27FC236}">
                <a16:creationId xmlns:a16="http://schemas.microsoft.com/office/drawing/2014/main" id="{10246D23-D927-4092-9957-2BCA824CA325}"/>
              </a:ext>
            </a:extLst>
          </p:cNvPr>
          <p:cNvSpPr>
            <a:spLocks noGrp="1"/>
          </p:cNvSpPr>
          <p:nvPr>
            <p:ph type="dt" idx="1"/>
          </p:nvPr>
        </p:nvSpPr>
        <p:spPr/>
        <p:txBody>
          <a:bodyPr/>
          <a:lstStyle/>
          <a:p>
            <a:pPr>
              <a:defRPr/>
            </a:pPr>
            <a:endParaRPr lang="zh-TW" altLang="en-US"/>
          </a:p>
        </p:txBody>
      </p:sp>
    </p:spTree>
    <p:extLst>
      <p:ext uri="{BB962C8B-B14F-4D97-AF65-F5344CB8AC3E}">
        <p14:creationId xmlns:p14="http://schemas.microsoft.com/office/powerpoint/2010/main" val="19364099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流程圖: 文件 3"/>
          <p:cNvSpPr>
            <a:spLocks noChangeArrowheads="1"/>
          </p:cNvSpPr>
          <p:nvPr userDrawn="1"/>
        </p:nvSpPr>
        <p:spPr bwMode="auto">
          <a:xfrm flipV="1">
            <a:off x="0" y="5033963"/>
            <a:ext cx="9144000" cy="1824037"/>
          </a:xfrm>
          <a:prstGeom prst="flowChartDocument">
            <a:avLst/>
          </a:prstGeom>
          <a:solidFill>
            <a:srgbClr val="EC6E82"/>
          </a:solidFill>
          <a:ln w="25400" algn="ctr">
            <a:noFill/>
            <a:miter lim="800000"/>
            <a:headEnd/>
            <a:tailEnd/>
          </a:ln>
        </p:spPr>
        <p:txBody>
          <a:bodyPr rot="10800000" anchor="ctr"/>
          <a:lstStyle/>
          <a:p>
            <a:pPr algn="ctr">
              <a:defRPr/>
            </a:pPr>
            <a:endParaRPr lang="zh-TW" altLang="en-US">
              <a:solidFill>
                <a:srgbClr val="FFFFFF"/>
              </a:solidFill>
              <a:ea typeface="新細明體" pitchFamily="18" charset="-120"/>
            </a:endParaRPr>
          </a:p>
        </p:txBody>
      </p:sp>
      <p:sp>
        <p:nvSpPr>
          <p:cNvPr id="5" name="矩形 4"/>
          <p:cNvSpPr/>
          <p:nvPr userDrawn="1"/>
        </p:nvSpPr>
        <p:spPr>
          <a:xfrm>
            <a:off x="539552" y="2420887"/>
            <a:ext cx="7992888" cy="36000"/>
          </a:xfrm>
          <a:prstGeom prst="rect">
            <a:avLst/>
          </a:prstGeom>
          <a:gradFill flip="none" rotWithShape="1">
            <a:gsLst>
              <a:gs pos="0">
                <a:srgbClr val="EC6E82"/>
              </a:gs>
              <a:gs pos="50000">
                <a:srgbClr val="C00000"/>
              </a:gs>
              <a:gs pos="100000">
                <a:srgbClr val="EC6E8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p>
        </p:txBody>
      </p:sp>
      <p:pic>
        <p:nvPicPr>
          <p:cNvPr id="6" name="Picture 17"/>
          <p:cNvPicPr>
            <a:picLocks noChangeAspect="1" noChangeArrowheads="1"/>
          </p:cNvPicPr>
          <p:nvPr userDrawn="1"/>
        </p:nvPicPr>
        <p:blipFill>
          <a:blip r:embed="rId2">
            <a:clrChange>
              <a:clrFrom>
                <a:srgbClr val="FFFFFF"/>
              </a:clrFrom>
              <a:clrTo>
                <a:srgbClr val="FFFFFF">
                  <a:alpha val="0"/>
                </a:srgbClr>
              </a:clrTo>
            </a:clrChange>
          </a:blip>
          <a:srcRect/>
          <a:stretch>
            <a:fillRect/>
          </a:stretch>
        </p:blipFill>
        <p:spPr bwMode="auto">
          <a:xfrm>
            <a:off x="250825" y="4437063"/>
            <a:ext cx="712788" cy="1096962"/>
          </a:xfrm>
          <a:prstGeom prst="rect">
            <a:avLst/>
          </a:prstGeom>
          <a:noFill/>
          <a:ln w="9525">
            <a:noFill/>
            <a:miter lim="800000"/>
            <a:headEnd/>
            <a:tailEnd/>
          </a:ln>
        </p:spPr>
      </p:pic>
      <p:sp>
        <p:nvSpPr>
          <p:cNvPr id="26628" name="Rectangle 4"/>
          <p:cNvSpPr>
            <a:spLocks noGrp="1" noChangeArrowheads="1"/>
          </p:cNvSpPr>
          <p:nvPr>
            <p:ph type="ctrTitle"/>
          </p:nvPr>
        </p:nvSpPr>
        <p:spPr>
          <a:xfrm>
            <a:off x="617538" y="877888"/>
            <a:ext cx="7772400" cy="1470025"/>
          </a:xfrm>
        </p:spPr>
        <p:txBody>
          <a:bodyPr/>
          <a:lstStyle>
            <a:lvl1pPr>
              <a:defRPr/>
            </a:lvl1pPr>
          </a:lstStyle>
          <a:p>
            <a:r>
              <a:rPr lang="zh-TW" altLang="en-US"/>
              <a:t>按一下以編輯母片標題樣式</a:t>
            </a:r>
          </a:p>
        </p:txBody>
      </p:sp>
      <p:sp>
        <p:nvSpPr>
          <p:cNvPr id="26629" name="Rectangle 5"/>
          <p:cNvSpPr>
            <a:spLocks noGrp="1" noChangeArrowheads="1"/>
          </p:cNvSpPr>
          <p:nvPr>
            <p:ph type="subTitle" idx="1"/>
          </p:nvPr>
        </p:nvSpPr>
        <p:spPr>
          <a:xfrm>
            <a:off x="2141538" y="2547938"/>
            <a:ext cx="6400800" cy="1752600"/>
          </a:xfrm>
        </p:spPr>
        <p:txBody>
          <a:bodyPr/>
          <a:lstStyle>
            <a:lvl1pPr marL="0" indent="0" algn="ctr">
              <a:buFontTx/>
              <a:buNone/>
              <a:defRPr/>
            </a:lvl1pPr>
          </a:lstStyle>
          <a:p>
            <a:r>
              <a:rPr lang="zh-TW" altLang="en-US"/>
              <a:t>按一下以編輯母片副標題樣式</a:t>
            </a:r>
          </a:p>
        </p:txBody>
      </p:sp>
      <p:sp>
        <p:nvSpPr>
          <p:cNvPr id="7" name="Rectangle 6"/>
          <p:cNvSpPr>
            <a:spLocks noGrp="1" noChangeArrowheads="1"/>
          </p:cNvSpPr>
          <p:nvPr>
            <p:ph type="dt" sz="half" idx="10"/>
          </p:nvPr>
        </p:nvSpPr>
        <p:spPr>
          <a:xfrm>
            <a:off x="457200" y="6245225"/>
            <a:ext cx="2133600" cy="476250"/>
          </a:xfrm>
          <a:prstGeom prst="rect">
            <a:avLst/>
          </a:prstGeom>
        </p:spPr>
        <p:txBody>
          <a:bodyPr/>
          <a:lstStyle>
            <a:lvl1pPr>
              <a:defRPr smtClean="0">
                <a:ea typeface="新細明體" charset="-120"/>
              </a:defRPr>
            </a:lvl1pPr>
          </a:lstStyle>
          <a:p>
            <a:pPr>
              <a:defRPr/>
            </a:pPr>
            <a:endParaRPr lang="en-US" altLang="zh-TW" dirty="0"/>
          </a:p>
        </p:txBody>
      </p:sp>
      <p:sp>
        <p:nvSpPr>
          <p:cNvPr id="8" name="Rectangle 7"/>
          <p:cNvSpPr>
            <a:spLocks noGrp="1" noChangeArrowheads="1"/>
          </p:cNvSpPr>
          <p:nvPr>
            <p:ph type="ftr" sz="quarter" idx="11"/>
          </p:nvPr>
        </p:nvSpPr>
        <p:spPr/>
        <p:txBody>
          <a:bodyPr/>
          <a:lstStyle>
            <a:lvl1pPr>
              <a:defRPr/>
            </a:lvl1pPr>
          </a:lstStyle>
          <a:p>
            <a:pPr>
              <a:defRPr/>
            </a:pPr>
            <a:endParaRPr lang="en-US" altLang="zh-TW" dirty="0"/>
          </a:p>
        </p:txBody>
      </p:sp>
      <p:sp>
        <p:nvSpPr>
          <p:cNvPr id="9" name="Rectangle 8"/>
          <p:cNvSpPr>
            <a:spLocks noGrp="1" noChangeArrowheads="1"/>
          </p:cNvSpPr>
          <p:nvPr>
            <p:ph type="sldNum" sz="quarter" idx="12"/>
          </p:nvPr>
        </p:nvSpPr>
        <p:spPr/>
        <p:txBody>
          <a:bodyPr/>
          <a:lstStyle>
            <a:lvl1pPr>
              <a:defRPr/>
            </a:lvl1pPr>
          </a:lstStyle>
          <a:p>
            <a:pPr>
              <a:defRPr/>
            </a:pPr>
            <a:fld id="{A1297BAF-E677-45CB-9475-4CFDE0F857E5}" type="slidenum">
              <a:rPr lang="zh-TW" altLang="en-US"/>
              <a:pPr>
                <a:defRPr/>
              </a:pPr>
              <a:t>‹#›</a:t>
            </a:fld>
            <a:endParaRPr lang="en-US" altLang="zh-TW"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5"/>
          <p:cNvSpPr>
            <a:spLocks noGrp="1" noChangeArrowheads="1"/>
          </p:cNvSpPr>
          <p:nvPr>
            <p:ph type="ftr" sz="quarter" idx="11"/>
          </p:nvPr>
        </p:nvSpPr>
        <p:spPr/>
        <p:txBody>
          <a:bodyPr/>
          <a:lstStyle>
            <a:lvl1pPr>
              <a:defRPr/>
            </a:lvl1pPr>
          </a:lstStyle>
          <a:p>
            <a:pPr>
              <a:defRPr/>
            </a:pPr>
            <a:endParaRPr lang="en-US" altLang="zh-TW" dirty="0"/>
          </a:p>
        </p:txBody>
      </p:sp>
      <p:sp>
        <p:nvSpPr>
          <p:cNvPr id="6" name="Rectangle 6"/>
          <p:cNvSpPr>
            <a:spLocks noGrp="1" noChangeArrowheads="1"/>
          </p:cNvSpPr>
          <p:nvPr>
            <p:ph type="sldNum" sz="quarter" idx="12"/>
          </p:nvPr>
        </p:nvSpPr>
        <p:spPr/>
        <p:txBody>
          <a:bodyPr/>
          <a:lstStyle>
            <a:lvl1pPr>
              <a:defRPr/>
            </a:lvl1pPr>
          </a:lstStyle>
          <a:p>
            <a:pPr>
              <a:defRPr/>
            </a:pPr>
            <a:fld id="{99E32F52-33C3-461C-B336-61E0BF74D67A}" type="slidenum">
              <a:rPr lang="zh-TW" altLang="en-US"/>
              <a:pPr>
                <a:defRPr/>
              </a:pPr>
              <a:t>‹#›</a:t>
            </a:fld>
            <a:endParaRPr lang="en-US" altLang="zh-TW"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15100" y="260350"/>
            <a:ext cx="2171700" cy="5865813"/>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0" y="260350"/>
            <a:ext cx="6362700" cy="5865813"/>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5"/>
          <p:cNvSpPr>
            <a:spLocks noGrp="1" noChangeArrowheads="1"/>
          </p:cNvSpPr>
          <p:nvPr>
            <p:ph type="ftr" sz="quarter" idx="11"/>
          </p:nvPr>
        </p:nvSpPr>
        <p:spPr/>
        <p:txBody>
          <a:bodyPr/>
          <a:lstStyle>
            <a:lvl1pPr>
              <a:defRPr/>
            </a:lvl1pPr>
          </a:lstStyle>
          <a:p>
            <a:pPr>
              <a:defRPr/>
            </a:pPr>
            <a:endParaRPr lang="en-US" altLang="zh-TW" dirty="0"/>
          </a:p>
        </p:txBody>
      </p:sp>
      <p:sp>
        <p:nvSpPr>
          <p:cNvPr id="6" name="Rectangle 6"/>
          <p:cNvSpPr>
            <a:spLocks noGrp="1" noChangeArrowheads="1"/>
          </p:cNvSpPr>
          <p:nvPr>
            <p:ph type="sldNum" sz="quarter" idx="12"/>
          </p:nvPr>
        </p:nvSpPr>
        <p:spPr/>
        <p:txBody>
          <a:bodyPr/>
          <a:lstStyle>
            <a:lvl1pPr>
              <a:defRPr/>
            </a:lvl1pPr>
          </a:lstStyle>
          <a:p>
            <a:pPr>
              <a:defRPr/>
            </a:pPr>
            <a:fld id="{B75235E7-D0ED-4E10-8B98-E84FA2BBBCE9}" type="slidenum">
              <a:rPr lang="zh-TW" altLang="en-US"/>
              <a:pPr>
                <a:defRPr/>
              </a:pPr>
              <a:t>‹#›</a:t>
            </a:fld>
            <a:endParaRPr lang="en-US" altLang="zh-TW"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a:xfrm>
            <a:off x="457200" y="1124744"/>
            <a:ext cx="8229600" cy="500062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5"/>
          <p:cNvSpPr>
            <a:spLocks noGrp="1" noChangeArrowheads="1"/>
          </p:cNvSpPr>
          <p:nvPr>
            <p:ph type="ftr" sz="quarter" idx="11"/>
          </p:nvPr>
        </p:nvSpPr>
        <p:spPr/>
        <p:txBody>
          <a:bodyPr/>
          <a:lstStyle>
            <a:lvl1pPr>
              <a:defRPr/>
            </a:lvl1pPr>
          </a:lstStyle>
          <a:p>
            <a:pPr>
              <a:defRPr/>
            </a:pPr>
            <a:endParaRPr lang="en-US" altLang="zh-TW" dirty="0"/>
          </a:p>
        </p:txBody>
      </p:sp>
      <p:sp>
        <p:nvSpPr>
          <p:cNvPr id="6" name="Rectangle 6"/>
          <p:cNvSpPr>
            <a:spLocks noGrp="1" noChangeArrowheads="1"/>
          </p:cNvSpPr>
          <p:nvPr>
            <p:ph type="sldNum" sz="quarter" idx="12"/>
          </p:nvPr>
        </p:nvSpPr>
        <p:spPr/>
        <p:txBody>
          <a:bodyPr/>
          <a:lstStyle>
            <a:lvl1pPr>
              <a:defRPr/>
            </a:lvl1pPr>
          </a:lstStyle>
          <a:p>
            <a:pPr>
              <a:defRPr/>
            </a:pPr>
            <a:fld id="{6696D582-221A-4A7A-9495-2A3992126361}" type="slidenum">
              <a:rPr lang="zh-TW" altLang="en-US"/>
              <a:pPr>
                <a:defRPr/>
              </a:pPr>
              <a:t>‹#›</a:t>
            </a:fld>
            <a:endParaRPr lang="en-US" altLang="zh-TW"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
        <p:nvSpPr>
          <p:cNvPr id="5" name="Rectangle 5"/>
          <p:cNvSpPr>
            <a:spLocks noGrp="1" noChangeArrowheads="1"/>
          </p:cNvSpPr>
          <p:nvPr>
            <p:ph type="ftr" sz="quarter" idx="11"/>
          </p:nvPr>
        </p:nvSpPr>
        <p:spPr/>
        <p:txBody>
          <a:bodyPr/>
          <a:lstStyle>
            <a:lvl1pPr>
              <a:defRPr/>
            </a:lvl1pPr>
          </a:lstStyle>
          <a:p>
            <a:pPr>
              <a:defRPr/>
            </a:pPr>
            <a:endParaRPr lang="en-US" altLang="zh-TW" dirty="0"/>
          </a:p>
        </p:txBody>
      </p:sp>
      <p:sp>
        <p:nvSpPr>
          <p:cNvPr id="6" name="Rectangle 6"/>
          <p:cNvSpPr>
            <a:spLocks noGrp="1" noChangeArrowheads="1"/>
          </p:cNvSpPr>
          <p:nvPr>
            <p:ph type="sldNum" sz="quarter" idx="12"/>
          </p:nvPr>
        </p:nvSpPr>
        <p:spPr/>
        <p:txBody>
          <a:bodyPr/>
          <a:lstStyle>
            <a:lvl1pPr>
              <a:defRPr/>
            </a:lvl1pPr>
          </a:lstStyle>
          <a:p>
            <a:pPr>
              <a:defRPr/>
            </a:pPr>
            <a:fld id="{C951B5E9-C946-4F22-B681-ACB48077753E}" type="slidenum">
              <a:rPr lang="zh-TW" altLang="en-US"/>
              <a:pPr>
                <a:defRPr/>
              </a:pPr>
              <a:t>‹#›</a:t>
            </a:fld>
            <a:endParaRPr lang="en-US" altLang="zh-TW"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125538"/>
            <a:ext cx="4038600" cy="5000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125538"/>
            <a:ext cx="4038600" cy="5000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Rectangle 5"/>
          <p:cNvSpPr>
            <a:spLocks noGrp="1" noChangeArrowheads="1"/>
          </p:cNvSpPr>
          <p:nvPr>
            <p:ph type="ftr" sz="quarter" idx="11"/>
          </p:nvPr>
        </p:nvSpPr>
        <p:spPr/>
        <p:txBody>
          <a:bodyPr/>
          <a:lstStyle>
            <a:lvl1pPr>
              <a:defRPr/>
            </a:lvl1pPr>
          </a:lstStyle>
          <a:p>
            <a:pPr>
              <a:defRPr/>
            </a:pPr>
            <a:endParaRPr lang="en-US" altLang="zh-TW" dirty="0"/>
          </a:p>
        </p:txBody>
      </p:sp>
      <p:sp>
        <p:nvSpPr>
          <p:cNvPr id="7" name="Rectangle 6"/>
          <p:cNvSpPr>
            <a:spLocks noGrp="1" noChangeArrowheads="1"/>
          </p:cNvSpPr>
          <p:nvPr>
            <p:ph type="sldNum" sz="quarter" idx="12"/>
          </p:nvPr>
        </p:nvSpPr>
        <p:spPr/>
        <p:txBody>
          <a:bodyPr/>
          <a:lstStyle>
            <a:lvl1pPr>
              <a:defRPr/>
            </a:lvl1pPr>
          </a:lstStyle>
          <a:p>
            <a:pPr>
              <a:defRPr/>
            </a:pPr>
            <a:fld id="{3FDFFA9C-9757-48D0-AB97-3B4D606A3E47}" type="slidenum">
              <a:rPr lang="zh-TW" altLang="en-US"/>
              <a:pPr>
                <a:defRPr/>
              </a:pPr>
              <a:t>‹#›</a:t>
            </a:fld>
            <a:endParaRPr lang="en-US" altLang="zh-TW"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8" name="Rectangle 5"/>
          <p:cNvSpPr>
            <a:spLocks noGrp="1" noChangeArrowheads="1"/>
          </p:cNvSpPr>
          <p:nvPr>
            <p:ph type="ftr" sz="quarter" idx="11"/>
          </p:nvPr>
        </p:nvSpPr>
        <p:spPr/>
        <p:txBody>
          <a:bodyPr/>
          <a:lstStyle>
            <a:lvl1pPr>
              <a:defRPr/>
            </a:lvl1pPr>
          </a:lstStyle>
          <a:p>
            <a:pPr>
              <a:defRPr/>
            </a:pPr>
            <a:endParaRPr lang="en-US" altLang="zh-TW" dirty="0"/>
          </a:p>
        </p:txBody>
      </p:sp>
      <p:sp>
        <p:nvSpPr>
          <p:cNvPr id="9" name="Rectangle 6"/>
          <p:cNvSpPr>
            <a:spLocks noGrp="1" noChangeArrowheads="1"/>
          </p:cNvSpPr>
          <p:nvPr>
            <p:ph type="sldNum" sz="quarter" idx="12"/>
          </p:nvPr>
        </p:nvSpPr>
        <p:spPr/>
        <p:txBody>
          <a:bodyPr/>
          <a:lstStyle>
            <a:lvl1pPr>
              <a:defRPr/>
            </a:lvl1pPr>
          </a:lstStyle>
          <a:p>
            <a:pPr>
              <a:defRPr/>
            </a:pPr>
            <a:fld id="{7DCD64D3-6625-4CCA-A9E3-D8FC187CD0D9}" type="slidenum">
              <a:rPr lang="zh-TW" altLang="en-US"/>
              <a:pPr>
                <a:defRPr/>
              </a:pPr>
              <a:t>‹#›</a:t>
            </a:fld>
            <a:endParaRPr lang="en-US" altLang="zh-TW"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4" name="Rectangle 5"/>
          <p:cNvSpPr>
            <a:spLocks noGrp="1" noChangeArrowheads="1"/>
          </p:cNvSpPr>
          <p:nvPr>
            <p:ph type="ftr" sz="quarter" idx="11"/>
          </p:nvPr>
        </p:nvSpPr>
        <p:spPr/>
        <p:txBody>
          <a:bodyPr/>
          <a:lstStyle>
            <a:lvl1pPr>
              <a:defRPr/>
            </a:lvl1pPr>
          </a:lstStyle>
          <a:p>
            <a:pPr>
              <a:defRPr/>
            </a:pPr>
            <a:endParaRPr lang="en-US" altLang="zh-TW" dirty="0"/>
          </a:p>
        </p:txBody>
      </p:sp>
      <p:sp>
        <p:nvSpPr>
          <p:cNvPr id="5" name="Rectangle 6"/>
          <p:cNvSpPr>
            <a:spLocks noGrp="1" noChangeArrowheads="1"/>
          </p:cNvSpPr>
          <p:nvPr>
            <p:ph type="sldNum" sz="quarter" idx="12"/>
          </p:nvPr>
        </p:nvSpPr>
        <p:spPr/>
        <p:txBody>
          <a:bodyPr/>
          <a:lstStyle>
            <a:lvl1pPr>
              <a:defRPr/>
            </a:lvl1pPr>
          </a:lstStyle>
          <a:p>
            <a:pPr>
              <a:defRPr/>
            </a:pPr>
            <a:fld id="{A3E93427-5144-4932-A5B0-109E2D6DE417}" type="slidenum">
              <a:rPr lang="zh-TW" altLang="en-US"/>
              <a:pPr>
                <a:defRPr/>
              </a:pPr>
              <a:t>‹#›</a:t>
            </a:fld>
            <a:endParaRPr lang="en-US" altLang="zh-TW"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p:spPr>
        <p:txBody>
          <a:bodyPr/>
          <a:lstStyle>
            <a:lvl1pPr>
              <a:defRPr smtClean="0">
                <a:ea typeface="新細明體" charset="-120"/>
              </a:defRPr>
            </a:lvl1pPr>
          </a:lstStyle>
          <a:p>
            <a:pPr>
              <a:defRPr/>
            </a:pPr>
            <a:endParaRPr lang="en-US" altLang="zh-TW" dirty="0"/>
          </a:p>
        </p:txBody>
      </p:sp>
      <p:sp>
        <p:nvSpPr>
          <p:cNvPr id="3" name="Rectangle 5"/>
          <p:cNvSpPr>
            <a:spLocks noGrp="1" noChangeArrowheads="1"/>
          </p:cNvSpPr>
          <p:nvPr>
            <p:ph type="ftr" sz="quarter" idx="11"/>
          </p:nvPr>
        </p:nvSpPr>
        <p:spPr/>
        <p:txBody>
          <a:bodyPr/>
          <a:lstStyle>
            <a:lvl1pPr>
              <a:defRPr/>
            </a:lvl1pPr>
          </a:lstStyle>
          <a:p>
            <a:pPr>
              <a:defRPr/>
            </a:pPr>
            <a:endParaRPr lang="en-US" altLang="zh-TW" dirty="0"/>
          </a:p>
        </p:txBody>
      </p:sp>
      <p:sp>
        <p:nvSpPr>
          <p:cNvPr id="4" name="Rectangle 6"/>
          <p:cNvSpPr>
            <a:spLocks noGrp="1" noChangeArrowheads="1"/>
          </p:cNvSpPr>
          <p:nvPr>
            <p:ph type="sldNum" sz="quarter" idx="12"/>
          </p:nvPr>
        </p:nvSpPr>
        <p:spPr/>
        <p:txBody>
          <a:bodyPr/>
          <a:lstStyle>
            <a:lvl1pPr>
              <a:defRPr/>
            </a:lvl1pPr>
          </a:lstStyle>
          <a:p>
            <a:pPr>
              <a:defRPr/>
            </a:pPr>
            <a:fld id="{2D638750-B979-4FD8-9265-21A68E55B35D}" type="slidenum">
              <a:rPr lang="zh-TW" altLang="en-US"/>
              <a:pPr>
                <a:defRPr/>
              </a:pPr>
              <a:t>‹#›</a:t>
            </a:fld>
            <a:endParaRPr lang="en-US" altLang="zh-TW"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6" name="Rectangle 5"/>
          <p:cNvSpPr>
            <a:spLocks noGrp="1" noChangeArrowheads="1"/>
          </p:cNvSpPr>
          <p:nvPr>
            <p:ph type="ftr" sz="quarter" idx="11"/>
          </p:nvPr>
        </p:nvSpPr>
        <p:spPr/>
        <p:txBody>
          <a:bodyPr/>
          <a:lstStyle>
            <a:lvl1pPr>
              <a:defRPr/>
            </a:lvl1pPr>
          </a:lstStyle>
          <a:p>
            <a:pPr>
              <a:defRPr/>
            </a:pPr>
            <a:endParaRPr lang="en-US" altLang="zh-TW" dirty="0"/>
          </a:p>
        </p:txBody>
      </p:sp>
      <p:sp>
        <p:nvSpPr>
          <p:cNvPr id="7" name="Rectangle 6"/>
          <p:cNvSpPr>
            <a:spLocks noGrp="1" noChangeArrowheads="1"/>
          </p:cNvSpPr>
          <p:nvPr>
            <p:ph type="sldNum" sz="quarter" idx="12"/>
          </p:nvPr>
        </p:nvSpPr>
        <p:spPr/>
        <p:txBody>
          <a:bodyPr/>
          <a:lstStyle>
            <a:lvl1pPr>
              <a:defRPr/>
            </a:lvl1pPr>
          </a:lstStyle>
          <a:p>
            <a:pPr>
              <a:defRPr/>
            </a:pPr>
            <a:fld id="{586A0F7F-9C52-4983-991A-70C8FE7A9572}" type="slidenum">
              <a:rPr lang="zh-TW" altLang="en-US"/>
              <a:pPr>
                <a:defRPr/>
              </a:pPr>
              <a:t>‹#›</a:t>
            </a:fld>
            <a:endParaRPr lang="en-US" altLang="zh-TW"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a:t>按一下圖示以新增圖片</a:t>
            </a:r>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6" name="Rectangle 5"/>
          <p:cNvSpPr>
            <a:spLocks noGrp="1" noChangeArrowheads="1"/>
          </p:cNvSpPr>
          <p:nvPr>
            <p:ph type="ftr" sz="quarter" idx="11"/>
          </p:nvPr>
        </p:nvSpPr>
        <p:spPr/>
        <p:txBody>
          <a:bodyPr/>
          <a:lstStyle>
            <a:lvl1pPr>
              <a:defRPr/>
            </a:lvl1pPr>
          </a:lstStyle>
          <a:p>
            <a:pPr>
              <a:defRPr/>
            </a:pPr>
            <a:endParaRPr lang="en-US" altLang="zh-TW" dirty="0"/>
          </a:p>
        </p:txBody>
      </p:sp>
      <p:sp>
        <p:nvSpPr>
          <p:cNvPr id="7" name="Rectangle 6"/>
          <p:cNvSpPr>
            <a:spLocks noGrp="1" noChangeArrowheads="1"/>
          </p:cNvSpPr>
          <p:nvPr>
            <p:ph type="sldNum" sz="quarter" idx="12"/>
          </p:nvPr>
        </p:nvSpPr>
        <p:spPr/>
        <p:txBody>
          <a:bodyPr/>
          <a:lstStyle>
            <a:lvl1pPr>
              <a:defRPr/>
            </a:lvl1pPr>
          </a:lstStyle>
          <a:p>
            <a:pPr>
              <a:defRPr/>
            </a:pPr>
            <a:fld id="{6D024676-07F5-4095-8965-06479221E699}" type="slidenum">
              <a:rPr lang="zh-TW" altLang="en-US"/>
              <a:pPr>
                <a:defRPr/>
              </a:pPr>
              <a:t>‹#›</a:t>
            </a:fld>
            <a:endParaRPr lang="en-US" altLang="zh-TW"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2"/>
          <p:cNvPicPr>
            <a:picLocks noChangeAspect="1" noChangeArrowheads="1"/>
          </p:cNvPicPr>
          <p:nvPr/>
        </p:nvPicPr>
        <p:blipFill>
          <a:blip r:embed="rId13"/>
          <a:srcRect/>
          <a:stretch>
            <a:fillRect/>
          </a:stretch>
        </p:blipFill>
        <p:spPr bwMode="auto">
          <a:xfrm>
            <a:off x="0" y="5905500"/>
            <a:ext cx="9144000" cy="9525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0" y="260350"/>
            <a:ext cx="8229600" cy="6334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8" name="Rectangle 3"/>
          <p:cNvSpPr>
            <a:spLocks noGrp="1" noChangeArrowheads="1"/>
          </p:cNvSpPr>
          <p:nvPr>
            <p:ph type="body" idx="1"/>
          </p:nvPr>
        </p:nvSpPr>
        <p:spPr bwMode="auto">
          <a:xfrm>
            <a:off x="457200" y="1125538"/>
            <a:ext cx="8229600" cy="5000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2560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ea typeface="新細明體" charset="-120"/>
              </a:defRPr>
            </a:lvl1pPr>
          </a:lstStyle>
          <a:p>
            <a:pPr>
              <a:defRPr/>
            </a:pPr>
            <a:endParaRPr lang="en-US" altLang="zh-TW" dirty="0"/>
          </a:p>
        </p:txBody>
      </p:sp>
      <p:sp>
        <p:nvSpPr>
          <p:cNvPr id="2560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ea typeface="新細明體" charset="-120"/>
              </a:defRPr>
            </a:lvl1pPr>
          </a:lstStyle>
          <a:p>
            <a:pPr>
              <a:defRPr/>
            </a:pPr>
            <a:fld id="{E9467992-FEA1-4D5D-A598-5C6FD2318A87}" type="slidenum">
              <a:rPr lang="zh-TW" altLang="en-US"/>
              <a:pPr>
                <a:defRPr/>
              </a:pPr>
              <a:t>‹#›</a:t>
            </a:fld>
            <a:endParaRPr lang="en-US" altLang="zh-TW" dirty="0"/>
          </a:p>
        </p:txBody>
      </p:sp>
      <p:sp>
        <p:nvSpPr>
          <p:cNvPr id="10" name="矩形 9"/>
          <p:cNvSpPr/>
          <p:nvPr/>
        </p:nvSpPr>
        <p:spPr>
          <a:xfrm>
            <a:off x="-8802" y="1014003"/>
            <a:ext cx="7992888" cy="36000"/>
          </a:xfrm>
          <a:prstGeom prst="rect">
            <a:avLst/>
          </a:prstGeom>
          <a:gradFill flip="none" rotWithShape="1">
            <a:gsLst>
              <a:gs pos="0">
                <a:srgbClr val="EC6E82"/>
              </a:gs>
              <a:gs pos="50000">
                <a:srgbClr val="C00000"/>
              </a:gs>
              <a:gs pos="100000">
                <a:srgbClr val="EC6E8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p>
        </p:txBody>
      </p:sp>
      <p:pic>
        <p:nvPicPr>
          <p:cNvPr id="1034" name="圖片 10" descr="聯合會logo.jpg"/>
          <p:cNvPicPr>
            <a:picLocks noChangeAspect="1"/>
          </p:cNvPicPr>
          <p:nvPr/>
        </p:nvPicPr>
        <p:blipFill>
          <a:blip r:embed="rId14">
            <a:clrChange>
              <a:clrFrom>
                <a:srgbClr val="FDFDFD"/>
              </a:clrFrom>
              <a:clrTo>
                <a:srgbClr val="FDFDFD">
                  <a:alpha val="0"/>
                </a:srgbClr>
              </a:clrTo>
            </a:clrChange>
          </a:blip>
          <a:srcRect/>
          <a:stretch>
            <a:fillRect/>
          </a:stretch>
        </p:blipFill>
        <p:spPr bwMode="auto">
          <a:xfrm>
            <a:off x="107950" y="6196013"/>
            <a:ext cx="2592388" cy="4730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hdr="0" ftr="0"/>
  <p:txStyles>
    <p:titleStyle>
      <a:lvl1pPr algn="l" rtl="0" fontAlgn="base">
        <a:spcBef>
          <a:spcPct val="0"/>
        </a:spcBef>
        <a:spcAft>
          <a:spcPct val="0"/>
        </a:spcAft>
        <a:defRPr kumimoji="1" sz="2800">
          <a:solidFill>
            <a:schemeClr val="tx2"/>
          </a:solidFill>
          <a:latin typeface="+mj-lt"/>
          <a:ea typeface="+mj-ea"/>
          <a:cs typeface="+mj-cs"/>
        </a:defRPr>
      </a:lvl1pPr>
      <a:lvl2pPr algn="l" rtl="0" fontAlgn="base">
        <a:spcBef>
          <a:spcPct val="0"/>
        </a:spcBef>
        <a:spcAft>
          <a:spcPct val="0"/>
        </a:spcAft>
        <a:defRPr kumimoji="1" sz="2800">
          <a:solidFill>
            <a:schemeClr val="tx2"/>
          </a:solidFill>
          <a:latin typeface="Arial" charset="0"/>
          <a:ea typeface="新細明體" charset="-120"/>
        </a:defRPr>
      </a:lvl2pPr>
      <a:lvl3pPr algn="l" rtl="0" fontAlgn="base">
        <a:spcBef>
          <a:spcPct val="0"/>
        </a:spcBef>
        <a:spcAft>
          <a:spcPct val="0"/>
        </a:spcAft>
        <a:defRPr kumimoji="1" sz="2800">
          <a:solidFill>
            <a:schemeClr val="tx2"/>
          </a:solidFill>
          <a:latin typeface="Arial" charset="0"/>
          <a:ea typeface="新細明體" charset="-120"/>
        </a:defRPr>
      </a:lvl3pPr>
      <a:lvl4pPr algn="l" rtl="0" fontAlgn="base">
        <a:spcBef>
          <a:spcPct val="0"/>
        </a:spcBef>
        <a:spcAft>
          <a:spcPct val="0"/>
        </a:spcAft>
        <a:defRPr kumimoji="1" sz="2800">
          <a:solidFill>
            <a:schemeClr val="tx2"/>
          </a:solidFill>
          <a:latin typeface="Arial" charset="0"/>
          <a:ea typeface="新細明體" charset="-120"/>
        </a:defRPr>
      </a:lvl4pPr>
      <a:lvl5pPr algn="l" rtl="0" fontAlgn="base">
        <a:spcBef>
          <a:spcPct val="0"/>
        </a:spcBef>
        <a:spcAft>
          <a:spcPct val="0"/>
        </a:spcAft>
        <a:defRPr kumimoji="1" sz="2800">
          <a:solidFill>
            <a:schemeClr val="tx2"/>
          </a:solidFill>
          <a:latin typeface="Arial" charset="0"/>
          <a:ea typeface="新細明體" charset="-120"/>
        </a:defRPr>
      </a:lvl5pPr>
      <a:lvl6pPr marL="457200" algn="l" rtl="0" eaLnBrk="1" fontAlgn="base" hangingPunct="1">
        <a:spcBef>
          <a:spcPct val="0"/>
        </a:spcBef>
        <a:spcAft>
          <a:spcPct val="0"/>
        </a:spcAft>
        <a:defRPr kumimoji="1" sz="2800">
          <a:solidFill>
            <a:schemeClr val="tx2"/>
          </a:solidFill>
          <a:latin typeface="Arial" charset="0"/>
          <a:ea typeface="新細明體" charset="-120"/>
        </a:defRPr>
      </a:lvl6pPr>
      <a:lvl7pPr marL="914400" algn="l" rtl="0" eaLnBrk="1" fontAlgn="base" hangingPunct="1">
        <a:spcBef>
          <a:spcPct val="0"/>
        </a:spcBef>
        <a:spcAft>
          <a:spcPct val="0"/>
        </a:spcAft>
        <a:defRPr kumimoji="1" sz="2800">
          <a:solidFill>
            <a:schemeClr val="tx2"/>
          </a:solidFill>
          <a:latin typeface="Arial" charset="0"/>
          <a:ea typeface="新細明體" charset="-120"/>
        </a:defRPr>
      </a:lvl7pPr>
      <a:lvl8pPr marL="1371600" algn="l" rtl="0" eaLnBrk="1" fontAlgn="base" hangingPunct="1">
        <a:spcBef>
          <a:spcPct val="0"/>
        </a:spcBef>
        <a:spcAft>
          <a:spcPct val="0"/>
        </a:spcAft>
        <a:defRPr kumimoji="1" sz="2800">
          <a:solidFill>
            <a:schemeClr val="tx2"/>
          </a:solidFill>
          <a:latin typeface="Arial" charset="0"/>
          <a:ea typeface="新細明體" charset="-120"/>
        </a:defRPr>
      </a:lvl8pPr>
      <a:lvl9pPr marL="1828800" algn="l" rtl="0" eaLnBrk="1" fontAlgn="base" hangingPunct="1">
        <a:spcBef>
          <a:spcPct val="0"/>
        </a:spcBef>
        <a:spcAft>
          <a:spcPct val="0"/>
        </a:spcAft>
        <a:defRPr kumimoji="1" sz="2800">
          <a:solidFill>
            <a:schemeClr val="tx2"/>
          </a:solidFill>
          <a:latin typeface="Arial" charset="0"/>
          <a:ea typeface="新細明體" charset="-120"/>
        </a:defRPr>
      </a:lvl9pPr>
    </p:titleStyle>
    <p:body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hyperlink" Target="https://qry1.jctv.ntut.edu.tw/ubriefQuery/"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arget="../media/image16.jpeg" Type="http://schemas.openxmlformats.org/officeDocument/2006/relationships/image"/><Relationship Id="rId2" Target="../notesSlides/notesSlide22.xml" Type="http://schemas.openxmlformats.org/officeDocument/2006/relationships/notesSlide"/><Relationship Id="rId1" Target="../slideLayouts/slideLayout2.xml" Type="http://schemas.openxmlformats.org/officeDocument/2006/relationships/slideLayout"/></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arget="../media/image20.jpeg" Type="http://schemas.openxmlformats.org/officeDocument/2006/relationships/image"/><Relationship Id="rId2" Target="../notesSlides/notesSlide27.xml" Type="http://schemas.openxmlformats.org/officeDocument/2006/relationships/notesSlide"/><Relationship Id="rId1" Target="../slideLayouts/slideLayout2.xml" Type="http://schemas.openxmlformats.org/officeDocument/2006/relationships/slideLayout"/></Relationships>
</file>

<file path=ppt/slides/_rels/slide2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3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arget="../media/image33.jpg" Type="http://schemas.openxmlformats.org/officeDocument/2006/relationships/image"/><Relationship Id="rId2" Target="../notesSlides/notesSlide38.xml" Type="http://schemas.openxmlformats.org/officeDocument/2006/relationships/notesSlide"/><Relationship Id="rId1" Target="../slideLayouts/slideLayout2.xml" Type="http://schemas.openxmlformats.org/officeDocument/2006/relationships/slideLayout"/><Relationship Id="rId4" Target="../media/image34.jpeg" Type="http://schemas.openxmlformats.org/officeDocument/2006/relationships/image"/></Relationships>
</file>

<file path=ppt/slides/_rels/slide3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42.jpg"/><Relationship Id="rId4" Type="http://schemas.openxmlformats.org/officeDocument/2006/relationships/image" Target="../media/image41.jpg"/></Relationships>
</file>

<file path=ppt/slides/_rels/slide4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arget="../media/image45.jpeg" Type="http://schemas.openxmlformats.org/officeDocument/2006/relationships/image"/><Relationship Id="rId2" Target="../notesSlides/notesSlide50.xml" Type="http://schemas.openxmlformats.org/officeDocument/2006/relationships/notesSlide"/><Relationship Id="rId1" Target="../slideLayouts/slideLayout2.xml" Type="http://schemas.openxmlformats.org/officeDocument/2006/relationships/slideLayout"/></Relationships>
</file>

<file path=ppt/slides/_rels/slide51.xml.rels><?xml version="1.0" encoding="UTF-8" standalone="yes" ?><Relationships xmlns="http://schemas.openxmlformats.org/package/2006/relationships"><Relationship Id="rId3" Target="../media/image46.jpeg" Type="http://schemas.openxmlformats.org/officeDocument/2006/relationships/image"/><Relationship Id="rId2" Target="../notesSlides/notesSlide51.xml" Type="http://schemas.openxmlformats.org/officeDocument/2006/relationships/notesSlide"/><Relationship Id="rId1" Target="../slideLayouts/slideLayout2.xml" Type="http://schemas.openxmlformats.org/officeDocument/2006/relationships/slideLayout"/></Relationships>
</file>

<file path=ppt/slides/_rels/slide52.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arget="../media/image48.jpeg" Type="http://schemas.openxmlformats.org/officeDocument/2006/relationships/image"/><Relationship Id="rId2" Target="../notesSlides/notesSlide53.xml" Type="http://schemas.openxmlformats.org/officeDocument/2006/relationships/notesSlide"/><Relationship Id="rId1" Target="../slideLayouts/slideLayout2.xml" Type="http://schemas.openxmlformats.org/officeDocument/2006/relationships/slideLayout"/></Relationships>
</file>

<file path=ppt/slides/_rels/slide54.xml.rels><?xml version="1.0" encoding="UTF-8" standalone="yes" ?><Relationships xmlns="http://schemas.openxmlformats.org/package/2006/relationships"><Relationship Id="rId3" Target="../media/image49.jpeg" Type="http://schemas.openxmlformats.org/officeDocument/2006/relationships/image"/><Relationship Id="rId2" Target="../notesSlides/notesSlide54.xml" Type="http://schemas.openxmlformats.org/officeDocument/2006/relationships/notesSlide"/><Relationship Id="rId1" Target="../slideLayouts/slideLayout2.xml" Type="http://schemas.openxmlformats.org/officeDocument/2006/relationships/slideLayout"/></Relationships>
</file>

<file path=ppt/slides/_rels/slide55.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arget="../media/image51.jpeg" Type="http://schemas.openxmlformats.org/officeDocument/2006/relationships/image"/><Relationship Id="rId2" Target="../notesSlides/notesSlide56.xml" Type="http://schemas.openxmlformats.org/officeDocument/2006/relationships/notesSlide"/><Relationship Id="rId1" Target="../slideLayouts/slideLayout2.xml" Type="http://schemas.openxmlformats.org/officeDocument/2006/relationships/slideLayout"/></Relationships>
</file>

<file path=ppt/slides/_rels/slide5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arget="../media/image54.jpeg" Type="http://schemas.openxmlformats.org/officeDocument/2006/relationships/image"/><Relationship Id="rId2" Target="../notesSlides/notesSlide59.xml" Type="http://schemas.openxmlformats.org/officeDocument/2006/relationships/notesSlide"/><Relationship Id="rId1" Target="../slideLayouts/slideLayout2.xml" Type="http://schemas.openxmlformats.org/officeDocument/2006/relationships/slideLayout"/></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56.jpg"/></Relationships>
</file>

<file path=ppt/slides/_rels/slide61.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notesSlide" Target="../notesSlides/notesSlide70.xml"/><Relationship Id="rId1" Type="http://schemas.openxmlformats.org/officeDocument/2006/relationships/slideLayout" Target="../slideLayouts/slideLayout2.xml"/><Relationship Id="rId5" Type="http://schemas.openxmlformats.org/officeDocument/2006/relationships/image" Target="../media/image67.png"/><Relationship Id="rId4" Type="http://schemas.openxmlformats.org/officeDocument/2006/relationships/image" Target="../media/image66.png"/></Relationships>
</file>

<file path=ppt/slides/_rels/slide71.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image" Target="../media/image68.jpeg"/></Relationships>
</file>

<file path=ppt/slides/_rels/slide72.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73.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arget="../media/image73.jpg" Type="http://schemas.openxmlformats.org/officeDocument/2006/relationships/image"/><Relationship Id="rId2" Target="../notesSlides/notesSlide75.xml" Type="http://schemas.openxmlformats.org/officeDocument/2006/relationships/notesSlide"/><Relationship Id="rId1" Target="../slideLayouts/slideLayout2.xml" Type="http://schemas.openxmlformats.org/officeDocument/2006/relationships/slideLayout"/><Relationship Id="rId4" Target="../media/image74.jpeg" Type="http://schemas.openxmlformats.org/officeDocument/2006/relationships/image"/></Relationships>
</file>

<file path=ppt/slides/_rels/slide76.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notesSlide" Target="../notesSlides/notesSlide7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7.xml.rels><?xml version="1.0" encoding="UTF-8" standalone="yes" ?><Relationships xmlns="http://schemas.openxmlformats.org/package/2006/relationships"><Relationship Id="rId3" Target="../media/image76.jpeg" Type="http://schemas.openxmlformats.org/officeDocument/2006/relationships/image"/><Relationship Id="rId2" Target="../notesSlides/notesSlide77.xml" Type="http://schemas.openxmlformats.org/officeDocument/2006/relationships/notesSlide"/><Relationship Id="rId1" Target="../slideLayouts/slideLayout2.xml" Type="http://schemas.openxmlformats.org/officeDocument/2006/relationships/slideLayout"/></Relationships>
</file>

<file path=ppt/slides/_rels/slide78.xml.rels><?xml version="1.0" encoding="UTF-8" standalone="yes" ?><Relationships xmlns="http://schemas.openxmlformats.org/package/2006/relationships"><Relationship Id="rId3" Target="../media/image77.jpeg" Type="http://schemas.openxmlformats.org/officeDocument/2006/relationships/image"/><Relationship Id="rId2" Target="../notesSlides/notesSlide78.xml" Type="http://schemas.openxmlformats.org/officeDocument/2006/relationships/notesSlide"/><Relationship Id="rId1" Target="../slideLayouts/slideLayout2.xml" Type="http://schemas.openxmlformats.org/officeDocument/2006/relationships/slideLayout"/></Relationships>
</file>

<file path=ppt/slides/_rels/slide79.xml.rels><?xml version="1.0" encoding="UTF-8" standalone="yes" ?><Relationships xmlns="http://schemas.openxmlformats.org/package/2006/relationships"><Relationship Id="rId3" Target="../media/image77.jpeg" Type="http://schemas.openxmlformats.org/officeDocument/2006/relationships/image"/><Relationship Id="rId2" Target="../notesSlides/notesSlide79.xml" Type="http://schemas.openxmlformats.org/officeDocument/2006/relationships/notesSlide"/><Relationship Id="rId1" Target="../slideLayouts/slideLayout2.xml" Type="http://schemas.openxmlformats.org/officeDocument/2006/relationships/slideLayout"/><Relationship Id="rId4" Target="../media/image78.png" Type="http://schemas.openxmlformats.org/officeDocument/2006/relationships/image"/></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arget="../media/image79.jpeg" Type="http://schemas.openxmlformats.org/officeDocument/2006/relationships/image"/><Relationship Id="rId2" Target="../notesSlides/notesSlide80.xml" Type="http://schemas.openxmlformats.org/officeDocument/2006/relationships/notesSlide"/><Relationship Id="rId1" Target="../slideLayouts/slideLayout2.xml" Type="http://schemas.openxmlformats.org/officeDocument/2006/relationships/slideLayout"/><Relationship Id="rId4" Target="../media/image80.jpeg" Type="http://schemas.openxmlformats.org/officeDocument/2006/relationships/image"/></Relationships>
</file>

<file path=ppt/slides/_rels/slide81.xml.rels><?xml version="1.0" encoding="UTF-8" standalone="yes" ?><Relationships xmlns="http://schemas.openxmlformats.org/package/2006/relationships"><Relationship Id="rId3" Target="../media/image81.jpeg" Type="http://schemas.openxmlformats.org/officeDocument/2006/relationships/image"/><Relationship Id="rId2" Target="../notesSlides/notesSlide81.xml" Type="http://schemas.openxmlformats.org/officeDocument/2006/relationships/notesSlide"/><Relationship Id="rId1" Target="../slideLayouts/slideLayout2.xml" Type="http://schemas.openxmlformats.org/officeDocument/2006/relationships/slideLayout"/></Relationships>
</file>

<file path=ppt/slides/_rels/slide82.xml.rels><?xml version="1.0" encoding="UTF-8" standalone="yes" ?><Relationships xmlns="http://schemas.openxmlformats.org/package/2006/relationships"><Relationship Id="rId3" Target="../media/image82.jpeg" Type="http://schemas.openxmlformats.org/officeDocument/2006/relationships/image"/><Relationship Id="rId2" Target="../notesSlides/notesSlide82.xml" Type="http://schemas.openxmlformats.org/officeDocument/2006/relationships/notesSlide"/><Relationship Id="rId1" Target="../slideLayouts/slideLayout2.xml" Type="http://schemas.openxmlformats.org/officeDocument/2006/relationships/slideLayout"/></Relationships>
</file>

<file path=ppt/slides/_rels/slide83.xml.rels><?xml version="1.0" encoding="UTF-8" standalone="yes" ?><Relationships xmlns="http://schemas.openxmlformats.org/package/2006/relationships"><Relationship Id="rId3" Target="../media/image83.jpeg" Type="http://schemas.openxmlformats.org/officeDocument/2006/relationships/image"/><Relationship Id="rId2" Target="../notesSlides/notesSlide83.xml" Type="http://schemas.openxmlformats.org/officeDocument/2006/relationships/notesSlide"/><Relationship Id="rId1" Target="../slideLayouts/slideLayout2.xml" Type="http://schemas.openxmlformats.org/officeDocument/2006/relationships/slideLayout"/></Relationships>
</file>

<file path=ppt/slides/_rels/slide84.xml.rels><?xml version="1.0" encoding="UTF-8" standalone="yes" ?><Relationships xmlns="http://schemas.openxmlformats.org/package/2006/relationships"><Relationship Id="rId3" Target="../media/image84.jpeg" Type="http://schemas.openxmlformats.org/officeDocument/2006/relationships/image"/><Relationship Id="rId2" Target="../notesSlides/notesSlide84.xml" Type="http://schemas.openxmlformats.org/officeDocument/2006/relationships/notesSlide"/><Relationship Id="rId1" Target="../slideLayouts/slideLayout2.xml" Type="http://schemas.openxmlformats.org/officeDocument/2006/relationships/slideLayout"/></Relationships>
</file>

<file path=ppt/slides/_rels/slide85.xml.rels><?xml version="1.0" encoding="UTF-8" standalone="yes" ?><Relationships xmlns="http://schemas.openxmlformats.org/package/2006/relationships"><Relationship Id="rId3" Target="../media/image85.jpeg" Type="http://schemas.openxmlformats.org/officeDocument/2006/relationships/image"/><Relationship Id="rId2" Target="../notesSlides/notesSlide85.xml" Type="http://schemas.openxmlformats.org/officeDocument/2006/relationships/notesSlide"/><Relationship Id="rId1" Target="../slideLayouts/slideLayout2.xml" Type="http://schemas.openxmlformats.org/officeDocument/2006/relationships/slideLayout"/></Relationships>
</file>

<file path=ppt/slides/_rels/slide86.xml.rels><?xml version="1.0" encoding="UTF-8" standalone="yes" ?><Relationships xmlns="http://schemas.openxmlformats.org/package/2006/relationships"><Relationship Id="rId3" Target="../media/image86.jpeg" Type="http://schemas.openxmlformats.org/officeDocument/2006/relationships/image"/><Relationship Id="rId2" Target="../notesSlides/notesSlide86.xml" Type="http://schemas.openxmlformats.org/officeDocument/2006/relationships/notesSlide"/><Relationship Id="rId1" Target="../slideLayouts/slideLayout2.xml" Type="http://schemas.openxmlformats.org/officeDocument/2006/relationships/slideLayout"/></Relationships>
</file>

<file path=ppt/slides/_rels/slide87.xml.rels><?xml version="1.0" encoding="UTF-8" standalone="yes" ?><Relationships xmlns="http://schemas.openxmlformats.org/package/2006/relationships"><Relationship Id="rId3" Target="../media/image86.jpeg" Type="http://schemas.openxmlformats.org/officeDocument/2006/relationships/image"/><Relationship Id="rId2" Target="../notesSlides/notesSlide87.xml" Type="http://schemas.openxmlformats.org/officeDocument/2006/relationships/notesSlide"/><Relationship Id="rId1" Target="../slideLayouts/slideLayout2.xml" Type="http://schemas.openxmlformats.org/officeDocument/2006/relationships/slideLayout"/></Relationships>
</file>

<file path=ppt/slides/_rels/slide88.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arget="../media/image88.jpeg" Type="http://schemas.openxmlformats.org/officeDocument/2006/relationships/image"/><Relationship Id="rId2" Target="../notesSlides/notesSlide89.xml" Type="http://schemas.openxmlformats.org/officeDocument/2006/relationships/notesSlide"/><Relationship Id="rId1" Target="../slideLayouts/slideLayout2.xml" Type="http://schemas.openxmlformats.org/officeDocument/2006/relationships/slideLayout"/><Relationship Id="rId5" Target="../media/image90.png" Type="http://schemas.openxmlformats.org/officeDocument/2006/relationships/image"/><Relationship Id="rId4" Target="../media/image89.png" Type="http://schemas.openxmlformats.org/officeDocument/2006/relationships/image"/></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arget="../media/image88.jpeg" Type="http://schemas.openxmlformats.org/officeDocument/2006/relationships/image"/><Relationship Id="rId2" Target="../notesSlides/notesSlide90.xml" Type="http://schemas.openxmlformats.org/officeDocument/2006/relationships/notesSlide"/><Relationship Id="rId1" Target="../slideLayouts/slideLayout2.xml" Type="http://schemas.openxmlformats.org/officeDocument/2006/relationships/slideLayout"/><Relationship Id="rId5" Target="../media/image92.png" Type="http://schemas.openxmlformats.org/officeDocument/2006/relationships/image"/><Relationship Id="rId4" Target="../media/image91.png" Type="http://schemas.openxmlformats.org/officeDocument/2006/relationships/image"/></Relationships>
</file>

<file path=ppt/slides/_rels/slide91.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9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5"/>
          <p:cNvSpPr>
            <a:spLocks noGrp="1" noChangeArrowheads="1"/>
          </p:cNvSpPr>
          <p:nvPr>
            <p:ph type="ctrTitle"/>
          </p:nvPr>
        </p:nvSpPr>
        <p:spPr>
          <a:xfrm>
            <a:off x="735112" y="735012"/>
            <a:ext cx="2071688" cy="433388"/>
          </a:xfrm>
        </p:spPr>
        <p:txBody>
          <a:bodyPr/>
          <a:lstStyle/>
          <a:p>
            <a:r>
              <a:rPr lang="en-US" altLang="zh-TW" sz="3000" dirty="0">
                <a:solidFill>
                  <a:srgbClr val="CC0000"/>
                </a:solidFill>
                <a:latin typeface="Times New Roman" panose="02020603050405020304" pitchFamily="18" charset="0"/>
                <a:ea typeface="標楷體" panose="03000509000000000000" pitchFamily="65" charset="-120"/>
                <a:cs typeface="Times New Roman" panose="02020603050405020304" pitchFamily="18" charset="0"/>
              </a:rPr>
              <a:t>112</a:t>
            </a:r>
            <a:r>
              <a:rPr lang="zh-TW" altLang="en-US" sz="3000" dirty="0">
                <a:solidFill>
                  <a:srgbClr val="CC0000"/>
                </a:solidFill>
                <a:latin typeface="標楷體" panose="03000509000000000000" pitchFamily="65" charset="-120"/>
                <a:ea typeface="標楷體" panose="03000509000000000000" pitchFamily="65" charset="-120"/>
              </a:rPr>
              <a:t>學年度</a:t>
            </a:r>
          </a:p>
        </p:txBody>
      </p:sp>
      <p:sp>
        <p:nvSpPr>
          <p:cNvPr id="14339" name="Rectangle 7"/>
          <p:cNvSpPr>
            <a:spLocks noChangeArrowheads="1"/>
          </p:cNvSpPr>
          <p:nvPr/>
        </p:nvSpPr>
        <p:spPr bwMode="auto">
          <a:xfrm>
            <a:off x="642938" y="1196975"/>
            <a:ext cx="7859712" cy="1098550"/>
          </a:xfrm>
          <a:prstGeom prst="rect">
            <a:avLst/>
          </a:prstGeom>
          <a:noFill/>
          <a:ln w="9525">
            <a:noFill/>
            <a:miter lim="800000"/>
            <a:headEnd/>
            <a:tailEnd/>
          </a:ln>
        </p:spPr>
        <p:txBody>
          <a:bodyPr anchor="ctr"/>
          <a:lstStyle/>
          <a:p>
            <a:r>
              <a:rPr lang="zh-TW" altLang="en-US" sz="4000" dirty="0">
                <a:solidFill>
                  <a:srgbClr val="CC0000"/>
                </a:solidFill>
                <a:latin typeface="標楷體" panose="03000509000000000000" pitchFamily="65" charset="-120"/>
                <a:ea typeface="標楷體" panose="03000509000000000000" pitchFamily="65" charset="-120"/>
              </a:rPr>
              <a:t>科技校院四年制及專科學校二年制日間部聯合登記分發入學招生</a:t>
            </a:r>
            <a:endParaRPr lang="en-US" altLang="zh-TW" sz="4000" dirty="0">
              <a:solidFill>
                <a:srgbClr val="CC0000"/>
              </a:solidFill>
              <a:latin typeface="標楷體" panose="03000509000000000000" pitchFamily="65" charset="-120"/>
              <a:ea typeface="標楷體" panose="03000509000000000000" pitchFamily="65" charset="-120"/>
            </a:endParaRPr>
          </a:p>
        </p:txBody>
      </p:sp>
      <p:sp>
        <p:nvSpPr>
          <p:cNvPr id="14342" name="文字方塊 1"/>
          <p:cNvSpPr txBox="1">
            <a:spLocks noChangeArrowheads="1"/>
          </p:cNvSpPr>
          <p:nvPr/>
        </p:nvSpPr>
        <p:spPr bwMode="auto">
          <a:xfrm>
            <a:off x="642938" y="2481080"/>
            <a:ext cx="6912768" cy="861774"/>
          </a:xfrm>
          <a:prstGeom prst="rect">
            <a:avLst/>
          </a:prstGeom>
          <a:noFill/>
          <a:ln w="9525">
            <a:noFill/>
            <a:miter lim="800000"/>
            <a:headEnd/>
            <a:tailEnd/>
          </a:ln>
        </p:spPr>
        <p:txBody>
          <a:bodyPr wrap="square">
            <a:spAutoFit/>
          </a:bodyPr>
          <a:lstStyle/>
          <a:p>
            <a:pPr algn="r"/>
            <a:r>
              <a:rPr lang="zh-TW" altLang="en-US" sz="5000" dirty="0">
                <a:solidFill>
                  <a:srgbClr val="0000FF"/>
                </a:solidFill>
                <a:latin typeface="標楷體" panose="03000509000000000000" pitchFamily="65" charset="-120"/>
                <a:ea typeface="標楷體" panose="03000509000000000000" pitchFamily="65" charset="-120"/>
              </a:rPr>
              <a:t>報名系統操作說明會</a:t>
            </a:r>
          </a:p>
        </p:txBody>
      </p:sp>
      <p:sp>
        <p:nvSpPr>
          <p:cNvPr id="8" name="Rectangle 6"/>
          <p:cNvSpPr>
            <a:spLocks noGrp="1" noChangeArrowheads="1"/>
          </p:cNvSpPr>
          <p:nvPr>
            <p:ph type="subTitle" idx="1"/>
          </p:nvPr>
        </p:nvSpPr>
        <p:spPr>
          <a:xfrm>
            <a:off x="2440896" y="4198183"/>
            <a:ext cx="5399088" cy="504825"/>
          </a:xfrm>
        </p:spPr>
        <p:txBody>
          <a:bodyPr/>
          <a:lstStyle/>
          <a:p>
            <a:pPr algn="l" eaLnBrk="1" hangingPunct="1"/>
            <a:r>
              <a:rPr lang="zh-TW" altLang="en-US" sz="3000" dirty="0">
                <a:latin typeface="標楷體" panose="03000509000000000000" pitchFamily="65" charset="-120"/>
                <a:ea typeface="標楷體" panose="03000509000000000000" pitchFamily="65" charset="-120"/>
              </a:rPr>
              <a:t>主辦單位</a:t>
            </a:r>
            <a:r>
              <a:rPr lang="zh-TW" altLang="en-US" sz="2400" dirty="0">
                <a:latin typeface="標楷體" panose="03000509000000000000" pitchFamily="65" charset="-120"/>
                <a:ea typeface="標楷體" panose="03000509000000000000" pitchFamily="65" charset="-120"/>
              </a:rPr>
              <a:t>： </a:t>
            </a:r>
          </a:p>
        </p:txBody>
      </p:sp>
      <p:pic>
        <p:nvPicPr>
          <p:cNvPr id="9" name="圖片 8" descr="聯合會logo.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55976" y="3933056"/>
            <a:ext cx="4464496" cy="995443"/>
          </a:xfrm>
          <a:prstGeom prst="rect">
            <a:avLst/>
          </a:prstGeom>
        </p:spPr>
      </p:pic>
      <p:sp>
        <p:nvSpPr>
          <p:cNvPr id="3" name="投影片編號版面配置區 2">
            <a:extLst>
              <a:ext uri="{FF2B5EF4-FFF2-40B4-BE49-F238E27FC236}">
                <a16:creationId xmlns:a16="http://schemas.microsoft.com/office/drawing/2014/main" id="{51810F4A-62D6-4508-A8E8-F346C454040D}"/>
              </a:ext>
            </a:extLst>
          </p:cNvPr>
          <p:cNvSpPr>
            <a:spLocks noGrp="1"/>
          </p:cNvSpPr>
          <p:nvPr>
            <p:ph type="sldNum" sz="quarter" idx="12"/>
          </p:nvPr>
        </p:nvSpPr>
        <p:spPr/>
        <p:txBody>
          <a:bodyPr/>
          <a:lstStyle/>
          <a:p>
            <a:pPr>
              <a:defRPr/>
            </a:pPr>
            <a:fld id="{A1297BAF-E677-45CB-9475-4CFDE0F857E5}" type="slidenum">
              <a:rPr lang="zh-TW" altLang="en-US" smtClean="0"/>
              <a:pPr>
                <a:defRPr/>
              </a:pPr>
              <a:t>1</a:t>
            </a:fld>
            <a:endParaRPr lang="en-US" altLang="zh-TW"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txBox="1">
            <a:spLocks noChangeArrowheads="1"/>
          </p:cNvSpPr>
          <p:nvPr/>
        </p:nvSpPr>
        <p:spPr bwMode="auto">
          <a:xfrm>
            <a:off x="323850" y="355600"/>
            <a:ext cx="8686800" cy="563563"/>
          </a:xfrm>
          <a:prstGeom prst="rect">
            <a:avLst/>
          </a:prstGeom>
          <a:noFill/>
          <a:ln w="9525">
            <a:noFill/>
            <a:miter lim="800000"/>
            <a:headEnd/>
            <a:tailEnd/>
          </a:ln>
        </p:spPr>
        <p:txBody>
          <a:bodyPr anchor="ctr"/>
          <a:lstStyle/>
          <a:p>
            <a:r>
              <a:rPr lang="zh-TW" altLang="en-US" sz="2800" dirty="0">
                <a:solidFill>
                  <a:schemeClr val="tx2"/>
                </a:solidFill>
                <a:latin typeface="標楷體" pitchFamily="65" charset="-120"/>
                <a:ea typeface="標楷體" pitchFamily="65" charset="-120"/>
              </a:rPr>
              <a:t>二、重要事項</a:t>
            </a:r>
            <a:r>
              <a:rPr lang="en-US" altLang="zh-TW" sz="2800" dirty="0">
                <a:solidFill>
                  <a:schemeClr val="tx2"/>
                </a:solidFill>
                <a:latin typeface="標楷體" pitchFamily="65" charset="-120"/>
                <a:ea typeface="標楷體" pitchFamily="65" charset="-120"/>
              </a:rPr>
              <a:t>(</a:t>
            </a:r>
            <a:r>
              <a:rPr lang="en-US" altLang="zh-TW" sz="2800" dirty="0">
                <a:solidFill>
                  <a:schemeClr val="tx2"/>
                </a:solidFill>
                <a:latin typeface="Times New Roman" panose="02020603050405020304" pitchFamily="18" charset="0"/>
                <a:ea typeface="標楷體" pitchFamily="65" charset="-120"/>
                <a:cs typeface="Times New Roman" panose="02020603050405020304" pitchFamily="18" charset="0"/>
              </a:rPr>
              <a:t>5/10</a:t>
            </a:r>
            <a:r>
              <a:rPr lang="en-US" altLang="zh-TW" sz="2800" dirty="0">
                <a:solidFill>
                  <a:schemeClr val="tx2"/>
                </a:solidFill>
                <a:latin typeface="標楷體" pitchFamily="65" charset="-120"/>
                <a:ea typeface="標楷體" pitchFamily="65" charset="-120"/>
              </a:rPr>
              <a:t>)</a:t>
            </a:r>
            <a:endParaRPr lang="zh-TW" altLang="en-US" sz="2800" dirty="0">
              <a:solidFill>
                <a:schemeClr val="tx2"/>
              </a:solidFill>
              <a:latin typeface="標楷體" pitchFamily="65" charset="-120"/>
              <a:ea typeface="標楷體" pitchFamily="65" charset="-120"/>
            </a:endParaRPr>
          </a:p>
        </p:txBody>
      </p:sp>
      <p:sp>
        <p:nvSpPr>
          <p:cNvPr id="46" name="內容版面配置區 2"/>
          <p:cNvSpPr>
            <a:spLocks noGrp="1"/>
          </p:cNvSpPr>
          <p:nvPr>
            <p:ph idx="1"/>
          </p:nvPr>
        </p:nvSpPr>
        <p:spPr>
          <a:xfrm>
            <a:off x="107504" y="1359805"/>
            <a:ext cx="8831262" cy="5183187"/>
          </a:xfrm>
        </p:spPr>
        <p:txBody>
          <a:bodyPr/>
          <a:lstStyle/>
          <a:p>
            <a:pPr marL="457200" indent="-457200">
              <a:spcBef>
                <a:spcPts val="600"/>
              </a:spcBef>
              <a:spcAft>
                <a:spcPts val="600"/>
              </a:spcAft>
              <a:buClr>
                <a:schemeClr val="tx1"/>
              </a:buClr>
              <a:buFont typeface="+mj-lt"/>
              <a:buAutoNum type="arabicPeriod" startAt="4"/>
              <a:defRPr/>
            </a:pPr>
            <a:r>
              <a:rPr lang="zh-TW" altLang="en-US" sz="2200" b="1" u="sng" dirty="0">
                <a:latin typeface="Times New Roman" pitchFamily="18" charset="0"/>
                <a:ea typeface="標楷體" pitchFamily="65" charset="-120"/>
              </a:rPr>
              <a:t>集體繳費</a:t>
            </a:r>
            <a:r>
              <a:rPr lang="zh-TW" altLang="en-US" sz="2200" dirty="0">
                <a:latin typeface="Times New Roman" pitchFamily="18" charset="0"/>
                <a:ea typeface="標楷體" pitchFamily="65" charset="-120"/>
              </a:rPr>
              <a:t>由原統測集體報名單位辦理，請於</a:t>
            </a:r>
            <a:r>
              <a:rPr lang="en-US" altLang="zh-TW" sz="2200" dirty="0">
                <a:solidFill>
                  <a:srgbClr val="FF0000"/>
                </a:solidFill>
                <a:latin typeface="Times New Roman" pitchFamily="18" charset="0"/>
                <a:ea typeface="標楷體" pitchFamily="65" charset="-120"/>
              </a:rPr>
              <a:t>112</a:t>
            </a:r>
            <a:r>
              <a:rPr lang="zh-TW" altLang="en-US" sz="2200" dirty="0">
                <a:solidFill>
                  <a:srgbClr val="FF0000"/>
                </a:solidFill>
                <a:latin typeface="Times New Roman" pitchFamily="18" charset="0"/>
                <a:ea typeface="標楷體" pitchFamily="65" charset="-120"/>
              </a:rPr>
              <a:t>年</a:t>
            </a:r>
            <a:r>
              <a:rPr lang="en-US" altLang="zh-TW" sz="2200" dirty="0">
                <a:solidFill>
                  <a:srgbClr val="FF0000"/>
                </a:solidFill>
                <a:latin typeface="Times New Roman" pitchFamily="18" charset="0"/>
                <a:ea typeface="標楷體" pitchFamily="65" charset="-120"/>
              </a:rPr>
              <a:t>7</a:t>
            </a:r>
            <a:r>
              <a:rPr lang="zh-TW" altLang="en-US" sz="2200" dirty="0">
                <a:solidFill>
                  <a:srgbClr val="FF0000"/>
                </a:solidFill>
                <a:latin typeface="Times New Roman" pitchFamily="18" charset="0"/>
                <a:ea typeface="標楷體" pitchFamily="65" charset="-120"/>
              </a:rPr>
              <a:t>月</a:t>
            </a:r>
            <a:r>
              <a:rPr lang="en-US" altLang="zh-TW" sz="2200" dirty="0">
                <a:solidFill>
                  <a:srgbClr val="FF0000"/>
                </a:solidFill>
                <a:latin typeface="Times New Roman" pitchFamily="18" charset="0"/>
                <a:ea typeface="標楷體" pitchFamily="65" charset="-120"/>
              </a:rPr>
              <a:t>18</a:t>
            </a:r>
            <a:r>
              <a:rPr lang="zh-TW" altLang="en-US" sz="2200" dirty="0">
                <a:solidFill>
                  <a:srgbClr val="FF0000"/>
                </a:solidFill>
                <a:latin typeface="Times New Roman" pitchFamily="18" charset="0"/>
                <a:ea typeface="標楷體" pitchFamily="65" charset="-120"/>
              </a:rPr>
              <a:t>日</a:t>
            </a:r>
            <a:r>
              <a:rPr lang="en-US" altLang="zh-TW" sz="2200" dirty="0">
                <a:solidFill>
                  <a:srgbClr val="FF0000"/>
                </a:solidFill>
                <a:latin typeface="Times New Roman" pitchFamily="18" charset="0"/>
                <a:ea typeface="標楷體" pitchFamily="65" charset="-120"/>
              </a:rPr>
              <a:t>(</a:t>
            </a:r>
            <a:r>
              <a:rPr lang="zh-TW" altLang="en-US" sz="2200" dirty="0">
                <a:solidFill>
                  <a:srgbClr val="FF0000"/>
                </a:solidFill>
                <a:latin typeface="Times New Roman" pitchFamily="18" charset="0"/>
                <a:ea typeface="標楷體" pitchFamily="65" charset="-120"/>
              </a:rPr>
              <a:t>星期二</a:t>
            </a:r>
            <a:r>
              <a:rPr lang="en-US" altLang="zh-TW" sz="2200" dirty="0">
                <a:solidFill>
                  <a:srgbClr val="FF0000"/>
                </a:solidFill>
                <a:latin typeface="Times New Roman" pitchFamily="18" charset="0"/>
                <a:ea typeface="標楷體" pitchFamily="65" charset="-120"/>
              </a:rPr>
              <a:t>)10:00</a:t>
            </a:r>
            <a:r>
              <a:rPr lang="zh-TW" altLang="en-US" sz="2200" dirty="0">
                <a:solidFill>
                  <a:srgbClr val="FF0000"/>
                </a:solidFill>
                <a:latin typeface="Times New Roman" pitchFamily="18" charset="0"/>
                <a:ea typeface="標楷體" pitchFamily="65" charset="-120"/>
              </a:rPr>
              <a:t>起至</a:t>
            </a:r>
            <a:r>
              <a:rPr lang="en-US" altLang="zh-TW" sz="2200" dirty="0">
                <a:solidFill>
                  <a:srgbClr val="FF0000"/>
                </a:solidFill>
                <a:latin typeface="Times New Roman" pitchFamily="18" charset="0"/>
                <a:ea typeface="標楷體" pitchFamily="65" charset="-120"/>
              </a:rPr>
              <a:t>112</a:t>
            </a:r>
            <a:r>
              <a:rPr lang="zh-TW" altLang="en-US" sz="2200" dirty="0">
                <a:solidFill>
                  <a:srgbClr val="FF0000"/>
                </a:solidFill>
                <a:latin typeface="Times New Roman" pitchFamily="18" charset="0"/>
                <a:ea typeface="標楷體" pitchFamily="65" charset="-120"/>
              </a:rPr>
              <a:t>年</a:t>
            </a:r>
            <a:r>
              <a:rPr lang="en-US" altLang="zh-TW" sz="2200" dirty="0">
                <a:solidFill>
                  <a:srgbClr val="FF0000"/>
                </a:solidFill>
                <a:latin typeface="Times New Roman" pitchFamily="18" charset="0"/>
                <a:ea typeface="標楷體" pitchFamily="65" charset="-120"/>
              </a:rPr>
              <a:t>7</a:t>
            </a:r>
            <a:r>
              <a:rPr lang="zh-TW" altLang="en-US" sz="2200" dirty="0">
                <a:solidFill>
                  <a:srgbClr val="FF0000"/>
                </a:solidFill>
                <a:latin typeface="Times New Roman" pitchFamily="18" charset="0"/>
                <a:ea typeface="標楷體" pitchFamily="65" charset="-120"/>
              </a:rPr>
              <a:t>月</a:t>
            </a:r>
            <a:r>
              <a:rPr lang="en-US" altLang="zh-TW" sz="2200" dirty="0">
                <a:solidFill>
                  <a:srgbClr val="FF0000"/>
                </a:solidFill>
                <a:latin typeface="Times New Roman" pitchFamily="18" charset="0"/>
                <a:ea typeface="標楷體" pitchFamily="65" charset="-120"/>
              </a:rPr>
              <a:t>20</a:t>
            </a:r>
            <a:r>
              <a:rPr lang="zh-TW" altLang="en-US" sz="2200" dirty="0">
                <a:solidFill>
                  <a:srgbClr val="FF0000"/>
                </a:solidFill>
                <a:latin typeface="Times New Roman" pitchFamily="18" charset="0"/>
                <a:ea typeface="標楷體" pitchFamily="65" charset="-120"/>
              </a:rPr>
              <a:t>日</a:t>
            </a:r>
            <a:r>
              <a:rPr lang="en-US" altLang="zh-TW" sz="2200" dirty="0">
                <a:solidFill>
                  <a:srgbClr val="FF0000"/>
                </a:solidFill>
                <a:latin typeface="Times New Roman" pitchFamily="18" charset="0"/>
                <a:ea typeface="標楷體" pitchFamily="65" charset="-120"/>
              </a:rPr>
              <a:t>(</a:t>
            </a:r>
            <a:r>
              <a:rPr lang="zh-TW" altLang="en-US" sz="2200" dirty="0">
                <a:solidFill>
                  <a:srgbClr val="FF0000"/>
                </a:solidFill>
                <a:latin typeface="Times New Roman" pitchFamily="18" charset="0"/>
                <a:ea typeface="標楷體" pitchFamily="65" charset="-120"/>
              </a:rPr>
              <a:t>星期四</a:t>
            </a:r>
            <a:r>
              <a:rPr lang="en-US" altLang="zh-TW" sz="2200" dirty="0">
                <a:solidFill>
                  <a:srgbClr val="FF0000"/>
                </a:solidFill>
                <a:latin typeface="Times New Roman" pitchFamily="18" charset="0"/>
                <a:ea typeface="標楷體" pitchFamily="65" charset="-120"/>
              </a:rPr>
              <a:t>)17:00</a:t>
            </a:r>
            <a:r>
              <a:rPr lang="zh-TW" altLang="en-US" sz="2200" dirty="0">
                <a:solidFill>
                  <a:srgbClr val="FF0000"/>
                </a:solidFill>
                <a:latin typeface="Times New Roman" pitchFamily="18" charset="0"/>
                <a:ea typeface="標楷體" pitchFamily="65" charset="-120"/>
              </a:rPr>
              <a:t>止，</a:t>
            </a:r>
            <a:r>
              <a:rPr lang="zh-TW" altLang="en-US" sz="2200" dirty="0">
                <a:latin typeface="標楷體" pitchFamily="65" charset="-120"/>
                <a:ea typeface="標楷體" pitchFamily="65" charset="-120"/>
              </a:rPr>
              <a:t>上網登錄集繳意願；若有意願辦理集繳，請於上述時間內完成繳費名單勾選及繳費。</a:t>
            </a:r>
            <a:endParaRPr lang="en-US" altLang="zh-TW" sz="2200" dirty="0">
              <a:latin typeface="標楷體" pitchFamily="65" charset="-120"/>
              <a:ea typeface="標楷體" pitchFamily="65" charset="-120"/>
            </a:endParaRPr>
          </a:p>
          <a:p>
            <a:pPr marL="628650" lvl="1" indent="-361950">
              <a:lnSpc>
                <a:spcPct val="90000"/>
              </a:lnSpc>
              <a:spcBef>
                <a:spcPts val="600"/>
              </a:spcBef>
              <a:spcAft>
                <a:spcPts val="600"/>
              </a:spcAft>
              <a:buClr>
                <a:schemeClr val="tx1"/>
              </a:buClr>
              <a:buFont typeface="Wingdings" panose="05000000000000000000" pitchFamily="2" charset="2"/>
              <a:buChar char="u"/>
              <a:defRPr/>
            </a:pPr>
            <a:r>
              <a:rPr lang="zh-TW" altLang="en-US" sz="2000" spc="-30" dirty="0">
                <a:solidFill>
                  <a:srgbClr val="0000FF"/>
                </a:solidFill>
                <a:latin typeface="Times New Roman" pitchFamily="18" charset="0"/>
                <a:ea typeface="標楷體" pitchFamily="65" charset="-120"/>
              </a:rPr>
              <a:t>限透過金融單位匯款，本委員會提供每位考生</a:t>
            </a:r>
            <a:r>
              <a:rPr lang="en-US" altLang="zh-TW" sz="2000" spc="-30" dirty="0">
                <a:solidFill>
                  <a:srgbClr val="0000FF"/>
                </a:solidFill>
                <a:latin typeface="Times New Roman" pitchFamily="18" charset="0"/>
                <a:ea typeface="標楷體" pitchFamily="65" charset="-120"/>
              </a:rPr>
              <a:t>5</a:t>
            </a:r>
            <a:r>
              <a:rPr lang="zh-TW" altLang="en-US" sz="2000" spc="-30" dirty="0">
                <a:solidFill>
                  <a:srgbClr val="0000FF"/>
                </a:solidFill>
                <a:latin typeface="Times New Roman" pitchFamily="18" charset="0"/>
                <a:ea typeface="標楷體" pitchFamily="65" charset="-120"/>
              </a:rPr>
              <a:t>元之作業費給集繳單位</a:t>
            </a:r>
            <a:endParaRPr lang="en-US" altLang="zh-TW" sz="2000" spc="-30" dirty="0">
              <a:solidFill>
                <a:srgbClr val="0000FF"/>
              </a:solidFill>
              <a:latin typeface="Times New Roman" pitchFamily="18" charset="0"/>
              <a:ea typeface="標楷體" pitchFamily="65" charset="-120"/>
            </a:endParaRPr>
          </a:p>
          <a:p>
            <a:pPr marL="628650" lvl="1" indent="-361950">
              <a:lnSpc>
                <a:spcPct val="90000"/>
              </a:lnSpc>
              <a:spcBef>
                <a:spcPts val="600"/>
              </a:spcBef>
              <a:spcAft>
                <a:spcPts val="600"/>
              </a:spcAft>
              <a:buClr>
                <a:schemeClr val="tx1"/>
              </a:buClr>
              <a:buFont typeface="Wingdings" panose="05000000000000000000" pitchFamily="2" charset="2"/>
              <a:buChar char="u"/>
              <a:defRPr/>
            </a:pPr>
            <a:r>
              <a:rPr lang="zh-TW" altLang="en-US" sz="2000" dirty="0">
                <a:latin typeface="Times New Roman" pitchFamily="18" charset="0"/>
                <a:ea typeface="標楷體" pitchFamily="65" charset="-120"/>
              </a:rPr>
              <a:t>集繳名單勾選作業，確定送出後即不得更改，即使金額相同亦不能更改名單，務必確認資料正確後再送出。</a:t>
            </a:r>
            <a:endParaRPr lang="en-US" altLang="zh-TW" sz="2000" dirty="0">
              <a:latin typeface="Times New Roman" pitchFamily="18" charset="0"/>
              <a:ea typeface="標楷體" pitchFamily="65" charset="-120"/>
            </a:endParaRPr>
          </a:p>
          <a:p>
            <a:pPr marL="628650" lvl="1" indent="-361950">
              <a:lnSpc>
                <a:spcPct val="90000"/>
              </a:lnSpc>
              <a:spcBef>
                <a:spcPts val="600"/>
              </a:spcBef>
              <a:spcAft>
                <a:spcPts val="600"/>
              </a:spcAft>
              <a:buClr>
                <a:schemeClr val="tx1"/>
              </a:buClr>
              <a:buFont typeface="Wingdings" panose="05000000000000000000" pitchFamily="2" charset="2"/>
              <a:buChar char="u"/>
              <a:defRPr/>
            </a:pPr>
            <a:r>
              <a:rPr lang="zh-TW" altLang="en-US" sz="2000" b="1" u="sng" spc="-30" dirty="0">
                <a:solidFill>
                  <a:srgbClr val="FF0000"/>
                </a:solidFill>
                <a:latin typeface="Times New Roman" pitchFamily="18" charset="0"/>
                <a:ea typeface="標楷體" pitchFamily="65" charset="-120"/>
              </a:rPr>
              <a:t>不辦理集繳之學校</a:t>
            </a:r>
            <a:r>
              <a:rPr lang="en-US" altLang="zh-TW" sz="2000" b="1" u="sng" spc="-30" dirty="0">
                <a:solidFill>
                  <a:srgbClr val="FF0000"/>
                </a:solidFill>
                <a:latin typeface="Times New Roman" pitchFamily="18" charset="0"/>
                <a:ea typeface="標楷體" pitchFamily="65" charset="-120"/>
              </a:rPr>
              <a:t>(</a:t>
            </a:r>
            <a:r>
              <a:rPr lang="zh-TW" altLang="en-US" sz="2000" b="1" u="sng" spc="-30" dirty="0">
                <a:solidFill>
                  <a:srgbClr val="FF0000"/>
                </a:solidFill>
                <a:latin typeface="Times New Roman" pitchFamily="18" charset="0"/>
                <a:ea typeface="標楷體" pitchFamily="65" charset="-120"/>
              </a:rPr>
              <a:t>或未參加所屬學校集體繳費之考生</a:t>
            </a:r>
            <a:r>
              <a:rPr lang="en-US" altLang="zh-TW" sz="2000" b="1" u="sng" spc="-30" dirty="0">
                <a:solidFill>
                  <a:srgbClr val="FF0000"/>
                </a:solidFill>
                <a:latin typeface="Times New Roman" pitchFamily="18" charset="0"/>
                <a:ea typeface="標楷體" pitchFamily="65" charset="-120"/>
              </a:rPr>
              <a:t>)</a:t>
            </a:r>
            <a:r>
              <a:rPr lang="zh-TW" altLang="en-US" sz="2000" b="1" u="sng" spc="-30" dirty="0">
                <a:solidFill>
                  <a:srgbClr val="FF0000"/>
                </a:solidFill>
                <a:latin typeface="Times New Roman" pitchFamily="18" charset="0"/>
                <a:ea typeface="標楷體" pitchFamily="65" charset="-120"/>
              </a:rPr>
              <a:t>，請提醒並輔導考生務必於</a:t>
            </a:r>
            <a:r>
              <a:rPr lang="zh-TW" altLang="en-US" sz="2000" b="1" u="sng" spc="-30" dirty="0">
                <a:solidFill>
                  <a:srgbClr val="0000FF"/>
                </a:solidFill>
                <a:latin typeface="Times New Roman" pitchFamily="18" charset="0"/>
                <a:ea typeface="標楷體" pitchFamily="65" charset="-120"/>
              </a:rPr>
              <a:t>個別繳費規定期間</a:t>
            </a:r>
            <a:r>
              <a:rPr lang="zh-TW" altLang="en-US" sz="2000" b="1" u="sng" spc="-30" dirty="0">
                <a:solidFill>
                  <a:srgbClr val="FF0000"/>
                </a:solidFill>
                <a:latin typeface="Times New Roman" pitchFamily="18" charset="0"/>
                <a:ea typeface="標楷體" pitchFamily="65" charset="-120"/>
              </a:rPr>
              <a:t>內進行繳費。</a:t>
            </a:r>
            <a:endParaRPr lang="en-US" altLang="zh-TW" sz="2000" dirty="0">
              <a:latin typeface="Times New Roman" pitchFamily="18" charset="0"/>
              <a:ea typeface="標楷體" pitchFamily="65" charset="-120"/>
            </a:endParaRPr>
          </a:p>
          <a:p>
            <a:pPr marL="266700" indent="-266700">
              <a:lnSpc>
                <a:spcPts val="2880"/>
              </a:lnSpc>
              <a:spcBef>
                <a:spcPts val="600"/>
              </a:spcBef>
              <a:spcAft>
                <a:spcPts val="600"/>
              </a:spcAft>
              <a:buClr>
                <a:schemeClr val="tx1"/>
              </a:buClr>
              <a:buFont typeface="+mj-lt"/>
              <a:buAutoNum type="arabicPeriod" startAt="4"/>
              <a:defRPr/>
            </a:pPr>
            <a:r>
              <a:rPr lang="zh-TW" altLang="en-US" sz="2200" b="1" u="sng" dirty="0">
                <a:latin typeface="Times New Roman" pitchFamily="18" charset="0"/>
                <a:ea typeface="標楷體" pitchFamily="65" charset="-120"/>
              </a:rPr>
              <a:t>個別繳費</a:t>
            </a:r>
            <a:r>
              <a:rPr lang="zh-TW" altLang="en-US" sz="2200" dirty="0">
                <a:latin typeface="Times New Roman" pitchFamily="18" charset="0"/>
                <a:ea typeface="標楷體" pitchFamily="65" charset="-120"/>
              </a:rPr>
              <a:t>之考生，請於</a:t>
            </a:r>
            <a:r>
              <a:rPr lang="en-US" altLang="zh-TW" sz="2200" dirty="0">
                <a:solidFill>
                  <a:srgbClr val="FF0000"/>
                </a:solidFill>
                <a:latin typeface="Times New Roman" pitchFamily="18" charset="0"/>
                <a:ea typeface="標楷體" pitchFamily="65" charset="-120"/>
              </a:rPr>
              <a:t> 112</a:t>
            </a:r>
            <a:r>
              <a:rPr lang="zh-TW" altLang="en-US" sz="2200" dirty="0">
                <a:solidFill>
                  <a:srgbClr val="FF0000"/>
                </a:solidFill>
                <a:latin typeface="Times New Roman" pitchFamily="18" charset="0"/>
                <a:ea typeface="標楷體" pitchFamily="65" charset="-120"/>
              </a:rPr>
              <a:t>年</a:t>
            </a:r>
            <a:r>
              <a:rPr lang="en-US" altLang="zh-TW" sz="2200" dirty="0">
                <a:solidFill>
                  <a:srgbClr val="FF0000"/>
                </a:solidFill>
                <a:latin typeface="Times New Roman" pitchFamily="18" charset="0"/>
                <a:ea typeface="標楷體" pitchFamily="65" charset="-120"/>
              </a:rPr>
              <a:t>7</a:t>
            </a:r>
            <a:r>
              <a:rPr lang="zh-TW" altLang="en-US" sz="2200" dirty="0">
                <a:solidFill>
                  <a:srgbClr val="FF0000"/>
                </a:solidFill>
                <a:latin typeface="Times New Roman" pitchFamily="18" charset="0"/>
                <a:ea typeface="標楷體" pitchFamily="65" charset="-120"/>
              </a:rPr>
              <a:t>月</a:t>
            </a:r>
            <a:r>
              <a:rPr lang="en-US" altLang="zh-TW" sz="2200" dirty="0">
                <a:solidFill>
                  <a:srgbClr val="FF0000"/>
                </a:solidFill>
                <a:latin typeface="Times New Roman" pitchFamily="18" charset="0"/>
                <a:ea typeface="標楷體" pitchFamily="65" charset="-120"/>
              </a:rPr>
              <a:t>21</a:t>
            </a:r>
            <a:r>
              <a:rPr lang="zh-TW" altLang="en-US" sz="2200" dirty="0">
                <a:solidFill>
                  <a:srgbClr val="FF0000"/>
                </a:solidFill>
                <a:latin typeface="Times New Roman" pitchFamily="18" charset="0"/>
                <a:ea typeface="標楷體" pitchFamily="65" charset="-120"/>
              </a:rPr>
              <a:t>日</a:t>
            </a:r>
            <a:r>
              <a:rPr lang="en-US" altLang="zh-TW" sz="2200" dirty="0">
                <a:solidFill>
                  <a:srgbClr val="FF0000"/>
                </a:solidFill>
                <a:latin typeface="Times New Roman" pitchFamily="18" charset="0"/>
                <a:ea typeface="標楷體" pitchFamily="65" charset="-120"/>
              </a:rPr>
              <a:t>(</a:t>
            </a:r>
            <a:r>
              <a:rPr lang="zh-TW" altLang="en-US" sz="2200" dirty="0">
                <a:solidFill>
                  <a:srgbClr val="FF0000"/>
                </a:solidFill>
                <a:latin typeface="Times New Roman" pitchFamily="18" charset="0"/>
                <a:ea typeface="標楷體" pitchFamily="65" charset="-120"/>
              </a:rPr>
              <a:t>星期五</a:t>
            </a:r>
            <a:r>
              <a:rPr lang="en-US" altLang="zh-TW" sz="2200" dirty="0">
                <a:solidFill>
                  <a:srgbClr val="FF0000"/>
                </a:solidFill>
                <a:latin typeface="Times New Roman" pitchFamily="18" charset="0"/>
                <a:ea typeface="標楷體" pitchFamily="65" charset="-120"/>
              </a:rPr>
              <a:t>)10:00</a:t>
            </a:r>
            <a:r>
              <a:rPr lang="zh-TW" altLang="en-US" sz="2200" dirty="0">
                <a:solidFill>
                  <a:srgbClr val="FF0000"/>
                </a:solidFill>
                <a:latin typeface="Times New Roman" pitchFamily="18" charset="0"/>
                <a:ea typeface="標楷體" pitchFamily="65" charset="-120"/>
              </a:rPr>
              <a:t>起至</a:t>
            </a:r>
            <a:r>
              <a:rPr lang="en-US" altLang="zh-TW" sz="2200" dirty="0">
                <a:solidFill>
                  <a:srgbClr val="FF0000"/>
                </a:solidFill>
                <a:latin typeface="Times New Roman" pitchFamily="18" charset="0"/>
                <a:ea typeface="標楷體" pitchFamily="65" charset="-120"/>
              </a:rPr>
              <a:t>112</a:t>
            </a:r>
            <a:r>
              <a:rPr lang="zh-TW" altLang="en-US" sz="2200" dirty="0">
                <a:solidFill>
                  <a:srgbClr val="FF0000"/>
                </a:solidFill>
                <a:latin typeface="Times New Roman" pitchFamily="18" charset="0"/>
                <a:ea typeface="標楷體" pitchFamily="65" charset="-120"/>
              </a:rPr>
              <a:t>年</a:t>
            </a:r>
            <a:r>
              <a:rPr lang="en-US" altLang="zh-TW" sz="2200" dirty="0">
                <a:solidFill>
                  <a:srgbClr val="FF0000"/>
                </a:solidFill>
                <a:latin typeface="Times New Roman" pitchFamily="18" charset="0"/>
                <a:ea typeface="標楷體" pitchFamily="65" charset="-120"/>
              </a:rPr>
              <a:t>7</a:t>
            </a:r>
            <a:r>
              <a:rPr lang="zh-TW" altLang="en-US" sz="2200" dirty="0">
                <a:solidFill>
                  <a:srgbClr val="FF0000"/>
                </a:solidFill>
                <a:latin typeface="Times New Roman" pitchFamily="18" charset="0"/>
                <a:ea typeface="標楷體" pitchFamily="65" charset="-120"/>
              </a:rPr>
              <a:t>月</a:t>
            </a:r>
            <a:r>
              <a:rPr lang="en-US" altLang="zh-TW" sz="2200" dirty="0">
                <a:solidFill>
                  <a:srgbClr val="FF0000"/>
                </a:solidFill>
                <a:latin typeface="Times New Roman" pitchFamily="18" charset="0"/>
                <a:ea typeface="標楷體" pitchFamily="65" charset="-120"/>
              </a:rPr>
              <a:t>26</a:t>
            </a:r>
            <a:r>
              <a:rPr lang="zh-TW" altLang="en-US" sz="2200" dirty="0">
                <a:solidFill>
                  <a:srgbClr val="FF0000"/>
                </a:solidFill>
                <a:latin typeface="Times New Roman" pitchFamily="18" charset="0"/>
                <a:ea typeface="標楷體" pitchFamily="65" charset="-120"/>
              </a:rPr>
              <a:t>日</a:t>
            </a:r>
            <a:r>
              <a:rPr lang="en-US" altLang="zh-TW" sz="2200" dirty="0">
                <a:solidFill>
                  <a:srgbClr val="FF0000"/>
                </a:solidFill>
                <a:latin typeface="Times New Roman" pitchFamily="18" charset="0"/>
                <a:ea typeface="標楷體" pitchFamily="65" charset="-120"/>
              </a:rPr>
              <a:t>(</a:t>
            </a:r>
            <a:r>
              <a:rPr lang="zh-TW" altLang="en-US" sz="2200" dirty="0">
                <a:solidFill>
                  <a:srgbClr val="FF0000"/>
                </a:solidFill>
                <a:latin typeface="Times New Roman" pitchFamily="18" charset="0"/>
                <a:ea typeface="標楷體" pitchFamily="65" charset="-120"/>
              </a:rPr>
              <a:t>星期三</a:t>
            </a:r>
            <a:r>
              <a:rPr lang="en-US" altLang="zh-TW" sz="2200" dirty="0">
                <a:solidFill>
                  <a:srgbClr val="FF0000"/>
                </a:solidFill>
                <a:latin typeface="Times New Roman" pitchFamily="18" charset="0"/>
                <a:ea typeface="標楷體" pitchFamily="65" charset="-120"/>
              </a:rPr>
              <a:t>)24:00</a:t>
            </a:r>
            <a:r>
              <a:rPr lang="zh-TW" altLang="en-US" sz="2200" dirty="0">
                <a:solidFill>
                  <a:srgbClr val="FF0000"/>
                </a:solidFill>
                <a:latin typeface="Times New Roman" pitchFamily="18" charset="0"/>
                <a:ea typeface="標楷體" pitchFamily="65" charset="-120"/>
              </a:rPr>
              <a:t>止</a:t>
            </a:r>
            <a:r>
              <a:rPr lang="en-US" altLang="zh-TW" sz="2200" dirty="0">
                <a:solidFill>
                  <a:srgbClr val="FF0000"/>
                </a:solidFill>
                <a:latin typeface="Times New Roman" pitchFamily="18" charset="0"/>
                <a:ea typeface="標楷體" pitchFamily="65" charset="-120"/>
              </a:rPr>
              <a:t>【</a:t>
            </a:r>
            <a:r>
              <a:rPr lang="zh-TW" altLang="en-US" sz="2200" dirty="0">
                <a:solidFill>
                  <a:srgbClr val="FF0000"/>
                </a:solidFill>
                <a:latin typeface="Times New Roman" pitchFamily="18" charset="0"/>
                <a:ea typeface="標楷體" pitchFamily="65" charset="-120"/>
              </a:rPr>
              <a:t>便利商店繳費僅至</a:t>
            </a:r>
            <a:r>
              <a:rPr lang="en-US" altLang="zh-TW" sz="2200" dirty="0">
                <a:solidFill>
                  <a:srgbClr val="FF0000"/>
                </a:solidFill>
                <a:latin typeface="Times New Roman" pitchFamily="18" charset="0"/>
                <a:ea typeface="標楷體" pitchFamily="65" charset="-120"/>
              </a:rPr>
              <a:t>112</a:t>
            </a:r>
            <a:r>
              <a:rPr lang="zh-TW" altLang="en-US" sz="2200" dirty="0">
                <a:solidFill>
                  <a:srgbClr val="FF0000"/>
                </a:solidFill>
                <a:latin typeface="Times New Roman" pitchFamily="18" charset="0"/>
                <a:ea typeface="標楷體" pitchFamily="65" charset="-120"/>
              </a:rPr>
              <a:t>年</a:t>
            </a:r>
            <a:r>
              <a:rPr lang="en-US" altLang="zh-TW" sz="2200" dirty="0">
                <a:solidFill>
                  <a:srgbClr val="FF0000"/>
                </a:solidFill>
                <a:latin typeface="Times New Roman" pitchFamily="18" charset="0"/>
                <a:ea typeface="標楷體" pitchFamily="65" charset="-120"/>
              </a:rPr>
              <a:t>7</a:t>
            </a:r>
            <a:r>
              <a:rPr lang="zh-TW" altLang="en-US" sz="2200" dirty="0">
                <a:solidFill>
                  <a:srgbClr val="FF0000"/>
                </a:solidFill>
                <a:latin typeface="Times New Roman" pitchFamily="18" charset="0"/>
                <a:ea typeface="標楷體" pitchFamily="65" charset="-120"/>
              </a:rPr>
              <a:t>月</a:t>
            </a:r>
            <a:r>
              <a:rPr lang="en-US" altLang="zh-TW" sz="2200" dirty="0">
                <a:solidFill>
                  <a:srgbClr val="FF0000"/>
                </a:solidFill>
                <a:latin typeface="Times New Roman" pitchFamily="18" charset="0"/>
                <a:ea typeface="標楷體" pitchFamily="65" charset="-120"/>
              </a:rPr>
              <a:t>22</a:t>
            </a:r>
            <a:r>
              <a:rPr lang="zh-TW" altLang="en-US" sz="2200" dirty="0">
                <a:solidFill>
                  <a:srgbClr val="FF0000"/>
                </a:solidFill>
                <a:latin typeface="Times New Roman" pitchFamily="18" charset="0"/>
                <a:ea typeface="標楷體" pitchFamily="65" charset="-120"/>
              </a:rPr>
              <a:t>日</a:t>
            </a:r>
            <a:r>
              <a:rPr lang="en-US" altLang="zh-TW" sz="2200" dirty="0">
                <a:solidFill>
                  <a:srgbClr val="FF0000"/>
                </a:solidFill>
                <a:latin typeface="Times New Roman" pitchFamily="18" charset="0"/>
                <a:ea typeface="標楷體" pitchFamily="65" charset="-120"/>
              </a:rPr>
              <a:t>(</a:t>
            </a:r>
            <a:r>
              <a:rPr lang="zh-TW" altLang="en-US" sz="2200" dirty="0">
                <a:solidFill>
                  <a:srgbClr val="FF0000"/>
                </a:solidFill>
                <a:latin typeface="Times New Roman" pitchFamily="18" charset="0"/>
                <a:ea typeface="標楷體" pitchFamily="65" charset="-120"/>
              </a:rPr>
              <a:t>星期六</a:t>
            </a:r>
            <a:r>
              <a:rPr lang="en-US" altLang="zh-TW" sz="2200" dirty="0">
                <a:solidFill>
                  <a:srgbClr val="FF0000"/>
                </a:solidFill>
                <a:latin typeface="Times New Roman" pitchFamily="18" charset="0"/>
                <a:ea typeface="標楷體" pitchFamily="65" charset="-120"/>
              </a:rPr>
              <a:t>)24:00】</a:t>
            </a:r>
            <a:r>
              <a:rPr lang="zh-TW" altLang="en-US" sz="2200" dirty="0">
                <a:latin typeface="Times New Roman" pitchFamily="18" charset="0"/>
                <a:ea typeface="標楷體" pitchFamily="65" charset="-120"/>
              </a:rPr>
              <a:t>，至本委員會網站登入「繳款單列印及繳款帳號查詢系統」取得繳款帳號或下載繳款單進行繳費，完成繳費</a:t>
            </a:r>
            <a:r>
              <a:rPr lang="en-US" altLang="zh-TW" sz="2200" dirty="0">
                <a:latin typeface="Times New Roman" pitchFamily="18" charset="0"/>
                <a:ea typeface="標楷體" pitchFamily="65" charset="-120"/>
              </a:rPr>
              <a:t>2</a:t>
            </a:r>
            <a:r>
              <a:rPr lang="zh-TW" altLang="en-US" sz="2200" dirty="0">
                <a:latin typeface="Times New Roman" pitchFamily="18" charset="0"/>
                <a:ea typeface="標楷體" pitchFamily="65" charset="-120"/>
              </a:rPr>
              <a:t>小時後，即可上網查詢繳費狀態</a:t>
            </a:r>
            <a:r>
              <a:rPr lang="en-US" altLang="zh-TW" sz="2200" dirty="0">
                <a:latin typeface="Times New Roman" pitchFamily="18" charset="0"/>
                <a:ea typeface="標楷體" pitchFamily="65" charset="-120"/>
              </a:rPr>
              <a:t>(</a:t>
            </a:r>
            <a:r>
              <a:rPr lang="zh-TW" altLang="en-US" sz="2200" dirty="0">
                <a:latin typeface="Times New Roman" pitchFamily="18" charset="0"/>
                <a:ea typeface="標楷體" pitchFamily="65" charset="-120"/>
              </a:rPr>
              <a:t>便利商店繳費約須</a:t>
            </a:r>
            <a:r>
              <a:rPr lang="en-US" altLang="zh-TW" sz="2200" dirty="0">
                <a:latin typeface="Times New Roman" pitchFamily="18" charset="0"/>
                <a:ea typeface="標楷體" pitchFamily="65" charset="-120"/>
              </a:rPr>
              <a:t>3</a:t>
            </a:r>
            <a:r>
              <a:rPr lang="zh-TW" altLang="en-US" sz="2200" dirty="0">
                <a:latin typeface="Times New Roman" pitchFamily="18" charset="0"/>
                <a:ea typeface="標楷體" pitchFamily="65" charset="-120"/>
              </a:rPr>
              <a:t>個工作天，不含例假日</a:t>
            </a:r>
            <a:r>
              <a:rPr lang="en-US" altLang="zh-TW" sz="2200" dirty="0">
                <a:latin typeface="Times New Roman" pitchFamily="18" charset="0"/>
                <a:ea typeface="標楷體" pitchFamily="65" charset="-120"/>
              </a:rPr>
              <a:t>)</a:t>
            </a:r>
            <a:r>
              <a:rPr lang="zh-TW" altLang="en-US" sz="2200" dirty="0">
                <a:latin typeface="Times New Roman" pitchFamily="18" charset="0"/>
                <a:ea typeface="標楷體" pitchFamily="65" charset="-120"/>
              </a:rPr>
              <a:t>。</a:t>
            </a:r>
          </a:p>
          <a:p>
            <a:pPr marL="0" indent="0">
              <a:lnSpc>
                <a:spcPct val="90000"/>
              </a:lnSpc>
              <a:spcBef>
                <a:spcPts val="300"/>
              </a:spcBef>
              <a:spcAft>
                <a:spcPts val="300"/>
              </a:spcAft>
              <a:buClr>
                <a:schemeClr val="tx1"/>
              </a:buClr>
              <a:buNone/>
              <a:defRPr/>
            </a:pPr>
            <a:endParaRPr lang="en-US" altLang="zh-TW" sz="2400" dirty="0">
              <a:latin typeface="Times New Roman" pitchFamily="18" charset="0"/>
              <a:ea typeface="標楷體" pitchFamily="65" charset="-120"/>
            </a:endParaRPr>
          </a:p>
          <a:p>
            <a:pPr marL="457200" indent="-457200">
              <a:lnSpc>
                <a:spcPct val="90000"/>
              </a:lnSpc>
              <a:spcBef>
                <a:spcPts val="300"/>
              </a:spcBef>
              <a:spcAft>
                <a:spcPts val="300"/>
              </a:spcAft>
              <a:buClr>
                <a:schemeClr val="tx1"/>
              </a:buClr>
              <a:buFontTx/>
              <a:buNone/>
              <a:defRPr/>
            </a:pPr>
            <a:endParaRPr lang="zh-TW" altLang="en-US" sz="2400" dirty="0">
              <a:latin typeface="Times New Roman" pitchFamily="18" charset="0"/>
              <a:ea typeface="標楷體" pitchFamily="65" charset="-120"/>
            </a:endParaRPr>
          </a:p>
        </p:txBody>
      </p:sp>
      <p:sp>
        <p:nvSpPr>
          <p:cNvPr id="14" name="圓角矩形 13"/>
          <p:cNvSpPr/>
          <p:nvPr/>
        </p:nvSpPr>
        <p:spPr>
          <a:xfrm>
            <a:off x="5409030" y="230507"/>
            <a:ext cx="363538" cy="1150938"/>
          </a:xfrm>
          <a:prstGeom prst="roundRect">
            <a:avLst/>
          </a:prstGeom>
          <a:solidFill>
            <a:srgbClr val="FFFF9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defRPr/>
            </a:pPr>
            <a:r>
              <a:rPr lang="zh-TW" altLang="en-US" dirty="0">
                <a:solidFill>
                  <a:schemeClr val="tx1"/>
                </a:solidFill>
                <a:latin typeface="標楷體" pitchFamily="65" charset="-120"/>
                <a:ea typeface="標楷體" pitchFamily="65" charset="-120"/>
              </a:rPr>
              <a:t>資格審查</a:t>
            </a:r>
          </a:p>
        </p:txBody>
      </p:sp>
      <p:sp>
        <p:nvSpPr>
          <p:cNvPr id="15" name="圓角矩形 14"/>
          <p:cNvSpPr/>
          <p:nvPr/>
        </p:nvSpPr>
        <p:spPr>
          <a:xfrm>
            <a:off x="5915443" y="230507"/>
            <a:ext cx="363537" cy="1150938"/>
          </a:xfrm>
          <a:prstGeom prst="roundRect">
            <a:avLst/>
          </a:prstGeom>
          <a:solidFill>
            <a:srgbClr val="FFC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defRPr/>
            </a:pPr>
            <a:r>
              <a:rPr lang="zh-TW" altLang="en-US" dirty="0">
                <a:solidFill>
                  <a:schemeClr val="tx1"/>
                </a:solidFill>
                <a:latin typeface="標楷體" pitchFamily="65" charset="-120"/>
                <a:ea typeface="標楷體" pitchFamily="65" charset="-120"/>
              </a:rPr>
              <a:t>繳費</a:t>
            </a:r>
          </a:p>
        </p:txBody>
      </p:sp>
      <p:sp>
        <p:nvSpPr>
          <p:cNvPr id="16" name="圓角矩形 15"/>
          <p:cNvSpPr/>
          <p:nvPr/>
        </p:nvSpPr>
        <p:spPr>
          <a:xfrm>
            <a:off x="6421854" y="337924"/>
            <a:ext cx="895455" cy="936104"/>
          </a:xfrm>
          <a:prstGeom prst="roundRect">
            <a:avLst/>
          </a:prstGeom>
          <a:solidFill>
            <a:srgbClr val="FFFF9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lstStyle/>
          <a:p>
            <a:pPr algn="ctr">
              <a:defRPr/>
            </a:pPr>
            <a:r>
              <a:rPr lang="zh-TW" altLang="en-US" sz="1200" b="1" dirty="0">
                <a:solidFill>
                  <a:schemeClr val="tx1"/>
                </a:solidFill>
                <a:latin typeface="標楷體" pitchFamily="65" charset="-120"/>
                <a:ea typeface="標楷體" pitchFamily="65" charset="-120"/>
              </a:rPr>
              <a:t>個人總成績查詢</a:t>
            </a:r>
            <a:r>
              <a:rPr lang="en-US" altLang="zh-TW" sz="1200" b="1" dirty="0">
                <a:solidFill>
                  <a:schemeClr val="tx1"/>
                </a:solidFill>
                <a:latin typeface="標楷體" pitchFamily="65" charset="-120"/>
                <a:ea typeface="標楷體" pitchFamily="65" charset="-120"/>
              </a:rPr>
              <a:t>&amp;</a:t>
            </a:r>
            <a:endParaRPr lang="zh-TW" altLang="en-US" sz="1200" b="1" dirty="0">
              <a:solidFill>
                <a:schemeClr val="tx1"/>
              </a:solidFill>
              <a:latin typeface="標楷體" pitchFamily="65" charset="-120"/>
              <a:ea typeface="標楷體" pitchFamily="65" charset="-120"/>
            </a:endParaRPr>
          </a:p>
          <a:p>
            <a:pPr algn="ctr">
              <a:defRPr/>
            </a:pPr>
            <a:r>
              <a:rPr lang="zh-TW" altLang="en-US" sz="1200" b="1" dirty="0">
                <a:solidFill>
                  <a:schemeClr val="tx1"/>
                </a:solidFill>
                <a:latin typeface="標楷體" pitchFamily="65" charset="-120"/>
                <a:ea typeface="標楷體" pitchFamily="65" charset="-120"/>
              </a:rPr>
              <a:t>各權重組合人數累計表公告</a:t>
            </a:r>
          </a:p>
        </p:txBody>
      </p:sp>
      <p:sp>
        <p:nvSpPr>
          <p:cNvPr id="17" name="圓角矩形 16"/>
          <p:cNvSpPr/>
          <p:nvPr/>
        </p:nvSpPr>
        <p:spPr>
          <a:xfrm>
            <a:off x="7460183" y="208867"/>
            <a:ext cx="639762" cy="1150938"/>
          </a:xfrm>
          <a:prstGeom prst="roundRect">
            <a:avLst/>
          </a:prstGeom>
          <a:solidFill>
            <a:srgbClr val="FFFF9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defRPr/>
            </a:pPr>
            <a:r>
              <a:rPr lang="zh-TW" altLang="en-US" dirty="0">
                <a:solidFill>
                  <a:schemeClr val="tx1"/>
                </a:solidFill>
                <a:latin typeface="標楷體" pitchFamily="65" charset="-120"/>
                <a:ea typeface="標楷體" pitchFamily="65" charset="-120"/>
              </a:rPr>
              <a:t>登記志願網路選填</a:t>
            </a:r>
          </a:p>
        </p:txBody>
      </p:sp>
      <p:sp>
        <p:nvSpPr>
          <p:cNvPr id="18" name="圓角矩形 17"/>
          <p:cNvSpPr/>
          <p:nvPr/>
        </p:nvSpPr>
        <p:spPr>
          <a:xfrm>
            <a:off x="8244408" y="208867"/>
            <a:ext cx="361950" cy="1150938"/>
          </a:xfrm>
          <a:prstGeom prst="roundRect">
            <a:avLst/>
          </a:prstGeom>
          <a:solidFill>
            <a:srgbClr val="FFFF9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defRPr/>
            </a:pPr>
            <a:r>
              <a:rPr lang="zh-TW" altLang="en-US" dirty="0">
                <a:solidFill>
                  <a:schemeClr val="tx1"/>
                </a:solidFill>
                <a:latin typeface="標楷體" pitchFamily="65" charset="-120"/>
                <a:ea typeface="標楷體" pitchFamily="65" charset="-120"/>
              </a:rPr>
              <a:t>錄取公告</a:t>
            </a:r>
          </a:p>
        </p:txBody>
      </p:sp>
      <p:cxnSp>
        <p:nvCxnSpPr>
          <p:cNvPr id="19" name="直線單箭頭接點 18"/>
          <p:cNvCxnSpPr>
            <a:stCxn id="14" idx="3"/>
            <a:endCxn id="15" idx="1"/>
          </p:cNvCxnSpPr>
          <p:nvPr/>
        </p:nvCxnSpPr>
        <p:spPr>
          <a:xfrm>
            <a:off x="5772568" y="806770"/>
            <a:ext cx="142875" cy="0"/>
          </a:xfrm>
          <a:prstGeom prst="straightConnector1">
            <a:avLst/>
          </a:prstGeom>
          <a:ln w="19050">
            <a:solidFill>
              <a:srgbClr val="00206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直線單箭頭接點 19"/>
          <p:cNvCxnSpPr/>
          <p:nvPr/>
        </p:nvCxnSpPr>
        <p:spPr>
          <a:xfrm>
            <a:off x="6278979" y="806770"/>
            <a:ext cx="142875" cy="0"/>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1" name="直線單箭頭接點 20"/>
          <p:cNvCxnSpPr>
            <a:endCxn id="17" idx="1"/>
          </p:cNvCxnSpPr>
          <p:nvPr/>
        </p:nvCxnSpPr>
        <p:spPr>
          <a:xfrm>
            <a:off x="7317307" y="784336"/>
            <a:ext cx="142876" cy="0"/>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2" name="直線單箭頭接點 21"/>
          <p:cNvCxnSpPr>
            <a:stCxn id="17" idx="3"/>
            <a:endCxn id="18" idx="1"/>
          </p:cNvCxnSpPr>
          <p:nvPr/>
        </p:nvCxnSpPr>
        <p:spPr>
          <a:xfrm>
            <a:off x="8099945" y="785130"/>
            <a:ext cx="144463" cy="0"/>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3" name="投影片編號版面配置區 2">
            <a:extLst>
              <a:ext uri="{FF2B5EF4-FFF2-40B4-BE49-F238E27FC236}">
                <a16:creationId xmlns:a16="http://schemas.microsoft.com/office/drawing/2014/main" id="{59B4BB37-1D11-4376-AC0E-BD59AEE7F28B}"/>
              </a:ext>
            </a:extLst>
          </p:cNvPr>
          <p:cNvSpPr>
            <a:spLocks noGrp="1"/>
          </p:cNvSpPr>
          <p:nvPr>
            <p:ph type="sldNum" sz="quarter" idx="12"/>
          </p:nvPr>
        </p:nvSpPr>
        <p:spPr/>
        <p:txBody>
          <a:bodyPr/>
          <a:lstStyle/>
          <a:p>
            <a:pPr>
              <a:defRPr/>
            </a:pPr>
            <a:fld id="{6696D582-221A-4A7A-9495-2A3992126361}" type="slidenum">
              <a:rPr lang="zh-TW" altLang="en-US" smtClean="0"/>
              <a:pPr>
                <a:defRPr/>
              </a:pPr>
              <a:t>10</a:t>
            </a:fld>
            <a:endParaRPr lang="en-US" altLang="zh-TW"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txBox="1">
            <a:spLocks noChangeArrowheads="1"/>
          </p:cNvSpPr>
          <p:nvPr/>
        </p:nvSpPr>
        <p:spPr bwMode="auto">
          <a:xfrm>
            <a:off x="457200" y="409575"/>
            <a:ext cx="8686800" cy="563563"/>
          </a:xfrm>
          <a:prstGeom prst="rect">
            <a:avLst/>
          </a:prstGeom>
          <a:noFill/>
          <a:ln w="9525">
            <a:noFill/>
            <a:miter lim="800000"/>
            <a:headEnd/>
            <a:tailEnd/>
          </a:ln>
        </p:spPr>
        <p:txBody>
          <a:bodyPr anchor="ctr"/>
          <a:lstStyle/>
          <a:p>
            <a:r>
              <a:rPr lang="zh-TW" altLang="en-US" sz="2800" dirty="0">
                <a:solidFill>
                  <a:schemeClr val="tx2"/>
                </a:solidFill>
                <a:latin typeface="標楷體" pitchFamily="65" charset="-120"/>
                <a:ea typeface="標楷體" pitchFamily="65" charset="-120"/>
              </a:rPr>
              <a:t>二、重要事項</a:t>
            </a:r>
            <a:r>
              <a:rPr lang="en-US" altLang="zh-TW" sz="2800" dirty="0">
                <a:solidFill>
                  <a:schemeClr val="tx2"/>
                </a:solidFill>
                <a:latin typeface="標楷體" pitchFamily="65" charset="-120"/>
                <a:ea typeface="標楷體" pitchFamily="65" charset="-120"/>
              </a:rPr>
              <a:t>(</a:t>
            </a:r>
            <a:r>
              <a:rPr lang="en-US" altLang="zh-TW" sz="2800" dirty="0">
                <a:solidFill>
                  <a:schemeClr val="tx2"/>
                </a:solidFill>
                <a:latin typeface="Times New Roman" panose="02020603050405020304" pitchFamily="18" charset="0"/>
                <a:ea typeface="標楷體" pitchFamily="65" charset="-120"/>
                <a:cs typeface="Times New Roman" panose="02020603050405020304" pitchFamily="18" charset="0"/>
              </a:rPr>
              <a:t>6/10</a:t>
            </a:r>
            <a:r>
              <a:rPr lang="en-US" altLang="zh-TW" sz="2800" dirty="0">
                <a:solidFill>
                  <a:schemeClr val="tx2"/>
                </a:solidFill>
                <a:latin typeface="標楷體" pitchFamily="65" charset="-120"/>
                <a:ea typeface="標楷體" pitchFamily="65" charset="-120"/>
              </a:rPr>
              <a:t>)</a:t>
            </a:r>
            <a:endParaRPr lang="zh-TW" altLang="en-US" sz="2800" dirty="0">
              <a:solidFill>
                <a:schemeClr val="tx2"/>
              </a:solidFill>
              <a:latin typeface="標楷體" pitchFamily="65" charset="-120"/>
              <a:ea typeface="標楷體" pitchFamily="65" charset="-120"/>
            </a:endParaRPr>
          </a:p>
        </p:txBody>
      </p:sp>
      <p:sp>
        <p:nvSpPr>
          <p:cNvPr id="24578" name="矩形 3"/>
          <p:cNvSpPr>
            <a:spLocks noChangeArrowheads="1"/>
          </p:cNvSpPr>
          <p:nvPr/>
        </p:nvSpPr>
        <p:spPr bwMode="auto">
          <a:xfrm>
            <a:off x="107504" y="1380744"/>
            <a:ext cx="8713787" cy="5103192"/>
          </a:xfrm>
          <a:prstGeom prst="rect">
            <a:avLst/>
          </a:prstGeom>
          <a:noFill/>
          <a:ln w="9525">
            <a:noFill/>
            <a:miter lim="800000"/>
            <a:headEnd/>
            <a:tailEnd/>
          </a:ln>
        </p:spPr>
        <p:txBody>
          <a:bodyPr>
            <a:spAutoFit/>
          </a:bodyPr>
          <a:lstStyle/>
          <a:p>
            <a:pPr marL="266700" indent="-266700" algn="just">
              <a:lnSpc>
                <a:spcPts val="3000"/>
              </a:lnSpc>
              <a:buClr>
                <a:schemeClr val="tx1"/>
              </a:buClr>
              <a:buFont typeface="+mj-lt"/>
              <a:buAutoNum type="arabicPeriod" startAt="6"/>
              <a:tabLst>
                <a:tab pos="266700" algn="l"/>
              </a:tabLst>
            </a:pPr>
            <a:r>
              <a:rPr lang="zh-TW" altLang="en-US" sz="2200" dirty="0">
                <a:solidFill>
                  <a:srgbClr val="FF0000"/>
                </a:solidFill>
                <a:latin typeface="Times New Roman" pitchFamily="18" charset="0"/>
                <a:ea typeface="標楷體" pitchFamily="65" charset="-120"/>
              </a:rPr>
              <a:t>參加集體或個別繳費考生，均務必於繳費規定期限內上網查詢繳費狀態，如獲系統回應「繳費成功」者，即表示已完成繳費，及參加本招生之登記分發；如達最低登記標準者，即具有上網選填登記志願資格。</a:t>
            </a:r>
            <a:endParaRPr lang="en-US" altLang="zh-TW" sz="2200" dirty="0">
              <a:solidFill>
                <a:srgbClr val="FF0000"/>
              </a:solidFill>
              <a:latin typeface="Times New Roman" pitchFamily="18" charset="0"/>
              <a:ea typeface="標楷體" pitchFamily="65" charset="-120"/>
            </a:endParaRPr>
          </a:p>
          <a:p>
            <a:pPr marL="266700" indent="-266700" algn="just">
              <a:lnSpc>
                <a:spcPts val="3000"/>
              </a:lnSpc>
              <a:buClr>
                <a:schemeClr val="tx1"/>
              </a:buClr>
              <a:buFont typeface="+mj-lt"/>
              <a:buAutoNum type="arabicPeriod" startAt="6"/>
              <a:tabLst>
                <a:tab pos="266700" algn="l"/>
              </a:tabLst>
            </a:pPr>
            <a:r>
              <a:rPr lang="zh-TW" altLang="en-US" sz="2200" dirty="0">
                <a:latin typeface="Times New Roman" pitchFamily="18" charset="0"/>
                <a:ea typeface="標楷體" pitchFamily="65" charset="-120"/>
              </a:rPr>
              <a:t>繳費成功之考生應於</a:t>
            </a:r>
            <a:r>
              <a:rPr lang="en-US" altLang="zh-TW" sz="2200" dirty="0">
                <a:solidFill>
                  <a:srgbClr val="0000FF"/>
                </a:solidFill>
                <a:latin typeface="Times New Roman" pitchFamily="18" charset="0"/>
                <a:ea typeface="標楷體" pitchFamily="65" charset="-120"/>
              </a:rPr>
              <a:t>112</a:t>
            </a:r>
            <a:r>
              <a:rPr lang="zh-TW" altLang="en-US" sz="2200" dirty="0">
                <a:solidFill>
                  <a:srgbClr val="0000FF"/>
                </a:solidFill>
                <a:latin typeface="Times New Roman" pitchFamily="18" charset="0"/>
                <a:ea typeface="標楷體" pitchFamily="65" charset="-120"/>
              </a:rPr>
              <a:t>年</a:t>
            </a:r>
            <a:r>
              <a:rPr lang="en-US" altLang="zh-TW" sz="2200" dirty="0">
                <a:solidFill>
                  <a:srgbClr val="0000FF"/>
                </a:solidFill>
                <a:latin typeface="Times New Roman" pitchFamily="18" charset="0"/>
                <a:ea typeface="標楷體" pitchFamily="65" charset="-120"/>
              </a:rPr>
              <a:t>8</a:t>
            </a:r>
            <a:r>
              <a:rPr lang="zh-TW" altLang="en-US" sz="2200" dirty="0">
                <a:solidFill>
                  <a:srgbClr val="0000FF"/>
                </a:solidFill>
                <a:latin typeface="Times New Roman" pitchFamily="18" charset="0"/>
                <a:ea typeface="標楷體" pitchFamily="65" charset="-120"/>
              </a:rPr>
              <a:t>月</a:t>
            </a:r>
            <a:r>
              <a:rPr lang="en-US" altLang="zh-TW" sz="2200" dirty="0">
                <a:solidFill>
                  <a:srgbClr val="0000FF"/>
                </a:solidFill>
                <a:latin typeface="Times New Roman" pitchFamily="18" charset="0"/>
                <a:ea typeface="標楷體" pitchFamily="65" charset="-120"/>
              </a:rPr>
              <a:t>1</a:t>
            </a:r>
            <a:r>
              <a:rPr lang="zh-TW" altLang="en-US" sz="2200" dirty="0">
                <a:solidFill>
                  <a:srgbClr val="0000FF"/>
                </a:solidFill>
                <a:latin typeface="Times New Roman" pitchFamily="18" charset="0"/>
                <a:ea typeface="標楷體" pitchFamily="65" charset="-120"/>
              </a:rPr>
              <a:t>日</a:t>
            </a:r>
            <a:r>
              <a:rPr lang="en-US" altLang="zh-TW" sz="2200" dirty="0">
                <a:solidFill>
                  <a:srgbClr val="0000FF"/>
                </a:solidFill>
                <a:latin typeface="Times New Roman" pitchFamily="18" charset="0"/>
                <a:ea typeface="標楷體" pitchFamily="65" charset="-120"/>
              </a:rPr>
              <a:t>(</a:t>
            </a:r>
            <a:r>
              <a:rPr lang="zh-TW" altLang="en-US" sz="2200" dirty="0">
                <a:solidFill>
                  <a:srgbClr val="0000FF"/>
                </a:solidFill>
                <a:latin typeface="Times New Roman" pitchFamily="18" charset="0"/>
                <a:ea typeface="標楷體" pitchFamily="65" charset="-120"/>
              </a:rPr>
              <a:t>星期二</a:t>
            </a:r>
            <a:r>
              <a:rPr lang="en-US" altLang="zh-TW" sz="2200" dirty="0">
                <a:solidFill>
                  <a:srgbClr val="0000FF"/>
                </a:solidFill>
                <a:latin typeface="Times New Roman" pitchFamily="18" charset="0"/>
                <a:ea typeface="標楷體" pitchFamily="65" charset="-120"/>
              </a:rPr>
              <a:t>)10:00</a:t>
            </a:r>
            <a:r>
              <a:rPr lang="zh-TW" altLang="en-US" sz="2200" dirty="0">
                <a:solidFill>
                  <a:srgbClr val="0000FF"/>
                </a:solidFill>
                <a:latin typeface="Times New Roman" pitchFamily="18" charset="0"/>
                <a:ea typeface="標楷體" pitchFamily="65" charset="-120"/>
              </a:rPr>
              <a:t>起</a:t>
            </a:r>
            <a:r>
              <a:rPr lang="zh-TW" altLang="en-US" sz="2200" dirty="0">
                <a:latin typeface="Times New Roman" pitchFamily="18" charset="0"/>
                <a:ea typeface="標楷體" pitchFamily="65" charset="-120"/>
              </a:rPr>
              <a:t>，至本委員會網站登入「個人總成績查詢系統」查詢個人總成績</a:t>
            </a:r>
            <a:r>
              <a:rPr lang="en-US" altLang="zh-TW" sz="2200" dirty="0">
                <a:latin typeface="Times New Roman" pitchFamily="18" charset="0"/>
                <a:ea typeface="標楷體" pitchFamily="65" charset="-120"/>
              </a:rPr>
              <a:t>【</a:t>
            </a:r>
            <a:r>
              <a:rPr lang="zh-TW" altLang="en-US" sz="2200" dirty="0">
                <a:latin typeface="Times New Roman" pitchFamily="18" charset="0"/>
                <a:ea typeface="標楷體" pitchFamily="65" charset="-120"/>
              </a:rPr>
              <a:t>依身分別、招生群</a:t>
            </a:r>
            <a:r>
              <a:rPr lang="en-US" altLang="zh-TW" sz="2200" dirty="0">
                <a:latin typeface="Times New Roman" pitchFamily="18" charset="0"/>
                <a:ea typeface="標楷體" pitchFamily="65" charset="-120"/>
              </a:rPr>
              <a:t>(</a:t>
            </a:r>
            <a:r>
              <a:rPr lang="zh-TW" altLang="en-US" sz="2200" dirty="0">
                <a:latin typeface="Times New Roman" pitchFamily="18" charset="0"/>
                <a:ea typeface="標楷體" pitchFamily="65" charset="-120"/>
              </a:rPr>
              <a:t>類</a:t>
            </a:r>
            <a:r>
              <a:rPr lang="en-US" altLang="zh-TW" sz="2200" dirty="0">
                <a:latin typeface="Times New Roman" pitchFamily="18" charset="0"/>
                <a:ea typeface="標楷體" pitchFamily="65" charset="-120"/>
              </a:rPr>
              <a:t>)</a:t>
            </a:r>
            <a:r>
              <a:rPr lang="zh-TW" altLang="en-US" sz="2200" dirty="0">
                <a:latin typeface="Times New Roman" pitchFamily="18" charset="0"/>
                <a:ea typeface="標楷體" pitchFamily="65" charset="-120"/>
              </a:rPr>
              <a:t>別之校系科</a:t>
            </a:r>
            <a:r>
              <a:rPr lang="en-US" altLang="zh-TW" sz="2200" dirty="0">
                <a:latin typeface="Times New Roman" pitchFamily="18" charset="0"/>
                <a:ea typeface="標楷體" pitchFamily="65" charset="-120"/>
              </a:rPr>
              <a:t>(</a:t>
            </a:r>
            <a:r>
              <a:rPr lang="zh-TW" altLang="en-US" sz="2200" dirty="0">
                <a:latin typeface="Times New Roman" pitchFamily="18" charset="0"/>
                <a:ea typeface="標楷體" pitchFamily="65" charset="-120"/>
              </a:rPr>
              <a:t>組</a:t>
            </a:r>
            <a:r>
              <a:rPr lang="en-US" altLang="zh-TW" sz="2200" dirty="0">
                <a:latin typeface="Times New Roman" pitchFamily="18" charset="0"/>
                <a:ea typeface="標楷體" pitchFamily="65" charset="-120"/>
              </a:rPr>
              <a:t>)</a:t>
            </a:r>
            <a:r>
              <a:rPr lang="zh-TW" altLang="en-US" sz="2200" dirty="0">
                <a:latin typeface="Times New Roman" pitchFamily="18" charset="0"/>
                <a:ea typeface="標楷體" pitchFamily="65" charset="-120"/>
              </a:rPr>
              <a:t>、學程考科成績權重組合</a:t>
            </a:r>
            <a:r>
              <a:rPr lang="en-US" altLang="zh-TW" sz="2200" dirty="0">
                <a:latin typeface="Times New Roman" pitchFamily="18" charset="0"/>
                <a:ea typeface="標楷體" pitchFamily="65" charset="-120"/>
              </a:rPr>
              <a:t>】</a:t>
            </a:r>
            <a:r>
              <a:rPr lang="zh-TW" altLang="en-US" sz="2200" dirty="0">
                <a:latin typeface="Times New Roman" pitchFamily="18" charset="0"/>
                <a:ea typeface="標楷體" pitchFamily="65" charset="-120"/>
              </a:rPr>
              <a:t>，本委員會不另寄發總成績單；對個人總成績如有疑義者</a:t>
            </a:r>
            <a:r>
              <a:rPr lang="zh-TW" altLang="en-US" sz="2400" dirty="0"/>
              <a:t>，</a:t>
            </a:r>
            <a:r>
              <a:rPr lang="zh-TW" altLang="en-US" sz="2200" dirty="0">
                <a:latin typeface="Times New Roman" pitchFamily="18" charset="0"/>
                <a:ea typeface="標楷體" pitchFamily="65" charset="-120"/>
              </a:rPr>
              <a:t>須於</a:t>
            </a:r>
            <a:r>
              <a:rPr lang="en-US" altLang="zh-TW" sz="2200" dirty="0">
                <a:solidFill>
                  <a:srgbClr val="0000FF"/>
                </a:solidFill>
                <a:latin typeface="Times New Roman" pitchFamily="18" charset="0"/>
                <a:ea typeface="標楷體" pitchFamily="65" charset="-120"/>
              </a:rPr>
              <a:t>112</a:t>
            </a:r>
            <a:r>
              <a:rPr lang="zh-TW" altLang="en-US" sz="2200" dirty="0">
                <a:solidFill>
                  <a:srgbClr val="0000FF"/>
                </a:solidFill>
                <a:latin typeface="Times New Roman" pitchFamily="18" charset="0"/>
                <a:ea typeface="標楷體" pitchFamily="65" charset="-120"/>
              </a:rPr>
              <a:t>年</a:t>
            </a:r>
            <a:r>
              <a:rPr lang="en-US" altLang="zh-TW" sz="2200" dirty="0">
                <a:solidFill>
                  <a:srgbClr val="0000FF"/>
                </a:solidFill>
                <a:latin typeface="Times New Roman" pitchFamily="18" charset="0"/>
                <a:ea typeface="標楷體" pitchFamily="65" charset="-120"/>
              </a:rPr>
              <a:t>8</a:t>
            </a:r>
            <a:r>
              <a:rPr lang="zh-TW" altLang="en-US" sz="2200" dirty="0">
                <a:solidFill>
                  <a:srgbClr val="0000FF"/>
                </a:solidFill>
                <a:latin typeface="Times New Roman" pitchFamily="18" charset="0"/>
                <a:ea typeface="標楷體" pitchFamily="65" charset="-120"/>
              </a:rPr>
              <a:t>月</a:t>
            </a:r>
            <a:r>
              <a:rPr lang="en-US" altLang="zh-TW" sz="2200" dirty="0">
                <a:solidFill>
                  <a:srgbClr val="0000FF"/>
                </a:solidFill>
                <a:latin typeface="Times New Roman" pitchFamily="18" charset="0"/>
                <a:ea typeface="標楷體" pitchFamily="65" charset="-120"/>
              </a:rPr>
              <a:t>2</a:t>
            </a:r>
            <a:r>
              <a:rPr lang="zh-TW" altLang="en-US" sz="2200" dirty="0">
                <a:solidFill>
                  <a:srgbClr val="0000FF"/>
                </a:solidFill>
                <a:latin typeface="Times New Roman" pitchFamily="18" charset="0"/>
                <a:ea typeface="標楷體" pitchFamily="65" charset="-120"/>
              </a:rPr>
              <a:t>日</a:t>
            </a:r>
            <a:r>
              <a:rPr lang="en-US" altLang="zh-TW" sz="2200" dirty="0">
                <a:solidFill>
                  <a:srgbClr val="0000FF"/>
                </a:solidFill>
                <a:latin typeface="Times New Roman" pitchFamily="18" charset="0"/>
                <a:ea typeface="標楷體" pitchFamily="65" charset="-120"/>
              </a:rPr>
              <a:t>(</a:t>
            </a:r>
            <a:r>
              <a:rPr lang="zh-TW" altLang="en-US" sz="2200" dirty="0">
                <a:solidFill>
                  <a:srgbClr val="0000FF"/>
                </a:solidFill>
                <a:latin typeface="Times New Roman" pitchFamily="18" charset="0"/>
                <a:ea typeface="標楷體" pitchFamily="65" charset="-120"/>
              </a:rPr>
              <a:t>星期三</a:t>
            </a:r>
            <a:r>
              <a:rPr lang="en-US" altLang="zh-TW" sz="2200" dirty="0">
                <a:solidFill>
                  <a:srgbClr val="0000FF"/>
                </a:solidFill>
                <a:latin typeface="Times New Roman" pitchFamily="18" charset="0"/>
                <a:ea typeface="標楷體" pitchFamily="65" charset="-120"/>
              </a:rPr>
              <a:t>)12:00</a:t>
            </a:r>
            <a:r>
              <a:rPr lang="zh-TW" altLang="en-US" sz="2200" dirty="0">
                <a:solidFill>
                  <a:srgbClr val="0000FF"/>
                </a:solidFill>
                <a:latin typeface="Times New Roman" pitchFamily="18" charset="0"/>
                <a:ea typeface="標楷體" pitchFamily="65" charset="-120"/>
              </a:rPr>
              <a:t>前</a:t>
            </a:r>
            <a:r>
              <a:rPr lang="zh-TW" altLang="en-US" sz="2200" dirty="0">
                <a:latin typeface="Times New Roman" pitchFamily="18" charset="0"/>
                <a:ea typeface="標楷體" pitchFamily="65" charset="-120"/>
              </a:rPr>
              <a:t>申請複查</a:t>
            </a:r>
            <a:r>
              <a:rPr lang="zh-TW" altLang="en-US" sz="2200" dirty="0">
                <a:solidFill>
                  <a:srgbClr val="0000FF"/>
                </a:solidFill>
                <a:latin typeface="Times New Roman" pitchFamily="18" charset="0"/>
                <a:ea typeface="標楷體" pitchFamily="65" charset="-120"/>
              </a:rPr>
              <a:t>。</a:t>
            </a:r>
            <a:r>
              <a:rPr lang="en-US" altLang="zh-TW" sz="2200" u="sng" dirty="0">
                <a:solidFill>
                  <a:srgbClr val="0000FF"/>
                </a:solidFill>
                <a:latin typeface="Times New Roman" pitchFamily="18" charset="0"/>
                <a:ea typeface="標楷體" pitchFamily="65" charset="-120"/>
              </a:rPr>
              <a:t>※</a:t>
            </a:r>
            <a:r>
              <a:rPr lang="zh-TW" altLang="en-US" sz="2200" u="sng" dirty="0">
                <a:solidFill>
                  <a:srgbClr val="0000FF"/>
                </a:solidFill>
                <a:latin typeface="Times New Roman" pitchFamily="18" charset="0"/>
                <a:ea typeface="標楷體" pitchFamily="65" charset="-120"/>
              </a:rPr>
              <a:t>本系統僅做為網路選填登記志願輔助參考之用，不具任何落點模擬功能。</a:t>
            </a:r>
            <a:endParaRPr lang="en-US" altLang="zh-TW" sz="2200" u="sng" dirty="0">
              <a:solidFill>
                <a:srgbClr val="0000FF"/>
              </a:solidFill>
              <a:latin typeface="Times New Roman" pitchFamily="18" charset="0"/>
              <a:ea typeface="標楷體" pitchFamily="65" charset="-120"/>
            </a:endParaRPr>
          </a:p>
          <a:p>
            <a:pPr marL="266700" indent="-266700" algn="just">
              <a:lnSpc>
                <a:spcPts val="3000"/>
              </a:lnSpc>
              <a:spcBef>
                <a:spcPts val="300"/>
              </a:spcBef>
              <a:buClr>
                <a:schemeClr val="tx1"/>
              </a:buClr>
              <a:buFont typeface="+mj-lt"/>
              <a:buAutoNum type="arabicPeriod" startAt="6"/>
              <a:tabLst>
                <a:tab pos="266700" algn="l"/>
              </a:tabLst>
            </a:pPr>
            <a:r>
              <a:rPr lang="zh-TW" altLang="en-US" sz="2200" dirty="0">
                <a:latin typeface="Times New Roman" pitchFamily="18" charset="0"/>
                <a:ea typeface="標楷體" pitchFamily="65" charset="-120"/>
              </a:rPr>
              <a:t>各招生群</a:t>
            </a:r>
            <a:r>
              <a:rPr lang="en-US" altLang="zh-TW" sz="2200" dirty="0">
                <a:latin typeface="Times New Roman" pitchFamily="18" charset="0"/>
                <a:ea typeface="標楷體" pitchFamily="65" charset="-120"/>
              </a:rPr>
              <a:t>(</a:t>
            </a:r>
            <a:r>
              <a:rPr lang="zh-TW" altLang="en-US" sz="2200" dirty="0">
                <a:latin typeface="Times New Roman" pitchFamily="18" charset="0"/>
                <a:ea typeface="標楷體" pitchFamily="65" charset="-120"/>
              </a:rPr>
              <a:t>類</a:t>
            </a:r>
            <a:r>
              <a:rPr lang="en-US" altLang="zh-TW" sz="2200" dirty="0">
                <a:latin typeface="Times New Roman" pitchFamily="18" charset="0"/>
                <a:ea typeface="標楷體" pitchFamily="65" charset="-120"/>
              </a:rPr>
              <a:t>)</a:t>
            </a:r>
            <a:r>
              <a:rPr lang="zh-TW" altLang="en-US" sz="2200" dirty="0">
                <a:latin typeface="Times New Roman" pitchFamily="18" charset="0"/>
                <a:ea typeface="標楷體" pitchFamily="65" charset="-120"/>
              </a:rPr>
              <a:t>別之校系科</a:t>
            </a:r>
            <a:r>
              <a:rPr lang="en-US" altLang="zh-TW" sz="2200" dirty="0">
                <a:latin typeface="Times New Roman" pitchFamily="18" charset="0"/>
                <a:ea typeface="標楷體" pitchFamily="65" charset="-120"/>
              </a:rPr>
              <a:t>(</a:t>
            </a:r>
            <a:r>
              <a:rPr lang="zh-TW" altLang="en-US" sz="2200" dirty="0">
                <a:latin typeface="Times New Roman" pitchFamily="18" charset="0"/>
                <a:ea typeface="標楷體" pitchFamily="65" charset="-120"/>
              </a:rPr>
              <a:t>組</a:t>
            </a:r>
            <a:r>
              <a:rPr lang="en-US" altLang="zh-TW" sz="2200" dirty="0">
                <a:latin typeface="Times New Roman" pitchFamily="18" charset="0"/>
                <a:ea typeface="標楷體" pitchFamily="65" charset="-120"/>
              </a:rPr>
              <a:t>)</a:t>
            </a:r>
            <a:r>
              <a:rPr lang="zh-TW" altLang="en-US" sz="2200" dirty="0">
                <a:latin typeface="Times New Roman" pitchFamily="18" charset="0"/>
                <a:ea typeface="標楷體" pitchFamily="65" charset="-120"/>
              </a:rPr>
              <a:t>、學程考科成績權重組合人數累計表，於</a:t>
            </a:r>
            <a:r>
              <a:rPr lang="en-US" altLang="zh-TW" sz="2200" dirty="0">
                <a:solidFill>
                  <a:srgbClr val="0000FF"/>
                </a:solidFill>
                <a:latin typeface="Times New Roman" pitchFamily="18" charset="0"/>
                <a:ea typeface="標楷體" pitchFamily="65" charset="-120"/>
              </a:rPr>
              <a:t>112</a:t>
            </a:r>
            <a:r>
              <a:rPr lang="zh-TW" altLang="en-US" sz="2200" dirty="0">
                <a:solidFill>
                  <a:srgbClr val="0000FF"/>
                </a:solidFill>
                <a:latin typeface="Times New Roman" pitchFamily="18" charset="0"/>
                <a:ea typeface="標楷體" pitchFamily="65" charset="-120"/>
              </a:rPr>
              <a:t>年</a:t>
            </a:r>
            <a:r>
              <a:rPr lang="en-US" altLang="zh-TW" sz="2200" dirty="0">
                <a:solidFill>
                  <a:srgbClr val="0000FF"/>
                </a:solidFill>
                <a:latin typeface="Times New Roman" pitchFamily="18" charset="0"/>
                <a:ea typeface="標楷體" pitchFamily="65" charset="-120"/>
              </a:rPr>
              <a:t>8</a:t>
            </a:r>
            <a:r>
              <a:rPr lang="zh-TW" altLang="en-US" sz="2200" dirty="0">
                <a:solidFill>
                  <a:srgbClr val="0000FF"/>
                </a:solidFill>
                <a:latin typeface="Times New Roman" pitchFamily="18" charset="0"/>
                <a:ea typeface="標楷體" pitchFamily="65" charset="-120"/>
              </a:rPr>
              <a:t>月</a:t>
            </a:r>
            <a:r>
              <a:rPr lang="en-US" altLang="zh-TW" sz="2200" dirty="0">
                <a:solidFill>
                  <a:srgbClr val="0000FF"/>
                </a:solidFill>
                <a:latin typeface="Times New Roman" pitchFamily="18" charset="0"/>
                <a:ea typeface="標楷體" pitchFamily="65" charset="-120"/>
              </a:rPr>
              <a:t>1</a:t>
            </a:r>
            <a:r>
              <a:rPr lang="zh-TW" altLang="en-US" sz="2200" dirty="0">
                <a:solidFill>
                  <a:srgbClr val="0000FF"/>
                </a:solidFill>
                <a:latin typeface="Times New Roman" pitchFamily="18" charset="0"/>
                <a:ea typeface="標楷體" pitchFamily="65" charset="-120"/>
              </a:rPr>
              <a:t>日</a:t>
            </a:r>
            <a:r>
              <a:rPr lang="en-US" altLang="zh-TW" sz="2200" dirty="0">
                <a:solidFill>
                  <a:srgbClr val="0000FF"/>
                </a:solidFill>
                <a:latin typeface="Times New Roman" pitchFamily="18" charset="0"/>
                <a:ea typeface="標楷體" pitchFamily="65" charset="-120"/>
              </a:rPr>
              <a:t>(</a:t>
            </a:r>
            <a:r>
              <a:rPr lang="zh-TW" altLang="en-US" sz="2200" dirty="0">
                <a:solidFill>
                  <a:srgbClr val="0000FF"/>
                </a:solidFill>
                <a:latin typeface="Times New Roman" pitchFamily="18" charset="0"/>
                <a:ea typeface="標楷體" pitchFamily="65" charset="-120"/>
              </a:rPr>
              <a:t>星期二</a:t>
            </a:r>
            <a:r>
              <a:rPr lang="en-US" altLang="zh-TW" sz="2200" dirty="0">
                <a:solidFill>
                  <a:srgbClr val="0000FF"/>
                </a:solidFill>
                <a:latin typeface="Times New Roman" pitchFamily="18" charset="0"/>
                <a:ea typeface="標楷體" pitchFamily="65" charset="-120"/>
              </a:rPr>
              <a:t>)10:00</a:t>
            </a:r>
            <a:r>
              <a:rPr lang="zh-TW" altLang="en-US" sz="2200" dirty="0">
                <a:solidFill>
                  <a:srgbClr val="0000FF"/>
                </a:solidFill>
                <a:latin typeface="Times New Roman" pitchFamily="18" charset="0"/>
                <a:ea typeface="標楷體" pitchFamily="65" charset="-120"/>
              </a:rPr>
              <a:t>起</a:t>
            </a:r>
            <a:r>
              <a:rPr lang="zh-TW" altLang="en-US" sz="2200" dirty="0">
                <a:latin typeface="Times New Roman" pitchFamily="18" charset="0"/>
                <a:ea typeface="標楷體" pitchFamily="65" charset="-120"/>
              </a:rPr>
              <a:t>於本委員會網站公告，作為考生選填登記志願之參考。</a:t>
            </a:r>
          </a:p>
        </p:txBody>
      </p:sp>
      <p:sp>
        <p:nvSpPr>
          <p:cNvPr id="4" name="圓角矩形 3"/>
          <p:cNvSpPr/>
          <p:nvPr/>
        </p:nvSpPr>
        <p:spPr>
          <a:xfrm>
            <a:off x="5364088" y="252776"/>
            <a:ext cx="363538" cy="1150938"/>
          </a:xfrm>
          <a:prstGeom prst="roundRect">
            <a:avLst/>
          </a:prstGeom>
          <a:solidFill>
            <a:srgbClr val="FFFF9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defRPr/>
            </a:pPr>
            <a:r>
              <a:rPr lang="zh-TW" altLang="en-US" dirty="0">
                <a:solidFill>
                  <a:schemeClr val="tx1"/>
                </a:solidFill>
                <a:latin typeface="標楷體" pitchFamily="65" charset="-120"/>
                <a:ea typeface="標楷體" pitchFamily="65" charset="-120"/>
              </a:rPr>
              <a:t>資格審查</a:t>
            </a:r>
          </a:p>
        </p:txBody>
      </p:sp>
      <p:sp>
        <p:nvSpPr>
          <p:cNvPr id="5" name="圓角矩形 4"/>
          <p:cNvSpPr/>
          <p:nvPr/>
        </p:nvSpPr>
        <p:spPr>
          <a:xfrm>
            <a:off x="5870501" y="252776"/>
            <a:ext cx="363537" cy="1150938"/>
          </a:xfrm>
          <a:prstGeom prst="roundRect">
            <a:avLst/>
          </a:prstGeom>
          <a:solidFill>
            <a:srgbClr val="FFC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defRPr/>
            </a:pPr>
            <a:r>
              <a:rPr lang="zh-TW" altLang="en-US" dirty="0">
                <a:solidFill>
                  <a:schemeClr val="tx1"/>
                </a:solidFill>
                <a:latin typeface="標楷體" pitchFamily="65" charset="-120"/>
                <a:ea typeface="標楷體" pitchFamily="65" charset="-120"/>
              </a:rPr>
              <a:t>繳費</a:t>
            </a:r>
          </a:p>
        </p:txBody>
      </p:sp>
      <p:sp>
        <p:nvSpPr>
          <p:cNvPr id="6" name="圓角矩形 5"/>
          <p:cNvSpPr/>
          <p:nvPr/>
        </p:nvSpPr>
        <p:spPr>
          <a:xfrm>
            <a:off x="6376912" y="360193"/>
            <a:ext cx="895455" cy="936104"/>
          </a:xfrm>
          <a:prstGeom prst="roundRect">
            <a:avLst/>
          </a:prstGeom>
          <a:solidFill>
            <a:srgbClr val="FFC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lstStyle/>
          <a:p>
            <a:pPr algn="ctr">
              <a:defRPr/>
            </a:pPr>
            <a:r>
              <a:rPr lang="zh-TW" altLang="en-US" sz="1200" b="1" dirty="0">
                <a:solidFill>
                  <a:schemeClr val="tx1"/>
                </a:solidFill>
                <a:latin typeface="標楷體" pitchFamily="65" charset="-120"/>
                <a:ea typeface="標楷體" pitchFamily="65" charset="-120"/>
              </a:rPr>
              <a:t>個人總成績查詢</a:t>
            </a:r>
            <a:r>
              <a:rPr lang="en-US" altLang="zh-TW" sz="1200" b="1" dirty="0">
                <a:solidFill>
                  <a:schemeClr val="tx1"/>
                </a:solidFill>
                <a:latin typeface="標楷體" pitchFamily="65" charset="-120"/>
                <a:ea typeface="標楷體" pitchFamily="65" charset="-120"/>
              </a:rPr>
              <a:t>&amp;</a:t>
            </a:r>
            <a:endParaRPr lang="zh-TW" altLang="en-US" sz="1200" b="1" dirty="0">
              <a:solidFill>
                <a:schemeClr val="tx1"/>
              </a:solidFill>
              <a:latin typeface="標楷體" pitchFamily="65" charset="-120"/>
              <a:ea typeface="標楷體" pitchFamily="65" charset="-120"/>
            </a:endParaRPr>
          </a:p>
          <a:p>
            <a:pPr algn="ctr">
              <a:defRPr/>
            </a:pPr>
            <a:r>
              <a:rPr lang="zh-TW" altLang="en-US" sz="1200" b="1" dirty="0">
                <a:solidFill>
                  <a:schemeClr val="tx1"/>
                </a:solidFill>
                <a:latin typeface="標楷體" pitchFamily="65" charset="-120"/>
                <a:ea typeface="標楷體" pitchFamily="65" charset="-120"/>
              </a:rPr>
              <a:t>各權重組合人數累計表公告</a:t>
            </a:r>
          </a:p>
        </p:txBody>
      </p:sp>
      <p:sp>
        <p:nvSpPr>
          <p:cNvPr id="7" name="圓角矩形 6"/>
          <p:cNvSpPr/>
          <p:nvPr/>
        </p:nvSpPr>
        <p:spPr>
          <a:xfrm>
            <a:off x="7415241" y="231136"/>
            <a:ext cx="639762" cy="1150938"/>
          </a:xfrm>
          <a:prstGeom prst="roundRect">
            <a:avLst/>
          </a:prstGeom>
          <a:solidFill>
            <a:srgbClr val="FFFF9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defRPr/>
            </a:pPr>
            <a:r>
              <a:rPr lang="zh-TW" altLang="en-US" dirty="0">
                <a:solidFill>
                  <a:schemeClr val="tx1"/>
                </a:solidFill>
                <a:latin typeface="標楷體" pitchFamily="65" charset="-120"/>
                <a:ea typeface="標楷體" pitchFamily="65" charset="-120"/>
              </a:rPr>
              <a:t>登記志願網路選填</a:t>
            </a:r>
          </a:p>
        </p:txBody>
      </p:sp>
      <p:sp>
        <p:nvSpPr>
          <p:cNvPr id="8" name="圓角矩形 7"/>
          <p:cNvSpPr/>
          <p:nvPr/>
        </p:nvSpPr>
        <p:spPr>
          <a:xfrm>
            <a:off x="8199466" y="231136"/>
            <a:ext cx="361950" cy="1150938"/>
          </a:xfrm>
          <a:prstGeom prst="roundRect">
            <a:avLst/>
          </a:prstGeom>
          <a:solidFill>
            <a:srgbClr val="FFFF9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defRPr/>
            </a:pPr>
            <a:r>
              <a:rPr lang="zh-TW" altLang="en-US" dirty="0">
                <a:solidFill>
                  <a:schemeClr val="tx1"/>
                </a:solidFill>
                <a:latin typeface="標楷體" pitchFamily="65" charset="-120"/>
                <a:ea typeface="標楷體" pitchFamily="65" charset="-120"/>
              </a:rPr>
              <a:t>錄取公告</a:t>
            </a:r>
          </a:p>
        </p:txBody>
      </p:sp>
      <p:cxnSp>
        <p:nvCxnSpPr>
          <p:cNvPr id="9" name="直線單箭頭接點 8"/>
          <p:cNvCxnSpPr>
            <a:stCxn id="4" idx="3"/>
            <a:endCxn id="5" idx="1"/>
          </p:cNvCxnSpPr>
          <p:nvPr/>
        </p:nvCxnSpPr>
        <p:spPr>
          <a:xfrm>
            <a:off x="5727626" y="829039"/>
            <a:ext cx="142875" cy="0"/>
          </a:xfrm>
          <a:prstGeom prst="straightConnector1">
            <a:avLst/>
          </a:prstGeom>
          <a:ln w="19050">
            <a:solidFill>
              <a:srgbClr val="00206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直線單箭頭接點 9"/>
          <p:cNvCxnSpPr/>
          <p:nvPr/>
        </p:nvCxnSpPr>
        <p:spPr>
          <a:xfrm>
            <a:off x="6234037" y="829039"/>
            <a:ext cx="142875" cy="0"/>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1" name="直線單箭頭接點 10"/>
          <p:cNvCxnSpPr>
            <a:endCxn id="7" idx="1"/>
          </p:cNvCxnSpPr>
          <p:nvPr/>
        </p:nvCxnSpPr>
        <p:spPr>
          <a:xfrm>
            <a:off x="7272365" y="806605"/>
            <a:ext cx="142876" cy="0"/>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2" name="直線單箭頭接點 11"/>
          <p:cNvCxnSpPr>
            <a:stCxn id="7" idx="3"/>
            <a:endCxn id="8" idx="1"/>
          </p:cNvCxnSpPr>
          <p:nvPr/>
        </p:nvCxnSpPr>
        <p:spPr>
          <a:xfrm>
            <a:off x="8055003" y="807399"/>
            <a:ext cx="144463" cy="0"/>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3" name="投影片編號版面配置區 2">
            <a:extLst>
              <a:ext uri="{FF2B5EF4-FFF2-40B4-BE49-F238E27FC236}">
                <a16:creationId xmlns:a16="http://schemas.microsoft.com/office/drawing/2014/main" id="{32C722EC-ED85-403F-9994-622F2FD8A689}"/>
              </a:ext>
            </a:extLst>
          </p:cNvPr>
          <p:cNvSpPr>
            <a:spLocks noGrp="1"/>
          </p:cNvSpPr>
          <p:nvPr>
            <p:ph type="sldNum" sz="quarter" idx="12"/>
          </p:nvPr>
        </p:nvSpPr>
        <p:spPr/>
        <p:txBody>
          <a:bodyPr/>
          <a:lstStyle/>
          <a:p>
            <a:pPr>
              <a:defRPr/>
            </a:pPr>
            <a:fld id="{6696D582-221A-4A7A-9495-2A3992126361}" type="slidenum">
              <a:rPr lang="zh-TW" altLang="en-US" smtClean="0"/>
              <a:pPr>
                <a:defRPr/>
              </a:pPr>
              <a:t>11</a:t>
            </a:fld>
            <a:endParaRPr lang="en-US" altLang="zh-TW" dirty="0"/>
          </a:p>
        </p:txBody>
      </p:sp>
    </p:spTree>
    <p:extLst>
      <p:ext uri="{BB962C8B-B14F-4D97-AF65-F5344CB8AC3E}">
        <p14:creationId xmlns:p14="http://schemas.microsoft.com/office/powerpoint/2010/main" val="14476287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txBox="1">
            <a:spLocks noChangeArrowheads="1"/>
          </p:cNvSpPr>
          <p:nvPr/>
        </p:nvSpPr>
        <p:spPr bwMode="auto">
          <a:xfrm>
            <a:off x="323850" y="404813"/>
            <a:ext cx="8686800" cy="563562"/>
          </a:xfrm>
          <a:prstGeom prst="rect">
            <a:avLst/>
          </a:prstGeom>
          <a:noFill/>
          <a:ln w="9525">
            <a:noFill/>
            <a:miter lim="800000"/>
            <a:headEnd/>
            <a:tailEnd/>
          </a:ln>
        </p:spPr>
        <p:txBody>
          <a:bodyPr anchor="ctr"/>
          <a:lstStyle/>
          <a:p>
            <a:r>
              <a:rPr lang="zh-TW" altLang="en-US" sz="2800" dirty="0">
                <a:solidFill>
                  <a:schemeClr val="tx2"/>
                </a:solidFill>
                <a:latin typeface="標楷體" pitchFamily="65" charset="-120"/>
                <a:ea typeface="標楷體" pitchFamily="65" charset="-120"/>
              </a:rPr>
              <a:t>二、重要事項</a:t>
            </a:r>
            <a:r>
              <a:rPr lang="en-US" altLang="zh-TW" sz="2800" dirty="0">
                <a:solidFill>
                  <a:schemeClr val="tx2"/>
                </a:solidFill>
                <a:latin typeface="標楷體" pitchFamily="65" charset="-120"/>
                <a:ea typeface="標楷體" pitchFamily="65" charset="-120"/>
              </a:rPr>
              <a:t>(</a:t>
            </a:r>
            <a:r>
              <a:rPr lang="en-US" altLang="zh-TW" sz="2800" dirty="0">
                <a:solidFill>
                  <a:schemeClr val="tx2"/>
                </a:solidFill>
                <a:latin typeface="Times New Roman" panose="02020603050405020304" pitchFamily="18" charset="0"/>
                <a:ea typeface="標楷體" pitchFamily="65" charset="-120"/>
                <a:cs typeface="Times New Roman" panose="02020603050405020304" pitchFamily="18" charset="0"/>
              </a:rPr>
              <a:t>7/10</a:t>
            </a:r>
            <a:r>
              <a:rPr lang="en-US" altLang="zh-TW" sz="2800" dirty="0">
                <a:solidFill>
                  <a:schemeClr val="tx2"/>
                </a:solidFill>
                <a:latin typeface="標楷體" pitchFamily="65" charset="-120"/>
                <a:ea typeface="標楷體" pitchFamily="65" charset="-120"/>
              </a:rPr>
              <a:t>)</a:t>
            </a:r>
            <a:endParaRPr lang="zh-TW" altLang="en-US" sz="2800" dirty="0">
              <a:solidFill>
                <a:schemeClr val="tx2"/>
              </a:solidFill>
              <a:latin typeface="標楷體" pitchFamily="65" charset="-120"/>
              <a:ea typeface="標楷體" pitchFamily="65" charset="-120"/>
            </a:endParaRPr>
          </a:p>
        </p:txBody>
      </p:sp>
      <p:sp>
        <p:nvSpPr>
          <p:cNvPr id="26627" name="矩形 3"/>
          <p:cNvSpPr>
            <a:spLocks noChangeArrowheads="1"/>
          </p:cNvSpPr>
          <p:nvPr/>
        </p:nvSpPr>
        <p:spPr bwMode="auto">
          <a:xfrm>
            <a:off x="323850" y="1296297"/>
            <a:ext cx="8237566" cy="4734629"/>
          </a:xfrm>
          <a:prstGeom prst="rect">
            <a:avLst/>
          </a:prstGeom>
          <a:noFill/>
          <a:ln w="9525">
            <a:noFill/>
            <a:miter lim="800000"/>
            <a:headEnd/>
            <a:tailEnd/>
          </a:ln>
        </p:spPr>
        <p:txBody>
          <a:bodyPr wrap="square">
            <a:spAutoFit/>
          </a:bodyPr>
          <a:lstStyle/>
          <a:p>
            <a:pPr algn="just">
              <a:lnSpc>
                <a:spcPts val="3000"/>
              </a:lnSpc>
              <a:buClr>
                <a:schemeClr val="tx1"/>
              </a:buClr>
              <a:tabLst>
                <a:tab pos="266700" algn="l"/>
              </a:tabLst>
            </a:pPr>
            <a:r>
              <a:rPr lang="en-US" altLang="zh-TW" sz="2000" dirty="0">
                <a:latin typeface="Times New Roman" pitchFamily="18" charset="0"/>
                <a:ea typeface="標楷體" pitchFamily="65" charset="-120"/>
              </a:rPr>
              <a:t>9.</a:t>
            </a:r>
            <a:r>
              <a:rPr lang="zh-TW" altLang="en-US" sz="2000" dirty="0">
                <a:latin typeface="Times New Roman" pitchFamily="18" charset="0"/>
                <a:ea typeface="標楷體" pitchFamily="65" charset="-120"/>
              </a:rPr>
              <a:t> </a:t>
            </a:r>
            <a:r>
              <a:rPr lang="zh-TW" altLang="en-US" sz="2100" dirty="0">
                <a:latin typeface="Times New Roman" pitchFamily="18" charset="0"/>
                <a:ea typeface="標楷體" pitchFamily="65" charset="-120"/>
              </a:rPr>
              <a:t>網路選填登記志願</a:t>
            </a:r>
            <a:r>
              <a:rPr lang="en-US" altLang="zh-TW" sz="2100" dirty="0">
                <a:latin typeface="Times New Roman" pitchFamily="18" charset="0"/>
                <a:ea typeface="標楷體" pitchFamily="65" charset="-120"/>
              </a:rPr>
              <a:t>:</a:t>
            </a:r>
          </a:p>
          <a:p>
            <a:pPr algn="just">
              <a:lnSpc>
                <a:spcPts val="3000"/>
              </a:lnSpc>
              <a:buClr>
                <a:schemeClr val="tx1"/>
              </a:buClr>
              <a:tabLst>
                <a:tab pos="266700" algn="l"/>
              </a:tabLst>
            </a:pPr>
            <a:r>
              <a:rPr lang="zh-TW" altLang="en-US" sz="2100" dirty="0">
                <a:solidFill>
                  <a:srgbClr val="FF0000"/>
                </a:solidFill>
                <a:latin typeface="Times New Roman" pitchFamily="18" charset="0"/>
                <a:ea typeface="標楷體" pitchFamily="65" charset="-120"/>
              </a:rPr>
              <a:t>    </a:t>
            </a:r>
            <a:r>
              <a:rPr lang="zh-TW" altLang="en-US" sz="2100" dirty="0">
                <a:solidFill>
                  <a:srgbClr val="0000FF"/>
                </a:solidFill>
                <a:latin typeface="Times New Roman" pitchFamily="18" charset="0"/>
                <a:ea typeface="標楷體" pitchFamily="65" charset="-120"/>
              </a:rPr>
              <a:t>時間</a:t>
            </a:r>
            <a:r>
              <a:rPr lang="en-US" altLang="zh-TW" sz="2100" dirty="0">
                <a:solidFill>
                  <a:srgbClr val="0000FF"/>
                </a:solidFill>
                <a:latin typeface="Times New Roman" pitchFamily="18" charset="0"/>
                <a:ea typeface="標楷體" pitchFamily="65" charset="-120"/>
              </a:rPr>
              <a:t>:112</a:t>
            </a:r>
            <a:r>
              <a:rPr lang="zh-TW" altLang="en-US" sz="2100" dirty="0">
                <a:solidFill>
                  <a:srgbClr val="0000FF"/>
                </a:solidFill>
                <a:latin typeface="Times New Roman" pitchFamily="18" charset="0"/>
                <a:ea typeface="標楷體" pitchFamily="65" charset="-120"/>
              </a:rPr>
              <a:t>年</a:t>
            </a:r>
            <a:r>
              <a:rPr lang="en-US" altLang="zh-TW" sz="2100" dirty="0">
                <a:solidFill>
                  <a:srgbClr val="0000FF"/>
                </a:solidFill>
                <a:latin typeface="Times New Roman" pitchFamily="18" charset="0"/>
                <a:ea typeface="標楷體" pitchFamily="65" charset="-120"/>
              </a:rPr>
              <a:t>8</a:t>
            </a:r>
            <a:r>
              <a:rPr lang="zh-TW" altLang="en-US" sz="2100" dirty="0">
                <a:solidFill>
                  <a:srgbClr val="0000FF"/>
                </a:solidFill>
                <a:latin typeface="Times New Roman" pitchFamily="18" charset="0"/>
                <a:ea typeface="標楷體" pitchFamily="65" charset="-120"/>
              </a:rPr>
              <a:t>月</a:t>
            </a:r>
            <a:r>
              <a:rPr lang="en-US" altLang="zh-TW" sz="2100" dirty="0">
                <a:solidFill>
                  <a:srgbClr val="0000FF"/>
                </a:solidFill>
                <a:latin typeface="Times New Roman" pitchFamily="18" charset="0"/>
                <a:ea typeface="標楷體" pitchFamily="65" charset="-120"/>
              </a:rPr>
              <a:t>1</a:t>
            </a:r>
            <a:r>
              <a:rPr lang="zh-TW" altLang="en-US" sz="2100" dirty="0">
                <a:solidFill>
                  <a:srgbClr val="0000FF"/>
                </a:solidFill>
                <a:latin typeface="Times New Roman" pitchFamily="18" charset="0"/>
                <a:ea typeface="標楷體" pitchFamily="65" charset="-120"/>
              </a:rPr>
              <a:t>日</a:t>
            </a:r>
            <a:r>
              <a:rPr lang="en-US" altLang="zh-TW" sz="2100" dirty="0">
                <a:solidFill>
                  <a:srgbClr val="0000FF"/>
                </a:solidFill>
                <a:latin typeface="Times New Roman" pitchFamily="18" charset="0"/>
                <a:ea typeface="標楷體" pitchFamily="65" charset="-120"/>
              </a:rPr>
              <a:t>(</a:t>
            </a:r>
            <a:r>
              <a:rPr lang="zh-TW" altLang="en-US" sz="2100" dirty="0">
                <a:solidFill>
                  <a:srgbClr val="0000FF"/>
                </a:solidFill>
                <a:latin typeface="Times New Roman" pitchFamily="18" charset="0"/>
                <a:ea typeface="標楷體" pitchFamily="65" charset="-120"/>
              </a:rPr>
              <a:t>星期二</a:t>
            </a:r>
            <a:r>
              <a:rPr lang="en-US" altLang="zh-TW" sz="2100" dirty="0">
                <a:solidFill>
                  <a:srgbClr val="0000FF"/>
                </a:solidFill>
                <a:latin typeface="Times New Roman" pitchFamily="18" charset="0"/>
                <a:ea typeface="標楷體" pitchFamily="65" charset="-120"/>
              </a:rPr>
              <a:t>)10:00</a:t>
            </a:r>
            <a:r>
              <a:rPr lang="zh-TW" altLang="en-US" sz="2100" dirty="0">
                <a:solidFill>
                  <a:srgbClr val="0000FF"/>
                </a:solidFill>
                <a:latin typeface="Times New Roman" pitchFamily="18" charset="0"/>
                <a:ea typeface="標楷體" pitchFamily="65" charset="-120"/>
              </a:rPr>
              <a:t>起至</a:t>
            </a:r>
            <a:r>
              <a:rPr lang="en-US" altLang="zh-TW" sz="2100" dirty="0">
                <a:solidFill>
                  <a:srgbClr val="0000FF"/>
                </a:solidFill>
                <a:latin typeface="Times New Roman" pitchFamily="18" charset="0"/>
                <a:ea typeface="標楷體" pitchFamily="65" charset="-120"/>
              </a:rPr>
              <a:t>112</a:t>
            </a:r>
            <a:r>
              <a:rPr lang="zh-TW" altLang="en-US" sz="2100" dirty="0">
                <a:solidFill>
                  <a:srgbClr val="0000FF"/>
                </a:solidFill>
                <a:latin typeface="Times New Roman" pitchFamily="18" charset="0"/>
                <a:ea typeface="標楷體" pitchFamily="65" charset="-120"/>
              </a:rPr>
              <a:t>年</a:t>
            </a:r>
            <a:r>
              <a:rPr lang="en-US" altLang="zh-TW" sz="2100" dirty="0">
                <a:solidFill>
                  <a:srgbClr val="0000FF"/>
                </a:solidFill>
                <a:latin typeface="Times New Roman" pitchFamily="18" charset="0"/>
                <a:ea typeface="標楷體" pitchFamily="65" charset="-120"/>
              </a:rPr>
              <a:t>8</a:t>
            </a:r>
            <a:r>
              <a:rPr lang="zh-TW" altLang="en-US" sz="2100" dirty="0">
                <a:solidFill>
                  <a:srgbClr val="0000FF"/>
                </a:solidFill>
                <a:latin typeface="Times New Roman" pitchFamily="18" charset="0"/>
                <a:ea typeface="標楷體" pitchFamily="65" charset="-120"/>
              </a:rPr>
              <a:t>月</a:t>
            </a:r>
            <a:r>
              <a:rPr lang="en-US" altLang="zh-TW" sz="2100" dirty="0">
                <a:solidFill>
                  <a:srgbClr val="0000FF"/>
                </a:solidFill>
                <a:latin typeface="Times New Roman" pitchFamily="18" charset="0"/>
                <a:ea typeface="標楷體" pitchFamily="65" charset="-120"/>
              </a:rPr>
              <a:t>4</a:t>
            </a:r>
            <a:r>
              <a:rPr lang="zh-TW" altLang="en-US" sz="2100" dirty="0">
                <a:solidFill>
                  <a:srgbClr val="0000FF"/>
                </a:solidFill>
                <a:latin typeface="Times New Roman" pitchFamily="18" charset="0"/>
                <a:ea typeface="標楷體" pitchFamily="65" charset="-120"/>
              </a:rPr>
              <a:t>日</a:t>
            </a:r>
            <a:r>
              <a:rPr lang="en-US" altLang="zh-TW" sz="2100" dirty="0">
                <a:solidFill>
                  <a:srgbClr val="0000FF"/>
                </a:solidFill>
                <a:latin typeface="Times New Roman" pitchFamily="18" charset="0"/>
                <a:ea typeface="標楷體" pitchFamily="65" charset="-120"/>
              </a:rPr>
              <a:t>(</a:t>
            </a:r>
            <a:r>
              <a:rPr lang="zh-TW" altLang="en-US" sz="2100" dirty="0">
                <a:solidFill>
                  <a:srgbClr val="0000FF"/>
                </a:solidFill>
                <a:latin typeface="Times New Roman" pitchFamily="18" charset="0"/>
                <a:ea typeface="標楷體" pitchFamily="65" charset="-120"/>
              </a:rPr>
              <a:t>星期五</a:t>
            </a:r>
            <a:r>
              <a:rPr lang="en-US" altLang="zh-TW" sz="2100" dirty="0">
                <a:solidFill>
                  <a:srgbClr val="0000FF"/>
                </a:solidFill>
                <a:latin typeface="Times New Roman" pitchFamily="18" charset="0"/>
                <a:ea typeface="標楷體" pitchFamily="65" charset="-120"/>
              </a:rPr>
              <a:t>)17:00</a:t>
            </a:r>
            <a:r>
              <a:rPr lang="zh-TW" altLang="en-US" sz="2100" dirty="0">
                <a:solidFill>
                  <a:srgbClr val="0000FF"/>
                </a:solidFill>
                <a:latin typeface="Times New Roman" pitchFamily="18" charset="0"/>
                <a:ea typeface="標楷體" pitchFamily="65" charset="-120"/>
              </a:rPr>
              <a:t>止。</a:t>
            </a:r>
            <a:endParaRPr lang="en-US" altLang="zh-TW" sz="2100" dirty="0">
              <a:solidFill>
                <a:srgbClr val="0000FF"/>
              </a:solidFill>
              <a:latin typeface="Times New Roman" pitchFamily="18" charset="0"/>
              <a:ea typeface="標楷體" pitchFamily="65" charset="-120"/>
            </a:endParaRPr>
          </a:p>
          <a:p>
            <a:pPr marL="342900" indent="-257175" algn="just">
              <a:lnSpc>
                <a:spcPts val="3000"/>
              </a:lnSpc>
              <a:buClr>
                <a:schemeClr val="tx1"/>
              </a:buClr>
              <a:buFont typeface="Wingdings" panose="05000000000000000000" pitchFamily="2" charset="2"/>
              <a:buChar char="Ø"/>
            </a:pPr>
            <a:r>
              <a:rPr lang="zh-TW" altLang="en-US" sz="2100" b="1" spc="-30" dirty="0">
                <a:solidFill>
                  <a:srgbClr val="FF0000"/>
                </a:solidFill>
                <a:latin typeface="Times New Roman" panose="02020603050405020304" pitchFamily="18" charset="0"/>
                <a:ea typeface="標楷體" pitchFamily="65" charset="-120"/>
                <a:cs typeface="Times New Roman" panose="02020603050405020304" pitchFamily="18" charset="0"/>
              </a:rPr>
              <a:t>登記志願資格：通過本招生登記資格且繳費成功</a:t>
            </a:r>
            <a:r>
              <a:rPr lang="en-US" altLang="zh-TW" sz="2100" b="1" spc="-30" dirty="0">
                <a:solidFill>
                  <a:srgbClr val="FF0000"/>
                </a:solidFill>
                <a:latin typeface="Times New Roman" panose="02020603050405020304" pitchFamily="18" charset="0"/>
                <a:ea typeface="標楷體" pitchFamily="65" charset="-120"/>
                <a:cs typeface="Times New Roman" panose="02020603050405020304" pitchFamily="18" charset="0"/>
              </a:rPr>
              <a:t>(</a:t>
            </a:r>
            <a:r>
              <a:rPr lang="zh-TW" altLang="en-US" sz="2100" b="1" spc="-30" dirty="0">
                <a:solidFill>
                  <a:srgbClr val="FF0000"/>
                </a:solidFill>
                <a:latin typeface="Times New Roman" panose="02020603050405020304" pitchFamily="18" charset="0"/>
                <a:ea typeface="標楷體" pitchFamily="65" charset="-120"/>
                <a:cs typeface="Times New Roman" panose="02020603050405020304" pitchFamily="18" charset="0"/>
              </a:rPr>
              <a:t>含免繳費考生</a:t>
            </a:r>
            <a:r>
              <a:rPr lang="en-US" altLang="zh-TW" sz="2100" b="1" spc="-30" dirty="0">
                <a:solidFill>
                  <a:srgbClr val="FF0000"/>
                </a:solidFill>
                <a:latin typeface="Times New Roman" panose="02020603050405020304" pitchFamily="18" charset="0"/>
                <a:ea typeface="標楷體" pitchFamily="65" charset="-120"/>
                <a:cs typeface="Times New Roman" panose="02020603050405020304" pitchFamily="18" charset="0"/>
              </a:rPr>
              <a:t>)</a:t>
            </a:r>
            <a:r>
              <a:rPr lang="zh-TW" altLang="en-US" sz="2100" b="1" spc="-30" dirty="0">
                <a:solidFill>
                  <a:srgbClr val="FF0000"/>
                </a:solidFill>
                <a:latin typeface="Times New Roman" panose="02020603050405020304" pitchFamily="18" charset="0"/>
                <a:ea typeface="標楷體" pitchFamily="65" charset="-120"/>
                <a:cs typeface="Times New Roman" panose="02020603050405020304" pitchFamily="18" charset="0"/>
              </a:rPr>
              <a:t>，及未在其他招生管道錄取報到。</a:t>
            </a:r>
            <a:endParaRPr lang="en-US" altLang="zh-TW" sz="2100" b="1" spc="-30" dirty="0">
              <a:solidFill>
                <a:srgbClr val="FF0000"/>
              </a:solidFill>
              <a:latin typeface="Times New Roman" panose="02020603050405020304" pitchFamily="18" charset="0"/>
              <a:ea typeface="標楷體" pitchFamily="65" charset="-120"/>
              <a:cs typeface="Times New Roman" panose="02020603050405020304" pitchFamily="18" charset="0"/>
            </a:endParaRPr>
          </a:p>
          <a:p>
            <a:pPr marL="342900" indent="-257175" algn="just">
              <a:lnSpc>
                <a:spcPts val="3000"/>
              </a:lnSpc>
              <a:spcBef>
                <a:spcPts val="600"/>
              </a:spcBef>
              <a:buClr>
                <a:schemeClr val="tx1"/>
              </a:buClr>
              <a:buFont typeface="Wingdings" panose="05000000000000000000" pitchFamily="2" charset="2"/>
              <a:buChar char="Ø"/>
            </a:pPr>
            <a:r>
              <a:rPr lang="zh-TW" altLang="en-US" sz="2100" b="1" spc="-30" dirty="0">
                <a:solidFill>
                  <a:srgbClr val="00B050"/>
                </a:solidFill>
                <a:latin typeface="Times New Roman" panose="02020603050405020304" pitchFamily="18" charset="0"/>
                <a:ea typeface="標楷體" pitchFamily="65" charset="-120"/>
                <a:cs typeface="Times New Roman" panose="02020603050405020304" pitchFamily="18" charset="0"/>
              </a:rPr>
              <a:t>最低登記標準：考生之</a:t>
            </a:r>
            <a:r>
              <a:rPr lang="en-US" altLang="zh-TW" sz="2100" b="1" spc="-30" dirty="0">
                <a:solidFill>
                  <a:srgbClr val="00B050"/>
                </a:solidFill>
                <a:latin typeface="Times New Roman" panose="02020603050405020304" pitchFamily="18" charset="0"/>
                <a:ea typeface="標楷體" pitchFamily="65" charset="-120"/>
                <a:cs typeface="Times New Roman" panose="02020603050405020304" pitchFamily="18" charset="0"/>
              </a:rPr>
              <a:t>112</a:t>
            </a:r>
            <a:r>
              <a:rPr lang="zh-TW" altLang="en-US" sz="2100" b="1" spc="-30" dirty="0">
                <a:solidFill>
                  <a:srgbClr val="00B050"/>
                </a:solidFill>
                <a:latin typeface="Times New Roman" panose="02020603050405020304" pitchFamily="18" charset="0"/>
                <a:ea typeface="標楷體" pitchFamily="65" charset="-120"/>
                <a:cs typeface="Times New Roman" panose="02020603050405020304" pitchFamily="18" charset="0"/>
              </a:rPr>
              <a:t>學年度四技二專統一入學測驗之各科目原始成績有</a:t>
            </a:r>
            <a:r>
              <a:rPr lang="en-US" altLang="zh-TW" sz="2100" b="1" spc="-30" dirty="0">
                <a:solidFill>
                  <a:srgbClr val="00B050"/>
                </a:solidFill>
                <a:latin typeface="Times New Roman" panose="02020603050405020304" pitchFamily="18" charset="0"/>
                <a:ea typeface="標楷體" pitchFamily="65" charset="-120"/>
                <a:cs typeface="Times New Roman" panose="02020603050405020304" pitchFamily="18" charset="0"/>
              </a:rPr>
              <a:t>2</a:t>
            </a:r>
            <a:r>
              <a:rPr lang="zh-TW" altLang="en-US" sz="2100" b="1" spc="-30" dirty="0">
                <a:solidFill>
                  <a:srgbClr val="00B050"/>
                </a:solidFill>
                <a:latin typeface="Times New Roman" panose="02020603050405020304" pitchFamily="18" charset="0"/>
                <a:ea typeface="標楷體" pitchFamily="65" charset="-120"/>
                <a:cs typeface="Times New Roman" panose="02020603050405020304" pitchFamily="18" charset="0"/>
              </a:rPr>
              <a:t>科目</a:t>
            </a:r>
            <a:r>
              <a:rPr lang="en-US" altLang="zh-TW" sz="2100" b="1" spc="-30" dirty="0">
                <a:solidFill>
                  <a:srgbClr val="00B050"/>
                </a:solidFill>
                <a:latin typeface="Times New Roman" panose="02020603050405020304" pitchFamily="18" charset="0"/>
                <a:ea typeface="標楷體" pitchFamily="65" charset="-120"/>
                <a:cs typeface="Times New Roman" panose="02020603050405020304" pitchFamily="18" charset="0"/>
              </a:rPr>
              <a:t>(</a:t>
            </a:r>
            <a:r>
              <a:rPr lang="zh-TW" altLang="en-US" sz="2100" b="1" spc="-30" dirty="0">
                <a:solidFill>
                  <a:srgbClr val="00B050"/>
                </a:solidFill>
                <a:latin typeface="Times New Roman" panose="02020603050405020304" pitchFamily="18" charset="0"/>
                <a:ea typeface="標楷體" pitchFamily="65" charset="-120"/>
                <a:cs typeface="Times New Roman" panose="02020603050405020304" pitchFamily="18" charset="0"/>
              </a:rPr>
              <a:t>含</a:t>
            </a:r>
            <a:r>
              <a:rPr lang="en-US" altLang="zh-TW" sz="2100" b="1" spc="-30" dirty="0">
                <a:solidFill>
                  <a:srgbClr val="00B050"/>
                </a:solidFill>
                <a:latin typeface="Times New Roman" panose="02020603050405020304" pitchFamily="18" charset="0"/>
                <a:ea typeface="標楷體" pitchFamily="65" charset="-120"/>
                <a:cs typeface="Times New Roman" panose="02020603050405020304" pitchFamily="18" charset="0"/>
              </a:rPr>
              <a:t>)</a:t>
            </a:r>
            <a:r>
              <a:rPr lang="zh-TW" altLang="en-US" sz="2100" b="1" spc="-30" dirty="0">
                <a:solidFill>
                  <a:srgbClr val="00B050"/>
                </a:solidFill>
                <a:latin typeface="Times New Roman" panose="02020603050405020304" pitchFamily="18" charset="0"/>
                <a:ea typeface="標楷體" pitchFamily="65" charset="-120"/>
                <a:cs typeface="Times New Roman" panose="02020603050405020304" pitchFamily="18" charset="0"/>
              </a:rPr>
              <a:t>以上</a:t>
            </a:r>
            <a:r>
              <a:rPr lang="en-US" altLang="zh-TW" sz="2100" b="1" spc="-30" dirty="0">
                <a:solidFill>
                  <a:srgbClr val="00B050"/>
                </a:solidFill>
                <a:latin typeface="Times New Roman" panose="02020603050405020304" pitchFamily="18" charset="0"/>
                <a:ea typeface="標楷體" pitchFamily="65" charset="-120"/>
                <a:cs typeface="Times New Roman" panose="02020603050405020304" pitchFamily="18" charset="0"/>
              </a:rPr>
              <a:t>0</a:t>
            </a:r>
            <a:r>
              <a:rPr lang="zh-TW" altLang="en-US" sz="2100" b="1" spc="-30" dirty="0">
                <a:solidFill>
                  <a:srgbClr val="00B050"/>
                </a:solidFill>
                <a:latin typeface="Times New Roman" panose="02020603050405020304" pitchFamily="18" charset="0"/>
                <a:ea typeface="標楷體" pitchFamily="65" charset="-120"/>
                <a:cs typeface="Times New Roman" panose="02020603050405020304" pitchFamily="18" charset="0"/>
              </a:rPr>
              <a:t>分</a:t>
            </a:r>
            <a:r>
              <a:rPr lang="en-US" altLang="zh-TW" sz="2100" b="1" spc="-30" dirty="0">
                <a:solidFill>
                  <a:srgbClr val="00B050"/>
                </a:solidFill>
                <a:latin typeface="Times New Roman" panose="02020603050405020304" pitchFamily="18" charset="0"/>
                <a:ea typeface="標楷體" pitchFamily="65" charset="-120"/>
                <a:cs typeface="Times New Roman" panose="02020603050405020304" pitchFamily="18" charset="0"/>
              </a:rPr>
              <a:t>(</a:t>
            </a:r>
            <a:r>
              <a:rPr lang="zh-TW" altLang="en-US" sz="2100" b="1" spc="-30" dirty="0">
                <a:solidFill>
                  <a:srgbClr val="00B050"/>
                </a:solidFill>
                <a:latin typeface="Times New Roman" panose="02020603050405020304" pitchFamily="18" charset="0"/>
                <a:ea typeface="標楷體" pitchFamily="65" charset="-120"/>
                <a:cs typeface="Times New Roman" panose="02020603050405020304" pitchFamily="18" charset="0"/>
              </a:rPr>
              <a:t>含因違反統一入學測驗試場規則應扣減分數後合計為</a:t>
            </a:r>
            <a:r>
              <a:rPr lang="en-US" altLang="zh-TW" sz="2100" b="1" spc="-30" dirty="0">
                <a:solidFill>
                  <a:srgbClr val="00B050"/>
                </a:solidFill>
                <a:latin typeface="Times New Roman" panose="02020603050405020304" pitchFamily="18" charset="0"/>
                <a:ea typeface="標楷體" pitchFamily="65" charset="-120"/>
                <a:cs typeface="Times New Roman" panose="02020603050405020304" pitchFamily="18" charset="0"/>
              </a:rPr>
              <a:t>0</a:t>
            </a:r>
            <a:r>
              <a:rPr lang="zh-TW" altLang="en-US" sz="2100" b="1" spc="-30" dirty="0">
                <a:solidFill>
                  <a:srgbClr val="00B050"/>
                </a:solidFill>
                <a:latin typeface="Times New Roman" panose="02020603050405020304" pitchFamily="18" charset="0"/>
                <a:ea typeface="標楷體" pitchFamily="65" charset="-120"/>
                <a:cs typeface="Times New Roman" panose="02020603050405020304" pitchFamily="18" charset="0"/>
              </a:rPr>
              <a:t>分</a:t>
            </a:r>
            <a:r>
              <a:rPr lang="en-US" altLang="zh-TW" sz="2100" b="1" spc="-30" dirty="0">
                <a:solidFill>
                  <a:srgbClr val="00B050"/>
                </a:solidFill>
                <a:latin typeface="Times New Roman" panose="02020603050405020304" pitchFamily="18" charset="0"/>
                <a:ea typeface="標楷體" pitchFamily="65" charset="-120"/>
                <a:cs typeface="Times New Roman" panose="02020603050405020304" pitchFamily="18" charset="0"/>
              </a:rPr>
              <a:t>)</a:t>
            </a:r>
            <a:r>
              <a:rPr lang="zh-TW" altLang="en-US" sz="2100" b="1" spc="-30" dirty="0">
                <a:solidFill>
                  <a:srgbClr val="00B050"/>
                </a:solidFill>
                <a:latin typeface="Times New Roman" panose="02020603050405020304" pitchFamily="18" charset="0"/>
                <a:ea typeface="標楷體" pitchFamily="65" charset="-120"/>
                <a:cs typeface="Times New Roman" panose="02020603050405020304" pitchFamily="18" charset="0"/>
              </a:rPr>
              <a:t>者，不得登記參加有提供一般生名額之校系科</a:t>
            </a:r>
            <a:r>
              <a:rPr lang="en-US" altLang="zh-TW" sz="2100" b="1" spc="-30" dirty="0">
                <a:solidFill>
                  <a:srgbClr val="00B050"/>
                </a:solidFill>
                <a:latin typeface="Times New Roman" panose="02020603050405020304" pitchFamily="18" charset="0"/>
                <a:ea typeface="標楷體" pitchFamily="65" charset="-120"/>
                <a:cs typeface="Times New Roman" panose="02020603050405020304" pitchFamily="18" charset="0"/>
              </a:rPr>
              <a:t>(</a:t>
            </a:r>
            <a:r>
              <a:rPr lang="zh-TW" altLang="en-US" sz="2100" b="1" spc="-30" dirty="0">
                <a:solidFill>
                  <a:srgbClr val="00B050"/>
                </a:solidFill>
                <a:latin typeface="Times New Roman" panose="02020603050405020304" pitchFamily="18" charset="0"/>
                <a:ea typeface="標楷體" pitchFamily="65" charset="-120"/>
                <a:cs typeface="Times New Roman" panose="02020603050405020304" pitchFamily="18" charset="0"/>
              </a:rPr>
              <a:t>組</a:t>
            </a:r>
            <a:r>
              <a:rPr lang="en-US" altLang="zh-TW" sz="2100" b="1" spc="-30" dirty="0">
                <a:solidFill>
                  <a:srgbClr val="00B050"/>
                </a:solidFill>
                <a:latin typeface="Times New Roman" panose="02020603050405020304" pitchFamily="18" charset="0"/>
                <a:ea typeface="標楷體" pitchFamily="65" charset="-120"/>
                <a:cs typeface="Times New Roman" panose="02020603050405020304" pitchFamily="18" charset="0"/>
              </a:rPr>
              <a:t>)</a:t>
            </a:r>
            <a:r>
              <a:rPr lang="zh-TW" altLang="en-US" sz="2100" b="1" spc="-30" dirty="0">
                <a:solidFill>
                  <a:srgbClr val="00B050"/>
                </a:solidFill>
                <a:latin typeface="Times New Roman" panose="02020603050405020304" pitchFamily="18" charset="0"/>
                <a:ea typeface="標楷體" pitchFamily="65" charset="-120"/>
                <a:cs typeface="Times New Roman" panose="02020603050405020304" pitchFamily="18" charset="0"/>
              </a:rPr>
              <a:t>、學程分發；</a:t>
            </a:r>
            <a:r>
              <a:rPr lang="zh-TW" altLang="en-US" sz="2100" spc="-30" dirty="0">
                <a:latin typeface="Times New Roman" panose="02020603050405020304" pitchFamily="18" charset="0"/>
                <a:ea typeface="標楷體" pitchFamily="65" charset="-120"/>
                <a:cs typeface="Times New Roman" panose="02020603050405020304" pitchFamily="18" charset="0"/>
              </a:rPr>
              <a:t>惟符合特種生身分，登記參加有提供所具特種生身分招生名額之校系科</a:t>
            </a:r>
            <a:r>
              <a:rPr lang="en-US" altLang="zh-TW" sz="2100" spc="-30" dirty="0">
                <a:latin typeface="Times New Roman" panose="02020603050405020304" pitchFamily="18" charset="0"/>
                <a:ea typeface="標楷體" pitchFamily="65" charset="-120"/>
                <a:cs typeface="Times New Roman" panose="02020603050405020304" pitchFamily="18" charset="0"/>
              </a:rPr>
              <a:t>(</a:t>
            </a:r>
            <a:r>
              <a:rPr lang="zh-TW" altLang="en-US" sz="2100" spc="-30" dirty="0">
                <a:latin typeface="Times New Roman" panose="02020603050405020304" pitchFamily="18" charset="0"/>
                <a:ea typeface="標楷體" pitchFamily="65" charset="-120"/>
                <a:cs typeface="Times New Roman" panose="02020603050405020304" pitchFamily="18" charset="0"/>
              </a:rPr>
              <a:t>組</a:t>
            </a:r>
            <a:r>
              <a:rPr lang="en-US" altLang="zh-TW" sz="2100" spc="-30" dirty="0">
                <a:latin typeface="Times New Roman" panose="02020603050405020304" pitchFamily="18" charset="0"/>
                <a:ea typeface="標楷體" pitchFamily="65" charset="-120"/>
                <a:cs typeface="Times New Roman" panose="02020603050405020304" pitchFamily="18" charset="0"/>
              </a:rPr>
              <a:t>)</a:t>
            </a:r>
            <a:r>
              <a:rPr lang="zh-TW" altLang="en-US" sz="2100" spc="-30" dirty="0">
                <a:latin typeface="Times New Roman" panose="02020603050405020304" pitchFamily="18" charset="0"/>
                <a:ea typeface="標楷體" pitchFamily="65" charset="-120"/>
                <a:cs typeface="Times New Roman" panose="02020603050405020304" pitchFamily="18" charset="0"/>
              </a:rPr>
              <a:t>、學程分發者，不受此限；跨群</a:t>
            </a:r>
            <a:r>
              <a:rPr lang="en-US" altLang="zh-TW" sz="2100" spc="-30" dirty="0">
                <a:latin typeface="Times New Roman" panose="02020603050405020304" pitchFamily="18" charset="0"/>
                <a:ea typeface="標楷體" pitchFamily="65" charset="-120"/>
                <a:cs typeface="Times New Roman" panose="02020603050405020304" pitchFamily="18" charset="0"/>
              </a:rPr>
              <a:t>(</a:t>
            </a:r>
            <a:r>
              <a:rPr lang="zh-TW" altLang="en-US" sz="2100" spc="-30" dirty="0">
                <a:latin typeface="Times New Roman" panose="02020603050405020304" pitchFamily="18" charset="0"/>
                <a:ea typeface="標楷體" pitchFamily="65" charset="-120"/>
                <a:cs typeface="Times New Roman" panose="02020603050405020304" pitchFamily="18" charset="0"/>
              </a:rPr>
              <a:t>類</a:t>
            </a:r>
            <a:r>
              <a:rPr lang="en-US" altLang="zh-TW" sz="2100" spc="-30" dirty="0">
                <a:latin typeface="Times New Roman" panose="02020603050405020304" pitchFamily="18" charset="0"/>
                <a:ea typeface="標楷體" pitchFamily="65" charset="-120"/>
                <a:cs typeface="Times New Roman" panose="02020603050405020304" pitchFamily="18" charset="0"/>
              </a:rPr>
              <a:t>)</a:t>
            </a:r>
            <a:r>
              <a:rPr lang="zh-TW" altLang="en-US" sz="2100" spc="-30" dirty="0">
                <a:latin typeface="Times New Roman" panose="02020603050405020304" pitchFamily="18" charset="0"/>
                <a:ea typeface="標楷體" pitchFamily="65" charset="-120"/>
                <a:cs typeface="Times New Roman" panose="02020603050405020304" pitchFamily="18" charset="0"/>
              </a:rPr>
              <a:t>考生採計之科目為就其所選填登記志願所屬招生群</a:t>
            </a:r>
            <a:r>
              <a:rPr lang="en-US" altLang="zh-TW" sz="2100" spc="-30" dirty="0">
                <a:latin typeface="Times New Roman" panose="02020603050405020304" pitchFamily="18" charset="0"/>
                <a:ea typeface="標楷體" pitchFamily="65" charset="-120"/>
                <a:cs typeface="Times New Roman" panose="02020603050405020304" pitchFamily="18" charset="0"/>
              </a:rPr>
              <a:t>(</a:t>
            </a:r>
            <a:r>
              <a:rPr lang="zh-TW" altLang="en-US" sz="2100" spc="-30" dirty="0">
                <a:latin typeface="Times New Roman" panose="02020603050405020304" pitchFamily="18" charset="0"/>
                <a:ea typeface="標楷體" pitchFamily="65" charset="-120"/>
                <a:cs typeface="Times New Roman" panose="02020603050405020304" pitchFamily="18" charset="0"/>
              </a:rPr>
              <a:t>類</a:t>
            </a:r>
            <a:r>
              <a:rPr lang="en-US" altLang="zh-TW" sz="2100" spc="-30" dirty="0">
                <a:latin typeface="Times New Roman" panose="02020603050405020304" pitchFamily="18" charset="0"/>
                <a:ea typeface="標楷體" pitchFamily="65" charset="-120"/>
                <a:cs typeface="Times New Roman" panose="02020603050405020304" pitchFamily="18" charset="0"/>
              </a:rPr>
              <a:t>)</a:t>
            </a:r>
            <a:r>
              <a:rPr lang="zh-TW" altLang="en-US" sz="2100" spc="-30" dirty="0">
                <a:latin typeface="Times New Roman" panose="02020603050405020304" pitchFamily="18" charset="0"/>
                <a:ea typeface="標楷體" pitchFamily="65" charset="-120"/>
                <a:cs typeface="Times New Roman" panose="02020603050405020304" pitchFamily="18" charset="0"/>
              </a:rPr>
              <a:t>別採計科目。</a:t>
            </a:r>
            <a:endParaRPr lang="en-US" altLang="zh-TW" sz="2100" spc="-30" dirty="0">
              <a:latin typeface="Times New Roman" panose="02020603050405020304" pitchFamily="18" charset="0"/>
              <a:ea typeface="標楷體" pitchFamily="65" charset="-120"/>
              <a:cs typeface="Times New Roman" panose="02020603050405020304" pitchFamily="18" charset="0"/>
            </a:endParaRPr>
          </a:p>
          <a:p>
            <a:pPr marL="342900" indent="-257175" algn="just">
              <a:lnSpc>
                <a:spcPts val="2500"/>
              </a:lnSpc>
              <a:spcBef>
                <a:spcPts val="600"/>
              </a:spcBef>
              <a:buClr>
                <a:schemeClr val="tx1"/>
              </a:buClr>
              <a:buFont typeface="Wingdings" panose="05000000000000000000" pitchFamily="2" charset="2"/>
              <a:buChar char="Ø"/>
            </a:pPr>
            <a:r>
              <a:rPr lang="zh-TW" altLang="en-US" sz="2100" b="1" spc="-30" dirty="0">
                <a:solidFill>
                  <a:srgbClr val="0000FF"/>
                </a:solidFill>
                <a:latin typeface="Times New Roman" panose="02020603050405020304" pitchFamily="18" charset="0"/>
                <a:ea typeface="標楷體" pitchFamily="65" charset="-120"/>
                <a:cs typeface="Times New Roman" panose="02020603050405020304" pitchFamily="18" charset="0"/>
              </a:rPr>
              <a:t>考生須符合登記志願資格並達到最低登記標準，始能進行本招生網路選填登記志願。</a:t>
            </a:r>
            <a:endParaRPr lang="en-US" altLang="zh-TW" sz="2100" b="1" spc="-30" dirty="0">
              <a:solidFill>
                <a:srgbClr val="0000FF"/>
              </a:solidFill>
              <a:latin typeface="Times New Roman" panose="02020603050405020304" pitchFamily="18" charset="0"/>
              <a:ea typeface="標楷體" pitchFamily="65" charset="-120"/>
              <a:cs typeface="Times New Roman" panose="02020603050405020304" pitchFamily="18" charset="0"/>
            </a:endParaRPr>
          </a:p>
        </p:txBody>
      </p:sp>
      <p:sp>
        <p:nvSpPr>
          <p:cNvPr id="16" name="圓角矩形 15"/>
          <p:cNvSpPr/>
          <p:nvPr/>
        </p:nvSpPr>
        <p:spPr>
          <a:xfrm>
            <a:off x="5364088" y="252776"/>
            <a:ext cx="363538" cy="1150938"/>
          </a:xfrm>
          <a:prstGeom prst="roundRect">
            <a:avLst/>
          </a:prstGeom>
          <a:solidFill>
            <a:srgbClr val="FFFF9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defRPr/>
            </a:pPr>
            <a:r>
              <a:rPr lang="zh-TW" altLang="en-US" dirty="0">
                <a:solidFill>
                  <a:schemeClr val="tx1"/>
                </a:solidFill>
                <a:latin typeface="標楷體" pitchFamily="65" charset="-120"/>
                <a:ea typeface="標楷體" pitchFamily="65" charset="-120"/>
              </a:rPr>
              <a:t>資格審查</a:t>
            </a:r>
          </a:p>
        </p:txBody>
      </p:sp>
      <p:sp>
        <p:nvSpPr>
          <p:cNvPr id="17" name="圓角矩形 16"/>
          <p:cNvSpPr/>
          <p:nvPr/>
        </p:nvSpPr>
        <p:spPr>
          <a:xfrm>
            <a:off x="5870501" y="252776"/>
            <a:ext cx="363537" cy="1150938"/>
          </a:xfrm>
          <a:prstGeom prst="roundRect">
            <a:avLst/>
          </a:prstGeom>
          <a:solidFill>
            <a:srgbClr val="FFFF9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defRPr/>
            </a:pPr>
            <a:r>
              <a:rPr lang="zh-TW" altLang="en-US" dirty="0">
                <a:solidFill>
                  <a:schemeClr val="tx1"/>
                </a:solidFill>
                <a:latin typeface="標楷體" pitchFamily="65" charset="-120"/>
                <a:ea typeface="標楷體" pitchFamily="65" charset="-120"/>
              </a:rPr>
              <a:t>繳費</a:t>
            </a:r>
          </a:p>
        </p:txBody>
      </p:sp>
      <p:sp>
        <p:nvSpPr>
          <p:cNvPr id="18" name="圓角矩形 17"/>
          <p:cNvSpPr/>
          <p:nvPr/>
        </p:nvSpPr>
        <p:spPr>
          <a:xfrm>
            <a:off x="6376912" y="360193"/>
            <a:ext cx="895455" cy="936104"/>
          </a:xfrm>
          <a:prstGeom prst="roundRect">
            <a:avLst/>
          </a:prstGeom>
          <a:solidFill>
            <a:srgbClr val="FFFF9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lstStyle/>
          <a:p>
            <a:pPr algn="ctr">
              <a:defRPr/>
            </a:pPr>
            <a:r>
              <a:rPr lang="zh-TW" altLang="en-US" sz="1200" b="1" dirty="0">
                <a:solidFill>
                  <a:schemeClr val="tx1"/>
                </a:solidFill>
                <a:latin typeface="標楷體" pitchFamily="65" charset="-120"/>
                <a:ea typeface="標楷體" pitchFamily="65" charset="-120"/>
              </a:rPr>
              <a:t>個人總成績查詢</a:t>
            </a:r>
            <a:r>
              <a:rPr lang="en-US" altLang="zh-TW" sz="1200" b="1" dirty="0">
                <a:solidFill>
                  <a:schemeClr val="tx1"/>
                </a:solidFill>
                <a:latin typeface="標楷體" pitchFamily="65" charset="-120"/>
                <a:ea typeface="標楷體" pitchFamily="65" charset="-120"/>
              </a:rPr>
              <a:t>&amp;</a:t>
            </a:r>
            <a:endParaRPr lang="zh-TW" altLang="en-US" sz="1200" b="1" dirty="0">
              <a:solidFill>
                <a:schemeClr val="tx1"/>
              </a:solidFill>
              <a:latin typeface="標楷體" pitchFamily="65" charset="-120"/>
              <a:ea typeface="標楷體" pitchFamily="65" charset="-120"/>
            </a:endParaRPr>
          </a:p>
          <a:p>
            <a:pPr algn="ctr">
              <a:defRPr/>
            </a:pPr>
            <a:r>
              <a:rPr lang="zh-TW" altLang="en-US" sz="1200" b="1" dirty="0">
                <a:solidFill>
                  <a:schemeClr val="tx1"/>
                </a:solidFill>
                <a:latin typeface="標楷體" pitchFamily="65" charset="-120"/>
                <a:ea typeface="標楷體" pitchFamily="65" charset="-120"/>
              </a:rPr>
              <a:t>各權重組合人數累計表公告</a:t>
            </a:r>
          </a:p>
        </p:txBody>
      </p:sp>
      <p:sp>
        <p:nvSpPr>
          <p:cNvPr id="19" name="圓角矩形 18"/>
          <p:cNvSpPr/>
          <p:nvPr/>
        </p:nvSpPr>
        <p:spPr>
          <a:xfrm>
            <a:off x="7415241" y="231136"/>
            <a:ext cx="639762" cy="1150938"/>
          </a:xfrm>
          <a:prstGeom prst="roundRect">
            <a:avLst/>
          </a:prstGeom>
          <a:solidFill>
            <a:srgbClr val="FFC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defRPr/>
            </a:pPr>
            <a:r>
              <a:rPr lang="zh-TW" altLang="en-US" dirty="0">
                <a:solidFill>
                  <a:schemeClr val="tx1"/>
                </a:solidFill>
                <a:latin typeface="標楷體" pitchFamily="65" charset="-120"/>
                <a:ea typeface="標楷體" pitchFamily="65" charset="-120"/>
              </a:rPr>
              <a:t>登記志願網路選填</a:t>
            </a:r>
          </a:p>
        </p:txBody>
      </p:sp>
      <p:sp>
        <p:nvSpPr>
          <p:cNvPr id="20" name="圓角矩形 19"/>
          <p:cNvSpPr/>
          <p:nvPr/>
        </p:nvSpPr>
        <p:spPr>
          <a:xfrm>
            <a:off x="8199466" y="231136"/>
            <a:ext cx="361950" cy="1150938"/>
          </a:xfrm>
          <a:prstGeom prst="roundRect">
            <a:avLst/>
          </a:prstGeom>
          <a:solidFill>
            <a:srgbClr val="FFFF9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defRPr/>
            </a:pPr>
            <a:r>
              <a:rPr lang="zh-TW" altLang="en-US" dirty="0">
                <a:solidFill>
                  <a:schemeClr val="tx1"/>
                </a:solidFill>
                <a:latin typeface="標楷體" pitchFamily="65" charset="-120"/>
                <a:ea typeface="標楷體" pitchFamily="65" charset="-120"/>
              </a:rPr>
              <a:t>錄取公告</a:t>
            </a:r>
          </a:p>
        </p:txBody>
      </p:sp>
      <p:cxnSp>
        <p:nvCxnSpPr>
          <p:cNvPr id="21" name="直線單箭頭接點 20"/>
          <p:cNvCxnSpPr>
            <a:stCxn id="16" idx="3"/>
            <a:endCxn id="17" idx="1"/>
          </p:cNvCxnSpPr>
          <p:nvPr/>
        </p:nvCxnSpPr>
        <p:spPr>
          <a:xfrm>
            <a:off x="5727626" y="829039"/>
            <a:ext cx="142875" cy="0"/>
          </a:xfrm>
          <a:prstGeom prst="straightConnector1">
            <a:avLst/>
          </a:prstGeom>
          <a:ln w="19050">
            <a:solidFill>
              <a:srgbClr val="00206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直線單箭頭接點 21"/>
          <p:cNvCxnSpPr/>
          <p:nvPr/>
        </p:nvCxnSpPr>
        <p:spPr>
          <a:xfrm>
            <a:off x="6234037" y="829039"/>
            <a:ext cx="142875" cy="0"/>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3" name="直線單箭頭接點 22"/>
          <p:cNvCxnSpPr>
            <a:endCxn id="19" idx="1"/>
          </p:cNvCxnSpPr>
          <p:nvPr/>
        </p:nvCxnSpPr>
        <p:spPr>
          <a:xfrm>
            <a:off x="7272365" y="806605"/>
            <a:ext cx="142876" cy="0"/>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4" name="直線單箭頭接點 23"/>
          <p:cNvCxnSpPr>
            <a:stCxn id="19" idx="3"/>
            <a:endCxn id="20" idx="1"/>
          </p:cNvCxnSpPr>
          <p:nvPr/>
        </p:nvCxnSpPr>
        <p:spPr>
          <a:xfrm>
            <a:off x="8055003" y="807399"/>
            <a:ext cx="144463" cy="0"/>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3" name="投影片編號版面配置區 2">
            <a:extLst>
              <a:ext uri="{FF2B5EF4-FFF2-40B4-BE49-F238E27FC236}">
                <a16:creationId xmlns:a16="http://schemas.microsoft.com/office/drawing/2014/main" id="{FECBECCE-300D-48C7-B4BD-DD7CFD440F00}"/>
              </a:ext>
            </a:extLst>
          </p:cNvPr>
          <p:cNvSpPr>
            <a:spLocks noGrp="1"/>
          </p:cNvSpPr>
          <p:nvPr>
            <p:ph type="sldNum" sz="quarter" idx="12"/>
          </p:nvPr>
        </p:nvSpPr>
        <p:spPr/>
        <p:txBody>
          <a:bodyPr/>
          <a:lstStyle/>
          <a:p>
            <a:pPr>
              <a:defRPr/>
            </a:pPr>
            <a:fld id="{6696D582-221A-4A7A-9495-2A3992126361}" type="slidenum">
              <a:rPr lang="zh-TW" altLang="en-US" smtClean="0"/>
              <a:pPr>
                <a:defRPr/>
              </a:pPr>
              <a:t>12</a:t>
            </a:fld>
            <a:endParaRPr lang="en-US" altLang="zh-TW" dirty="0"/>
          </a:p>
        </p:txBody>
      </p:sp>
    </p:spTree>
    <p:extLst>
      <p:ext uri="{BB962C8B-B14F-4D97-AF65-F5344CB8AC3E}">
        <p14:creationId xmlns:p14="http://schemas.microsoft.com/office/powerpoint/2010/main" val="36389061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txBox="1">
            <a:spLocks noChangeArrowheads="1"/>
          </p:cNvSpPr>
          <p:nvPr/>
        </p:nvSpPr>
        <p:spPr bwMode="auto">
          <a:xfrm>
            <a:off x="323850" y="404813"/>
            <a:ext cx="8686800" cy="563562"/>
          </a:xfrm>
          <a:prstGeom prst="rect">
            <a:avLst/>
          </a:prstGeom>
          <a:noFill/>
          <a:ln w="9525">
            <a:noFill/>
            <a:miter lim="800000"/>
            <a:headEnd/>
            <a:tailEnd/>
          </a:ln>
        </p:spPr>
        <p:txBody>
          <a:bodyPr anchor="ctr"/>
          <a:lstStyle/>
          <a:p>
            <a:r>
              <a:rPr lang="zh-TW" altLang="en-US" sz="2800" dirty="0">
                <a:solidFill>
                  <a:schemeClr val="tx2"/>
                </a:solidFill>
                <a:latin typeface="標楷體" pitchFamily="65" charset="-120"/>
                <a:ea typeface="標楷體" pitchFamily="65" charset="-120"/>
              </a:rPr>
              <a:t>二、重要事項</a:t>
            </a:r>
            <a:r>
              <a:rPr lang="en-US" altLang="zh-TW" sz="2800" dirty="0">
                <a:solidFill>
                  <a:schemeClr val="tx2"/>
                </a:solidFill>
                <a:latin typeface="標楷體" pitchFamily="65" charset="-120"/>
                <a:ea typeface="標楷體" pitchFamily="65" charset="-120"/>
              </a:rPr>
              <a:t>(</a:t>
            </a:r>
            <a:r>
              <a:rPr lang="en-US" altLang="zh-TW" sz="2800" dirty="0">
                <a:solidFill>
                  <a:schemeClr val="tx2"/>
                </a:solidFill>
                <a:latin typeface="Times New Roman" panose="02020603050405020304" pitchFamily="18" charset="0"/>
                <a:ea typeface="標楷體" pitchFamily="65" charset="-120"/>
                <a:cs typeface="Times New Roman" panose="02020603050405020304" pitchFamily="18" charset="0"/>
              </a:rPr>
              <a:t>8/10</a:t>
            </a:r>
            <a:r>
              <a:rPr lang="en-US" altLang="zh-TW" sz="2800" dirty="0">
                <a:solidFill>
                  <a:schemeClr val="tx2"/>
                </a:solidFill>
                <a:latin typeface="標楷體" pitchFamily="65" charset="-120"/>
                <a:ea typeface="標楷體" pitchFamily="65" charset="-120"/>
              </a:rPr>
              <a:t>)</a:t>
            </a:r>
            <a:endParaRPr lang="zh-TW" altLang="en-US" sz="2800" dirty="0">
              <a:solidFill>
                <a:schemeClr val="tx2"/>
              </a:solidFill>
              <a:latin typeface="標楷體" pitchFamily="65" charset="-120"/>
              <a:ea typeface="標楷體" pitchFamily="65" charset="-120"/>
            </a:endParaRPr>
          </a:p>
        </p:txBody>
      </p:sp>
      <p:sp>
        <p:nvSpPr>
          <p:cNvPr id="26627" name="矩形 3"/>
          <p:cNvSpPr>
            <a:spLocks noChangeArrowheads="1"/>
          </p:cNvSpPr>
          <p:nvPr/>
        </p:nvSpPr>
        <p:spPr bwMode="auto">
          <a:xfrm>
            <a:off x="323850" y="1491144"/>
            <a:ext cx="8170863" cy="4593565"/>
          </a:xfrm>
          <a:prstGeom prst="rect">
            <a:avLst/>
          </a:prstGeom>
          <a:noFill/>
          <a:ln w="9525">
            <a:noFill/>
            <a:miter lim="800000"/>
            <a:headEnd/>
            <a:tailEnd/>
          </a:ln>
        </p:spPr>
        <p:txBody>
          <a:bodyPr wrap="square">
            <a:spAutoFit/>
          </a:bodyPr>
          <a:lstStyle/>
          <a:p>
            <a:pPr marL="342900" indent="-342900" algn="just">
              <a:lnSpc>
                <a:spcPts val="2500"/>
              </a:lnSpc>
              <a:buClr>
                <a:schemeClr val="tx1"/>
              </a:buClr>
              <a:buFont typeface="Wingdings" panose="05000000000000000000" pitchFamily="2" charset="2"/>
              <a:buChar char="Ø"/>
              <a:tabLst>
                <a:tab pos="266700" algn="l"/>
              </a:tabLst>
            </a:pPr>
            <a:r>
              <a:rPr lang="zh-TW" altLang="en-US" sz="2000" dirty="0">
                <a:latin typeface="Times New Roman" pitchFamily="18" charset="0"/>
                <a:ea typeface="標楷體" pitchFamily="65" charset="-120"/>
              </a:rPr>
              <a:t>本委員會將於</a:t>
            </a:r>
            <a:r>
              <a:rPr lang="en-US" altLang="zh-TW" sz="2000" dirty="0">
                <a:solidFill>
                  <a:srgbClr val="0000FF"/>
                </a:solidFill>
                <a:latin typeface="Times New Roman" pitchFamily="18" charset="0"/>
                <a:ea typeface="標楷體" pitchFamily="65" charset="-120"/>
              </a:rPr>
              <a:t>112</a:t>
            </a:r>
            <a:r>
              <a:rPr lang="zh-TW" altLang="en-US" sz="2000" dirty="0">
                <a:solidFill>
                  <a:srgbClr val="0000FF"/>
                </a:solidFill>
                <a:latin typeface="Times New Roman" pitchFamily="18" charset="0"/>
                <a:ea typeface="標楷體" pitchFamily="65" charset="-120"/>
              </a:rPr>
              <a:t>年</a:t>
            </a:r>
            <a:r>
              <a:rPr lang="en-US" altLang="zh-TW" sz="2000" dirty="0">
                <a:solidFill>
                  <a:srgbClr val="0000FF"/>
                </a:solidFill>
                <a:latin typeface="Times New Roman" pitchFamily="18" charset="0"/>
                <a:ea typeface="標楷體" pitchFamily="65" charset="-120"/>
              </a:rPr>
              <a:t>7</a:t>
            </a:r>
            <a:r>
              <a:rPr lang="zh-TW" altLang="en-US" sz="2000" dirty="0">
                <a:solidFill>
                  <a:srgbClr val="0000FF"/>
                </a:solidFill>
                <a:latin typeface="Times New Roman" pitchFamily="18" charset="0"/>
                <a:ea typeface="標楷體" pitchFamily="65" charset="-120"/>
              </a:rPr>
              <a:t>月</a:t>
            </a:r>
            <a:r>
              <a:rPr lang="en-US" altLang="zh-TW" sz="2000" dirty="0">
                <a:solidFill>
                  <a:srgbClr val="0000FF"/>
                </a:solidFill>
                <a:latin typeface="Times New Roman" pitchFamily="18" charset="0"/>
                <a:ea typeface="標楷體" pitchFamily="65" charset="-120"/>
              </a:rPr>
              <a:t>13</a:t>
            </a:r>
            <a:r>
              <a:rPr lang="zh-TW" altLang="en-US" sz="2000" dirty="0">
                <a:solidFill>
                  <a:srgbClr val="0000FF"/>
                </a:solidFill>
                <a:latin typeface="Times New Roman" pitchFamily="18" charset="0"/>
                <a:ea typeface="標楷體" pitchFamily="65" charset="-120"/>
              </a:rPr>
              <a:t>日</a:t>
            </a:r>
            <a:r>
              <a:rPr lang="en-US" altLang="zh-TW" sz="2000" dirty="0">
                <a:solidFill>
                  <a:srgbClr val="0000FF"/>
                </a:solidFill>
                <a:latin typeface="Times New Roman" pitchFamily="18" charset="0"/>
                <a:ea typeface="標楷體" pitchFamily="65" charset="-120"/>
              </a:rPr>
              <a:t>(</a:t>
            </a:r>
            <a:r>
              <a:rPr lang="zh-TW" altLang="en-US" sz="2000" dirty="0">
                <a:solidFill>
                  <a:srgbClr val="0000FF"/>
                </a:solidFill>
                <a:latin typeface="Times New Roman" pitchFamily="18" charset="0"/>
                <a:ea typeface="標楷體" pitchFamily="65" charset="-120"/>
              </a:rPr>
              <a:t>星期四</a:t>
            </a:r>
            <a:r>
              <a:rPr lang="en-US" altLang="zh-TW" sz="2000" dirty="0">
                <a:solidFill>
                  <a:srgbClr val="0000FF"/>
                </a:solidFill>
                <a:latin typeface="Times New Roman" pitchFamily="18" charset="0"/>
                <a:ea typeface="標楷體" pitchFamily="65" charset="-120"/>
              </a:rPr>
              <a:t>)10:00</a:t>
            </a:r>
            <a:r>
              <a:rPr lang="zh-TW" altLang="en-US" sz="2000" dirty="0">
                <a:solidFill>
                  <a:srgbClr val="0000FF"/>
                </a:solidFill>
                <a:latin typeface="Times New Roman" pitchFamily="18" charset="0"/>
                <a:ea typeface="標楷體" pitchFamily="65" charset="-120"/>
              </a:rPr>
              <a:t>起至</a:t>
            </a:r>
            <a:r>
              <a:rPr lang="en-US" altLang="zh-TW" sz="2000" dirty="0">
                <a:solidFill>
                  <a:srgbClr val="0000FF"/>
                </a:solidFill>
                <a:latin typeface="Times New Roman" pitchFamily="18" charset="0"/>
                <a:ea typeface="標楷體" pitchFamily="65" charset="-120"/>
              </a:rPr>
              <a:t>112</a:t>
            </a:r>
            <a:r>
              <a:rPr lang="zh-TW" altLang="en-US" sz="2000" dirty="0">
                <a:solidFill>
                  <a:srgbClr val="0000FF"/>
                </a:solidFill>
                <a:latin typeface="Times New Roman" pitchFamily="18" charset="0"/>
                <a:ea typeface="標楷體" pitchFamily="65" charset="-120"/>
              </a:rPr>
              <a:t>年</a:t>
            </a:r>
            <a:r>
              <a:rPr lang="en-US" altLang="zh-TW" sz="2000" dirty="0">
                <a:solidFill>
                  <a:srgbClr val="0000FF"/>
                </a:solidFill>
                <a:latin typeface="Times New Roman" pitchFamily="18" charset="0"/>
                <a:ea typeface="標楷體" pitchFamily="65" charset="-120"/>
              </a:rPr>
              <a:t>7</a:t>
            </a:r>
            <a:r>
              <a:rPr lang="zh-TW" altLang="en-US" sz="2000" dirty="0">
                <a:solidFill>
                  <a:srgbClr val="0000FF"/>
                </a:solidFill>
                <a:latin typeface="Times New Roman" pitchFamily="18" charset="0"/>
                <a:ea typeface="標楷體" pitchFamily="65" charset="-120"/>
              </a:rPr>
              <a:t>月</a:t>
            </a:r>
            <a:r>
              <a:rPr lang="en-US" altLang="zh-TW" sz="2000" dirty="0">
                <a:solidFill>
                  <a:srgbClr val="0000FF"/>
                </a:solidFill>
                <a:latin typeface="Times New Roman" pitchFamily="18" charset="0"/>
                <a:ea typeface="標楷體" pitchFamily="65" charset="-120"/>
              </a:rPr>
              <a:t>24</a:t>
            </a:r>
            <a:r>
              <a:rPr lang="zh-TW" altLang="en-US" sz="2000" dirty="0">
                <a:solidFill>
                  <a:srgbClr val="0000FF"/>
                </a:solidFill>
                <a:latin typeface="Times New Roman" pitchFamily="18" charset="0"/>
                <a:ea typeface="標楷體" pitchFamily="65" charset="-120"/>
              </a:rPr>
              <a:t>日</a:t>
            </a:r>
            <a:r>
              <a:rPr lang="en-US" altLang="zh-TW" sz="2000" dirty="0">
                <a:solidFill>
                  <a:srgbClr val="0000FF"/>
                </a:solidFill>
                <a:latin typeface="Times New Roman" pitchFamily="18" charset="0"/>
                <a:ea typeface="標楷體" pitchFamily="65" charset="-120"/>
              </a:rPr>
              <a:t>(</a:t>
            </a:r>
            <a:r>
              <a:rPr lang="zh-TW" altLang="en-US" sz="2000" dirty="0">
                <a:solidFill>
                  <a:srgbClr val="0000FF"/>
                </a:solidFill>
                <a:latin typeface="Times New Roman" pitchFamily="18" charset="0"/>
                <a:ea typeface="標楷體" pitchFamily="65" charset="-120"/>
              </a:rPr>
              <a:t>星期一</a:t>
            </a:r>
            <a:r>
              <a:rPr lang="en-US" altLang="zh-TW" sz="2000" dirty="0">
                <a:solidFill>
                  <a:srgbClr val="0000FF"/>
                </a:solidFill>
                <a:latin typeface="Times New Roman" pitchFamily="18" charset="0"/>
                <a:ea typeface="標楷體" pitchFamily="65" charset="-120"/>
              </a:rPr>
              <a:t>)17:00</a:t>
            </a:r>
            <a:r>
              <a:rPr lang="zh-TW" altLang="en-US" sz="2000" dirty="0">
                <a:solidFill>
                  <a:srgbClr val="0000FF"/>
                </a:solidFill>
                <a:latin typeface="Times New Roman" pitchFamily="18" charset="0"/>
                <a:ea typeface="標楷體" pitchFamily="65" charset="-120"/>
              </a:rPr>
              <a:t>止</a:t>
            </a:r>
            <a:r>
              <a:rPr lang="zh-TW" altLang="en-US" sz="2000" dirty="0">
                <a:latin typeface="Times New Roman" pitchFamily="18" charset="0"/>
                <a:ea typeface="標楷體" pitchFamily="65" charset="-120"/>
              </a:rPr>
              <a:t>，開放網路選填登記志願系統「練習版」，考生可至本委員會網站登入練習熟悉介面流程或試填志願順序。惟本項服務僅作為網路選填登記志願之參考，並非志願落點模擬，亦不作為分發之依據。</a:t>
            </a:r>
            <a:endParaRPr lang="en-US" altLang="zh-TW" sz="2000" dirty="0">
              <a:latin typeface="Times New Roman" pitchFamily="18" charset="0"/>
              <a:ea typeface="標楷體" pitchFamily="65" charset="-120"/>
            </a:endParaRPr>
          </a:p>
          <a:p>
            <a:pPr marL="266700" indent="-266700" algn="just">
              <a:lnSpc>
                <a:spcPts val="2500"/>
              </a:lnSpc>
              <a:spcBef>
                <a:spcPts val="600"/>
              </a:spcBef>
              <a:spcAft>
                <a:spcPts val="400"/>
              </a:spcAft>
              <a:buClr>
                <a:schemeClr val="tx1"/>
              </a:buClr>
              <a:buFont typeface="Wingdings" pitchFamily="2" charset="2"/>
              <a:buChar char="Ø"/>
            </a:pPr>
            <a:r>
              <a:rPr lang="zh-TW" altLang="en-US" sz="2000" dirty="0">
                <a:latin typeface="Times New Roman" pitchFamily="18" charset="0"/>
                <a:ea typeface="標楷體" pitchFamily="65" charset="-120"/>
              </a:rPr>
              <a:t>考生須輸入</a:t>
            </a:r>
            <a:r>
              <a:rPr lang="zh-TW" altLang="en-US" sz="2000" dirty="0">
                <a:solidFill>
                  <a:srgbClr val="0000FF"/>
                </a:solidFill>
                <a:latin typeface="Times New Roman" pitchFamily="18" charset="0"/>
                <a:ea typeface="標楷體" pitchFamily="65" charset="-120"/>
              </a:rPr>
              <a:t>身分證統一編號</a:t>
            </a:r>
            <a:r>
              <a:rPr lang="zh-TW" altLang="en-US" sz="2000" dirty="0">
                <a:latin typeface="Times New Roman" pitchFamily="18" charset="0"/>
                <a:ea typeface="標楷體" pitchFamily="65" charset="-120"/>
              </a:rPr>
              <a:t>、</a:t>
            </a:r>
            <a:r>
              <a:rPr lang="zh-TW" altLang="en-US" sz="2000" dirty="0">
                <a:solidFill>
                  <a:srgbClr val="0000FF"/>
                </a:solidFill>
                <a:latin typeface="Times New Roman" pitchFamily="18" charset="0"/>
                <a:ea typeface="標楷體" pitchFamily="65" charset="-120"/>
              </a:rPr>
              <a:t>出生年月日</a:t>
            </a:r>
            <a:r>
              <a:rPr lang="zh-TW" altLang="en-US" sz="2000" dirty="0">
                <a:latin typeface="Times New Roman" pitchFamily="18" charset="0"/>
                <a:ea typeface="標楷體" pitchFamily="65" charset="-120"/>
              </a:rPr>
              <a:t>、</a:t>
            </a:r>
            <a:r>
              <a:rPr lang="zh-TW" altLang="en-US" sz="2000" dirty="0">
                <a:solidFill>
                  <a:srgbClr val="0000FF"/>
                </a:solidFill>
                <a:latin typeface="Times New Roman" pitchFamily="18" charset="0"/>
                <a:ea typeface="標楷體" pitchFamily="65" charset="-120"/>
              </a:rPr>
              <a:t>統一入學測驗准考證號碼</a:t>
            </a:r>
            <a:r>
              <a:rPr lang="zh-TW" altLang="en-US" sz="2000" dirty="0">
                <a:latin typeface="Times New Roman" pitchFamily="18" charset="0"/>
                <a:ea typeface="標楷體" pitchFamily="65" charset="-120"/>
              </a:rPr>
              <a:t>及</a:t>
            </a:r>
            <a:r>
              <a:rPr lang="zh-TW" altLang="en-US" sz="2000" dirty="0">
                <a:solidFill>
                  <a:srgbClr val="0000FF"/>
                </a:solidFill>
                <a:latin typeface="Times New Roman" pitchFamily="18" charset="0"/>
                <a:ea typeface="標楷體" pitchFamily="65" charset="-120"/>
              </a:rPr>
              <a:t>自行設定通之行碼</a:t>
            </a:r>
            <a:r>
              <a:rPr lang="zh-TW" altLang="en-US" sz="2000" dirty="0">
                <a:latin typeface="Times New Roman" pitchFamily="18" charset="0"/>
                <a:ea typeface="標楷體" pitchFamily="65" charset="-120"/>
              </a:rPr>
              <a:t>後，即可登入網路選填登記志願系統；選填登記志願確定送出後，即不得以任何理由要求修改。</a:t>
            </a:r>
            <a:endParaRPr lang="en-US" altLang="zh-TW" sz="2000" dirty="0">
              <a:latin typeface="Times New Roman" pitchFamily="18" charset="0"/>
              <a:ea typeface="標楷體" pitchFamily="65" charset="-120"/>
            </a:endParaRPr>
          </a:p>
          <a:p>
            <a:pPr marL="266700" indent="-266700" algn="just">
              <a:lnSpc>
                <a:spcPts val="2500"/>
              </a:lnSpc>
              <a:spcBef>
                <a:spcPts val="600"/>
              </a:spcBef>
              <a:spcAft>
                <a:spcPts val="400"/>
              </a:spcAft>
              <a:buClr>
                <a:schemeClr val="tx1"/>
              </a:buClr>
              <a:buFont typeface="Wingdings" pitchFamily="2" charset="2"/>
              <a:buChar char="Ø"/>
            </a:pPr>
            <a:r>
              <a:rPr lang="zh-TW" altLang="en-US" sz="2000" dirty="0">
                <a:latin typeface="Times New Roman" pitchFamily="18" charset="0"/>
                <a:ea typeface="標楷體" pitchFamily="65" charset="-120"/>
              </a:rPr>
              <a:t>考生於其所參加之各群</a:t>
            </a:r>
            <a:r>
              <a:rPr lang="en-US" altLang="zh-TW" sz="2000" dirty="0">
                <a:latin typeface="Times New Roman" pitchFamily="18" charset="0"/>
                <a:ea typeface="標楷體" pitchFamily="65" charset="-120"/>
              </a:rPr>
              <a:t>(</a:t>
            </a:r>
            <a:r>
              <a:rPr lang="zh-TW" altLang="en-US" sz="2000" dirty="0">
                <a:latin typeface="Times New Roman" pitchFamily="18" charset="0"/>
                <a:ea typeface="標楷體" pitchFamily="65" charset="-120"/>
              </a:rPr>
              <a:t>類</a:t>
            </a:r>
            <a:r>
              <a:rPr lang="en-US" altLang="zh-TW" sz="2000" dirty="0">
                <a:latin typeface="Times New Roman" pitchFamily="18" charset="0"/>
                <a:ea typeface="標楷體" pitchFamily="65" charset="-120"/>
              </a:rPr>
              <a:t>)</a:t>
            </a:r>
            <a:r>
              <a:rPr lang="zh-TW" altLang="en-US" sz="2000" dirty="0">
                <a:latin typeface="Times New Roman" pitchFamily="18" charset="0"/>
                <a:ea typeface="標楷體" pitchFamily="65" charset="-120"/>
              </a:rPr>
              <a:t>內</a:t>
            </a:r>
            <a:r>
              <a:rPr lang="en-US" altLang="zh-TW" sz="2000" dirty="0">
                <a:latin typeface="Times New Roman" pitchFamily="18" charset="0"/>
                <a:ea typeface="標楷體" pitchFamily="65" charset="-120"/>
              </a:rPr>
              <a:t>【</a:t>
            </a:r>
            <a:r>
              <a:rPr lang="zh-TW" altLang="en-US" sz="2000" dirty="0">
                <a:latin typeface="Times New Roman" pitchFamily="18" charset="0"/>
                <a:ea typeface="標楷體" pitchFamily="65" charset="-120"/>
              </a:rPr>
              <a:t>含單群</a:t>
            </a:r>
            <a:r>
              <a:rPr lang="en-US" altLang="zh-TW" sz="2000" dirty="0">
                <a:latin typeface="Times New Roman" pitchFamily="18" charset="0"/>
                <a:ea typeface="標楷體" pitchFamily="65" charset="-120"/>
              </a:rPr>
              <a:t>(</a:t>
            </a:r>
            <a:r>
              <a:rPr lang="zh-TW" altLang="en-US" sz="2000" dirty="0">
                <a:latin typeface="Times New Roman" pitchFamily="18" charset="0"/>
                <a:ea typeface="標楷體" pitchFamily="65" charset="-120"/>
              </a:rPr>
              <a:t>類</a:t>
            </a:r>
            <a:r>
              <a:rPr lang="en-US" altLang="zh-TW" sz="2000" dirty="0">
                <a:latin typeface="Times New Roman" pitchFamily="18" charset="0"/>
                <a:ea typeface="標楷體" pitchFamily="65" charset="-120"/>
              </a:rPr>
              <a:t>)</a:t>
            </a:r>
            <a:r>
              <a:rPr lang="zh-TW" altLang="en-US" sz="2000" dirty="0">
                <a:latin typeface="Times New Roman" pitchFamily="18" charset="0"/>
                <a:ea typeface="標楷體" pitchFamily="65" charset="-120"/>
              </a:rPr>
              <a:t>及跨群</a:t>
            </a:r>
            <a:r>
              <a:rPr lang="en-US" altLang="zh-TW" sz="2000" dirty="0">
                <a:latin typeface="Times New Roman" pitchFamily="18" charset="0"/>
                <a:ea typeface="標楷體" pitchFamily="65" charset="-120"/>
              </a:rPr>
              <a:t>(</a:t>
            </a:r>
            <a:r>
              <a:rPr lang="zh-TW" altLang="en-US" sz="2000" dirty="0">
                <a:latin typeface="Times New Roman" pitchFamily="18" charset="0"/>
                <a:ea typeface="標楷體" pitchFamily="65" charset="-120"/>
              </a:rPr>
              <a:t>類</a:t>
            </a:r>
            <a:r>
              <a:rPr lang="en-US" altLang="zh-TW" sz="2000" dirty="0">
                <a:latin typeface="Times New Roman" pitchFamily="18" charset="0"/>
                <a:ea typeface="標楷體" pitchFamily="65" charset="-120"/>
              </a:rPr>
              <a:t>) 】</a:t>
            </a:r>
            <a:r>
              <a:rPr lang="zh-TW" altLang="en-US" sz="2000" dirty="0">
                <a:latin typeface="Times New Roman" pitchFamily="18" charset="0"/>
                <a:ea typeface="標楷體" pitchFamily="65" charset="-120"/>
              </a:rPr>
              <a:t>，可選填登記校系科</a:t>
            </a:r>
            <a:r>
              <a:rPr lang="en-US" altLang="zh-TW" sz="2000" dirty="0">
                <a:latin typeface="Times New Roman" pitchFamily="18" charset="0"/>
                <a:ea typeface="標楷體" pitchFamily="65" charset="-120"/>
              </a:rPr>
              <a:t>(</a:t>
            </a:r>
            <a:r>
              <a:rPr lang="zh-TW" altLang="en-US" sz="2000" dirty="0">
                <a:latin typeface="Times New Roman" pitchFamily="18" charset="0"/>
                <a:ea typeface="標楷體" pitchFamily="65" charset="-120"/>
              </a:rPr>
              <a:t>組）、學程之志願總數最多以</a:t>
            </a:r>
            <a:r>
              <a:rPr lang="en-US" altLang="zh-TW" sz="2000" b="1" dirty="0">
                <a:solidFill>
                  <a:srgbClr val="FF0000"/>
                </a:solidFill>
                <a:latin typeface="Times New Roman" pitchFamily="18" charset="0"/>
                <a:ea typeface="標楷體" pitchFamily="65" charset="-120"/>
              </a:rPr>
              <a:t>199</a:t>
            </a:r>
            <a:r>
              <a:rPr lang="zh-TW" altLang="en-US" sz="2000" dirty="0">
                <a:latin typeface="Times New Roman" pitchFamily="18" charset="0"/>
                <a:ea typeface="標楷體" pitchFamily="65" charset="-120"/>
              </a:rPr>
              <a:t>個為限。</a:t>
            </a:r>
            <a:endParaRPr lang="en-US" altLang="zh-TW" sz="2000" dirty="0">
              <a:latin typeface="Times New Roman" pitchFamily="18" charset="0"/>
              <a:ea typeface="標楷體" pitchFamily="65" charset="-120"/>
            </a:endParaRPr>
          </a:p>
          <a:p>
            <a:pPr marL="266700" indent="-266700" algn="just">
              <a:lnSpc>
                <a:spcPts val="2500"/>
              </a:lnSpc>
              <a:spcBef>
                <a:spcPts val="600"/>
              </a:spcBef>
              <a:spcAft>
                <a:spcPts val="400"/>
              </a:spcAft>
              <a:buClr>
                <a:schemeClr val="tx1"/>
              </a:buClr>
              <a:buFont typeface="Wingdings" pitchFamily="2" charset="2"/>
              <a:buChar char="Ø"/>
            </a:pPr>
            <a:r>
              <a:rPr lang="zh-TW" altLang="en-US" sz="2000" dirty="0">
                <a:latin typeface="Times New Roman" pitchFamily="18" charset="0"/>
                <a:ea typeface="標楷體" pitchFamily="65" charset="-120"/>
              </a:rPr>
              <a:t>考生必須看到系統畫面顯示「</a:t>
            </a:r>
            <a:r>
              <a:rPr lang="zh-TW" altLang="en-US" sz="2000" dirty="0">
                <a:solidFill>
                  <a:srgbClr val="FF0000"/>
                </a:solidFill>
                <a:latin typeface="Times New Roman" pitchFamily="18" charset="0"/>
                <a:ea typeface="標楷體" pitchFamily="65" charset="-120"/>
              </a:rPr>
              <a:t>您已完成網路選填登記志願</a:t>
            </a:r>
            <a:r>
              <a:rPr lang="zh-TW" altLang="en-US" sz="2000" dirty="0">
                <a:latin typeface="Times New Roman" pitchFamily="18" charset="0"/>
                <a:ea typeface="標楷體" pitchFamily="65" charset="-120"/>
              </a:rPr>
              <a:t>」之訊息並產生 「</a:t>
            </a:r>
            <a:r>
              <a:rPr lang="zh-TW" altLang="en-US" sz="2000" dirty="0">
                <a:solidFill>
                  <a:srgbClr val="FF0000"/>
                </a:solidFill>
                <a:latin typeface="Times New Roman" pitchFamily="18" charset="0"/>
                <a:ea typeface="標楷體" pitchFamily="65" charset="-120"/>
              </a:rPr>
              <a:t>志願表</a:t>
            </a:r>
            <a:r>
              <a:rPr lang="zh-TW" altLang="en-US" sz="2000" dirty="0">
                <a:latin typeface="Times New Roman" pitchFamily="18" charset="0"/>
                <a:ea typeface="標楷體" pitchFamily="65" charset="-120"/>
              </a:rPr>
              <a:t>」才算完成網路選填登記志願。</a:t>
            </a:r>
            <a:r>
              <a:rPr lang="zh-TW" altLang="en-US" sz="2000" b="1" dirty="0">
                <a:solidFill>
                  <a:srgbClr val="FF0000"/>
                </a:solidFill>
                <a:latin typeface="Times New Roman" pitchFamily="18" charset="0"/>
                <a:ea typeface="標楷體" pitchFamily="65" charset="-120"/>
              </a:rPr>
              <a:t>「志願表」為考生完成網路選填登記志願之重要憑證，請考生務必下載儲存至電腦或列印並妥善保存，以免影響自身權益。</a:t>
            </a:r>
          </a:p>
        </p:txBody>
      </p:sp>
      <p:sp>
        <p:nvSpPr>
          <p:cNvPr id="16" name="圓角矩形 15"/>
          <p:cNvSpPr/>
          <p:nvPr/>
        </p:nvSpPr>
        <p:spPr>
          <a:xfrm>
            <a:off x="5364088" y="252776"/>
            <a:ext cx="363538" cy="1150938"/>
          </a:xfrm>
          <a:prstGeom prst="roundRect">
            <a:avLst/>
          </a:prstGeom>
          <a:solidFill>
            <a:srgbClr val="FFFF9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defRPr/>
            </a:pPr>
            <a:r>
              <a:rPr lang="zh-TW" altLang="en-US" dirty="0">
                <a:solidFill>
                  <a:schemeClr val="tx1"/>
                </a:solidFill>
                <a:latin typeface="標楷體" pitchFamily="65" charset="-120"/>
                <a:ea typeface="標楷體" pitchFamily="65" charset="-120"/>
              </a:rPr>
              <a:t>資格審查</a:t>
            </a:r>
          </a:p>
        </p:txBody>
      </p:sp>
      <p:sp>
        <p:nvSpPr>
          <p:cNvPr id="17" name="圓角矩形 16"/>
          <p:cNvSpPr/>
          <p:nvPr/>
        </p:nvSpPr>
        <p:spPr>
          <a:xfrm>
            <a:off x="5870501" y="252776"/>
            <a:ext cx="363537" cy="1150938"/>
          </a:xfrm>
          <a:prstGeom prst="roundRect">
            <a:avLst/>
          </a:prstGeom>
          <a:solidFill>
            <a:srgbClr val="FFFF9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defRPr/>
            </a:pPr>
            <a:r>
              <a:rPr lang="zh-TW" altLang="en-US" dirty="0">
                <a:solidFill>
                  <a:schemeClr val="tx1"/>
                </a:solidFill>
                <a:latin typeface="標楷體" pitchFamily="65" charset="-120"/>
                <a:ea typeface="標楷體" pitchFamily="65" charset="-120"/>
              </a:rPr>
              <a:t>繳費</a:t>
            </a:r>
          </a:p>
        </p:txBody>
      </p:sp>
      <p:sp>
        <p:nvSpPr>
          <p:cNvPr id="18" name="圓角矩形 17"/>
          <p:cNvSpPr/>
          <p:nvPr/>
        </p:nvSpPr>
        <p:spPr>
          <a:xfrm>
            <a:off x="6376912" y="360193"/>
            <a:ext cx="895455" cy="936104"/>
          </a:xfrm>
          <a:prstGeom prst="roundRect">
            <a:avLst/>
          </a:prstGeom>
          <a:solidFill>
            <a:srgbClr val="FFFF9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lstStyle/>
          <a:p>
            <a:pPr algn="ctr">
              <a:defRPr/>
            </a:pPr>
            <a:r>
              <a:rPr lang="zh-TW" altLang="en-US" sz="1200" b="1" dirty="0">
                <a:solidFill>
                  <a:schemeClr val="tx1"/>
                </a:solidFill>
                <a:latin typeface="標楷體" pitchFamily="65" charset="-120"/>
                <a:ea typeface="標楷體" pitchFamily="65" charset="-120"/>
              </a:rPr>
              <a:t>個人總成績查詢</a:t>
            </a:r>
            <a:r>
              <a:rPr lang="en-US" altLang="zh-TW" sz="1200" b="1" dirty="0">
                <a:solidFill>
                  <a:schemeClr val="tx1"/>
                </a:solidFill>
                <a:latin typeface="標楷體" pitchFamily="65" charset="-120"/>
                <a:ea typeface="標楷體" pitchFamily="65" charset="-120"/>
              </a:rPr>
              <a:t>&amp;</a:t>
            </a:r>
            <a:endParaRPr lang="zh-TW" altLang="en-US" sz="1200" b="1" dirty="0">
              <a:solidFill>
                <a:schemeClr val="tx1"/>
              </a:solidFill>
              <a:latin typeface="標楷體" pitchFamily="65" charset="-120"/>
              <a:ea typeface="標楷體" pitchFamily="65" charset="-120"/>
            </a:endParaRPr>
          </a:p>
          <a:p>
            <a:pPr algn="ctr">
              <a:defRPr/>
            </a:pPr>
            <a:r>
              <a:rPr lang="zh-TW" altLang="en-US" sz="1200" b="1" dirty="0">
                <a:solidFill>
                  <a:schemeClr val="tx1"/>
                </a:solidFill>
                <a:latin typeface="標楷體" pitchFamily="65" charset="-120"/>
                <a:ea typeface="標楷體" pitchFamily="65" charset="-120"/>
              </a:rPr>
              <a:t>各權重組合人數累計表公告</a:t>
            </a:r>
          </a:p>
        </p:txBody>
      </p:sp>
      <p:sp>
        <p:nvSpPr>
          <p:cNvPr id="19" name="圓角矩形 18"/>
          <p:cNvSpPr/>
          <p:nvPr/>
        </p:nvSpPr>
        <p:spPr>
          <a:xfrm>
            <a:off x="7415241" y="231136"/>
            <a:ext cx="639762" cy="1150938"/>
          </a:xfrm>
          <a:prstGeom prst="roundRect">
            <a:avLst/>
          </a:prstGeom>
          <a:solidFill>
            <a:srgbClr val="FFC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defRPr/>
            </a:pPr>
            <a:r>
              <a:rPr lang="zh-TW" altLang="en-US" dirty="0">
                <a:solidFill>
                  <a:schemeClr val="tx1"/>
                </a:solidFill>
                <a:latin typeface="標楷體" pitchFamily="65" charset="-120"/>
                <a:ea typeface="標楷體" pitchFamily="65" charset="-120"/>
              </a:rPr>
              <a:t>登記志願網路選填</a:t>
            </a:r>
          </a:p>
        </p:txBody>
      </p:sp>
      <p:sp>
        <p:nvSpPr>
          <p:cNvPr id="20" name="圓角矩形 19"/>
          <p:cNvSpPr/>
          <p:nvPr/>
        </p:nvSpPr>
        <p:spPr>
          <a:xfrm>
            <a:off x="8199466" y="231136"/>
            <a:ext cx="361950" cy="1150938"/>
          </a:xfrm>
          <a:prstGeom prst="roundRect">
            <a:avLst/>
          </a:prstGeom>
          <a:solidFill>
            <a:srgbClr val="FFFF9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defRPr/>
            </a:pPr>
            <a:r>
              <a:rPr lang="zh-TW" altLang="en-US" dirty="0">
                <a:solidFill>
                  <a:schemeClr val="tx1"/>
                </a:solidFill>
                <a:latin typeface="標楷體" pitchFamily="65" charset="-120"/>
                <a:ea typeface="標楷體" pitchFamily="65" charset="-120"/>
              </a:rPr>
              <a:t>錄取公告</a:t>
            </a:r>
          </a:p>
        </p:txBody>
      </p:sp>
      <p:cxnSp>
        <p:nvCxnSpPr>
          <p:cNvPr id="21" name="直線單箭頭接點 20"/>
          <p:cNvCxnSpPr>
            <a:stCxn id="16" idx="3"/>
            <a:endCxn id="17" idx="1"/>
          </p:cNvCxnSpPr>
          <p:nvPr/>
        </p:nvCxnSpPr>
        <p:spPr>
          <a:xfrm>
            <a:off x="5727626" y="829039"/>
            <a:ext cx="142875" cy="0"/>
          </a:xfrm>
          <a:prstGeom prst="straightConnector1">
            <a:avLst/>
          </a:prstGeom>
          <a:ln w="19050">
            <a:solidFill>
              <a:srgbClr val="00206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直線單箭頭接點 21"/>
          <p:cNvCxnSpPr/>
          <p:nvPr/>
        </p:nvCxnSpPr>
        <p:spPr>
          <a:xfrm>
            <a:off x="6234037" y="829039"/>
            <a:ext cx="142875" cy="0"/>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3" name="直線單箭頭接點 22"/>
          <p:cNvCxnSpPr>
            <a:endCxn id="19" idx="1"/>
          </p:cNvCxnSpPr>
          <p:nvPr/>
        </p:nvCxnSpPr>
        <p:spPr>
          <a:xfrm>
            <a:off x="7272365" y="806605"/>
            <a:ext cx="142876" cy="0"/>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4" name="直線單箭頭接點 23"/>
          <p:cNvCxnSpPr>
            <a:stCxn id="19" idx="3"/>
            <a:endCxn id="20" idx="1"/>
          </p:cNvCxnSpPr>
          <p:nvPr/>
        </p:nvCxnSpPr>
        <p:spPr>
          <a:xfrm>
            <a:off x="8055003" y="807399"/>
            <a:ext cx="144463" cy="0"/>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3" name="投影片編號版面配置區 2">
            <a:extLst>
              <a:ext uri="{FF2B5EF4-FFF2-40B4-BE49-F238E27FC236}">
                <a16:creationId xmlns:a16="http://schemas.microsoft.com/office/drawing/2014/main" id="{E3F126D9-98B1-40F4-8408-8767AC8BCBAB}"/>
              </a:ext>
            </a:extLst>
          </p:cNvPr>
          <p:cNvSpPr>
            <a:spLocks noGrp="1"/>
          </p:cNvSpPr>
          <p:nvPr>
            <p:ph type="sldNum" sz="quarter" idx="12"/>
          </p:nvPr>
        </p:nvSpPr>
        <p:spPr/>
        <p:txBody>
          <a:bodyPr/>
          <a:lstStyle/>
          <a:p>
            <a:pPr>
              <a:defRPr/>
            </a:pPr>
            <a:fld id="{6696D582-221A-4A7A-9495-2A3992126361}" type="slidenum">
              <a:rPr lang="zh-TW" altLang="en-US" smtClean="0"/>
              <a:pPr>
                <a:defRPr/>
              </a:pPr>
              <a:t>13</a:t>
            </a:fld>
            <a:endParaRPr lang="en-US" altLang="zh-TW" dirty="0"/>
          </a:p>
        </p:txBody>
      </p:sp>
    </p:spTree>
    <p:extLst>
      <p:ext uri="{BB962C8B-B14F-4D97-AF65-F5344CB8AC3E}">
        <p14:creationId xmlns:p14="http://schemas.microsoft.com/office/powerpoint/2010/main" val="39958696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txBox="1">
            <a:spLocks noChangeArrowheads="1"/>
          </p:cNvSpPr>
          <p:nvPr/>
        </p:nvSpPr>
        <p:spPr bwMode="auto">
          <a:xfrm>
            <a:off x="323850" y="404813"/>
            <a:ext cx="8686800" cy="563562"/>
          </a:xfrm>
          <a:prstGeom prst="rect">
            <a:avLst/>
          </a:prstGeom>
          <a:noFill/>
          <a:ln w="9525">
            <a:noFill/>
            <a:miter lim="800000"/>
            <a:headEnd/>
            <a:tailEnd/>
          </a:ln>
        </p:spPr>
        <p:txBody>
          <a:bodyPr anchor="ctr"/>
          <a:lstStyle/>
          <a:p>
            <a:r>
              <a:rPr lang="zh-TW" altLang="en-US" sz="2800" dirty="0">
                <a:solidFill>
                  <a:schemeClr val="tx2"/>
                </a:solidFill>
                <a:latin typeface="標楷體" pitchFamily="65" charset="-120"/>
                <a:ea typeface="標楷體" pitchFamily="65" charset="-120"/>
              </a:rPr>
              <a:t>二、重要事項</a:t>
            </a:r>
            <a:r>
              <a:rPr lang="en-US" altLang="zh-TW" sz="2800" dirty="0">
                <a:solidFill>
                  <a:schemeClr val="tx2"/>
                </a:solidFill>
                <a:latin typeface="標楷體" pitchFamily="65" charset="-120"/>
                <a:ea typeface="標楷體" pitchFamily="65" charset="-120"/>
              </a:rPr>
              <a:t>(</a:t>
            </a:r>
            <a:r>
              <a:rPr lang="en-US" altLang="zh-TW" sz="2800" dirty="0">
                <a:solidFill>
                  <a:schemeClr val="tx2"/>
                </a:solidFill>
                <a:latin typeface="Times New Roman" panose="02020603050405020304" pitchFamily="18" charset="0"/>
                <a:ea typeface="標楷體" pitchFamily="65" charset="-120"/>
                <a:cs typeface="Times New Roman" panose="02020603050405020304" pitchFamily="18" charset="0"/>
              </a:rPr>
              <a:t>9/10</a:t>
            </a:r>
            <a:r>
              <a:rPr lang="en-US" altLang="zh-TW" sz="2800" dirty="0">
                <a:solidFill>
                  <a:schemeClr val="tx2"/>
                </a:solidFill>
                <a:latin typeface="標楷體" pitchFamily="65" charset="-120"/>
                <a:ea typeface="標楷體" pitchFamily="65" charset="-120"/>
              </a:rPr>
              <a:t>)</a:t>
            </a:r>
            <a:endParaRPr lang="zh-TW" altLang="en-US" sz="2800" dirty="0">
              <a:solidFill>
                <a:schemeClr val="tx2"/>
              </a:solidFill>
              <a:latin typeface="標楷體" pitchFamily="65" charset="-120"/>
              <a:ea typeface="標楷體" pitchFamily="65" charset="-120"/>
            </a:endParaRPr>
          </a:p>
        </p:txBody>
      </p:sp>
      <p:sp>
        <p:nvSpPr>
          <p:cNvPr id="26627" name="矩形 3"/>
          <p:cNvSpPr>
            <a:spLocks noChangeArrowheads="1"/>
          </p:cNvSpPr>
          <p:nvPr/>
        </p:nvSpPr>
        <p:spPr bwMode="auto">
          <a:xfrm>
            <a:off x="323850" y="1385678"/>
            <a:ext cx="8170863" cy="3587008"/>
          </a:xfrm>
          <a:prstGeom prst="rect">
            <a:avLst/>
          </a:prstGeom>
          <a:noFill/>
          <a:ln w="9525">
            <a:noFill/>
            <a:miter lim="800000"/>
            <a:headEnd/>
            <a:tailEnd/>
          </a:ln>
        </p:spPr>
        <p:txBody>
          <a:bodyPr wrap="square">
            <a:spAutoFit/>
          </a:bodyPr>
          <a:lstStyle/>
          <a:p>
            <a:pPr marL="342900" indent="-342900" algn="just">
              <a:lnSpc>
                <a:spcPts val="2500"/>
              </a:lnSpc>
              <a:spcBef>
                <a:spcPts val="400"/>
              </a:spcBef>
              <a:spcAft>
                <a:spcPts val="400"/>
              </a:spcAft>
              <a:buClr>
                <a:schemeClr val="tx1"/>
              </a:buClr>
              <a:buFont typeface="Wingdings" panose="05000000000000000000" pitchFamily="2" charset="2"/>
              <a:buChar char="Ø"/>
            </a:pPr>
            <a:r>
              <a:rPr lang="zh-TW" altLang="en-US" sz="2000" dirty="0">
                <a:solidFill>
                  <a:srgbClr val="0000FF"/>
                </a:solidFill>
                <a:latin typeface="Times New Roman" pitchFamily="18" charset="0"/>
                <a:ea typeface="標楷體" pitchFamily="65" charset="-120"/>
              </a:rPr>
              <a:t>考生若已上網選填登記但僅暫存志願，卻未於規定時間內將志願確定送出，本委員會將以考生最後暫存於網路選填登記志願系統內之志願選填資料作為最後分發之依據。</a:t>
            </a:r>
            <a:endParaRPr lang="en-US" altLang="zh-TW" sz="2000" b="1" dirty="0">
              <a:latin typeface="Times New Roman" pitchFamily="18" charset="0"/>
              <a:ea typeface="標楷體" pitchFamily="65" charset="-120"/>
            </a:endParaRPr>
          </a:p>
          <a:p>
            <a:pPr marL="361950" indent="-361950" algn="just">
              <a:lnSpc>
                <a:spcPts val="2500"/>
              </a:lnSpc>
              <a:spcBef>
                <a:spcPts val="400"/>
              </a:spcBef>
              <a:spcAft>
                <a:spcPts val="400"/>
              </a:spcAft>
              <a:buClr>
                <a:schemeClr val="tx1"/>
              </a:buClr>
              <a:buFont typeface="+mj-lt"/>
              <a:buAutoNum type="arabicPeriod" startAt="10"/>
            </a:pPr>
            <a:r>
              <a:rPr lang="zh-TW" altLang="en-US" sz="2000" b="1" dirty="0">
                <a:latin typeface="Times New Roman" pitchFamily="18" charset="0"/>
                <a:ea typeface="標楷體" pitchFamily="65" charset="-120"/>
              </a:rPr>
              <a:t>已在先前招生管道錄取報到者，不得再參加本招生；若已繳登記費者，則不予退費，且不得參加網路選填登記志願。</a:t>
            </a:r>
            <a:endParaRPr lang="en-US" altLang="zh-TW" sz="2000" b="1" dirty="0">
              <a:latin typeface="Times New Roman" pitchFamily="18" charset="0"/>
              <a:ea typeface="標楷體" pitchFamily="65" charset="-120"/>
            </a:endParaRPr>
          </a:p>
          <a:p>
            <a:pPr marL="361950" indent="-361950" algn="just">
              <a:lnSpc>
                <a:spcPts val="2500"/>
              </a:lnSpc>
              <a:spcBef>
                <a:spcPts val="400"/>
              </a:spcBef>
              <a:spcAft>
                <a:spcPts val="400"/>
              </a:spcAft>
              <a:buClr>
                <a:schemeClr val="tx1"/>
              </a:buClr>
              <a:buFont typeface="+mj-lt"/>
              <a:buAutoNum type="arabicPeriod" startAt="10"/>
            </a:pPr>
            <a:r>
              <a:rPr lang="en-US" altLang="zh-TW" sz="2000" dirty="0">
                <a:latin typeface="Times New Roman" pitchFamily="18" charset="0"/>
                <a:ea typeface="標楷體" pitchFamily="65" charset="-120"/>
              </a:rPr>
              <a:t>112</a:t>
            </a:r>
            <a:r>
              <a:rPr lang="zh-TW" altLang="en-US" sz="2000" dirty="0">
                <a:latin typeface="Times New Roman" pitchFamily="18" charset="0"/>
                <a:ea typeface="標楷體" pitchFamily="65" charset="-120"/>
              </a:rPr>
              <a:t>年</a:t>
            </a:r>
            <a:r>
              <a:rPr lang="en-US" altLang="zh-TW" sz="2000" dirty="0">
                <a:latin typeface="Times New Roman" pitchFamily="18" charset="0"/>
                <a:ea typeface="標楷體" pitchFamily="65" charset="-120"/>
              </a:rPr>
              <a:t>8</a:t>
            </a:r>
            <a:r>
              <a:rPr lang="zh-TW" altLang="en-US" sz="2000" dirty="0">
                <a:latin typeface="Times New Roman" pitchFamily="18" charset="0"/>
                <a:ea typeface="標楷體" pitchFamily="65" charset="-120"/>
              </a:rPr>
              <a:t>月</a:t>
            </a:r>
            <a:r>
              <a:rPr lang="en-US" altLang="zh-TW" sz="2000" dirty="0">
                <a:latin typeface="Times New Roman" pitchFamily="18" charset="0"/>
                <a:ea typeface="標楷體" pitchFamily="65" charset="-120"/>
              </a:rPr>
              <a:t>10</a:t>
            </a:r>
            <a:r>
              <a:rPr lang="zh-TW" altLang="en-US" sz="2000" dirty="0">
                <a:latin typeface="Times New Roman" pitchFamily="18" charset="0"/>
                <a:ea typeface="標楷體" pitchFamily="65" charset="-120"/>
              </a:rPr>
              <a:t>日</a:t>
            </a:r>
            <a:r>
              <a:rPr lang="en-US" altLang="zh-TW" sz="2000" dirty="0">
                <a:latin typeface="Times New Roman" pitchFamily="18" charset="0"/>
                <a:ea typeface="標楷體" pitchFamily="65" charset="-120"/>
              </a:rPr>
              <a:t>(</a:t>
            </a:r>
            <a:r>
              <a:rPr lang="zh-TW" altLang="en-US" sz="2000" dirty="0">
                <a:latin typeface="Times New Roman" pitchFamily="18" charset="0"/>
                <a:ea typeface="標楷體" pitchFamily="65" charset="-120"/>
              </a:rPr>
              <a:t>星期四</a:t>
            </a:r>
            <a:r>
              <a:rPr lang="en-US" altLang="zh-TW" sz="2000" dirty="0">
                <a:latin typeface="Times New Roman" pitchFamily="18" charset="0"/>
                <a:ea typeface="標楷體" pitchFamily="65" charset="-120"/>
              </a:rPr>
              <a:t>)10:00</a:t>
            </a:r>
            <a:r>
              <a:rPr lang="zh-TW" altLang="en-US" sz="2000" dirty="0">
                <a:latin typeface="Times New Roman" pitchFamily="18" charset="0"/>
                <a:ea typeface="標楷體" pitchFamily="65" charset="-120"/>
              </a:rPr>
              <a:t>起，考生可至本委員會網站「分發結果查詢系統」查詢分發結果，統測集報之高中職學校可至系統下載考生之分發名單。</a:t>
            </a:r>
            <a:endParaRPr lang="en-US" altLang="zh-TW" sz="2000" dirty="0">
              <a:latin typeface="Times New Roman" pitchFamily="18" charset="0"/>
              <a:ea typeface="標楷體" pitchFamily="65" charset="-120"/>
            </a:endParaRPr>
          </a:p>
          <a:p>
            <a:pPr marL="361950" indent="-361950" algn="just">
              <a:lnSpc>
                <a:spcPts val="2500"/>
              </a:lnSpc>
              <a:spcBef>
                <a:spcPts val="400"/>
              </a:spcBef>
              <a:spcAft>
                <a:spcPts val="400"/>
              </a:spcAft>
              <a:buClr>
                <a:schemeClr val="tx1"/>
              </a:buClr>
              <a:buFont typeface="+mj-lt"/>
              <a:buAutoNum type="arabicPeriod" startAt="10"/>
            </a:pPr>
            <a:r>
              <a:rPr lang="zh-TW" altLang="en-US" sz="2000" b="1" dirty="0">
                <a:solidFill>
                  <a:srgbClr val="FF0000"/>
                </a:solidFill>
                <a:latin typeface="Times New Roman" pitchFamily="18" charset="0"/>
                <a:ea typeface="標楷體" pitchFamily="65" charset="-120"/>
                <a:cs typeface="Times New Roman" panose="02020603050405020304" pitchFamily="18" charset="0"/>
              </a:rPr>
              <a:t>建議考生請勿使用手機或平版電腦登入使用本招生各系統，避免畫面資訊閱覽不完全，漏登資料而影響權益。</a:t>
            </a:r>
          </a:p>
        </p:txBody>
      </p:sp>
      <p:sp>
        <p:nvSpPr>
          <p:cNvPr id="16" name="圓角矩形 15"/>
          <p:cNvSpPr/>
          <p:nvPr/>
        </p:nvSpPr>
        <p:spPr>
          <a:xfrm>
            <a:off x="5530141" y="256380"/>
            <a:ext cx="363538" cy="1150938"/>
          </a:xfrm>
          <a:prstGeom prst="roundRect">
            <a:avLst/>
          </a:prstGeom>
          <a:solidFill>
            <a:srgbClr val="FFFF9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defRPr/>
            </a:pPr>
            <a:r>
              <a:rPr lang="zh-TW" altLang="en-US" dirty="0">
                <a:solidFill>
                  <a:schemeClr val="tx1"/>
                </a:solidFill>
                <a:latin typeface="標楷體" pitchFamily="65" charset="-120"/>
                <a:ea typeface="標楷體" pitchFamily="65" charset="-120"/>
              </a:rPr>
              <a:t>資格審查</a:t>
            </a:r>
          </a:p>
        </p:txBody>
      </p:sp>
      <p:sp>
        <p:nvSpPr>
          <p:cNvPr id="17" name="圓角矩形 16"/>
          <p:cNvSpPr/>
          <p:nvPr/>
        </p:nvSpPr>
        <p:spPr>
          <a:xfrm>
            <a:off x="6036554" y="256380"/>
            <a:ext cx="363537" cy="1150938"/>
          </a:xfrm>
          <a:prstGeom prst="roundRect">
            <a:avLst/>
          </a:prstGeom>
          <a:solidFill>
            <a:srgbClr val="FFFF9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defRPr/>
            </a:pPr>
            <a:r>
              <a:rPr lang="zh-TW" altLang="en-US" dirty="0">
                <a:solidFill>
                  <a:schemeClr val="tx1"/>
                </a:solidFill>
                <a:latin typeface="標楷體" pitchFamily="65" charset="-120"/>
                <a:ea typeface="標楷體" pitchFamily="65" charset="-120"/>
              </a:rPr>
              <a:t>繳費</a:t>
            </a:r>
          </a:p>
        </p:txBody>
      </p:sp>
      <p:sp>
        <p:nvSpPr>
          <p:cNvPr id="18" name="圓角矩形 17"/>
          <p:cNvSpPr/>
          <p:nvPr/>
        </p:nvSpPr>
        <p:spPr>
          <a:xfrm>
            <a:off x="6542965" y="363797"/>
            <a:ext cx="895455" cy="936104"/>
          </a:xfrm>
          <a:prstGeom prst="roundRect">
            <a:avLst/>
          </a:prstGeom>
          <a:solidFill>
            <a:srgbClr val="FFFF9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lstStyle/>
          <a:p>
            <a:pPr algn="ctr">
              <a:defRPr/>
            </a:pPr>
            <a:r>
              <a:rPr lang="zh-TW" altLang="en-US" sz="1200" b="1" dirty="0">
                <a:solidFill>
                  <a:schemeClr val="tx1"/>
                </a:solidFill>
                <a:latin typeface="標楷體" pitchFamily="65" charset="-120"/>
                <a:ea typeface="標楷體" pitchFamily="65" charset="-120"/>
              </a:rPr>
              <a:t>個人總成績查詢</a:t>
            </a:r>
            <a:r>
              <a:rPr lang="en-US" altLang="zh-TW" sz="1200" b="1" dirty="0">
                <a:solidFill>
                  <a:schemeClr val="tx1"/>
                </a:solidFill>
                <a:latin typeface="標楷體" pitchFamily="65" charset="-120"/>
                <a:ea typeface="標楷體" pitchFamily="65" charset="-120"/>
              </a:rPr>
              <a:t>&amp;</a:t>
            </a:r>
            <a:endParaRPr lang="zh-TW" altLang="en-US" sz="1200" b="1" dirty="0">
              <a:solidFill>
                <a:schemeClr val="tx1"/>
              </a:solidFill>
              <a:latin typeface="標楷體" pitchFamily="65" charset="-120"/>
              <a:ea typeface="標楷體" pitchFamily="65" charset="-120"/>
            </a:endParaRPr>
          </a:p>
          <a:p>
            <a:pPr algn="ctr">
              <a:defRPr/>
            </a:pPr>
            <a:r>
              <a:rPr lang="zh-TW" altLang="en-US" sz="1200" b="1" dirty="0">
                <a:solidFill>
                  <a:schemeClr val="tx1"/>
                </a:solidFill>
                <a:latin typeface="標楷體" pitchFamily="65" charset="-120"/>
                <a:ea typeface="標楷體" pitchFamily="65" charset="-120"/>
              </a:rPr>
              <a:t>各權重組合人數累計表公告</a:t>
            </a:r>
          </a:p>
        </p:txBody>
      </p:sp>
      <p:sp>
        <p:nvSpPr>
          <p:cNvPr id="19" name="圓角矩形 18"/>
          <p:cNvSpPr/>
          <p:nvPr/>
        </p:nvSpPr>
        <p:spPr>
          <a:xfrm>
            <a:off x="7581294" y="234740"/>
            <a:ext cx="639762" cy="1150938"/>
          </a:xfrm>
          <a:prstGeom prst="roundRect">
            <a:avLst/>
          </a:prstGeom>
          <a:solidFill>
            <a:srgbClr val="FFC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defRPr/>
            </a:pPr>
            <a:r>
              <a:rPr lang="zh-TW" altLang="en-US" dirty="0">
                <a:solidFill>
                  <a:schemeClr val="tx1"/>
                </a:solidFill>
                <a:latin typeface="標楷體" pitchFamily="65" charset="-120"/>
                <a:ea typeface="標楷體" pitchFamily="65" charset="-120"/>
              </a:rPr>
              <a:t>登記志願網路選填</a:t>
            </a:r>
          </a:p>
        </p:txBody>
      </p:sp>
      <p:sp>
        <p:nvSpPr>
          <p:cNvPr id="20" name="圓角矩形 19"/>
          <p:cNvSpPr/>
          <p:nvPr/>
        </p:nvSpPr>
        <p:spPr>
          <a:xfrm>
            <a:off x="8365519" y="234740"/>
            <a:ext cx="361950" cy="1150938"/>
          </a:xfrm>
          <a:prstGeom prst="roundRect">
            <a:avLst/>
          </a:prstGeom>
          <a:solidFill>
            <a:srgbClr val="FFC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defRPr/>
            </a:pPr>
            <a:r>
              <a:rPr lang="zh-TW" altLang="en-US" dirty="0">
                <a:solidFill>
                  <a:schemeClr val="tx1"/>
                </a:solidFill>
                <a:latin typeface="標楷體" pitchFamily="65" charset="-120"/>
                <a:ea typeface="標楷體" pitchFamily="65" charset="-120"/>
              </a:rPr>
              <a:t>錄取公告</a:t>
            </a:r>
          </a:p>
        </p:txBody>
      </p:sp>
      <p:cxnSp>
        <p:nvCxnSpPr>
          <p:cNvPr id="21" name="直線單箭頭接點 20"/>
          <p:cNvCxnSpPr>
            <a:stCxn id="16" idx="3"/>
            <a:endCxn id="17" idx="1"/>
          </p:cNvCxnSpPr>
          <p:nvPr/>
        </p:nvCxnSpPr>
        <p:spPr>
          <a:xfrm>
            <a:off x="5893679" y="832643"/>
            <a:ext cx="142875" cy="0"/>
          </a:xfrm>
          <a:prstGeom prst="straightConnector1">
            <a:avLst/>
          </a:prstGeom>
          <a:ln w="19050">
            <a:solidFill>
              <a:srgbClr val="00206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直線單箭頭接點 21"/>
          <p:cNvCxnSpPr/>
          <p:nvPr/>
        </p:nvCxnSpPr>
        <p:spPr>
          <a:xfrm>
            <a:off x="6400090" y="832643"/>
            <a:ext cx="142875" cy="0"/>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3" name="直線單箭頭接點 22"/>
          <p:cNvCxnSpPr>
            <a:endCxn id="19" idx="1"/>
          </p:cNvCxnSpPr>
          <p:nvPr/>
        </p:nvCxnSpPr>
        <p:spPr>
          <a:xfrm>
            <a:off x="7438418" y="810209"/>
            <a:ext cx="142876" cy="0"/>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4" name="直線單箭頭接點 23"/>
          <p:cNvCxnSpPr>
            <a:stCxn id="19" idx="3"/>
            <a:endCxn id="20" idx="1"/>
          </p:cNvCxnSpPr>
          <p:nvPr/>
        </p:nvCxnSpPr>
        <p:spPr>
          <a:xfrm>
            <a:off x="8221056" y="811003"/>
            <a:ext cx="144463" cy="0"/>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3" name="投影片編號版面配置區 2">
            <a:extLst>
              <a:ext uri="{FF2B5EF4-FFF2-40B4-BE49-F238E27FC236}">
                <a16:creationId xmlns:a16="http://schemas.microsoft.com/office/drawing/2014/main" id="{13AF24AE-38FB-4BDB-9AAC-725C1E0F6927}"/>
              </a:ext>
            </a:extLst>
          </p:cNvPr>
          <p:cNvSpPr>
            <a:spLocks noGrp="1"/>
          </p:cNvSpPr>
          <p:nvPr>
            <p:ph type="sldNum" sz="quarter" idx="12"/>
          </p:nvPr>
        </p:nvSpPr>
        <p:spPr/>
        <p:txBody>
          <a:bodyPr/>
          <a:lstStyle/>
          <a:p>
            <a:pPr>
              <a:defRPr/>
            </a:pPr>
            <a:fld id="{6696D582-221A-4A7A-9495-2A3992126361}" type="slidenum">
              <a:rPr lang="zh-TW" altLang="en-US" smtClean="0"/>
              <a:pPr>
                <a:defRPr/>
              </a:pPr>
              <a:t>14</a:t>
            </a:fld>
            <a:endParaRPr lang="en-US" altLang="zh-TW" dirty="0"/>
          </a:p>
        </p:txBody>
      </p:sp>
    </p:spTree>
    <p:extLst>
      <p:ext uri="{BB962C8B-B14F-4D97-AF65-F5344CB8AC3E}">
        <p14:creationId xmlns:p14="http://schemas.microsoft.com/office/powerpoint/2010/main" val="1399626127"/>
      </p:ext>
    </p:extLst>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5" name="圖片 4">
            <a:extLst>
              <a:ext uri="{FF2B5EF4-FFF2-40B4-BE49-F238E27FC236}">
                <a16:creationId xmlns:a16="http://schemas.microsoft.com/office/drawing/2014/main" id="{E389AD69-2094-4964-9A64-77AEE4C6993D}"/>
              </a:ext>
            </a:extLst>
          </p:cNvPr>
          <p:cNvPicPr>
            <a:picLocks noChangeAspect="1"/>
          </p:cNvPicPr>
          <p:nvPr/>
        </p:nvPicPr>
        <p:blipFill rotWithShape="1">
          <a:blip r:embed="rId3">
            <a:extLst>
              <a:ext uri="{28A0092B-C50C-407E-A947-70E740481C1C}">
                <a14:useLocalDpi xmlns:a14="http://schemas.microsoft.com/office/drawing/2010/main" val="0"/>
              </a:ext>
            </a:extLst>
          </a:blip>
          <a:srcRect l="18" r="70" t="45"/>
          <a:stretch/>
        </p:blipFill>
        <p:spPr>
          <a:xfrm>
            <a:off x="350982" y="1545121"/>
            <a:ext cx="8137236" cy="5012216"/>
          </a:xfrm>
          <a:prstGeom prst="rect">
            <a:avLst/>
          </a:prstGeom>
        </p:spPr>
      </p:pic>
      <p:sp>
        <p:nvSpPr>
          <p:cNvPr id="51202" name="標題 1"/>
          <p:cNvSpPr txBox="1">
            <a:spLocks/>
          </p:cNvSpPr>
          <p:nvPr/>
        </p:nvSpPr>
        <p:spPr bwMode="auto">
          <a:xfrm>
            <a:off x="323528" y="300663"/>
            <a:ext cx="8229600" cy="624223"/>
          </a:xfrm>
          <a:prstGeom prst="rect">
            <a:avLst/>
          </a:prstGeom>
          <a:noFill/>
          <a:ln w="9525">
            <a:noFill/>
            <a:miter lim="800000"/>
            <a:headEnd/>
            <a:tailEnd/>
          </a:ln>
        </p:spPr>
        <p:txBody>
          <a:bodyPr anchor="ctr"/>
          <a:lstStyle/>
          <a:p>
            <a:pPr eaLnBrk="0" hangingPunct="0"/>
            <a:r>
              <a:rPr altLang="en-US" dirty="0" lang="zh-TW" sz="2800">
                <a:solidFill>
                  <a:schemeClr val="tx2"/>
                </a:solidFill>
                <a:latin charset="-120" pitchFamily="65" typeface="標楷體"/>
                <a:ea charset="-120" pitchFamily="65" typeface="標楷體"/>
              </a:rPr>
              <a:t>二、重要事項</a:t>
            </a:r>
            <a:r>
              <a:rPr altLang="zh-TW" dirty="0" lang="en-US" sz="2800">
                <a:solidFill>
                  <a:schemeClr val="tx2"/>
                </a:solidFill>
                <a:latin charset="-120" pitchFamily="65" typeface="標楷體"/>
                <a:ea charset="-120" pitchFamily="65" typeface="標楷體"/>
              </a:rPr>
              <a:t>(</a:t>
            </a:r>
            <a:r>
              <a:rPr altLang="zh-TW" dirty="0" lang="en-US" sz="2800">
                <a:solidFill>
                  <a:schemeClr val="tx2"/>
                </a:solidFill>
                <a:latin charset="0" panose="02020603050405020304" pitchFamily="18" typeface="Times New Roman"/>
                <a:ea charset="-120" pitchFamily="65" typeface="標楷體"/>
                <a:cs charset="0" panose="02020603050405020304" pitchFamily="18" typeface="Times New Roman"/>
              </a:rPr>
              <a:t>10/10</a:t>
            </a:r>
            <a:r>
              <a:rPr altLang="zh-TW" dirty="0" lang="en-US" sz="2800">
                <a:solidFill>
                  <a:schemeClr val="tx2"/>
                </a:solidFill>
                <a:latin charset="-120" pitchFamily="65" typeface="標楷體"/>
                <a:ea charset="-120" pitchFamily="65" typeface="標楷體"/>
              </a:rPr>
              <a:t>)</a:t>
            </a:r>
            <a:endParaRPr altLang="en-US" dirty="0" lang="zh-TW" sz="2800">
              <a:solidFill>
                <a:schemeClr val="tx2"/>
              </a:solidFill>
              <a:latin charset="-120" pitchFamily="65" typeface="標楷體"/>
              <a:ea charset="-120" pitchFamily="65" typeface="標楷體"/>
            </a:endParaRPr>
          </a:p>
        </p:txBody>
      </p:sp>
      <p:sp>
        <p:nvSpPr>
          <p:cNvPr id="8" name="AutoShape 4">
            <a:extLst>
              <a:ext uri="{FF2B5EF4-FFF2-40B4-BE49-F238E27FC236}">
                <a16:creationId xmlns:a16="http://schemas.microsoft.com/office/drawing/2014/main" id="{E926D99B-180E-42FA-9F58-EE5545D47A1D}"/>
              </a:ext>
            </a:extLst>
          </p:cNvPr>
          <p:cNvSpPr>
            <a:spLocks noChangeArrowheads="1"/>
          </p:cNvSpPr>
          <p:nvPr/>
        </p:nvSpPr>
        <p:spPr bwMode="auto">
          <a:xfrm>
            <a:off x="6051166" y="5088058"/>
            <a:ext cx="2736304" cy="973147"/>
          </a:xfrm>
          <a:prstGeom prst="wedgeRectCallout">
            <a:avLst>
              <a:gd fmla="val -72085" name="adj1"/>
              <a:gd fmla="val 42295" name="adj2"/>
            </a:avLst>
          </a:prstGeom>
          <a:solidFill>
            <a:srgbClr val="FFFF99"/>
          </a:solidFill>
          <a:ln algn="ctr" w="9525">
            <a:solidFill>
              <a:schemeClr val="tx1"/>
            </a:solidFill>
            <a:miter lim="800000"/>
            <a:headEnd/>
            <a:tailEnd/>
          </a:ln>
        </p:spPr>
        <p:txBody>
          <a:bodyPr/>
          <a:lstStyle/>
          <a:p>
            <a:r>
              <a:rPr altLang="en-US" b="1" dirty="0" lang="zh-TW" sz="1400">
                <a:solidFill>
                  <a:srgbClr val="0000FF"/>
                </a:solidFill>
                <a:latin charset="-120" pitchFamily="65" typeface="標楷體"/>
                <a:ea charset="-120" pitchFamily="65" typeface="標楷體"/>
              </a:rPr>
              <a:t>考生首次登入本招生系統請閱讀「隱私權保護政策聲明」內容，並勾選核取方塊，勾選後進行系統操作。</a:t>
            </a:r>
            <a:endParaRPr altLang="zh-TW" b="1" dirty="0" lang="zh-TW" sz="1400">
              <a:solidFill>
                <a:srgbClr val="0000FF"/>
              </a:solidFill>
              <a:latin charset="-120" pitchFamily="65" typeface="標楷體"/>
              <a:ea charset="-120" pitchFamily="65" typeface="標楷體"/>
            </a:endParaRPr>
          </a:p>
        </p:txBody>
      </p:sp>
      <p:sp>
        <p:nvSpPr>
          <p:cNvPr id="7" name="標題 1">
            <a:extLst>
              <a:ext uri="{FF2B5EF4-FFF2-40B4-BE49-F238E27FC236}">
                <a16:creationId xmlns:a16="http://schemas.microsoft.com/office/drawing/2014/main" id="{84F0D5FE-747C-4388-B0B2-65AECC80C325}"/>
              </a:ext>
            </a:extLst>
          </p:cNvPr>
          <p:cNvSpPr txBox="1">
            <a:spLocks/>
          </p:cNvSpPr>
          <p:nvPr/>
        </p:nvSpPr>
        <p:spPr bwMode="auto">
          <a:xfrm>
            <a:off x="379310" y="989732"/>
            <a:ext cx="8229600" cy="614984"/>
          </a:xfrm>
          <a:prstGeom prst="rect">
            <a:avLst/>
          </a:prstGeom>
          <a:noFill/>
          <a:ln w="9525">
            <a:noFill/>
            <a:miter lim="800000"/>
            <a:headEnd/>
            <a:tailEnd/>
          </a:ln>
        </p:spPr>
        <p:txBody>
          <a:bodyPr anchor="ctr"/>
          <a:lstStyle/>
          <a:p>
            <a:pPr eaLnBrk="0" hangingPunct="0"/>
            <a:r>
              <a:rPr altLang="en-US" dirty="0" lang="zh-TW" sz="2800">
                <a:solidFill>
                  <a:schemeClr val="tx2"/>
                </a:solidFill>
                <a:latin charset="-120" pitchFamily="65" typeface="標楷體"/>
                <a:ea charset="-120" pitchFamily="65" typeface="標楷體"/>
              </a:rPr>
              <a:t>考生端登入系統</a:t>
            </a:r>
            <a:r>
              <a:rPr altLang="zh-TW" dirty="0" lang="en-US" sz="2800">
                <a:solidFill>
                  <a:schemeClr val="tx2"/>
                </a:solidFill>
                <a:latin charset="-120" pitchFamily="65" typeface="標楷體"/>
                <a:ea charset="-120" pitchFamily="65" typeface="標楷體"/>
              </a:rPr>
              <a:t>-</a:t>
            </a:r>
            <a:r>
              <a:rPr altLang="en-US" dirty="0" lang="zh-TW" sz="2800">
                <a:solidFill>
                  <a:srgbClr val="FF0000"/>
                </a:solidFill>
                <a:latin charset="-120" pitchFamily="65" typeface="標楷體"/>
                <a:ea charset="-120" pitchFamily="65" typeface="標楷體"/>
              </a:rPr>
              <a:t>隱私權保護政策聲明</a:t>
            </a:r>
            <a:endParaRPr altLang="en-US" dirty="0" lang="zh-TW" sz="2800">
              <a:solidFill>
                <a:srgbClr val="FF0000"/>
              </a:solidFill>
            </a:endParaRPr>
          </a:p>
        </p:txBody>
      </p:sp>
      <p:sp>
        <p:nvSpPr>
          <p:cNvPr id="3" name="投影片編號版面配置區 2">
            <a:extLst>
              <a:ext uri="{FF2B5EF4-FFF2-40B4-BE49-F238E27FC236}">
                <a16:creationId xmlns:a16="http://schemas.microsoft.com/office/drawing/2014/main" id="{CE1C1208-17E8-41D6-A54D-30BD953E9EE7}"/>
              </a:ext>
            </a:extLst>
          </p:cNvPr>
          <p:cNvSpPr>
            <a:spLocks noGrp="1"/>
          </p:cNvSpPr>
          <p:nvPr>
            <p:ph idx="12" sz="quarter" type="sldNum"/>
          </p:nvPr>
        </p:nvSpPr>
        <p:spPr/>
        <p:txBody>
          <a:bodyPr/>
          <a:lstStyle/>
          <a:p>
            <a:pPr>
              <a:defRPr/>
            </a:pPr>
            <a:fld id="{6696D582-221A-4A7A-9495-2A3992126361}" type="slidenum">
              <a:rPr altLang="en-US" lang="zh-TW" smtClean="0"/>
              <a:pPr>
                <a:defRPr/>
              </a:pPr>
              <a:t>15</a:t>
            </a:fld>
            <a:endParaRPr altLang="zh-TW" dirty="0" lang="en-US"/>
          </a:p>
        </p:txBody>
      </p:sp>
      <p:sp>
        <p:nvSpPr>
          <p:cNvPr id="9" name="文字方塊 8">
            <a:extLst>
              <a:ext uri="{FF2B5EF4-FFF2-40B4-BE49-F238E27FC236}">
                <a16:creationId xmlns:a16="http://schemas.microsoft.com/office/drawing/2014/main" id="{B6CA63AE-2C03-4FFB-86F3-C4F9B33AE7AD}"/>
              </a:ext>
            </a:extLst>
          </p:cNvPr>
          <p:cNvSpPr txBox="1"/>
          <p:nvPr/>
        </p:nvSpPr>
        <p:spPr>
          <a:xfrm>
            <a:off x="274216" y="5617127"/>
            <a:ext cx="502061" cy="369332"/>
          </a:xfrm>
          <a:prstGeom prst="rect">
            <a:avLst/>
          </a:prstGeom>
          <a:noFill/>
        </p:spPr>
        <p:txBody>
          <a:bodyPr rtlCol="0" wrap="none">
            <a:spAutoFit/>
          </a:bodyPr>
          <a:lstStyle/>
          <a:p>
            <a:r>
              <a:rPr altLang="en-US" dirty="0" lang="zh-TW" sz="1800">
                <a:solidFill>
                  <a:srgbClr val="FF0000"/>
                </a:solidFill>
                <a:latin charset="0" panose="020B0502040204020203" pitchFamily="34" typeface="Segoe UI Historic"/>
                <a:ea charset="-120" panose="020B0604030504040204" pitchFamily="34" typeface="微軟正黑體"/>
              </a:rPr>
              <a:t>✔</a:t>
            </a:r>
          </a:p>
        </p:txBody>
      </p:sp>
      <p:sp>
        <p:nvSpPr>
          <p:cNvPr id="10" name="矩形 9">
            <a:extLst>
              <a:ext uri="{FF2B5EF4-FFF2-40B4-BE49-F238E27FC236}">
                <a16:creationId xmlns:a16="http://schemas.microsoft.com/office/drawing/2014/main" id="{4FE12DF2-30ED-4503-ABA3-19118CD92928}"/>
              </a:ext>
            </a:extLst>
          </p:cNvPr>
          <p:cNvSpPr/>
          <p:nvPr/>
        </p:nvSpPr>
        <p:spPr>
          <a:xfrm>
            <a:off x="3744850" y="5887628"/>
            <a:ext cx="1296144" cy="2877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TW"/>
          </a:p>
        </p:txBody>
      </p:sp>
      <p:pic>
        <p:nvPicPr>
          <p:cNvPr id="11" name="圖片 10">
            <a:extLst>
              <a:ext uri="{FF2B5EF4-FFF2-40B4-BE49-F238E27FC236}">
                <a16:creationId xmlns:a16="http://schemas.microsoft.com/office/drawing/2014/main" id="{273E7082-EF33-44AA-A32F-1CC2B64B2676}"/>
              </a:ext>
            </a:extLst>
          </p:cNvPr>
          <p:cNvPicPr>
            <a:picLocks noChangeAspect="1"/>
          </p:cNvPicPr>
          <p:nvPr/>
        </p:nvPicPr>
        <p:blipFill>
          <a:blip cstate="print" r:embed="rId4">
            <a:extLst>
              <a:ext uri="{28A0092B-C50C-407E-A947-70E740481C1C}">
                <a14:useLocalDpi xmlns:a14="http://schemas.microsoft.com/office/drawing/2010/main" val="0"/>
              </a:ext>
            </a:extLst>
          </a:blip>
          <a:stretch>
            <a:fillRect/>
          </a:stretch>
        </p:blipFill>
        <p:spPr>
          <a:xfrm flipH="1">
            <a:off x="5080890" y="5878392"/>
            <a:ext cx="434568" cy="434568"/>
          </a:xfrm>
          <a:prstGeom prst="rect">
            <a:avLst/>
          </a:prstGeom>
        </p:spPr>
      </p:pic>
    </p:spTree>
    <p:extLst>
      <p:ext uri="{BB962C8B-B14F-4D97-AF65-F5344CB8AC3E}">
        <p14:creationId xmlns:p14="http://schemas.microsoft.com/office/powerpoint/2010/main" val="17498477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標題 1"/>
          <p:cNvSpPr>
            <a:spLocks noGrp="1"/>
          </p:cNvSpPr>
          <p:nvPr>
            <p:ph type="title"/>
          </p:nvPr>
        </p:nvSpPr>
        <p:spPr>
          <a:xfrm>
            <a:off x="323528" y="332656"/>
            <a:ext cx="8229600" cy="633413"/>
          </a:xfrm>
        </p:spPr>
        <p:txBody>
          <a:bodyPr/>
          <a:lstStyle/>
          <a:p>
            <a:r>
              <a:rPr lang="zh-TW" altLang="en-US" sz="3000" dirty="0">
                <a:latin typeface="標楷體" pitchFamily="65" charset="-120"/>
                <a:ea typeface="標楷體" pitchFamily="65" charset="-120"/>
              </a:rPr>
              <a:t>三、招生學校資料查詢系統</a:t>
            </a:r>
            <a:endParaRPr lang="zh-TW" altLang="en-US" sz="3000" dirty="0"/>
          </a:p>
        </p:txBody>
      </p:sp>
      <p:sp>
        <p:nvSpPr>
          <p:cNvPr id="11" name="文字方塊 10"/>
          <p:cNvSpPr txBox="1"/>
          <p:nvPr/>
        </p:nvSpPr>
        <p:spPr>
          <a:xfrm>
            <a:off x="539552" y="1064557"/>
            <a:ext cx="7560840" cy="1200329"/>
          </a:xfrm>
          <a:prstGeom prst="rect">
            <a:avLst/>
          </a:prstGeom>
          <a:noFill/>
        </p:spPr>
        <p:txBody>
          <a:bodyPr wrap="square">
            <a:spAutoFit/>
          </a:bodyPr>
          <a:lstStyle/>
          <a:p>
            <a:pPr marL="0" lvl="1" algn="just">
              <a:defRPr/>
            </a:pPr>
            <a:r>
              <a:rPr lang="zh-TW" altLang="en-US" b="1" dirty="0">
                <a:latin typeface="Times New Roman" pitchFamily="18" charset="0"/>
                <a:ea typeface="標楷體" pitchFamily="65" charset="-120"/>
                <a:cs typeface="Times New Roman" panose="02020603050405020304" pitchFamily="18" charset="0"/>
              </a:rPr>
              <a:t>系統簡介：提供各項查詢條件，讓考生依個人之選擇，查詢出符合條件</a:t>
            </a:r>
            <a:br>
              <a:rPr lang="en-US" altLang="zh-TW" b="1" dirty="0">
                <a:latin typeface="Times New Roman" pitchFamily="18" charset="0"/>
                <a:ea typeface="標楷體" pitchFamily="65" charset="-120"/>
                <a:cs typeface="Times New Roman" panose="02020603050405020304" pitchFamily="18" charset="0"/>
              </a:rPr>
            </a:br>
            <a:r>
              <a:rPr lang="zh-TW" altLang="en-US" b="1" dirty="0">
                <a:latin typeface="Times New Roman" pitchFamily="18" charset="0"/>
                <a:ea typeface="標楷體" pitchFamily="65" charset="-120"/>
                <a:cs typeface="Times New Roman" panose="02020603050405020304" pitchFamily="18" charset="0"/>
              </a:rPr>
              <a:t>                    之相關校系科</a:t>
            </a:r>
            <a:r>
              <a:rPr lang="en-US" altLang="zh-TW" b="1" dirty="0">
                <a:latin typeface="Times New Roman" pitchFamily="18" charset="0"/>
                <a:ea typeface="標楷體" pitchFamily="65" charset="-120"/>
                <a:cs typeface="Times New Roman" panose="02020603050405020304" pitchFamily="18" charset="0"/>
              </a:rPr>
              <a:t>(</a:t>
            </a:r>
            <a:r>
              <a:rPr lang="zh-TW" altLang="en-US" b="1" dirty="0">
                <a:latin typeface="Times New Roman" pitchFamily="18" charset="0"/>
                <a:ea typeface="標楷體" pitchFamily="65" charset="-120"/>
                <a:cs typeface="Times New Roman" panose="02020603050405020304" pitchFamily="18" charset="0"/>
              </a:rPr>
              <a:t>組</a:t>
            </a:r>
            <a:r>
              <a:rPr lang="en-US" altLang="zh-TW" b="1" dirty="0">
                <a:latin typeface="Times New Roman" pitchFamily="18" charset="0"/>
                <a:ea typeface="標楷體" pitchFamily="65" charset="-120"/>
                <a:cs typeface="Times New Roman" panose="02020603050405020304" pitchFamily="18" charset="0"/>
              </a:rPr>
              <a:t>)</a:t>
            </a:r>
            <a:r>
              <a:rPr lang="zh-TW" altLang="en-US" b="1" dirty="0">
                <a:latin typeface="Times New Roman" pitchFamily="18" charset="0"/>
                <a:ea typeface="標楷體" pitchFamily="65" charset="-120"/>
                <a:cs typeface="Times New Roman" panose="02020603050405020304" pitchFamily="18" charset="0"/>
              </a:rPr>
              <a:t>、學程，以達方便有效的查詢方式。</a:t>
            </a:r>
            <a:endParaRPr lang="en-US" altLang="zh-TW" b="1" dirty="0">
              <a:latin typeface="Times New Roman" pitchFamily="18" charset="0"/>
              <a:ea typeface="標楷體" pitchFamily="65" charset="-120"/>
              <a:cs typeface="Times New Roman" panose="02020603050405020304" pitchFamily="18" charset="0"/>
            </a:endParaRPr>
          </a:p>
          <a:p>
            <a:pPr marL="0" lvl="1">
              <a:defRPr/>
            </a:pPr>
            <a:r>
              <a:rPr lang="zh-TW" altLang="en-US" b="1" dirty="0">
                <a:latin typeface="Times New Roman" pitchFamily="18" charset="0"/>
                <a:ea typeface="標楷體" pitchFamily="65" charset="-120"/>
                <a:cs typeface="Times New Roman" panose="02020603050405020304" pitchFamily="18" charset="0"/>
              </a:rPr>
              <a:t>查詢網址：從本委員會首頁</a:t>
            </a:r>
            <a:r>
              <a:rPr lang="en-US" altLang="zh-TW" b="1" dirty="0">
                <a:latin typeface="Times New Roman" pitchFamily="18" charset="0"/>
                <a:ea typeface="標楷體" pitchFamily="65" charset="-120"/>
                <a:cs typeface="Times New Roman" panose="02020603050405020304" pitchFamily="18" charset="0"/>
              </a:rPr>
              <a:t>(</a:t>
            </a:r>
            <a:r>
              <a:rPr lang="en-US" altLang="zh-TW" b="1" dirty="0">
                <a:solidFill>
                  <a:srgbClr val="0000CC"/>
                </a:solidFill>
                <a:latin typeface="Times New Roman" pitchFamily="18" charset="0"/>
                <a:ea typeface="標楷體" pitchFamily="65" charset="-120"/>
                <a:cs typeface="Times New Roman" panose="02020603050405020304" pitchFamily="18" charset="0"/>
              </a:rPr>
              <a:t>https://www.jctv.ntut.edu.tw/union42/</a:t>
            </a:r>
            <a:r>
              <a:rPr lang="en-US" altLang="zh-TW" b="1" dirty="0">
                <a:latin typeface="Times New Roman" pitchFamily="18" charset="0"/>
                <a:ea typeface="標楷體" pitchFamily="65" charset="-120"/>
                <a:cs typeface="Times New Roman" panose="02020603050405020304" pitchFamily="18" charset="0"/>
              </a:rPr>
              <a:t>)</a:t>
            </a:r>
            <a:r>
              <a:rPr lang="zh-TW" altLang="en-US" b="1" dirty="0">
                <a:latin typeface="Times New Roman" pitchFamily="18" charset="0"/>
                <a:ea typeface="標楷體" pitchFamily="65" charset="-120"/>
                <a:cs typeface="Times New Roman" panose="02020603050405020304" pitchFamily="18" charset="0"/>
              </a:rPr>
              <a:t>點選</a:t>
            </a:r>
            <a:endParaRPr lang="en-US" altLang="zh-TW" b="1" dirty="0">
              <a:latin typeface="Times New Roman" pitchFamily="18" charset="0"/>
              <a:ea typeface="標楷體" pitchFamily="65" charset="-120"/>
              <a:cs typeface="Times New Roman" panose="02020603050405020304" pitchFamily="18" charset="0"/>
            </a:endParaRPr>
          </a:p>
          <a:p>
            <a:pPr marL="0" lvl="1">
              <a:defRPr/>
            </a:pPr>
            <a:r>
              <a:rPr lang="zh-TW" altLang="en-US" b="1" dirty="0">
                <a:latin typeface="Times New Roman" pitchFamily="18" charset="0"/>
                <a:ea typeface="標楷體" pitchFamily="65" charset="-120"/>
                <a:cs typeface="Times New Roman" panose="02020603050405020304" pitchFamily="18" charset="0"/>
              </a:rPr>
              <a:t>                    左側「</a:t>
            </a:r>
            <a:r>
              <a:rPr lang="en-US" altLang="zh-TW" b="1" dirty="0">
                <a:latin typeface="Times New Roman" pitchFamily="18" charset="0"/>
                <a:ea typeface="標楷體" pitchFamily="65" charset="-120"/>
                <a:cs typeface="Times New Roman" panose="02020603050405020304" pitchFamily="18" charset="0"/>
              </a:rPr>
              <a:t>6.</a:t>
            </a:r>
            <a:r>
              <a:rPr lang="zh-TW" altLang="en-US" b="1" dirty="0">
                <a:latin typeface="Times New Roman" pitchFamily="18" charset="0"/>
                <a:ea typeface="標楷體" pitchFamily="65" charset="-120"/>
                <a:cs typeface="Times New Roman" panose="02020603050405020304" pitchFamily="18" charset="0"/>
              </a:rPr>
              <a:t>簡章查詢與下載」內「</a:t>
            </a:r>
            <a:r>
              <a:rPr lang="en-US" altLang="zh-TW" b="1" dirty="0">
                <a:latin typeface="Times New Roman" panose="02020603050405020304" pitchFamily="18" charset="0"/>
                <a:ea typeface="標楷體" pitchFamily="65" charset="-120"/>
                <a:cs typeface="Times New Roman" panose="02020603050405020304" pitchFamily="18" charset="0"/>
              </a:rPr>
              <a:t>112</a:t>
            </a:r>
            <a:r>
              <a:rPr lang="zh-TW" altLang="en-US" b="1" dirty="0">
                <a:latin typeface="Times New Roman" panose="02020603050405020304" pitchFamily="18" charset="0"/>
                <a:ea typeface="標楷體" pitchFamily="65" charset="-120"/>
                <a:cs typeface="Times New Roman" panose="02020603050405020304" pitchFamily="18" charset="0"/>
              </a:rPr>
              <a:t>學年度</a:t>
            </a:r>
            <a:r>
              <a:rPr lang="zh-TW" altLang="en-US" b="1" spc="-150" dirty="0">
                <a:latin typeface="Times New Roman" panose="02020603050405020304" pitchFamily="18" charset="0"/>
                <a:ea typeface="標楷體" pitchFamily="65" charset="-120"/>
                <a:cs typeface="Times New Roman" panose="02020603050405020304" pitchFamily="18" charset="0"/>
              </a:rPr>
              <a:t>學校資料查詢系統</a:t>
            </a:r>
            <a:r>
              <a:rPr lang="zh-TW" altLang="en-US" b="1" spc="-150" dirty="0">
                <a:latin typeface="Times New Roman" panose="02020603050405020304" pitchFamily="18" charset="0"/>
                <a:ea typeface="標楷體" pitchFamily="65" charset="-120"/>
                <a:cs typeface="Times New Roman" panose="02020603050405020304" pitchFamily="18" charset="0"/>
                <a:hlinkClick r:id="rId3"/>
              </a:rPr>
              <a:t> </a:t>
            </a:r>
            <a:r>
              <a:rPr lang="zh-TW" altLang="en-US" b="1" spc="-150" dirty="0">
                <a:latin typeface="Times New Roman" pitchFamily="18" charset="0"/>
                <a:ea typeface="標楷體" pitchFamily="65" charset="-120"/>
                <a:cs typeface="Times New Roman" panose="02020603050405020304" pitchFamily="18" charset="0"/>
              </a:rPr>
              <a:t>」</a:t>
            </a:r>
            <a:r>
              <a:rPr lang="zh-TW" altLang="en-US" b="1" spc="-150" dirty="0">
                <a:latin typeface="Times New Roman" pitchFamily="18" charset="0"/>
                <a:ea typeface="標楷體" pitchFamily="65" charset="-120"/>
              </a:rPr>
              <a:t>。</a:t>
            </a:r>
          </a:p>
        </p:txBody>
      </p:sp>
      <p:pic>
        <p:nvPicPr>
          <p:cNvPr id="6" name="圖片 5">
            <a:extLst>
              <a:ext uri="{FF2B5EF4-FFF2-40B4-BE49-F238E27FC236}">
                <a16:creationId xmlns:a16="http://schemas.microsoft.com/office/drawing/2014/main" id="{E3CFECDD-E09A-4E1F-A917-71424F160BAB}"/>
              </a:ext>
            </a:extLst>
          </p:cNvPr>
          <p:cNvPicPr>
            <a:picLocks noChangeAspect="1"/>
          </p:cNvPicPr>
          <p:nvPr/>
        </p:nvPicPr>
        <p:blipFill>
          <a:blip r:embed="rId4"/>
          <a:stretch>
            <a:fillRect/>
          </a:stretch>
        </p:blipFill>
        <p:spPr>
          <a:xfrm>
            <a:off x="1513336" y="2217172"/>
            <a:ext cx="5849983" cy="4538603"/>
          </a:xfrm>
          <a:prstGeom prst="rect">
            <a:avLst/>
          </a:prstGeom>
        </p:spPr>
      </p:pic>
      <p:sp>
        <p:nvSpPr>
          <p:cNvPr id="7" name="矩形 6">
            <a:extLst>
              <a:ext uri="{FF2B5EF4-FFF2-40B4-BE49-F238E27FC236}">
                <a16:creationId xmlns:a16="http://schemas.microsoft.com/office/drawing/2014/main" id="{7E4B0692-AFAD-4E5F-A07B-2895B50A63F8}"/>
              </a:ext>
            </a:extLst>
          </p:cNvPr>
          <p:cNvSpPr/>
          <p:nvPr/>
        </p:nvSpPr>
        <p:spPr>
          <a:xfrm>
            <a:off x="3097683" y="3717032"/>
            <a:ext cx="2050382"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a:extLst>
              <a:ext uri="{FF2B5EF4-FFF2-40B4-BE49-F238E27FC236}">
                <a16:creationId xmlns:a16="http://schemas.microsoft.com/office/drawing/2014/main" id="{E9699588-F527-4B70-8EE6-AF2A8D8F804D}"/>
              </a:ext>
            </a:extLst>
          </p:cNvPr>
          <p:cNvSpPr/>
          <p:nvPr/>
        </p:nvSpPr>
        <p:spPr>
          <a:xfrm>
            <a:off x="1513336" y="5517231"/>
            <a:ext cx="1367516" cy="23463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投影片編號版面配置區 2">
            <a:extLst>
              <a:ext uri="{FF2B5EF4-FFF2-40B4-BE49-F238E27FC236}">
                <a16:creationId xmlns:a16="http://schemas.microsoft.com/office/drawing/2014/main" id="{F94B6835-A56E-41F5-8C7C-CADE6D9F5004}"/>
              </a:ext>
            </a:extLst>
          </p:cNvPr>
          <p:cNvSpPr>
            <a:spLocks noGrp="1"/>
          </p:cNvSpPr>
          <p:nvPr>
            <p:ph type="sldNum" sz="quarter" idx="12"/>
          </p:nvPr>
        </p:nvSpPr>
        <p:spPr/>
        <p:txBody>
          <a:bodyPr/>
          <a:lstStyle/>
          <a:p>
            <a:pPr>
              <a:defRPr/>
            </a:pPr>
            <a:fld id="{6696D582-221A-4A7A-9495-2A3992126361}" type="slidenum">
              <a:rPr lang="zh-TW" altLang="en-US" smtClean="0"/>
              <a:pPr>
                <a:defRPr/>
              </a:pPr>
              <a:t>16</a:t>
            </a:fld>
            <a:endParaRPr lang="en-US" altLang="zh-TW"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標題 1"/>
          <p:cNvSpPr txBox="1">
            <a:spLocks/>
          </p:cNvSpPr>
          <p:nvPr/>
        </p:nvSpPr>
        <p:spPr bwMode="auto">
          <a:xfrm>
            <a:off x="323850" y="333375"/>
            <a:ext cx="8229600" cy="633413"/>
          </a:xfrm>
          <a:prstGeom prst="rect">
            <a:avLst/>
          </a:prstGeom>
          <a:noFill/>
          <a:ln w="9525">
            <a:noFill/>
            <a:miter lim="800000"/>
            <a:headEnd/>
            <a:tailEnd/>
          </a:ln>
        </p:spPr>
        <p:txBody>
          <a:bodyPr anchor="ctr"/>
          <a:lstStyle/>
          <a:p>
            <a:pPr eaLnBrk="0" hangingPunct="0"/>
            <a:r>
              <a:rPr lang="zh-TW" altLang="en-US" sz="3000" dirty="0">
                <a:solidFill>
                  <a:schemeClr val="tx2"/>
                </a:solidFill>
                <a:latin typeface="標楷體" pitchFamily="65" charset="-120"/>
                <a:ea typeface="標楷體" pitchFamily="65" charset="-120"/>
              </a:rPr>
              <a:t>三、招生學校資料查詢系統</a:t>
            </a:r>
            <a:r>
              <a:rPr lang="en-US" altLang="zh-TW" sz="3000" dirty="0">
                <a:solidFill>
                  <a:schemeClr val="tx2"/>
                </a:solidFill>
                <a:latin typeface="標楷體" pitchFamily="65" charset="-120"/>
                <a:ea typeface="標楷體" pitchFamily="65" charset="-120"/>
              </a:rPr>
              <a:t>-</a:t>
            </a:r>
            <a:r>
              <a:rPr lang="zh-TW" altLang="en-US" sz="3000" dirty="0">
                <a:solidFill>
                  <a:srgbClr val="FF0000"/>
                </a:solidFill>
                <a:latin typeface="標楷體" pitchFamily="65" charset="-120"/>
                <a:ea typeface="標楷體" pitchFamily="65" charset="-120"/>
              </a:rPr>
              <a:t>操作介面</a:t>
            </a:r>
            <a:endParaRPr lang="zh-TW" altLang="en-US" sz="3000" dirty="0">
              <a:solidFill>
                <a:srgbClr val="FF0000"/>
              </a:solidFill>
            </a:endParaRPr>
          </a:p>
        </p:txBody>
      </p:sp>
      <p:pic>
        <p:nvPicPr>
          <p:cNvPr id="4" name="圖片 3">
            <a:extLst>
              <a:ext uri="{FF2B5EF4-FFF2-40B4-BE49-F238E27FC236}">
                <a16:creationId xmlns:a16="http://schemas.microsoft.com/office/drawing/2014/main" id="{FDA18BBF-BDBF-4814-8554-7F117E07E1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756" y="1268760"/>
            <a:ext cx="8964488" cy="4536048"/>
          </a:xfrm>
          <a:prstGeom prst="rect">
            <a:avLst/>
          </a:prstGeom>
        </p:spPr>
      </p:pic>
      <p:sp>
        <p:nvSpPr>
          <p:cNvPr id="3" name="投影片編號版面配置區 2">
            <a:extLst>
              <a:ext uri="{FF2B5EF4-FFF2-40B4-BE49-F238E27FC236}">
                <a16:creationId xmlns:a16="http://schemas.microsoft.com/office/drawing/2014/main" id="{93967612-6922-474E-BAA3-5059B2C28FAA}"/>
              </a:ext>
            </a:extLst>
          </p:cNvPr>
          <p:cNvSpPr>
            <a:spLocks noGrp="1"/>
          </p:cNvSpPr>
          <p:nvPr>
            <p:ph type="sldNum" sz="quarter" idx="12"/>
          </p:nvPr>
        </p:nvSpPr>
        <p:spPr/>
        <p:txBody>
          <a:bodyPr/>
          <a:lstStyle/>
          <a:p>
            <a:pPr>
              <a:defRPr/>
            </a:pPr>
            <a:fld id="{6696D582-221A-4A7A-9495-2A3992126361}" type="slidenum">
              <a:rPr lang="zh-TW" altLang="en-US" smtClean="0"/>
              <a:pPr>
                <a:defRPr/>
              </a:pPr>
              <a:t>17</a:t>
            </a:fld>
            <a:endParaRPr lang="en-US" altLang="zh-TW" dirty="0"/>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34819" name="標題 1"/>
          <p:cNvSpPr txBox="1">
            <a:spLocks/>
          </p:cNvSpPr>
          <p:nvPr/>
        </p:nvSpPr>
        <p:spPr bwMode="auto">
          <a:xfrm>
            <a:off x="271463" y="341313"/>
            <a:ext cx="8477250" cy="633412"/>
          </a:xfrm>
          <a:prstGeom prst="rect">
            <a:avLst/>
          </a:prstGeom>
          <a:noFill/>
          <a:ln w="9525">
            <a:noFill/>
            <a:miter lim="800000"/>
            <a:headEnd/>
            <a:tailEnd/>
          </a:ln>
        </p:spPr>
        <p:txBody>
          <a:bodyPr anchor="ctr"/>
          <a:lstStyle/>
          <a:p>
            <a:pPr eaLnBrk="0" hangingPunct="0"/>
            <a:r>
              <a:rPr altLang="en-US" dirty="0" lang="zh-TW" sz="3000">
                <a:solidFill>
                  <a:schemeClr val="tx2"/>
                </a:solidFill>
                <a:latin charset="-120" pitchFamily="65" typeface="標楷體"/>
                <a:ea charset="-120" pitchFamily="65" typeface="標楷體"/>
              </a:rPr>
              <a:t>三、招生學校資料查詢系統</a:t>
            </a:r>
            <a:r>
              <a:rPr altLang="zh-TW" dirty="0" lang="en-US" sz="3000">
                <a:solidFill>
                  <a:schemeClr val="tx2"/>
                </a:solidFill>
                <a:latin charset="-120" pitchFamily="65" typeface="標楷體"/>
                <a:ea charset="-120" pitchFamily="65" typeface="標楷體"/>
              </a:rPr>
              <a:t>-</a:t>
            </a:r>
            <a:r>
              <a:rPr altLang="en-US" dirty="0" lang="zh-TW" sz="3000">
                <a:solidFill>
                  <a:srgbClr val="FF0000"/>
                </a:solidFill>
                <a:latin charset="-120" pitchFamily="65" typeface="標楷體"/>
                <a:ea charset="-120" pitchFamily="65" typeface="標楷體"/>
              </a:rPr>
              <a:t>查詢結果頁面</a:t>
            </a:r>
            <a:endParaRPr altLang="en-US" dirty="0" lang="zh-TW" sz="3000">
              <a:solidFill>
                <a:srgbClr val="FF0000"/>
              </a:solidFill>
            </a:endParaRPr>
          </a:p>
        </p:txBody>
      </p:sp>
      <p:sp>
        <p:nvSpPr>
          <p:cNvPr id="7" name="矩形 6"/>
          <p:cNvSpPr/>
          <p:nvPr/>
        </p:nvSpPr>
        <p:spPr>
          <a:xfrm>
            <a:off x="5580112" y="1196752"/>
            <a:ext cx="3281341" cy="2308324"/>
          </a:xfrm>
          <a:prstGeom prst="rect">
            <a:avLst/>
          </a:prstGeom>
        </p:spPr>
        <p:txBody>
          <a:bodyPr wrap="square">
            <a:spAutoFit/>
          </a:bodyPr>
          <a:lstStyle/>
          <a:p>
            <a:pPr indent="-285750" marL="285750">
              <a:buFont charset="2" panose="05000000000000000000" pitchFamily="2" typeface="Wingdings"/>
              <a:buChar char="Ø"/>
            </a:pPr>
            <a:r>
              <a:rPr altLang="en-US" dirty="0" lang="zh-TW" spc="30">
                <a:latin charset="0" panose="02020603050405020304" pitchFamily="18" typeface="Times New Roman"/>
                <a:ea charset="-120" panose="03000509000000000000" pitchFamily="65" typeface="標楷體"/>
                <a:cs charset="0" panose="02020603050405020304" pitchFamily="18" typeface="Times New Roman"/>
              </a:rPr>
              <a:t>本簡章公告之各校系科</a:t>
            </a:r>
            <a:r>
              <a:rPr altLang="zh-TW" dirty="0" lang="en-US" spc="30">
                <a:latin charset="0" panose="02020603050405020304" pitchFamily="18" typeface="Times New Roman"/>
                <a:ea charset="-120" panose="03000509000000000000" pitchFamily="65" typeface="標楷體"/>
                <a:cs charset="0" panose="02020603050405020304" pitchFamily="18" typeface="Times New Roman"/>
              </a:rPr>
              <a:t>(</a:t>
            </a:r>
            <a:r>
              <a:rPr altLang="en-US" dirty="0" lang="zh-TW" spc="30">
                <a:latin charset="0" panose="02020603050405020304" pitchFamily="18" typeface="Times New Roman"/>
                <a:ea charset="-120" panose="03000509000000000000" pitchFamily="65" typeface="標楷體"/>
                <a:cs charset="0" panose="02020603050405020304" pitchFamily="18" typeface="Times New Roman"/>
              </a:rPr>
              <a:t>組</a:t>
            </a:r>
            <a:r>
              <a:rPr altLang="zh-TW" dirty="0" lang="en-US" spc="30">
                <a:latin charset="0" panose="02020603050405020304" pitchFamily="18" typeface="Times New Roman"/>
                <a:ea charset="-120" panose="03000509000000000000" pitchFamily="65" typeface="標楷體"/>
                <a:cs charset="0" panose="02020603050405020304" pitchFamily="18" typeface="Times New Roman"/>
              </a:rPr>
              <a:t>)</a:t>
            </a:r>
            <a:r>
              <a:rPr altLang="en-US" dirty="0" lang="zh-TW" spc="30">
                <a:latin charset="0" panose="02020603050405020304" pitchFamily="18" typeface="Times New Roman"/>
                <a:ea charset="-120" panose="03000509000000000000" pitchFamily="65" typeface="標楷體"/>
                <a:cs charset="0" panose="02020603050405020304" pitchFamily="18" typeface="Times New Roman"/>
              </a:rPr>
              <a:t>、學程預定招生名額，如因其他招生管道缺額或增額致使本招生之預定招生名額有所增減時，</a:t>
            </a:r>
            <a:r>
              <a:rPr altLang="en-US" dirty="0" lang="zh-TW" spc="30">
                <a:solidFill>
                  <a:srgbClr val="0000FF"/>
                </a:solidFill>
                <a:latin charset="0" panose="02020603050405020304" pitchFamily="18" typeface="Times New Roman"/>
                <a:ea charset="-120" panose="03000509000000000000" pitchFamily="65" typeface="標楷體"/>
                <a:cs charset="0" panose="02020603050405020304" pitchFamily="18" typeface="Times New Roman"/>
              </a:rPr>
              <a:t>將於</a:t>
            </a:r>
            <a:r>
              <a:rPr altLang="zh-TW" dirty="0" lang="en-US" spc="30" u="sng">
                <a:solidFill>
                  <a:srgbClr val="0000FF"/>
                </a:solidFill>
                <a:latin charset="0" panose="02020603050405020304" pitchFamily="18" typeface="Times New Roman"/>
                <a:ea charset="-120" panose="03000509000000000000" pitchFamily="65" typeface="標楷體"/>
                <a:cs charset="0" panose="02020603050405020304" pitchFamily="18" typeface="Times New Roman"/>
              </a:rPr>
              <a:t>112</a:t>
            </a:r>
            <a:r>
              <a:rPr altLang="en-US" dirty="0" lang="zh-TW" spc="30" u="sng">
                <a:solidFill>
                  <a:srgbClr val="0000FF"/>
                </a:solidFill>
                <a:latin charset="0" panose="02020603050405020304" pitchFamily="18" typeface="Times New Roman"/>
                <a:ea charset="-120" panose="03000509000000000000" pitchFamily="65" typeface="標楷體"/>
                <a:cs charset="0" panose="02020603050405020304" pitchFamily="18" typeface="Times New Roman"/>
              </a:rPr>
              <a:t>年</a:t>
            </a:r>
            <a:r>
              <a:rPr altLang="zh-TW" dirty="0" lang="en-US" spc="30" u="sng">
                <a:solidFill>
                  <a:srgbClr val="0000FF"/>
                </a:solidFill>
                <a:latin charset="0" panose="02020603050405020304" pitchFamily="18" typeface="Times New Roman"/>
                <a:ea charset="-120" panose="03000509000000000000" pitchFamily="65" typeface="標楷體"/>
                <a:cs charset="0" panose="02020603050405020304" pitchFamily="18" typeface="Times New Roman"/>
              </a:rPr>
              <a:t>7</a:t>
            </a:r>
            <a:r>
              <a:rPr altLang="en-US" dirty="0" lang="zh-TW" spc="30" u="sng">
                <a:solidFill>
                  <a:srgbClr val="0000FF"/>
                </a:solidFill>
                <a:latin charset="0" panose="02020603050405020304" pitchFamily="18" typeface="Times New Roman"/>
                <a:ea charset="-120" panose="03000509000000000000" pitchFamily="65" typeface="標楷體"/>
                <a:cs charset="0" panose="02020603050405020304" pitchFamily="18" typeface="Times New Roman"/>
              </a:rPr>
              <a:t>月</a:t>
            </a:r>
            <a:r>
              <a:rPr altLang="zh-TW" dirty="0" lang="en-US" spc="30" u="sng">
                <a:solidFill>
                  <a:srgbClr val="0000FF"/>
                </a:solidFill>
                <a:latin charset="0" panose="02020603050405020304" pitchFamily="18" typeface="Times New Roman"/>
                <a:ea charset="-120" panose="03000509000000000000" pitchFamily="65" typeface="標楷體"/>
                <a:cs charset="0" panose="02020603050405020304" pitchFamily="18" typeface="Times New Roman"/>
              </a:rPr>
              <a:t>31</a:t>
            </a:r>
            <a:r>
              <a:rPr altLang="en-US" dirty="0" lang="zh-TW" spc="30" u="sng">
                <a:solidFill>
                  <a:srgbClr val="0000FF"/>
                </a:solidFill>
                <a:latin charset="0" panose="02020603050405020304" pitchFamily="18" typeface="Times New Roman"/>
                <a:ea charset="-120" panose="03000509000000000000" pitchFamily="65" typeface="標楷體"/>
                <a:cs charset="0" panose="02020603050405020304" pitchFamily="18" typeface="Times New Roman"/>
              </a:rPr>
              <a:t>日</a:t>
            </a:r>
            <a:r>
              <a:rPr altLang="zh-TW" dirty="0" lang="en-US" spc="30" u="sng">
                <a:solidFill>
                  <a:srgbClr val="0000FF"/>
                </a:solidFill>
                <a:latin charset="0" panose="02020603050405020304" pitchFamily="18" typeface="Times New Roman"/>
                <a:ea charset="-120" panose="03000509000000000000" pitchFamily="65" typeface="標楷體"/>
                <a:cs charset="0" panose="02020603050405020304" pitchFamily="18" typeface="Times New Roman"/>
              </a:rPr>
              <a:t>(</a:t>
            </a:r>
            <a:r>
              <a:rPr altLang="en-US" dirty="0" lang="zh-TW" spc="30" u="sng">
                <a:solidFill>
                  <a:srgbClr val="0000FF"/>
                </a:solidFill>
                <a:latin charset="0" panose="02020603050405020304" pitchFamily="18" typeface="Times New Roman"/>
                <a:ea charset="-120" panose="03000509000000000000" pitchFamily="65" typeface="標楷體"/>
                <a:cs charset="0" panose="02020603050405020304" pitchFamily="18" typeface="Times New Roman"/>
              </a:rPr>
              <a:t>星期一</a:t>
            </a:r>
            <a:r>
              <a:rPr altLang="zh-TW" dirty="0" lang="en-US" spc="30" u="sng">
                <a:solidFill>
                  <a:srgbClr val="0000FF"/>
                </a:solidFill>
                <a:latin charset="0" panose="02020603050405020304" pitchFamily="18" typeface="Times New Roman"/>
                <a:ea charset="-120" panose="03000509000000000000" pitchFamily="65" typeface="標楷體"/>
                <a:cs charset="0" panose="02020603050405020304" pitchFamily="18" typeface="Times New Roman"/>
              </a:rPr>
              <a:t>)15</a:t>
            </a:r>
            <a:r>
              <a:rPr altLang="en-US" dirty="0" lang="zh-TW" spc="30" u="sng">
                <a:solidFill>
                  <a:srgbClr val="0000FF"/>
                </a:solidFill>
                <a:latin charset="0" panose="02020603050405020304" pitchFamily="18" typeface="Times New Roman"/>
                <a:ea charset="-120" panose="03000509000000000000" pitchFamily="65" typeface="標楷體"/>
                <a:cs charset="0" panose="02020603050405020304" pitchFamily="18" typeface="Times New Roman"/>
              </a:rPr>
              <a:t>：</a:t>
            </a:r>
            <a:r>
              <a:rPr altLang="zh-TW" dirty="0" lang="en-US" spc="30" u="sng">
                <a:solidFill>
                  <a:srgbClr val="0000FF"/>
                </a:solidFill>
                <a:latin charset="0" panose="02020603050405020304" pitchFamily="18" typeface="Times New Roman"/>
                <a:ea charset="-120" panose="03000509000000000000" pitchFamily="65" typeface="標楷體"/>
                <a:cs charset="0" panose="02020603050405020304" pitchFamily="18" typeface="Times New Roman"/>
              </a:rPr>
              <a:t>00</a:t>
            </a:r>
            <a:r>
              <a:rPr altLang="en-US" dirty="0" lang="zh-TW" spc="30" u="sng">
                <a:solidFill>
                  <a:srgbClr val="0000FF"/>
                </a:solidFill>
                <a:latin charset="0" panose="02020603050405020304" pitchFamily="18" typeface="Times New Roman"/>
                <a:ea charset="-120" panose="03000509000000000000" pitchFamily="65" typeface="標楷體"/>
                <a:cs charset="0" panose="02020603050405020304" pitchFamily="18" typeface="Times New Roman"/>
              </a:rPr>
              <a:t>起在本委員會網站公告實際招生名額，並據以辦理分發。</a:t>
            </a:r>
          </a:p>
        </p:txBody>
      </p:sp>
      <p:pic>
        <p:nvPicPr>
          <p:cNvPr id="4" name="圖片 3">
            <a:extLst>
              <a:ext uri="{FF2B5EF4-FFF2-40B4-BE49-F238E27FC236}">
                <a16:creationId xmlns:a16="http://schemas.microsoft.com/office/drawing/2014/main" id="{BF3C4BB3-659E-436B-A5E0-C396637E33BA}"/>
              </a:ext>
            </a:extLst>
          </p:cNvPr>
          <p:cNvPicPr>
            <a:picLocks noChangeAspect="1"/>
          </p:cNvPicPr>
          <p:nvPr/>
        </p:nvPicPr>
        <p:blipFill rotWithShape="1">
          <a:blip r:embed="rId3">
            <a:extLst>
              <a:ext uri="{28A0092B-C50C-407E-A947-70E740481C1C}">
                <a14:useLocalDpi xmlns:a14="http://schemas.microsoft.com/office/drawing/2010/main" val="0"/>
              </a:ext>
            </a:extLst>
          </a:blip>
          <a:srcRect l="97" r="26"/>
          <a:stretch/>
        </p:blipFill>
        <p:spPr>
          <a:xfrm>
            <a:off x="427786" y="1052735"/>
            <a:ext cx="5256584" cy="5310151"/>
          </a:xfrm>
          <a:prstGeom prst="rect">
            <a:avLst/>
          </a:prstGeom>
        </p:spPr>
      </p:pic>
      <p:sp>
        <p:nvSpPr>
          <p:cNvPr id="3" name="投影片編號版面配置區 2">
            <a:extLst>
              <a:ext uri="{FF2B5EF4-FFF2-40B4-BE49-F238E27FC236}">
                <a16:creationId xmlns:a16="http://schemas.microsoft.com/office/drawing/2014/main" id="{B147D6CF-0BE9-4EC3-8832-FA92BF6C4035}"/>
              </a:ext>
            </a:extLst>
          </p:cNvPr>
          <p:cNvSpPr>
            <a:spLocks noGrp="1"/>
          </p:cNvSpPr>
          <p:nvPr>
            <p:ph idx="12" sz="quarter" type="sldNum"/>
          </p:nvPr>
        </p:nvSpPr>
        <p:spPr/>
        <p:txBody>
          <a:bodyPr/>
          <a:lstStyle/>
          <a:p>
            <a:pPr>
              <a:defRPr/>
            </a:pPr>
            <a:fld id="{6696D582-221A-4A7A-9495-2A3992126361}" type="slidenum">
              <a:rPr altLang="en-US" lang="zh-TW" smtClean="0"/>
              <a:pPr>
                <a:defRPr/>
              </a:pPr>
              <a:t>18</a:t>
            </a:fld>
            <a:endParaRPr altLang="zh-TW" dirty="0" lang="en-US"/>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34819" name="標題 1"/>
          <p:cNvSpPr txBox="1">
            <a:spLocks/>
          </p:cNvSpPr>
          <p:nvPr/>
        </p:nvSpPr>
        <p:spPr bwMode="auto">
          <a:xfrm>
            <a:off x="271462" y="341313"/>
            <a:ext cx="8621017" cy="633412"/>
          </a:xfrm>
          <a:prstGeom prst="rect">
            <a:avLst/>
          </a:prstGeom>
          <a:noFill/>
          <a:ln w="9525">
            <a:noFill/>
            <a:miter lim="800000"/>
            <a:headEnd/>
            <a:tailEnd/>
          </a:ln>
        </p:spPr>
        <p:txBody>
          <a:bodyPr anchor="ctr"/>
          <a:lstStyle/>
          <a:p>
            <a:pPr eaLnBrk="0" hangingPunct="0"/>
            <a:r>
              <a:rPr altLang="en-US" dirty="0" lang="zh-TW" sz="3000">
                <a:solidFill>
                  <a:schemeClr val="tx2"/>
                </a:solidFill>
                <a:latin charset="-120" pitchFamily="65" typeface="標楷體"/>
                <a:ea charset="-120" pitchFamily="65" typeface="標楷體"/>
              </a:rPr>
              <a:t>三、招生學校資料查詢系統</a:t>
            </a:r>
            <a:r>
              <a:rPr altLang="zh-TW" dirty="0" lang="en-US" sz="3000">
                <a:solidFill>
                  <a:schemeClr val="tx2"/>
                </a:solidFill>
                <a:latin charset="-120" pitchFamily="65" typeface="標楷體"/>
                <a:ea charset="-120" pitchFamily="65" typeface="標楷體"/>
              </a:rPr>
              <a:t>-</a:t>
            </a:r>
            <a:r>
              <a:rPr altLang="en-US" dirty="0" lang="zh-TW" sz="2800">
                <a:solidFill>
                  <a:srgbClr val="FF0000"/>
                </a:solidFill>
                <a:latin charset="-120" pitchFamily="65" typeface="標楷體"/>
                <a:ea charset="-120" pitchFamily="65" typeface="標楷體"/>
              </a:rPr>
              <a:t>權重組合查詢結果頁面</a:t>
            </a:r>
            <a:endParaRPr altLang="en-US" dirty="0" lang="zh-TW" sz="2800">
              <a:solidFill>
                <a:srgbClr val="FF0000"/>
              </a:solidFill>
            </a:endParaRPr>
          </a:p>
        </p:txBody>
      </p:sp>
      <p:sp>
        <p:nvSpPr>
          <p:cNvPr id="6" name="矩形 5"/>
          <p:cNvSpPr/>
          <p:nvPr/>
        </p:nvSpPr>
        <p:spPr>
          <a:xfrm>
            <a:off x="6300191" y="1062980"/>
            <a:ext cx="2592287" cy="1200329"/>
          </a:xfrm>
          <a:prstGeom prst="rect">
            <a:avLst/>
          </a:prstGeom>
        </p:spPr>
        <p:txBody>
          <a:bodyPr wrap="square">
            <a:spAutoFit/>
          </a:bodyPr>
          <a:lstStyle/>
          <a:p>
            <a:r>
              <a:rPr altLang="en-US" dirty="0" lang="zh-TW">
                <a:solidFill>
                  <a:srgbClr val="00B050"/>
                </a:solidFill>
                <a:latin charset="-120" panose="03000509000000000000" pitchFamily="65" typeface="標楷體"/>
                <a:ea charset="-120" panose="03000509000000000000" pitchFamily="65" typeface="標楷體"/>
              </a:rPr>
              <a:t>考生可查詢統測各科目成績採計權重相同之校系科</a:t>
            </a:r>
            <a:r>
              <a:rPr altLang="zh-TW" dirty="0" lang="en-US">
                <a:solidFill>
                  <a:srgbClr val="00B050"/>
                </a:solidFill>
                <a:latin charset="-120" panose="03000509000000000000" pitchFamily="65" typeface="標楷體"/>
                <a:ea charset="-120" panose="03000509000000000000" pitchFamily="65" typeface="標楷體"/>
              </a:rPr>
              <a:t>(</a:t>
            </a:r>
            <a:r>
              <a:rPr altLang="en-US" dirty="0" lang="zh-TW">
                <a:solidFill>
                  <a:srgbClr val="00B050"/>
                </a:solidFill>
                <a:latin charset="-120" panose="03000509000000000000" pitchFamily="65" typeface="標楷體"/>
                <a:ea charset="-120" panose="03000509000000000000" pitchFamily="65" typeface="標楷體"/>
              </a:rPr>
              <a:t>組</a:t>
            </a:r>
            <a:r>
              <a:rPr altLang="zh-TW" dirty="0" lang="en-US">
                <a:solidFill>
                  <a:srgbClr val="00B050"/>
                </a:solidFill>
                <a:latin charset="-120" panose="03000509000000000000" pitchFamily="65" typeface="標楷體"/>
                <a:ea charset="-120" panose="03000509000000000000" pitchFamily="65" typeface="標楷體"/>
              </a:rPr>
              <a:t>)</a:t>
            </a:r>
            <a:r>
              <a:rPr altLang="en-US" dirty="0" lang="zh-TW">
                <a:solidFill>
                  <a:srgbClr val="00B050"/>
                </a:solidFill>
                <a:latin charset="-120" panose="03000509000000000000" pitchFamily="65" typeface="標楷體"/>
                <a:ea charset="-120" panose="03000509000000000000" pitchFamily="65" typeface="標楷體"/>
              </a:rPr>
              <a:t>、學程組合，作為後續選填志願參考。</a:t>
            </a:r>
          </a:p>
        </p:txBody>
      </p:sp>
      <p:sp>
        <p:nvSpPr>
          <p:cNvPr id="10" name="上彎箭號 9"/>
          <p:cNvSpPr/>
          <p:nvPr/>
        </p:nvSpPr>
        <p:spPr>
          <a:xfrm flipH="1" rot="10800000">
            <a:off x="6372200" y="2351564"/>
            <a:ext cx="504055" cy="1543866"/>
          </a:xfrm>
          <a:prstGeom prst="ben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TW">
              <a:latin typeface="+mn-ea"/>
            </a:endParaRPr>
          </a:p>
        </p:txBody>
      </p:sp>
      <p:pic>
        <p:nvPicPr>
          <p:cNvPr id="3" name="圖片 2">
            <a:extLst>
              <a:ext uri="{FF2B5EF4-FFF2-40B4-BE49-F238E27FC236}">
                <a16:creationId xmlns:a16="http://schemas.microsoft.com/office/drawing/2014/main" id="{94834A9E-A178-45A4-AFB6-D88D303B1B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766" y="1224254"/>
            <a:ext cx="5705146" cy="2469345"/>
          </a:xfrm>
          <a:prstGeom prst="rect">
            <a:avLst/>
          </a:prstGeom>
        </p:spPr>
      </p:pic>
      <p:grpSp>
        <p:nvGrpSpPr>
          <p:cNvPr id="8" name="群組 7">
            <a:extLst>
              <a:ext uri="{FF2B5EF4-FFF2-40B4-BE49-F238E27FC236}">
                <a16:creationId xmlns:a16="http://schemas.microsoft.com/office/drawing/2014/main" id="{92F3D50D-44D7-4949-B3C5-876DD914E0C0}"/>
              </a:ext>
            </a:extLst>
          </p:cNvPr>
          <p:cNvGrpSpPr/>
          <p:nvPr/>
        </p:nvGrpSpPr>
        <p:grpSpPr>
          <a:xfrm>
            <a:off x="395536" y="3854873"/>
            <a:ext cx="8136905" cy="2594042"/>
            <a:chOff x="395536" y="3854873"/>
            <a:chExt cx="8136905" cy="2594042"/>
          </a:xfrm>
        </p:grpSpPr>
        <p:pic>
          <p:nvPicPr>
            <p:cNvPr id="4" name="圖片 3">
              <a:extLst>
                <a:ext uri="{FF2B5EF4-FFF2-40B4-BE49-F238E27FC236}">
                  <a16:creationId xmlns:a16="http://schemas.microsoft.com/office/drawing/2014/main" id="{9E36A1A4-4DF6-4F18-A3C1-04B5B61E5268}"/>
                </a:ext>
              </a:extLst>
            </p:cNvPr>
            <p:cNvPicPr>
              <a:picLocks noChangeAspect="1"/>
            </p:cNvPicPr>
            <p:nvPr/>
          </p:nvPicPr>
          <p:blipFill rotWithShape="1">
            <a:blip r:embed="rId4">
              <a:extLst>
                <a:ext uri="{28A0092B-C50C-407E-A947-70E740481C1C}">
                  <a14:useLocalDpi xmlns:a14="http://schemas.microsoft.com/office/drawing/2010/main" val="0"/>
                </a:ext>
              </a:extLst>
            </a:blip>
            <a:srcRect t="10"/>
            <a:stretch/>
          </p:blipFill>
          <p:spPr>
            <a:xfrm>
              <a:off x="395536" y="3854873"/>
              <a:ext cx="8136905" cy="2594042"/>
            </a:xfrm>
            <a:prstGeom prst="rect">
              <a:avLst/>
            </a:prstGeom>
          </p:spPr>
        </p:pic>
        <p:sp>
          <p:nvSpPr>
            <p:cNvPr id="7" name="矩形 6">
              <a:extLst>
                <a:ext uri="{FF2B5EF4-FFF2-40B4-BE49-F238E27FC236}">
                  <a16:creationId xmlns:a16="http://schemas.microsoft.com/office/drawing/2014/main" id="{4EA88933-B1FB-4558-830B-3181991C5D44}"/>
                </a:ext>
              </a:extLst>
            </p:cNvPr>
            <p:cNvSpPr/>
            <p:nvPr/>
          </p:nvSpPr>
          <p:spPr>
            <a:xfrm>
              <a:off x="6732240" y="4509120"/>
              <a:ext cx="1584176" cy="1736105"/>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dirty="0" lang="zh-TW"/>
            </a:p>
          </p:txBody>
        </p:sp>
      </p:grpSp>
      <p:sp>
        <p:nvSpPr>
          <p:cNvPr id="5" name="投影片編號版面配置區 4">
            <a:extLst>
              <a:ext uri="{FF2B5EF4-FFF2-40B4-BE49-F238E27FC236}">
                <a16:creationId xmlns:a16="http://schemas.microsoft.com/office/drawing/2014/main" id="{7155710E-05CF-4275-B893-D8372614B671}"/>
              </a:ext>
            </a:extLst>
          </p:cNvPr>
          <p:cNvSpPr>
            <a:spLocks noGrp="1"/>
          </p:cNvSpPr>
          <p:nvPr>
            <p:ph idx="12" sz="quarter" type="sldNum"/>
          </p:nvPr>
        </p:nvSpPr>
        <p:spPr/>
        <p:txBody>
          <a:bodyPr/>
          <a:lstStyle/>
          <a:p>
            <a:pPr>
              <a:defRPr/>
            </a:pPr>
            <a:fld id="{6696D582-221A-4A7A-9495-2A3992126361}" type="slidenum">
              <a:rPr altLang="en-US" lang="zh-TW" smtClean="0"/>
              <a:pPr>
                <a:defRPr/>
              </a:pPr>
              <a:t>19</a:t>
            </a:fld>
            <a:endParaRPr altLang="zh-TW" dirty="0" lang="en-US"/>
          </a:p>
        </p:txBody>
      </p:sp>
    </p:spTree>
    <p:extLst>
      <p:ext uri="{BB962C8B-B14F-4D97-AF65-F5344CB8AC3E}">
        <p14:creationId xmlns:p14="http://schemas.microsoft.com/office/powerpoint/2010/main" val="25997268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95536" y="278680"/>
            <a:ext cx="8229600" cy="633413"/>
          </a:xfrm>
        </p:spPr>
        <p:txBody>
          <a:bodyPr/>
          <a:lstStyle/>
          <a:p>
            <a:r>
              <a:rPr lang="zh-TW" altLang="en-US" sz="3200" dirty="0">
                <a:latin typeface="標楷體" pitchFamily="65" charset="-120"/>
                <a:ea typeface="標楷體" pitchFamily="65" charset="-120"/>
              </a:rPr>
              <a:t>簡報大綱</a:t>
            </a:r>
          </a:p>
        </p:txBody>
      </p:sp>
      <p:sp>
        <p:nvSpPr>
          <p:cNvPr id="16387" name="Rectangle 3"/>
          <p:cNvSpPr txBox="1">
            <a:spLocks noChangeArrowheads="1"/>
          </p:cNvSpPr>
          <p:nvPr/>
        </p:nvSpPr>
        <p:spPr bwMode="auto">
          <a:xfrm>
            <a:off x="467544" y="1268760"/>
            <a:ext cx="6474643" cy="4896544"/>
          </a:xfrm>
          <a:prstGeom prst="rect">
            <a:avLst/>
          </a:prstGeom>
          <a:noFill/>
          <a:ln w="9525">
            <a:noFill/>
            <a:miter lim="800000"/>
            <a:headEnd/>
            <a:tailEnd/>
          </a:ln>
        </p:spPr>
        <p:txBody>
          <a:bodyPr/>
          <a:lstStyle/>
          <a:p>
            <a:pPr defTabSz="0">
              <a:lnSpc>
                <a:spcPct val="90000"/>
              </a:lnSpc>
              <a:spcBef>
                <a:spcPct val="10000"/>
              </a:spcBef>
              <a:buClr>
                <a:schemeClr val="tx1"/>
              </a:buClr>
              <a:tabLst>
                <a:tab pos="0" algn="l"/>
              </a:tabLst>
            </a:pPr>
            <a:r>
              <a:rPr lang="zh-TW" altLang="en-US" sz="3000" dirty="0">
                <a:latin typeface="Times New Roman" pitchFamily="18" charset="0"/>
                <a:ea typeface="標楷體" pitchFamily="65" charset="-120"/>
              </a:rPr>
              <a:t>一、重要日程</a:t>
            </a:r>
            <a:endParaRPr lang="en-US" altLang="zh-TW" sz="3000" dirty="0">
              <a:latin typeface="Times New Roman" pitchFamily="18" charset="0"/>
              <a:ea typeface="標楷體" pitchFamily="65" charset="-120"/>
            </a:endParaRPr>
          </a:p>
          <a:p>
            <a:pPr defTabSz="0">
              <a:lnSpc>
                <a:spcPct val="90000"/>
              </a:lnSpc>
              <a:spcBef>
                <a:spcPct val="10000"/>
              </a:spcBef>
              <a:buClr>
                <a:schemeClr val="tx1"/>
              </a:buClr>
              <a:tabLst>
                <a:tab pos="0" algn="l"/>
              </a:tabLst>
            </a:pPr>
            <a:r>
              <a:rPr lang="zh-TW" altLang="en-US" sz="3000" dirty="0">
                <a:latin typeface="Times New Roman" pitchFamily="18" charset="0"/>
                <a:ea typeface="標楷體" pitchFamily="65" charset="-120"/>
              </a:rPr>
              <a:t>二、重要事項</a:t>
            </a:r>
            <a:endParaRPr lang="en-US" altLang="zh-TW" sz="3000" dirty="0">
              <a:latin typeface="Times New Roman" pitchFamily="18" charset="0"/>
              <a:ea typeface="標楷體" pitchFamily="65" charset="-120"/>
            </a:endParaRPr>
          </a:p>
          <a:p>
            <a:pPr defTabSz="0">
              <a:lnSpc>
                <a:spcPct val="90000"/>
              </a:lnSpc>
              <a:spcBef>
                <a:spcPct val="10000"/>
              </a:spcBef>
              <a:buClr>
                <a:schemeClr val="tx1"/>
              </a:buClr>
              <a:tabLst>
                <a:tab pos="0" algn="l"/>
              </a:tabLst>
            </a:pPr>
            <a:r>
              <a:rPr lang="zh-TW" altLang="en-US" sz="3000" dirty="0">
                <a:latin typeface="Times New Roman" pitchFamily="18" charset="0"/>
                <a:ea typeface="標楷體" pitchFamily="65" charset="-120"/>
              </a:rPr>
              <a:t>三、招生學校資料查詢系統</a:t>
            </a:r>
            <a:endParaRPr lang="en-US" altLang="zh-TW" sz="1600" dirty="0">
              <a:solidFill>
                <a:srgbClr val="FF0000"/>
              </a:solidFill>
              <a:latin typeface="Times New Roman" pitchFamily="18" charset="0"/>
              <a:ea typeface="標楷體" pitchFamily="65" charset="-120"/>
            </a:endParaRPr>
          </a:p>
          <a:p>
            <a:pPr defTabSz="0">
              <a:lnSpc>
                <a:spcPct val="90000"/>
              </a:lnSpc>
              <a:spcBef>
                <a:spcPct val="10000"/>
              </a:spcBef>
              <a:buClr>
                <a:schemeClr val="tx1"/>
              </a:buClr>
              <a:tabLst>
                <a:tab pos="0" algn="l"/>
              </a:tabLst>
            </a:pPr>
            <a:r>
              <a:rPr lang="zh-TW" altLang="en-US" sz="3000" dirty="0">
                <a:latin typeface="Times New Roman" pitchFamily="18" charset="0"/>
                <a:ea typeface="標楷體" pitchFamily="65" charset="-120"/>
              </a:rPr>
              <a:t>四、免登記資格審查勾選系統</a:t>
            </a:r>
            <a:endParaRPr lang="en-US" altLang="zh-TW" sz="1600" dirty="0">
              <a:solidFill>
                <a:srgbClr val="FF0000"/>
              </a:solidFill>
              <a:latin typeface="Times New Roman" pitchFamily="18" charset="0"/>
              <a:ea typeface="標楷體" pitchFamily="65" charset="-120"/>
            </a:endParaRPr>
          </a:p>
          <a:p>
            <a:pPr defTabSz="0">
              <a:lnSpc>
                <a:spcPct val="90000"/>
              </a:lnSpc>
              <a:spcBef>
                <a:spcPct val="10000"/>
              </a:spcBef>
              <a:buClr>
                <a:schemeClr val="tx1"/>
              </a:buClr>
              <a:tabLst>
                <a:tab pos="0" algn="l"/>
              </a:tabLst>
            </a:pPr>
            <a:r>
              <a:rPr lang="zh-TW" altLang="en-US" sz="3000" dirty="0">
                <a:latin typeface="Times New Roman" pitchFamily="18" charset="0"/>
                <a:ea typeface="標楷體" pitchFamily="65" charset="-120"/>
              </a:rPr>
              <a:t>五、資格審查系統</a:t>
            </a:r>
            <a:endParaRPr lang="en-US" altLang="zh-TW" sz="1600" dirty="0">
              <a:solidFill>
                <a:srgbClr val="FF0000"/>
              </a:solidFill>
              <a:latin typeface="Times New Roman" pitchFamily="18" charset="0"/>
              <a:ea typeface="標楷體" pitchFamily="65" charset="-120"/>
            </a:endParaRPr>
          </a:p>
          <a:p>
            <a:pPr defTabSz="0">
              <a:lnSpc>
                <a:spcPct val="90000"/>
              </a:lnSpc>
              <a:spcBef>
                <a:spcPct val="10000"/>
              </a:spcBef>
              <a:buClr>
                <a:schemeClr val="tx1"/>
              </a:buClr>
              <a:tabLst>
                <a:tab pos="0" algn="l"/>
              </a:tabLst>
            </a:pPr>
            <a:r>
              <a:rPr lang="zh-TW" altLang="en-US" sz="3000" dirty="0">
                <a:latin typeface="Times New Roman" pitchFamily="18" charset="0"/>
                <a:ea typeface="標楷體" pitchFamily="65" charset="-120"/>
              </a:rPr>
              <a:t>六、集體繳費名單勾選系統</a:t>
            </a:r>
            <a:endParaRPr lang="en-US" altLang="zh-TW" sz="3000" dirty="0">
              <a:latin typeface="Times New Roman" pitchFamily="18" charset="0"/>
              <a:ea typeface="標楷體" pitchFamily="65" charset="-120"/>
            </a:endParaRPr>
          </a:p>
          <a:p>
            <a:pPr defTabSz="0">
              <a:lnSpc>
                <a:spcPct val="90000"/>
              </a:lnSpc>
              <a:spcBef>
                <a:spcPct val="10000"/>
              </a:spcBef>
              <a:buClr>
                <a:schemeClr val="tx1"/>
              </a:buClr>
              <a:tabLst>
                <a:tab pos="0" algn="l"/>
              </a:tabLst>
            </a:pPr>
            <a:r>
              <a:rPr lang="zh-TW" altLang="en-US" sz="3000" dirty="0">
                <a:latin typeface="Times New Roman" pitchFamily="18" charset="0"/>
                <a:ea typeface="標楷體" pitchFamily="65" charset="-120"/>
              </a:rPr>
              <a:t>七、繳款單列印及繳款帳號查詢系統</a:t>
            </a:r>
            <a:endParaRPr lang="en-US" altLang="zh-TW" sz="3000" dirty="0">
              <a:latin typeface="Times New Roman" pitchFamily="18" charset="0"/>
              <a:ea typeface="標楷體" pitchFamily="65" charset="-120"/>
            </a:endParaRPr>
          </a:p>
          <a:p>
            <a:pPr defTabSz="0">
              <a:lnSpc>
                <a:spcPct val="90000"/>
              </a:lnSpc>
              <a:spcBef>
                <a:spcPct val="10000"/>
              </a:spcBef>
              <a:buClr>
                <a:schemeClr val="tx1"/>
              </a:buClr>
              <a:tabLst>
                <a:tab pos="0" algn="l"/>
              </a:tabLst>
            </a:pPr>
            <a:r>
              <a:rPr lang="zh-TW" altLang="en-US" sz="3000" dirty="0">
                <a:latin typeface="Times New Roman" pitchFamily="18" charset="0"/>
                <a:ea typeface="標楷體" pitchFamily="65" charset="-120"/>
              </a:rPr>
              <a:t>八、繳費狀態查詢系統</a:t>
            </a:r>
            <a:endParaRPr lang="en-US" altLang="zh-TW" sz="3000" dirty="0">
              <a:latin typeface="Times New Roman" pitchFamily="18" charset="0"/>
              <a:ea typeface="標楷體" pitchFamily="65" charset="-120"/>
            </a:endParaRPr>
          </a:p>
          <a:p>
            <a:pPr defTabSz="0">
              <a:lnSpc>
                <a:spcPct val="90000"/>
              </a:lnSpc>
              <a:spcBef>
                <a:spcPct val="10000"/>
              </a:spcBef>
              <a:buClr>
                <a:schemeClr val="tx1"/>
              </a:buClr>
              <a:tabLst>
                <a:tab pos="0" algn="l"/>
              </a:tabLst>
            </a:pPr>
            <a:r>
              <a:rPr lang="zh-TW" altLang="en-US" sz="3000" dirty="0">
                <a:latin typeface="Times New Roman" pitchFamily="18" charset="0"/>
                <a:ea typeface="標楷體" pitchFamily="65" charset="-120"/>
              </a:rPr>
              <a:t>九、個人總成績查詢系統</a:t>
            </a:r>
            <a:endParaRPr lang="en-US" altLang="zh-TW" sz="1600" dirty="0">
              <a:latin typeface="Times New Roman" pitchFamily="18" charset="0"/>
              <a:ea typeface="標楷體" pitchFamily="65" charset="-120"/>
            </a:endParaRPr>
          </a:p>
          <a:p>
            <a:pPr defTabSz="0">
              <a:lnSpc>
                <a:spcPct val="90000"/>
              </a:lnSpc>
              <a:spcBef>
                <a:spcPct val="10000"/>
              </a:spcBef>
              <a:buClr>
                <a:schemeClr val="tx1"/>
              </a:buClr>
              <a:tabLst>
                <a:tab pos="0" algn="l"/>
              </a:tabLst>
            </a:pPr>
            <a:r>
              <a:rPr lang="zh-TW" altLang="en-US" sz="3000" dirty="0">
                <a:latin typeface="Times New Roman" pitchFamily="18" charset="0"/>
                <a:ea typeface="標楷體" pitchFamily="65" charset="-120"/>
              </a:rPr>
              <a:t>十、網路選填登記志願系統</a:t>
            </a:r>
            <a:endParaRPr lang="en-US" altLang="zh-TW" sz="3000" dirty="0">
              <a:latin typeface="Times New Roman" pitchFamily="18" charset="0"/>
              <a:ea typeface="標楷體" pitchFamily="65" charset="-120"/>
            </a:endParaRPr>
          </a:p>
        </p:txBody>
      </p:sp>
      <p:sp>
        <p:nvSpPr>
          <p:cNvPr id="3" name="投影片編號版面配置區 2">
            <a:extLst>
              <a:ext uri="{FF2B5EF4-FFF2-40B4-BE49-F238E27FC236}">
                <a16:creationId xmlns:a16="http://schemas.microsoft.com/office/drawing/2014/main" id="{905BBA4F-6B25-41B8-8A44-6D2A304F35CA}"/>
              </a:ext>
            </a:extLst>
          </p:cNvPr>
          <p:cNvSpPr>
            <a:spLocks noGrp="1"/>
          </p:cNvSpPr>
          <p:nvPr>
            <p:ph type="sldNum" sz="quarter" idx="12"/>
          </p:nvPr>
        </p:nvSpPr>
        <p:spPr/>
        <p:txBody>
          <a:bodyPr/>
          <a:lstStyle/>
          <a:p>
            <a:pPr>
              <a:defRPr/>
            </a:pPr>
            <a:fld id="{6696D582-221A-4A7A-9495-2A3992126361}" type="slidenum">
              <a:rPr lang="zh-TW" altLang="en-US" smtClean="0"/>
              <a:pPr>
                <a:defRPr/>
              </a:pPr>
              <a:t>2</a:t>
            </a:fld>
            <a:endParaRPr lang="en-US" altLang="zh-TW" dirty="0"/>
          </a:p>
        </p:txBody>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34819" name="標題 1"/>
          <p:cNvSpPr txBox="1">
            <a:spLocks/>
          </p:cNvSpPr>
          <p:nvPr/>
        </p:nvSpPr>
        <p:spPr bwMode="auto">
          <a:xfrm>
            <a:off x="65783" y="260648"/>
            <a:ext cx="8898705" cy="633412"/>
          </a:xfrm>
          <a:prstGeom prst="rect">
            <a:avLst/>
          </a:prstGeom>
          <a:noFill/>
          <a:ln w="9525">
            <a:noFill/>
            <a:miter lim="800000"/>
            <a:headEnd/>
            <a:tailEnd/>
          </a:ln>
        </p:spPr>
        <p:txBody>
          <a:bodyPr anchor="ctr"/>
          <a:lstStyle/>
          <a:p>
            <a:pPr eaLnBrk="0" hangingPunct="0"/>
            <a:r>
              <a:rPr altLang="en-US" dirty="0" lang="zh-TW" sz="3000">
                <a:solidFill>
                  <a:schemeClr val="tx2"/>
                </a:solidFill>
                <a:latin charset="-120" pitchFamily="65" typeface="標楷體"/>
                <a:ea charset="-120" pitchFamily="65" typeface="標楷體"/>
              </a:rPr>
              <a:t>三、招生學校資料查詢系統</a:t>
            </a:r>
            <a:r>
              <a:rPr altLang="zh-TW" dirty="0" lang="en-US" sz="3000">
                <a:solidFill>
                  <a:schemeClr val="tx2"/>
                </a:solidFill>
                <a:latin charset="-120" pitchFamily="65" typeface="標楷體"/>
                <a:ea charset="-120" pitchFamily="65" typeface="標楷體"/>
              </a:rPr>
              <a:t>-</a:t>
            </a:r>
            <a:r>
              <a:rPr altLang="en-US" dirty="0" lang="zh-TW" sz="2000">
                <a:solidFill>
                  <a:srgbClr val="FF0000"/>
                </a:solidFill>
                <a:latin charset="-120" pitchFamily="65" typeface="標楷體"/>
                <a:ea charset="-120" pitchFamily="65" typeface="標楷體"/>
              </a:rPr>
              <a:t>各招生群</a:t>
            </a:r>
            <a:r>
              <a:rPr altLang="zh-TW" dirty="0" lang="en-US" sz="2000">
                <a:solidFill>
                  <a:srgbClr val="FF0000"/>
                </a:solidFill>
                <a:latin charset="-120" pitchFamily="65" typeface="標楷體"/>
                <a:ea charset="-120" pitchFamily="65" typeface="標楷體"/>
              </a:rPr>
              <a:t>(</a:t>
            </a:r>
            <a:r>
              <a:rPr altLang="en-US" dirty="0" lang="zh-TW" sz="2000">
                <a:solidFill>
                  <a:srgbClr val="FF0000"/>
                </a:solidFill>
                <a:latin charset="-120" pitchFamily="65" typeface="標楷體"/>
                <a:ea charset="-120" pitchFamily="65" typeface="標楷體"/>
              </a:rPr>
              <a:t>類</a:t>
            </a:r>
            <a:r>
              <a:rPr altLang="zh-TW" dirty="0" lang="en-US" sz="2000">
                <a:solidFill>
                  <a:srgbClr val="FF0000"/>
                </a:solidFill>
                <a:latin charset="-120" pitchFamily="65" typeface="標楷體"/>
                <a:ea charset="-120" pitchFamily="65" typeface="標楷體"/>
              </a:rPr>
              <a:t>)</a:t>
            </a:r>
            <a:r>
              <a:rPr altLang="en-US" dirty="0" lang="zh-TW" sz="2000">
                <a:solidFill>
                  <a:srgbClr val="FF0000"/>
                </a:solidFill>
                <a:latin charset="-120" pitchFamily="65" typeface="標楷體"/>
                <a:ea charset="-120" pitchFamily="65" typeface="標楷體"/>
              </a:rPr>
              <a:t>別權重組合代碼對      </a:t>
            </a:r>
            <a:endParaRPr altLang="zh-TW" dirty="0" lang="en-US" sz="2000">
              <a:solidFill>
                <a:srgbClr val="FF0000"/>
              </a:solidFill>
              <a:latin charset="-120" pitchFamily="65" typeface="標楷體"/>
              <a:ea charset="-120" pitchFamily="65" typeface="標楷體"/>
            </a:endParaRPr>
          </a:p>
          <a:p>
            <a:pPr eaLnBrk="0" hangingPunct="0"/>
            <a:r>
              <a:rPr altLang="zh-TW" dirty="0" lang="en-US" sz="2000">
                <a:solidFill>
                  <a:srgbClr val="FF0000"/>
                </a:solidFill>
                <a:latin charset="-120" pitchFamily="65" typeface="標楷體"/>
                <a:ea charset="-120" pitchFamily="65" typeface="標楷體"/>
              </a:rPr>
              <a:t>                                      </a:t>
            </a:r>
            <a:r>
              <a:rPr altLang="en-US" dirty="0" lang="zh-TW" sz="2000">
                <a:solidFill>
                  <a:srgbClr val="FF0000"/>
                </a:solidFill>
                <a:latin charset="-120" pitchFamily="65" typeface="標楷體"/>
                <a:ea charset="-120" pitchFamily="65" typeface="標楷體"/>
              </a:rPr>
              <a:t>應統測各科目採計權重一覽表下載</a:t>
            </a:r>
            <a:endParaRPr altLang="en-US" dirty="0" lang="zh-TW" sz="2000">
              <a:solidFill>
                <a:srgbClr val="FF0000"/>
              </a:solidFill>
            </a:endParaRPr>
          </a:p>
        </p:txBody>
      </p:sp>
      <p:sp>
        <p:nvSpPr>
          <p:cNvPr id="9" name="上彎箭號 9">
            <a:extLst>
              <a:ext uri="{FF2B5EF4-FFF2-40B4-BE49-F238E27FC236}">
                <a16:creationId xmlns:a16="http://schemas.microsoft.com/office/drawing/2014/main" id="{E5B5E7BB-8966-4932-9E65-05A6F157B913}"/>
              </a:ext>
            </a:extLst>
          </p:cNvPr>
          <p:cNvSpPr/>
          <p:nvPr/>
        </p:nvSpPr>
        <p:spPr>
          <a:xfrm flipH="1" rot="10800000">
            <a:off x="6156176" y="2157076"/>
            <a:ext cx="576064" cy="243919"/>
          </a:xfrm>
          <a:prstGeom prst="ben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TW">
              <a:latin typeface="+mn-ea"/>
            </a:endParaRPr>
          </a:p>
        </p:txBody>
      </p:sp>
      <p:pic>
        <p:nvPicPr>
          <p:cNvPr id="3" name="圖片 2">
            <a:extLst>
              <a:ext uri="{FF2B5EF4-FFF2-40B4-BE49-F238E27FC236}">
                <a16:creationId xmlns:a16="http://schemas.microsoft.com/office/drawing/2014/main" id="{2C1963CD-74E8-4E54-BC2A-C4741FA044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752" y="1196752"/>
            <a:ext cx="5642647" cy="2448272"/>
          </a:xfrm>
          <a:prstGeom prst="rect">
            <a:avLst/>
          </a:prstGeom>
        </p:spPr>
      </p:pic>
      <p:pic>
        <p:nvPicPr>
          <p:cNvPr id="5" name="圖片 4">
            <a:extLst>
              <a:ext uri="{FF2B5EF4-FFF2-40B4-BE49-F238E27FC236}">
                <a16:creationId xmlns:a16="http://schemas.microsoft.com/office/drawing/2014/main" id="{81F35C42-4CDD-4221-84EB-9676F1E3613F}"/>
              </a:ext>
            </a:extLst>
          </p:cNvPr>
          <p:cNvPicPr>
            <a:picLocks noChangeAspect="1"/>
          </p:cNvPicPr>
          <p:nvPr/>
        </p:nvPicPr>
        <p:blipFill rotWithShape="1">
          <a:blip r:embed="rId4">
            <a:extLst>
              <a:ext uri="{28A0092B-C50C-407E-A947-70E740481C1C}">
                <a14:useLocalDpi xmlns:a14="http://schemas.microsoft.com/office/drawing/2010/main" val="0"/>
              </a:ext>
            </a:extLst>
          </a:blip>
          <a:srcRect b="151"/>
          <a:stretch/>
        </p:blipFill>
        <p:spPr>
          <a:xfrm>
            <a:off x="3937698" y="2487567"/>
            <a:ext cx="4922550" cy="4084563"/>
          </a:xfrm>
          <a:prstGeom prst="rect">
            <a:avLst/>
          </a:prstGeom>
          <a:ln>
            <a:solidFill>
              <a:schemeClr val="tx1"/>
            </a:solidFill>
          </a:ln>
        </p:spPr>
      </p:pic>
      <p:sp>
        <p:nvSpPr>
          <p:cNvPr id="4" name="投影片編號版面配置區 3">
            <a:extLst>
              <a:ext uri="{FF2B5EF4-FFF2-40B4-BE49-F238E27FC236}">
                <a16:creationId xmlns:a16="http://schemas.microsoft.com/office/drawing/2014/main" id="{D344F4C3-7ADA-48BF-A63C-ECED4A14558C}"/>
              </a:ext>
            </a:extLst>
          </p:cNvPr>
          <p:cNvSpPr>
            <a:spLocks noGrp="1"/>
          </p:cNvSpPr>
          <p:nvPr>
            <p:ph idx="12" sz="quarter" type="sldNum"/>
          </p:nvPr>
        </p:nvSpPr>
        <p:spPr/>
        <p:txBody>
          <a:bodyPr/>
          <a:lstStyle/>
          <a:p>
            <a:pPr>
              <a:defRPr/>
            </a:pPr>
            <a:fld id="{6696D582-221A-4A7A-9495-2A3992126361}" type="slidenum">
              <a:rPr altLang="en-US" lang="zh-TW" smtClean="0"/>
              <a:pPr>
                <a:defRPr/>
              </a:pPr>
              <a:t>20</a:t>
            </a:fld>
            <a:endParaRPr altLang="zh-TW" dirty="0" lang="en-US"/>
          </a:p>
        </p:txBody>
      </p:sp>
    </p:spTree>
    <p:extLst>
      <p:ext uri="{BB962C8B-B14F-4D97-AF65-F5344CB8AC3E}">
        <p14:creationId xmlns:p14="http://schemas.microsoft.com/office/powerpoint/2010/main" val="27222400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78F3D2DD-08E6-4160-995A-5AA9CB577B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3701" y="2548913"/>
            <a:ext cx="6760369" cy="3744999"/>
          </a:xfrm>
          <a:prstGeom prst="rect">
            <a:avLst/>
          </a:prstGeom>
        </p:spPr>
      </p:pic>
      <p:sp>
        <p:nvSpPr>
          <p:cNvPr id="36866" name="標題 1"/>
          <p:cNvSpPr txBox="1">
            <a:spLocks/>
          </p:cNvSpPr>
          <p:nvPr/>
        </p:nvSpPr>
        <p:spPr bwMode="auto">
          <a:xfrm>
            <a:off x="341313" y="296863"/>
            <a:ext cx="8229600" cy="633412"/>
          </a:xfrm>
          <a:prstGeom prst="rect">
            <a:avLst/>
          </a:prstGeom>
          <a:noFill/>
          <a:ln w="9525">
            <a:noFill/>
            <a:miter lim="800000"/>
            <a:headEnd/>
            <a:tailEnd/>
          </a:ln>
        </p:spPr>
        <p:txBody>
          <a:bodyPr anchor="ctr"/>
          <a:lstStyle/>
          <a:p>
            <a:pPr eaLnBrk="0" hangingPunct="0"/>
            <a:r>
              <a:rPr lang="zh-TW" altLang="en-US" sz="3000" dirty="0">
                <a:solidFill>
                  <a:schemeClr val="tx2"/>
                </a:solidFill>
                <a:latin typeface="標楷體" pitchFamily="65" charset="-120"/>
                <a:ea typeface="標楷體" pitchFamily="65" charset="-120"/>
              </a:rPr>
              <a:t>四、免登記資格審查勾選系統</a:t>
            </a:r>
            <a:r>
              <a:rPr lang="en-US" altLang="zh-TW" sz="3000" dirty="0">
                <a:solidFill>
                  <a:schemeClr val="tx2"/>
                </a:solidFill>
                <a:latin typeface="標楷體" pitchFamily="65" charset="-120"/>
                <a:ea typeface="標楷體" pitchFamily="65" charset="-120"/>
              </a:rPr>
              <a:t>-</a:t>
            </a:r>
            <a:r>
              <a:rPr lang="zh-TW" altLang="en-US" sz="3000" dirty="0">
                <a:solidFill>
                  <a:srgbClr val="FF0000"/>
                </a:solidFill>
                <a:latin typeface="標楷體" pitchFamily="65" charset="-120"/>
                <a:ea typeface="標楷體" pitchFamily="65" charset="-120"/>
              </a:rPr>
              <a:t>登入系統</a:t>
            </a:r>
            <a:endParaRPr lang="zh-TW" altLang="en-US" sz="3000" dirty="0">
              <a:solidFill>
                <a:srgbClr val="FF0000"/>
              </a:solidFill>
            </a:endParaRPr>
          </a:p>
        </p:txBody>
      </p:sp>
      <p:sp>
        <p:nvSpPr>
          <p:cNvPr id="36867" name="文字方塊 4"/>
          <p:cNvSpPr txBox="1">
            <a:spLocks noChangeArrowheads="1"/>
          </p:cNvSpPr>
          <p:nvPr/>
        </p:nvSpPr>
        <p:spPr bwMode="auto">
          <a:xfrm>
            <a:off x="179512" y="1148530"/>
            <a:ext cx="8254999" cy="1400383"/>
          </a:xfrm>
          <a:prstGeom prst="rect">
            <a:avLst/>
          </a:prstGeom>
          <a:noFill/>
          <a:ln w="9525">
            <a:noFill/>
            <a:miter lim="800000"/>
            <a:headEnd/>
            <a:tailEnd/>
          </a:ln>
        </p:spPr>
        <p:txBody>
          <a:bodyPr wrap="square">
            <a:spAutoFit/>
          </a:bodyPr>
          <a:lstStyle/>
          <a:p>
            <a:pPr marL="0" lvl="1" algn="just">
              <a:spcBef>
                <a:spcPts val="600"/>
              </a:spcBef>
            </a:pPr>
            <a:r>
              <a:rPr lang="zh-TW" altLang="en-US" sz="1600" b="1" dirty="0">
                <a:latin typeface="Times New Roman" pitchFamily="18" charset="0"/>
                <a:ea typeface="標楷體" pitchFamily="65" charset="-120"/>
              </a:rPr>
              <a:t>注意事項：</a:t>
            </a:r>
            <a:r>
              <a:rPr lang="en-US" altLang="zh-TW" sz="1600" b="1" dirty="0">
                <a:latin typeface="Times New Roman" pitchFamily="18" charset="0"/>
                <a:ea typeface="標楷體" pitchFamily="65" charset="-120"/>
              </a:rPr>
              <a:t>1.</a:t>
            </a:r>
            <a:r>
              <a:rPr lang="zh-TW" altLang="en-US" sz="1600" b="1" dirty="0">
                <a:latin typeface="Times New Roman" pitchFamily="18" charset="0"/>
                <a:ea typeface="標楷體" pitchFamily="65" charset="-120"/>
              </a:rPr>
              <a:t>請貴校於</a:t>
            </a:r>
            <a:r>
              <a:rPr lang="en-US" altLang="zh-TW" sz="1600" b="1" dirty="0">
                <a:solidFill>
                  <a:srgbClr val="FF0000"/>
                </a:solidFill>
                <a:latin typeface="Times New Roman" pitchFamily="18" charset="0"/>
                <a:ea typeface="標楷體" pitchFamily="65" charset="-120"/>
              </a:rPr>
              <a:t>112</a:t>
            </a:r>
            <a:r>
              <a:rPr lang="zh-TW" altLang="en-US" sz="1600" b="1" dirty="0">
                <a:solidFill>
                  <a:srgbClr val="FF0000"/>
                </a:solidFill>
                <a:latin typeface="Times New Roman" pitchFamily="18" charset="0"/>
                <a:ea typeface="標楷體" pitchFamily="65" charset="-120"/>
              </a:rPr>
              <a:t>年</a:t>
            </a:r>
            <a:r>
              <a:rPr lang="en-US" altLang="zh-TW" sz="1600" b="1" dirty="0">
                <a:solidFill>
                  <a:srgbClr val="FF0000"/>
                </a:solidFill>
                <a:latin typeface="Times New Roman" pitchFamily="18" charset="0"/>
                <a:ea typeface="標楷體" pitchFamily="65" charset="-120"/>
              </a:rPr>
              <a:t>5</a:t>
            </a:r>
            <a:r>
              <a:rPr lang="zh-TW" altLang="en-US" sz="1600" b="1" dirty="0">
                <a:solidFill>
                  <a:srgbClr val="FF0000"/>
                </a:solidFill>
                <a:latin typeface="Times New Roman" pitchFamily="18" charset="0"/>
                <a:ea typeface="標楷體" pitchFamily="65" charset="-120"/>
              </a:rPr>
              <a:t>月</a:t>
            </a:r>
            <a:r>
              <a:rPr lang="en-US" altLang="zh-TW" sz="1600" b="1" dirty="0">
                <a:solidFill>
                  <a:srgbClr val="FF0000"/>
                </a:solidFill>
                <a:latin typeface="Times New Roman" pitchFamily="18" charset="0"/>
                <a:ea typeface="標楷體" pitchFamily="65" charset="-120"/>
              </a:rPr>
              <a:t>8</a:t>
            </a:r>
            <a:r>
              <a:rPr lang="zh-TW" altLang="en-US" sz="1600" b="1" dirty="0">
                <a:solidFill>
                  <a:srgbClr val="FF0000"/>
                </a:solidFill>
                <a:latin typeface="Times New Roman" pitchFamily="18" charset="0"/>
                <a:ea typeface="標楷體" pitchFamily="65" charset="-120"/>
              </a:rPr>
              <a:t>日</a:t>
            </a:r>
            <a:r>
              <a:rPr lang="en-US" altLang="zh-TW" sz="1600" b="1" dirty="0">
                <a:solidFill>
                  <a:srgbClr val="FF0000"/>
                </a:solidFill>
                <a:latin typeface="Times New Roman" pitchFamily="18" charset="0"/>
                <a:ea typeface="標楷體" pitchFamily="65" charset="-120"/>
              </a:rPr>
              <a:t>(</a:t>
            </a:r>
            <a:r>
              <a:rPr lang="zh-TW" altLang="en-US" sz="1600" b="1" dirty="0">
                <a:solidFill>
                  <a:srgbClr val="FF0000"/>
                </a:solidFill>
                <a:latin typeface="Times New Roman" pitchFamily="18" charset="0"/>
                <a:ea typeface="標楷體" pitchFamily="65" charset="-120"/>
              </a:rPr>
              <a:t>星期一</a:t>
            </a:r>
            <a:r>
              <a:rPr lang="en-US" altLang="zh-TW" sz="1600" b="1" dirty="0">
                <a:solidFill>
                  <a:srgbClr val="FF0000"/>
                </a:solidFill>
                <a:latin typeface="Times New Roman" pitchFamily="18" charset="0"/>
                <a:ea typeface="標楷體" pitchFamily="65" charset="-120"/>
              </a:rPr>
              <a:t>)10:00</a:t>
            </a:r>
            <a:r>
              <a:rPr lang="zh-TW" altLang="en-US" sz="1600" b="1" dirty="0">
                <a:solidFill>
                  <a:srgbClr val="FF0000"/>
                </a:solidFill>
                <a:latin typeface="Times New Roman" pitchFamily="18" charset="0"/>
                <a:ea typeface="標楷體" pitchFamily="65" charset="-120"/>
              </a:rPr>
              <a:t>起至</a:t>
            </a:r>
            <a:r>
              <a:rPr lang="en-US" altLang="zh-TW" sz="1600" b="1" dirty="0">
                <a:solidFill>
                  <a:srgbClr val="FF0000"/>
                </a:solidFill>
                <a:latin typeface="Times New Roman" pitchFamily="18" charset="0"/>
                <a:ea typeface="標楷體" pitchFamily="65" charset="-120"/>
              </a:rPr>
              <a:t>112</a:t>
            </a:r>
            <a:r>
              <a:rPr lang="zh-TW" altLang="en-US" sz="1600" b="1" dirty="0">
                <a:solidFill>
                  <a:srgbClr val="FF0000"/>
                </a:solidFill>
                <a:latin typeface="Times New Roman" pitchFamily="18" charset="0"/>
                <a:ea typeface="標楷體" pitchFamily="65" charset="-120"/>
              </a:rPr>
              <a:t>年</a:t>
            </a:r>
            <a:r>
              <a:rPr lang="en-US" altLang="zh-TW" sz="1600" b="1" dirty="0">
                <a:solidFill>
                  <a:srgbClr val="FF0000"/>
                </a:solidFill>
                <a:latin typeface="Times New Roman" pitchFamily="18" charset="0"/>
                <a:ea typeface="標楷體" pitchFamily="65" charset="-120"/>
              </a:rPr>
              <a:t>5</a:t>
            </a:r>
            <a:r>
              <a:rPr lang="zh-TW" altLang="en-US" sz="1600" b="1" dirty="0">
                <a:solidFill>
                  <a:srgbClr val="FF0000"/>
                </a:solidFill>
                <a:latin typeface="Times New Roman" pitchFamily="18" charset="0"/>
                <a:ea typeface="標楷體" pitchFamily="65" charset="-120"/>
              </a:rPr>
              <a:t>月</a:t>
            </a:r>
            <a:r>
              <a:rPr lang="en-US" altLang="zh-TW" sz="1600" b="1" dirty="0">
                <a:solidFill>
                  <a:srgbClr val="FF0000"/>
                </a:solidFill>
                <a:latin typeface="Times New Roman" pitchFamily="18" charset="0"/>
                <a:ea typeface="標楷體" pitchFamily="65" charset="-120"/>
              </a:rPr>
              <a:t>12</a:t>
            </a:r>
            <a:r>
              <a:rPr lang="zh-TW" altLang="en-US" sz="1600" b="1" dirty="0">
                <a:solidFill>
                  <a:srgbClr val="FF0000"/>
                </a:solidFill>
                <a:latin typeface="Times New Roman" pitchFamily="18" charset="0"/>
                <a:ea typeface="標楷體" pitchFamily="65" charset="-120"/>
              </a:rPr>
              <a:t>日</a:t>
            </a:r>
            <a:r>
              <a:rPr lang="en-US" altLang="zh-TW" sz="1600" b="1" dirty="0">
                <a:solidFill>
                  <a:srgbClr val="FF0000"/>
                </a:solidFill>
                <a:latin typeface="Times New Roman" pitchFamily="18" charset="0"/>
                <a:ea typeface="標楷體" pitchFamily="65" charset="-120"/>
              </a:rPr>
              <a:t>(</a:t>
            </a:r>
            <a:r>
              <a:rPr lang="zh-TW" altLang="en-US" sz="1600" b="1" dirty="0">
                <a:solidFill>
                  <a:srgbClr val="FF0000"/>
                </a:solidFill>
                <a:latin typeface="Times New Roman" pitchFamily="18" charset="0"/>
                <a:ea typeface="標楷體" pitchFamily="65" charset="-120"/>
              </a:rPr>
              <a:t>星期五 </a:t>
            </a:r>
            <a:r>
              <a:rPr lang="en-US" altLang="zh-TW" sz="1600" b="1" dirty="0">
                <a:solidFill>
                  <a:srgbClr val="FF0000"/>
                </a:solidFill>
                <a:latin typeface="Times New Roman" pitchFamily="18" charset="0"/>
                <a:ea typeface="標楷體" pitchFamily="65" charset="-120"/>
              </a:rPr>
              <a:t>)17:00</a:t>
            </a:r>
            <a:r>
              <a:rPr lang="zh-TW" altLang="en-US" sz="1600" b="1" dirty="0">
                <a:solidFill>
                  <a:srgbClr val="FF0000"/>
                </a:solidFill>
                <a:latin typeface="Times New Roman" pitchFamily="18" charset="0"/>
                <a:ea typeface="標楷體" pitchFamily="65" charset="-120"/>
              </a:rPr>
              <a:t>止</a:t>
            </a:r>
            <a:r>
              <a:rPr lang="zh-TW" altLang="en-US" sz="1600" b="1" dirty="0">
                <a:latin typeface="Times New Roman" pitchFamily="18" charset="0"/>
                <a:ea typeface="標楷體" pitchFamily="65" charset="-120"/>
              </a:rPr>
              <a:t>，</a:t>
            </a:r>
            <a:endParaRPr lang="en-US" altLang="zh-TW" sz="1600" b="1" dirty="0">
              <a:latin typeface="Times New Roman" pitchFamily="18" charset="0"/>
              <a:ea typeface="標楷體" pitchFamily="65" charset="-120"/>
            </a:endParaRPr>
          </a:p>
          <a:p>
            <a:pPr marL="0" lvl="1" algn="just">
              <a:spcBef>
                <a:spcPts val="0"/>
              </a:spcBef>
            </a:pPr>
            <a:r>
              <a:rPr lang="zh-TW" altLang="en-US" sz="1600" b="1" dirty="0">
                <a:latin typeface="Times New Roman" pitchFamily="18" charset="0"/>
                <a:ea typeface="標楷體" pitchFamily="65" charset="-120"/>
              </a:rPr>
              <a:t>                       確認及勾選欲參加本招生之應屆畢業生並確定送出。</a:t>
            </a:r>
            <a:endParaRPr lang="en-US" altLang="zh-TW" sz="1600" b="1" dirty="0">
              <a:latin typeface="Times New Roman" pitchFamily="18" charset="0"/>
              <a:ea typeface="標楷體" pitchFamily="65" charset="-120"/>
            </a:endParaRPr>
          </a:p>
          <a:p>
            <a:pPr marL="0" lvl="1" algn="just">
              <a:spcBef>
                <a:spcPts val="600"/>
              </a:spcBef>
            </a:pPr>
            <a:r>
              <a:rPr lang="en-US" altLang="zh-TW" sz="1600" b="1" dirty="0">
                <a:latin typeface="Times New Roman" pitchFamily="18" charset="0"/>
                <a:ea typeface="標楷體" pitchFamily="65" charset="-120"/>
              </a:rPr>
              <a:t>                    2.</a:t>
            </a:r>
            <a:r>
              <a:rPr lang="zh-TW" altLang="en-US" sz="1600" b="1" dirty="0">
                <a:latin typeface="Times New Roman" pitchFamily="18" charset="0"/>
                <a:ea typeface="標楷體" pitchFamily="65" charset="-120"/>
              </a:rPr>
              <a:t>經本系統勾選之考生</a:t>
            </a:r>
            <a:r>
              <a:rPr lang="zh-TW" altLang="en-US" sz="1600" b="1" dirty="0">
                <a:solidFill>
                  <a:srgbClr val="0000FF"/>
                </a:solidFill>
                <a:latin typeface="Times New Roman" pitchFamily="18" charset="0"/>
                <a:ea typeface="標楷體" pitchFamily="65" charset="-120"/>
              </a:rPr>
              <a:t>僅免除登記資格審查</a:t>
            </a:r>
            <a:r>
              <a:rPr lang="zh-TW" altLang="en-US" sz="1600" b="1" dirty="0">
                <a:latin typeface="Times New Roman" pitchFamily="18" charset="0"/>
                <a:ea typeface="標楷體" pitchFamily="65" charset="-120"/>
              </a:rPr>
              <a:t>，考生若另具「特種生身分」 </a:t>
            </a:r>
            <a:endParaRPr lang="en-US" altLang="zh-TW" sz="1600" b="1" dirty="0">
              <a:latin typeface="Times New Roman" pitchFamily="18" charset="0"/>
              <a:ea typeface="標楷體" pitchFamily="65" charset="-120"/>
            </a:endParaRPr>
          </a:p>
          <a:p>
            <a:pPr marL="36000" lvl="1" algn="just">
              <a:spcBef>
                <a:spcPts val="0"/>
              </a:spcBef>
            </a:pPr>
            <a:r>
              <a:rPr lang="zh-TW" altLang="en-US" sz="1600" b="1" dirty="0">
                <a:latin typeface="Times New Roman" pitchFamily="18" charset="0"/>
                <a:ea typeface="標楷體" pitchFamily="65" charset="-120"/>
              </a:rPr>
              <a:t>                      或「統測或四技二專甄選入學報名後新通過之低收或中低收入戶身分」，</a:t>
            </a:r>
            <a:endParaRPr lang="en-US" altLang="zh-TW" sz="1600" b="1" dirty="0">
              <a:latin typeface="Times New Roman" pitchFamily="18" charset="0"/>
              <a:ea typeface="標楷體" pitchFamily="65" charset="-120"/>
            </a:endParaRPr>
          </a:p>
          <a:p>
            <a:pPr marL="36000" lvl="1" algn="just">
              <a:spcBef>
                <a:spcPts val="0"/>
              </a:spcBef>
            </a:pPr>
            <a:r>
              <a:rPr lang="zh-TW" altLang="en-US" sz="1600" b="1" dirty="0">
                <a:latin typeface="Times New Roman" pitchFamily="18" charset="0"/>
                <a:ea typeface="標楷體" pitchFamily="65" charset="-120"/>
              </a:rPr>
              <a:t>                      請貴校轉知考生務必於資格審查期間上網登錄資料並繳寄證件至本委員會審查。</a:t>
            </a:r>
          </a:p>
        </p:txBody>
      </p:sp>
      <p:sp>
        <p:nvSpPr>
          <p:cNvPr id="9" name="AutoShape 4">
            <a:extLst>
              <a:ext uri="{FF2B5EF4-FFF2-40B4-BE49-F238E27FC236}">
                <a16:creationId xmlns:a16="http://schemas.microsoft.com/office/drawing/2014/main" id="{0D9AF7B3-A038-464E-B811-DDCB38B4EDB3}"/>
              </a:ext>
            </a:extLst>
          </p:cNvPr>
          <p:cNvSpPr>
            <a:spLocks noChangeArrowheads="1"/>
          </p:cNvSpPr>
          <p:nvPr/>
        </p:nvSpPr>
        <p:spPr bwMode="auto">
          <a:xfrm>
            <a:off x="6535363" y="3949296"/>
            <a:ext cx="1439862" cy="961382"/>
          </a:xfrm>
          <a:prstGeom prst="wedgeRectCallout">
            <a:avLst>
              <a:gd name="adj1" fmla="val -146098"/>
              <a:gd name="adj2" fmla="val 31002"/>
            </a:avLst>
          </a:prstGeom>
          <a:solidFill>
            <a:srgbClr val="FFFF99"/>
          </a:solidFill>
          <a:ln w="9525" algn="ctr">
            <a:solidFill>
              <a:schemeClr val="tx1"/>
            </a:solidFill>
            <a:miter lim="800000"/>
            <a:headEnd/>
            <a:tailEnd/>
          </a:ln>
        </p:spPr>
        <p:txBody>
          <a:bodyPr/>
          <a:lstStyle/>
          <a:p>
            <a:r>
              <a:rPr lang="zh-TW" altLang="en-US" sz="1400" b="1" dirty="0">
                <a:solidFill>
                  <a:srgbClr val="0000FF"/>
                </a:solidFill>
                <a:latin typeface="標楷體" pitchFamily="65" charset="-120"/>
                <a:ea typeface="標楷體" pitchFamily="65" charset="-120"/>
              </a:rPr>
              <a:t>請依「報名試務單位基本資料維護系統」之帳號密碼登入</a:t>
            </a:r>
          </a:p>
        </p:txBody>
      </p:sp>
      <p:sp>
        <p:nvSpPr>
          <p:cNvPr id="4" name="投影片編號版面配置區 3">
            <a:extLst>
              <a:ext uri="{FF2B5EF4-FFF2-40B4-BE49-F238E27FC236}">
                <a16:creationId xmlns:a16="http://schemas.microsoft.com/office/drawing/2014/main" id="{16FA0100-F67C-404A-98CB-595049D06E69}"/>
              </a:ext>
            </a:extLst>
          </p:cNvPr>
          <p:cNvSpPr>
            <a:spLocks noGrp="1"/>
          </p:cNvSpPr>
          <p:nvPr>
            <p:ph type="sldNum" sz="quarter" idx="12"/>
          </p:nvPr>
        </p:nvSpPr>
        <p:spPr/>
        <p:txBody>
          <a:bodyPr/>
          <a:lstStyle/>
          <a:p>
            <a:pPr>
              <a:defRPr/>
            </a:pPr>
            <a:fld id="{6696D582-221A-4A7A-9495-2A3992126361}" type="slidenum">
              <a:rPr lang="zh-TW" altLang="en-US" smtClean="0"/>
              <a:pPr>
                <a:defRPr/>
              </a:pPr>
              <a:t>21</a:t>
            </a:fld>
            <a:endParaRPr lang="en-US" altLang="zh-TW"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圖片 16">
            <a:extLst>
              <a:ext uri="{FF2B5EF4-FFF2-40B4-BE49-F238E27FC236}">
                <a16:creationId xmlns:a16="http://schemas.microsoft.com/office/drawing/2014/main" id="{ED2BA8F7-ED57-44F8-9F0C-F14082C44A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972" y="2125503"/>
            <a:ext cx="7715200" cy="4595972"/>
          </a:xfrm>
          <a:prstGeom prst="rect">
            <a:avLst/>
          </a:prstGeom>
        </p:spPr>
      </p:pic>
      <p:sp>
        <p:nvSpPr>
          <p:cNvPr id="38914" name="標題 1"/>
          <p:cNvSpPr txBox="1">
            <a:spLocks/>
          </p:cNvSpPr>
          <p:nvPr/>
        </p:nvSpPr>
        <p:spPr bwMode="auto">
          <a:xfrm>
            <a:off x="336550" y="333375"/>
            <a:ext cx="8229600" cy="633413"/>
          </a:xfrm>
          <a:prstGeom prst="rect">
            <a:avLst/>
          </a:prstGeom>
          <a:noFill/>
          <a:ln w="9525">
            <a:noFill/>
            <a:miter lim="800000"/>
            <a:headEnd/>
            <a:tailEnd/>
          </a:ln>
        </p:spPr>
        <p:txBody>
          <a:bodyPr anchor="ctr"/>
          <a:lstStyle/>
          <a:p>
            <a:pPr eaLnBrk="0" hangingPunct="0"/>
            <a:r>
              <a:rPr lang="zh-TW" altLang="en-US" sz="3000" dirty="0">
                <a:solidFill>
                  <a:schemeClr val="tx2"/>
                </a:solidFill>
                <a:latin typeface="標楷體" pitchFamily="65" charset="-120"/>
                <a:ea typeface="標楷體" pitchFamily="65" charset="-120"/>
              </a:rPr>
              <a:t>四、免登記資格審查勾選系統</a:t>
            </a:r>
            <a:r>
              <a:rPr lang="en-US" altLang="zh-TW" sz="3000" dirty="0">
                <a:solidFill>
                  <a:schemeClr val="tx2"/>
                </a:solidFill>
                <a:latin typeface="標楷體" pitchFamily="65" charset="-120"/>
                <a:ea typeface="標楷體" pitchFamily="65" charset="-120"/>
              </a:rPr>
              <a:t>-</a:t>
            </a:r>
            <a:r>
              <a:rPr lang="zh-TW" altLang="en-US" sz="3000" dirty="0">
                <a:solidFill>
                  <a:srgbClr val="FF0000"/>
                </a:solidFill>
                <a:latin typeface="標楷體" pitchFamily="65" charset="-120"/>
                <a:ea typeface="標楷體" pitchFamily="65" charset="-120"/>
              </a:rPr>
              <a:t>勾選考生名單</a:t>
            </a:r>
            <a:endParaRPr lang="zh-TW" altLang="en-US" sz="3000" dirty="0">
              <a:solidFill>
                <a:srgbClr val="FF0000"/>
              </a:solidFill>
            </a:endParaRPr>
          </a:p>
        </p:txBody>
      </p:sp>
      <p:grpSp>
        <p:nvGrpSpPr>
          <p:cNvPr id="6" name="群組 5">
            <a:extLst>
              <a:ext uri="{FF2B5EF4-FFF2-40B4-BE49-F238E27FC236}">
                <a16:creationId xmlns:a16="http://schemas.microsoft.com/office/drawing/2014/main" id="{F7E87B5D-5867-4BE5-A75A-A14A01C0AFCF}"/>
              </a:ext>
            </a:extLst>
          </p:cNvPr>
          <p:cNvGrpSpPr/>
          <p:nvPr/>
        </p:nvGrpSpPr>
        <p:grpSpPr>
          <a:xfrm>
            <a:off x="1403648" y="2924944"/>
            <a:ext cx="6476598" cy="2350158"/>
            <a:chOff x="1552106" y="2632224"/>
            <a:chExt cx="6620071" cy="2470615"/>
          </a:xfrm>
        </p:grpSpPr>
        <p:sp>
          <p:nvSpPr>
            <p:cNvPr id="12" name="AutoShape 6">
              <a:extLst>
                <a:ext uri="{FF2B5EF4-FFF2-40B4-BE49-F238E27FC236}">
                  <a16:creationId xmlns:a16="http://schemas.microsoft.com/office/drawing/2014/main" id="{9DFB2F6D-B186-464C-A58E-740FD3C07F0F}"/>
                </a:ext>
              </a:extLst>
            </p:cNvPr>
            <p:cNvSpPr>
              <a:spLocks noChangeArrowheads="1"/>
            </p:cNvSpPr>
            <p:nvPr/>
          </p:nvSpPr>
          <p:spPr bwMode="auto">
            <a:xfrm>
              <a:off x="5940152" y="2632224"/>
              <a:ext cx="2232025" cy="306387"/>
            </a:xfrm>
            <a:prstGeom prst="wedgeRectCallout">
              <a:avLst>
                <a:gd name="adj1" fmla="val 23870"/>
                <a:gd name="adj2" fmla="val 192607"/>
              </a:avLst>
            </a:prstGeom>
            <a:solidFill>
              <a:srgbClr val="FFFF99"/>
            </a:solidFill>
            <a:ln w="9525" algn="ctr">
              <a:solidFill>
                <a:schemeClr val="tx1"/>
              </a:solidFill>
              <a:miter lim="800000"/>
              <a:headEnd/>
              <a:tailEnd/>
            </a:ln>
          </p:spPr>
          <p:txBody>
            <a:bodyPr/>
            <a:lstStyle/>
            <a:p>
              <a:r>
                <a:rPr lang="en-US" altLang="zh-TW" sz="1400" b="1" dirty="0">
                  <a:solidFill>
                    <a:srgbClr val="0000FF"/>
                  </a:solidFill>
                  <a:ea typeface="標楷體" pitchFamily="65" charset="-120"/>
                </a:rPr>
                <a:t>3.</a:t>
              </a:r>
              <a:r>
                <a:rPr lang="zh-TW" altLang="en-US" sz="1400" b="1" dirty="0">
                  <a:solidFill>
                    <a:srgbClr val="0000FF"/>
                  </a:solidFill>
                  <a:ea typeface="標楷體" pitchFamily="65" charset="-120"/>
                </a:rPr>
                <a:t>勾選完畢請點「儲存」</a:t>
              </a:r>
            </a:p>
          </p:txBody>
        </p:sp>
        <p:sp>
          <p:nvSpPr>
            <p:cNvPr id="11" name="AutoShape 4">
              <a:extLst>
                <a:ext uri="{FF2B5EF4-FFF2-40B4-BE49-F238E27FC236}">
                  <a16:creationId xmlns:a16="http://schemas.microsoft.com/office/drawing/2014/main" id="{E7319793-C86E-459A-A7A9-384175162821}"/>
                </a:ext>
              </a:extLst>
            </p:cNvPr>
            <p:cNvSpPr>
              <a:spLocks noChangeArrowheads="1"/>
            </p:cNvSpPr>
            <p:nvPr/>
          </p:nvSpPr>
          <p:spPr bwMode="auto">
            <a:xfrm>
              <a:off x="4572000" y="4797152"/>
              <a:ext cx="2636070" cy="305687"/>
            </a:xfrm>
            <a:prstGeom prst="wedgeRectCallout">
              <a:avLst>
                <a:gd name="adj1" fmla="val 57210"/>
                <a:gd name="adj2" fmla="val -258196"/>
              </a:avLst>
            </a:prstGeom>
            <a:solidFill>
              <a:srgbClr val="FFFF99"/>
            </a:solidFill>
            <a:ln w="9525" algn="ctr">
              <a:solidFill>
                <a:schemeClr val="tx1"/>
              </a:solidFill>
              <a:miter lim="800000"/>
              <a:headEnd/>
              <a:tailEnd/>
            </a:ln>
          </p:spPr>
          <p:txBody>
            <a:bodyPr/>
            <a:lstStyle/>
            <a:p>
              <a:r>
                <a:rPr lang="en-US" altLang="zh-TW" sz="1400" b="1" dirty="0">
                  <a:solidFill>
                    <a:srgbClr val="0000FF"/>
                  </a:solidFill>
                  <a:ea typeface="標楷體" pitchFamily="65" charset="-120"/>
                </a:rPr>
                <a:t>2.</a:t>
              </a:r>
              <a:r>
                <a:rPr lang="zh-TW" altLang="en-US" sz="1400" b="1" dirty="0">
                  <a:solidFill>
                    <a:srgbClr val="0000FF"/>
                  </a:solidFill>
                  <a:ea typeface="標楷體" pitchFamily="65" charset="-120"/>
                </a:rPr>
                <a:t> 請勾選免登記資格審查考生</a:t>
              </a:r>
            </a:p>
          </p:txBody>
        </p:sp>
        <p:sp>
          <p:nvSpPr>
            <p:cNvPr id="10" name="AutoShape 4">
              <a:extLst>
                <a:ext uri="{FF2B5EF4-FFF2-40B4-BE49-F238E27FC236}">
                  <a16:creationId xmlns:a16="http://schemas.microsoft.com/office/drawing/2014/main" id="{AF3C2F77-1194-4C24-8165-934C4D0823DE}"/>
                </a:ext>
              </a:extLst>
            </p:cNvPr>
            <p:cNvSpPr>
              <a:spLocks noChangeArrowheads="1"/>
            </p:cNvSpPr>
            <p:nvPr/>
          </p:nvSpPr>
          <p:spPr bwMode="auto">
            <a:xfrm>
              <a:off x="1552106" y="4381178"/>
              <a:ext cx="1439862" cy="287338"/>
            </a:xfrm>
            <a:prstGeom prst="wedgeRectCallout">
              <a:avLst>
                <a:gd name="adj1" fmla="val -65732"/>
                <a:gd name="adj2" fmla="val -165054"/>
              </a:avLst>
            </a:prstGeom>
            <a:solidFill>
              <a:srgbClr val="FFFF99"/>
            </a:solidFill>
            <a:ln w="9525" algn="ctr">
              <a:solidFill>
                <a:schemeClr val="tx1"/>
              </a:solidFill>
              <a:miter lim="800000"/>
              <a:headEnd/>
              <a:tailEnd/>
            </a:ln>
          </p:spPr>
          <p:txBody>
            <a:bodyPr/>
            <a:lstStyle/>
            <a:p>
              <a:r>
                <a:rPr lang="en-US" altLang="zh-TW" sz="1400" b="1" dirty="0">
                  <a:solidFill>
                    <a:srgbClr val="0000FF"/>
                  </a:solidFill>
                  <a:ea typeface="標楷體" pitchFamily="65" charset="-120"/>
                </a:rPr>
                <a:t>1.</a:t>
              </a:r>
              <a:r>
                <a:rPr lang="zh-TW" altLang="en-US" sz="1400" b="1" dirty="0">
                  <a:solidFill>
                    <a:srgbClr val="0000FF"/>
                  </a:solidFill>
                  <a:ea typeface="標楷體" pitchFamily="65" charset="-120"/>
                </a:rPr>
                <a:t>請先選擇班級</a:t>
              </a:r>
            </a:p>
          </p:txBody>
        </p:sp>
      </p:grpSp>
      <p:sp>
        <p:nvSpPr>
          <p:cNvPr id="18" name="文字方塊 3"/>
          <p:cNvSpPr txBox="1">
            <a:spLocks noChangeArrowheads="1"/>
          </p:cNvSpPr>
          <p:nvPr/>
        </p:nvSpPr>
        <p:spPr bwMode="auto">
          <a:xfrm>
            <a:off x="427038" y="1089992"/>
            <a:ext cx="7961386" cy="1138773"/>
          </a:xfrm>
          <a:prstGeom prst="rect">
            <a:avLst/>
          </a:prstGeom>
          <a:noFill/>
          <a:ln w="9525">
            <a:noFill/>
            <a:miter lim="800000"/>
            <a:headEnd/>
            <a:tailEnd/>
          </a:ln>
        </p:spPr>
        <p:txBody>
          <a:bodyPr wrap="square">
            <a:spAutoFit/>
          </a:bodyPr>
          <a:lstStyle/>
          <a:p>
            <a:pPr marL="285750" indent="-285750" eaLnBrk="0" hangingPunct="0">
              <a:buFont typeface="Wingdings" panose="05000000000000000000" pitchFamily="2" charset="2"/>
              <a:buChar char="Ø"/>
            </a:pPr>
            <a:r>
              <a:rPr lang="zh-TW" altLang="en-US" sz="1700" b="1" dirty="0">
                <a:solidFill>
                  <a:srgbClr val="0000FF"/>
                </a:solidFill>
                <a:latin typeface="標楷體" pitchFamily="65" charset="-120"/>
                <a:ea typeface="標楷體" pitchFamily="65" charset="-120"/>
              </a:rPr>
              <a:t>系統已載入</a:t>
            </a:r>
            <a:r>
              <a:rPr lang="en-US" altLang="zh-TW" sz="1700" b="1" dirty="0">
                <a:solidFill>
                  <a:srgbClr val="0000FF"/>
                </a:solidFill>
                <a:latin typeface="Times New Roman" panose="02020603050405020304" pitchFamily="18" charset="0"/>
                <a:ea typeface="標楷體" pitchFamily="65" charset="-120"/>
                <a:cs typeface="Times New Roman" panose="02020603050405020304" pitchFamily="18" charset="0"/>
              </a:rPr>
              <a:t>112</a:t>
            </a:r>
            <a:r>
              <a:rPr lang="zh-TW" altLang="en-US" sz="1700" b="1" dirty="0">
                <a:solidFill>
                  <a:srgbClr val="0000FF"/>
                </a:solidFill>
                <a:latin typeface="標楷體" pitchFamily="65" charset="-120"/>
                <a:ea typeface="標楷體" pitchFamily="65" charset="-120"/>
              </a:rPr>
              <a:t>學年度四技二專甄選入學資格審查匯入之考生名單，若考生名單無須更動可直接點選「儲存」即可，每間班級都須儲存才可進行確定送出。</a:t>
            </a:r>
            <a:endParaRPr lang="en-US" altLang="zh-TW" sz="1700" b="1" dirty="0">
              <a:solidFill>
                <a:srgbClr val="0000FF"/>
              </a:solidFill>
              <a:latin typeface="標楷體" pitchFamily="65" charset="-120"/>
              <a:ea typeface="標楷體" pitchFamily="65" charset="-120"/>
            </a:endParaRPr>
          </a:p>
          <a:p>
            <a:pPr marL="285750" indent="-285750" eaLnBrk="0" hangingPunct="0">
              <a:buFont typeface="Wingdings" panose="05000000000000000000" pitchFamily="2" charset="2"/>
              <a:buChar char="Ø"/>
            </a:pPr>
            <a:r>
              <a:rPr lang="zh-TW" altLang="en-US" sz="1700" b="1" dirty="0">
                <a:solidFill>
                  <a:srgbClr val="0000FF"/>
                </a:solidFill>
                <a:latin typeface="標楷體" pitchFamily="65" charset="-120"/>
                <a:ea typeface="標楷體" pitchFamily="65" charset="-120"/>
              </a:rPr>
              <a:t>除休學、退學、轉學生及應屆</a:t>
            </a:r>
            <a:r>
              <a:rPr lang="zh-TW" altLang="en-US" sz="1700" b="1" dirty="0">
                <a:solidFill>
                  <a:srgbClr val="FF0000"/>
                </a:solidFill>
                <a:latin typeface="標楷體" pitchFamily="65" charset="-120"/>
                <a:ea typeface="標楷體" pitchFamily="65" charset="-120"/>
              </a:rPr>
              <a:t>高級中等學校普通科</a:t>
            </a:r>
            <a:r>
              <a:rPr lang="zh-TW" altLang="en-US" sz="1700" b="1" dirty="0">
                <a:solidFill>
                  <a:srgbClr val="0000FF"/>
                </a:solidFill>
                <a:latin typeface="標楷體" pitchFamily="65" charset="-120"/>
                <a:ea typeface="標楷體" pitchFamily="65" charset="-120"/>
              </a:rPr>
              <a:t>高中生外，餘考生皆勾選進行免登記資格審查</a:t>
            </a:r>
          </a:p>
        </p:txBody>
      </p:sp>
      <p:sp>
        <p:nvSpPr>
          <p:cNvPr id="15" name="矩形 14">
            <a:extLst>
              <a:ext uri="{FF2B5EF4-FFF2-40B4-BE49-F238E27FC236}">
                <a16:creationId xmlns:a16="http://schemas.microsoft.com/office/drawing/2014/main" id="{CE640684-BB98-42F2-9190-C0A663BAF351}"/>
              </a:ext>
            </a:extLst>
          </p:cNvPr>
          <p:cNvSpPr/>
          <p:nvPr/>
        </p:nvSpPr>
        <p:spPr>
          <a:xfrm>
            <a:off x="1657156" y="2274235"/>
            <a:ext cx="1455000" cy="21866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矩形 15">
            <a:extLst>
              <a:ext uri="{FF2B5EF4-FFF2-40B4-BE49-F238E27FC236}">
                <a16:creationId xmlns:a16="http://schemas.microsoft.com/office/drawing/2014/main" id="{FA227EAA-7980-4092-9888-14849AE46ABA}"/>
              </a:ext>
            </a:extLst>
          </p:cNvPr>
          <p:cNvSpPr/>
          <p:nvPr/>
        </p:nvSpPr>
        <p:spPr>
          <a:xfrm>
            <a:off x="6848836" y="3707168"/>
            <a:ext cx="679428" cy="19900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投影片編號版面配置區 3">
            <a:extLst>
              <a:ext uri="{FF2B5EF4-FFF2-40B4-BE49-F238E27FC236}">
                <a16:creationId xmlns:a16="http://schemas.microsoft.com/office/drawing/2014/main" id="{4E513AF3-74FC-4769-BFA1-6E5B8AAD31D8}"/>
              </a:ext>
            </a:extLst>
          </p:cNvPr>
          <p:cNvSpPr>
            <a:spLocks noGrp="1"/>
          </p:cNvSpPr>
          <p:nvPr>
            <p:ph type="sldNum" sz="quarter" idx="12"/>
          </p:nvPr>
        </p:nvSpPr>
        <p:spPr/>
        <p:txBody>
          <a:bodyPr/>
          <a:lstStyle/>
          <a:p>
            <a:pPr>
              <a:defRPr/>
            </a:pPr>
            <a:fld id="{6696D582-221A-4A7A-9495-2A3992126361}" type="slidenum">
              <a:rPr lang="zh-TW" altLang="en-US" smtClean="0"/>
              <a:pPr>
                <a:defRPr/>
              </a:pPr>
              <a:t>22</a:t>
            </a:fld>
            <a:endParaRPr lang="en-US" altLang="zh-TW"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6C37F4F1-85E2-48CE-A0B7-D3B72FA6CF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2183219"/>
            <a:ext cx="7776864" cy="2181886"/>
          </a:xfrm>
          <a:prstGeom prst="rect">
            <a:avLst/>
          </a:prstGeom>
        </p:spPr>
      </p:pic>
      <p:sp>
        <p:nvSpPr>
          <p:cNvPr id="40962" name="標題 1"/>
          <p:cNvSpPr txBox="1">
            <a:spLocks/>
          </p:cNvSpPr>
          <p:nvPr/>
        </p:nvSpPr>
        <p:spPr bwMode="auto">
          <a:xfrm>
            <a:off x="336550" y="333375"/>
            <a:ext cx="8229600" cy="633413"/>
          </a:xfrm>
          <a:prstGeom prst="rect">
            <a:avLst/>
          </a:prstGeom>
          <a:noFill/>
          <a:ln w="9525">
            <a:noFill/>
            <a:miter lim="800000"/>
            <a:headEnd/>
            <a:tailEnd/>
          </a:ln>
        </p:spPr>
        <p:txBody>
          <a:bodyPr anchor="ctr"/>
          <a:lstStyle/>
          <a:p>
            <a:pPr eaLnBrk="0" hangingPunct="0"/>
            <a:r>
              <a:rPr lang="zh-TW" altLang="en-US" sz="3000" dirty="0">
                <a:solidFill>
                  <a:schemeClr val="tx2"/>
                </a:solidFill>
                <a:latin typeface="標楷體" pitchFamily="65" charset="-120"/>
                <a:ea typeface="標楷體" pitchFamily="65" charset="-120"/>
              </a:rPr>
              <a:t>四、免登記資格審查勾選系統</a:t>
            </a:r>
            <a:r>
              <a:rPr lang="en-US" altLang="zh-TW" sz="3000" dirty="0">
                <a:solidFill>
                  <a:schemeClr val="tx2"/>
                </a:solidFill>
                <a:latin typeface="標楷體" pitchFamily="65" charset="-120"/>
                <a:ea typeface="標楷體" pitchFamily="65" charset="-120"/>
              </a:rPr>
              <a:t>-</a:t>
            </a:r>
            <a:r>
              <a:rPr lang="zh-TW" altLang="en-US" sz="3000" dirty="0">
                <a:solidFill>
                  <a:srgbClr val="FF0000"/>
                </a:solidFill>
                <a:latin typeface="標楷體" pitchFamily="65" charset="-120"/>
                <a:ea typeface="標楷體" pitchFamily="65" charset="-120"/>
              </a:rPr>
              <a:t>考生資料下載</a:t>
            </a:r>
            <a:endParaRPr lang="zh-TW" altLang="en-US" sz="3000" dirty="0">
              <a:solidFill>
                <a:srgbClr val="FF0000"/>
              </a:solidFill>
            </a:endParaRPr>
          </a:p>
        </p:txBody>
      </p:sp>
      <p:sp>
        <p:nvSpPr>
          <p:cNvPr id="12" name="文字方塊 3"/>
          <p:cNvSpPr txBox="1">
            <a:spLocks noChangeArrowheads="1"/>
          </p:cNvSpPr>
          <p:nvPr/>
        </p:nvSpPr>
        <p:spPr bwMode="auto">
          <a:xfrm>
            <a:off x="348468" y="1159505"/>
            <a:ext cx="7673354" cy="830997"/>
          </a:xfrm>
          <a:prstGeom prst="rect">
            <a:avLst/>
          </a:prstGeom>
          <a:noFill/>
          <a:ln w="9525">
            <a:noFill/>
            <a:miter lim="800000"/>
            <a:headEnd/>
            <a:tailEnd/>
          </a:ln>
        </p:spPr>
        <p:txBody>
          <a:bodyPr wrap="square">
            <a:spAutoFit/>
          </a:bodyPr>
          <a:lstStyle/>
          <a:p>
            <a:pPr marL="285750" indent="-285750">
              <a:buFont typeface="Wingdings" panose="05000000000000000000" pitchFamily="2" charset="2"/>
              <a:buChar char="Ø"/>
            </a:pPr>
            <a:r>
              <a:rPr lang="zh-TW" altLang="en-US" sz="1600" b="1" dirty="0">
                <a:solidFill>
                  <a:srgbClr val="0000FF"/>
                </a:solidFill>
                <a:latin typeface="Times New Roman" pitchFamily="18" charset="0"/>
                <a:ea typeface="標楷體" pitchFamily="65" charset="-120"/>
              </a:rPr>
              <a:t>勾選完畢後</a:t>
            </a:r>
            <a:r>
              <a:rPr lang="en-US" altLang="zh-TW" sz="1600" b="1" dirty="0">
                <a:solidFill>
                  <a:srgbClr val="0000FF"/>
                </a:solidFill>
                <a:latin typeface="Times New Roman" pitchFamily="18" charset="0"/>
                <a:ea typeface="標楷體" pitchFamily="65" charset="-120"/>
              </a:rPr>
              <a:t>(</a:t>
            </a:r>
            <a:r>
              <a:rPr lang="zh-TW" altLang="en-US" sz="1600" b="1" dirty="0">
                <a:solidFill>
                  <a:srgbClr val="0000FF"/>
                </a:solidFill>
                <a:latin typeface="Times New Roman" pitchFamily="18" charset="0"/>
                <a:ea typeface="標楷體" pitchFamily="65" charset="-120"/>
              </a:rPr>
              <a:t>每間班級都須儲存</a:t>
            </a:r>
            <a:r>
              <a:rPr lang="en-US" altLang="zh-TW" sz="1600" b="1" dirty="0">
                <a:solidFill>
                  <a:srgbClr val="0000FF"/>
                </a:solidFill>
                <a:latin typeface="Times New Roman" pitchFamily="18" charset="0"/>
                <a:ea typeface="標楷體" pitchFamily="65" charset="-120"/>
              </a:rPr>
              <a:t>)</a:t>
            </a:r>
            <a:r>
              <a:rPr lang="zh-TW" altLang="en-US" sz="1600" b="1" dirty="0">
                <a:solidFill>
                  <a:srgbClr val="0000FF"/>
                </a:solidFill>
                <a:latin typeface="Times New Roman" pitchFamily="18" charset="0"/>
                <a:ea typeface="標楷體" pitchFamily="65" charset="-120"/>
              </a:rPr>
              <a:t>，學校可匯出「須登記資格審查考生</a:t>
            </a:r>
            <a:r>
              <a:rPr lang="en-US" altLang="zh-TW" sz="1600" b="1" dirty="0">
                <a:solidFill>
                  <a:srgbClr val="0000FF"/>
                </a:solidFill>
                <a:latin typeface="Times New Roman" pitchFamily="18" charset="0"/>
                <a:ea typeface="標楷體" pitchFamily="65" charset="-120"/>
              </a:rPr>
              <a:t>(</a:t>
            </a:r>
            <a:r>
              <a:rPr lang="zh-TW" altLang="en-US" sz="1600" b="1" dirty="0">
                <a:solidFill>
                  <a:srgbClr val="0000FF"/>
                </a:solidFill>
                <a:latin typeface="Times New Roman" pitchFamily="18" charset="0"/>
                <a:ea typeface="標楷體" pitchFamily="65" charset="-120"/>
              </a:rPr>
              <a:t>未被勾選考生</a:t>
            </a:r>
            <a:r>
              <a:rPr lang="en-US" altLang="zh-TW" sz="1600" b="1" dirty="0">
                <a:solidFill>
                  <a:srgbClr val="0000FF"/>
                </a:solidFill>
                <a:latin typeface="Times New Roman" pitchFamily="18" charset="0"/>
                <a:ea typeface="標楷體" pitchFamily="65" charset="-120"/>
              </a:rPr>
              <a:t>)</a:t>
            </a:r>
            <a:r>
              <a:rPr lang="zh-TW" altLang="en-US" sz="1600" b="1" dirty="0">
                <a:solidFill>
                  <a:srgbClr val="0000FF"/>
                </a:solidFill>
                <a:latin typeface="Times New Roman" pitchFamily="18" charset="0"/>
                <a:ea typeface="標楷體" pitchFamily="65" charset="-120"/>
              </a:rPr>
              <a:t>」或「全校考生」名單，確認勾選資料是否有誤，若須更動請再返回上一步驟進行修正，修正完畢請務必再點選「儲存」。</a:t>
            </a:r>
          </a:p>
        </p:txBody>
      </p:sp>
      <p:sp>
        <p:nvSpPr>
          <p:cNvPr id="3" name="投影片編號版面配置區 2">
            <a:extLst>
              <a:ext uri="{FF2B5EF4-FFF2-40B4-BE49-F238E27FC236}">
                <a16:creationId xmlns:a16="http://schemas.microsoft.com/office/drawing/2014/main" id="{C29981ED-0F3E-4BDF-9EA4-139A9CEB6329}"/>
              </a:ext>
            </a:extLst>
          </p:cNvPr>
          <p:cNvSpPr>
            <a:spLocks noGrp="1"/>
          </p:cNvSpPr>
          <p:nvPr>
            <p:ph type="sldNum" sz="quarter" idx="12"/>
          </p:nvPr>
        </p:nvSpPr>
        <p:spPr/>
        <p:txBody>
          <a:bodyPr/>
          <a:lstStyle/>
          <a:p>
            <a:pPr>
              <a:defRPr/>
            </a:pPr>
            <a:fld id="{6696D582-221A-4A7A-9495-2A3992126361}" type="slidenum">
              <a:rPr lang="zh-TW" altLang="en-US" smtClean="0"/>
              <a:pPr>
                <a:defRPr/>
              </a:pPr>
              <a:t>23</a:t>
            </a:fld>
            <a:endParaRPr lang="en-US" altLang="zh-TW" dirty="0"/>
          </a:p>
        </p:txBody>
      </p:sp>
    </p:spTree>
  </p:cSld>
  <p:clrMapOvr>
    <a:masterClrMapping/>
  </p:clrMapOvr>
</p:sld>
</file>

<file path=ppt/slides/slide2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5" name="圖片 4">
            <a:extLst>
              <a:ext uri="{FF2B5EF4-FFF2-40B4-BE49-F238E27FC236}">
                <a16:creationId xmlns:a16="http://schemas.microsoft.com/office/drawing/2014/main" id="{3F68F287-2354-4FC4-A128-3CC5AE535630}"/>
              </a:ext>
            </a:extLst>
          </p:cNvPr>
          <p:cNvPicPr>
            <a:picLocks noChangeAspect="1"/>
          </p:cNvPicPr>
          <p:nvPr/>
        </p:nvPicPr>
        <p:blipFill rotWithShape="1">
          <a:blip r:embed="rId3">
            <a:extLst>
              <a:ext uri="{28A0092B-C50C-407E-A947-70E740481C1C}">
                <a14:useLocalDpi xmlns:a14="http://schemas.microsoft.com/office/drawing/2010/main" val="0"/>
              </a:ext>
            </a:extLst>
          </a:blip>
          <a:srcRect l="26" r="26"/>
          <a:stretch/>
        </p:blipFill>
        <p:spPr>
          <a:xfrm>
            <a:off x="58862" y="1556792"/>
            <a:ext cx="8784976" cy="2684721"/>
          </a:xfrm>
          <a:prstGeom prst="rect">
            <a:avLst/>
          </a:prstGeom>
        </p:spPr>
      </p:pic>
      <p:sp>
        <p:nvSpPr>
          <p:cNvPr id="43010" name="標題 1"/>
          <p:cNvSpPr txBox="1">
            <a:spLocks/>
          </p:cNvSpPr>
          <p:nvPr/>
        </p:nvSpPr>
        <p:spPr bwMode="auto">
          <a:xfrm>
            <a:off x="336550" y="333375"/>
            <a:ext cx="8229600" cy="633413"/>
          </a:xfrm>
          <a:prstGeom prst="rect">
            <a:avLst/>
          </a:prstGeom>
          <a:noFill/>
          <a:ln w="9525">
            <a:noFill/>
            <a:miter lim="800000"/>
            <a:headEnd/>
            <a:tailEnd/>
          </a:ln>
        </p:spPr>
        <p:txBody>
          <a:bodyPr anchor="ctr"/>
          <a:lstStyle/>
          <a:p>
            <a:pPr eaLnBrk="0" hangingPunct="0"/>
            <a:r>
              <a:rPr altLang="en-US" dirty="0" lang="zh-TW" sz="3000">
                <a:solidFill>
                  <a:schemeClr val="tx2"/>
                </a:solidFill>
                <a:latin charset="-120" pitchFamily="65" typeface="標楷體"/>
                <a:ea charset="-120" pitchFamily="65" typeface="標楷體"/>
              </a:rPr>
              <a:t>四、免登記資格審查勾選系統</a:t>
            </a:r>
            <a:r>
              <a:rPr altLang="zh-TW" dirty="0" lang="en-US" sz="3000">
                <a:solidFill>
                  <a:schemeClr val="tx2"/>
                </a:solidFill>
                <a:latin charset="-120" pitchFamily="65" typeface="標楷體"/>
                <a:ea charset="-120" pitchFamily="65" typeface="標楷體"/>
              </a:rPr>
              <a:t>-</a:t>
            </a:r>
            <a:r>
              <a:rPr altLang="en-US" dirty="0" lang="zh-TW" sz="3000">
                <a:solidFill>
                  <a:srgbClr val="FF0000"/>
                </a:solidFill>
                <a:latin charset="-120" pitchFamily="65" typeface="標楷體"/>
                <a:ea charset="-120" pitchFamily="65" typeface="標楷體"/>
              </a:rPr>
              <a:t>資料確認送出</a:t>
            </a:r>
            <a:endParaRPr altLang="en-US" dirty="0" lang="zh-TW" sz="3000">
              <a:solidFill>
                <a:srgbClr val="FF0000"/>
              </a:solidFill>
            </a:endParaRPr>
          </a:p>
        </p:txBody>
      </p:sp>
      <p:sp>
        <p:nvSpPr>
          <p:cNvPr id="8" name="AutoShape 4">
            <a:extLst>
              <a:ext uri="{FF2B5EF4-FFF2-40B4-BE49-F238E27FC236}">
                <a16:creationId xmlns:a16="http://schemas.microsoft.com/office/drawing/2014/main" id="{4F4FD866-3596-4D76-BE09-7659752A9678}"/>
              </a:ext>
            </a:extLst>
          </p:cNvPr>
          <p:cNvSpPr>
            <a:spLocks noChangeArrowheads="1"/>
          </p:cNvSpPr>
          <p:nvPr/>
        </p:nvSpPr>
        <p:spPr bwMode="auto">
          <a:xfrm>
            <a:off x="5468938" y="3645024"/>
            <a:ext cx="3097212" cy="962645"/>
          </a:xfrm>
          <a:prstGeom prst="wedgeRectCallout">
            <a:avLst>
              <a:gd fmla="val -63987" name="adj1"/>
              <a:gd fmla="val -22922" name="adj2"/>
            </a:avLst>
          </a:prstGeom>
          <a:solidFill>
            <a:srgbClr val="FFFF99"/>
          </a:solidFill>
          <a:ln algn="ctr" w="9525">
            <a:solidFill>
              <a:schemeClr val="tx1"/>
            </a:solidFill>
            <a:miter lim="800000"/>
            <a:headEnd/>
            <a:tailEnd/>
          </a:ln>
        </p:spPr>
        <p:txBody>
          <a:bodyPr/>
          <a:lstStyle/>
          <a:p>
            <a:r>
              <a:rPr altLang="en-US" b="1" dirty="0" lang="zh-TW" sz="1400">
                <a:solidFill>
                  <a:srgbClr val="0000FF"/>
                </a:solidFill>
                <a:ea charset="-120" pitchFamily="65" typeface="標楷體"/>
              </a:rPr>
              <a:t>考生名單勾選完成後，請仔細閱讀注意事項，並確定資料無誤後請點選「資料確定送出」，一旦送出即無法再修改任何資料。</a:t>
            </a:r>
          </a:p>
        </p:txBody>
      </p:sp>
      <p:sp>
        <p:nvSpPr>
          <p:cNvPr id="3" name="投影片編號版面配置區 2">
            <a:extLst>
              <a:ext uri="{FF2B5EF4-FFF2-40B4-BE49-F238E27FC236}">
                <a16:creationId xmlns:a16="http://schemas.microsoft.com/office/drawing/2014/main" id="{A814FD28-D29A-42AB-9E11-0F3D67488541}"/>
              </a:ext>
            </a:extLst>
          </p:cNvPr>
          <p:cNvSpPr>
            <a:spLocks noGrp="1"/>
          </p:cNvSpPr>
          <p:nvPr>
            <p:ph idx="12" sz="quarter" type="sldNum"/>
          </p:nvPr>
        </p:nvSpPr>
        <p:spPr/>
        <p:txBody>
          <a:bodyPr/>
          <a:lstStyle/>
          <a:p>
            <a:pPr>
              <a:defRPr/>
            </a:pPr>
            <a:fld id="{6696D582-221A-4A7A-9495-2A3992126361}" type="slidenum">
              <a:rPr altLang="en-US" lang="zh-TW" smtClean="0"/>
              <a:pPr>
                <a:defRPr/>
              </a:pPr>
              <a:t>24</a:t>
            </a:fld>
            <a:endParaRPr altLang="zh-TW" dirty="0" lang="en-US"/>
          </a:p>
        </p:txBody>
      </p:sp>
      <p:sp>
        <p:nvSpPr>
          <p:cNvPr id="9" name="矩形 8">
            <a:extLst>
              <a:ext uri="{FF2B5EF4-FFF2-40B4-BE49-F238E27FC236}">
                <a16:creationId xmlns:a16="http://schemas.microsoft.com/office/drawing/2014/main" id="{A7C3B140-3549-41E6-B8E6-92EA5EDA82E1}"/>
              </a:ext>
            </a:extLst>
          </p:cNvPr>
          <p:cNvSpPr/>
          <p:nvPr/>
        </p:nvSpPr>
        <p:spPr>
          <a:xfrm>
            <a:off x="5459766" y="1828959"/>
            <a:ext cx="1107731" cy="2750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TW"/>
          </a:p>
        </p:txBody>
      </p:sp>
      <p:sp>
        <p:nvSpPr>
          <p:cNvPr id="11" name="矩形 10">
            <a:extLst>
              <a:ext uri="{FF2B5EF4-FFF2-40B4-BE49-F238E27FC236}">
                <a16:creationId xmlns:a16="http://schemas.microsoft.com/office/drawing/2014/main" id="{3CD94A94-EAEF-489A-8239-943B40855847}"/>
              </a:ext>
            </a:extLst>
          </p:cNvPr>
          <p:cNvSpPr/>
          <p:nvPr/>
        </p:nvSpPr>
        <p:spPr>
          <a:xfrm>
            <a:off x="3836632" y="3685870"/>
            <a:ext cx="1179251" cy="41561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TW"/>
          </a:p>
        </p:txBody>
      </p:sp>
    </p:spTree>
  </p:cSld>
  <p:clrMapOvr>
    <a:masterClrMapping/>
  </p:clrMapOvr>
</p:sld>
</file>

<file path=ppt/slides/slide2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6" name="圖片 5">
            <a:extLst>
              <a:ext uri="{FF2B5EF4-FFF2-40B4-BE49-F238E27FC236}">
                <a16:creationId xmlns:a16="http://schemas.microsoft.com/office/drawing/2014/main" id="{2BAE9CE2-4751-4708-8799-1B7E5381B9BC}"/>
              </a:ext>
            </a:extLst>
          </p:cNvPr>
          <p:cNvPicPr>
            <a:picLocks noChangeAspect="1"/>
          </p:cNvPicPr>
          <p:nvPr/>
        </p:nvPicPr>
        <p:blipFill rotWithShape="1">
          <a:blip r:embed="rId3">
            <a:extLst>
              <a:ext uri="{28A0092B-C50C-407E-A947-70E740481C1C}">
                <a14:useLocalDpi xmlns:a14="http://schemas.microsoft.com/office/drawing/2010/main" val="0"/>
              </a:ext>
            </a:extLst>
          </a:blip>
          <a:srcRect l="63" r="67"/>
          <a:stretch/>
        </p:blipFill>
        <p:spPr>
          <a:xfrm>
            <a:off x="179512" y="1540137"/>
            <a:ext cx="8784976" cy="4295719"/>
          </a:xfrm>
          <a:prstGeom prst="rect">
            <a:avLst/>
          </a:prstGeom>
        </p:spPr>
      </p:pic>
      <p:sp>
        <p:nvSpPr>
          <p:cNvPr id="45058" name="標題 1"/>
          <p:cNvSpPr txBox="1">
            <a:spLocks/>
          </p:cNvSpPr>
          <p:nvPr/>
        </p:nvSpPr>
        <p:spPr bwMode="auto">
          <a:xfrm>
            <a:off x="336550" y="333375"/>
            <a:ext cx="8229600" cy="633413"/>
          </a:xfrm>
          <a:prstGeom prst="rect">
            <a:avLst/>
          </a:prstGeom>
          <a:noFill/>
          <a:ln w="9525">
            <a:noFill/>
            <a:miter lim="800000"/>
            <a:headEnd/>
            <a:tailEnd/>
          </a:ln>
        </p:spPr>
        <p:txBody>
          <a:bodyPr anchor="ctr"/>
          <a:lstStyle/>
          <a:p>
            <a:pPr eaLnBrk="0" hangingPunct="0"/>
            <a:r>
              <a:rPr altLang="en-US" dirty="0" lang="zh-TW" sz="3000">
                <a:solidFill>
                  <a:schemeClr val="tx2"/>
                </a:solidFill>
                <a:latin charset="-120" pitchFamily="65" typeface="標楷體"/>
                <a:ea charset="-120" pitchFamily="65" typeface="標楷體"/>
              </a:rPr>
              <a:t>四、免登記資格審查勾選系統</a:t>
            </a:r>
            <a:r>
              <a:rPr altLang="zh-TW" dirty="0" lang="en-US" sz="3000">
                <a:solidFill>
                  <a:schemeClr val="tx2"/>
                </a:solidFill>
                <a:latin charset="-120" pitchFamily="65" typeface="標楷體"/>
                <a:ea charset="-120" pitchFamily="65" typeface="標楷體"/>
              </a:rPr>
              <a:t>-</a:t>
            </a:r>
            <a:r>
              <a:rPr altLang="en-US" dirty="0" lang="zh-TW" sz="3000">
                <a:solidFill>
                  <a:srgbClr val="FF0000"/>
                </a:solidFill>
                <a:latin charset="-120" pitchFamily="65" typeface="標楷體"/>
                <a:ea charset="-120" pitchFamily="65" typeface="標楷體"/>
              </a:rPr>
              <a:t>報表列印</a:t>
            </a:r>
            <a:endParaRPr altLang="en-US" dirty="0" lang="zh-TW" sz="3000">
              <a:solidFill>
                <a:srgbClr val="FF0000"/>
              </a:solidFill>
            </a:endParaRPr>
          </a:p>
        </p:txBody>
      </p:sp>
      <p:sp>
        <p:nvSpPr>
          <p:cNvPr id="8" name="AutoShape 4">
            <a:extLst>
              <a:ext uri="{FF2B5EF4-FFF2-40B4-BE49-F238E27FC236}">
                <a16:creationId xmlns:a16="http://schemas.microsoft.com/office/drawing/2014/main" id="{3C0F1E9C-DED9-4283-8ACA-7C6495E81661}"/>
              </a:ext>
            </a:extLst>
          </p:cNvPr>
          <p:cNvSpPr>
            <a:spLocks noChangeArrowheads="1"/>
          </p:cNvSpPr>
          <p:nvPr/>
        </p:nvSpPr>
        <p:spPr bwMode="auto">
          <a:xfrm>
            <a:off x="5724128" y="2284872"/>
            <a:ext cx="2716411" cy="720079"/>
          </a:xfrm>
          <a:prstGeom prst="wedgeRectCallout">
            <a:avLst>
              <a:gd fmla="val -43015" name="adj1"/>
              <a:gd fmla="val 108552" name="adj2"/>
            </a:avLst>
          </a:prstGeom>
          <a:solidFill>
            <a:srgbClr val="FFFF99"/>
          </a:solidFill>
          <a:ln algn="ctr" w="9525">
            <a:solidFill>
              <a:schemeClr val="tx1"/>
            </a:solidFill>
            <a:miter lim="800000"/>
            <a:headEnd/>
            <a:tailEnd/>
          </a:ln>
        </p:spPr>
        <p:txBody>
          <a:bodyPr/>
          <a:lstStyle/>
          <a:p>
            <a:r>
              <a:rPr altLang="en-US" b="1" dirty="0" lang="zh-TW" sz="1400">
                <a:solidFill>
                  <a:srgbClr val="0000FF"/>
                </a:solidFill>
                <a:ea charset="-120" pitchFamily="65" typeface="標楷體"/>
              </a:rPr>
              <a:t>完成確定送出後，請下載表</a:t>
            </a:r>
            <a:r>
              <a:rPr altLang="zh-TW" b="1" dirty="0" lang="en-US" sz="1400">
                <a:solidFill>
                  <a:srgbClr val="0000FF"/>
                </a:solidFill>
                <a:ea charset="-120" pitchFamily="65" typeface="標楷體"/>
              </a:rPr>
              <a:t>A1</a:t>
            </a:r>
            <a:r>
              <a:rPr altLang="en-US" b="1" dirty="0" lang="zh-TW" sz="1400">
                <a:solidFill>
                  <a:srgbClr val="0000FF"/>
                </a:solidFill>
                <a:ea charset="-120" pitchFamily="65" typeface="標楷體"/>
              </a:rPr>
              <a:t>列印並核章後，以限時掛號寄送本委員會備查。</a:t>
            </a:r>
          </a:p>
        </p:txBody>
      </p:sp>
      <p:sp>
        <p:nvSpPr>
          <p:cNvPr id="4" name="矩形 3">
            <a:extLst>
              <a:ext uri="{FF2B5EF4-FFF2-40B4-BE49-F238E27FC236}">
                <a16:creationId xmlns:a16="http://schemas.microsoft.com/office/drawing/2014/main" id="{E5C8928E-E73C-4D81-AE69-081BB8FC84C7}"/>
              </a:ext>
            </a:extLst>
          </p:cNvPr>
          <p:cNvSpPr/>
          <p:nvPr/>
        </p:nvSpPr>
        <p:spPr>
          <a:xfrm>
            <a:off x="2195736" y="3415061"/>
            <a:ext cx="4104456" cy="37397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dirty="0" lang="zh-TW"/>
          </a:p>
        </p:txBody>
      </p:sp>
      <p:sp>
        <p:nvSpPr>
          <p:cNvPr id="5" name="投影片編號版面配置區 4">
            <a:extLst>
              <a:ext uri="{FF2B5EF4-FFF2-40B4-BE49-F238E27FC236}">
                <a16:creationId xmlns:a16="http://schemas.microsoft.com/office/drawing/2014/main" id="{0BC0352A-C277-4B9B-A132-148FE6CB0C3A}"/>
              </a:ext>
            </a:extLst>
          </p:cNvPr>
          <p:cNvSpPr>
            <a:spLocks noGrp="1"/>
          </p:cNvSpPr>
          <p:nvPr>
            <p:ph idx="12" sz="quarter" type="sldNum"/>
          </p:nvPr>
        </p:nvSpPr>
        <p:spPr/>
        <p:txBody>
          <a:bodyPr/>
          <a:lstStyle/>
          <a:p>
            <a:pPr>
              <a:defRPr/>
            </a:pPr>
            <a:fld id="{6696D582-221A-4A7A-9495-2A3992126361}" type="slidenum">
              <a:rPr altLang="en-US" lang="zh-TW" smtClean="0"/>
              <a:pPr>
                <a:defRPr/>
              </a:pPr>
              <a:t>25</a:t>
            </a:fld>
            <a:endParaRPr altLang="zh-TW" dirty="0" lang="en-US"/>
          </a:p>
        </p:txBody>
      </p:sp>
    </p:spTree>
  </p:cSld>
  <p:clrMapOvr>
    <a:masterClrMapping/>
  </p:clrMapOvr>
</p:sld>
</file>

<file path=ppt/slides/slide2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11" name="圖片 10">
            <a:extLst>
              <a:ext uri="{FF2B5EF4-FFF2-40B4-BE49-F238E27FC236}">
                <a16:creationId xmlns:a16="http://schemas.microsoft.com/office/drawing/2014/main" id="{02A998A4-9C35-4C78-BE88-6F65259E3B14}"/>
              </a:ext>
            </a:extLst>
          </p:cNvPr>
          <p:cNvPicPr>
            <a:picLocks noChangeAspect="1"/>
          </p:cNvPicPr>
          <p:nvPr/>
        </p:nvPicPr>
        <p:blipFill rotWithShape="1">
          <a:blip r:embed="rId3">
            <a:extLst>
              <a:ext uri="{28A0092B-C50C-407E-A947-70E740481C1C}">
                <a14:useLocalDpi xmlns:a14="http://schemas.microsoft.com/office/drawing/2010/main" val="0"/>
              </a:ext>
            </a:extLst>
          </a:blip>
          <a:srcRect l="63" r="67"/>
          <a:stretch/>
        </p:blipFill>
        <p:spPr>
          <a:xfrm>
            <a:off x="179512" y="1281140"/>
            <a:ext cx="8784976" cy="4295719"/>
          </a:xfrm>
          <a:prstGeom prst="rect">
            <a:avLst/>
          </a:prstGeom>
        </p:spPr>
      </p:pic>
      <p:sp>
        <p:nvSpPr>
          <p:cNvPr id="45058" name="標題 1"/>
          <p:cNvSpPr txBox="1">
            <a:spLocks/>
          </p:cNvSpPr>
          <p:nvPr/>
        </p:nvSpPr>
        <p:spPr bwMode="auto">
          <a:xfrm>
            <a:off x="258031" y="333375"/>
            <a:ext cx="8555930" cy="633413"/>
          </a:xfrm>
          <a:prstGeom prst="rect">
            <a:avLst/>
          </a:prstGeom>
          <a:noFill/>
          <a:ln w="9525">
            <a:noFill/>
            <a:miter lim="800000"/>
            <a:headEnd/>
            <a:tailEnd/>
          </a:ln>
        </p:spPr>
        <p:txBody>
          <a:bodyPr anchor="ctr"/>
          <a:lstStyle/>
          <a:p>
            <a:pPr eaLnBrk="0" hangingPunct="0"/>
            <a:r>
              <a:rPr altLang="en-US" dirty="0" lang="zh-TW" sz="3000">
                <a:solidFill>
                  <a:schemeClr val="tx2"/>
                </a:solidFill>
                <a:latin charset="-120" pitchFamily="65" typeface="標楷體"/>
                <a:ea charset="-120" pitchFamily="65" typeface="標楷體"/>
              </a:rPr>
              <a:t>四、免登記資格審查勾選系統</a:t>
            </a:r>
            <a:r>
              <a:rPr altLang="zh-TW" dirty="0" lang="en-US" sz="3000">
                <a:solidFill>
                  <a:schemeClr val="tx2"/>
                </a:solidFill>
                <a:latin charset="-120" pitchFamily="65" typeface="標楷體"/>
                <a:ea charset="-120" pitchFamily="65" typeface="標楷體"/>
              </a:rPr>
              <a:t>-</a:t>
            </a:r>
            <a:r>
              <a:rPr altLang="en-US" dirty="0" lang="zh-TW">
                <a:solidFill>
                  <a:srgbClr val="FF0000"/>
                </a:solidFill>
                <a:latin charset="-120" pitchFamily="65" typeface="標楷體"/>
                <a:ea charset="-120" pitchFamily="65" typeface="標楷體"/>
              </a:rPr>
              <a:t>查詢申請特種生學生名單</a:t>
            </a:r>
            <a:endParaRPr altLang="en-US" dirty="0" lang="zh-TW">
              <a:solidFill>
                <a:srgbClr val="FF0000"/>
              </a:solidFill>
            </a:endParaRPr>
          </a:p>
        </p:txBody>
      </p:sp>
      <p:sp>
        <p:nvSpPr>
          <p:cNvPr id="9" name="AutoShape 4">
            <a:extLst>
              <a:ext uri="{FF2B5EF4-FFF2-40B4-BE49-F238E27FC236}">
                <a16:creationId xmlns:a16="http://schemas.microsoft.com/office/drawing/2014/main" id="{731FC64F-358A-460E-A275-5AE2045FE335}"/>
              </a:ext>
            </a:extLst>
          </p:cNvPr>
          <p:cNvSpPr>
            <a:spLocks noChangeArrowheads="1"/>
          </p:cNvSpPr>
          <p:nvPr/>
        </p:nvSpPr>
        <p:spPr bwMode="auto">
          <a:xfrm>
            <a:off x="5076056" y="5576859"/>
            <a:ext cx="3292475" cy="947886"/>
          </a:xfrm>
          <a:prstGeom prst="wedgeRectCallout">
            <a:avLst>
              <a:gd fmla="val -46602" name="adj1"/>
              <a:gd fmla="val -123625" name="adj2"/>
            </a:avLst>
          </a:prstGeom>
          <a:solidFill>
            <a:srgbClr val="FFFF99"/>
          </a:solidFill>
          <a:ln algn="ctr" w="9525">
            <a:solidFill>
              <a:schemeClr val="tx1"/>
            </a:solidFill>
            <a:miter lim="800000"/>
            <a:headEnd/>
            <a:tailEnd/>
          </a:ln>
        </p:spPr>
        <p:txBody>
          <a:bodyPr/>
          <a:lstStyle/>
          <a:p>
            <a:r>
              <a:rPr altLang="en-US" b="1" dirty="0" lang="zh-TW" sz="1400">
                <a:solidFill>
                  <a:srgbClr val="0000FF"/>
                </a:solidFill>
                <a:ea charset="-120" pitchFamily="65" typeface="標楷體"/>
              </a:rPr>
              <a:t>學校可於考生資格審查期間，點選「已申請特種生審查學生名單」</a:t>
            </a:r>
            <a:r>
              <a:rPr altLang="zh-TW" b="1" dirty="0" lang="en-US" sz="1400">
                <a:solidFill>
                  <a:srgbClr val="0000FF"/>
                </a:solidFill>
                <a:ea charset="-120" pitchFamily="65" typeface="標楷體"/>
              </a:rPr>
              <a:t>(Excel</a:t>
            </a:r>
            <a:r>
              <a:rPr altLang="en-US" b="1" dirty="0" lang="zh-TW" sz="1400">
                <a:solidFill>
                  <a:srgbClr val="0000FF"/>
                </a:solidFill>
                <a:ea charset="-120" pitchFamily="65" typeface="標楷體"/>
              </a:rPr>
              <a:t>檔</a:t>
            </a:r>
            <a:r>
              <a:rPr altLang="zh-TW" b="1" dirty="0" lang="en-US" sz="1400">
                <a:solidFill>
                  <a:srgbClr val="0000FF"/>
                </a:solidFill>
                <a:ea charset="-120" pitchFamily="65" typeface="標楷體"/>
              </a:rPr>
              <a:t>)</a:t>
            </a:r>
            <a:r>
              <a:rPr altLang="en-US" b="1" dirty="0" lang="zh-TW" sz="1400">
                <a:solidFill>
                  <a:srgbClr val="0000FF"/>
                </a:solidFill>
                <a:ea charset="-120" pitchFamily="65" typeface="標楷體"/>
              </a:rPr>
              <a:t>，查詢目前已上網申請特種生之考生名單以利追蹤輔導。</a:t>
            </a:r>
          </a:p>
        </p:txBody>
      </p:sp>
      <p:sp>
        <p:nvSpPr>
          <p:cNvPr id="8" name="矩形 7">
            <a:extLst>
              <a:ext uri="{FF2B5EF4-FFF2-40B4-BE49-F238E27FC236}">
                <a16:creationId xmlns:a16="http://schemas.microsoft.com/office/drawing/2014/main" id="{9C13921E-D148-41E4-9960-9ECF93916924}"/>
              </a:ext>
            </a:extLst>
          </p:cNvPr>
          <p:cNvSpPr/>
          <p:nvPr/>
        </p:nvSpPr>
        <p:spPr>
          <a:xfrm>
            <a:off x="3275856" y="4581128"/>
            <a:ext cx="1872208" cy="37397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dirty="0" lang="zh-TW"/>
          </a:p>
        </p:txBody>
      </p:sp>
      <p:sp>
        <p:nvSpPr>
          <p:cNvPr id="3" name="投影片編號版面配置區 2">
            <a:extLst>
              <a:ext uri="{FF2B5EF4-FFF2-40B4-BE49-F238E27FC236}">
                <a16:creationId xmlns:a16="http://schemas.microsoft.com/office/drawing/2014/main" id="{353CEAEC-318E-4939-94DF-45AC141ED389}"/>
              </a:ext>
            </a:extLst>
          </p:cNvPr>
          <p:cNvSpPr>
            <a:spLocks noGrp="1"/>
          </p:cNvSpPr>
          <p:nvPr>
            <p:ph idx="12" sz="quarter" type="sldNum"/>
          </p:nvPr>
        </p:nvSpPr>
        <p:spPr/>
        <p:txBody>
          <a:bodyPr/>
          <a:lstStyle/>
          <a:p>
            <a:pPr>
              <a:defRPr/>
            </a:pPr>
            <a:fld id="{6696D582-221A-4A7A-9495-2A3992126361}" type="slidenum">
              <a:rPr altLang="en-US" lang="zh-TW" smtClean="0"/>
              <a:pPr>
                <a:defRPr/>
              </a:pPr>
              <a:t>26</a:t>
            </a:fld>
            <a:endParaRPr altLang="zh-TW" dirty="0" lang="en-US"/>
          </a:p>
        </p:txBody>
      </p:sp>
    </p:spTree>
    <p:extLst>
      <p:ext uri="{BB962C8B-B14F-4D97-AF65-F5344CB8AC3E}">
        <p14:creationId xmlns:p14="http://schemas.microsoft.com/office/powerpoint/2010/main" val="3027178061"/>
      </p:ext>
    </p:extLst>
  </p:cSld>
  <p:clrMapOvr>
    <a:masterClrMapping/>
  </p:clrMapOvr>
</p:sld>
</file>

<file path=ppt/slides/slide2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47107" name="標題 1"/>
          <p:cNvSpPr txBox="1">
            <a:spLocks/>
          </p:cNvSpPr>
          <p:nvPr/>
        </p:nvSpPr>
        <p:spPr bwMode="auto">
          <a:xfrm>
            <a:off x="336550" y="333375"/>
            <a:ext cx="8229600" cy="633413"/>
          </a:xfrm>
          <a:prstGeom prst="rect">
            <a:avLst/>
          </a:prstGeom>
          <a:noFill/>
          <a:ln w="9525">
            <a:noFill/>
            <a:miter lim="800000"/>
            <a:headEnd/>
            <a:tailEnd/>
          </a:ln>
        </p:spPr>
        <p:txBody>
          <a:bodyPr anchor="ctr"/>
          <a:lstStyle/>
          <a:p>
            <a:pPr eaLnBrk="0" hangingPunct="0"/>
            <a:r>
              <a:rPr altLang="en-US" dirty="0" lang="zh-TW" sz="3000">
                <a:solidFill>
                  <a:schemeClr val="tx2"/>
                </a:solidFill>
                <a:latin charset="-120" pitchFamily="65" typeface="標楷體"/>
                <a:ea charset="-120" pitchFamily="65" typeface="標楷體"/>
              </a:rPr>
              <a:t>四、免登記資格審查勾選系統</a:t>
            </a:r>
            <a:r>
              <a:rPr altLang="zh-TW" dirty="0" lang="en-US" sz="3000">
                <a:solidFill>
                  <a:schemeClr val="tx2"/>
                </a:solidFill>
                <a:latin charset="-120" pitchFamily="65" typeface="標楷體"/>
                <a:ea charset="-120" pitchFamily="65" typeface="標楷體"/>
              </a:rPr>
              <a:t>-</a:t>
            </a:r>
            <a:r>
              <a:rPr altLang="en-US" dirty="0" lang="zh-TW" sz="3000">
                <a:solidFill>
                  <a:srgbClr val="FF0000"/>
                </a:solidFill>
                <a:latin charset="-120" pitchFamily="65" typeface="標楷體"/>
                <a:ea charset="-120" pitchFamily="65" typeface="標楷體"/>
              </a:rPr>
              <a:t>報表</a:t>
            </a:r>
            <a:r>
              <a:rPr altLang="zh-TW" dirty="0" lang="en-US" sz="3000">
                <a:solidFill>
                  <a:srgbClr val="FF0000"/>
                </a:solidFill>
                <a:latin charset="-120" pitchFamily="65" typeface="標楷體"/>
                <a:ea charset="-120" pitchFamily="65" typeface="標楷體"/>
              </a:rPr>
              <a:t>A1(</a:t>
            </a:r>
            <a:r>
              <a:rPr altLang="en-US" dirty="0" lang="zh-TW" sz="3000">
                <a:solidFill>
                  <a:srgbClr val="FF0000"/>
                </a:solidFill>
                <a:latin charset="-120" pitchFamily="65" typeface="標楷體"/>
                <a:ea charset="-120" pitchFamily="65" typeface="標楷體"/>
              </a:rPr>
              <a:t>樣張</a:t>
            </a:r>
            <a:r>
              <a:rPr altLang="zh-TW" dirty="0" lang="en-US" sz="3000">
                <a:solidFill>
                  <a:srgbClr val="FF0000"/>
                </a:solidFill>
                <a:latin charset="-120" pitchFamily="65" typeface="標楷體"/>
                <a:ea charset="-120" pitchFamily="65" typeface="標楷體"/>
              </a:rPr>
              <a:t>)</a:t>
            </a:r>
            <a:endParaRPr altLang="en-US" dirty="0" lang="zh-TW" sz="3000">
              <a:solidFill>
                <a:srgbClr val="FF0000"/>
              </a:solidFill>
            </a:endParaRPr>
          </a:p>
        </p:txBody>
      </p:sp>
      <p:sp>
        <p:nvSpPr>
          <p:cNvPr id="3" name="投影片編號版面配置區 2">
            <a:extLst>
              <a:ext uri="{FF2B5EF4-FFF2-40B4-BE49-F238E27FC236}">
                <a16:creationId xmlns:a16="http://schemas.microsoft.com/office/drawing/2014/main" id="{B31B2B2D-C3DB-4743-B8B6-B03C4448FC6A}"/>
              </a:ext>
            </a:extLst>
          </p:cNvPr>
          <p:cNvSpPr>
            <a:spLocks noGrp="1"/>
          </p:cNvSpPr>
          <p:nvPr>
            <p:ph idx="12" sz="quarter" type="sldNum"/>
          </p:nvPr>
        </p:nvSpPr>
        <p:spPr/>
        <p:txBody>
          <a:bodyPr/>
          <a:lstStyle/>
          <a:p>
            <a:pPr>
              <a:defRPr/>
            </a:pPr>
            <a:fld id="{6696D582-221A-4A7A-9495-2A3992126361}" type="slidenum">
              <a:rPr altLang="en-US" lang="zh-TW" smtClean="0"/>
              <a:pPr>
                <a:defRPr/>
              </a:pPr>
              <a:t>27</a:t>
            </a:fld>
            <a:endParaRPr altLang="zh-TW" dirty="0" lang="en-US"/>
          </a:p>
        </p:txBody>
      </p:sp>
      <p:grpSp>
        <p:nvGrpSpPr>
          <p:cNvPr id="25" name="群組 24">
            <a:extLst>
              <a:ext uri="{FF2B5EF4-FFF2-40B4-BE49-F238E27FC236}">
                <a16:creationId xmlns:a16="http://schemas.microsoft.com/office/drawing/2014/main" id="{CCC845D8-ADB1-4B44-AA19-751D2F7166C7}"/>
              </a:ext>
            </a:extLst>
          </p:cNvPr>
          <p:cNvGrpSpPr/>
          <p:nvPr/>
        </p:nvGrpSpPr>
        <p:grpSpPr>
          <a:xfrm>
            <a:off x="2420637" y="1323978"/>
            <a:ext cx="6428571" cy="4832449"/>
            <a:chOff x="2420637" y="1323978"/>
            <a:chExt cx="6428571" cy="4832449"/>
          </a:xfrm>
        </p:grpSpPr>
        <p:pic>
          <p:nvPicPr>
            <p:cNvPr id="17" name="圖片 16">
              <a:extLst>
                <a:ext uri="{FF2B5EF4-FFF2-40B4-BE49-F238E27FC236}">
                  <a16:creationId xmlns:a16="http://schemas.microsoft.com/office/drawing/2014/main" id="{224B44CB-F70D-4202-BCD3-85A5002BC51C}"/>
                </a:ext>
              </a:extLst>
            </p:cNvPr>
            <p:cNvPicPr>
              <a:picLocks noChangeAspect="1"/>
            </p:cNvPicPr>
            <p:nvPr/>
          </p:nvPicPr>
          <p:blipFill rotWithShape="1">
            <a:blip r:embed="rId3">
              <a:extLst>
                <a:ext uri="{28A0092B-C50C-407E-A947-70E740481C1C}">
                  <a14:useLocalDpi xmlns:a14="http://schemas.microsoft.com/office/drawing/2010/main" val="0"/>
                </a:ext>
              </a:extLst>
            </a:blip>
            <a:srcRect b="116"/>
            <a:stretch/>
          </p:blipFill>
          <p:spPr>
            <a:xfrm>
              <a:off x="2420637" y="1323978"/>
              <a:ext cx="6428571" cy="4832449"/>
            </a:xfrm>
            <a:prstGeom prst="rect">
              <a:avLst/>
            </a:prstGeom>
          </p:spPr>
        </p:pic>
        <p:sp>
          <p:nvSpPr>
            <p:cNvPr id="10" name="矩形 9">
              <a:extLst>
                <a:ext uri="{FF2B5EF4-FFF2-40B4-BE49-F238E27FC236}">
                  <a16:creationId xmlns:a16="http://schemas.microsoft.com/office/drawing/2014/main" id="{D7EB0E1E-BF15-4B8A-AED4-4125AE28A8FD}"/>
                </a:ext>
              </a:extLst>
            </p:cNvPr>
            <p:cNvSpPr/>
            <p:nvPr/>
          </p:nvSpPr>
          <p:spPr>
            <a:xfrm>
              <a:off x="7658819" y="2212483"/>
              <a:ext cx="105768" cy="858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TW"/>
            </a:p>
          </p:txBody>
        </p:sp>
        <p:sp>
          <p:nvSpPr>
            <p:cNvPr id="12" name="文字方塊 11">
              <a:extLst>
                <a:ext uri="{FF2B5EF4-FFF2-40B4-BE49-F238E27FC236}">
                  <a16:creationId xmlns:a16="http://schemas.microsoft.com/office/drawing/2014/main" id="{971AD6B9-9C38-45AE-A8F1-45FC307DFF8B}"/>
                </a:ext>
              </a:extLst>
            </p:cNvPr>
            <p:cNvSpPr txBox="1"/>
            <p:nvPr/>
          </p:nvSpPr>
          <p:spPr>
            <a:xfrm>
              <a:off x="7547669" y="2133530"/>
              <a:ext cx="325730" cy="246221"/>
            </a:xfrm>
            <a:prstGeom prst="rect">
              <a:avLst/>
            </a:prstGeom>
            <a:noFill/>
          </p:spPr>
          <p:txBody>
            <a:bodyPr rtlCol="0" wrap="none">
              <a:spAutoFit/>
            </a:bodyPr>
            <a:lstStyle/>
            <a:p>
              <a:r>
                <a:rPr altLang="zh-TW" dirty="0" lang="en-US" sz="1000"/>
                <a:t>08</a:t>
              </a:r>
              <a:endParaRPr altLang="en-US" dirty="0" lang="zh-TW" sz="1000"/>
            </a:p>
          </p:txBody>
        </p:sp>
        <p:sp>
          <p:nvSpPr>
            <p:cNvPr id="14" name="矩形 13">
              <a:extLst>
                <a:ext uri="{FF2B5EF4-FFF2-40B4-BE49-F238E27FC236}">
                  <a16:creationId xmlns:a16="http://schemas.microsoft.com/office/drawing/2014/main" id="{15B618F9-BC38-48B2-9089-54E62A3B03E7}"/>
                </a:ext>
              </a:extLst>
            </p:cNvPr>
            <p:cNvSpPr/>
            <p:nvPr/>
          </p:nvSpPr>
          <p:spPr>
            <a:xfrm>
              <a:off x="8015086" y="1938958"/>
              <a:ext cx="64963" cy="857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TW"/>
            </a:p>
          </p:txBody>
        </p:sp>
        <p:sp>
          <p:nvSpPr>
            <p:cNvPr id="16" name="文字方塊 15">
              <a:extLst>
                <a:ext uri="{FF2B5EF4-FFF2-40B4-BE49-F238E27FC236}">
                  <a16:creationId xmlns:a16="http://schemas.microsoft.com/office/drawing/2014/main" id="{1CEF9442-302F-48C6-A220-D8F105B75A5D}"/>
                </a:ext>
              </a:extLst>
            </p:cNvPr>
            <p:cNvSpPr txBox="1"/>
            <p:nvPr/>
          </p:nvSpPr>
          <p:spPr>
            <a:xfrm>
              <a:off x="7911953" y="1886349"/>
              <a:ext cx="284052" cy="200055"/>
            </a:xfrm>
            <a:prstGeom prst="rect">
              <a:avLst/>
            </a:prstGeom>
            <a:noFill/>
          </p:spPr>
          <p:txBody>
            <a:bodyPr rtlCol="0" wrap="none">
              <a:spAutoFit/>
            </a:bodyPr>
            <a:lstStyle/>
            <a:p>
              <a:r>
                <a:rPr altLang="zh-TW" dirty="0" lang="en-US" sz="700"/>
                <a:t>09</a:t>
              </a:r>
              <a:endParaRPr altLang="en-US" dirty="0" lang="zh-TW" sz="700"/>
            </a:p>
          </p:txBody>
        </p:sp>
      </p:grpSp>
      <p:sp>
        <p:nvSpPr>
          <p:cNvPr id="8" name="AutoShape 8">
            <a:extLst>
              <a:ext uri="{FF2B5EF4-FFF2-40B4-BE49-F238E27FC236}">
                <a16:creationId xmlns:a16="http://schemas.microsoft.com/office/drawing/2014/main" id="{8BE8AE2D-785F-4A50-9C4B-4B29A3867043}"/>
              </a:ext>
            </a:extLst>
          </p:cNvPr>
          <p:cNvSpPr>
            <a:spLocks noChangeArrowheads="1"/>
          </p:cNvSpPr>
          <p:nvPr/>
        </p:nvSpPr>
        <p:spPr bwMode="auto">
          <a:xfrm>
            <a:off x="179512" y="1484784"/>
            <a:ext cx="2664296" cy="792163"/>
          </a:xfrm>
          <a:prstGeom prst="wedgeRectCallout">
            <a:avLst>
              <a:gd fmla="val 50130" name="adj1"/>
              <a:gd fmla="val 98223" name="adj2"/>
            </a:avLst>
          </a:prstGeom>
          <a:solidFill>
            <a:srgbClr val="FFFF99"/>
          </a:solidFill>
          <a:ln algn="ctr" w="9525">
            <a:solidFill>
              <a:schemeClr val="tx1"/>
            </a:solidFill>
            <a:miter lim="800000"/>
            <a:headEnd/>
            <a:tailEnd/>
          </a:ln>
        </p:spPr>
        <p:txBody>
          <a:bodyPr/>
          <a:lstStyle/>
          <a:p>
            <a:r>
              <a:rPr altLang="en-US" b="1" dirty="0" lang="zh-TW" sz="1400">
                <a:solidFill>
                  <a:srgbClr val="0000FF"/>
                </a:solidFill>
                <a:latin charset="0" pitchFamily="18" typeface="Times New Roman"/>
                <a:ea charset="-120" pitchFamily="65" typeface="標楷體"/>
              </a:rPr>
              <a:t>請將此</a:t>
            </a:r>
            <a:r>
              <a:rPr altLang="zh-TW" b="1" dirty="0" lang="en-US" sz="1400">
                <a:solidFill>
                  <a:srgbClr val="0000FF"/>
                </a:solidFill>
                <a:latin charset="0" pitchFamily="18" typeface="Times New Roman"/>
                <a:ea charset="-120" pitchFamily="65" typeface="標楷體"/>
              </a:rPr>
              <a:t>A1</a:t>
            </a:r>
            <a:r>
              <a:rPr altLang="en-US" b="1" dirty="0" lang="zh-TW" sz="1400">
                <a:solidFill>
                  <a:srgbClr val="0000FF"/>
                </a:solidFill>
                <a:latin charset="0" pitchFamily="18" typeface="Times New Roman"/>
                <a:ea charset="-120" pitchFamily="65" typeface="標楷體"/>
              </a:rPr>
              <a:t>總表，經承辦人及教務主管核章後，於</a:t>
            </a:r>
            <a:r>
              <a:rPr altLang="zh-TW" b="1" dirty="0" lang="en-US" sz="1400">
                <a:solidFill>
                  <a:srgbClr val="0000FF"/>
                </a:solidFill>
                <a:latin charset="0" pitchFamily="18" typeface="Times New Roman"/>
                <a:ea charset="-120" pitchFamily="65" typeface="標楷體"/>
              </a:rPr>
              <a:t>112.5.12</a:t>
            </a:r>
            <a:r>
              <a:rPr altLang="en-US" b="1" dirty="0" lang="zh-TW" sz="1400">
                <a:solidFill>
                  <a:srgbClr val="0000FF"/>
                </a:solidFill>
                <a:latin charset="0" pitchFamily="18" typeface="Times New Roman"/>
                <a:ea charset="-120" pitchFamily="65" typeface="標楷體"/>
              </a:rPr>
              <a:t>前郵寄至本委員會備查。</a:t>
            </a:r>
          </a:p>
        </p:txBody>
      </p:sp>
    </p:spTree>
  </p:cSld>
  <p:clrMapOvr>
    <a:masterClrMapping/>
  </p:clrMapOvr>
</p:sld>
</file>

<file path=ppt/slides/slide2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05ADD055-645F-4F2C-B78F-C8006F97B032}"/>
              </a:ext>
            </a:extLst>
          </p:cNvPr>
          <p:cNvPicPr>
            <a:picLocks noChangeAspect="1"/>
          </p:cNvPicPr>
          <p:nvPr/>
        </p:nvPicPr>
        <p:blipFill rotWithShape="1">
          <a:blip r:embed="rId3">
            <a:extLst>
              <a:ext uri="{28A0092B-C50C-407E-A947-70E740481C1C}">
                <a14:useLocalDpi xmlns:a14="http://schemas.microsoft.com/office/drawing/2010/main" val="0"/>
              </a:ext>
            </a:extLst>
          </a:blip>
          <a:srcRect b="65" t="73"/>
          <a:stretch/>
        </p:blipFill>
        <p:spPr>
          <a:xfrm>
            <a:off x="2381156" y="1196752"/>
            <a:ext cx="4183324" cy="5327873"/>
          </a:xfrm>
          <a:prstGeom prst="rect">
            <a:avLst/>
          </a:prstGeom>
          <a:ln>
            <a:solidFill>
              <a:schemeClr val="tx1"/>
            </a:solidFill>
          </a:ln>
        </p:spPr>
      </p:pic>
      <p:sp>
        <p:nvSpPr>
          <p:cNvPr id="47107" name="標題 1"/>
          <p:cNvSpPr txBox="1">
            <a:spLocks/>
          </p:cNvSpPr>
          <p:nvPr/>
        </p:nvSpPr>
        <p:spPr bwMode="auto">
          <a:xfrm>
            <a:off x="336550" y="333375"/>
            <a:ext cx="8229600" cy="633413"/>
          </a:xfrm>
          <a:prstGeom prst="rect">
            <a:avLst/>
          </a:prstGeom>
          <a:noFill/>
          <a:ln w="9525">
            <a:noFill/>
            <a:miter lim="800000"/>
            <a:headEnd/>
            <a:tailEnd/>
          </a:ln>
        </p:spPr>
        <p:txBody>
          <a:bodyPr anchor="ctr"/>
          <a:lstStyle/>
          <a:p>
            <a:pPr eaLnBrk="0" hangingPunct="0"/>
            <a:r>
              <a:rPr altLang="en-US" dirty="0" lang="zh-TW" sz="3000">
                <a:solidFill>
                  <a:schemeClr val="tx2"/>
                </a:solidFill>
                <a:latin charset="-120" pitchFamily="65" typeface="標楷體"/>
                <a:ea charset="-120" pitchFamily="65" typeface="標楷體"/>
              </a:rPr>
              <a:t>四、免登記資格審查勾選系統</a:t>
            </a:r>
            <a:r>
              <a:rPr altLang="zh-TW" dirty="0" lang="en-US" sz="3000">
                <a:solidFill>
                  <a:schemeClr val="tx2"/>
                </a:solidFill>
                <a:latin charset="-120" pitchFamily="65" typeface="標楷體"/>
                <a:ea charset="-120" pitchFamily="65" typeface="標楷體"/>
              </a:rPr>
              <a:t>-</a:t>
            </a:r>
            <a:r>
              <a:rPr altLang="en-US" dirty="0" lang="zh-TW" sz="2200">
                <a:solidFill>
                  <a:srgbClr val="FF0000"/>
                </a:solidFill>
                <a:latin charset="-120" pitchFamily="65" typeface="標楷體"/>
                <a:ea charset="-120" pitchFamily="65" typeface="標楷體"/>
              </a:rPr>
              <a:t>新增名單申請表</a:t>
            </a:r>
            <a:endParaRPr altLang="en-US" dirty="0" lang="zh-TW" sz="2200">
              <a:solidFill>
                <a:srgbClr val="FF0000"/>
              </a:solidFill>
            </a:endParaRPr>
          </a:p>
        </p:txBody>
      </p:sp>
      <p:sp>
        <p:nvSpPr>
          <p:cNvPr id="4" name="投影片編號版面配置區 3">
            <a:extLst>
              <a:ext uri="{FF2B5EF4-FFF2-40B4-BE49-F238E27FC236}">
                <a16:creationId xmlns:a16="http://schemas.microsoft.com/office/drawing/2014/main" id="{7E14F692-17EC-4BB8-B580-5A4EFE5DCDFA}"/>
              </a:ext>
            </a:extLst>
          </p:cNvPr>
          <p:cNvSpPr>
            <a:spLocks noGrp="1"/>
          </p:cNvSpPr>
          <p:nvPr>
            <p:ph idx="12" sz="quarter" type="sldNum"/>
          </p:nvPr>
        </p:nvSpPr>
        <p:spPr/>
        <p:txBody>
          <a:bodyPr/>
          <a:lstStyle/>
          <a:p>
            <a:pPr>
              <a:defRPr/>
            </a:pPr>
            <a:fld id="{6696D582-221A-4A7A-9495-2A3992126361}" type="slidenum">
              <a:rPr altLang="en-US" lang="zh-TW" smtClean="0"/>
              <a:pPr>
                <a:defRPr/>
              </a:pPr>
              <a:t>28</a:t>
            </a:fld>
            <a:endParaRPr altLang="zh-TW" dirty="0" lang="en-US"/>
          </a:p>
        </p:txBody>
      </p:sp>
    </p:spTree>
    <p:extLst>
      <p:ext uri="{BB962C8B-B14F-4D97-AF65-F5344CB8AC3E}">
        <p14:creationId xmlns:p14="http://schemas.microsoft.com/office/powerpoint/2010/main" val="2533158958"/>
      </p:ext>
    </p:extLst>
  </p:cSld>
  <p:clrMapOvr>
    <a:masterClrMapping/>
  </p:clrMapOvr>
</p:sld>
</file>

<file path=ppt/slides/slide2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49154" name="標題 1"/>
          <p:cNvSpPr txBox="1">
            <a:spLocks/>
          </p:cNvSpPr>
          <p:nvPr/>
        </p:nvSpPr>
        <p:spPr bwMode="auto">
          <a:xfrm>
            <a:off x="323850" y="325438"/>
            <a:ext cx="8229600" cy="633412"/>
          </a:xfrm>
          <a:prstGeom prst="rect">
            <a:avLst/>
          </a:prstGeom>
          <a:noFill/>
          <a:ln w="9525">
            <a:noFill/>
            <a:miter lim="800000"/>
            <a:headEnd/>
            <a:tailEnd/>
          </a:ln>
        </p:spPr>
        <p:txBody>
          <a:bodyPr anchor="ctr"/>
          <a:lstStyle/>
          <a:p>
            <a:pPr eaLnBrk="0" hangingPunct="0"/>
            <a:r>
              <a:rPr altLang="en-US" dirty="0" lang="zh-TW" sz="2800">
                <a:solidFill>
                  <a:schemeClr val="tx2"/>
                </a:solidFill>
                <a:latin charset="-120" pitchFamily="65" typeface="標楷體"/>
                <a:ea charset="-120" pitchFamily="65" typeface="標楷體"/>
              </a:rPr>
              <a:t>五、資格審查系統</a:t>
            </a:r>
            <a:r>
              <a:rPr altLang="zh-TW" dirty="0" lang="en-US" sz="2800">
                <a:solidFill>
                  <a:schemeClr val="tx2"/>
                </a:solidFill>
                <a:latin charset="-120" pitchFamily="65" typeface="標楷體"/>
                <a:ea charset="-120" pitchFamily="65" typeface="標楷體"/>
              </a:rPr>
              <a:t>-</a:t>
            </a:r>
            <a:r>
              <a:rPr altLang="en-US" dirty="0" lang="zh-TW" sz="2800">
                <a:solidFill>
                  <a:srgbClr val="FF0000"/>
                </a:solidFill>
                <a:latin charset="-120" pitchFamily="65" typeface="標楷體"/>
                <a:ea charset="-120" pitchFamily="65" typeface="標楷體"/>
              </a:rPr>
              <a:t>登入系統</a:t>
            </a:r>
            <a:endParaRPr altLang="en-US" dirty="0" lang="zh-TW" sz="2800">
              <a:solidFill>
                <a:srgbClr val="FF0000"/>
              </a:solidFill>
            </a:endParaRPr>
          </a:p>
        </p:txBody>
      </p:sp>
      <p:sp>
        <p:nvSpPr>
          <p:cNvPr id="49156" name="文字方塊 3"/>
          <p:cNvSpPr txBox="1">
            <a:spLocks noChangeArrowheads="1"/>
          </p:cNvSpPr>
          <p:nvPr/>
        </p:nvSpPr>
        <p:spPr bwMode="auto">
          <a:xfrm>
            <a:off x="427038" y="1030109"/>
            <a:ext cx="8347075" cy="1077218"/>
          </a:xfrm>
          <a:prstGeom prst="rect">
            <a:avLst/>
          </a:prstGeom>
          <a:noFill/>
          <a:ln w="9525">
            <a:noFill/>
            <a:miter lim="800000"/>
            <a:headEnd/>
            <a:tailEnd/>
          </a:ln>
        </p:spPr>
        <p:txBody>
          <a:bodyPr>
            <a:spAutoFit/>
          </a:bodyPr>
          <a:lstStyle/>
          <a:p>
            <a:pPr algn="just">
              <a:lnSpc>
                <a:spcPct val="90000"/>
              </a:lnSpc>
              <a:spcBef>
                <a:spcPts val="24"/>
              </a:spcBef>
              <a:buClr>
                <a:srgbClr val="000000"/>
              </a:buClr>
            </a:pPr>
            <a:r>
              <a:rPr altLang="en-US" b="1" dirty="0" lang="zh-TW" sz="1600">
                <a:latin charset="0" pitchFamily="18" typeface="Times New Roman"/>
                <a:ea charset="-120" pitchFamily="65" typeface="標楷體"/>
              </a:rPr>
              <a:t>注意事項</a:t>
            </a:r>
            <a:r>
              <a:rPr altLang="zh-TW" b="1" dirty="0" lang="en-US" sz="1600">
                <a:latin charset="0" pitchFamily="18" typeface="Times New Roman"/>
                <a:ea charset="-120" pitchFamily="65" typeface="標楷體"/>
              </a:rPr>
              <a:t>:</a:t>
            </a:r>
            <a:r>
              <a:rPr altLang="en-US" b="1" dirty="0" lang="zh-TW" sz="1600">
                <a:solidFill>
                  <a:srgbClr val="FF0000"/>
                </a:solidFill>
                <a:latin charset="0" pitchFamily="18" typeface="Times New Roman"/>
                <a:ea charset="-120" pitchFamily="65" typeface="標楷體"/>
                <a:cs charset="0" panose="02020603050405020304" pitchFamily="18" typeface="Times New Roman"/>
              </a:rPr>
              <a:t>登錄時間</a:t>
            </a:r>
            <a:r>
              <a:rPr altLang="zh-TW" b="1" dirty="0" lang="en-US" sz="1600">
                <a:solidFill>
                  <a:srgbClr val="FF0000"/>
                </a:solidFill>
                <a:latin charset="0" pitchFamily="18" typeface="Times New Roman"/>
                <a:ea charset="-120" pitchFamily="65" typeface="標楷體"/>
                <a:cs charset="0" panose="02020603050405020304" pitchFamily="18" typeface="Times New Roman"/>
              </a:rPr>
              <a:t>-</a:t>
            </a:r>
            <a:r>
              <a:rPr altLang="en-US" b="1" dirty="0" lang="zh-TW" sz="1600">
                <a:solidFill>
                  <a:srgbClr val="FF0000"/>
                </a:solidFill>
                <a:latin charset="0" pitchFamily="18" typeface="Times New Roman"/>
                <a:ea charset="-120" pitchFamily="65" typeface="標楷體"/>
                <a:cs charset="0" panose="02020603050405020304" pitchFamily="18" typeface="Times New Roman"/>
              </a:rPr>
              <a:t>                                                          </a:t>
            </a:r>
            <a:endParaRPr altLang="zh-TW" b="1" dirty="0" lang="en-US" sz="1600">
              <a:solidFill>
                <a:srgbClr val="FF0000"/>
              </a:solidFill>
              <a:latin charset="0" pitchFamily="18" typeface="Times New Roman"/>
              <a:ea charset="-120" pitchFamily="65" typeface="標楷體"/>
              <a:cs charset="0" panose="02020603050405020304" pitchFamily="18" typeface="Times New Roman"/>
            </a:endParaRPr>
          </a:p>
          <a:p>
            <a:pPr>
              <a:lnSpc>
                <a:spcPct val="90000"/>
              </a:lnSpc>
              <a:spcBef>
                <a:spcPts val="24"/>
              </a:spcBef>
              <a:buClr>
                <a:srgbClr val="000000"/>
              </a:buClr>
            </a:pPr>
            <a:r>
              <a:rPr altLang="en-US" b="1" dirty="0" lang="zh-TW" sz="1600">
                <a:solidFill>
                  <a:srgbClr val="FF0000"/>
                </a:solidFill>
                <a:latin charset="0" pitchFamily="18" typeface="Times New Roman"/>
                <a:ea charset="-120" pitchFamily="65" typeface="標楷體"/>
                <a:cs charset="0" panose="02020603050405020304" pitchFamily="18" typeface="Times New Roman"/>
              </a:rPr>
              <a:t>                  </a:t>
            </a:r>
            <a:r>
              <a:rPr altLang="zh-TW" b="1" dirty="0" lang="en-US" sz="1600">
                <a:solidFill>
                  <a:srgbClr val="FF0000"/>
                </a:solidFill>
                <a:latin charset="0" pitchFamily="18" typeface="Times New Roman"/>
                <a:ea charset="-120" pitchFamily="65" typeface="標楷體"/>
                <a:cs charset="0" panose="02020603050405020304" pitchFamily="18" typeface="Times New Roman"/>
              </a:rPr>
              <a:t>112</a:t>
            </a:r>
            <a:r>
              <a:rPr altLang="en-US" b="1" dirty="0" lang="zh-TW" sz="1600">
                <a:solidFill>
                  <a:srgbClr val="FF0000"/>
                </a:solidFill>
                <a:latin charset="0" pitchFamily="18" typeface="Times New Roman"/>
                <a:ea charset="-120" pitchFamily="65" typeface="標楷體"/>
                <a:cs charset="0" panose="02020603050405020304" pitchFamily="18" typeface="Times New Roman"/>
              </a:rPr>
              <a:t>年</a:t>
            </a:r>
            <a:r>
              <a:rPr altLang="zh-TW" b="1" dirty="0" lang="en-US" sz="1600">
                <a:solidFill>
                  <a:srgbClr val="FF0000"/>
                </a:solidFill>
                <a:latin charset="0" pitchFamily="18" typeface="Times New Roman"/>
                <a:ea charset="-120" pitchFamily="65" typeface="標楷體"/>
                <a:cs charset="0" panose="02020603050405020304" pitchFamily="18" typeface="Times New Roman"/>
              </a:rPr>
              <a:t>5</a:t>
            </a:r>
            <a:r>
              <a:rPr altLang="en-US" b="1" dirty="0" lang="zh-TW" sz="1600">
                <a:solidFill>
                  <a:srgbClr val="FF0000"/>
                </a:solidFill>
                <a:latin charset="0" pitchFamily="18" typeface="Times New Roman"/>
                <a:ea charset="-120" pitchFamily="65" typeface="標楷體"/>
                <a:cs charset="0" panose="02020603050405020304" pitchFamily="18" typeface="Times New Roman"/>
              </a:rPr>
              <a:t>月</a:t>
            </a:r>
            <a:r>
              <a:rPr altLang="zh-TW" b="1" dirty="0" lang="en-US" sz="1600">
                <a:solidFill>
                  <a:srgbClr val="FF0000"/>
                </a:solidFill>
                <a:latin charset="0" pitchFamily="18" typeface="Times New Roman"/>
                <a:ea charset="-120" pitchFamily="65" typeface="標楷體"/>
                <a:cs charset="0" panose="02020603050405020304" pitchFamily="18" typeface="Times New Roman"/>
              </a:rPr>
              <a:t>18</a:t>
            </a:r>
            <a:r>
              <a:rPr altLang="en-US" b="1" dirty="0" lang="zh-TW" sz="1600">
                <a:solidFill>
                  <a:srgbClr val="FF0000"/>
                </a:solidFill>
                <a:latin charset="0" pitchFamily="18" typeface="Times New Roman"/>
                <a:ea charset="-120" pitchFamily="65" typeface="標楷體"/>
                <a:cs charset="0" panose="02020603050405020304" pitchFamily="18" typeface="Times New Roman"/>
              </a:rPr>
              <a:t>日</a:t>
            </a:r>
            <a:r>
              <a:rPr altLang="zh-TW" b="1" dirty="0" lang="en-US" sz="1600">
                <a:solidFill>
                  <a:srgbClr val="FF0000"/>
                </a:solidFill>
                <a:latin charset="0" pitchFamily="18" typeface="Times New Roman"/>
                <a:ea charset="-120" pitchFamily="65" typeface="標楷體"/>
                <a:cs charset="0" panose="02020603050405020304" pitchFamily="18" typeface="Times New Roman"/>
              </a:rPr>
              <a:t>(</a:t>
            </a:r>
            <a:r>
              <a:rPr altLang="en-US" b="1" dirty="0" lang="zh-TW" sz="1600">
                <a:solidFill>
                  <a:srgbClr val="FF0000"/>
                </a:solidFill>
                <a:latin charset="0" pitchFamily="18" typeface="Times New Roman"/>
                <a:ea charset="-120" pitchFamily="65" typeface="標楷體"/>
                <a:cs charset="0" panose="02020603050405020304" pitchFamily="18" typeface="Times New Roman"/>
              </a:rPr>
              <a:t>星期四</a:t>
            </a:r>
            <a:r>
              <a:rPr altLang="zh-TW" b="1" dirty="0" lang="en-US" sz="1600">
                <a:solidFill>
                  <a:srgbClr val="FF0000"/>
                </a:solidFill>
                <a:latin charset="0" pitchFamily="18" typeface="Times New Roman"/>
                <a:ea charset="-120" pitchFamily="65" typeface="標楷體"/>
                <a:cs charset="0" panose="02020603050405020304" pitchFamily="18" typeface="Times New Roman"/>
              </a:rPr>
              <a:t>)10: 00</a:t>
            </a:r>
            <a:r>
              <a:rPr altLang="en-US" b="1" dirty="0" lang="zh-TW" sz="1600">
                <a:solidFill>
                  <a:srgbClr val="FF0000"/>
                </a:solidFill>
                <a:latin charset="0" pitchFamily="18" typeface="Times New Roman"/>
                <a:ea charset="-120" pitchFamily="65" typeface="標楷體"/>
                <a:cs charset="0" panose="02020603050405020304" pitchFamily="18" typeface="Times New Roman"/>
              </a:rPr>
              <a:t>起至</a:t>
            </a:r>
            <a:r>
              <a:rPr altLang="zh-TW" b="1" dirty="0" lang="en-US" sz="1600">
                <a:solidFill>
                  <a:srgbClr val="FF0000"/>
                </a:solidFill>
                <a:latin charset="0" pitchFamily="18" typeface="Times New Roman"/>
                <a:ea charset="-120" pitchFamily="65" typeface="標楷體"/>
                <a:cs charset="0" panose="02020603050405020304" pitchFamily="18" typeface="Times New Roman"/>
              </a:rPr>
              <a:t>112</a:t>
            </a:r>
            <a:r>
              <a:rPr altLang="en-US" b="1" dirty="0" lang="zh-TW" sz="1600">
                <a:solidFill>
                  <a:srgbClr val="FF0000"/>
                </a:solidFill>
                <a:latin charset="0" pitchFamily="18" typeface="Times New Roman"/>
                <a:ea charset="-120" pitchFamily="65" typeface="標楷體"/>
                <a:cs charset="0" panose="02020603050405020304" pitchFamily="18" typeface="Times New Roman"/>
              </a:rPr>
              <a:t>年</a:t>
            </a:r>
            <a:r>
              <a:rPr altLang="zh-TW" b="1" dirty="0" lang="en-US" sz="1600">
                <a:solidFill>
                  <a:srgbClr val="FF0000"/>
                </a:solidFill>
                <a:latin charset="0" pitchFamily="18" typeface="Times New Roman"/>
                <a:ea charset="-120" pitchFamily="65" typeface="標楷體"/>
                <a:cs charset="0" panose="02020603050405020304" pitchFamily="18" typeface="Times New Roman"/>
              </a:rPr>
              <a:t>6</a:t>
            </a:r>
            <a:r>
              <a:rPr altLang="en-US" b="1" dirty="0" lang="zh-TW" sz="1600">
                <a:solidFill>
                  <a:srgbClr val="FF0000"/>
                </a:solidFill>
                <a:latin charset="0" pitchFamily="18" typeface="Times New Roman"/>
                <a:ea charset="-120" pitchFamily="65" typeface="標楷體"/>
                <a:cs charset="0" panose="02020603050405020304" pitchFamily="18" typeface="Times New Roman"/>
              </a:rPr>
              <a:t>月</a:t>
            </a:r>
            <a:r>
              <a:rPr altLang="zh-TW" b="1" dirty="0" lang="en-US" sz="1600">
                <a:solidFill>
                  <a:srgbClr val="FF0000"/>
                </a:solidFill>
                <a:latin charset="0" pitchFamily="18" typeface="Times New Roman"/>
                <a:ea charset="-120" pitchFamily="65" typeface="標楷體"/>
                <a:cs charset="0" panose="02020603050405020304" pitchFamily="18" typeface="Times New Roman"/>
              </a:rPr>
              <a:t>7</a:t>
            </a:r>
            <a:r>
              <a:rPr altLang="en-US" b="1" dirty="0" lang="zh-TW" sz="1600">
                <a:solidFill>
                  <a:srgbClr val="FF0000"/>
                </a:solidFill>
                <a:latin charset="0" pitchFamily="18" typeface="Times New Roman"/>
                <a:ea charset="-120" pitchFamily="65" typeface="標楷體"/>
                <a:cs charset="0" panose="02020603050405020304" pitchFamily="18" typeface="Times New Roman"/>
              </a:rPr>
              <a:t>日 </a:t>
            </a:r>
            <a:r>
              <a:rPr altLang="zh-TW" b="1" dirty="0" lang="en-US" sz="1600">
                <a:solidFill>
                  <a:srgbClr val="FF0000"/>
                </a:solidFill>
                <a:latin charset="0" pitchFamily="18" typeface="Times New Roman"/>
                <a:ea charset="-120" pitchFamily="65" typeface="標楷體"/>
                <a:cs charset="0" panose="02020603050405020304" pitchFamily="18" typeface="Times New Roman"/>
              </a:rPr>
              <a:t>(</a:t>
            </a:r>
            <a:r>
              <a:rPr altLang="en-US" b="1" dirty="0" lang="zh-TW" sz="1600">
                <a:solidFill>
                  <a:srgbClr val="FF0000"/>
                </a:solidFill>
                <a:latin charset="0" pitchFamily="18" typeface="Times New Roman"/>
                <a:ea charset="-120" pitchFamily="65" typeface="標楷體"/>
                <a:cs charset="0" panose="02020603050405020304" pitchFamily="18" typeface="Times New Roman"/>
              </a:rPr>
              <a:t>星期三</a:t>
            </a:r>
            <a:r>
              <a:rPr altLang="zh-TW" b="1" dirty="0" lang="en-US" sz="1600">
                <a:solidFill>
                  <a:srgbClr val="FF0000"/>
                </a:solidFill>
                <a:latin charset="0" pitchFamily="18" typeface="Times New Roman"/>
                <a:ea charset="-120" pitchFamily="65" typeface="標楷體"/>
                <a:cs charset="0" panose="02020603050405020304" pitchFamily="18" typeface="Times New Roman"/>
              </a:rPr>
              <a:t>)</a:t>
            </a:r>
            <a:r>
              <a:rPr altLang="en-US" b="1" dirty="0" lang="zh-TW" sz="1600">
                <a:latin charset="0" pitchFamily="18" typeface="Times New Roman"/>
                <a:ea charset="-120" pitchFamily="65" typeface="標楷體"/>
                <a:cs charset="0" panose="02020603050405020304" pitchFamily="18" typeface="Times New Roman"/>
              </a:rPr>
              <a:t> </a:t>
            </a:r>
            <a:r>
              <a:rPr altLang="zh-TW" b="1" dirty="0" lang="en-US" sz="1600">
                <a:solidFill>
                  <a:srgbClr val="FF0000"/>
                </a:solidFill>
                <a:latin charset="0" pitchFamily="18" typeface="Times New Roman"/>
                <a:ea charset="-120" pitchFamily="65" typeface="標楷體"/>
                <a:cs charset="0" panose="02020603050405020304" pitchFamily="18" typeface="Times New Roman"/>
              </a:rPr>
              <a:t>17:00</a:t>
            </a:r>
            <a:r>
              <a:rPr altLang="en-US" b="1" dirty="0" lang="zh-TW" sz="1600">
                <a:solidFill>
                  <a:srgbClr val="FF0000"/>
                </a:solidFill>
                <a:latin charset="0" pitchFamily="18" typeface="Times New Roman"/>
                <a:ea charset="-120" pitchFamily="65" typeface="標楷體"/>
                <a:cs charset="0" panose="02020603050405020304" pitchFamily="18" typeface="Times New Roman"/>
              </a:rPr>
              <a:t>止</a:t>
            </a:r>
            <a:endParaRPr altLang="zh-TW" b="1" dirty="0" lang="en-US" sz="1600">
              <a:solidFill>
                <a:srgbClr val="FF0000"/>
              </a:solidFill>
              <a:latin charset="0" pitchFamily="18" typeface="Times New Roman"/>
              <a:ea charset="-120" pitchFamily="65" typeface="標楷體"/>
              <a:cs charset="0" panose="02020603050405020304" pitchFamily="18" typeface="Times New Roman"/>
            </a:endParaRPr>
          </a:p>
          <a:p>
            <a:pPr>
              <a:lnSpc>
                <a:spcPct val="90000"/>
              </a:lnSpc>
              <a:spcBef>
                <a:spcPct val="20000"/>
              </a:spcBef>
              <a:buClr>
                <a:srgbClr val="000000"/>
              </a:buClr>
            </a:pPr>
            <a:r>
              <a:rPr altLang="en-US" b="1" dirty="0" lang="zh-TW" sz="1600">
                <a:latin charset="0" pitchFamily="18" typeface="Times New Roman"/>
                <a:ea charset="-120" pitchFamily="65" typeface="標楷體"/>
                <a:cs charset="0" panose="02020603050405020304" pitchFamily="18" typeface="Times New Roman"/>
              </a:rPr>
              <a:t>                  </a:t>
            </a:r>
            <a:r>
              <a:rPr altLang="zh-TW" b="1" dirty="0" lang="en-US" sz="1600">
                <a:latin charset="0" pitchFamily="18" typeface="Times New Roman"/>
                <a:ea charset="-120" pitchFamily="65" typeface="標楷體"/>
                <a:cs charset="0" panose="02020603050405020304" pitchFamily="18" typeface="Times New Roman"/>
              </a:rPr>
              <a:t>(1)</a:t>
            </a:r>
            <a:r>
              <a:rPr altLang="zh-TW" b="1" dirty="0" lang="en-US" sz="1600">
                <a:solidFill>
                  <a:srgbClr val="FF0000"/>
                </a:solidFill>
                <a:latin charset="0" pitchFamily="18" typeface="Times New Roman"/>
                <a:ea charset="-120" pitchFamily="65" typeface="標楷體"/>
                <a:cs charset="0" panose="02020603050405020304" pitchFamily="18" typeface="Times New Roman"/>
              </a:rPr>
              <a:t>112</a:t>
            </a:r>
            <a:r>
              <a:rPr altLang="en-US" b="1" dirty="0" lang="zh-TW" sz="1600">
                <a:solidFill>
                  <a:srgbClr val="FF0000"/>
                </a:solidFill>
                <a:latin charset="0" pitchFamily="18" typeface="Times New Roman"/>
                <a:ea charset="-120" pitchFamily="65" typeface="標楷體"/>
                <a:cs charset="0" panose="02020603050405020304" pitchFamily="18" typeface="Times New Roman"/>
              </a:rPr>
              <a:t>年</a:t>
            </a:r>
            <a:r>
              <a:rPr altLang="zh-TW" b="1" dirty="0" lang="en-US" sz="1600">
                <a:solidFill>
                  <a:srgbClr val="FF0000"/>
                </a:solidFill>
                <a:latin charset="0" pitchFamily="18" typeface="Times New Roman"/>
                <a:ea charset="-120" pitchFamily="65" typeface="標楷體"/>
                <a:cs charset="0" panose="02020603050405020304" pitchFamily="18" typeface="Times New Roman"/>
              </a:rPr>
              <a:t>6</a:t>
            </a:r>
            <a:r>
              <a:rPr altLang="en-US" b="1" dirty="0" lang="zh-TW" sz="1600">
                <a:solidFill>
                  <a:srgbClr val="FF0000"/>
                </a:solidFill>
                <a:latin charset="0" pitchFamily="18" typeface="Times New Roman"/>
                <a:ea charset="-120" pitchFamily="65" typeface="標楷體"/>
                <a:cs charset="0" panose="02020603050405020304" pitchFamily="18" typeface="Times New Roman"/>
              </a:rPr>
              <a:t>月</a:t>
            </a:r>
            <a:r>
              <a:rPr altLang="zh-TW" b="1" dirty="0" lang="en-US" sz="1600">
                <a:solidFill>
                  <a:srgbClr val="FF0000"/>
                </a:solidFill>
                <a:latin charset="0" pitchFamily="18" typeface="Times New Roman"/>
                <a:ea charset="-120" pitchFamily="65" typeface="標楷體"/>
                <a:cs charset="0" panose="02020603050405020304" pitchFamily="18" typeface="Times New Roman"/>
              </a:rPr>
              <a:t>7</a:t>
            </a:r>
            <a:r>
              <a:rPr altLang="en-US" b="1" dirty="0" lang="zh-TW" sz="1600">
                <a:solidFill>
                  <a:srgbClr val="FF0000"/>
                </a:solidFill>
                <a:latin charset="0" pitchFamily="18" typeface="Times New Roman"/>
                <a:ea charset="-120" pitchFamily="65" typeface="標楷體"/>
                <a:cs charset="0" panose="02020603050405020304" pitchFamily="18" typeface="Times New Roman"/>
              </a:rPr>
              <a:t>日</a:t>
            </a:r>
            <a:r>
              <a:rPr altLang="zh-TW" b="1" dirty="0" lang="en-US" sz="1600">
                <a:solidFill>
                  <a:srgbClr val="FF0000"/>
                </a:solidFill>
                <a:latin charset="0" pitchFamily="18" typeface="Times New Roman"/>
                <a:ea charset="-120" pitchFamily="65" typeface="標楷體"/>
                <a:cs charset="0" panose="02020603050405020304" pitchFamily="18" typeface="Times New Roman"/>
              </a:rPr>
              <a:t>(</a:t>
            </a:r>
            <a:r>
              <a:rPr altLang="en-US" b="1" dirty="0" lang="zh-TW" sz="1600">
                <a:solidFill>
                  <a:srgbClr val="FF0000"/>
                </a:solidFill>
                <a:latin charset="0" pitchFamily="18" typeface="Times New Roman"/>
                <a:ea charset="-120" pitchFamily="65" typeface="標楷體"/>
                <a:cs charset="0" panose="02020603050405020304" pitchFamily="18" typeface="Times New Roman"/>
              </a:rPr>
              <a:t>星期三</a:t>
            </a:r>
            <a:r>
              <a:rPr altLang="zh-TW" b="1" dirty="0" lang="en-US" sz="1600">
                <a:solidFill>
                  <a:srgbClr val="FF0000"/>
                </a:solidFill>
                <a:latin charset="0" pitchFamily="18" typeface="Times New Roman"/>
                <a:ea charset="-120" pitchFamily="65" typeface="標楷體"/>
                <a:cs charset="0" panose="02020603050405020304" pitchFamily="18" typeface="Times New Roman"/>
              </a:rPr>
              <a:t>)</a:t>
            </a:r>
            <a:r>
              <a:rPr altLang="en-US" b="1" dirty="0" lang="zh-TW" sz="1600">
                <a:solidFill>
                  <a:srgbClr val="FF0000"/>
                </a:solidFill>
                <a:latin charset="0" pitchFamily="18" typeface="Times New Roman"/>
                <a:ea charset="-120" pitchFamily="65" typeface="標楷體"/>
                <a:cs charset="0" panose="02020603050405020304" pitchFamily="18" typeface="Times New Roman"/>
              </a:rPr>
              <a:t>前</a:t>
            </a:r>
            <a:r>
              <a:rPr altLang="en-US" b="1" dirty="0" lang="zh-TW" sz="1600">
                <a:latin charset="0" pitchFamily="18" typeface="Times New Roman"/>
                <a:ea charset="-120" pitchFamily="65" typeface="標楷體"/>
                <a:cs charset="0" panose="02020603050405020304" pitchFamily="18" typeface="Times New Roman"/>
              </a:rPr>
              <a:t>繳寄審查資料</a:t>
            </a:r>
            <a:r>
              <a:rPr altLang="zh-TW" b="1" dirty="0" lang="en-US" sz="1600">
                <a:solidFill>
                  <a:srgbClr val="FF0000"/>
                </a:solidFill>
                <a:latin charset="0" pitchFamily="18" typeface="Times New Roman"/>
                <a:ea charset="-120" pitchFamily="65" typeface="標楷體"/>
                <a:cs charset="0" panose="02020603050405020304" pitchFamily="18" typeface="Times New Roman"/>
              </a:rPr>
              <a:t>(</a:t>
            </a:r>
            <a:r>
              <a:rPr altLang="en-US" b="1" dirty="0" lang="zh-TW" sz="1600">
                <a:solidFill>
                  <a:srgbClr val="FF0000"/>
                </a:solidFill>
                <a:latin charset="0" pitchFamily="18" typeface="Times New Roman"/>
                <a:ea charset="-120" pitchFamily="65" typeface="標楷體"/>
                <a:cs charset="0" panose="02020603050405020304" pitchFamily="18" typeface="Times New Roman"/>
              </a:rPr>
              <a:t>以郵戳為憑</a:t>
            </a:r>
            <a:r>
              <a:rPr altLang="zh-TW" b="1" dirty="0" lang="en-US" sz="1600">
                <a:solidFill>
                  <a:srgbClr val="FF0000"/>
                </a:solidFill>
                <a:latin charset="0" pitchFamily="18" typeface="Times New Roman"/>
                <a:ea charset="-120" pitchFamily="65" typeface="標楷體"/>
                <a:cs charset="0" panose="02020603050405020304" pitchFamily="18" typeface="Times New Roman"/>
              </a:rPr>
              <a:t>)</a:t>
            </a:r>
            <a:endParaRPr altLang="en-US" b="1" dirty="0" lang="zh-TW" sz="1600">
              <a:solidFill>
                <a:srgbClr val="FF0000"/>
              </a:solidFill>
              <a:latin charset="0" pitchFamily="18" typeface="Times New Roman"/>
              <a:ea charset="-120" pitchFamily="65" typeface="標楷體"/>
              <a:cs charset="0" panose="02020603050405020304" pitchFamily="18" typeface="Times New Roman"/>
            </a:endParaRPr>
          </a:p>
          <a:p>
            <a:pPr lvl="1">
              <a:lnSpc>
                <a:spcPct val="90000"/>
              </a:lnSpc>
              <a:spcBef>
                <a:spcPct val="20000"/>
              </a:spcBef>
              <a:buClr>
                <a:srgbClr val="000000"/>
              </a:buClr>
            </a:pPr>
            <a:r>
              <a:rPr altLang="en-US" b="1" dirty="0" lang="zh-TW" sz="1600">
                <a:latin charset="0" pitchFamily="18" typeface="Times New Roman"/>
                <a:ea charset="-120" pitchFamily="65" typeface="標楷體"/>
                <a:cs charset="0" panose="02020603050405020304" pitchFamily="18" typeface="Times New Roman"/>
              </a:rPr>
              <a:t>         </a:t>
            </a:r>
            <a:r>
              <a:rPr altLang="zh-TW" b="1" dirty="0" lang="en-US" sz="1600">
                <a:latin charset="0" pitchFamily="18" typeface="Times New Roman"/>
                <a:ea charset="-120" pitchFamily="65" typeface="標楷體"/>
                <a:cs charset="0" panose="02020603050405020304" pitchFamily="18" typeface="Times New Roman"/>
              </a:rPr>
              <a:t>(2)</a:t>
            </a:r>
            <a:r>
              <a:rPr altLang="zh-TW" b="1" dirty="0" lang="en-US" sz="1600">
                <a:solidFill>
                  <a:srgbClr val="FF0000"/>
                </a:solidFill>
                <a:latin charset="0" pitchFamily="18" typeface="Times New Roman"/>
                <a:ea charset="-120" pitchFamily="65" typeface="標楷體"/>
                <a:cs charset="0" panose="02020603050405020304" pitchFamily="18" typeface="Times New Roman"/>
              </a:rPr>
              <a:t>112</a:t>
            </a:r>
            <a:r>
              <a:rPr altLang="en-US" b="1" dirty="0" lang="zh-TW" sz="1600">
                <a:solidFill>
                  <a:srgbClr val="FF0000"/>
                </a:solidFill>
                <a:latin charset="0" pitchFamily="18" typeface="Times New Roman"/>
                <a:ea charset="-120" pitchFamily="65" typeface="標楷體"/>
                <a:cs charset="0" panose="02020603050405020304" pitchFamily="18" typeface="Times New Roman"/>
              </a:rPr>
              <a:t>年</a:t>
            </a:r>
            <a:r>
              <a:rPr altLang="zh-TW" b="1" dirty="0" lang="en-US" sz="1600">
                <a:solidFill>
                  <a:srgbClr val="FF0000"/>
                </a:solidFill>
                <a:latin charset="0" pitchFamily="18" typeface="Times New Roman"/>
                <a:ea charset="-120" pitchFamily="65" typeface="標楷體"/>
                <a:cs charset="0" panose="02020603050405020304" pitchFamily="18" typeface="Times New Roman"/>
              </a:rPr>
              <a:t>6</a:t>
            </a:r>
            <a:r>
              <a:rPr altLang="en-US" b="1" dirty="0" lang="zh-TW" sz="1600">
                <a:solidFill>
                  <a:srgbClr val="FF0000"/>
                </a:solidFill>
                <a:latin charset="0" pitchFamily="18" typeface="Times New Roman"/>
                <a:ea charset="-120" pitchFamily="65" typeface="標楷體"/>
                <a:cs charset="0" panose="02020603050405020304" pitchFamily="18" typeface="Times New Roman"/>
              </a:rPr>
              <a:t>月</a:t>
            </a:r>
            <a:r>
              <a:rPr altLang="zh-TW" b="1" dirty="0" lang="en-US" sz="1600">
                <a:solidFill>
                  <a:srgbClr val="FF0000"/>
                </a:solidFill>
                <a:latin charset="0" pitchFamily="18" typeface="Times New Roman"/>
                <a:ea charset="-120" pitchFamily="65" typeface="標楷體"/>
                <a:cs charset="0" panose="02020603050405020304" pitchFamily="18" typeface="Times New Roman"/>
              </a:rPr>
              <a:t>27</a:t>
            </a:r>
            <a:r>
              <a:rPr altLang="en-US" b="1" dirty="0" lang="zh-TW" sz="1600">
                <a:solidFill>
                  <a:srgbClr val="FF0000"/>
                </a:solidFill>
                <a:latin charset="0" pitchFamily="18" typeface="Times New Roman"/>
                <a:ea charset="-120" pitchFamily="65" typeface="標楷體"/>
                <a:cs charset="0" panose="02020603050405020304" pitchFamily="18" typeface="Times New Roman"/>
              </a:rPr>
              <a:t>日</a:t>
            </a:r>
            <a:r>
              <a:rPr altLang="zh-TW" b="1" dirty="0" lang="en-US" sz="1600">
                <a:solidFill>
                  <a:srgbClr val="FF0000"/>
                </a:solidFill>
                <a:latin charset="0" pitchFamily="18" typeface="Times New Roman"/>
                <a:ea charset="-120" pitchFamily="65" typeface="標楷體"/>
                <a:cs charset="0" panose="02020603050405020304" pitchFamily="18" typeface="Times New Roman"/>
              </a:rPr>
              <a:t>(</a:t>
            </a:r>
            <a:r>
              <a:rPr altLang="en-US" b="1" dirty="0" lang="zh-TW" sz="1600">
                <a:solidFill>
                  <a:srgbClr val="FF0000"/>
                </a:solidFill>
                <a:latin charset="0" pitchFamily="18" typeface="Times New Roman"/>
                <a:ea charset="-120" pitchFamily="65" typeface="標楷體"/>
                <a:cs charset="0" panose="02020603050405020304" pitchFamily="18" typeface="Times New Roman"/>
              </a:rPr>
              <a:t>星期二</a:t>
            </a:r>
            <a:r>
              <a:rPr altLang="zh-TW" b="1" dirty="0" lang="en-US" sz="1600">
                <a:solidFill>
                  <a:srgbClr val="FF0000"/>
                </a:solidFill>
                <a:latin charset="0" pitchFamily="18" typeface="Times New Roman"/>
                <a:ea charset="-120" pitchFamily="65" typeface="標楷體"/>
                <a:cs charset="0" panose="02020603050405020304" pitchFamily="18" typeface="Times New Roman"/>
              </a:rPr>
              <a:t>) 10:00</a:t>
            </a:r>
            <a:r>
              <a:rPr altLang="en-US" b="1" dirty="0" lang="zh-TW" sz="1600">
                <a:latin charset="0" pitchFamily="18" typeface="Times New Roman"/>
                <a:ea charset="-120" pitchFamily="65" typeface="標楷體"/>
                <a:cs charset="0" panose="02020603050405020304" pitchFamily="18" typeface="Times New Roman"/>
              </a:rPr>
              <a:t>公告資格審查結果</a:t>
            </a:r>
            <a:endParaRPr altLang="zh-TW" b="1" dirty="0" lang="en-US" sz="1600">
              <a:latin charset="0" pitchFamily="18" typeface="Times New Roman"/>
              <a:ea charset="-120" pitchFamily="65" typeface="標楷體"/>
              <a:cs charset="0" panose="02020603050405020304" pitchFamily="18" typeface="Times New Roman"/>
            </a:endParaRPr>
          </a:p>
        </p:txBody>
      </p:sp>
      <p:pic>
        <p:nvPicPr>
          <p:cNvPr id="3" name="圖片 2">
            <a:extLst>
              <a:ext uri="{FF2B5EF4-FFF2-40B4-BE49-F238E27FC236}">
                <a16:creationId xmlns:a16="http://schemas.microsoft.com/office/drawing/2014/main" id="{CABE1F97-B98F-4268-85C1-D9C3082D7E4A}"/>
              </a:ext>
            </a:extLst>
          </p:cNvPr>
          <p:cNvPicPr>
            <a:picLocks noChangeAspect="1"/>
          </p:cNvPicPr>
          <p:nvPr/>
        </p:nvPicPr>
        <p:blipFill rotWithShape="1">
          <a:blip r:embed="rId3">
            <a:extLst>
              <a:ext uri="{28A0092B-C50C-407E-A947-70E740481C1C}">
                <a14:useLocalDpi xmlns:a14="http://schemas.microsoft.com/office/drawing/2010/main" val="0"/>
              </a:ext>
            </a:extLst>
          </a:blip>
          <a:srcRect l="25" r="64"/>
          <a:stretch/>
        </p:blipFill>
        <p:spPr>
          <a:xfrm>
            <a:off x="1626396" y="2099961"/>
            <a:ext cx="4954192" cy="4455444"/>
          </a:xfrm>
          <a:prstGeom prst="rect">
            <a:avLst/>
          </a:prstGeom>
        </p:spPr>
      </p:pic>
      <p:sp>
        <p:nvSpPr>
          <p:cNvPr id="9" name="AutoShape 4">
            <a:extLst>
              <a:ext uri="{FF2B5EF4-FFF2-40B4-BE49-F238E27FC236}">
                <a16:creationId xmlns:a16="http://schemas.microsoft.com/office/drawing/2014/main" id="{771A7211-997C-483F-A122-934149732815}"/>
              </a:ext>
            </a:extLst>
          </p:cNvPr>
          <p:cNvSpPr>
            <a:spLocks noChangeArrowheads="1"/>
          </p:cNvSpPr>
          <p:nvPr/>
        </p:nvSpPr>
        <p:spPr bwMode="auto">
          <a:xfrm>
            <a:off x="6411521" y="5229200"/>
            <a:ext cx="1368425" cy="398462"/>
          </a:xfrm>
          <a:prstGeom prst="wedgeRectCallout">
            <a:avLst>
              <a:gd fmla="val -107341" name="adj1"/>
              <a:gd fmla="val -71491" name="adj2"/>
            </a:avLst>
          </a:prstGeom>
          <a:solidFill>
            <a:srgbClr val="FFFF99"/>
          </a:solidFill>
          <a:ln algn="ctr" w="9525">
            <a:solidFill>
              <a:schemeClr val="tx1"/>
            </a:solidFill>
            <a:miter lim="800000"/>
            <a:headEnd/>
            <a:tailEnd/>
          </a:ln>
        </p:spPr>
        <p:txBody>
          <a:bodyPr/>
          <a:lstStyle/>
          <a:p>
            <a:r>
              <a:rPr altLang="en-US" b="1" dirty="0" lang="zh-TW" sz="1400">
                <a:solidFill>
                  <a:srgbClr val="0000FF"/>
                </a:solidFill>
                <a:latin charset="-120" pitchFamily="65" typeface="標楷體"/>
                <a:ea charset="-120" pitchFamily="65" typeface="標楷體"/>
              </a:rPr>
              <a:t>考生輸入資料</a:t>
            </a:r>
            <a:endParaRPr altLang="zh-TW" b="1" dirty="0" lang="zh-TW" sz="1400">
              <a:solidFill>
                <a:srgbClr val="0000FF"/>
              </a:solidFill>
              <a:latin charset="-120" pitchFamily="65" typeface="標楷體"/>
              <a:ea charset="-120" pitchFamily="65" typeface="標楷體"/>
            </a:endParaRPr>
          </a:p>
        </p:txBody>
      </p:sp>
      <p:sp>
        <p:nvSpPr>
          <p:cNvPr id="4" name="投影片編號版面配置區 3">
            <a:extLst>
              <a:ext uri="{FF2B5EF4-FFF2-40B4-BE49-F238E27FC236}">
                <a16:creationId xmlns:a16="http://schemas.microsoft.com/office/drawing/2014/main" id="{4FFFE3F7-CEEE-4F3D-9ED3-DEAE0395BEDD}"/>
              </a:ext>
            </a:extLst>
          </p:cNvPr>
          <p:cNvSpPr>
            <a:spLocks noGrp="1"/>
          </p:cNvSpPr>
          <p:nvPr>
            <p:ph idx="12" sz="quarter" type="sldNum"/>
          </p:nvPr>
        </p:nvSpPr>
        <p:spPr/>
        <p:txBody>
          <a:bodyPr/>
          <a:lstStyle/>
          <a:p>
            <a:pPr>
              <a:defRPr/>
            </a:pPr>
            <a:fld id="{6696D582-221A-4A7A-9495-2A3992126361}" type="slidenum">
              <a:rPr altLang="en-US" lang="zh-TW" smtClean="0"/>
              <a:pPr>
                <a:defRPr/>
              </a:pPr>
              <a:t>29</a:t>
            </a:fld>
            <a:endParaRPr altLang="zh-TW" dirty="0"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txBox="1">
            <a:spLocks noChangeArrowheads="1"/>
          </p:cNvSpPr>
          <p:nvPr/>
        </p:nvSpPr>
        <p:spPr bwMode="auto">
          <a:xfrm>
            <a:off x="395288" y="404813"/>
            <a:ext cx="8686800" cy="563562"/>
          </a:xfrm>
          <a:prstGeom prst="rect">
            <a:avLst/>
          </a:prstGeom>
          <a:noFill/>
          <a:ln w="9525">
            <a:noFill/>
            <a:miter lim="800000"/>
            <a:headEnd/>
            <a:tailEnd/>
          </a:ln>
        </p:spPr>
        <p:txBody>
          <a:bodyPr anchor="ctr"/>
          <a:lstStyle/>
          <a:p>
            <a:r>
              <a:rPr lang="zh-TW" altLang="en-US" sz="3200" dirty="0">
                <a:solidFill>
                  <a:schemeClr val="tx2"/>
                </a:solidFill>
                <a:latin typeface="標楷體" pitchFamily="65" charset="-120"/>
                <a:ea typeface="標楷體" pitchFamily="65" charset="-120"/>
              </a:rPr>
              <a:t>一、重要日程</a:t>
            </a:r>
          </a:p>
        </p:txBody>
      </p:sp>
      <p:graphicFrame>
        <p:nvGraphicFramePr>
          <p:cNvPr id="8" name="Group 45"/>
          <p:cNvGraphicFramePr>
            <a:graphicFrameLocks/>
          </p:cNvGraphicFramePr>
          <p:nvPr>
            <p:extLst>
              <p:ext uri="{D42A27DB-BD31-4B8C-83A1-F6EECF244321}">
                <p14:modId xmlns:p14="http://schemas.microsoft.com/office/powerpoint/2010/main" val="2336075882"/>
              </p:ext>
            </p:extLst>
          </p:nvPr>
        </p:nvGraphicFramePr>
        <p:xfrm>
          <a:off x="251520" y="1124744"/>
          <a:ext cx="8176422" cy="5510039"/>
        </p:xfrm>
        <a:graphic>
          <a:graphicData uri="http://schemas.openxmlformats.org/drawingml/2006/table">
            <a:tbl>
              <a:tblPr/>
              <a:tblGrid>
                <a:gridCol w="4247332">
                  <a:extLst>
                    <a:ext uri="{9D8B030D-6E8A-4147-A177-3AD203B41FA5}">
                      <a16:colId xmlns:a16="http://schemas.microsoft.com/office/drawing/2014/main" val="20000"/>
                    </a:ext>
                  </a:extLst>
                </a:gridCol>
                <a:gridCol w="3929090">
                  <a:extLst>
                    <a:ext uri="{9D8B030D-6E8A-4147-A177-3AD203B41FA5}">
                      <a16:colId xmlns:a16="http://schemas.microsoft.com/office/drawing/2014/main" val="20001"/>
                    </a:ext>
                  </a:extLst>
                </a:gridCol>
              </a:tblGrid>
              <a:tr h="295523">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zh-TW" altLang="en-US" sz="1600" b="1" i="0" u="none" strike="noStrike" cap="none" normalizeH="0" baseline="0" dirty="0">
                          <a:ln>
                            <a:noFill/>
                          </a:ln>
                          <a:solidFill>
                            <a:schemeClr val="tx1"/>
                          </a:solidFill>
                          <a:effectLst/>
                          <a:latin typeface="Times New Roman" pitchFamily="18" charset="0"/>
                          <a:ea typeface="標楷體" pitchFamily="65" charset="-120"/>
                        </a:rPr>
                        <a:t>項目</a:t>
                      </a:r>
                    </a:p>
                  </a:txBody>
                  <a:tcPr marL="90004" marR="90004" marT="46779" marB="4677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zh-TW" altLang="en-US" sz="1600" b="1" i="0" u="none" strike="noStrike" cap="none" normalizeH="0" baseline="0" dirty="0">
                          <a:ln>
                            <a:noFill/>
                          </a:ln>
                          <a:solidFill>
                            <a:schemeClr val="tx1"/>
                          </a:solidFill>
                          <a:effectLst/>
                          <a:latin typeface="Times New Roman" pitchFamily="18" charset="0"/>
                          <a:ea typeface="標楷體" pitchFamily="65" charset="-120"/>
                        </a:rPr>
                        <a:t>時程</a:t>
                      </a:r>
                    </a:p>
                  </a:txBody>
                  <a:tcPr marL="90004" marR="90004" marT="46779" marB="4677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0"/>
                  </a:ext>
                </a:extLst>
              </a:tr>
              <a:tr h="259184">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defRPr/>
                      </a:pPr>
                      <a:r>
                        <a:rPr kumimoji="1" lang="zh-TW" altLang="en-US" sz="1600" b="1" i="0" u="none" strike="noStrike" cap="none" normalizeH="0" baseline="0" dirty="0">
                          <a:ln>
                            <a:noFill/>
                          </a:ln>
                          <a:solidFill>
                            <a:schemeClr val="tx1"/>
                          </a:solidFill>
                          <a:effectLst/>
                          <a:latin typeface="Times New Roman" pitchFamily="18" charset="0"/>
                          <a:ea typeface="標楷體" pitchFamily="65" charset="-120"/>
                        </a:rPr>
                        <a:t>高中職免登記資格審查勾選作業</a:t>
                      </a:r>
                      <a:endParaRPr kumimoji="1" lang="en-US" altLang="zh-TW" sz="1600" b="1" i="0" u="none" strike="noStrike" cap="none" normalizeH="0" baseline="0" dirty="0">
                        <a:ln>
                          <a:noFill/>
                        </a:ln>
                        <a:solidFill>
                          <a:schemeClr val="tx1"/>
                        </a:solidFill>
                        <a:effectLst/>
                        <a:latin typeface="Times New Roman" pitchFamily="18" charset="0"/>
                        <a:ea typeface="標楷體" pitchFamily="65" charset="-120"/>
                      </a:endParaRPr>
                    </a:p>
                  </a:txBody>
                  <a:tcPr marL="90004" marR="90004" marT="46779" marB="4677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defRPr/>
                      </a:pPr>
                      <a:r>
                        <a:rPr kumimoji="1" lang="en-US" altLang="zh-TW" sz="16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112.5.8(</a:t>
                      </a:r>
                      <a:r>
                        <a:rPr kumimoji="1" lang="zh-TW" altLang="en-US" sz="16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一</a:t>
                      </a:r>
                      <a:r>
                        <a:rPr kumimoji="1" lang="en-US" altLang="zh-TW" sz="16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)10</a:t>
                      </a:r>
                      <a:r>
                        <a:rPr kumimoji="1" lang="zh-TW" altLang="en-US" sz="16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a:t>
                      </a:r>
                      <a:r>
                        <a:rPr kumimoji="1" lang="en-US" altLang="zh-TW" sz="16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00~112.5.12(</a:t>
                      </a:r>
                      <a:r>
                        <a:rPr kumimoji="1" lang="zh-TW" altLang="en-US" sz="16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五</a:t>
                      </a:r>
                      <a:r>
                        <a:rPr kumimoji="1" lang="en-US" altLang="zh-TW" sz="16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)17</a:t>
                      </a:r>
                      <a:r>
                        <a:rPr kumimoji="1" lang="zh-TW" altLang="en-US" sz="16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a:t>
                      </a:r>
                      <a:r>
                        <a:rPr kumimoji="1" lang="en-US" altLang="zh-TW" sz="16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00</a:t>
                      </a:r>
                    </a:p>
                  </a:txBody>
                  <a:tcPr marL="90004" marR="90004" marT="46779" marB="4677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272703">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defRPr/>
                      </a:pPr>
                      <a:r>
                        <a:rPr kumimoji="1" lang="zh-TW" altLang="en-US" sz="1600" b="1" i="0" u="none" strike="noStrike" cap="none" normalizeH="0" baseline="0" dirty="0">
                          <a:ln>
                            <a:noFill/>
                          </a:ln>
                          <a:solidFill>
                            <a:schemeClr val="tx1"/>
                          </a:solidFill>
                          <a:effectLst/>
                          <a:latin typeface="Times New Roman" pitchFamily="18" charset="0"/>
                          <a:ea typeface="標楷體" pitchFamily="65" charset="-120"/>
                        </a:rPr>
                        <a:t>考生資格審查登錄及繳件</a:t>
                      </a:r>
                    </a:p>
                  </a:txBody>
                  <a:tcPr marL="90004" marR="90004" marT="46779" marB="4677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defRPr/>
                      </a:pPr>
                      <a:r>
                        <a:rPr kumimoji="1" lang="en-US" altLang="zh-TW" sz="16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112.5.18(</a:t>
                      </a:r>
                      <a:r>
                        <a:rPr kumimoji="1" lang="zh-TW" altLang="en-US" sz="16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四</a:t>
                      </a:r>
                      <a:r>
                        <a:rPr kumimoji="1" lang="en-US" altLang="zh-TW" sz="16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)10</a:t>
                      </a:r>
                      <a:r>
                        <a:rPr kumimoji="1" lang="zh-TW" altLang="en-US" sz="16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a:t>
                      </a:r>
                      <a:r>
                        <a:rPr kumimoji="1" lang="en-US" altLang="zh-TW" sz="16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00~112.6.7(</a:t>
                      </a:r>
                      <a:r>
                        <a:rPr kumimoji="1" lang="zh-TW" altLang="en-US" sz="16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三</a:t>
                      </a:r>
                      <a:r>
                        <a:rPr kumimoji="1" lang="en-US" altLang="zh-TW" sz="16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)17</a:t>
                      </a:r>
                      <a:r>
                        <a:rPr kumimoji="1" lang="zh-TW" altLang="en-US" sz="16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a:t>
                      </a:r>
                      <a:r>
                        <a:rPr kumimoji="1" lang="en-US" altLang="zh-TW" sz="16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00</a:t>
                      </a:r>
                    </a:p>
                  </a:txBody>
                  <a:tcPr marL="90004" marR="90004" marT="46779" marB="4677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392861">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zh-TW" altLang="en-US" sz="1600" b="1" i="0" u="none" strike="noStrike" cap="none" normalizeH="0" baseline="0" dirty="0">
                          <a:ln>
                            <a:noFill/>
                          </a:ln>
                          <a:solidFill>
                            <a:schemeClr val="tx1"/>
                          </a:solidFill>
                          <a:effectLst/>
                          <a:latin typeface="Times New Roman" pitchFamily="18" charset="0"/>
                          <a:ea typeface="標楷體" pitchFamily="65" charset="-120"/>
                        </a:rPr>
                        <a:t>資格審查結果公告</a:t>
                      </a:r>
                    </a:p>
                  </a:txBody>
                  <a:tcPr marL="90004" marR="90004" marT="46779" marB="4677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r>
                        <a:rPr kumimoji="1" lang="en-US" altLang="zh-TW" sz="16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112.6.27</a:t>
                      </a:r>
                      <a:r>
                        <a:rPr lang="en-US" altLang="zh-TW" sz="1600" b="1" dirty="0">
                          <a:latin typeface="標楷體" pitchFamily="65" charset="-120"/>
                          <a:ea typeface="標楷體" pitchFamily="65" charset="-120"/>
                        </a:rPr>
                        <a:t>(</a:t>
                      </a:r>
                      <a:r>
                        <a:rPr lang="zh-TW" altLang="en-US" sz="1600" b="1" dirty="0">
                          <a:latin typeface="標楷體" pitchFamily="65" charset="-120"/>
                          <a:ea typeface="標楷體" pitchFamily="65" charset="-120"/>
                        </a:rPr>
                        <a:t>二</a:t>
                      </a:r>
                      <a:r>
                        <a:rPr lang="en-US" altLang="zh-TW" sz="1600" b="1" dirty="0">
                          <a:latin typeface="標楷體" pitchFamily="65" charset="-120"/>
                          <a:ea typeface="標楷體" pitchFamily="65" charset="-120"/>
                        </a:rPr>
                        <a:t>)</a:t>
                      </a:r>
                      <a:r>
                        <a:rPr lang="en-US" altLang="zh-TW" sz="1600" b="1" dirty="0">
                          <a:latin typeface="Times New Roman" pitchFamily="18" charset="0"/>
                          <a:ea typeface="標楷體" pitchFamily="65" charset="-120"/>
                          <a:cs typeface="Times New Roman" pitchFamily="18" charset="0"/>
                        </a:rPr>
                        <a:t>10</a:t>
                      </a:r>
                      <a:r>
                        <a:rPr lang="zh-TW" altLang="en-US" sz="1600" b="1" dirty="0">
                          <a:latin typeface="Times New Roman" pitchFamily="18" charset="0"/>
                          <a:ea typeface="標楷體" pitchFamily="65" charset="-120"/>
                          <a:cs typeface="Times New Roman" pitchFamily="18" charset="0"/>
                        </a:rPr>
                        <a:t>：</a:t>
                      </a:r>
                      <a:r>
                        <a:rPr lang="en-US" altLang="zh-TW" sz="1600" b="1" dirty="0">
                          <a:latin typeface="Times New Roman" pitchFamily="18" charset="0"/>
                          <a:ea typeface="標楷體" pitchFamily="65" charset="-120"/>
                          <a:cs typeface="Times New Roman" pitchFamily="18" charset="0"/>
                        </a:rPr>
                        <a:t>00</a:t>
                      </a:r>
                      <a:r>
                        <a:rPr lang="zh-TW" altLang="en-US" sz="1600" b="1" dirty="0">
                          <a:latin typeface="Times New Roman" pitchFamily="18" charset="0"/>
                          <a:ea typeface="標楷體" pitchFamily="65" charset="-120"/>
                          <a:cs typeface="Times New Roman" pitchFamily="18" charset="0"/>
                        </a:rPr>
                        <a:t>起</a:t>
                      </a:r>
                    </a:p>
                  </a:txBody>
                  <a:tcPr marL="90004" marR="90004" marT="46779" marB="4677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1662550">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zh-TW" altLang="en-US" sz="1600" b="1" i="0" u="none" strike="noStrike" cap="none" normalizeH="0" baseline="0" dirty="0">
                          <a:ln>
                            <a:noFill/>
                          </a:ln>
                          <a:solidFill>
                            <a:schemeClr val="tx1"/>
                          </a:solidFill>
                          <a:effectLst/>
                          <a:latin typeface="Times New Roman" pitchFamily="18" charset="0"/>
                          <a:ea typeface="標楷體" pitchFamily="65" charset="-120"/>
                        </a:rPr>
                        <a:t>繳費</a:t>
                      </a:r>
                    </a:p>
                  </a:txBody>
                  <a:tcPr marL="90004" marR="90004" marT="46779" marB="4677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ts val="300"/>
                        </a:spcBef>
                        <a:spcAft>
                          <a:spcPct val="0"/>
                        </a:spcAft>
                        <a:buClr>
                          <a:schemeClr val="accent1"/>
                        </a:buClr>
                        <a:buSzTx/>
                        <a:buFont typeface="Wingdings" pitchFamily="2" charset="2"/>
                        <a:buNone/>
                        <a:tabLst/>
                      </a:pPr>
                      <a:r>
                        <a:rPr kumimoji="1" lang="zh-TW" altLang="en-US" sz="1600" b="1" i="0" u="none" strike="noStrike" cap="none" normalizeH="0" baseline="0" dirty="0">
                          <a:ln>
                            <a:noFill/>
                          </a:ln>
                          <a:solidFill>
                            <a:srgbClr val="FF3300"/>
                          </a:solidFill>
                          <a:effectLst/>
                          <a:latin typeface="Times New Roman" pitchFamily="18" charset="0"/>
                          <a:ea typeface="標楷體" pitchFamily="65" charset="-120"/>
                          <a:cs typeface="Arial Unicode MS" pitchFamily="34" charset="-120"/>
                        </a:rPr>
                        <a:t>集體繳費： </a:t>
                      </a:r>
                      <a:endParaRPr kumimoji="1" lang="en-US" altLang="zh-TW" sz="1600" b="1" i="0" u="none" strike="noStrike" cap="none" normalizeH="0" baseline="0" dirty="0">
                        <a:ln>
                          <a:noFill/>
                        </a:ln>
                        <a:solidFill>
                          <a:srgbClr val="FF3300"/>
                        </a:solidFill>
                        <a:effectLst/>
                        <a:latin typeface="Times New Roman" pitchFamily="18" charset="0"/>
                        <a:ea typeface="標楷體" pitchFamily="65" charset="-120"/>
                        <a:cs typeface="Arial Unicode MS" pitchFamily="34" charset="-120"/>
                      </a:endParaRPr>
                    </a:p>
                    <a:p>
                      <a:pPr marL="0" marR="0" lvl="0" indent="0" algn="l" defTabSz="914400" rtl="0" eaLnBrk="1" fontAlgn="base" latinLnBrk="0" hangingPunct="1">
                        <a:lnSpc>
                          <a:spcPct val="100000"/>
                        </a:lnSpc>
                        <a:spcBef>
                          <a:spcPts val="300"/>
                        </a:spcBef>
                        <a:spcAft>
                          <a:spcPct val="0"/>
                        </a:spcAft>
                        <a:buClr>
                          <a:schemeClr val="accent1"/>
                        </a:buClr>
                        <a:buSzTx/>
                        <a:buFont typeface="Wingdings" pitchFamily="2" charset="2"/>
                        <a:buNone/>
                        <a:tabLst/>
                      </a:pPr>
                      <a:r>
                        <a:rPr kumimoji="1" lang="en-US" altLang="zh-TW" sz="16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112.7</a:t>
                      </a:r>
                      <a:r>
                        <a:rPr kumimoji="1" lang="en-US" altLang="zh-TW" sz="16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.18</a:t>
                      </a:r>
                      <a:r>
                        <a:rPr kumimoji="1" lang="en-US" altLang="zh-TW" sz="16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a:t>
                      </a:r>
                      <a:r>
                        <a:rPr kumimoji="1" lang="zh-TW" altLang="en-US" sz="16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二</a:t>
                      </a:r>
                      <a:r>
                        <a:rPr kumimoji="1" lang="en-US" altLang="zh-TW" sz="16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)10</a:t>
                      </a:r>
                      <a:r>
                        <a:rPr kumimoji="1" lang="zh-TW" altLang="en-US" sz="16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a:t>
                      </a:r>
                      <a:r>
                        <a:rPr kumimoji="1" lang="en-US" altLang="zh-TW" sz="16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00</a:t>
                      </a:r>
                      <a:r>
                        <a:rPr kumimoji="1" lang="zh-TW" altLang="en-US" sz="16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 </a:t>
                      </a:r>
                      <a:r>
                        <a:rPr kumimoji="1" lang="en-US" altLang="zh-TW" sz="16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a:t>
                      </a:r>
                      <a:r>
                        <a:rPr kumimoji="1" lang="zh-TW" altLang="en-US" sz="16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 </a:t>
                      </a:r>
                      <a:r>
                        <a:rPr kumimoji="1" lang="en-US" altLang="zh-TW" sz="16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112.7.20</a:t>
                      </a:r>
                      <a:r>
                        <a:rPr kumimoji="1" lang="en-US" altLang="zh-TW" sz="16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a:t>
                      </a:r>
                      <a:r>
                        <a:rPr kumimoji="1" lang="zh-TW" altLang="en-US" sz="16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四</a:t>
                      </a:r>
                      <a:r>
                        <a:rPr kumimoji="1" lang="en-US" altLang="zh-TW" sz="16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)17</a:t>
                      </a:r>
                      <a:r>
                        <a:rPr kumimoji="1" lang="zh-TW" altLang="en-US" sz="16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a:t>
                      </a:r>
                      <a:r>
                        <a:rPr kumimoji="1" lang="en-US" altLang="zh-TW" sz="16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00</a:t>
                      </a:r>
                      <a:endParaRPr kumimoji="1" lang="en-US" altLang="zh-TW" sz="16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endParaRPr>
                    </a:p>
                    <a:p>
                      <a:pPr marL="0" marR="0" lvl="0" indent="0" algn="l" defTabSz="914400" rtl="0" eaLnBrk="1" fontAlgn="base" latinLnBrk="0" hangingPunct="1">
                        <a:lnSpc>
                          <a:spcPct val="100000"/>
                        </a:lnSpc>
                        <a:spcBef>
                          <a:spcPts val="300"/>
                        </a:spcBef>
                        <a:spcAft>
                          <a:spcPct val="0"/>
                        </a:spcAft>
                        <a:buClr>
                          <a:schemeClr val="accent1"/>
                        </a:buClr>
                        <a:buSzTx/>
                        <a:buFont typeface="Wingdings" pitchFamily="2" charset="2"/>
                        <a:buNone/>
                        <a:tabLst/>
                      </a:pPr>
                      <a:r>
                        <a:rPr kumimoji="1" lang="zh-TW" altLang="en-US" sz="1600" b="1" i="0" u="none" strike="noStrike" cap="none" normalizeH="0" baseline="0" dirty="0">
                          <a:ln>
                            <a:noFill/>
                          </a:ln>
                          <a:solidFill>
                            <a:srgbClr val="0000CC"/>
                          </a:solidFill>
                          <a:effectLst/>
                          <a:latin typeface="Times New Roman" pitchFamily="18" charset="0"/>
                          <a:ea typeface="標楷體" pitchFamily="65" charset="-120"/>
                          <a:cs typeface="Arial Unicode MS" pitchFamily="34" charset="-120"/>
                        </a:rPr>
                        <a:t>個別繳費：</a:t>
                      </a:r>
                      <a:endParaRPr kumimoji="1" lang="en-US" altLang="zh-TW" sz="1600" b="1" i="0" u="none" strike="noStrike" cap="none" normalizeH="0" baseline="0" dirty="0">
                        <a:ln>
                          <a:noFill/>
                        </a:ln>
                        <a:solidFill>
                          <a:srgbClr val="0000CC"/>
                        </a:solidFill>
                        <a:effectLst/>
                        <a:latin typeface="Times New Roman" pitchFamily="18" charset="0"/>
                        <a:ea typeface="標楷體" pitchFamily="65" charset="-120"/>
                        <a:cs typeface="Arial Unicode MS" pitchFamily="34" charset="-120"/>
                      </a:endParaRPr>
                    </a:p>
                    <a:p>
                      <a:pPr marL="0" marR="0" lvl="0" indent="0" algn="l" defTabSz="914400" rtl="0" eaLnBrk="1" fontAlgn="base" latinLnBrk="0" hangingPunct="1">
                        <a:lnSpc>
                          <a:spcPct val="100000"/>
                        </a:lnSpc>
                        <a:spcBef>
                          <a:spcPts val="300"/>
                        </a:spcBef>
                        <a:spcAft>
                          <a:spcPct val="0"/>
                        </a:spcAft>
                        <a:buClr>
                          <a:schemeClr val="accent1"/>
                        </a:buClr>
                        <a:buSzTx/>
                        <a:buFont typeface="Wingdings" pitchFamily="2" charset="2"/>
                        <a:buNone/>
                        <a:tabLst/>
                      </a:pPr>
                      <a:r>
                        <a:rPr kumimoji="1" lang="en-US" altLang="zh-TW" sz="16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112.7.21(</a:t>
                      </a:r>
                      <a:r>
                        <a:rPr kumimoji="1" lang="zh-TW" altLang="en-US" sz="16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五</a:t>
                      </a:r>
                      <a:r>
                        <a:rPr kumimoji="1" lang="en-US" altLang="zh-TW" sz="16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)10</a:t>
                      </a:r>
                      <a:r>
                        <a:rPr kumimoji="1" lang="zh-TW" altLang="en-US" sz="16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a:t>
                      </a:r>
                      <a:r>
                        <a:rPr kumimoji="1" lang="en-US" altLang="zh-TW" sz="16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00~112.7.26(</a:t>
                      </a:r>
                      <a:r>
                        <a:rPr kumimoji="1" lang="zh-TW" altLang="en-US" sz="16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三</a:t>
                      </a:r>
                      <a:r>
                        <a:rPr kumimoji="1" lang="en-US" altLang="zh-TW" sz="16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)24</a:t>
                      </a:r>
                      <a:r>
                        <a:rPr kumimoji="1" lang="zh-TW" altLang="en-US" sz="16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a:t>
                      </a:r>
                      <a:r>
                        <a:rPr kumimoji="1" lang="en-US" altLang="zh-TW" sz="16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00</a:t>
                      </a:r>
                    </a:p>
                    <a:p>
                      <a:pPr marL="0" marR="0" lvl="0" indent="0" algn="l" defTabSz="914400" rtl="0" eaLnBrk="1" fontAlgn="base" latinLnBrk="0" hangingPunct="1">
                        <a:lnSpc>
                          <a:spcPct val="100000"/>
                        </a:lnSpc>
                        <a:spcBef>
                          <a:spcPts val="300"/>
                        </a:spcBef>
                        <a:spcAft>
                          <a:spcPct val="0"/>
                        </a:spcAft>
                        <a:buClr>
                          <a:schemeClr val="accent1"/>
                        </a:buClr>
                        <a:buSzTx/>
                        <a:buFont typeface="Wingdings" pitchFamily="2" charset="2"/>
                        <a:buNone/>
                        <a:tabLst/>
                      </a:pPr>
                      <a:r>
                        <a:rPr kumimoji="1" lang="en-US" altLang="zh-TW" sz="1600" b="1" i="0" u="none" strike="noStrike" cap="none" normalizeH="0" baseline="0" dirty="0">
                          <a:ln>
                            <a:noFill/>
                          </a:ln>
                          <a:solidFill>
                            <a:srgbClr val="0000CC"/>
                          </a:solidFill>
                          <a:effectLst/>
                          <a:latin typeface="Times New Roman" pitchFamily="18" charset="0"/>
                          <a:ea typeface="標楷體" pitchFamily="65" charset="-120"/>
                          <a:cs typeface="Arial Unicode MS" pitchFamily="34" charset="-120"/>
                        </a:rPr>
                        <a:t>【</a:t>
                      </a:r>
                      <a:r>
                        <a:rPr kumimoji="1" lang="zh-TW" altLang="en-US" sz="1600" b="1" i="0" u="none" strike="noStrike" cap="none" normalizeH="0" baseline="0" dirty="0">
                          <a:ln>
                            <a:noFill/>
                          </a:ln>
                          <a:solidFill>
                            <a:srgbClr val="0000CC"/>
                          </a:solidFill>
                          <a:effectLst/>
                          <a:latin typeface="Times New Roman" pitchFamily="18" charset="0"/>
                          <a:ea typeface="標楷體" pitchFamily="65" charset="-120"/>
                          <a:cs typeface="Arial Unicode MS" pitchFamily="34" charset="-120"/>
                        </a:rPr>
                        <a:t>便利商店繳費至</a:t>
                      </a:r>
                      <a:r>
                        <a:rPr kumimoji="1" lang="en-US" altLang="zh-TW" sz="1600" b="1" i="0" u="none" strike="noStrike" cap="none" normalizeH="0" baseline="0" dirty="0">
                          <a:ln>
                            <a:noFill/>
                          </a:ln>
                          <a:solidFill>
                            <a:srgbClr val="0000CC"/>
                          </a:solidFill>
                          <a:effectLst/>
                          <a:latin typeface="Times New Roman" pitchFamily="18" charset="0"/>
                          <a:ea typeface="標楷體" pitchFamily="65" charset="-120"/>
                          <a:cs typeface="Arial Unicode MS" pitchFamily="34" charset="-120"/>
                        </a:rPr>
                        <a:t>112.7.22(</a:t>
                      </a:r>
                      <a:r>
                        <a:rPr kumimoji="1" lang="zh-TW" altLang="en-US" sz="1600" b="1" i="0" u="none" strike="noStrike" cap="none" normalizeH="0" baseline="0" dirty="0">
                          <a:ln>
                            <a:noFill/>
                          </a:ln>
                          <a:solidFill>
                            <a:srgbClr val="0000CC"/>
                          </a:solidFill>
                          <a:effectLst/>
                          <a:latin typeface="Times New Roman" pitchFamily="18" charset="0"/>
                          <a:ea typeface="標楷體" pitchFamily="65" charset="-120"/>
                          <a:cs typeface="Arial Unicode MS" pitchFamily="34" charset="-120"/>
                        </a:rPr>
                        <a:t>六</a:t>
                      </a:r>
                      <a:r>
                        <a:rPr kumimoji="1" lang="en-US" altLang="zh-TW" sz="1600" b="1" i="0" u="none" strike="noStrike" cap="none" normalizeH="0" baseline="0" dirty="0">
                          <a:ln>
                            <a:noFill/>
                          </a:ln>
                          <a:solidFill>
                            <a:srgbClr val="0000CC"/>
                          </a:solidFill>
                          <a:effectLst/>
                          <a:latin typeface="Times New Roman" pitchFamily="18" charset="0"/>
                          <a:ea typeface="標楷體" pitchFamily="65" charset="-120"/>
                          <a:cs typeface="Arial Unicode MS" pitchFamily="34" charset="-120"/>
                        </a:rPr>
                        <a:t>)</a:t>
                      </a:r>
                      <a:r>
                        <a:rPr kumimoji="1" lang="zh-TW" altLang="en-US" sz="1600" b="1" i="0" u="none" strike="noStrike" cap="none" normalizeH="0" baseline="0" dirty="0">
                          <a:ln>
                            <a:noFill/>
                          </a:ln>
                          <a:solidFill>
                            <a:srgbClr val="0000CC"/>
                          </a:solidFill>
                          <a:effectLst/>
                          <a:latin typeface="Times New Roman" pitchFamily="18" charset="0"/>
                          <a:ea typeface="標楷體" pitchFamily="65" charset="-120"/>
                          <a:cs typeface="Arial Unicode MS" pitchFamily="34" charset="-120"/>
                        </a:rPr>
                        <a:t>止</a:t>
                      </a:r>
                      <a:r>
                        <a:rPr kumimoji="1" lang="en-US" altLang="zh-TW" sz="1600" b="1" i="0" u="none" strike="noStrike" cap="none" normalizeH="0" baseline="0" dirty="0">
                          <a:ln>
                            <a:noFill/>
                          </a:ln>
                          <a:solidFill>
                            <a:srgbClr val="0000CC"/>
                          </a:solidFill>
                          <a:effectLst/>
                          <a:latin typeface="Times New Roman" pitchFamily="18" charset="0"/>
                          <a:ea typeface="標楷體" pitchFamily="65" charset="-120"/>
                          <a:cs typeface="Arial Unicode MS" pitchFamily="34" charset="-120"/>
                        </a:rPr>
                        <a:t>】</a:t>
                      </a:r>
                    </a:p>
                  </a:txBody>
                  <a:tcPr marL="90004" marR="90004" marT="46779" marB="4677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458259">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defRPr/>
                      </a:pPr>
                      <a:r>
                        <a:rPr kumimoji="1" lang="zh-TW" altLang="en-US" sz="1600" b="1" i="0" u="none" strike="noStrike" cap="none" spc="-50" normalizeH="0" baseline="0" dirty="0">
                          <a:ln>
                            <a:noFill/>
                          </a:ln>
                          <a:solidFill>
                            <a:schemeClr val="tx1"/>
                          </a:solidFill>
                          <a:effectLst/>
                          <a:latin typeface="Times New Roman" pitchFamily="18" charset="0"/>
                          <a:ea typeface="標楷體" pitchFamily="65" charset="-120"/>
                        </a:rPr>
                        <a:t>實際招生名額公告</a:t>
                      </a:r>
                    </a:p>
                  </a:txBody>
                  <a:tcPr marL="90004" marR="90004" marT="46779" marB="4677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defRPr/>
                      </a:pPr>
                      <a:r>
                        <a:rPr kumimoji="1" lang="en-US" altLang="zh-TW" sz="16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112.7.31(</a:t>
                      </a:r>
                      <a:r>
                        <a:rPr kumimoji="1" lang="zh-TW" altLang="en-US" sz="1600" b="1" i="0" u="none" strike="noStrike" kern="1200" cap="none" normalizeH="0" baseline="0">
                          <a:ln>
                            <a:noFill/>
                          </a:ln>
                          <a:solidFill>
                            <a:schemeClr val="tx1"/>
                          </a:solidFill>
                          <a:effectLst/>
                          <a:latin typeface="Times New Roman" pitchFamily="18" charset="0"/>
                          <a:ea typeface="標楷體" pitchFamily="65" charset="-120"/>
                          <a:cs typeface="Arial Unicode MS" pitchFamily="34" charset="-120"/>
                        </a:rPr>
                        <a:t>一</a:t>
                      </a:r>
                      <a:r>
                        <a:rPr kumimoji="1" lang="en-US" altLang="zh-TW" sz="16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)15</a:t>
                      </a:r>
                      <a:r>
                        <a:rPr kumimoji="1" lang="zh-TW" altLang="en-US" sz="1600" b="1" i="0" u="none" strike="noStrike" kern="1200" cap="none" normalizeH="0" baseline="0">
                          <a:ln>
                            <a:noFill/>
                          </a:ln>
                          <a:solidFill>
                            <a:schemeClr val="tx1"/>
                          </a:solidFill>
                          <a:effectLst/>
                          <a:latin typeface="Times New Roman" pitchFamily="18" charset="0"/>
                          <a:ea typeface="標楷體" pitchFamily="65" charset="-120"/>
                          <a:cs typeface="Arial Unicode MS" pitchFamily="34" charset="-120"/>
                        </a:rPr>
                        <a:t>：</a:t>
                      </a:r>
                      <a:r>
                        <a:rPr kumimoji="1" lang="en-US" altLang="zh-TW" sz="16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00 </a:t>
                      </a:r>
                      <a:r>
                        <a:rPr kumimoji="1" lang="zh-TW" altLang="en-US" sz="16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起</a:t>
                      </a:r>
                      <a:endParaRPr kumimoji="1" lang="en-US" altLang="zh-TW" sz="16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endParaRPr>
                    </a:p>
                  </a:txBody>
                  <a:tcPr marL="90004" marR="90004" marT="46779" marB="4677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916518">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defRPr/>
                      </a:pPr>
                      <a:r>
                        <a:rPr kumimoji="1" lang="zh-TW" altLang="en-US" sz="1600" b="1" i="0" u="none" strike="noStrike" cap="none" spc="-50" normalizeH="0" baseline="0">
                          <a:ln>
                            <a:noFill/>
                          </a:ln>
                          <a:solidFill>
                            <a:schemeClr val="tx1"/>
                          </a:solidFill>
                          <a:effectLst/>
                          <a:latin typeface="Times New Roman" pitchFamily="18" charset="0"/>
                          <a:ea typeface="標楷體" pitchFamily="65" charset="-120"/>
                        </a:rPr>
                        <a:t>實際招生名額及各招生群</a:t>
                      </a:r>
                      <a:r>
                        <a:rPr kumimoji="1" lang="en-US" altLang="zh-TW" sz="1600" b="1" i="0" u="none" strike="noStrike" cap="none" spc="-50" normalizeH="0" baseline="0" dirty="0">
                          <a:ln>
                            <a:noFill/>
                          </a:ln>
                          <a:solidFill>
                            <a:schemeClr val="tx1"/>
                          </a:solidFill>
                          <a:effectLst/>
                          <a:latin typeface="Times New Roman" pitchFamily="18" charset="0"/>
                          <a:ea typeface="標楷體" pitchFamily="65" charset="-120"/>
                        </a:rPr>
                        <a:t>(</a:t>
                      </a:r>
                      <a:r>
                        <a:rPr kumimoji="1" lang="zh-TW" altLang="en-US" sz="1600" b="1" i="0" u="none" strike="noStrike" cap="none" spc="-50" normalizeH="0" baseline="0">
                          <a:ln>
                            <a:noFill/>
                          </a:ln>
                          <a:solidFill>
                            <a:schemeClr val="tx1"/>
                          </a:solidFill>
                          <a:effectLst/>
                          <a:latin typeface="Times New Roman" pitchFamily="18" charset="0"/>
                          <a:ea typeface="標楷體" pitchFamily="65" charset="-120"/>
                        </a:rPr>
                        <a:t>類</a:t>
                      </a:r>
                      <a:r>
                        <a:rPr kumimoji="1" lang="en-US" altLang="zh-TW" sz="1600" b="1" i="0" u="none" strike="noStrike" cap="none" spc="-50" normalizeH="0" baseline="0" dirty="0">
                          <a:ln>
                            <a:noFill/>
                          </a:ln>
                          <a:solidFill>
                            <a:schemeClr val="tx1"/>
                          </a:solidFill>
                          <a:effectLst/>
                          <a:latin typeface="Times New Roman" pitchFamily="18" charset="0"/>
                          <a:ea typeface="標楷體" pitchFamily="65" charset="-120"/>
                        </a:rPr>
                        <a:t>)</a:t>
                      </a:r>
                      <a:r>
                        <a:rPr kumimoji="1" lang="zh-TW" altLang="en-US" sz="1600" b="1" i="0" u="none" strike="noStrike" cap="none" spc="-50" normalizeH="0" baseline="0">
                          <a:ln>
                            <a:noFill/>
                          </a:ln>
                          <a:solidFill>
                            <a:schemeClr val="tx1"/>
                          </a:solidFill>
                          <a:effectLst/>
                          <a:latin typeface="Times New Roman" pitchFamily="18" charset="0"/>
                          <a:ea typeface="標楷體" pitchFamily="65" charset="-120"/>
                        </a:rPr>
                        <a:t>別之校系科</a:t>
                      </a:r>
                      <a:r>
                        <a:rPr kumimoji="1" lang="en-US" altLang="zh-TW" sz="1600" b="1" i="0" u="none" strike="noStrike" cap="none" spc="-50" normalizeH="0" baseline="0" dirty="0">
                          <a:ln>
                            <a:noFill/>
                          </a:ln>
                          <a:solidFill>
                            <a:schemeClr val="tx1"/>
                          </a:solidFill>
                          <a:effectLst/>
                          <a:latin typeface="Times New Roman" pitchFamily="18" charset="0"/>
                          <a:ea typeface="標楷體" pitchFamily="65" charset="-120"/>
                        </a:rPr>
                        <a:t>(</a:t>
                      </a:r>
                      <a:r>
                        <a:rPr kumimoji="1" lang="zh-TW" altLang="en-US" sz="1600" b="1" i="0" u="none" strike="noStrike" cap="none" spc="-50" normalizeH="0" baseline="0">
                          <a:ln>
                            <a:noFill/>
                          </a:ln>
                          <a:solidFill>
                            <a:schemeClr val="tx1"/>
                          </a:solidFill>
                          <a:effectLst/>
                          <a:latin typeface="Times New Roman" pitchFamily="18" charset="0"/>
                          <a:ea typeface="標楷體" pitchFamily="65" charset="-120"/>
                        </a:rPr>
                        <a:t>組</a:t>
                      </a:r>
                      <a:r>
                        <a:rPr kumimoji="1" lang="en-US" altLang="zh-TW" sz="1600" b="1" i="0" u="none" strike="noStrike" cap="none" spc="-50" normalizeH="0" baseline="0" dirty="0">
                          <a:ln>
                            <a:noFill/>
                          </a:ln>
                          <a:solidFill>
                            <a:schemeClr val="tx1"/>
                          </a:solidFill>
                          <a:effectLst/>
                          <a:latin typeface="Times New Roman" pitchFamily="18" charset="0"/>
                          <a:ea typeface="標楷體" pitchFamily="65" charset="-120"/>
                        </a:rPr>
                        <a:t>)</a:t>
                      </a:r>
                      <a:r>
                        <a:rPr kumimoji="1" lang="zh-TW" altLang="en-US" sz="1600" b="1" i="0" u="none" strike="noStrike" cap="none" spc="-50" normalizeH="0" baseline="0">
                          <a:ln>
                            <a:noFill/>
                          </a:ln>
                          <a:solidFill>
                            <a:schemeClr val="tx1"/>
                          </a:solidFill>
                          <a:effectLst/>
                          <a:latin typeface="Times New Roman" pitchFamily="18" charset="0"/>
                          <a:ea typeface="標楷體" pitchFamily="65" charset="-120"/>
                        </a:rPr>
                        <a:t>、學程考科成績權重組合人數累計表公告</a:t>
                      </a:r>
                    </a:p>
                  </a:txBody>
                  <a:tcPr marL="90004" marR="90004" marT="46779" marB="4677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TW" sz="16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112.8.1(</a:t>
                      </a:r>
                      <a:r>
                        <a:rPr kumimoji="1" lang="zh-TW" altLang="en-US" sz="16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二</a:t>
                      </a:r>
                      <a:r>
                        <a:rPr kumimoji="1" lang="en-US" altLang="zh-TW" sz="16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)10</a:t>
                      </a:r>
                      <a:r>
                        <a:rPr kumimoji="1" lang="zh-TW" altLang="en-US" sz="16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a:t>
                      </a:r>
                      <a:r>
                        <a:rPr kumimoji="1" lang="en-US" altLang="zh-TW" sz="16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00 </a:t>
                      </a:r>
                      <a:r>
                        <a:rPr kumimoji="1" lang="zh-TW" altLang="en-US" sz="16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起</a:t>
                      </a:r>
                      <a:endParaRPr kumimoji="1" lang="en-US" altLang="zh-TW" sz="16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endParaRPr>
                    </a:p>
                  </a:txBody>
                  <a:tcPr marL="90004" marR="90004" marT="46779" marB="4677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584793398"/>
                  </a:ext>
                </a:extLst>
              </a:tr>
              <a:tr h="311404">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defRPr/>
                      </a:pPr>
                      <a:r>
                        <a:rPr kumimoji="1" lang="zh-TW" altLang="en-US" sz="1600" b="1" i="0" u="none" strike="noStrike" cap="none" normalizeH="0" baseline="0" dirty="0">
                          <a:ln>
                            <a:noFill/>
                          </a:ln>
                          <a:solidFill>
                            <a:schemeClr val="tx1"/>
                          </a:solidFill>
                          <a:effectLst/>
                          <a:latin typeface="Times New Roman" pitchFamily="18" charset="0"/>
                          <a:ea typeface="標楷體" pitchFamily="65" charset="-120"/>
                        </a:rPr>
                        <a:t>個人總成績查詢</a:t>
                      </a:r>
                    </a:p>
                  </a:txBody>
                  <a:tcPr marL="90004" marR="90004" marT="46779" marB="4677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vMerge="1">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defRPr/>
                      </a:pPr>
                      <a:endParaRPr kumimoji="1" lang="en-US" altLang="zh-TW" sz="20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endParaRPr>
                    </a:p>
                  </a:txBody>
                  <a:tcPr marL="90004" marR="90004" marT="46779" marB="4677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03566">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zh-TW" altLang="en-US" sz="1600" b="1" i="0" u="none" strike="noStrike" cap="none" normalizeH="0" baseline="0" dirty="0">
                          <a:ln>
                            <a:noFill/>
                          </a:ln>
                          <a:solidFill>
                            <a:schemeClr val="tx1"/>
                          </a:solidFill>
                          <a:effectLst/>
                          <a:latin typeface="Times New Roman" pitchFamily="18" charset="0"/>
                          <a:ea typeface="標楷體" pitchFamily="65" charset="-120"/>
                        </a:rPr>
                        <a:t>網路選填登記志願</a:t>
                      </a:r>
                    </a:p>
                  </a:txBody>
                  <a:tcPr marL="90004" marR="90004" marT="46779" marB="4677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en-US" altLang="zh-TW" sz="16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112.8.1</a:t>
                      </a:r>
                      <a:r>
                        <a:rPr kumimoji="1" lang="en-US" altLang="zh-TW" sz="16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a:t>
                      </a:r>
                      <a:r>
                        <a:rPr kumimoji="1" lang="zh-TW" altLang="en-US" sz="16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二</a:t>
                      </a:r>
                      <a:r>
                        <a:rPr kumimoji="1" lang="en-US" altLang="zh-TW" sz="16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)10</a:t>
                      </a:r>
                      <a:r>
                        <a:rPr kumimoji="1" lang="zh-TW" altLang="en-US" sz="16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a:t>
                      </a:r>
                      <a:r>
                        <a:rPr kumimoji="1" lang="en-US" altLang="zh-TW" sz="1600" b="1" i="0" u="none" strike="noStrike" kern="1200" cap="none" normalizeH="0" baseline="0" dirty="0">
                          <a:ln>
                            <a:noFill/>
                          </a:ln>
                          <a:solidFill>
                            <a:schemeClr val="tx1"/>
                          </a:solidFill>
                          <a:effectLst/>
                          <a:latin typeface="Times New Roman" pitchFamily="18" charset="0"/>
                          <a:ea typeface="標楷體" pitchFamily="65" charset="-120"/>
                          <a:cs typeface="Arial Unicode MS" pitchFamily="34" charset="-120"/>
                        </a:rPr>
                        <a:t>00</a:t>
                      </a:r>
                      <a:r>
                        <a:rPr kumimoji="1" lang="en-US" altLang="zh-TW" sz="16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~112.8.4(</a:t>
                      </a:r>
                      <a:r>
                        <a:rPr kumimoji="1" lang="zh-TW" altLang="en-US" sz="16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五</a:t>
                      </a:r>
                      <a:r>
                        <a:rPr kumimoji="1" lang="en-US" altLang="zh-TW" sz="16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)17</a:t>
                      </a:r>
                      <a:r>
                        <a:rPr kumimoji="1" lang="zh-TW" altLang="en-US" sz="16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a:t>
                      </a:r>
                      <a:r>
                        <a:rPr kumimoji="1" lang="en-US" altLang="zh-TW" sz="16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00</a:t>
                      </a:r>
                    </a:p>
                  </a:txBody>
                  <a:tcPr marL="90004" marR="90004" marT="46779" marB="4677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392861">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zh-TW" altLang="en-US" sz="1600" b="1" i="0" u="none" strike="noStrike" cap="none" normalizeH="0" baseline="0" dirty="0">
                          <a:ln>
                            <a:noFill/>
                          </a:ln>
                          <a:solidFill>
                            <a:schemeClr val="tx1"/>
                          </a:solidFill>
                          <a:effectLst/>
                          <a:latin typeface="Times New Roman" pitchFamily="18" charset="0"/>
                          <a:ea typeface="標楷體" pitchFamily="65" charset="-120"/>
                        </a:rPr>
                        <a:t>錄取公告及分發結果查詢</a:t>
                      </a:r>
                    </a:p>
                  </a:txBody>
                  <a:tcPr marL="90004" marR="90004" marT="46779" marB="4677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en-US" altLang="zh-TW" sz="16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112.8.10(</a:t>
                      </a:r>
                      <a:r>
                        <a:rPr kumimoji="1" lang="zh-TW" altLang="en-US" sz="16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四</a:t>
                      </a:r>
                      <a:r>
                        <a:rPr kumimoji="1" lang="en-US" altLang="zh-TW" sz="16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)10</a:t>
                      </a:r>
                      <a:r>
                        <a:rPr kumimoji="1" lang="zh-TW" altLang="en-US" sz="16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a:t>
                      </a:r>
                      <a:r>
                        <a:rPr kumimoji="1" lang="en-US" altLang="zh-TW" sz="16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00</a:t>
                      </a:r>
                      <a:r>
                        <a:rPr kumimoji="1" lang="zh-TW" altLang="en-US" sz="16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rPr>
                        <a:t>起</a:t>
                      </a:r>
                      <a:endParaRPr kumimoji="1" lang="en-US" altLang="zh-TW" sz="1600" b="1" i="0" u="none" strike="noStrike" cap="none" normalizeH="0" baseline="0" dirty="0">
                        <a:ln>
                          <a:noFill/>
                        </a:ln>
                        <a:solidFill>
                          <a:schemeClr val="tx1"/>
                        </a:solidFill>
                        <a:effectLst/>
                        <a:latin typeface="Times New Roman" pitchFamily="18" charset="0"/>
                        <a:ea typeface="標楷體" pitchFamily="65" charset="-120"/>
                        <a:cs typeface="Arial Unicode MS" pitchFamily="34" charset="-120"/>
                      </a:endParaRPr>
                    </a:p>
                  </a:txBody>
                  <a:tcPr marL="90004" marR="90004" marT="46779" marB="4677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bl>
          </a:graphicData>
        </a:graphic>
      </p:graphicFrame>
      <p:sp>
        <p:nvSpPr>
          <p:cNvPr id="3" name="投影片編號版面配置區 2">
            <a:extLst>
              <a:ext uri="{FF2B5EF4-FFF2-40B4-BE49-F238E27FC236}">
                <a16:creationId xmlns:a16="http://schemas.microsoft.com/office/drawing/2014/main" id="{9A0B1C98-BE94-44D2-8424-99EC60DFA267}"/>
              </a:ext>
            </a:extLst>
          </p:cNvPr>
          <p:cNvSpPr>
            <a:spLocks noGrp="1"/>
          </p:cNvSpPr>
          <p:nvPr>
            <p:ph type="sldNum" sz="quarter" idx="12"/>
          </p:nvPr>
        </p:nvSpPr>
        <p:spPr/>
        <p:txBody>
          <a:bodyPr/>
          <a:lstStyle/>
          <a:p>
            <a:pPr>
              <a:defRPr/>
            </a:pPr>
            <a:fld id="{6696D582-221A-4A7A-9495-2A3992126361}" type="slidenum">
              <a:rPr lang="zh-TW" altLang="en-US" smtClean="0"/>
              <a:pPr>
                <a:defRPr/>
              </a:pPr>
              <a:t>3</a:t>
            </a:fld>
            <a:endParaRPr lang="en-US" altLang="zh-TW"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a:extLst>
              <a:ext uri="{FF2B5EF4-FFF2-40B4-BE49-F238E27FC236}">
                <a16:creationId xmlns:a16="http://schemas.microsoft.com/office/drawing/2014/main" id="{D7BDEB2B-EFEF-4EE2-A671-C05FCC1B7D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199" y="952637"/>
            <a:ext cx="8229601" cy="5403721"/>
          </a:xfrm>
          <a:prstGeom prst="rect">
            <a:avLst/>
          </a:prstGeom>
        </p:spPr>
      </p:pic>
      <p:sp>
        <p:nvSpPr>
          <p:cNvPr id="51202" name="標題 1"/>
          <p:cNvSpPr txBox="1">
            <a:spLocks/>
          </p:cNvSpPr>
          <p:nvPr/>
        </p:nvSpPr>
        <p:spPr bwMode="auto">
          <a:xfrm>
            <a:off x="336550" y="333375"/>
            <a:ext cx="8229600" cy="633413"/>
          </a:xfrm>
          <a:prstGeom prst="rect">
            <a:avLst/>
          </a:prstGeom>
          <a:noFill/>
          <a:ln w="9525">
            <a:noFill/>
            <a:miter lim="800000"/>
            <a:headEnd/>
            <a:tailEnd/>
          </a:ln>
        </p:spPr>
        <p:txBody>
          <a:bodyPr anchor="ctr"/>
          <a:lstStyle/>
          <a:p>
            <a:pPr eaLnBrk="0" hangingPunct="0"/>
            <a:r>
              <a:rPr lang="zh-TW" altLang="en-US" sz="2800" dirty="0">
                <a:solidFill>
                  <a:schemeClr val="tx2"/>
                </a:solidFill>
                <a:latin typeface="標楷體" pitchFamily="65" charset="-120"/>
                <a:ea typeface="標楷體" pitchFamily="65" charset="-120"/>
              </a:rPr>
              <a:t>五、資格審查系統</a:t>
            </a:r>
            <a:r>
              <a:rPr lang="en-US" altLang="zh-TW" sz="2800" dirty="0">
                <a:solidFill>
                  <a:schemeClr val="tx2"/>
                </a:solidFill>
                <a:latin typeface="標楷體" pitchFamily="65" charset="-120"/>
                <a:ea typeface="標楷體" pitchFamily="65" charset="-120"/>
              </a:rPr>
              <a:t>-</a:t>
            </a:r>
            <a:r>
              <a:rPr lang="zh-TW" altLang="en-US" sz="2800" dirty="0">
                <a:solidFill>
                  <a:srgbClr val="FF0000"/>
                </a:solidFill>
                <a:latin typeface="標楷體" pitchFamily="65" charset="-120"/>
                <a:ea typeface="標楷體" pitchFamily="65" charset="-120"/>
              </a:rPr>
              <a:t>選擇登記資格</a:t>
            </a:r>
            <a:endParaRPr lang="zh-TW" altLang="en-US" sz="2800" dirty="0">
              <a:solidFill>
                <a:srgbClr val="FF0000"/>
              </a:solidFill>
            </a:endParaRPr>
          </a:p>
        </p:txBody>
      </p:sp>
      <p:sp>
        <p:nvSpPr>
          <p:cNvPr id="7" name="AutoShape 4">
            <a:extLst>
              <a:ext uri="{FF2B5EF4-FFF2-40B4-BE49-F238E27FC236}">
                <a16:creationId xmlns:a16="http://schemas.microsoft.com/office/drawing/2014/main" id="{1B6C0F29-C1A2-4345-B135-A096906C1900}"/>
              </a:ext>
            </a:extLst>
          </p:cNvPr>
          <p:cNvSpPr>
            <a:spLocks noChangeArrowheads="1"/>
          </p:cNvSpPr>
          <p:nvPr/>
        </p:nvSpPr>
        <p:spPr bwMode="auto">
          <a:xfrm>
            <a:off x="6156176" y="4005064"/>
            <a:ext cx="1919288" cy="1023937"/>
          </a:xfrm>
          <a:prstGeom prst="wedgeRectCallout">
            <a:avLst>
              <a:gd name="adj1" fmla="val -124352"/>
              <a:gd name="adj2" fmla="val -53296"/>
            </a:avLst>
          </a:prstGeom>
          <a:solidFill>
            <a:srgbClr val="FFFF99"/>
          </a:solidFill>
          <a:ln w="9525" algn="ctr">
            <a:solidFill>
              <a:schemeClr val="tx1"/>
            </a:solidFill>
            <a:miter lim="800000"/>
            <a:headEnd/>
            <a:tailEnd/>
          </a:ln>
        </p:spPr>
        <p:txBody>
          <a:bodyPr/>
          <a:lstStyle/>
          <a:p>
            <a:r>
              <a:rPr lang="zh-TW" altLang="zh-TW" sz="1400" b="1" dirty="0">
                <a:solidFill>
                  <a:srgbClr val="0000FF"/>
                </a:solidFill>
                <a:latin typeface="標楷體" pitchFamily="65" charset="-120"/>
                <a:ea typeface="標楷體" pitchFamily="65" charset="-120"/>
              </a:rPr>
              <a:t>請考生依據本身所具資格選取，若具備</a:t>
            </a:r>
            <a:r>
              <a:rPr lang="en-US" altLang="zh-TW" sz="1400" b="1" dirty="0">
                <a:solidFill>
                  <a:srgbClr val="0000FF"/>
                </a:solidFill>
                <a:latin typeface="Times New Roman" panose="02020603050405020304" pitchFamily="18" charset="0"/>
                <a:ea typeface="標楷體" pitchFamily="65" charset="-120"/>
                <a:cs typeface="Times New Roman" panose="02020603050405020304" pitchFamily="18" charset="0"/>
              </a:rPr>
              <a:t>2</a:t>
            </a:r>
            <a:r>
              <a:rPr lang="zh-TW" altLang="zh-TW" sz="1400" b="1" dirty="0">
                <a:solidFill>
                  <a:srgbClr val="0000FF"/>
                </a:solidFill>
                <a:latin typeface="標楷體" pitchFamily="65" charset="-120"/>
                <a:ea typeface="標楷體" pitchFamily="65" charset="-120"/>
              </a:rPr>
              <a:t>種以上資格，選擇一種資格登錄報名</a:t>
            </a:r>
            <a:r>
              <a:rPr lang="zh-TW" altLang="en-US" sz="1400" b="1" dirty="0">
                <a:solidFill>
                  <a:srgbClr val="0000FF"/>
                </a:solidFill>
                <a:latin typeface="標楷體" pitchFamily="65" charset="-120"/>
                <a:ea typeface="標楷體" pitchFamily="65" charset="-120"/>
              </a:rPr>
              <a:t>即可</a:t>
            </a:r>
            <a:r>
              <a:rPr lang="zh-TW" altLang="zh-TW" sz="1400" b="1" dirty="0">
                <a:solidFill>
                  <a:srgbClr val="0000FF"/>
                </a:solidFill>
                <a:latin typeface="標楷體" pitchFamily="65" charset="-120"/>
                <a:ea typeface="標楷體" pitchFamily="65" charset="-120"/>
              </a:rPr>
              <a:t>。</a:t>
            </a:r>
          </a:p>
        </p:txBody>
      </p:sp>
      <p:sp>
        <p:nvSpPr>
          <p:cNvPr id="3" name="投影片編號版面配置區 2">
            <a:extLst>
              <a:ext uri="{FF2B5EF4-FFF2-40B4-BE49-F238E27FC236}">
                <a16:creationId xmlns:a16="http://schemas.microsoft.com/office/drawing/2014/main" id="{7BBE7820-3E5E-4268-9224-C74B70CB7C59}"/>
              </a:ext>
            </a:extLst>
          </p:cNvPr>
          <p:cNvSpPr>
            <a:spLocks noGrp="1"/>
          </p:cNvSpPr>
          <p:nvPr>
            <p:ph type="sldNum" sz="quarter" idx="12"/>
          </p:nvPr>
        </p:nvSpPr>
        <p:spPr/>
        <p:txBody>
          <a:bodyPr/>
          <a:lstStyle/>
          <a:p>
            <a:pPr>
              <a:defRPr/>
            </a:pPr>
            <a:fld id="{6696D582-221A-4A7A-9495-2A3992126361}" type="slidenum">
              <a:rPr lang="zh-TW" altLang="en-US" smtClean="0"/>
              <a:pPr>
                <a:defRPr/>
              </a:pPr>
              <a:t>30</a:t>
            </a:fld>
            <a:endParaRPr lang="en-US" altLang="zh-TW" dirty="0"/>
          </a:p>
        </p:txBody>
      </p:sp>
    </p:spTree>
  </p:cSld>
  <p:clrMapOvr>
    <a:masterClrMapping/>
  </p:clrMapOvr>
</p:sld>
</file>

<file path=ppt/slides/slide3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E624B62C-A922-4327-8EBA-A0CDB9A2F1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637" y="1092986"/>
            <a:ext cx="8539163" cy="5606985"/>
          </a:xfrm>
          <a:prstGeom prst="rect">
            <a:avLst/>
          </a:prstGeom>
        </p:spPr>
      </p:pic>
      <p:sp>
        <p:nvSpPr>
          <p:cNvPr id="51202" name="標題 1"/>
          <p:cNvSpPr txBox="1">
            <a:spLocks/>
          </p:cNvSpPr>
          <p:nvPr/>
        </p:nvSpPr>
        <p:spPr bwMode="auto">
          <a:xfrm>
            <a:off x="336550" y="333375"/>
            <a:ext cx="8229600" cy="633413"/>
          </a:xfrm>
          <a:prstGeom prst="rect">
            <a:avLst/>
          </a:prstGeom>
          <a:noFill/>
          <a:ln w="9525">
            <a:noFill/>
            <a:miter lim="800000"/>
            <a:headEnd/>
            <a:tailEnd/>
          </a:ln>
        </p:spPr>
        <p:txBody>
          <a:bodyPr anchor="ctr"/>
          <a:lstStyle/>
          <a:p>
            <a:pPr eaLnBrk="0" hangingPunct="0"/>
            <a:r>
              <a:rPr altLang="en-US" dirty="0" lang="zh-TW" sz="2800">
                <a:solidFill>
                  <a:schemeClr val="tx2"/>
                </a:solidFill>
                <a:latin charset="-120" pitchFamily="65" typeface="標楷體"/>
                <a:ea charset="-120" pitchFamily="65" typeface="標楷體"/>
              </a:rPr>
              <a:t>五、資格審查系統</a:t>
            </a:r>
            <a:r>
              <a:rPr altLang="zh-TW" dirty="0" lang="en-US" sz="2800">
                <a:solidFill>
                  <a:schemeClr val="tx2"/>
                </a:solidFill>
                <a:latin charset="-120" pitchFamily="65" typeface="標楷體"/>
                <a:ea charset="-120" pitchFamily="65" typeface="標楷體"/>
              </a:rPr>
              <a:t>-</a:t>
            </a:r>
            <a:r>
              <a:rPr altLang="en-US" dirty="0" lang="zh-TW" sz="2800">
                <a:solidFill>
                  <a:srgbClr val="FF0000"/>
                </a:solidFill>
                <a:latin charset="-120" pitchFamily="65" typeface="標楷體"/>
                <a:ea charset="-120" pitchFamily="65" typeface="標楷體"/>
              </a:rPr>
              <a:t>登記資格條款</a:t>
            </a:r>
            <a:endParaRPr altLang="en-US" dirty="0" lang="zh-TW" sz="2800">
              <a:solidFill>
                <a:srgbClr val="FF0000"/>
              </a:solidFill>
            </a:endParaRPr>
          </a:p>
        </p:txBody>
      </p:sp>
      <p:sp>
        <p:nvSpPr>
          <p:cNvPr id="10" name="AutoShape 4">
            <a:extLst>
              <a:ext uri="{FF2B5EF4-FFF2-40B4-BE49-F238E27FC236}">
                <a16:creationId xmlns:a16="http://schemas.microsoft.com/office/drawing/2014/main" id="{4D03E604-F79C-45A4-BCAD-2BDB202BA51B}"/>
              </a:ext>
            </a:extLst>
          </p:cNvPr>
          <p:cNvSpPr>
            <a:spLocks noChangeArrowheads="1"/>
          </p:cNvSpPr>
          <p:nvPr/>
        </p:nvSpPr>
        <p:spPr bwMode="auto">
          <a:xfrm>
            <a:off x="7077075" y="1628800"/>
            <a:ext cx="1919288" cy="720080"/>
          </a:xfrm>
          <a:prstGeom prst="wedgeRectCallout">
            <a:avLst>
              <a:gd fmla="val -263021" name="adj1"/>
              <a:gd fmla="val 59556" name="adj2"/>
            </a:avLst>
          </a:prstGeom>
          <a:solidFill>
            <a:srgbClr val="FFFF99"/>
          </a:solidFill>
          <a:ln algn="ctr" w="9525">
            <a:solidFill>
              <a:schemeClr val="tx1"/>
            </a:solidFill>
            <a:miter lim="800000"/>
            <a:headEnd/>
            <a:tailEnd/>
          </a:ln>
        </p:spPr>
        <p:txBody>
          <a:bodyPr/>
          <a:lstStyle/>
          <a:p>
            <a:r>
              <a:rPr altLang="en-US" b="1" dirty="0" lang="zh-TW" sz="1400">
                <a:solidFill>
                  <a:srgbClr val="0000FF"/>
                </a:solidFill>
                <a:latin charset="-120" pitchFamily="65" typeface="標楷體"/>
                <a:ea charset="-120" pitchFamily="65" typeface="標楷體"/>
              </a:rPr>
              <a:t>考生可點選下載「登記資格條款」</a:t>
            </a:r>
            <a:r>
              <a:rPr altLang="zh-TW" b="1" dirty="0" lang="en-US" sz="1400">
                <a:solidFill>
                  <a:srgbClr val="0000FF"/>
                </a:solidFill>
                <a:latin charset="-120" pitchFamily="65" typeface="標楷體"/>
                <a:ea charset="-120" pitchFamily="65" typeface="標楷體"/>
              </a:rPr>
              <a:t>(</a:t>
            </a:r>
            <a:r>
              <a:rPr altLang="zh-TW" b="1" dirty="0" lang="en-US" sz="1400">
                <a:solidFill>
                  <a:srgbClr val="0000FF"/>
                </a:solidFill>
                <a:latin charset="0" panose="02020603050405020304" pitchFamily="18" typeface="Times New Roman"/>
                <a:ea charset="-120" pitchFamily="65" typeface="標楷體"/>
                <a:cs charset="0" panose="02020603050405020304" pitchFamily="18" typeface="Times New Roman"/>
              </a:rPr>
              <a:t>PDF</a:t>
            </a:r>
            <a:r>
              <a:rPr altLang="en-US" b="1" dirty="0" lang="zh-TW" sz="1400">
                <a:solidFill>
                  <a:srgbClr val="0000FF"/>
                </a:solidFill>
                <a:latin charset="-120" pitchFamily="65" typeface="標楷體"/>
                <a:ea charset="-120" pitchFamily="65" typeface="標楷體"/>
              </a:rPr>
              <a:t>檔</a:t>
            </a:r>
            <a:r>
              <a:rPr altLang="zh-TW" b="1" dirty="0" lang="en-US" sz="1400">
                <a:solidFill>
                  <a:srgbClr val="0000FF"/>
                </a:solidFill>
                <a:latin charset="-120" pitchFamily="65" typeface="標楷體"/>
                <a:ea charset="-120" pitchFamily="65" typeface="標楷體"/>
              </a:rPr>
              <a:t>)</a:t>
            </a:r>
            <a:r>
              <a:rPr altLang="en-US" b="1" dirty="0" lang="zh-TW" sz="1400">
                <a:solidFill>
                  <a:srgbClr val="0000FF"/>
                </a:solidFill>
                <a:latin charset="-120" pitchFamily="65" typeface="標楷體"/>
                <a:ea charset="-120" pitchFamily="65" typeface="標楷體"/>
              </a:rPr>
              <a:t>確認所具登記資格。</a:t>
            </a:r>
          </a:p>
        </p:txBody>
      </p:sp>
      <p:sp>
        <p:nvSpPr>
          <p:cNvPr id="11" name="向右箭號 8">
            <a:extLst>
              <a:ext uri="{FF2B5EF4-FFF2-40B4-BE49-F238E27FC236}">
                <a16:creationId xmlns:a16="http://schemas.microsoft.com/office/drawing/2014/main" id="{F73290C7-7E01-4807-AE6F-EF0D3F314CB1}"/>
              </a:ext>
            </a:extLst>
          </p:cNvPr>
          <p:cNvSpPr/>
          <p:nvPr/>
        </p:nvSpPr>
        <p:spPr>
          <a:xfrm rot="2373540">
            <a:off x="2507081" y="2536560"/>
            <a:ext cx="447441" cy="23412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dirty="0" lang="zh-TW"/>
          </a:p>
        </p:txBody>
      </p:sp>
      <p:pic>
        <p:nvPicPr>
          <p:cNvPr id="5" name="圖片 4">
            <a:extLst>
              <a:ext uri="{FF2B5EF4-FFF2-40B4-BE49-F238E27FC236}">
                <a16:creationId xmlns:a16="http://schemas.microsoft.com/office/drawing/2014/main" id="{2E472551-6F7B-4B6E-BD1E-E883206ACA23}"/>
              </a:ext>
            </a:extLst>
          </p:cNvPr>
          <p:cNvPicPr>
            <a:picLocks noChangeAspect="1"/>
          </p:cNvPicPr>
          <p:nvPr/>
        </p:nvPicPr>
        <p:blipFill rotWithShape="1">
          <a:blip r:embed="rId4">
            <a:extLst>
              <a:ext uri="{28A0092B-C50C-407E-A947-70E740481C1C}">
                <a14:useLocalDpi xmlns:a14="http://schemas.microsoft.com/office/drawing/2010/main" val="0"/>
              </a:ext>
            </a:extLst>
          </a:blip>
          <a:srcRect l="129" r="130" t="176"/>
          <a:stretch/>
        </p:blipFill>
        <p:spPr>
          <a:xfrm>
            <a:off x="3131840" y="2751669"/>
            <a:ext cx="4690864" cy="3969806"/>
          </a:xfrm>
          <a:prstGeom prst="rect">
            <a:avLst/>
          </a:prstGeom>
        </p:spPr>
      </p:pic>
      <p:sp>
        <p:nvSpPr>
          <p:cNvPr id="4" name="投影片編號版面配置區 3">
            <a:extLst>
              <a:ext uri="{FF2B5EF4-FFF2-40B4-BE49-F238E27FC236}">
                <a16:creationId xmlns:a16="http://schemas.microsoft.com/office/drawing/2014/main" id="{C8228384-2592-4779-A4B6-296849FE5D29}"/>
              </a:ext>
            </a:extLst>
          </p:cNvPr>
          <p:cNvSpPr>
            <a:spLocks noGrp="1"/>
          </p:cNvSpPr>
          <p:nvPr>
            <p:ph idx="12" sz="quarter" type="sldNum"/>
          </p:nvPr>
        </p:nvSpPr>
        <p:spPr/>
        <p:txBody>
          <a:bodyPr/>
          <a:lstStyle/>
          <a:p>
            <a:pPr>
              <a:defRPr/>
            </a:pPr>
            <a:fld id="{6696D582-221A-4A7A-9495-2A3992126361}" type="slidenum">
              <a:rPr altLang="en-US" lang="zh-TW" smtClean="0"/>
              <a:pPr>
                <a:defRPr/>
              </a:pPr>
              <a:t>31</a:t>
            </a:fld>
            <a:endParaRPr altLang="zh-TW" dirty="0" lang="en-US"/>
          </a:p>
        </p:txBody>
      </p:sp>
    </p:spTree>
    <p:extLst>
      <p:ext uri="{BB962C8B-B14F-4D97-AF65-F5344CB8AC3E}">
        <p14:creationId xmlns:p14="http://schemas.microsoft.com/office/powerpoint/2010/main" val="23117461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a:extLst>
              <a:ext uri="{FF2B5EF4-FFF2-40B4-BE49-F238E27FC236}">
                <a16:creationId xmlns:a16="http://schemas.microsoft.com/office/drawing/2014/main" id="{467FBF65-1C96-4E99-BB41-1E0F6E12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550" y="1072813"/>
            <a:ext cx="7475810" cy="5444856"/>
          </a:xfrm>
          <a:prstGeom prst="rect">
            <a:avLst/>
          </a:prstGeom>
        </p:spPr>
      </p:pic>
      <p:sp>
        <p:nvSpPr>
          <p:cNvPr id="51202" name="標題 1"/>
          <p:cNvSpPr txBox="1">
            <a:spLocks/>
          </p:cNvSpPr>
          <p:nvPr/>
        </p:nvSpPr>
        <p:spPr bwMode="auto">
          <a:xfrm>
            <a:off x="336550" y="333375"/>
            <a:ext cx="8229600" cy="633413"/>
          </a:xfrm>
          <a:prstGeom prst="rect">
            <a:avLst/>
          </a:prstGeom>
          <a:noFill/>
          <a:ln w="9525">
            <a:noFill/>
            <a:miter lim="800000"/>
            <a:headEnd/>
            <a:tailEnd/>
          </a:ln>
        </p:spPr>
        <p:txBody>
          <a:bodyPr anchor="ctr"/>
          <a:lstStyle/>
          <a:p>
            <a:pPr eaLnBrk="0" hangingPunct="0"/>
            <a:r>
              <a:rPr lang="zh-TW" altLang="en-US" sz="2800" dirty="0">
                <a:solidFill>
                  <a:schemeClr val="tx2"/>
                </a:solidFill>
                <a:latin typeface="標楷體" pitchFamily="65" charset="-120"/>
                <a:ea typeface="標楷體" pitchFamily="65" charset="-120"/>
              </a:rPr>
              <a:t>五、資格審查系統</a:t>
            </a:r>
            <a:r>
              <a:rPr lang="en-US" altLang="zh-TW" sz="2800" dirty="0">
                <a:solidFill>
                  <a:schemeClr val="tx2"/>
                </a:solidFill>
                <a:latin typeface="標楷體" pitchFamily="65" charset="-120"/>
                <a:ea typeface="標楷體" pitchFamily="65" charset="-120"/>
              </a:rPr>
              <a:t>-</a:t>
            </a:r>
            <a:r>
              <a:rPr lang="zh-TW" altLang="en-US" sz="2800" dirty="0">
                <a:solidFill>
                  <a:srgbClr val="FF0000"/>
                </a:solidFill>
                <a:latin typeface="標楷體" pitchFamily="65" charset="-120"/>
                <a:ea typeface="標楷體" pitchFamily="65" charset="-120"/>
              </a:rPr>
              <a:t>考生已具有登記資格</a:t>
            </a:r>
            <a:endParaRPr lang="zh-TW" altLang="en-US" sz="2800" dirty="0">
              <a:solidFill>
                <a:srgbClr val="FF0000"/>
              </a:solidFill>
            </a:endParaRPr>
          </a:p>
        </p:txBody>
      </p:sp>
      <p:sp>
        <p:nvSpPr>
          <p:cNvPr id="8" name="AutoShape 4">
            <a:extLst>
              <a:ext uri="{FF2B5EF4-FFF2-40B4-BE49-F238E27FC236}">
                <a16:creationId xmlns:a16="http://schemas.microsoft.com/office/drawing/2014/main" id="{1F33021A-0C7D-4724-AD9F-7CFBF40D3998}"/>
              </a:ext>
            </a:extLst>
          </p:cNvPr>
          <p:cNvSpPr>
            <a:spLocks noChangeArrowheads="1"/>
          </p:cNvSpPr>
          <p:nvPr/>
        </p:nvSpPr>
        <p:spPr bwMode="auto">
          <a:xfrm>
            <a:off x="6271716" y="3776885"/>
            <a:ext cx="2415084" cy="2448272"/>
          </a:xfrm>
          <a:prstGeom prst="wedgeRectCallout">
            <a:avLst>
              <a:gd name="adj1" fmla="val -87581"/>
              <a:gd name="adj2" fmla="val -34350"/>
            </a:avLst>
          </a:prstGeom>
          <a:solidFill>
            <a:srgbClr val="FFFF99"/>
          </a:solidFill>
          <a:ln w="9525" algn="ctr">
            <a:solidFill>
              <a:schemeClr val="tx1"/>
            </a:solidFill>
            <a:miter lim="800000"/>
            <a:headEnd/>
            <a:tailEnd/>
          </a:ln>
        </p:spPr>
        <p:txBody>
          <a:bodyPr/>
          <a:lstStyle/>
          <a:p>
            <a:r>
              <a:rPr lang="en-US" altLang="zh-TW" sz="1400" b="1" dirty="0">
                <a:solidFill>
                  <a:srgbClr val="0000FF"/>
                </a:solidFill>
                <a:latin typeface="Times New Roman" panose="02020603050405020304" pitchFamily="18" charset="0"/>
                <a:ea typeface="標楷體" pitchFamily="65" charset="-120"/>
                <a:cs typeface="Times New Roman" panose="02020603050405020304" pitchFamily="18" charset="0"/>
              </a:rPr>
              <a:t>1.</a:t>
            </a:r>
            <a:r>
              <a:rPr lang="zh-TW" altLang="en-US" sz="1400" b="1" dirty="0">
                <a:solidFill>
                  <a:srgbClr val="0000FF"/>
                </a:solidFill>
                <a:latin typeface="標楷體" pitchFamily="65" charset="-120"/>
                <a:ea typeface="標楷體" pitchFamily="65" charset="-120"/>
              </a:rPr>
              <a:t>若考生登入系統時顯示「您已具有本招生之一般生登記資格」訊息，即表示已通過登記資格審查，請詳閱相關注意事項後即可直接進行下一步驟。</a:t>
            </a:r>
            <a:endParaRPr lang="en-US" altLang="zh-TW" sz="1400" b="1" dirty="0">
              <a:solidFill>
                <a:srgbClr val="0000FF"/>
              </a:solidFill>
              <a:latin typeface="標楷體" pitchFamily="65" charset="-120"/>
              <a:ea typeface="標楷體" pitchFamily="65" charset="-120"/>
            </a:endParaRPr>
          </a:p>
          <a:p>
            <a:r>
              <a:rPr lang="en-US" altLang="zh-TW" sz="1400" b="1" dirty="0">
                <a:solidFill>
                  <a:srgbClr val="FF0000"/>
                </a:solidFill>
                <a:latin typeface="Times New Roman" panose="02020603050405020304" pitchFamily="18" charset="0"/>
                <a:ea typeface="標楷體" pitchFamily="65" charset="-120"/>
                <a:cs typeface="Times New Roman" panose="02020603050405020304" pitchFamily="18" charset="0"/>
              </a:rPr>
              <a:t>2.</a:t>
            </a:r>
            <a:r>
              <a:rPr lang="zh-TW" altLang="en-US" sz="1400" b="1" dirty="0">
                <a:solidFill>
                  <a:srgbClr val="FF0000"/>
                </a:solidFill>
                <a:latin typeface="標楷體" pitchFamily="65" charset="-120"/>
                <a:ea typeface="標楷體" pitchFamily="65" charset="-120"/>
              </a:rPr>
              <a:t>若考生無須申請「特種生身分」或「低收入戶或中低收入戶身分」，則無須登錄及繳寄任何資料直接登出本系統即可。</a:t>
            </a:r>
          </a:p>
        </p:txBody>
      </p:sp>
      <p:sp>
        <p:nvSpPr>
          <p:cNvPr id="3" name="投影片編號版面配置區 2">
            <a:extLst>
              <a:ext uri="{FF2B5EF4-FFF2-40B4-BE49-F238E27FC236}">
                <a16:creationId xmlns:a16="http://schemas.microsoft.com/office/drawing/2014/main" id="{0AD9AFE6-B71B-4EF7-97BD-F4BEE6CCC244}"/>
              </a:ext>
            </a:extLst>
          </p:cNvPr>
          <p:cNvSpPr>
            <a:spLocks noGrp="1"/>
          </p:cNvSpPr>
          <p:nvPr>
            <p:ph type="sldNum" sz="quarter" idx="12"/>
          </p:nvPr>
        </p:nvSpPr>
        <p:spPr/>
        <p:txBody>
          <a:bodyPr/>
          <a:lstStyle/>
          <a:p>
            <a:pPr>
              <a:defRPr/>
            </a:pPr>
            <a:fld id="{6696D582-221A-4A7A-9495-2A3992126361}" type="slidenum">
              <a:rPr lang="zh-TW" altLang="en-US" smtClean="0"/>
              <a:pPr>
                <a:defRPr/>
              </a:pPr>
              <a:t>32</a:t>
            </a:fld>
            <a:endParaRPr lang="en-US" altLang="zh-TW" dirty="0"/>
          </a:p>
        </p:txBody>
      </p:sp>
    </p:spTree>
    <p:extLst>
      <p:ext uri="{BB962C8B-B14F-4D97-AF65-F5344CB8AC3E}">
        <p14:creationId xmlns:p14="http://schemas.microsoft.com/office/powerpoint/2010/main" val="3572998266"/>
      </p:ext>
    </p:extLst>
  </p:cSld>
  <p:clrMapOvr>
    <a:masterClrMapping/>
  </p:clrMapOvr>
</p:sld>
</file>

<file path=ppt/slides/slide3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E1F132AA-1CAA-442E-B8CD-09485B334F97}"/>
              </a:ext>
            </a:extLst>
          </p:cNvPr>
          <p:cNvPicPr>
            <a:picLocks noChangeAspect="1"/>
          </p:cNvPicPr>
          <p:nvPr/>
        </p:nvPicPr>
        <p:blipFill rotWithShape="1">
          <a:blip r:embed="rId3">
            <a:extLst>
              <a:ext uri="{28A0092B-C50C-407E-A947-70E740481C1C}">
                <a14:useLocalDpi xmlns:a14="http://schemas.microsoft.com/office/drawing/2010/main" val="0"/>
              </a:ext>
            </a:extLst>
          </a:blip>
          <a:srcRect t="65"/>
          <a:stretch/>
        </p:blipFill>
        <p:spPr>
          <a:xfrm>
            <a:off x="0" y="1470862"/>
            <a:ext cx="9144000" cy="2502305"/>
          </a:xfrm>
          <a:prstGeom prst="rect">
            <a:avLst/>
          </a:prstGeom>
        </p:spPr>
      </p:pic>
      <p:sp>
        <p:nvSpPr>
          <p:cNvPr id="53250" name="標題 1"/>
          <p:cNvSpPr txBox="1">
            <a:spLocks/>
          </p:cNvSpPr>
          <p:nvPr/>
        </p:nvSpPr>
        <p:spPr bwMode="auto">
          <a:xfrm>
            <a:off x="336550" y="333375"/>
            <a:ext cx="8229600" cy="633413"/>
          </a:xfrm>
          <a:prstGeom prst="rect">
            <a:avLst/>
          </a:prstGeom>
          <a:noFill/>
          <a:ln w="9525">
            <a:noFill/>
            <a:miter lim="800000"/>
            <a:headEnd/>
            <a:tailEnd/>
          </a:ln>
        </p:spPr>
        <p:txBody>
          <a:bodyPr anchor="ctr"/>
          <a:lstStyle/>
          <a:p>
            <a:pPr eaLnBrk="0" hangingPunct="0"/>
            <a:r>
              <a:rPr altLang="en-US" dirty="0" lang="zh-TW" sz="2800">
                <a:solidFill>
                  <a:schemeClr val="tx2"/>
                </a:solidFill>
                <a:latin charset="-120" pitchFamily="65" typeface="標楷體"/>
                <a:ea charset="-120" pitchFamily="65" typeface="標楷體"/>
              </a:rPr>
              <a:t>五、資格審查系統</a:t>
            </a:r>
            <a:r>
              <a:rPr altLang="zh-TW" dirty="0" lang="en-US" sz="2800">
                <a:solidFill>
                  <a:schemeClr val="tx2"/>
                </a:solidFill>
                <a:latin charset="-120" pitchFamily="65" typeface="標楷體"/>
                <a:ea charset="-120" pitchFamily="65" typeface="標楷體"/>
              </a:rPr>
              <a:t>-</a:t>
            </a:r>
            <a:r>
              <a:rPr altLang="en-US" dirty="0" lang="zh-TW" sz="2800">
                <a:solidFill>
                  <a:srgbClr val="FF0000"/>
                </a:solidFill>
                <a:latin charset="-120" pitchFamily="65" typeface="標楷體"/>
                <a:ea charset="-120" pitchFamily="65" typeface="標楷體"/>
              </a:rPr>
              <a:t>選擇特種身分</a:t>
            </a:r>
            <a:r>
              <a:rPr altLang="zh-TW" dirty="0" lang="en-US" sz="2800">
                <a:solidFill>
                  <a:srgbClr val="FF0000"/>
                </a:solidFill>
                <a:latin charset="-120" pitchFamily="65" typeface="標楷體"/>
                <a:ea charset="-120" pitchFamily="65" typeface="標楷體"/>
              </a:rPr>
              <a:t>(</a:t>
            </a:r>
            <a:r>
              <a:rPr altLang="zh-TW" dirty="0" lang="en-US" sz="2800">
                <a:solidFill>
                  <a:srgbClr val="FF0000"/>
                </a:solidFill>
                <a:latin charset="0" panose="02020603050405020304" pitchFamily="18" typeface="Times New Roman"/>
                <a:ea charset="-120" pitchFamily="65" typeface="標楷體"/>
                <a:cs charset="0" panose="02020603050405020304" pitchFamily="18" typeface="Times New Roman"/>
              </a:rPr>
              <a:t>1/2</a:t>
            </a:r>
            <a:r>
              <a:rPr altLang="zh-TW" dirty="0" lang="en-US" sz="2800">
                <a:solidFill>
                  <a:srgbClr val="FF0000"/>
                </a:solidFill>
                <a:latin charset="-120" pitchFamily="65" typeface="標楷體"/>
                <a:ea charset="-120" pitchFamily="65" typeface="標楷體"/>
              </a:rPr>
              <a:t>)</a:t>
            </a:r>
            <a:endParaRPr altLang="en-US" dirty="0" lang="zh-TW" sz="2800">
              <a:solidFill>
                <a:srgbClr val="FF0000"/>
              </a:solidFill>
            </a:endParaRPr>
          </a:p>
        </p:txBody>
      </p:sp>
      <p:sp>
        <p:nvSpPr>
          <p:cNvPr id="7" name="AutoShape 4">
            <a:extLst>
              <a:ext uri="{FF2B5EF4-FFF2-40B4-BE49-F238E27FC236}">
                <a16:creationId xmlns:a16="http://schemas.microsoft.com/office/drawing/2014/main" id="{3452A5EE-D7CF-4722-84B7-5268B86617F8}"/>
              </a:ext>
            </a:extLst>
          </p:cNvPr>
          <p:cNvSpPr>
            <a:spLocks noChangeArrowheads="1"/>
          </p:cNvSpPr>
          <p:nvPr/>
        </p:nvSpPr>
        <p:spPr bwMode="auto">
          <a:xfrm>
            <a:off x="2915816" y="967625"/>
            <a:ext cx="2016125" cy="503237"/>
          </a:xfrm>
          <a:prstGeom prst="wedgeRectCallout">
            <a:avLst>
              <a:gd fmla="val -154350" name="adj1"/>
              <a:gd fmla="val 136692" name="adj2"/>
            </a:avLst>
          </a:prstGeom>
          <a:solidFill>
            <a:srgbClr val="FFFF99"/>
          </a:solidFill>
          <a:ln algn="ctr" w="9525">
            <a:solidFill>
              <a:schemeClr val="tx1"/>
            </a:solidFill>
            <a:miter lim="800000"/>
            <a:headEnd/>
            <a:tailEnd/>
          </a:ln>
        </p:spPr>
        <p:txBody>
          <a:bodyPr/>
          <a:lstStyle/>
          <a:p>
            <a:r>
              <a:rPr altLang="zh-TW" b="1" dirty="0" lang="zh-TW" sz="1400">
                <a:solidFill>
                  <a:srgbClr val="0000FF"/>
                </a:solidFill>
                <a:latin charset="-120" pitchFamily="65" typeface="標楷體"/>
                <a:ea charset="-120" pitchFamily="65" typeface="標楷體"/>
              </a:rPr>
              <a:t>考生如不具備特種身分，請選擇不具備即可</a:t>
            </a:r>
          </a:p>
        </p:txBody>
      </p:sp>
      <p:sp>
        <p:nvSpPr>
          <p:cNvPr id="4" name="投影片編號版面配置區 3">
            <a:extLst>
              <a:ext uri="{FF2B5EF4-FFF2-40B4-BE49-F238E27FC236}">
                <a16:creationId xmlns:a16="http://schemas.microsoft.com/office/drawing/2014/main" id="{D1A0B0BC-681D-49BC-8718-95CDDF761283}"/>
              </a:ext>
            </a:extLst>
          </p:cNvPr>
          <p:cNvSpPr>
            <a:spLocks noGrp="1"/>
          </p:cNvSpPr>
          <p:nvPr>
            <p:ph idx="12" sz="quarter" type="sldNum"/>
          </p:nvPr>
        </p:nvSpPr>
        <p:spPr/>
        <p:txBody>
          <a:bodyPr/>
          <a:lstStyle/>
          <a:p>
            <a:pPr>
              <a:defRPr/>
            </a:pPr>
            <a:fld id="{6696D582-221A-4A7A-9495-2A3992126361}" type="slidenum">
              <a:rPr altLang="en-US" lang="zh-TW" smtClean="0"/>
              <a:pPr>
                <a:defRPr/>
              </a:pPr>
              <a:t>33</a:t>
            </a:fld>
            <a:endParaRPr altLang="zh-TW" dirty="0"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B998CAC1-9826-4E8E-95FD-3F655D2836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137" y="1552575"/>
            <a:ext cx="8467725" cy="3752850"/>
          </a:xfrm>
          <a:prstGeom prst="rect">
            <a:avLst/>
          </a:prstGeom>
        </p:spPr>
      </p:pic>
      <p:sp>
        <p:nvSpPr>
          <p:cNvPr id="55298" name="標題 1"/>
          <p:cNvSpPr txBox="1">
            <a:spLocks/>
          </p:cNvSpPr>
          <p:nvPr/>
        </p:nvSpPr>
        <p:spPr bwMode="auto">
          <a:xfrm>
            <a:off x="336550" y="333375"/>
            <a:ext cx="8229600" cy="633413"/>
          </a:xfrm>
          <a:prstGeom prst="rect">
            <a:avLst/>
          </a:prstGeom>
          <a:noFill/>
          <a:ln w="9525">
            <a:noFill/>
            <a:miter lim="800000"/>
            <a:headEnd/>
            <a:tailEnd/>
          </a:ln>
        </p:spPr>
        <p:txBody>
          <a:bodyPr anchor="ctr"/>
          <a:lstStyle/>
          <a:p>
            <a:pPr eaLnBrk="0" hangingPunct="0"/>
            <a:r>
              <a:rPr lang="zh-TW" altLang="en-US" sz="2800" dirty="0">
                <a:solidFill>
                  <a:schemeClr val="tx2"/>
                </a:solidFill>
                <a:latin typeface="標楷體" pitchFamily="65" charset="-120"/>
                <a:ea typeface="標楷體" pitchFamily="65" charset="-120"/>
              </a:rPr>
              <a:t>五、資格審查系統</a:t>
            </a:r>
            <a:r>
              <a:rPr lang="en-US" altLang="zh-TW" sz="2800" dirty="0">
                <a:solidFill>
                  <a:schemeClr val="tx2"/>
                </a:solidFill>
                <a:latin typeface="標楷體" pitchFamily="65" charset="-120"/>
                <a:ea typeface="標楷體" pitchFamily="65" charset="-120"/>
              </a:rPr>
              <a:t>-</a:t>
            </a:r>
            <a:r>
              <a:rPr lang="zh-TW" altLang="en-US" sz="2800" dirty="0">
                <a:solidFill>
                  <a:srgbClr val="FF0000"/>
                </a:solidFill>
                <a:latin typeface="標楷體" pitchFamily="65" charset="-120"/>
                <a:ea typeface="標楷體" pitchFamily="65" charset="-120"/>
              </a:rPr>
              <a:t>選擇特種身分</a:t>
            </a:r>
            <a:r>
              <a:rPr lang="en-US" altLang="zh-TW" sz="2800" dirty="0">
                <a:solidFill>
                  <a:srgbClr val="FF0000"/>
                </a:solidFill>
                <a:latin typeface="標楷體" pitchFamily="65" charset="-120"/>
                <a:ea typeface="標楷體" pitchFamily="65" charset="-120"/>
              </a:rPr>
              <a:t>(</a:t>
            </a:r>
            <a:r>
              <a:rPr lang="en-US" altLang="zh-TW" sz="2800" dirty="0">
                <a:solidFill>
                  <a:srgbClr val="FF0000"/>
                </a:solidFill>
                <a:latin typeface="Times New Roman" panose="02020603050405020304" pitchFamily="18" charset="0"/>
                <a:ea typeface="標楷體" pitchFamily="65" charset="-120"/>
                <a:cs typeface="Times New Roman" panose="02020603050405020304" pitchFamily="18" charset="0"/>
              </a:rPr>
              <a:t>2/2</a:t>
            </a:r>
            <a:r>
              <a:rPr lang="en-US" altLang="zh-TW" sz="2800" dirty="0">
                <a:solidFill>
                  <a:srgbClr val="FF0000"/>
                </a:solidFill>
                <a:latin typeface="標楷體" pitchFamily="65" charset="-120"/>
                <a:ea typeface="標楷體" pitchFamily="65" charset="-120"/>
              </a:rPr>
              <a:t>)</a:t>
            </a:r>
            <a:endParaRPr lang="zh-TW" altLang="en-US" sz="2800" dirty="0">
              <a:solidFill>
                <a:srgbClr val="FF0000"/>
              </a:solidFill>
            </a:endParaRPr>
          </a:p>
        </p:txBody>
      </p:sp>
      <p:sp>
        <p:nvSpPr>
          <p:cNvPr id="7" name="AutoShape 4">
            <a:extLst>
              <a:ext uri="{FF2B5EF4-FFF2-40B4-BE49-F238E27FC236}">
                <a16:creationId xmlns:a16="http://schemas.microsoft.com/office/drawing/2014/main" id="{5256861B-31FE-439D-94E3-9BD12BE05217}"/>
              </a:ext>
            </a:extLst>
          </p:cNvPr>
          <p:cNvSpPr>
            <a:spLocks noChangeArrowheads="1"/>
          </p:cNvSpPr>
          <p:nvPr/>
        </p:nvSpPr>
        <p:spPr bwMode="auto">
          <a:xfrm>
            <a:off x="5796136" y="3573016"/>
            <a:ext cx="2559050" cy="1152128"/>
          </a:xfrm>
          <a:prstGeom prst="wedgeRectCallout">
            <a:avLst>
              <a:gd name="adj1" fmla="val -103078"/>
              <a:gd name="adj2" fmla="val -47782"/>
            </a:avLst>
          </a:prstGeom>
          <a:solidFill>
            <a:srgbClr val="FFFF99"/>
          </a:solidFill>
          <a:ln w="9525" algn="ctr">
            <a:solidFill>
              <a:schemeClr val="tx1"/>
            </a:solidFill>
            <a:miter lim="800000"/>
            <a:headEnd/>
            <a:tailEnd/>
          </a:ln>
        </p:spPr>
        <p:txBody>
          <a:bodyPr/>
          <a:lstStyle/>
          <a:p>
            <a:r>
              <a:rPr lang="zh-TW" altLang="zh-TW" sz="1400" b="1" dirty="0">
                <a:solidFill>
                  <a:srgbClr val="0000FF"/>
                </a:solidFill>
                <a:latin typeface="標楷體" pitchFamily="65" charset="-120"/>
                <a:ea typeface="標楷體" pitchFamily="65" charset="-120"/>
              </a:rPr>
              <a:t>考生如具備特種身分，請選擇所具備之身分，並填寫或勾選相關特種身分之詳細資料</a:t>
            </a:r>
            <a:r>
              <a:rPr lang="zh-TW" altLang="en-US" sz="1400" b="1" dirty="0">
                <a:solidFill>
                  <a:srgbClr val="0000FF"/>
                </a:solidFill>
                <a:latin typeface="標楷體" pitchFamily="65" charset="-120"/>
                <a:ea typeface="標楷體" pitchFamily="65" charset="-120"/>
              </a:rPr>
              <a:t>，考生若同時具有兩種以上之特種生身分時，可多重勾選。</a:t>
            </a:r>
            <a:endParaRPr lang="zh-TW" altLang="zh-TW" sz="1400" b="1" dirty="0">
              <a:solidFill>
                <a:srgbClr val="0000FF"/>
              </a:solidFill>
              <a:latin typeface="標楷體" pitchFamily="65" charset="-120"/>
              <a:ea typeface="標楷體" pitchFamily="65" charset="-120"/>
            </a:endParaRPr>
          </a:p>
        </p:txBody>
      </p:sp>
      <p:sp>
        <p:nvSpPr>
          <p:cNvPr id="4" name="投影片編號版面配置區 3">
            <a:extLst>
              <a:ext uri="{FF2B5EF4-FFF2-40B4-BE49-F238E27FC236}">
                <a16:creationId xmlns:a16="http://schemas.microsoft.com/office/drawing/2014/main" id="{734FCA5B-BE56-4BF4-8E15-8532881A8E0A}"/>
              </a:ext>
            </a:extLst>
          </p:cNvPr>
          <p:cNvSpPr>
            <a:spLocks noGrp="1"/>
          </p:cNvSpPr>
          <p:nvPr>
            <p:ph type="sldNum" sz="quarter" idx="12"/>
          </p:nvPr>
        </p:nvSpPr>
        <p:spPr/>
        <p:txBody>
          <a:bodyPr/>
          <a:lstStyle/>
          <a:p>
            <a:pPr>
              <a:defRPr/>
            </a:pPr>
            <a:fld id="{6696D582-221A-4A7A-9495-2A3992126361}" type="slidenum">
              <a:rPr lang="zh-TW" altLang="en-US" smtClean="0"/>
              <a:pPr>
                <a:defRPr/>
              </a:pPr>
              <a:t>34</a:t>
            </a:fld>
            <a:endParaRPr lang="en-US" altLang="zh-TW"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a:extLst>
              <a:ext uri="{FF2B5EF4-FFF2-40B4-BE49-F238E27FC236}">
                <a16:creationId xmlns:a16="http://schemas.microsoft.com/office/drawing/2014/main" id="{A551A794-6D5F-4235-AB33-EB9ECC0C5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299" y="5508465"/>
            <a:ext cx="8460432" cy="728847"/>
          </a:xfrm>
          <a:prstGeom prst="rect">
            <a:avLst/>
          </a:prstGeom>
        </p:spPr>
      </p:pic>
      <p:pic>
        <p:nvPicPr>
          <p:cNvPr id="4" name="圖片 3">
            <a:extLst>
              <a:ext uri="{FF2B5EF4-FFF2-40B4-BE49-F238E27FC236}">
                <a16:creationId xmlns:a16="http://schemas.microsoft.com/office/drawing/2014/main" id="{F185002D-59AA-42C2-A7B5-3F4DFF23F0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0299" y="4568440"/>
            <a:ext cx="8460432" cy="680089"/>
          </a:xfrm>
          <a:prstGeom prst="rect">
            <a:avLst/>
          </a:prstGeom>
        </p:spPr>
      </p:pic>
      <p:sp>
        <p:nvSpPr>
          <p:cNvPr id="55298" name="標題 1"/>
          <p:cNvSpPr txBox="1">
            <a:spLocks/>
          </p:cNvSpPr>
          <p:nvPr/>
        </p:nvSpPr>
        <p:spPr bwMode="auto">
          <a:xfrm>
            <a:off x="336550" y="333375"/>
            <a:ext cx="8229600" cy="633413"/>
          </a:xfrm>
          <a:prstGeom prst="rect">
            <a:avLst/>
          </a:prstGeom>
          <a:noFill/>
          <a:ln w="9525">
            <a:noFill/>
            <a:miter lim="800000"/>
            <a:headEnd/>
            <a:tailEnd/>
          </a:ln>
        </p:spPr>
        <p:txBody>
          <a:bodyPr anchor="ctr"/>
          <a:lstStyle/>
          <a:p>
            <a:pPr eaLnBrk="0" hangingPunct="0"/>
            <a:r>
              <a:rPr lang="zh-TW" altLang="en-US" sz="2800" dirty="0">
                <a:solidFill>
                  <a:schemeClr val="tx2"/>
                </a:solidFill>
                <a:latin typeface="標楷體" pitchFamily="65" charset="-120"/>
                <a:ea typeface="標楷體" pitchFamily="65" charset="-120"/>
              </a:rPr>
              <a:t>五、資格審查系統</a:t>
            </a:r>
            <a:r>
              <a:rPr lang="en-US" altLang="zh-TW" sz="2800" dirty="0">
                <a:solidFill>
                  <a:schemeClr val="tx2"/>
                </a:solidFill>
                <a:latin typeface="標楷體" pitchFamily="65" charset="-120"/>
                <a:ea typeface="標楷體" pitchFamily="65" charset="-120"/>
              </a:rPr>
              <a:t>-</a:t>
            </a:r>
            <a:r>
              <a:rPr lang="zh-TW" altLang="en-US" sz="2800" dirty="0">
                <a:solidFill>
                  <a:srgbClr val="FF0000"/>
                </a:solidFill>
                <a:latin typeface="標楷體" pitchFamily="65" charset="-120"/>
                <a:ea typeface="標楷體" pitchFamily="65" charset="-120"/>
              </a:rPr>
              <a:t>選擇繳費身分</a:t>
            </a:r>
            <a:endParaRPr lang="zh-TW" altLang="en-US" sz="2800" dirty="0">
              <a:solidFill>
                <a:srgbClr val="FF0000"/>
              </a:solidFill>
            </a:endParaRPr>
          </a:p>
        </p:txBody>
      </p:sp>
      <p:sp>
        <p:nvSpPr>
          <p:cNvPr id="8" name="AutoShape 4"/>
          <p:cNvSpPr>
            <a:spLocks noChangeArrowheads="1"/>
          </p:cNvSpPr>
          <p:nvPr/>
        </p:nvSpPr>
        <p:spPr bwMode="auto">
          <a:xfrm>
            <a:off x="591183" y="1124744"/>
            <a:ext cx="7560840" cy="1656184"/>
          </a:xfrm>
          <a:prstGeom prst="wedgeRectCallout">
            <a:avLst>
              <a:gd name="adj1" fmla="val -21157"/>
              <a:gd name="adj2" fmla="val 68536"/>
            </a:avLst>
          </a:prstGeom>
          <a:solidFill>
            <a:srgbClr val="FFFF99"/>
          </a:solidFill>
          <a:ln w="9525" algn="ctr">
            <a:solidFill>
              <a:schemeClr val="tx1"/>
            </a:solidFill>
            <a:miter lim="800000"/>
            <a:headEnd/>
            <a:tailEnd/>
          </a:ln>
        </p:spPr>
        <p:txBody>
          <a:bodyPr/>
          <a:lstStyle/>
          <a:p>
            <a:r>
              <a:rPr lang="zh-TW" altLang="en-US" sz="1400" b="1" dirty="0">
                <a:solidFill>
                  <a:srgbClr val="FF0000"/>
                </a:solidFill>
                <a:latin typeface="標楷體" pitchFamily="65" charset="-120"/>
                <a:ea typeface="標楷體" pitchFamily="65" charset="-120"/>
              </a:rPr>
              <a:t> </a:t>
            </a:r>
            <a:r>
              <a:rPr lang="en-US" altLang="zh-TW" sz="1500" b="1" dirty="0">
                <a:solidFill>
                  <a:srgbClr val="FF0000"/>
                </a:solidFill>
                <a:latin typeface="Times New Roman" panose="02020603050405020304" pitchFamily="18" charset="0"/>
                <a:ea typeface="標楷體" pitchFamily="65" charset="-120"/>
                <a:cs typeface="Times New Roman" panose="02020603050405020304" pitchFamily="18" charset="0"/>
              </a:rPr>
              <a:t>1.</a:t>
            </a:r>
            <a:r>
              <a:rPr lang="zh-TW" altLang="en-US" sz="1500" b="1" dirty="0">
                <a:solidFill>
                  <a:srgbClr val="FF0000"/>
                </a:solidFill>
                <a:latin typeface="Times New Roman" panose="02020603050405020304" pitchFamily="18" charset="0"/>
                <a:ea typeface="標楷體" pitchFamily="65" charset="-120"/>
                <a:cs typeface="Times New Roman" panose="02020603050405020304" pitchFamily="18" charset="0"/>
              </a:rPr>
              <a:t>考生若為統測或四技二專甄選入學報名後新通過之低收入戶或中低收入戶身分，請於</a:t>
            </a:r>
            <a:endParaRPr lang="en-US" altLang="zh-TW" sz="1500" b="1" dirty="0">
              <a:solidFill>
                <a:srgbClr val="FF0000"/>
              </a:solidFill>
              <a:latin typeface="Times New Roman" panose="02020603050405020304" pitchFamily="18" charset="0"/>
              <a:ea typeface="標楷體" pitchFamily="65" charset="-120"/>
              <a:cs typeface="Times New Roman" panose="02020603050405020304" pitchFamily="18" charset="0"/>
            </a:endParaRPr>
          </a:p>
          <a:p>
            <a:pPr indent="72000"/>
            <a:r>
              <a:rPr lang="zh-TW" altLang="en-US" sz="1500" b="1" dirty="0">
                <a:solidFill>
                  <a:srgbClr val="FF0000"/>
                </a:solidFill>
                <a:latin typeface="Times New Roman" panose="02020603050405020304" pitchFamily="18" charset="0"/>
                <a:ea typeface="標楷體" pitchFamily="65" charset="-120"/>
                <a:cs typeface="Times New Roman" panose="02020603050405020304" pitchFamily="18" charset="0"/>
              </a:rPr>
              <a:t>  「繳費註記」欄位選擇所具備之繳費身分</a:t>
            </a:r>
            <a:r>
              <a:rPr lang="en-US" altLang="zh-TW" sz="1500" b="1" dirty="0">
                <a:solidFill>
                  <a:srgbClr val="FF0000"/>
                </a:solidFill>
                <a:latin typeface="Times New Roman" panose="02020603050405020304" pitchFamily="18" charset="0"/>
                <a:ea typeface="標楷體" pitchFamily="65" charset="-120"/>
                <a:cs typeface="Times New Roman" panose="02020603050405020304" pitchFamily="18" charset="0"/>
              </a:rPr>
              <a:t>(</a:t>
            </a:r>
            <a:r>
              <a:rPr lang="zh-TW" altLang="en-US" sz="1500" b="1" dirty="0">
                <a:solidFill>
                  <a:srgbClr val="FF0000"/>
                </a:solidFill>
                <a:latin typeface="Times New Roman" panose="02020603050405020304" pitchFamily="18" charset="0"/>
                <a:ea typeface="標楷體" pitchFamily="65" charset="-120"/>
                <a:cs typeface="Times New Roman" panose="02020603050405020304" pitchFamily="18" charset="0"/>
              </a:rPr>
              <a:t>如圖</a:t>
            </a:r>
            <a:r>
              <a:rPr lang="en-US" altLang="zh-TW" sz="1500" b="1" dirty="0">
                <a:solidFill>
                  <a:srgbClr val="FF0000"/>
                </a:solidFill>
                <a:latin typeface="Times New Roman" panose="02020603050405020304" pitchFamily="18" charset="0"/>
                <a:ea typeface="標楷體" pitchFamily="65" charset="-120"/>
                <a:cs typeface="Times New Roman" panose="02020603050405020304" pitchFamily="18" charset="0"/>
              </a:rPr>
              <a:t>1)</a:t>
            </a:r>
            <a:r>
              <a:rPr lang="zh-TW" altLang="en-US" sz="1500" b="1" dirty="0">
                <a:solidFill>
                  <a:srgbClr val="FF0000"/>
                </a:solidFill>
                <a:latin typeface="Times New Roman" panose="02020603050405020304" pitchFamily="18" charset="0"/>
                <a:ea typeface="標楷體" pitchFamily="65" charset="-120"/>
                <a:cs typeface="Times New Roman" panose="02020603050405020304" pitchFamily="18" charset="0"/>
              </a:rPr>
              <a:t>。</a:t>
            </a:r>
          </a:p>
          <a:p>
            <a:r>
              <a:rPr lang="zh-TW" altLang="en-US" sz="1500" b="1" dirty="0">
                <a:solidFill>
                  <a:srgbClr val="0000FF"/>
                </a:solidFill>
                <a:latin typeface="Times New Roman" panose="02020603050405020304" pitchFamily="18" charset="0"/>
                <a:ea typeface="標楷體" pitchFamily="65" charset="-120"/>
                <a:cs typeface="Times New Roman" panose="02020603050405020304" pitchFamily="18" charset="0"/>
              </a:rPr>
              <a:t> </a:t>
            </a:r>
            <a:r>
              <a:rPr lang="en-US" altLang="zh-TW" sz="1500" b="1" dirty="0">
                <a:solidFill>
                  <a:srgbClr val="0000FF"/>
                </a:solidFill>
                <a:latin typeface="Times New Roman" panose="02020603050405020304" pitchFamily="18" charset="0"/>
                <a:ea typeface="標楷體" pitchFamily="65" charset="-120"/>
                <a:cs typeface="Times New Roman" panose="02020603050405020304" pitchFamily="18" charset="0"/>
              </a:rPr>
              <a:t>2.</a:t>
            </a:r>
            <a:r>
              <a:rPr lang="zh-TW" altLang="en-US" sz="1500" b="1" dirty="0">
                <a:solidFill>
                  <a:srgbClr val="0000FF"/>
                </a:solidFill>
                <a:latin typeface="Times New Roman" panose="02020603050405020304" pitchFamily="18" charset="0"/>
                <a:ea typeface="標楷體" pitchFamily="65" charset="-120"/>
                <a:cs typeface="Times New Roman" panose="02020603050405020304" pitchFamily="18" charset="0"/>
              </a:rPr>
              <a:t>若考生都不具備請於「繳費註記」欄位選擇</a:t>
            </a:r>
            <a:r>
              <a:rPr lang="zh-TW" altLang="en-US" sz="1500" b="1" dirty="0">
                <a:solidFill>
                  <a:srgbClr val="FF0000"/>
                </a:solidFill>
                <a:latin typeface="Times New Roman" panose="02020603050405020304" pitchFamily="18" charset="0"/>
                <a:ea typeface="標楷體" pitchFamily="65" charset="-120"/>
                <a:cs typeface="Times New Roman" panose="02020603050405020304" pitchFamily="18" charset="0"/>
              </a:rPr>
              <a:t>一般生</a:t>
            </a:r>
            <a:r>
              <a:rPr lang="zh-TW" altLang="en-US" sz="1500" b="1" dirty="0">
                <a:solidFill>
                  <a:srgbClr val="0000FF"/>
                </a:solidFill>
                <a:latin typeface="Times New Roman" panose="02020603050405020304" pitchFamily="18" charset="0"/>
                <a:ea typeface="標楷體" pitchFamily="65" charset="-120"/>
                <a:cs typeface="Times New Roman" panose="02020603050405020304" pitchFamily="18" charset="0"/>
              </a:rPr>
              <a:t>即可。</a:t>
            </a:r>
          </a:p>
          <a:p>
            <a:r>
              <a:rPr lang="zh-TW" altLang="en-US" sz="1500" b="1" dirty="0">
                <a:solidFill>
                  <a:srgbClr val="0000FF"/>
                </a:solidFill>
                <a:latin typeface="Times New Roman" panose="02020603050405020304" pitchFamily="18" charset="0"/>
                <a:ea typeface="標楷體" pitchFamily="65" charset="-120"/>
                <a:cs typeface="Times New Roman" panose="02020603050405020304" pitchFamily="18" charset="0"/>
              </a:rPr>
              <a:t> </a:t>
            </a:r>
            <a:r>
              <a:rPr lang="en-US" altLang="zh-TW" sz="1500" b="1" dirty="0">
                <a:solidFill>
                  <a:srgbClr val="0000FF"/>
                </a:solidFill>
                <a:latin typeface="Times New Roman" panose="02020603050405020304" pitchFamily="18" charset="0"/>
                <a:ea typeface="標楷體" pitchFamily="65" charset="-120"/>
                <a:cs typeface="Times New Roman" panose="02020603050405020304" pitchFamily="18" charset="0"/>
              </a:rPr>
              <a:t>3.</a:t>
            </a:r>
            <a:r>
              <a:rPr lang="zh-TW" altLang="en-US" sz="1500" b="1" dirty="0">
                <a:solidFill>
                  <a:srgbClr val="0000FF"/>
                </a:solidFill>
                <a:latin typeface="Times New Roman" panose="02020603050405020304" pitchFamily="18" charset="0"/>
                <a:ea typeface="標楷體" pitchFamily="65" charset="-120"/>
                <a:cs typeface="Times New Roman" panose="02020603050405020304" pitchFamily="18" charset="0"/>
              </a:rPr>
              <a:t>考生也可於此欄位確認是否已為低收入戶或中低收入戶身分，如已在統測或四技二專</a:t>
            </a:r>
            <a:endParaRPr lang="en-US" altLang="zh-TW" sz="1500" b="1" dirty="0">
              <a:solidFill>
                <a:srgbClr val="0000FF"/>
              </a:solidFill>
              <a:latin typeface="Times New Roman" panose="02020603050405020304" pitchFamily="18" charset="0"/>
              <a:ea typeface="標楷體" pitchFamily="65" charset="-120"/>
              <a:cs typeface="Times New Roman" panose="02020603050405020304" pitchFamily="18" charset="0"/>
            </a:endParaRPr>
          </a:p>
          <a:p>
            <a:pPr indent="216000"/>
            <a:r>
              <a:rPr lang="zh-TW" altLang="en-US" sz="1500" b="1" dirty="0">
                <a:solidFill>
                  <a:srgbClr val="0000FF"/>
                </a:solidFill>
                <a:latin typeface="Times New Roman" panose="02020603050405020304" pitchFamily="18" charset="0"/>
                <a:ea typeface="標楷體" pitchFamily="65" charset="-120"/>
                <a:cs typeface="Times New Roman" panose="02020603050405020304" pitchFamily="18" charset="0"/>
              </a:rPr>
              <a:t>甄選入學報名時已認列為低收入戶或中低收入戶身分，登入後系統即於此欄位顯示考</a:t>
            </a:r>
            <a:endParaRPr lang="en-US" altLang="zh-TW" sz="1500" b="1" dirty="0">
              <a:solidFill>
                <a:srgbClr val="0000FF"/>
              </a:solidFill>
              <a:latin typeface="Times New Roman" panose="02020603050405020304" pitchFamily="18" charset="0"/>
              <a:ea typeface="標楷體" pitchFamily="65" charset="-120"/>
              <a:cs typeface="Times New Roman" panose="02020603050405020304" pitchFamily="18" charset="0"/>
            </a:endParaRPr>
          </a:p>
          <a:p>
            <a:pPr indent="216000"/>
            <a:r>
              <a:rPr lang="zh-TW" altLang="en-US" sz="1500" b="1" dirty="0">
                <a:solidFill>
                  <a:srgbClr val="0000FF"/>
                </a:solidFill>
                <a:latin typeface="Times New Roman" panose="02020603050405020304" pitchFamily="18" charset="0"/>
                <a:ea typeface="標楷體" pitchFamily="65" charset="-120"/>
                <a:cs typeface="Times New Roman" panose="02020603050405020304" pitchFamily="18" charset="0"/>
              </a:rPr>
              <a:t>生目前已具備之繳費身分</a:t>
            </a:r>
            <a:r>
              <a:rPr lang="en-US" altLang="zh-TW" sz="1500" b="1" dirty="0">
                <a:solidFill>
                  <a:srgbClr val="0000FF"/>
                </a:solidFill>
                <a:latin typeface="Times New Roman" panose="02020603050405020304" pitchFamily="18" charset="0"/>
                <a:ea typeface="標楷體" pitchFamily="65" charset="-120"/>
                <a:cs typeface="Times New Roman" panose="02020603050405020304" pitchFamily="18" charset="0"/>
              </a:rPr>
              <a:t>(</a:t>
            </a:r>
            <a:r>
              <a:rPr lang="zh-TW" altLang="en-US" sz="1500" b="1" dirty="0">
                <a:solidFill>
                  <a:srgbClr val="0000FF"/>
                </a:solidFill>
                <a:latin typeface="Times New Roman" panose="02020603050405020304" pitchFamily="18" charset="0"/>
                <a:ea typeface="標楷體" pitchFamily="65" charset="-120"/>
                <a:cs typeface="Times New Roman" panose="02020603050405020304" pitchFamily="18" charset="0"/>
              </a:rPr>
              <a:t>如圖</a:t>
            </a:r>
            <a:r>
              <a:rPr lang="en-US" altLang="zh-TW" sz="1500" b="1" dirty="0">
                <a:solidFill>
                  <a:srgbClr val="0000FF"/>
                </a:solidFill>
                <a:latin typeface="Times New Roman" panose="02020603050405020304" pitchFamily="18" charset="0"/>
                <a:ea typeface="標楷體" pitchFamily="65" charset="-120"/>
                <a:cs typeface="Times New Roman" panose="02020603050405020304" pitchFamily="18" charset="0"/>
              </a:rPr>
              <a:t>2</a:t>
            </a:r>
            <a:r>
              <a:rPr lang="zh-TW" altLang="en-US" sz="1500" b="1" dirty="0">
                <a:solidFill>
                  <a:srgbClr val="0000FF"/>
                </a:solidFill>
                <a:latin typeface="Times New Roman" panose="02020603050405020304" pitchFamily="18" charset="0"/>
                <a:ea typeface="標楷體" pitchFamily="65" charset="-120"/>
                <a:cs typeface="Times New Roman" panose="02020603050405020304" pitchFamily="18" charset="0"/>
              </a:rPr>
              <a:t>、</a:t>
            </a:r>
            <a:r>
              <a:rPr lang="en-US" altLang="zh-TW" sz="1500" b="1" dirty="0">
                <a:solidFill>
                  <a:srgbClr val="0000FF"/>
                </a:solidFill>
                <a:latin typeface="Times New Roman" panose="02020603050405020304" pitchFamily="18" charset="0"/>
                <a:ea typeface="標楷體" pitchFamily="65" charset="-120"/>
                <a:cs typeface="Times New Roman" panose="02020603050405020304" pitchFamily="18" charset="0"/>
              </a:rPr>
              <a:t>3)</a:t>
            </a:r>
            <a:r>
              <a:rPr lang="zh-TW" altLang="en-US" sz="1500" b="1" dirty="0">
                <a:solidFill>
                  <a:srgbClr val="0000FF"/>
                </a:solidFill>
                <a:latin typeface="Times New Roman" panose="02020603050405020304" pitchFamily="18" charset="0"/>
                <a:ea typeface="標楷體" pitchFamily="65" charset="-120"/>
                <a:cs typeface="Times New Roman" panose="02020603050405020304" pitchFamily="18" charset="0"/>
              </a:rPr>
              <a:t>。</a:t>
            </a:r>
          </a:p>
        </p:txBody>
      </p:sp>
      <p:sp>
        <p:nvSpPr>
          <p:cNvPr id="7" name="標題 1"/>
          <p:cNvSpPr txBox="1">
            <a:spLocks/>
          </p:cNvSpPr>
          <p:nvPr/>
        </p:nvSpPr>
        <p:spPr bwMode="auto">
          <a:xfrm>
            <a:off x="210407" y="2780928"/>
            <a:ext cx="648072" cy="633413"/>
          </a:xfrm>
          <a:prstGeom prst="rect">
            <a:avLst/>
          </a:prstGeom>
          <a:noFill/>
          <a:ln w="9525">
            <a:noFill/>
            <a:miter lim="800000"/>
            <a:headEnd/>
            <a:tailEnd/>
          </a:ln>
        </p:spPr>
        <p:txBody>
          <a:bodyPr anchor="ctr"/>
          <a:lstStyle/>
          <a:p>
            <a:pPr eaLnBrk="0" hangingPunct="0"/>
            <a:r>
              <a:rPr lang="zh-TW" altLang="en-US" b="1" dirty="0"/>
              <a:t>圖</a:t>
            </a:r>
            <a:r>
              <a:rPr lang="en-US" altLang="zh-TW" b="1" dirty="0"/>
              <a:t>1</a:t>
            </a:r>
            <a:endParaRPr lang="zh-TW" altLang="en-US" b="1" dirty="0"/>
          </a:p>
        </p:txBody>
      </p:sp>
      <p:sp>
        <p:nvSpPr>
          <p:cNvPr id="9" name="標題 1"/>
          <p:cNvSpPr txBox="1">
            <a:spLocks/>
          </p:cNvSpPr>
          <p:nvPr/>
        </p:nvSpPr>
        <p:spPr bwMode="auto">
          <a:xfrm>
            <a:off x="210407" y="4185089"/>
            <a:ext cx="648072" cy="529035"/>
          </a:xfrm>
          <a:prstGeom prst="rect">
            <a:avLst/>
          </a:prstGeom>
          <a:noFill/>
          <a:ln w="9525">
            <a:noFill/>
            <a:miter lim="800000"/>
            <a:headEnd/>
            <a:tailEnd/>
          </a:ln>
        </p:spPr>
        <p:txBody>
          <a:bodyPr anchor="ctr"/>
          <a:lstStyle/>
          <a:p>
            <a:pPr eaLnBrk="0" hangingPunct="0"/>
            <a:r>
              <a:rPr lang="zh-TW" altLang="en-US" b="1" dirty="0"/>
              <a:t>圖</a:t>
            </a:r>
            <a:r>
              <a:rPr lang="en-US" altLang="zh-TW" b="1" dirty="0"/>
              <a:t>2</a:t>
            </a:r>
            <a:endParaRPr lang="zh-TW" altLang="en-US" b="1" dirty="0"/>
          </a:p>
        </p:txBody>
      </p:sp>
      <p:sp>
        <p:nvSpPr>
          <p:cNvPr id="11" name="標題 1"/>
          <p:cNvSpPr txBox="1">
            <a:spLocks/>
          </p:cNvSpPr>
          <p:nvPr/>
        </p:nvSpPr>
        <p:spPr bwMode="auto">
          <a:xfrm>
            <a:off x="210407" y="5108297"/>
            <a:ext cx="648072" cy="529035"/>
          </a:xfrm>
          <a:prstGeom prst="rect">
            <a:avLst/>
          </a:prstGeom>
          <a:noFill/>
          <a:ln w="9525">
            <a:noFill/>
            <a:miter lim="800000"/>
            <a:headEnd/>
            <a:tailEnd/>
          </a:ln>
        </p:spPr>
        <p:txBody>
          <a:bodyPr anchor="ctr"/>
          <a:lstStyle/>
          <a:p>
            <a:pPr eaLnBrk="0" hangingPunct="0"/>
            <a:r>
              <a:rPr lang="zh-TW" altLang="en-US" b="1" dirty="0"/>
              <a:t>圖</a:t>
            </a:r>
            <a:r>
              <a:rPr lang="en-US" altLang="zh-TW" b="1" dirty="0"/>
              <a:t>3</a:t>
            </a:r>
            <a:endParaRPr lang="zh-TW" altLang="en-US" b="1" dirty="0"/>
          </a:p>
        </p:txBody>
      </p:sp>
      <p:pic>
        <p:nvPicPr>
          <p:cNvPr id="13" name="圖片 12">
            <a:extLst>
              <a:ext uri="{FF2B5EF4-FFF2-40B4-BE49-F238E27FC236}">
                <a16:creationId xmlns:a16="http://schemas.microsoft.com/office/drawing/2014/main" id="{43E8861F-A045-4010-931F-5FB5F31F48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7983" y="3212976"/>
            <a:ext cx="8568952" cy="1064095"/>
          </a:xfrm>
          <a:prstGeom prst="rect">
            <a:avLst/>
          </a:prstGeom>
        </p:spPr>
      </p:pic>
      <p:sp>
        <p:nvSpPr>
          <p:cNvPr id="3" name="投影片編號版面配置區 2">
            <a:extLst>
              <a:ext uri="{FF2B5EF4-FFF2-40B4-BE49-F238E27FC236}">
                <a16:creationId xmlns:a16="http://schemas.microsoft.com/office/drawing/2014/main" id="{F5157298-986B-47BA-990B-1ADB52BF385C}"/>
              </a:ext>
            </a:extLst>
          </p:cNvPr>
          <p:cNvSpPr>
            <a:spLocks noGrp="1"/>
          </p:cNvSpPr>
          <p:nvPr>
            <p:ph type="sldNum" sz="quarter" idx="12"/>
          </p:nvPr>
        </p:nvSpPr>
        <p:spPr/>
        <p:txBody>
          <a:bodyPr/>
          <a:lstStyle/>
          <a:p>
            <a:pPr>
              <a:defRPr/>
            </a:pPr>
            <a:fld id="{6696D582-221A-4A7A-9495-2A3992126361}" type="slidenum">
              <a:rPr lang="zh-TW" altLang="en-US" smtClean="0"/>
              <a:pPr>
                <a:defRPr/>
              </a:pPr>
              <a:t>35</a:t>
            </a:fld>
            <a:endParaRPr lang="en-US" altLang="zh-TW" dirty="0"/>
          </a:p>
        </p:txBody>
      </p:sp>
    </p:spTree>
    <p:extLst>
      <p:ext uri="{BB962C8B-B14F-4D97-AF65-F5344CB8AC3E}">
        <p14:creationId xmlns:p14="http://schemas.microsoft.com/office/powerpoint/2010/main" val="30977106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圖片 9">
            <a:extLst>
              <a:ext uri="{FF2B5EF4-FFF2-40B4-BE49-F238E27FC236}">
                <a16:creationId xmlns:a16="http://schemas.microsoft.com/office/drawing/2014/main" id="{1F347C64-5B4D-4735-BE90-135D8EBD80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1434109"/>
            <a:ext cx="7848872" cy="2592287"/>
          </a:xfrm>
          <a:prstGeom prst="rect">
            <a:avLst/>
          </a:prstGeom>
        </p:spPr>
      </p:pic>
      <p:sp>
        <p:nvSpPr>
          <p:cNvPr id="57346" name="標題 1"/>
          <p:cNvSpPr txBox="1">
            <a:spLocks/>
          </p:cNvSpPr>
          <p:nvPr/>
        </p:nvSpPr>
        <p:spPr bwMode="auto">
          <a:xfrm>
            <a:off x="336550" y="333375"/>
            <a:ext cx="8229600" cy="633413"/>
          </a:xfrm>
          <a:prstGeom prst="rect">
            <a:avLst/>
          </a:prstGeom>
          <a:noFill/>
          <a:ln w="9525">
            <a:noFill/>
            <a:miter lim="800000"/>
            <a:headEnd/>
            <a:tailEnd/>
          </a:ln>
        </p:spPr>
        <p:txBody>
          <a:bodyPr anchor="ctr"/>
          <a:lstStyle/>
          <a:p>
            <a:pPr eaLnBrk="0" hangingPunct="0"/>
            <a:r>
              <a:rPr lang="zh-TW" altLang="en-US" sz="2800" dirty="0">
                <a:solidFill>
                  <a:schemeClr val="tx2"/>
                </a:solidFill>
                <a:latin typeface="標楷體" pitchFamily="65" charset="-120"/>
                <a:ea typeface="標楷體" pitchFamily="65" charset="-120"/>
              </a:rPr>
              <a:t>五、資格審查系統</a:t>
            </a:r>
            <a:r>
              <a:rPr lang="en-US" altLang="zh-TW" sz="2800" dirty="0">
                <a:solidFill>
                  <a:schemeClr val="tx2"/>
                </a:solidFill>
                <a:latin typeface="標楷體" pitchFamily="65" charset="-120"/>
                <a:ea typeface="標楷體" pitchFamily="65" charset="-120"/>
              </a:rPr>
              <a:t>-</a:t>
            </a:r>
            <a:r>
              <a:rPr lang="zh-TW" altLang="en-US" sz="2800" dirty="0">
                <a:solidFill>
                  <a:srgbClr val="FF0000"/>
                </a:solidFill>
                <a:latin typeface="標楷體" pitchFamily="65" charset="-120"/>
                <a:ea typeface="標楷體" pitchFamily="65" charset="-120"/>
              </a:rPr>
              <a:t>填寫考生個人資料</a:t>
            </a:r>
            <a:endParaRPr lang="zh-TW" altLang="en-US" sz="2800" dirty="0">
              <a:solidFill>
                <a:srgbClr val="FF0000"/>
              </a:solidFill>
            </a:endParaRPr>
          </a:p>
        </p:txBody>
      </p:sp>
      <p:sp>
        <p:nvSpPr>
          <p:cNvPr id="3" name="投影片編號版面配置區 2">
            <a:extLst>
              <a:ext uri="{FF2B5EF4-FFF2-40B4-BE49-F238E27FC236}">
                <a16:creationId xmlns:a16="http://schemas.microsoft.com/office/drawing/2014/main" id="{F10B9C9D-1B8F-4068-899C-63D73D9FD718}"/>
              </a:ext>
            </a:extLst>
          </p:cNvPr>
          <p:cNvSpPr>
            <a:spLocks noGrp="1"/>
          </p:cNvSpPr>
          <p:nvPr>
            <p:ph type="sldNum" sz="quarter" idx="12"/>
          </p:nvPr>
        </p:nvSpPr>
        <p:spPr/>
        <p:txBody>
          <a:bodyPr/>
          <a:lstStyle/>
          <a:p>
            <a:pPr>
              <a:defRPr/>
            </a:pPr>
            <a:fld id="{6696D582-221A-4A7A-9495-2A3992126361}" type="slidenum">
              <a:rPr lang="zh-TW" altLang="en-US" smtClean="0"/>
              <a:pPr>
                <a:defRPr/>
              </a:pPr>
              <a:t>36</a:t>
            </a:fld>
            <a:endParaRPr lang="en-US" altLang="zh-TW" dirty="0"/>
          </a:p>
        </p:txBody>
      </p:sp>
    </p:spTree>
  </p:cSld>
  <p:clrMapOvr>
    <a:masterClrMapping/>
  </p:clrMapOvr>
</p:sld>
</file>

<file path=ppt/slides/slide3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6" name="圖片 5">
            <a:extLst>
              <a:ext uri="{FF2B5EF4-FFF2-40B4-BE49-F238E27FC236}">
                <a16:creationId xmlns:a16="http://schemas.microsoft.com/office/drawing/2014/main" id="{50B3E11B-5631-4803-AA3B-C98230DE2056}"/>
              </a:ext>
            </a:extLst>
          </p:cNvPr>
          <p:cNvPicPr>
            <a:picLocks noChangeAspect="1"/>
          </p:cNvPicPr>
          <p:nvPr/>
        </p:nvPicPr>
        <p:blipFill rotWithShape="1">
          <a:blip r:embed="rId3">
            <a:extLst>
              <a:ext uri="{28A0092B-C50C-407E-A947-70E740481C1C}">
                <a14:useLocalDpi xmlns:a14="http://schemas.microsoft.com/office/drawing/2010/main" val="0"/>
              </a:ext>
            </a:extLst>
          </a:blip>
          <a:srcRect t="67"/>
          <a:stretch/>
        </p:blipFill>
        <p:spPr>
          <a:xfrm>
            <a:off x="683568" y="1088033"/>
            <a:ext cx="7238577" cy="5157192"/>
          </a:xfrm>
          <a:prstGeom prst="rect">
            <a:avLst/>
          </a:prstGeom>
        </p:spPr>
      </p:pic>
      <p:sp>
        <p:nvSpPr>
          <p:cNvPr id="59394" name="標題 1"/>
          <p:cNvSpPr txBox="1">
            <a:spLocks/>
          </p:cNvSpPr>
          <p:nvPr/>
        </p:nvSpPr>
        <p:spPr bwMode="auto">
          <a:xfrm>
            <a:off x="336550" y="333375"/>
            <a:ext cx="8229600" cy="633413"/>
          </a:xfrm>
          <a:prstGeom prst="rect">
            <a:avLst/>
          </a:prstGeom>
          <a:noFill/>
          <a:ln w="9525">
            <a:noFill/>
            <a:miter lim="800000"/>
            <a:headEnd/>
            <a:tailEnd/>
          </a:ln>
        </p:spPr>
        <p:txBody>
          <a:bodyPr anchor="ctr"/>
          <a:lstStyle/>
          <a:p>
            <a:pPr eaLnBrk="0" hangingPunct="0"/>
            <a:r>
              <a:rPr altLang="en-US" dirty="0" lang="zh-TW" sz="2800">
                <a:solidFill>
                  <a:schemeClr val="tx2"/>
                </a:solidFill>
                <a:latin charset="-120" pitchFamily="65" typeface="標楷體"/>
                <a:ea charset="-120" pitchFamily="65" typeface="標楷體"/>
              </a:rPr>
              <a:t>五、資格審查系統</a:t>
            </a:r>
            <a:r>
              <a:rPr altLang="zh-TW" dirty="0" lang="en-US" sz="2800">
                <a:solidFill>
                  <a:schemeClr val="tx2"/>
                </a:solidFill>
                <a:latin charset="-120" pitchFamily="65" typeface="標楷體"/>
                <a:ea charset="-120" pitchFamily="65" typeface="標楷體"/>
              </a:rPr>
              <a:t>-</a:t>
            </a:r>
            <a:r>
              <a:rPr altLang="en-US" dirty="0" lang="zh-TW" sz="2800">
                <a:solidFill>
                  <a:srgbClr val="FF0000"/>
                </a:solidFill>
                <a:latin charset="-120" pitchFamily="65" typeface="標楷體"/>
                <a:ea charset="-120" pitchFamily="65" typeface="標楷體"/>
              </a:rPr>
              <a:t>資料填寫完成</a:t>
            </a:r>
            <a:endParaRPr altLang="en-US" dirty="0" lang="zh-TW" sz="2800">
              <a:solidFill>
                <a:srgbClr val="FF0000"/>
              </a:solidFill>
            </a:endParaRPr>
          </a:p>
        </p:txBody>
      </p:sp>
      <p:sp>
        <p:nvSpPr>
          <p:cNvPr id="7" name="AutoShape 4">
            <a:extLst>
              <a:ext uri="{FF2B5EF4-FFF2-40B4-BE49-F238E27FC236}">
                <a16:creationId xmlns:a16="http://schemas.microsoft.com/office/drawing/2014/main" id="{43A73B3B-C9E9-4898-9F28-E994EDF5BDF5}"/>
              </a:ext>
            </a:extLst>
          </p:cNvPr>
          <p:cNvSpPr>
            <a:spLocks noChangeArrowheads="1"/>
          </p:cNvSpPr>
          <p:nvPr/>
        </p:nvSpPr>
        <p:spPr bwMode="auto">
          <a:xfrm>
            <a:off x="6018473" y="3501008"/>
            <a:ext cx="2286000" cy="792162"/>
          </a:xfrm>
          <a:prstGeom prst="wedgeRectCallout">
            <a:avLst>
              <a:gd fmla="val -113820" name="adj1"/>
              <a:gd fmla="val 292656" name="adj2"/>
            </a:avLst>
          </a:prstGeom>
          <a:solidFill>
            <a:srgbClr val="FFFF99"/>
          </a:solidFill>
          <a:ln algn="ctr" w="9525">
            <a:solidFill>
              <a:schemeClr val="tx1"/>
            </a:solidFill>
            <a:miter lim="800000"/>
            <a:headEnd/>
            <a:tailEnd/>
          </a:ln>
        </p:spPr>
        <p:txBody>
          <a:bodyPr/>
          <a:lstStyle/>
          <a:p>
            <a:r>
              <a:rPr altLang="zh-TW" b="1" dirty="0" lang="zh-TW" sz="1400">
                <a:solidFill>
                  <a:srgbClr val="0000FF"/>
                </a:solidFill>
                <a:latin charset="-120" pitchFamily="65" typeface="標楷體"/>
                <a:ea charset="-120" pitchFamily="65" typeface="標楷體"/>
              </a:rPr>
              <a:t>考生填寫完所有資料後，請點選「填寫完成」按鈕，進行資料確</a:t>
            </a:r>
            <a:r>
              <a:rPr altLang="en-US" b="1" dirty="0" lang="zh-TW" sz="1400">
                <a:solidFill>
                  <a:srgbClr val="0000FF"/>
                </a:solidFill>
                <a:latin charset="-120" pitchFamily="65" typeface="標楷體"/>
                <a:ea charset="-120" pitchFamily="65" typeface="標楷體"/>
              </a:rPr>
              <a:t>定送出</a:t>
            </a:r>
            <a:r>
              <a:rPr altLang="zh-TW" b="1" dirty="0" lang="zh-TW" sz="1400">
                <a:solidFill>
                  <a:srgbClr val="0000FF"/>
                </a:solidFill>
                <a:latin charset="-120" pitchFamily="65" typeface="標楷體"/>
                <a:ea charset="-120" pitchFamily="65" typeface="標楷體"/>
              </a:rPr>
              <a:t>。</a:t>
            </a:r>
          </a:p>
        </p:txBody>
      </p:sp>
      <p:sp>
        <p:nvSpPr>
          <p:cNvPr id="8" name="矩形 7">
            <a:extLst>
              <a:ext uri="{FF2B5EF4-FFF2-40B4-BE49-F238E27FC236}">
                <a16:creationId xmlns:a16="http://schemas.microsoft.com/office/drawing/2014/main" id="{30A1A438-BED9-40C7-A3B5-F17F975FEAD3}"/>
              </a:ext>
            </a:extLst>
          </p:cNvPr>
          <p:cNvSpPr/>
          <p:nvPr/>
        </p:nvSpPr>
        <p:spPr>
          <a:xfrm>
            <a:off x="3851920" y="5996906"/>
            <a:ext cx="648072" cy="24831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TW"/>
          </a:p>
        </p:txBody>
      </p:sp>
      <p:sp>
        <p:nvSpPr>
          <p:cNvPr id="3" name="投影片編號版面配置區 2">
            <a:extLst>
              <a:ext uri="{FF2B5EF4-FFF2-40B4-BE49-F238E27FC236}">
                <a16:creationId xmlns:a16="http://schemas.microsoft.com/office/drawing/2014/main" id="{DFDAE3FF-4576-4077-9407-AC717D7948B0}"/>
              </a:ext>
            </a:extLst>
          </p:cNvPr>
          <p:cNvSpPr>
            <a:spLocks noGrp="1"/>
          </p:cNvSpPr>
          <p:nvPr>
            <p:ph idx="12" sz="quarter" type="sldNum"/>
          </p:nvPr>
        </p:nvSpPr>
        <p:spPr/>
        <p:txBody>
          <a:bodyPr/>
          <a:lstStyle/>
          <a:p>
            <a:pPr>
              <a:defRPr/>
            </a:pPr>
            <a:fld id="{6696D582-221A-4A7A-9495-2A3992126361}" type="slidenum">
              <a:rPr altLang="en-US" lang="zh-TW" smtClean="0"/>
              <a:pPr>
                <a:defRPr/>
              </a:pPr>
              <a:t>37</a:t>
            </a:fld>
            <a:endParaRPr altLang="zh-TW" dirty="0" lang="en-US"/>
          </a:p>
        </p:txBody>
      </p:sp>
      <p:sp>
        <p:nvSpPr>
          <p:cNvPr id="2" name="矩形 1">
            <a:extLst>
              <a:ext uri="{FF2B5EF4-FFF2-40B4-BE49-F238E27FC236}">
                <a16:creationId xmlns:a16="http://schemas.microsoft.com/office/drawing/2014/main" id="{01DC7A75-F6EF-4361-A5FD-7D8168DDD13A}"/>
              </a:ext>
            </a:extLst>
          </p:cNvPr>
          <p:cNvSpPr/>
          <p:nvPr/>
        </p:nvSpPr>
        <p:spPr>
          <a:xfrm>
            <a:off x="2032670" y="4634086"/>
            <a:ext cx="360040" cy="72008"/>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TW"/>
          </a:p>
        </p:txBody>
      </p:sp>
      <p:sp>
        <p:nvSpPr>
          <p:cNvPr id="9" name="矩形 8">
            <a:extLst>
              <a:ext uri="{FF2B5EF4-FFF2-40B4-BE49-F238E27FC236}">
                <a16:creationId xmlns:a16="http://schemas.microsoft.com/office/drawing/2014/main" id="{2B77A809-DED7-4FB8-B393-92C13846860E}"/>
              </a:ext>
            </a:extLst>
          </p:cNvPr>
          <p:cNvSpPr/>
          <p:nvPr/>
        </p:nvSpPr>
        <p:spPr>
          <a:xfrm>
            <a:off x="5315620" y="4646786"/>
            <a:ext cx="443830" cy="77614"/>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TW"/>
          </a:p>
        </p:txBody>
      </p:sp>
      <p:sp>
        <p:nvSpPr>
          <p:cNvPr id="10" name="矩形 9">
            <a:extLst>
              <a:ext uri="{FF2B5EF4-FFF2-40B4-BE49-F238E27FC236}">
                <a16:creationId xmlns:a16="http://schemas.microsoft.com/office/drawing/2014/main" id="{EEF20C81-42FC-427A-BFEF-82D581A42187}"/>
              </a:ext>
            </a:extLst>
          </p:cNvPr>
          <p:cNvSpPr/>
          <p:nvPr/>
        </p:nvSpPr>
        <p:spPr>
          <a:xfrm>
            <a:off x="2045370" y="4849986"/>
            <a:ext cx="360040" cy="72008"/>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TW"/>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群組 6">
            <a:extLst>
              <a:ext uri="{FF2B5EF4-FFF2-40B4-BE49-F238E27FC236}">
                <a16:creationId xmlns:a16="http://schemas.microsoft.com/office/drawing/2014/main" id="{AF4D227B-2CE6-4EEB-A502-C68A89D03B3C}"/>
              </a:ext>
            </a:extLst>
          </p:cNvPr>
          <p:cNvGrpSpPr/>
          <p:nvPr/>
        </p:nvGrpSpPr>
        <p:grpSpPr>
          <a:xfrm>
            <a:off x="1402056" y="1988840"/>
            <a:ext cx="5790212" cy="4802734"/>
            <a:chOff x="1402056" y="1988840"/>
            <a:chExt cx="5790212" cy="4802734"/>
          </a:xfrm>
        </p:grpSpPr>
        <p:grpSp>
          <p:nvGrpSpPr>
            <p:cNvPr id="6" name="群組 5">
              <a:extLst>
                <a:ext uri="{FF2B5EF4-FFF2-40B4-BE49-F238E27FC236}">
                  <a16:creationId xmlns:a16="http://schemas.microsoft.com/office/drawing/2014/main" id="{1BFCD8BC-C548-43B4-AFDB-94DA7347BAD6}"/>
                </a:ext>
              </a:extLst>
            </p:cNvPr>
            <p:cNvGrpSpPr/>
            <p:nvPr/>
          </p:nvGrpSpPr>
          <p:grpSpPr>
            <a:xfrm>
              <a:off x="1402056" y="1988840"/>
              <a:ext cx="5790212" cy="4802734"/>
              <a:chOff x="1402056" y="1988840"/>
              <a:chExt cx="5790212" cy="4802734"/>
            </a:xfrm>
          </p:grpSpPr>
          <p:pic>
            <p:nvPicPr>
              <p:cNvPr id="4" name="圖片 3">
                <a:extLst>
                  <a:ext uri="{FF2B5EF4-FFF2-40B4-BE49-F238E27FC236}">
                    <a16:creationId xmlns:a16="http://schemas.microsoft.com/office/drawing/2014/main" id="{99A74360-35F4-456A-B893-7F03016AE7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2056" y="1988840"/>
                <a:ext cx="5790212" cy="4802734"/>
              </a:xfrm>
              <a:prstGeom prst="rect">
                <a:avLst/>
              </a:prstGeom>
            </p:spPr>
          </p:pic>
          <p:sp>
            <p:nvSpPr>
              <p:cNvPr id="5" name="矩形 4">
                <a:extLst>
                  <a:ext uri="{FF2B5EF4-FFF2-40B4-BE49-F238E27FC236}">
                    <a16:creationId xmlns:a16="http://schemas.microsoft.com/office/drawing/2014/main" id="{1D6053E3-8DC3-49C0-AA20-A6626F48FBBC}"/>
                  </a:ext>
                </a:extLst>
              </p:cNvPr>
              <p:cNvSpPr/>
              <p:nvPr/>
            </p:nvSpPr>
            <p:spPr>
              <a:xfrm>
                <a:off x="5724128" y="2852936"/>
                <a:ext cx="504056" cy="144016"/>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grpSp>
        <p:sp>
          <p:nvSpPr>
            <p:cNvPr id="11" name="矩形 10">
              <a:extLst>
                <a:ext uri="{FF2B5EF4-FFF2-40B4-BE49-F238E27FC236}">
                  <a16:creationId xmlns:a16="http://schemas.microsoft.com/office/drawing/2014/main" id="{937617CE-C822-4452-A8FC-21BB1A8565B9}"/>
                </a:ext>
              </a:extLst>
            </p:cNvPr>
            <p:cNvSpPr/>
            <p:nvPr/>
          </p:nvSpPr>
          <p:spPr>
            <a:xfrm>
              <a:off x="2521269" y="4642407"/>
              <a:ext cx="504056" cy="144016"/>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2" name="矩形 11">
              <a:extLst>
                <a:ext uri="{FF2B5EF4-FFF2-40B4-BE49-F238E27FC236}">
                  <a16:creationId xmlns:a16="http://schemas.microsoft.com/office/drawing/2014/main" id="{4234D43A-253F-4DC5-A33B-EDB5FA2FBC1B}"/>
                </a:ext>
              </a:extLst>
            </p:cNvPr>
            <p:cNvSpPr/>
            <p:nvPr/>
          </p:nvSpPr>
          <p:spPr>
            <a:xfrm>
              <a:off x="5247262" y="4647323"/>
              <a:ext cx="504056" cy="144016"/>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3" name="矩形 12">
              <a:extLst>
                <a:ext uri="{FF2B5EF4-FFF2-40B4-BE49-F238E27FC236}">
                  <a16:creationId xmlns:a16="http://schemas.microsoft.com/office/drawing/2014/main" id="{1942EAB3-EC23-4330-9F68-1E0CC9985067}"/>
                </a:ext>
              </a:extLst>
            </p:cNvPr>
            <p:cNvSpPr/>
            <p:nvPr/>
          </p:nvSpPr>
          <p:spPr>
            <a:xfrm>
              <a:off x="2523727" y="4843969"/>
              <a:ext cx="504056" cy="144016"/>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grpSp>
      <p:sp>
        <p:nvSpPr>
          <p:cNvPr id="61442" name="標題 1"/>
          <p:cNvSpPr txBox="1">
            <a:spLocks/>
          </p:cNvSpPr>
          <p:nvPr/>
        </p:nvSpPr>
        <p:spPr bwMode="auto">
          <a:xfrm>
            <a:off x="336550" y="333375"/>
            <a:ext cx="8229600" cy="633413"/>
          </a:xfrm>
          <a:prstGeom prst="rect">
            <a:avLst/>
          </a:prstGeom>
          <a:noFill/>
          <a:ln w="9525">
            <a:noFill/>
            <a:miter lim="800000"/>
            <a:headEnd/>
            <a:tailEnd/>
          </a:ln>
        </p:spPr>
        <p:txBody>
          <a:bodyPr anchor="ctr"/>
          <a:lstStyle/>
          <a:p>
            <a:pPr eaLnBrk="0" hangingPunct="0"/>
            <a:r>
              <a:rPr lang="zh-TW" altLang="en-US" sz="2800" dirty="0">
                <a:solidFill>
                  <a:schemeClr val="tx2"/>
                </a:solidFill>
                <a:latin typeface="標楷體" pitchFamily="65" charset="-120"/>
                <a:ea typeface="標楷體" pitchFamily="65" charset="-120"/>
              </a:rPr>
              <a:t>五、資格審查系統</a:t>
            </a:r>
            <a:r>
              <a:rPr lang="en-US" altLang="zh-TW" sz="2800" dirty="0">
                <a:solidFill>
                  <a:schemeClr val="tx2"/>
                </a:solidFill>
                <a:latin typeface="標楷體" pitchFamily="65" charset="-120"/>
                <a:ea typeface="標楷體" pitchFamily="65" charset="-120"/>
              </a:rPr>
              <a:t>-</a:t>
            </a:r>
            <a:r>
              <a:rPr lang="zh-TW" altLang="en-US" sz="2800" dirty="0">
                <a:solidFill>
                  <a:srgbClr val="FF0000"/>
                </a:solidFill>
                <a:latin typeface="標楷體" pitchFamily="65" charset="-120"/>
                <a:ea typeface="標楷體" pitchFamily="65" charset="-120"/>
              </a:rPr>
              <a:t>資料確定送出</a:t>
            </a:r>
            <a:endParaRPr lang="zh-TW" altLang="en-US" sz="2800" dirty="0">
              <a:solidFill>
                <a:srgbClr val="FF0000"/>
              </a:solidFill>
            </a:endParaRPr>
          </a:p>
        </p:txBody>
      </p:sp>
      <p:sp>
        <p:nvSpPr>
          <p:cNvPr id="8" name="文字方塊 3"/>
          <p:cNvSpPr txBox="1">
            <a:spLocks noChangeArrowheads="1"/>
          </p:cNvSpPr>
          <p:nvPr/>
        </p:nvSpPr>
        <p:spPr bwMode="auto">
          <a:xfrm>
            <a:off x="354346" y="1094263"/>
            <a:ext cx="7673354" cy="1077218"/>
          </a:xfrm>
          <a:prstGeom prst="rect">
            <a:avLst/>
          </a:prstGeom>
          <a:noFill/>
          <a:ln w="9525">
            <a:noFill/>
            <a:miter lim="800000"/>
            <a:headEnd/>
            <a:tailEnd/>
          </a:ln>
        </p:spPr>
        <p:txBody>
          <a:bodyPr wrap="square">
            <a:spAutoFit/>
          </a:bodyPr>
          <a:lstStyle/>
          <a:p>
            <a:pPr algn="just" eaLnBrk="0" hangingPunct="0"/>
            <a:r>
              <a:rPr lang="zh-TW" altLang="en-US" sz="1600" b="1" dirty="0">
                <a:solidFill>
                  <a:srgbClr val="0000FF"/>
                </a:solidFill>
                <a:latin typeface="標楷體" pitchFamily="65" charset="-120"/>
                <a:ea typeface="標楷體" pitchFamily="65" charset="-120"/>
              </a:rPr>
              <a:t>請考生詳細核對所填寫資料，如欲修改可點選「回上一頁修改」，系統將返回前一步驟。若考生確定資料無誤，請點選「確定送出」按鈕，此時系統會出現提示訊息，提醒考生資料一經確定送出即無法更改。若考生確定不再更改資料，請點選「確認」按鈕。</a:t>
            </a:r>
          </a:p>
        </p:txBody>
      </p:sp>
      <p:sp>
        <p:nvSpPr>
          <p:cNvPr id="10" name="矩形 9">
            <a:extLst>
              <a:ext uri="{FF2B5EF4-FFF2-40B4-BE49-F238E27FC236}">
                <a16:creationId xmlns:a16="http://schemas.microsoft.com/office/drawing/2014/main" id="{04E56B07-D605-4CAF-89C2-0BD5E7EDDFD3}"/>
              </a:ext>
            </a:extLst>
          </p:cNvPr>
          <p:cNvSpPr/>
          <p:nvPr/>
        </p:nvSpPr>
        <p:spPr>
          <a:xfrm>
            <a:off x="4427984" y="6453336"/>
            <a:ext cx="432048" cy="26813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投影片編號版面配置區 2">
            <a:extLst>
              <a:ext uri="{FF2B5EF4-FFF2-40B4-BE49-F238E27FC236}">
                <a16:creationId xmlns:a16="http://schemas.microsoft.com/office/drawing/2014/main" id="{21E681CC-19F3-4FA1-91AF-D781F128AFC0}"/>
              </a:ext>
            </a:extLst>
          </p:cNvPr>
          <p:cNvSpPr>
            <a:spLocks noGrp="1"/>
          </p:cNvSpPr>
          <p:nvPr>
            <p:ph type="sldNum" sz="quarter" idx="12"/>
          </p:nvPr>
        </p:nvSpPr>
        <p:spPr/>
        <p:txBody>
          <a:bodyPr/>
          <a:lstStyle/>
          <a:p>
            <a:pPr>
              <a:defRPr/>
            </a:pPr>
            <a:fld id="{6696D582-221A-4A7A-9495-2A3992126361}" type="slidenum">
              <a:rPr lang="zh-TW" altLang="en-US" smtClean="0"/>
              <a:pPr>
                <a:defRPr/>
              </a:pPr>
              <a:t>38</a:t>
            </a:fld>
            <a:endParaRPr lang="en-US" altLang="zh-TW" dirty="0"/>
          </a:p>
        </p:txBody>
      </p:sp>
      <p:pic>
        <p:nvPicPr>
          <p:cNvPr id="15" name="圖片 14">
            <a:extLst>
              <a:ext uri="{FF2B5EF4-FFF2-40B4-BE49-F238E27FC236}">
                <a16:creationId xmlns:a16="http://schemas.microsoft.com/office/drawing/2014/main" id="{652B9EE5-E977-475B-99F1-D8F7297FB456}"/>
              </a:ext>
            </a:extLst>
          </p:cNvPr>
          <p:cNvPicPr>
            <a:picLocks noChangeAspect="1"/>
          </p:cNvPicPr>
          <p:nvPr/>
        </p:nvPicPr>
        <p:blipFill>
          <a:blip r:embed="rId4"/>
          <a:stretch>
            <a:fillRect/>
          </a:stretch>
        </p:blipFill>
        <p:spPr>
          <a:xfrm>
            <a:off x="2560842" y="1881969"/>
            <a:ext cx="3190476" cy="1838095"/>
          </a:xfrm>
          <a:prstGeom prst="rect">
            <a:avLst/>
          </a:prstGeom>
        </p:spPr>
      </p:pic>
      <p:sp>
        <p:nvSpPr>
          <p:cNvPr id="9" name="向右箭號 9">
            <a:extLst>
              <a:ext uri="{FF2B5EF4-FFF2-40B4-BE49-F238E27FC236}">
                <a16:creationId xmlns:a16="http://schemas.microsoft.com/office/drawing/2014/main" id="{06AFB617-E3D9-49C0-8101-5A21BAB0CBE0}"/>
              </a:ext>
            </a:extLst>
          </p:cNvPr>
          <p:cNvSpPr/>
          <p:nvPr/>
        </p:nvSpPr>
        <p:spPr>
          <a:xfrm rot="15557807">
            <a:off x="2906852" y="4948413"/>
            <a:ext cx="2780620" cy="23412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群組 4">
            <a:extLst>
              <a:ext uri="{FF2B5EF4-FFF2-40B4-BE49-F238E27FC236}">
                <a16:creationId xmlns:a16="http://schemas.microsoft.com/office/drawing/2014/main" id="{C76B1FA2-06C5-4AE4-8E5A-961ADCFA4718}"/>
              </a:ext>
            </a:extLst>
          </p:cNvPr>
          <p:cNvGrpSpPr/>
          <p:nvPr/>
        </p:nvGrpSpPr>
        <p:grpSpPr>
          <a:xfrm>
            <a:off x="971600" y="1052736"/>
            <a:ext cx="6554244" cy="5588946"/>
            <a:chOff x="971600" y="1052736"/>
            <a:chExt cx="6554244" cy="5588946"/>
          </a:xfrm>
        </p:grpSpPr>
        <p:pic>
          <p:nvPicPr>
            <p:cNvPr id="4" name="圖片 3">
              <a:extLst>
                <a:ext uri="{FF2B5EF4-FFF2-40B4-BE49-F238E27FC236}">
                  <a16:creationId xmlns:a16="http://schemas.microsoft.com/office/drawing/2014/main" id="{CF4E0622-5CC8-43FD-A3E7-261B887C25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600" y="1052736"/>
              <a:ext cx="6554244" cy="5588946"/>
            </a:xfrm>
            <a:prstGeom prst="rect">
              <a:avLst/>
            </a:prstGeom>
          </p:spPr>
        </p:pic>
        <p:sp>
          <p:nvSpPr>
            <p:cNvPr id="9" name="矩形 8">
              <a:extLst>
                <a:ext uri="{FF2B5EF4-FFF2-40B4-BE49-F238E27FC236}">
                  <a16:creationId xmlns:a16="http://schemas.microsoft.com/office/drawing/2014/main" id="{C94B0C73-B7FC-464F-A2A0-1B679BDFA138}"/>
                </a:ext>
              </a:extLst>
            </p:cNvPr>
            <p:cNvSpPr/>
            <p:nvPr/>
          </p:nvSpPr>
          <p:spPr>
            <a:xfrm>
              <a:off x="5868144" y="1892966"/>
              <a:ext cx="504056" cy="144016"/>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0" name="矩形 9">
              <a:extLst>
                <a:ext uri="{FF2B5EF4-FFF2-40B4-BE49-F238E27FC236}">
                  <a16:creationId xmlns:a16="http://schemas.microsoft.com/office/drawing/2014/main" id="{07D101B3-10CE-443E-89B9-208D90101957}"/>
                </a:ext>
              </a:extLst>
            </p:cNvPr>
            <p:cNvSpPr/>
            <p:nvPr/>
          </p:nvSpPr>
          <p:spPr>
            <a:xfrm>
              <a:off x="5292080" y="3863383"/>
              <a:ext cx="504056" cy="144016"/>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1" name="矩形 10">
              <a:extLst>
                <a:ext uri="{FF2B5EF4-FFF2-40B4-BE49-F238E27FC236}">
                  <a16:creationId xmlns:a16="http://schemas.microsoft.com/office/drawing/2014/main" id="{1ACC1C73-6275-4962-9492-E2C974E8D803}"/>
                </a:ext>
              </a:extLst>
            </p:cNvPr>
            <p:cNvSpPr/>
            <p:nvPr/>
          </p:nvSpPr>
          <p:spPr>
            <a:xfrm>
              <a:off x="2227598" y="3863383"/>
              <a:ext cx="504056" cy="144016"/>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2" name="矩形 11">
              <a:extLst>
                <a:ext uri="{FF2B5EF4-FFF2-40B4-BE49-F238E27FC236}">
                  <a16:creationId xmlns:a16="http://schemas.microsoft.com/office/drawing/2014/main" id="{0119D968-DA09-4ACB-8B0F-385821787A4A}"/>
                </a:ext>
              </a:extLst>
            </p:cNvPr>
            <p:cNvSpPr/>
            <p:nvPr/>
          </p:nvSpPr>
          <p:spPr>
            <a:xfrm>
              <a:off x="2232514" y="4060028"/>
              <a:ext cx="504056" cy="144016"/>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grpSp>
      <p:sp>
        <p:nvSpPr>
          <p:cNvPr id="63490" name="標題 1"/>
          <p:cNvSpPr txBox="1">
            <a:spLocks/>
          </p:cNvSpPr>
          <p:nvPr/>
        </p:nvSpPr>
        <p:spPr bwMode="auto">
          <a:xfrm>
            <a:off x="336550" y="333375"/>
            <a:ext cx="8229600" cy="633413"/>
          </a:xfrm>
          <a:prstGeom prst="rect">
            <a:avLst/>
          </a:prstGeom>
          <a:noFill/>
          <a:ln w="9525">
            <a:noFill/>
            <a:miter lim="800000"/>
            <a:headEnd/>
            <a:tailEnd/>
          </a:ln>
        </p:spPr>
        <p:txBody>
          <a:bodyPr anchor="ctr"/>
          <a:lstStyle/>
          <a:p>
            <a:pPr eaLnBrk="0" hangingPunct="0"/>
            <a:r>
              <a:rPr lang="zh-TW" altLang="en-US" sz="2800" dirty="0">
                <a:solidFill>
                  <a:schemeClr val="tx2"/>
                </a:solidFill>
                <a:latin typeface="標楷體" pitchFamily="65" charset="-120"/>
                <a:ea typeface="標楷體" pitchFamily="65" charset="-120"/>
              </a:rPr>
              <a:t>五、資格審查系統</a:t>
            </a:r>
            <a:r>
              <a:rPr lang="en-US" altLang="zh-TW" sz="2800" dirty="0">
                <a:solidFill>
                  <a:schemeClr val="tx2"/>
                </a:solidFill>
                <a:latin typeface="標楷體" pitchFamily="65" charset="-120"/>
                <a:ea typeface="標楷體" pitchFamily="65" charset="-120"/>
              </a:rPr>
              <a:t>-</a:t>
            </a:r>
            <a:r>
              <a:rPr lang="zh-TW" altLang="en-US" sz="2800" dirty="0">
                <a:solidFill>
                  <a:srgbClr val="FF0000"/>
                </a:solidFill>
                <a:latin typeface="標楷體" pitchFamily="65" charset="-120"/>
                <a:ea typeface="標楷體" pitchFamily="65" charset="-120"/>
              </a:rPr>
              <a:t>確定送出訊息</a:t>
            </a:r>
            <a:endParaRPr lang="zh-TW" altLang="en-US" sz="2800" dirty="0">
              <a:solidFill>
                <a:srgbClr val="FF0000"/>
              </a:solidFill>
            </a:endParaRPr>
          </a:p>
        </p:txBody>
      </p:sp>
      <p:sp>
        <p:nvSpPr>
          <p:cNvPr id="8" name="AutoShape 4">
            <a:extLst>
              <a:ext uri="{FF2B5EF4-FFF2-40B4-BE49-F238E27FC236}">
                <a16:creationId xmlns:a16="http://schemas.microsoft.com/office/drawing/2014/main" id="{A5D8AC68-C088-48E5-8945-4B7BFAC9DE92}"/>
              </a:ext>
            </a:extLst>
          </p:cNvPr>
          <p:cNvSpPr>
            <a:spLocks noChangeArrowheads="1"/>
          </p:cNvSpPr>
          <p:nvPr/>
        </p:nvSpPr>
        <p:spPr bwMode="auto">
          <a:xfrm>
            <a:off x="2651125" y="2648937"/>
            <a:ext cx="3600450" cy="792088"/>
          </a:xfrm>
          <a:prstGeom prst="wedgeRectCallout">
            <a:avLst>
              <a:gd name="adj1" fmla="val 5839"/>
              <a:gd name="adj2" fmla="val -78899"/>
            </a:avLst>
          </a:prstGeom>
          <a:solidFill>
            <a:srgbClr val="FFFF99"/>
          </a:solidFill>
          <a:ln w="9525" algn="ctr">
            <a:solidFill>
              <a:schemeClr val="tx1"/>
            </a:solidFill>
            <a:miter lim="800000"/>
            <a:headEnd/>
            <a:tailEnd/>
          </a:ln>
        </p:spPr>
        <p:txBody>
          <a:bodyPr/>
          <a:lstStyle/>
          <a:p>
            <a:r>
              <a:rPr lang="zh-TW" altLang="en-US" sz="1400" b="1" dirty="0">
                <a:solidFill>
                  <a:srgbClr val="0000FF"/>
                </a:solidFill>
                <a:latin typeface="標楷體" pitchFamily="65" charset="-120"/>
                <a:ea typeface="標楷體" pitchFamily="65" charset="-120"/>
              </a:rPr>
              <a:t>考生點選「確定送出」並確認後，系統會出現完成資格審查之訊息，此時資料已無法做任何更動請考生點選確認進行下一步驟。</a:t>
            </a:r>
          </a:p>
        </p:txBody>
      </p:sp>
      <p:sp>
        <p:nvSpPr>
          <p:cNvPr id="3" name="投影片編號版面配置區 2">
            <a:extLst>
              <a:ext uri="{FF2B5EF4-FFF2-40B4-BE49-F238E27FC236}">
                <a16:creationId xmlns:a16="http://schemas.microsoft.com/office/drawing/2014/main" id="{9A2E4327-DBA0-466B-B153-938BB4C1DC8C}"/>
              </a:ext>
            </a:extLst>
          </p:cNvPr>
          <p:cNvSpPr>
            <a:spLocks noGrp="1"/>
          </p:cNvSpPr>
          <p:nvPr>
            <p:ph type="sldNum" sz="quarter" idx="12"/>
          </p:nvPr>
        </p:nvSpPr>
        <p:spPr/>
        <p:txBody>
          <a:bodyPr/>
          <a:lstStyle/>
          <a:p>
            <a:pPr>
              <a:defRPr/>
            </a:pPr>
            <a:fld id="{6696D582-221A-4A7A-9495-2A3992126361}" type="slidenum">
              <a:rPr lang="zh-TW" altLang="en-US" smtClean="0"/>
              <a:pPr>
                <a:defRPr/>
              </a:pPr>
              <a:t>39</a:t>
            </a:fld>
            <a:endParaRPr lang="en-US" altLang="zh-TW"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95536" y="332656"/>
            <a:ext cx="8496944" cy="633413"/>
          </a:xfrm>
        </p:spPr>
        <p:txBody>
          <a:bodyPr/>
          <a:lstStyle/>
          <a:p>
            <a:r>
              <a:rPr lang="zh-TW" altLang="en-US" dirty="0">
                <a:latin typeface="標楷體" pitchFamily="65" charset="-120"/>
                <a:ea typeface="標楷體" pitchFamily="65" charset="-120"/>
              </a:rPr>
              <a:t>二、重要事項</a:t>
            </a:r>
            <a:r>
              <a:rPr lang="en-US" altLang="zh-TW" dirty="0">
                <a:latin typeface="標楷體" pitchFamily="65" charset="-120"/>
                <a:ea typeface="標楷體" pitchFamily="65" charset="-120"/>
              </a:rPr>
              <a:t>-</a:t>
            </a:r>
            <a:r>
              <a:rPr lang="en-US" altLang="zh-TW"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112</a:t>
            </a:r>
            <a:r>
              <a:rPr lang="zh-TW" altLang="en-US"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學年度重要提醒事項</a:t>
            </a:r>
            <a:endParaRPr lang="zh-TW" altLang="en-US" dirty="0">
              <a:solidFill>
                <a:srgbClr val="FF0000"/>
              </a:solidFill>
              <a:latin typeface="標楷體" pitchFamily="65" charset="-120"/>
              <a:ea typeface="標楷體" pitchFamily="65" charset="-120"/>
            </a:endParaRPr>
          </a:p>
        </p:txBody>
      </p:sp>
      <p:sp>
        <p:nvSpPr>
          <p:cNvPr id="6" name="Rectangle 3"/>
          <p:cNvSpPr txBox="1">
            <a:spLocks noChangeArrowheads="1"/>
          </p:cNvSpPr>
          <p:nvPr/>
        </p:nvSpPr>
        <p:spPr bwMode="auto">
          <a:xfrm>
            <a:off x="179512" y="1124744"/>
            <a:ext cx="8424936" cy="2592288"/>
          </a:xfrm>
          <a:prstGeom prst="rect">
            <a:avLst/>
          </a:prstGeom>
          <a:noFill/>
          <a:ln>
            <a:noFill/>
          </a:ln>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algn="just" eaLnBrk="1" hangingPunct="1">
              <a:spcBef>
                <a:spcPts val="0"/>
              </a:spcBef>
              <a:spcAft>
                <a:spcPts val="0"/>
              </a:spcAft>
              <a:buClr>
                <a:schemeClr val="tx1"/>
              </a:buClr>
              <a:buFont typeface="Wingdings" panose="05000000000000000000" pitchFamily="2" charset="2"/>
              <a:buChar char="u"/>
              <a:defRPr/>
            </a:pPr>
            <a:r>
              <a:rPr lang="en-US" altLang="zh-TW" sz="2250" dirty="0">
                <a:latin typeface="Times New Roman" pitchFamily="18" charset="0"/>
                <a:ea typeface="標楷體" pitchFamily="65" charset="-120"/>
              </a:rPr>
              <a:t>112</a:t>
            </a:r>
            <a:r>
              <a:rPr lang="zh-TW" altLang="en-US" sz="2250" dirty="0">
                <a:latin typeface="Times New Roman" pitchFamily="18" charset="0"/>
                <a:ea typeface="標楷體" pitchFamily="65" charset="-120"/>
              </a:rPr>
              <a:t>學年度參加本招生登記分發考生之</a:t>
            </a:r>
            <a:r>
              <a:rPr lang="zh-TW" altLang="en-US" sz="2250" b="1" dirty="0">
                <a:solidFill>
                  <a:srgbClr val="0000CC"/>
                </a:solidFill>
                <a:latin typeface="Times New Roman" pitchFamily="18" charset="0"/>
                <a:ea typeface="標楷體" pitchFamily="65" charset="-120"/>
              </a:rPr>
              <a:t>最低登記標準同</a:t>
            </a:r>
            <a:r>
              <a:rPr lang="en-US" altLang="zh-TW" sz="2250" b="1" dirty="0">
                <a:solidFill>
                  <a:srgbClr val="0000CC"/>
                </a:solidFill>
                <a:latin typeface="Times New Roman" pitchFamily="18" charset="0"/>
                <a:ea typeface="標楷體" pitchFamily="65" charset="-120"/>
              </a:rPr>
              <a:t>111</a:t>
            </a:r>
            <a:r>
              <a:rPr lang="zh-TW" altLang="en-US" sz="2250" b="1" dirty="0">
                <a:solidFill>
                  <a:srgbClr val="0000CC"/>
                </a:solidFill>
                <a:latin typeface="Times New Roman" pitchFamily="18" charset="0"/>
                <a:ea typeface="標楷體" pitchFamily="65" charset="-120"/>
              </a:rPr>
              <a:t>學年度</a:t>
            </a:r>
            <a:r>
              <a:rPr lang="en-US" altLang="zh-TW" sz="2250" b="1" dirty="0">
                <a:solidFill>
                  <a:srgbClr val="0000CC"/>
                </a:solidFill>
                <a:latin typeface="Times New Roman" pitchFamily="18" charset="0"/>
                <a:ea typeface="標楷體" pitchFamily="65" charset="-120"/>
              </a:rPr>
              <a:t>:</a:t>
            </a:r>
            <a:r>
              <a:rPr lang="zh-TW" altLang="en-US" sz="2250" b="1" dirty="0">
                <a:solidFill>
                  <a:srgbClr val="FF0000"/>
                </a:solidFill>
                <a:latin typeface="Times New Roman" pitchFamily="18" charset="0"/>
                <a:ea typeface="標楷體" pitchFamily="65" charset="-120"/>
              </a:rPr>
              <a:t>「四技二專統一入學測驗之各科目原始成績有</a:t>
            </a:r>
            <a:r>
              <a:rPr lang="en-US" altLang="zh-TW" sz="2250" b="1" dirty="0">
                <a:solidFill>
                  <a:srgbClr val="FF0000"/>
                </a:solidFill>
                <a:latin typeface="Times New Roman" pitchFamily="18" charset="0"/>
                <a:ea typeface="標楷體" pitchFamily="65" charset="-120"/>
              </a:rPr>
              <a:t>2</a:t>
            </a:r>
            <a:r>
              <a:rPr lang="zh-TW" altLang="en-US" sz="2250" b="1" dirty="0">
                <a:solidFill>
                  <a:srgbClr val="FF0000"/>
                </a:solidFill>
                <a:latin typeface="Times New Roman" pitchFamily="18" charset="0"/>
                <a:ea typeface="標楷體" pitchFamily="65" charset="-120"/>
              </a:rPr>
              <a:t>科目</a:t>
            </a:r>
            <a:r>
              <a:rPr lang="en-US" altLang="zh-TW" sz="2250" b="1" dirty="0">
                <a:solidFill>
                  <a:srgbClr val="FF0000"/>
                </a:solidFill>
                <a:latin typeface="Times New Roman" pitchFamily="18" charset="0"/>
                <a:ea typeface="標楷體" pitchFamily="65" charset="-120"/>
              </a:rPr>
              <a:t>(</a:t>
            </a:r>
            <a:r>
              <a:rPr lang="zh-TW" altLang="en-US" sz="2250" b="1" dirty="0">
                <a:solidFill>
                  <a:srgbClr val="FF0000"/>
                </a:solidFill>
                <a:latin typeface="Times New Roman" pitchFamily="18" charset="0"/>
                <a:ea typeface="標楷體" pitchFamily="65" charset="-120"/>
              </a:rPr>
              <a:t>含</a:t>
            </a:r>
            <a:r>
              <a:rPr lang="en-US" altLang="zh-TW" sz="2250" b="1" dirty="0">
                <a:solidFill>
                  <a:srgbClr val="FF0000"/>
                </a:solidFill>
                <a:latin typeface="Times New Roman" pitchFamily="18" charset="0"/>
                <a:ea typeface="標楷體" pitchFamily="65" charset="-120"/>
              </a:rPr>
              <a:t>)</a:t>
            </a:r>
            <a:r>
              <a:rPr lang="zh-TW" altLang="en-US" sz="2250" b="1" dirty="0">
                <a:solidFill>
                  <a:srgbClr val="FF0000"/>
                </a:solidFill>
                <a:latin typeface="Times New Roman" pitchFamily="18" charset="0"/>
                <a:ea typeface="標楷體" pitchFamily="65" charset="-120"/>
              </a:rPr>
              <a:t>以上</a:t>
            </a:r>
            <a:r>
              <a:rPr lang="en-US" altLang="zh-TW" sz="2250" b="1" dirty="0">
                <a:solidFill>
                  <a:srgbClr val="FF0000"/>
                </a:solidFill>
                <a:latin typeface="Times New Roman" pitchFamily="18" charset="0"/>
                <a:ea typeface="標楷體" pitchFamily="65" charset="-120"/>
              </a:rPr>
              <a:t>0</a:t>
            </a:r>
            <a:r>
              <a:rPr lang="zh-TW" altLang="en-US" sz="2250" b="1" dirty="0">
                <a:solidFill>
                  <a:srgbClr val="FF0000"/>
                </a:solidFill>
                <a:latin typeface="Times New Roman" pitchFamily="18" charset="0"/>
                <a:ea typeface="標楷體" pitchFamily="65" charset="-120"/>
              </a:rPr>
              <a:t>分</a:t>
            </a:r>
            <a:r>
              <a:rPr lang="en-US" altLang="zh-TW" sz="2250" b="1" dirty="0">
                <a:solidFill>
                  <a:srgbClr val="FF0000"/>
                </a:solidFill>
                <a:latin typeface="Times New Roman" pitchFamily="18" charset="0"/>
                <a:ea typeface="標楷體" pitchFamily="65" charset="-120"/>
              </a:rPr>
              <a:t>(</a:t>
            </a:r>
            <a:r>
              <a:rPr lang="zh-TW" altLang="en-US" sz="2250" b="1" dirty="0">
                <a:solidFill>
                  <a:srgbClr val="FF0000"/>
                </a:solidFill>
                <a:latin typeface="Times New Roman" pitchFamily="18" charset="0"/>
                <a:ea typeface="標楷體" pitchFamily="65" charset="-120"/>
              </a:rPr>
              <a:t>含因違反統一入學測驗試場規則應扣減分數後合計為</a:t>
            </a:r>
            <a:r>
              <a:rPr lang="en-US" altLang="zh-TW" sz="2250" b="1" dirty="0">
                <a:solidFill>
                  <a:srgbClr val="FF0000"/>
                </a:solidFill>
                <a:latin typeface="Times New Roman" pitchFamily="18" charset="0"/>
                <a:ea typeface="標楷體" pitchFamily="65" charset="-120"/>
              </a:rPr>
              <a:t>0</a:t>
            </a:r>
            <a:r>
              <a:rPr lang="zh-TW" altLang="en-US" sz="2250" b="1" dirty="0">
                <a:solidFill>
                  <a:srgbClr val="FF0000"/>
                </a:solidFill>
                <a:latin typeface="Times New Roman" pitchFamily="18" charset="0"/>
                <a:ea typeface="標楷體" pitchFamily="65" charset="-120"/>
              </a:rPr>
              <a:t>分</a:t>
            </a:r>
            <a:r>
              <a:rPr lang="en-US" altLang="zh-TW" sz="2250" b="1" dirty="0">
                <a:solidFill>
                  <a:srgbClr val="FF0000"/>
                </a:solidFill>
                <a:latin typeface="Times New Roman" pitchFamily="18" charset="0"/>
                <a:ea typeface="標楷體" pitchFamily="65" charset="-120"/>
              </a:rPr>
              <a:t>)</a:t>
            </a:r>
            <a:r>
              <a:rPr lang="zh-TW" altLang="en-US" sz="2250" b="1" dirty="0">
                <a:solidFill>
                  <a:srgbClr val="FF0000"/>
                </a:solidFill>
                <a:latin typeface="Times New Roman" pitchFamily="18" charset="0"/>
                <a:ea typeface="標楷體" pitchFamily="65" charset="-120"/>
              </a:rPr>
              <a:t>者，不得登記參加有提供一般生名額之校系科</a:t>
            </a:r>
            <a:r>
              <a:rPr lang="en-US" altLang="zh-TW" sz="2250" b="1" dirty="0">
                <a:solidFill>
                  <a:srgbClr val="FF0000"/>
                </a:solidFill>
                <a:latin typeface="Times New Roman" pitchFamily="18" charset="0"/>
                <a:ea typeface="標楷體" pitchFamily="65" charset="-120"/>
              </a:rPr>
              <a:t>(</a:t>
            </a:r>
            <a:r>
              <a:rPr lang="zh-TW" altLang="en-US" sz="2250" b="1" dirty="0">
                <a:solidFill>
                  <a:srgbClr val="FF0000"/>
                </a:solidFill>
                <a:latin typeface="Times New Roman" pitchFamily="18" charset="0"/>
                <a:ea typeface="標楷體" pitchFamily="65" charset="-120"/>
              </a:rPr>
              <a:t>組</a:t>
            </a:r>
            <a:r>
              <a:rPr lang="en-US" altLang="zh-TW" sz="2250" b="1" dirty="0">
                <a:solidFill>
                  <a:srgbClr val="FF0000"/>
                </a:solidFill>
                <a:latin typeface="Times New Roman" pitchFamily="18" charset="0"/>
                <a:ea typeface="標楷體" pitchFamily="65" charset="-120"/>
              </a:rPr>
              <a:t>)</a:t>
            </a:r>
            <a:r>
              <a:rPr lang="zh-TW" altLang="en-US" sz="2250" b="1" dirty="0">
                <a:solidFill>
                  <a:srgbClr val="FF0000"/>
                </a:solidFill>
                <a:latin typeface="Times New Roman" pitchFamily="18" charset="0"/>
                <a:ea typeface="標楷體" pitchFamily="65" charset="-120"/>
              </a:rPr>
              <a:t>、學程分發</a:t>
            </a:r>
            <a:r>
              <a:rPr lang="zh-TW" altLang="en-US" sz="2000" b="1" dirty="0">
                <a:solidFill>
                  <a:srgbClr val="FF0000"/>
                </a:solidFill>
                <a:latin typeface="Times New Roman" pitchFamily="18" charset="0"/>
                <a:ea typeface="標楷體" pitchFamily="65" charset="-120"/>
              </a:rPr>
              <a:t>」；</a:t>
            </a:r>
            <a:r>
              <a:rPr lang="zh-TW" altLang="en-US" sz="2250" dirty="0">
                <a:latin typeface="Times New Roman" pitchFamily="18" charset="0"/>
                <a:ea typeface="標楷體" pitchFamily="65" charset="-120"/>
              </a:rPr>
              <a:t>惟符合特種生身分，登記參加有提供所具特種生身分招生名額之校系科</a:t>
            </a:r>
            <a:r>
              <a:rPr lang="en-US" altLang="zh-TW" sz="2250" dirty="0">
                <a:latin typeface="Times New Roman" pitchFamily="18" charset="0"/>
                <a:ea typeface="標楷體" pitchFamily="65" charset="-120"/>
              </a:rPr>
              <a:t>(</a:t>
            </a:r>
            <a:r>
              <a:rPr lang="zh-TW" altLang="en-US" sz="2250" dirty="0">
                <a:latin typeface="Times New Roman" pitchFamily="18" charset="0"/>
                <a:ea typeface="標楷體" pitchFamily="65" charset="-120"/>
              </a:rPr>
              <a:t>組</a:t>
            </a:r>
            <a:r>
              <a:rPr lang="en-US" altLang="zh-TW" sz="2250" dirty="0">
                <a:latin typeface="Times New Roman" pitchFamily="18" charset="0"/>
                <a:ea typeface="標楷體" pitchFamily="65" charset="-120"/>
              </a:rPr>
              <a:t>)</a:t>
            </a:r>
            <a:r>
              <a:rPr lang="zh-TW" altLang="en-US" sz="2250" dirty="0">
                <a:latin typeface="Times New Roman" pitchFamily="18" charset="0"/>
                <a:ea typeface="標楷體" pitchFamily="65" charset="-120"/>
              </a:rPr>
              <a:t>、學程分發者，不受此限；跨群</a:t>
            </a:r>
            <a:r>
              <a:rPr lang="en-US" altLang="zh-TW" sz="2250" dirty="0">
                <a:latin typeface="Times New Roman" pitchFamily="18" charset="0"/>
                <a:ea typeface="標楷體" pitchFamily="65" charset="-120"/>
              </a:rPr>
              <a:t>(</a:t>
            </a:r>
            <a:r>
              <a:rPr lang="zh-TW" altLang="en-US" sz="2250" dirty="0">
                <a:latin typeface="Times New Roman" pitchFamily="18" charset="0"/>
                <a:ea typeface="標楷體" pitchFamily="65" charset="-120"/>
              </a:rPr>
              <a:t>類</a:t>
            </a:r>
            <a:r>
              <a:rPr lang="en-US" altLang="zh-TW" sz="2250" dirty="0">
                <a:latin typeface="Times New Roman" pitchFamily="18" charset="0"/>
                <a:ea typeface="標楷體" pitchFamily="65" charset="-120"/>
              </a:rPr>
              <a:t>)</a:t>
            </a:r>
            <a:r>
              <a:rPr lang="zh-TW" altLang="en-US" sz="2250" dirty="0">
                <a:latin typeface="Times New Roman" pitchFamily="18" charset="0"/>
                <a:ea typeface="標楷體" pitchFamily="65" charset="-120"/>
              </a:rPr>
              <a:t>考生採計之科目為就其所選填登記志願所屬招生群</a:t>
            </a:r>
            <a:r>
              <a:rPr lang="en-US" altLang="zh-TW" sz="2250" dirty="0">
                <a:latin typeface="Times New Roman" pitchFamily="18" charset="0"/>
                <a:ea typeface="標楷體" pitchFamily="65" charset="-120"/>
              </a:rPr>
              <a:t>(</a:t>
            </a:r>
            <a:r>
              <a:rPr lang="zh-TW" altLang="en-US" sz="2250" dirty="0">
                <a:latin typeface="Times New Roman" pitchFamily="18" charset="0"/>
                <a:ea typeface="標楷體" pitchFamily="65" charset="-120"/>
              </a:rPr>
              <a:t>類</a:t>
            </a:r>
            <a:r>
              <a:rPr lang="en-US" altLang="zh-TW" sz="2250" dirty="0">
                <a:latin typeface="Times New Roman" pitchFamily="18" charset="0"/>
                <a:ea typeface="標楷體" pitchFamily="65" charset="-120"/>
              </a:rPr>
              <a:t>)</a:t>
            </a:r>
            <a:r>
              <a:rPr lang="zh-TW" altLang="en-US" sz="2250" dirty="0">
                <a:latin typeface="Times New Roman" pitchFamily="18" charset="0"/>
                <a:ea typeface="標楷體" pitchFamily="65" charset="-120"/>
              </a:rPr>
              <a:t>別採計科目。</a:t>
            </a:r>
            <a:endParaRPr lang="en-US" altLang="zh-TW" sz="2250" dirty="0">
              <a:latin typeface="Times New Roman" pitchFamily="18" charset="0"/>
              <a:ea typeface="標楷體" pitchFamily="65" charset="-120"/>
            </a:endParaRPr>
          </a:p>
          <a:p>
            <a:pPr algn="just" eaLnBrk="1" hangingPunct="1">
              <a:spcBef>
                <a:spcPts val="1200"/>
              </a:spcBef>
              <a:spcAft>
                <a:spcPts val="0"/>
              </a:spcAft>
              <a:buClr>
                <a:schemeClr val="tx1"/>
              </a:buClr>
              <a:buFont typeface="Wingdings" panose="05000000000000000000" pitchFamily="2" charset="2"/>
              <a:buChar char="u"/>
              <a:defRPr/>
            </a:pPr>
            <a:r>
              <a:rPr lang="zh-TW" altLang="en-US" sz="2250" dirty="0">
                <a:latin typeface="Times New Roman" pitchFamily="18" charset="0"/>
                <a:ea typeface="標楷體" pitchFamily="65" charset="-120"/>
              </a:rPr>
              <a:t>請協助提醒考生應依</a:t>
            </a:r>
            <a:r>
              <a:rPr lang="zh-TW" altLang="en-US" sz="2250" b="1" u="sng" dirty="0">
                <a:solidFill>
                  <a:srgbClr val="FF0000"/>
                </a:solidFill>
                <a:latin typeface="Times New Roman" pitchFamily="18" charset="0"/>
                <a:ea typeface="標楷體" pitchFamily="65" charset="-120"/>
              </a:rPr>
              <a:t>簡章所訂繳費規定期限及方式完成繳交登記費</a:t>
            </a:r>
            <a:r>
              <a:rPr lang="zh-TW" altLang="en-US" sz="2250" dirty="0">
                <a:latin typeface="Times New Roman" pitchFamily="18" charset="0"/>
                <a:ea typeface="標楷體" pitchFamily="65" charset="-120"/>
              </a:rPr>
              <a:t>，</a:t>
            </a:r>
            <a:r>
              <a:rPr lang="zh-TW" altLang="en-US" sz="2250" b="1" u="sng" dirty="0">
                <a:solidFill>
                  <a:srgbClr val="0000CC"/>
                </a:solidFill>
                <a:latin typeface="Times New Roman" pitchFamily="18" charset="0"/>
                <a:ea typeface="標楷體" pitchFamily="65" charset="-120"/>
              </a:rPr>
              <a:t>逾期或未依規定完成繳費者</a:t>
            </a:r>
            <a:r>
              <a:rPr lang="zh-TW" altLang="en-US" sz="2250" dirty="0">
                <a:latin typeface="Times New Roman" pitchFamily="18" charset="0"/>
                <a:ea typeface="標楷體" pitchFamily="65" charset="-120"/>
              </a:rPr>
              <a:t>，概不受理，</a:t>
            </a:r>
            <a:r>
              <a:rPr lang="zh-TW" altLang="en-US" sz="2250" b="1" u="sng" dirty="0">
                <a:solidFill>
                  <a:srgbClr val="0000CC"/>
                </a:solidFill>
                <a:latin typeface="Times New Roman" pitchFamily="18" charset="0"/>
                <a:ea typeface="標楷體" pitchFamily="65" charset="-120"/>
              </a:rPr>
              <a:t>即不得參加本招生</a:t>
            </a:r>
            <a:r>
              <a:rPr lang="zh-TW" altLang="en-US" sz="2250" dirty="0">
                <a:latin typeface="Times New Roman" pitchFamily="18" charset="0"/>
                <a:ea typeface="標楷體" pitchFamily="65" charset="-120"/>
              </a:rPr>
              <a:t>。</a:t>
            </a:r>
            <a:endParaRPr lang="en-US" altLang="zh-TW" sz="2250" dirty="0">
              <a:latin typeface="Times New Roman" pitchFamily="18" charset="0"/>
              <a:ea typeface="標楷體" pitchFamily="65" charset="-120"/>
            </a:endParaRPr>
          </a:p>
          <a:p>
            <a:pPr marL="0" indent="324000" algn="just" eaLnBrk="1" hangingPunct="1">
              <a:spcBef>
                <a:spcPts val="0"/>
              </a:spcBef>
              <a:spcAft>
                <a:spcPts val="0"/>
              </a:spcAft>
              <a:buClr>
                <a:schemeClr val="tx1"/>
              </a:buClr>
              <a:buNone/>
              <a:defRPr/>
            </a:pPr>
            <a:r>
              <a:rPr lang="zh-TW" altLang="en-US" sz="2250" dirty="0">
                <a:latin typeface="Times New Roman" pitchFamily="18" charset="0"/>
                <a:ea typeface="標楷體" pitchFamily="65" charset="-120"/>
              </a:rPr>
              <a:t>考生</a:t>
            </a:r>
            <a:r>
              <a:rPr lang="zh-TW" altLang="en-US" sz="2250" b="1" dirty="0">
                <a:solidFill>
                  <a:srgbClr val="00B050"/>
                </a:solidFill>
                <a:latin typeface="Times New Roman" pitchFamily="18" charset="0"/>
                <a:ea typeface="標楷體" pitchFamily="65" charset="-120"/>
              </a:rPr>
              <a:t>繳費後</a:t>
            </a:r>
            <a:r>
              <a:rPr lang="zh-TW" altLang="en-US" sz="2250" dirty="0">
                <a:latin typeface="Times New Roman" pitchFamily="18" charset="0"/>
                <a:ea typeface="標楷體" pitchFamily="65" charset="-120"/>
              </a:rPr>
              <a:t>均務必於繳費規定期限內上網</a:t>
            </a:r>
            <a:r>
              <a:rPr lang="zh-TW" altLang="en-US" sz="2250" b="1" dirty="0">
                <a:solidFill>
                  <a:srgbClr val="00B050"/>
                </a:solidFill>
                <a:latin typeface="Times New Roman" pitchFamily="18" charset="0"/>
                <a:ea typeface="標楷體" pitchFamily="65" charset="-120"/>
              </a:rPr>
              <a:t>查詢繳費狀態</a:t>
            </a:r>
            <a:r>
              <a:rPr lang="zh-TW" altLang="en-US" sz="2250" dirty="0">
                <a:latin typeface="Times New Roman" pitchFamily="18" charset="0"/>
                <a:ea typeface="標楷體" pitchFamily="65" charset="-120"/>
              </a:rPr>
              <a:t>，如獲</a:t>
            </a:r>
            <a:endParaRPr lang="en-US" altLang="zh-TW" sz="2250" dirty="0">
              <a:latin typeface="Times New Roman" pitchFamily="18" charset="0"/>
              <a:ea typeface="標楷體" pitchFamily="65" charset="-120"/>
            </a:endParaRPr>
          </a:p>
          <a:p>
            <a:pPr marL="0" indent="324000" algn="just" eaLnBrk="1" hangingPunct="1">
              <a:spcBef>
                <a:spcPts val="0"/>
              </a:spcBef>
              <a:spcAft>
                <a:spcPts val="0"/>
              </a:spcAft>
              <a:buClr>
                <a:schemeClr val="tx1"/>
              </a:buClr>
              <a:buNone/>
              <a:defRPr/>
            </a:pPr>
            <a:r>
              <a:rPr lang="zh-TW" altLang="en-US" sz="2250" dirty="0">
                <a:latin typeface="Times New Roman" pitchFamily="18" charset="0"/>
                <a:ea typeface="標楷體" pitchFamily="65" charset="-120"/>
              </a:rPr>
              <a:t>系統回應「</a:t>
            </a:r>
            <a:r>
              <a:rPr lang="zh-TW" altLang="en-US" sz="2250" b="1" u="sng" dirty="0">
                <a:solidFill>
                  <a:srgbClr val="00B050"/>
                </a:solidFill>
                <a:latin typeface="Times New Roman" pitchFamily="18" charset="0"/>
                <a:ea typeface="標楷體" pitchFamily="65" charset="-120"/>
              </a:rPr>
              <a:t>繳費成功</a:t>
            </a:r>
            <a:r>
              <a:rPr lang="zh-TW" altLang="en-US" sz="2250" dirty="0">
                <a:latin typeface="Times New Roman" pitchFamily="18" charset="0"/>
                <a:ea typeface="標楷體" pitchFamily="65" charset="-120"/>
              </a:rPr>
              <a:t>」者，即表示已完成繳費，及參加本招生</a:t>
            </a:r>
            <a:endParaRPr lang="en-US" altLang="zh-TW" sz="2250" dirty="0">
              <a:latin typeface="Times New Roman" pitchFamily="18" charset="0"/>
              <a:ea typeface="標楷體" pitchFamily="65" charset="-120"/>
            </a:endParaRPr>
          </a:p>
          <a:p>
            <a:pPr marL="0" indent="324000" algn="just" eaLnBrk="1" hangingPunct="1">
              <a:spcBef>
                <a:spcPts val="0"/>
              </a:spcBef>
              <a:spcAft>
                <a:spcPts val="0"/>
              </a:spcAft>
              <a:buClr>
                <a:schemeClr val="tx1"/>
              </a:buClr>
              <a:buNone/>
              <a:defRPr/>
            </a:pPr>
            <a:r>
              <a:rPr lang="zh-TW" altLang="en-US" sz="2250" dirty="0">
                <a:latin typeface="Times New Roman" pitchFamily="18" charset="0"/>
                <a:ea typeface="標楷體" pitchFamily="65" charset="-120"/>
              </a:rPr>
              <a:t>之登記分發；如達最低登記標準者，</a:t>
            </a:r>
            <a:r>
              <a:rPr lang="zh-TW" altLang="en-US" sz="2250" b="1" u="sng" dirty="0">
                <a:solidFill>
                  <a:srgbClr val="00B050"/>
                </a:solidFill>
                <a:latin typeface="Times New Roman" pitchFamily="18" charset="0"/>
                <a:ea typeface="標楷體" pitchFamily="65" charset="-120"/>
              </a:rPr>
              <a:t>即具有上網選填登記志願</a:t>
            </a:r>
            <a:endParaRPr lang="en-US" altLang="zh-TW" sz="2250" b="1" u="sng" dirty="0">
              <a:solidFill>
                <a:srgbClr val="00B050"/>
              </a:solidFill>
              <a:latin typeface="Times New Roman" pitchFamily="18" charset="0"/>
              <a:ea typeface="標楷體" pitchFamily="65" charset="-120"/>
            </a:endParaRPr>
          </a:p>
          <a:p>
            <a:pPr marL="0" indent="324000" algn="just" eaLnBrk="1" hangingPunct="1">
              <a:spcBef>
                <a:spcPts val="0"/>
              </a:spcBef>
              <a:spcAft>
                <a:spcPts val="0"/>
              </a:spcAft>
              <a:buClr>
                <a:schemeClr val="tx1"/>
              </a:buClr>
              <a:buNone/>
              <a:defRPr/>
            </a:pPr>
            <a:r>
              <a:rPr lang="zh-TW" altLang="en-US" sz="2250" b="1" u="sng" dirty="0">
                <a:solidFill>
                  <a:srgbClr val="00B050"/>
                </a:solidFill>
                <a:latin typeface="Times New Roman" pitchFamily="18" charset="0"/>
                <a:ea typeface="標楷體" pitchFamily="65" charset="-120"/>
              </a:rPr>
              <a:t>資格</a:t>
            </a:r>
            <a:r>
              <a:rPr lang="zh-TW" altLang="en-US" sz="2250" dirty="0">
                <a:latin typeface="Times New Roman" pitchFamily="18" charset="0"/>
                <a:ea typeface="標楷體" pitchFamily="65" charset="-120"/>
              </a:rPr>
              <a:t>。</a:t>
            </a:r>
            <a:endParaRPr lang="en-US" altLang="zh-TW" sz="2250" dirty="0">
              <a:latin typeface="Times New Roman" pitchFamily="18" charset="0"/>
              <a:ea typeface="標楷體" pitchFamily="65" charset="-120"/>
            </a:endParaRPr>
          </a:p>
        </p:txBody>
      </p:sp>
      <p:sp>
        <p:nvSpPr>
          <p:cNvPr id="4" name="投影片編號版面配置區 3">
            <a:extLst>
              <a:ext uri="{FF2B5EF4-FFF2-40B4-BE49-F238E27FC236}">
                <a16:creationId xmlns:a16="http://schemas.microsoft.com/office/drawing/2014/main" id="{1AC62FAA-D470-4DEB-9527-A237C3F10F94}"/>
              </a:ext>
            </a:extLst>
          </p:cNvPr>
          <p:cNvSpPr>
            <a:spLocks noGrp="1"/>
          </p:cNvSpPr>
          <p:nvPr>
            <p:ph type="sldNum" sz="quarter" idx="12"/>
          </p:nvPr>
        </p:nvSpPr>
        <p:spPr/>
        <p:txBody>
          <a:bodyPr/>
          <a:lstStyle/>
          <a:p>
            <a:pPr>
              <a:defRPr/>
            </a:pPr>
            <a:fld id="{6696D582-221A-4A7A-9495-2A3992126361}" type="slidenum">
              <a:rPr lang="zh-TW" altLang="en-US" smtClean="0"/>
              <a:pPr>
                <a:defRPr/>
              </a:pPr>
              <a:t>4</a:t>
            </a:fld>
            <a:endParaRPr lang="en-US" altLang="zh-TW" dirty="0"/>
          </a:p>
        </p:txBody>
      </p:sp>
    </p:spTree>
    <p:extLst>
      <p:ext uri="{BB962C8B-B14F-4D97-AF65-F5344CB8AC3E}">
        <p14:creationId xmlns:p14="http://schemas.microsoft.com/office/powerpoint/2010/main" val="4246168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群組 4">
            <a:extLst>
              <a:ext uri="{FF2B5EF4-FFF2-40B4-BE49-F238E27FC236}">
                <a16:creationId xmlns:a16="http://schemas.microsoft.com/office/drawing/2014/main" id="{34D04469-E2F9-4D86-BADF-AB1BF7B08689}"/>
              </a:ext>
            </a:extLst>
          </p:cNvPr>
          <p:cNvGrpSpPr/>
          <p:nvPr/>
        </p:nvGrpSpPr>
        <p:grpSpPr>
          <a:xfrm>
            <a:off x="899592" y="1123976"/>
            <a:ext cx="6552728" cy="5124259"/>
            <a:chOff x="899592" y="1123976"/>
            <a:chExt cx="6552728" cy="5124259"/>
          </a:xfrm>
        </p:grpSpPr>
        <p:pic>
          <p:nvPicPr>
            <p:cNvPr id="3" name="圖片 2">
              <a:extLst>
                <a:ext uri="{FF2B5EF4-FFF2-40B4-BE49-F238E27FC236}">
                  <a16:creationId xmlns:a16="http://schemas.microsoft.com/office/drawing/2014/main" id="{B20294C7-7083-4FF6-AA99-F300F8BE913B}"/>
                </a:ext>
              </a:extLst>
            </p:cNvPr>
            <p:cNvPicPr>
              <a:picLocks noChangeAspect="1"/>
            </p:cNvPicPr>
            <p:nvPr/>
          </p:nvPicPr>
          <p:blipFill rotWithShape="1">
            <a:blip r:embed="rId3">
              <a:extLst>
                <a:ext uri="{28A0092B-C50C-407E-A947-70E740481C1C}">
                  <a14:useLocalDpi xmlns:a14="http://schemas.microsoft.com/office/drawing/2010/main" val="0"/>
                </a:ext>
              </a:extLst>
            </a:blip>
            <a:srcRect b="16401"/>
            <a:stretch/>
          </p:blipFill>
          <p:spPr>
            <a:xfrm>
              <a:off x="899592" y="1123976"/>
              <a:ext cx="6552728" cy="5124259"/>
            </a:xfrm>
            <a:prstGeom prst="rect">
              <a:avLst/>
            </a:prstGeom>
          </p:spPr>
        </p:pic>
        <p:sp>
          <p:nvSpPr>
            <p:cNvPr id="9" name="矩形 8">
              <a:extLst>
                <a:ext uri="{FF2B5EF4-FFF2-40B4-BE49-F238E27FC236}">
                  <a16:creationId xmlns:a16="http://schemas.microsoft.com/office/drawing/2014/main" id="{A0BB24E4-139B-4722-9BC9-6EB4E19FD73F}"/>
                </a:ext>
              </a:extLst>
            </p:cNvPr>
            <p:cNvSpPr/>
            <p:nvPr/>
          </p:nvSpPr>
          <p:spPr>
            <a:xfrm>
              <a:off x="5724128" y="2006603"/>
              <a:ext cx="504056" cy="144016"/>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0" name="矩形 9">
              <a:extLst>
                <a:ext uri="{FF2B5EF4-FFF2-40B4-BE49-F238E27FC236}">
                  <a16:creationId xmlns:a16="http://schemas.microsoft.com/office/drawing/2014/main" id="{72FD3F97-42E5-4653-987E-C46C6AE832C8}"/>
                </a:ext>
              </a:extLst>
            </p:cNvPr>
            <p:cNvSpPr/>
            <p:nvPr/>
          </p:nvSpPr>
          <p:spPr>
            <a:xfrm>
              <a:off x="2167309" y="4024674"/>
              <a:ext cx="504056" cy="144016"/>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1" name="矩形 10">
              <a:extLst>
                <a:ext uri="{FF2B5EF4-FFF2-40B4-BE49-F238E27FC236}">
                  <a16:creationId xmlns:a16="http://schemas.microsoft.com/office/drawing/2014/main" id="{3CAC81C0-4A39-4D0F-80E3-9BF4D8CEA004}"/>
                </a:ext>
              </a:extLst>
            </p:cNvPr>
            <p:cNvSpPr/>
            <p:nvPr/>
          </p:nvSpPr>
          <p:spPr>
            <a:xfrm>
              <a:off x="2172225" y="4213945"/>
              <a:ext cx="504056" cy="144016"/>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2" name="矩形 11">
              <a:extLst>
                <a:ext uri="{FF2B5EF4-FFF2-40B4-BE49-F238E27FC236}">
                  <a16:creationId xmlns:a16="http://schemas.microsoft.com/office/drawing/2014/main" id="{FE406F59-CE69-491E-9EBE-40E789908490}"/>
                </a:ext>
              </a:extLst>
            </p:cNvPr>
            <p:cNvSpPr/>
            <p:nvPr/>
          </p:nvSpPr>
          <p:spPr>
            <a:xfrm>
              <a:off x="5184068" y="4036339"/>
              <a:ext cx="504056" cy="144016"/>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8" name="矩形 17">
              <a:extLst>
                <a:ext uri="{FF2B5EF4-FFF2-40B4-BE49-F238E27FC236}">
                  <a16:creationId xmlns:a16="http://schemas.microsoft.com/office/drawing/2014/main" id="{1F560C34-F8D6-447D-BDC9-CB191ED3E549}"/>
                </a:ext>
              </a:extLst>
            </p:cNvPr>
            <p:cNvSpPr/>
            <p:nvPr/>
          </p:nvSpPr>
          <p:spPr>
            <a:xfrm>
              <a:off x="4932039" y="2006603"/>
              <a:ext cx="362631" cy="131913"/>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grpSp>
      <p:sp>
        <p:nvSpPr>
          <p:cNvPr id="63490" name="標題 1"/>
          <p:cNvSpPr txBox="1">
            <a:spLocks/>
          </p:cNvSpPr>
          <p:nvPr/>
        </p:nvSpPr>
        <p:spPr bwMode="auto">
          <a:xfrm>
            <a:off x="336550" y="333375"/>
            <a:ext cx="8229600" cy="633413"/>
          </a:xfrm>
          <a:prstGeom prst="rect">
            <a:avLst/>
          </a:prstGeom>
          <a:noFill/>
          <a:ln w="9525">
            <a:noFill/>
            <a:miter lim="800000"/>
            <a:headEnd/>
            <a:tailEnd/>
          </a:ln>
        </p:spPr>
        <p:txBody>
          <a:bodyPr anchor="ctr"/>
          <a:lstStyle/>
          <a:p>
            <a:pPr eaLnBrk="0" hangingPunct="0"/>
            <a:r>
              <a:rPr lang="zh-TW" altLang="en-US" sz="2800" dirty="0">
                <a:solidFill>
                  <a:schemeClr val="tx2"/>
                </a:solidFill>
                <a:latin typeface="標楷體" pitchFamily="65" charset="-120"/>
                <a:ea typeface="標楷體" pitchFamily="65" charset="-120"/>
              </a:rPr>
              <a:t>五、資格審查系統</a:t>
            </a:r>
            <a:r>
              <a:rPr lang="en-US" altLang="zh-TW" sz="2800" dirty="0">
                <a:solidFill>
                  <a:schemeClr val="tx2"/>
                </a:solidFill>
                <a:latin typeface="標楷體" pitchFamily="65" charset="-120"/>
                <a:ea typeface="標楷體" pitchFamily="65" charset="-120"/>
              </a:rPr>
              <a:t>-</a:t>
            </a:r>
            <a:r>
              <a:rPr lang="zh-TW" altLang="en-US" sz="2800" dirty="0">
                <a:solidFill>
                  <a:srgbClr val="FF0000"/>
                </a:solidFill>
                <a:latin typeface="標楷體" pitchFamily="65" charset="-120"/>
                <a:ea typeface="標楷體" pitchFamily="65" charset="-120"/>
              </a:rPr>
              <a:t>下載黏貼表單、信封封面</a:t>
            </a:r>
            <a:endParaRPr lang="zh-TW" altLang="en-US" sz="2800" dirty="0">
              <a:solidFill>
                <a:srgbClr val="FF0000"/>
              </a:solidFill>
            </a:endParaRPr>
          </a:p>
        </p:txBody>
      </p:sp>
      <p:sp>
        <p:nvSpPr>
          <p:cNvPr id="8" name="AutoShape 4">
            <a:extLst>
              <a:ext uri="{FF2B5EF4-FFF2-40B4-BE49-F238E27FC236}">
                <a16:creationId xmlns:a16="http://schemas.microsoft.com/office/drawing/2014/main" id="{7A64EEBB-7891-40AB-9D1F-9C75DA0FD680}"/>
              </a:ext>
            </a:extLst>
          </p:cNvPr>
          <p:cNvSpPr>
            <a:spLocks noChangeArrowheads="1"/>
          </p:cNvSpPr>
          <p:nvPr/>
        </p:nvSpPr>
        <p:spPr bwMode="auto">
          <a:xfrm>
            <a:off x="5294670" y="3212976"/>
            <a:ext cx="3600450" cy="1368152"/>
          </a:xfrm>
          <a:prstGeom prst="wedgeRectCallout">
            <a:avLst>
              <a:gd name="adj1" fmla="val -100394"/>
              <a:gd name="adj2" fmla="val 116819"/>
            </a:avLst>
          </a:prstGeom>
          <a:solidFill>
            <a:srgbClr val="FFFF99"/>
          </a:solidFill>
          <a:ln w="9525" algn="ctr">
            <a:solidFill>
              <a:schemeClr val="tx1"/>
            </a:solidFill>
            <a:miter lim="800000"/>
            <a:headEnd/>
            <a:tailEnd/>
          </a:ln>
        </p:spPr>
        <p:txBody>
          <a:bodyPr/>
          <a:lstStyle/>
          <a:p>
            <a:r>
              <a:rPr lang="zh-TW" altLang="en-US" sz="1400" b="1" dirty="0">
                <a:solidFill>
                  <a:srgbClr val="0000FF"/>
                </a:solidFill>
                <a:latin typeface="Times New Roman" panose="02020603050405020304" pitchFamily="18" charset="0"/>
                <a:ea typeface="標楷體" pitchFamily="65" charset="-120"/>
                <a:cs typeface="Times New Roman" panose="02020603050405020304" pitchFamily="18" charset="0"/>
              </a:rPr>
              <a:t>資料確定送出後，請點選「下載黏貼表單」及「下載資格審查專用信封封面」，再列印系統所產生之黏貼單，並貼妥或釘附應繳交審驗之相關證明後，於</a:t>
            </a:r>
            <a:r>
              <a:rPr lang="en-US" altLang="zh-TW" sz="1400" b="1" dirty="0">
                <a:solidFill>
                  <a:srgbClr val="FF0000"/>
                </a:solidFill>
                <a:latin typeface="Times New Roman" panose="02020603050405020304" pitchFamily="18" charset="0"/>
                <a:ea typeface="標楷體" pitchFamily="65" charset="-120"/>
                <a:cs typeface="Times New Roman" panose="02020603050405020304" pitchFamily="18" charset="0"/>
              </a:rPr>
              <a:t>112</a:t>
            </a:r>
            <a:r>
              <a:rPr lang="zh-TW" altLang="en-US" sz="1400" b="1" dirty="0">
                <a:solidFill>
                  <a:srgbClr val="FF0000"/>
                </a:solidFill>
                <a:latin typeface="Times New Roman" panose="02020603050405020304" pitchFamily="18" charset="0"/>
                <a:ea typeface="標楷體" pitchFamily="65" charset="-120"/>
                <a:cs typeface="Times New Roman" panose="02020603050405020304" pitchFamily="18" charset="0"/>
              </a:rPr>
              <a:t>年</a:t>
            </a:r>
            <a:r>
              <a:rPr lang="en-US" altLang="zh-TW" sz="1400" b="1" dirty="0">
                <a:solidFill>
                  <a:srgbClr val="FF0000"/>
                </a:solidFill>
                <a:latin typeface="Times New Roman" panose="02020603050405020304" pitchFamily="18" charset="0"/>
                <a:ea typeface="標楷體" pitchFamily="65" charset="-120"/>
                <a:cs typeface="Times New Roman" panose="02020603050405020304" pitchFamily="18" charset="0"/>
              </a:rPr>
              <a:t>6</a:t>
            </a:r>
            <a:r>
              <a:rPr lang="zh-TW" altLang="en-US" sz="1400" b="1" dirty="0">
                <a:solidFill>
                  <a:srgbClr val="FF0000"/>
                </a:solidFill>
                <a:latin typeface="Times New Roman" panose="02020603050405020304" pitchFamily="18" charset="0"/>
                <a:ea typeface="標楷體" pitchFamily="65" charset="-120"/>
                <a:cs typeface="Times New Roman" panose="02020603050405020304" pitchFamily="18" charset="0"/>
              </a:rPr>
              <a:t>月</a:t>
            </a:r>
            <a:r>
              <a:rPr lang="en-US" altLang="zh-TW" sz="1400" b="1" dirty="0">
                <a:solidFill>
                  <a:srgbClr val="FF0000"/>
                </a:solidFill>
                <a:latin typeface="Times New Roman" panose="02020603050405020304" pitchFamily="18" charset="0"/>
                <a:ea typeface="標楷體" pitchFamily="65" charset="-120"/>
                <a:cs typeface="Times New Roman" panose="02020603050405020304" pitchFamily="18" charset="0"/>
              </a:rPr>
              <a:t>7</a:t>
            </a:r>
            <a:r>
              <a:rPr lang="zh-TW" altLang="en-US" sz="1400" b="1" dirty="0">
                <a:solidFill>
                  <a:srgbClr val="FF0000"/>
                </a:solidFill>
                <a:latin typeface="Times New Roman" panose="02020603050405020304" pitchFamily="18" charset="0"/>
                <a:ea typeface="標楷體" pitchFamily="65" charset="-120"/>
                <a:cs typeface="Times New Roman" panose="02020603050405020304" pitchFamily="18" charset="0"/>
              </a:rPr>
              <a:t>日前</a:t>
            </a:r>
            <a:r>
              <a:rPr lang="zh-TW" altLang="en-US" sz="1400" b="1" dirty="0">
                <a:solidFill>
                  <a:srgbClr val="0000FF"/>
                </a:solidFill>
                <a:latin typeface="Times New Roman" panose="02020603050405020304" pitchFamily="18" charset="0"/>
                <a:ea typeface="標楷體" pitchFamily="65" charset="-120"/>
                <a:cs typeface="Times New Roman" panose="02020603050405020304" pitchFamily="18" charset="0"/>
              </a:rPr>
              <a:t>，以限時掛號郵件寄至本委員會，逾期</a:t>
            </a:r>
            <a:r>
              <a:rPr lang="en-US" altLang="zh-TW" sz="1400" b="1" dirty="0">
                <a:solidFill>
                  <a:srgbClr val="0000FF"/>
                </a:solidFill>
                <a:latin typeface="Times New Roman" panose="02020603050405020304" pitchFamily="18" charset="0"/>
                <a:ea typeface="標楷體" pitchFamily="65" charset="-120"/>
                <a:cs typeface="Times New Roman" panose="02020603050405020304" pitchFamily="18" charset="0"/>
              </a:rPr>
              <a:t>(</a:t>
            </a:r>
            <a:r>
              <a:rPr lang="zh-TW" altLang="en-US" sz="1400" b="1" dirty="0">
                <a:solidFill>
                  <a:srgbClr val="0000FF"/>
                </a:solidFill>
                <a:latin typeface="Times New Roman" panose="02020603050405020304" pitchFamily="18" charset="0"/>
                <a:ea typeface="標楷體" pitchFamily="65" charset="-120"/>
                <a:cs typeface="Times New Roman" panose="02020603050405020304" pitchFamily="18" charset="0"/>
              </a:rPr>
              <a:t>郵戳為憑</a:t>
            </a:r>
            <a:r>
              <a:rPr lang="en-US" altLang="zh-TW" sz="1400" b="1" dirty="0">
                <a:solidFill>
                  <a:srgbClr val="0000FF"/>
                </a:solidFill>
                <a:latin typeface="Times New Roman" panose="02020603050405020304" pitchFamily="18" charset="0"/>
                <a:ea typeface="標楷體" pitchFamily="65" charset="-120"/>
                <a:cs typeface="Times New Roman" panose="02020603050405020304" pitchFamily="18" charset="0"/>
              </a:rPr>
              <a:t>)</a:t>
            </a:r>
            <a:r>
              <a:rPr lang="zh-TW" altLang="en-US" sz="1400" b="1" dirty="0">
                <a:solidFill>
                  <a:srgbClr val="0000FF"/>
                </a:solidFill>
                <a:latin typeface="Times New Roman" panose="02020603050405020304" pitchFamily="18" charset="0"/>
                <a:ea typeface="標楷體" pitchFamily="65" charset="-120"/>
                <a:cs typeface="Times New Roman" panose="02020603050405020304" pitchFamily="18" charset="0"/>
              </a:rPr>
              <a:t>恕不受理。</a:t>
            </a:r>
            <a:endParaRPr lang="zh-TW" altLang="zh-TW" sz="1400" b="1" dirty="0">
              <a:solidFill>
                <a:srgbClr val="0000FF"/>
              </a:solidFill>
              <a:latin typeface="Times New Roman" panose="02020603050405020304" pitchFamily="18" charset="0"/>
              <a:ea typeface="標楷體" pitchFamily="65" charset="-120"/>
              <a:cs typeface="Times New Roman" panose="02020603050405020304" pitchFamily="18" charset="0"/>
            </a:endParaRPr>
          </a:p>
        </p:txBody>
      </p:sp>
      <p:sp>
        <p:nvSpPr>
          <p:cNvPr id="19" name="矩形 18">
            <a:extLst>
              <a:ext uri="{FF2B5EF4-FFF2-40B4-BE49-F238E27FC236}">
                <a16:creationId xmlns:a16="http://schemas.microsoft.com/office/drawing/2014/main" id="{6DFFF968-762E-4B53-9C2F-4627224584EA}"/>
              </a:ext>
            </a:extLst>
          </p:cNvPr>
          <p:cNvSpPr/>
          <p:nvPr/>
        </p:nvSpPr>
        <p:spPr>
          <a:xfrm>
            <a:off x="1138664" y="5275386"/>
            <a:ext cx="2353216" cy="31385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4" name="投影片編號版面配置區 3">
            <a:extLst>
              <a:ext uri="{FF2B5EF4-FFF2-40B4-BE49-F238E27FC236}">
                <a16:creationId xmlns:a16="http://schemas.microsoft.com/office/drawing/2014/main" id="{2735AE7F-9191-459E-B5EB-E1906837402E}"/>
              </a:ext>
            </a:extLst>
          </p:cNvPr>
          <p:cNvSpPr>
            <a:spLocks noGrp="1"/>
          </p:cNvSpPr>
          <p:nvPr>
            <p:ph type="sldNum" sz="quarter" idx="12"/>
          </p:nvPr>
        </p:nvSpPr>
        <p:spPr/>
        <p:txBody>
          <a:bodyPr/>
          <a:lstStyle/>
          <a:p>
            <a:pPr>
              <a:defRPr/>
            </a:pPr>
            <a:fld id="{6696D582-221A-4A7A-9495-2A3992126361}" type="slidenum">
              <a:rPr lang="zh-TW" altLang="en-US" smtClean="0"/>
              <a:pPr>
                <a:defRPr/>
              </a:pPr>
              <a:t>40</a:t>
            </a:fld>
            <a:endParaRPr lang="en-US" altLang="zh-TW" dirty="0"/>
          </a:p>
        </p:txBody>
      </p:sp>
    </p:spTree>
    <p:extLst>
      <p:ext uri="{BB962C8B-B14F-4D97-AF65-F5344CB8AC3E}">
        <p14:creationId xmlns:p14="http://schemas.microsoft.com/office/powerpoint/2010/main" val="28088362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群組 5">
            <a:extLst>
              <a:ext uri="{FF2B5EF4-FFF2-40B4-BE49-F238E27FC236}">
                <a16:creationId xmlns:a16="http://schemas.microsoft.com/office/drawing/2014/main" id="{9982F1FB-846F-4ACA-A744-9190D757E06B}"/>
              </a:ext>
            </a:extLst>
          </p:cNvPr>
          <p:cNvGrpSpPr/>
          <p:nvPr/>
        </p:nvGrpSpPr>
        <p:grpSpPr>
          <a:xfrm>
            <a:off x="755576" y="1154902"/>
            <a:ext cx="6552728" cy="5124259"/>
            <a:chOff x="899592" y="1123976"/>
            <a:chExt cx="6552728" cy="5124259"/>
          </a:xfrm>
        </p:grpSpPr>
        <p:pic>
          <p:nvPicPr>
            <p:cNvPr id="8" name="圖片 7">
              <a:extLst>
                <a:ext uri="{FF2B5EF4-FFF2-40B4-BE49-F238E27FC236}">
                  <a16:creationId xmlns:a16="http://schemas.microsoft.com/office/drawing/2014/main" id="{50A04975-8794-495C-8A3F-37F936254F10}"/>
                </a:ext>
              </a:extLst>
            </p:cNvPr>
            <p:cNvPicPr>
              <a:picLocks noChangeAspect="1"/>
            </p:cNvPicPr>
            <p:nvPr/>
          </p:nvPicPr>
          <p:blipFill rotWithShape="1">
            <a:blip r:embed="rId3">
              <a:extLst>
                <a:ext uri="{28A0092B-C50C-407E-A947-70E740481C1C}">
                  <a14:useLocalDpi xmlns:a14="http://schemas.microsoft.com/office/drawing/2010/main" val="0"/>
                </a:ext>
              </a:extLst>
            </a:blip>
            <a:srcRect b="16401"/>
            <a:stretch/>
          </p:blipFill>
          <p:spPr>
            <a:xfrm>
              <a:off x="899592" y="1123976"/>
              <a:ext cx="6552728" cy="5124259"/>
            </a:xfrm>
            <a:prstGeom prst="rect">
              <a:avLst/>
            </a:prstGeom>
          </p:spPr>
        </p:pic>
        <p:sp>
          <p:nvSpPr>
            <p:cNvPr id="9" name="矩形 8">
              <a:extLst>
                <a:ext uri="{FF2B5EF4-FFF2-40B4-BE49-F238E27FC236}">
                  <a16:creationId xmlns:a16="http://schemas.microsoft.com/office/drawing/2014/main" id="{9ECBD610-AA22-4B15-8091-8409D45B7B74}"/>
                </a:ext>
              </a:extLst>
            </p:cNvPr>
            <p:cNvSpPr/>
            <p:nvPr/>
          </p:nvSpPr>
          <p:spPr>
            <a:xfrm>
              <a:off x="5724128" y="2006603"/>
              <a:ext cx="504056" cy="144016"/>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0" name="矩形 9">
              <a:extLst>
                <a:ext uri="{FF2B5EF4-FFF2-40B4-BE49-F238E27FC236}">
                  <a16:creationId xmlns:a16="http://schemas.microsoft.com/office/drawing/2014/main" id="{3871273E-01BD-4E04-909F-139190E78517}"/>
                </a:ext>
              </a:extLst>
            </p:cNvPr>
            <p:cNvSpPr/>
            <p:nvPr/>
          </p:nvSpPr>
          <p:spPr>
            <a:xfrm>
              <a:off x="2167309" y="4024674"/>
              <a:ext cx="504056" cy="144016"/>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1" name="矩形 10">
              <a:extLst>
                <a:ext uri="{FF2B5EF4-FFF2-40B4-BE49-F238E27FC236}">
                  <a16:creationId xmlns:a16="http://schemas.microsoft.com/office/drawing/2014/main" id="{50FDB19F-6330-4722-81DE-18769BD4CA63}"/>
                </a:ext>
              </a:extLst>
            </p:cNvPr>
            <p:cNvSpPr/>
            <p:nvPr/>
          </p:nvSpPr>
          <p:spPr>
            <a:xfrm>
              <a:off x="2172225" y="4213945"/>
              <a:ext cx="504056" cy="144016"/>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2" name="矩形 11">
              <a:extLst>
                <a:ext uri="{FF2B5EF4-FFF2-40B4-BE49-F238E27FC236}">
                  <a16:creationId xmlns:a16="http://schemas.microsoft.com/office/drawing/2014/main" id="{37CFEEDD-14F0-45B4-8F77-C26D96BC50C4}"/>
                </a:ext>
              </a:extLst>
            </p:cNvPr>
            <p:cNvSpPr/>
            <p:nvPr/>
          </p:nvSpPr>
          <p:spPr>
            <a:xfrm>
              <a:off x="5184068" y="4036339"/>
              <a:ext cx="504056" cy="144016"/>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3" name="矩形 12">
              <a:extLst>
                <a:ext uri="{FF2B5EF4-FFF2-40B4-BE49-F238E27FC236}">
                  <a16:creationId xmlns:a16="http://schemas.microsoft.com/office/drawing/2014/main" id="{7CA531B6-F568-4FE2-BD37-5E43634EF215}"/>
                </a:ext>
              </a:extLst>
            </p:cNvPr>
            <p:cNvSpPr/>
            <p:nvPr/>
          </p:nvSpPr>
          <p:spPr>
            <a:xfrm>
              <a:off x="4932039" y="2006603"/>
              <a:ext cx="362631" cy="131913"/>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grpSp>
      <p:sp>
        <p:nvSpPr>
          <p:cNvPr id="63490" name="標題 1"/>
          <p:cNvSpPr txBox="1">
            <a:spLocks/>
          </p:cNvSpPr>
          <p:nvPr/>
        </p:nvSpPr>
        <p:spPr bwMode="auto">
          <a:xfrm>
            <a:off x="336550" y="333375"/>
            <a:ext cx="8229600" cy="633413"/>
          </a:xfrm>
          <a:prstGeom prst="rect">
            <a:avLst/>
          </a:prstGeom>
          <a:noFill/>
          <a:ln w="9525">
            <a:noFill/>
            <a:miter lim="800000"/>
            <a:headEnd/>
            <a:tailEnd/>
          </a:ln>
        </p:spPr>
        <p:txBody>
          <a:bodyPr anchor="ctr"/>
          <a:lstStyle/>
          <a:p>
            <a:pPr eaLnBrk="0" hangingPunct="0"/>
            <a:r>
              <a:rPr lang="zh-TW" altLang="en-US" sz="2800" dirty="0">
                <a:solidFill>
                  <a:schemeClr val="tx2"/>
                </a:solidFill>
                <a:latin typeface="標楷體" pitchFamily="65" charset="-120"/>
                <a:ea typeface="標楷體" pitchFamily="65" charset="-120"/>
              </a:rPr>
              <a:t>五、資格審查系統</a:t>
            </a:r>
            <a:r>
              <a:rPr lang="en-US" altLang="zh-TW" sz="2800" dirty="0">
                <a:solidFill>
                  <a:schemeClr val="tx2"/>
                </a:solidFill>
                <a:latin typeface="標楷體" pitchFamily="65" charset="-120"/>
                <a:ea typeface="標楷體" pitchFamily="65" charset="-120"/>
              </a:rPr>
              <a:t>-</a:t>
            </a:r>
            <a:r>
              <a:rPr lang="zh-TW" altLang="en-US" sz="2800" dirty="0">
                <a:solidFill>
                  <a:srgbClr val="FF0000"/>
                </a:solidFill>
                <a:latin typeface="標楷體" pitchFamily="65" charset="-120"/>
                <a:ea typeface="標楷體" pitchFamily="65" charset="-120"/>
              </a:rPr>
              <a:t>繳寄文件</a:t>
            </a:r>
            <a:endParaRPr lang="zh-TW" altLang="en-US" sz="2800" dirty="0">
              <a:solidFill>
                <a:srgbClr val="FF0000"/>
              </a:solidFill>
            </a:endParaRPr>
          </a:p>
        </p:txBody>
      </p:sp>
      <p:sp>
        <p:nvSpPr>
          <p:cNvPr id="7" name="AutoShape 4">
            <a:extLst>
              <a:ext uri="{FF2B5EF4-FFF2-40B4-BE49-F238E27FC236}">
                <a16:creationId xmlns:a16="http://schemas.microsoft.com/office/drawing/2014/main" id="{79770578-F04B-43A2-A832-378A84DB1759}"/>
              </a:ext>
            </a:extLst>
          </p:cNvPr>
          <p:cNvSpPr>
            <a:spLocks noChangeArrowheads="1"/>
          </p:cNvSpPr>
          <p:nvPr/>
        </p:nvSpPr>
        <p:spPr bwMode="auto">
          <a:xfrm>
            <a:off x="4397102" y="3702721"/>
            <a:ext cx="3600450" cy="731515"/>
          </a:xfrm>
          <a:prstGeom prst="wedgeRectCallout">
            <a:avLst>
              <a:gd name="adj1" fmla="val -61784"/>
              <a:gd name="adj2" fmla="val 261074"/>
            </a:avLst>
          </a:prstGeom>
          <a:solidFill>
            <a:srgbClr val="FFFF99"/>
          </a:solidFill>
          <a:ln w="9525" algn="ctr">
            <a:solidFill>
              <a:schemeClr val="tx1"/>
            </a:solidFill>
            <a:miter lim="800000"/>
            <a:headEnd/>
            <a:tailEnd/>
          </a:ln>
        </p:spPr>
        <p:txBody>
          <a:bodyPr/>
          <a:lstStyle/>
          <a:p>
            <a:r>
              <a:rPr lang="zh-TW" altLang="en-US" sz="1400" b="1" dirty="0">
                <a:solidFill>
                  <a:srgbClr val="0000FF"/>
                </a:solidFill>
                <a:latin typeface="標楷體" pitchFamily="65" charset="-120"/>
                <a:ea typeface="標楷體" pitchFamily="65" charset="-120"/>
              </a:rPr>
              <a:t>考生所須繳交之證件，依據考生所選取之登記資格、特種身分及低收入戶或中低收入戶</a:t>
            </a:r>
          </a:p>
          <a:p>
            <a:r>
              <a:rPr lang="zh-TW" altLang="en-US" sz="1400" b="1" dirty="0">
                <a:solidFill>
                  <a:srgbClr val="0000FF"/>
                </a:solidFill>
                <a:latin typeface="標楷體" pitchFamily="65" charset="-120"/>
                <a:ea typeface="標楷體" pitchFamily="65" charset="-120"/>
              </a:rPr>
              <a:t>身分顯示於「繳寄文件」。</a:t>
            </a:r>
            <a:endParaRPr lang="zh-TW" altLang="zh-TW" sz="1400" b="1" dirty="0">
              <a:solidFill>
                <a:srgbClr val="0000FF"/>
              </a:solidFill>
              <a:latin typeface="標楷體" pitchFamily="65" charset="-120"/>
              <a:ea typeface="標楷體" pitchFamily="65" charset="-120"/>
            </a:endParaRPr>
          </a:p>
        </p:txBody>
      </p:sp>
      <p:sp>
        <p:nvSpPr>
          <p:cNvPr id="14" name="矩形 13">
            <a:extLst>
              <a:ext uri="{FF2B5EF4-FFF2-40B4-BE49-F238E27FC236}">
                <a16:creationId xmlns:a16="http://schemas.microsoft.com/office/drawing/2014/main" id="{6E625183-C088-4B2A-A6DC-F8E3C0BFC8CD}"/>
              </a:ext>
            </a:extLst>
          </p:cNvPr>
          <p:cNvSpPr/>
          <p:nvPr/>
        </p:nvSpPr>
        <p:spPr>
          <a:xfrm>
            <a:off x="994648" y="5675527"/>
            <a:ext cx="2713256" cy="67842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3" name="投影片編號版面配置區 2">
            <a:extLst>
              <a:ext uri="{FF2B5EF4-FFF2-40B4-BE49-F238E27FC236}">
                <a16:creationId xmlns:a16="http://schemas.microsoft.com/office/drawing/2014/main" id="{3E85FC0E-395A-4828-B2F8-AB08928F1A3E}"/>
              </a:ext>
            </a:extLst>
          </p:cNvPr>
          <p:cNvSpPr>
            <a:spLocks noGrp="1"/>
          </p:cNvSpPr>
          <p:nvPr>
            <p:ph type="sldNum" sz="quarter" idx="12"/>
          </p:nvPr>
        </p:nvSpPr>
        <p:spPr/>
        <p:txBody>
          <a:bodyPr/>
          <a:lstStyle/>
          <a:p>
            <a:pPr>
              <a:defRPr/>
            </a:pPr>
            <a:fld id="{6696D582-221A-4A7A-9495-2A3992126361}" type="slidenum">
              <a:rPr lang="zh-TW" altLang="en-US" smtClean="0"/>
              <a:pPr>
                <a:defRPr/>
              </a:pPr>
              <a:t>41</a:t>
            </a:fld>
            <a:endParaRPr lang="en-US" altLang="zh-TW" dirty="0"/>
          </a:p>
        </p:txBody>
      </p:sp>
    </p:spTree>
    <p:extLst>
      <p:ext uri="{BB962C8B-B14F-4D97-AF65-F5344CB8AC3E}">
        <p14:creationId xmlns:p14="http://schemas.microsoft.com/office/powerpoint/2010/main" val="36235754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群組 5">
            <a:extLst>
              <a:ext uri="{FF2B5EF4-FFF2-40B4-BE49-F238E27FC236}">
                <a16:creationId xmlns:a16="http://schemas.microsoft.com/office/drawing/2014/main" id="{170AF606-E3A9-4F50-8C0C-70EF0719B628}"/>
              </a:ext>
            </a:extLst>
          </p:cNvPr>
          <p:cNvGrpSpPr/>
          <p:nvPr/>
        </p:nvGrpSpPr>
        <p:grpSpPr>
          <a:xfrm>
            <a:off x="785604" y="1061084"/>
            <a:ext cx="7331492" cy="5661248"/>
            <a:chOff x="785604" y="1061084"/>
            <a:chExt cx="7331492" cy="5661248"/>
          </a:xfrm>
        </p:grpSpPr>
        <p:pic>
          <p:nvPicPr>
            <p:cNvPr id="4" name="圖片 3">
              <a:extLst>
                <a:ext uri="{FF2B5EF4-FFF2-40B4-BE49-F238E27FC236}">
                  <a16:creationId xmlns:a16="http://schemas.microsoft.com/office/drawing/2014/main" id="{281B7D21-B7D1-438F-9F4A-2AD7E4925DA3}"/>
                </a:ext>
              </a:extLst>
            </p:cNvPr>
            <p:cNvPicPr>
              <a:picLocks noChangeAspect="1"/>
            </p:cNvPicPr>
            <p:nvPr/>
          </p:nvPicPr>
          <p:blipFill rotWithShape="1">
            <a:blip r:embed="rId3">
              <a:extLst>
                <a:ext uri="{28A0092B-C50C-407E-A947-70E740481C1C}">
                  <a14:useLocalDpi xmlns:a14="http://schemas.microsoft.com/office/drawing/2010/main" val="0"/>
                </a:ext>
              </a:extLst>
            </a:blip>
            <a:srcRect t="17451"/>
            <a:stretch/>
          </p:blipFill>
          <p:spPr>
            <a:xfrm>
              <a:off x="785604" y="1061084"/>
              <a:ext cx="7331492" cy="5661248"/>
            </a:xfrm>
            <a:prstGeom prst="rect">
              <a:avLst/>
            </a:prstGeom>
          </p:spPr>
        </p:pic>
        <p:sp>
          <p:nvSpPr>
            <p:cNvPr id="5" name="矩形 4">
              <a:extLst>
                <a:ext uri="{FF2B5EF4-FFF2-40B4-BE49-F238E27FC236}">
                  <a16:creationId xmlns:a16="http://schemas.microsoft.com/office/drawing/2014/main" id="{609BBA32-2F22-468F-9EDA-D35639D00BAD}"/>
                </a:ext>
              </a:extLst>
            </p:cNvPr>
            <p:cNvSpPr/>
            <p:nvPr/>
          </p:nvSpPr>
          <p:spPr>
            <a:xfrm>
              <a:off x="2195736" y="3140968"/>
              <a:ext cx="432048" cy="144016"/>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a:extLst>
                <a:ext uri="{FF2B5EF4-FFF2-40B4-BE49-F238E27FC236}">
                  <a16:creationId xmlns:a16="http://schemas.microsoft.com/office/drawing/2014/main" id="{2BEFFB70-B880-4C5D-9359-9D4D75FB5B9F}"/>
                </a:ext>
              </a:extLst>
            </p:cNvPr>
            <p:cNvSpPr/>
            <p:nvPr/>
          </p:nvSpPr>
          <p:spPr>
            <a:xfrm>
              <a:off x="2195736" y="3311025"/>
              <a:ext cx="458974" cy="162219"/>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矩形 10">
              <a:extLst>
                <a:ext uri="{FF2B5EF4-FFF2-40B4-BE49-F238E27FC236}">
                  <a16:creationId xmlns:a16="http://schemas.microsoft.com/office/drawing/2014/main" id="{E19B7AAB-1D66-4A12-BD69-2A874C4203E4}"/>
                </a:ext>
              </a:extLst>
            </p:cNvPr>
            <p:cNvSpPr/>
            <p:nvPr/>
          </p:nvSpPr>
          <p:spPr>
            <a:xfrm>
              <a:off x="5580112" y="3122797"/>
              <a:ext cx="458974" cy="162219"/>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63490" name="標題 1"/>
          <p:cNvSpPr txBox="1">
            <a:spLocks/>
          </p:cNvSpPr>
          <p:nvPr/>
        </p:nvSpPr>
        <p:spPr bwMode="auto">
          <a:xfrm>
            <a:off x="336550" y="333375"/>
            <a:ext cx="8229600" cy="633413"/>
          </a:xfrm>
          <a:prstGeom prst="rect">
            <a:avLst/>
          </a:prstGeom>
          <a:noFill/>
          <a:ln w="9525">
            <a:noFill/>
            <a:miter lim="800000"/>
            <a:headEnd/>
            <a:tailEnd/>
          </a:ln>
        </p:spPr>
        <p:txBody>
          <a:bodyPr anchor="ctr"/>
          <a:lstStyle/>
          <a:p>
            <a:pPr eaLnBrk="0" hangingPunct="0"/>
            <a:r>
              <a:rPr lang="zh-TW" altLang="en-US" sz="2800" dirty="0">
                <a:solidFill>
                  <a:schemeClr val="tx2"/>
                </a:solidFill>
                <a:latin typeface="標楷體" pitchFamily="65" charset="-120"/>
                <a:ea typeface="標楷體" pitchFamily="65" charset="-120"/>
              </a:rPr>
              <a:t>五、資格審查系統</a:t>
            </a:r>
            <a:r>
              <a:rPr lang="en-US" altLang="zh-TW" sz="2800" dirty="0">
                <a:solidFill>
                  <a:schemeClr val="tx2"/>
                </a:solidFill>
                <a:latin typeface="標楷體" pitchFamily="65" charset="-120"/>
                <a:ea typeface="標楷體" pitchFamily="65" charset="-120"/>
              </a:rPr>
              <a:t>-</a:t>
            </a:r>
            <a:r>
              <a:rPr lang="zh-TW" altLang="en-US" sz="2800" dirty="0">
                <a:solidFill>
                  <a:srgbClr val="FF0000"/>
                </a:solidFill>
                <a:latin typeface="標楷體" pitchFamily="65" charset="-120"/>
                <a:ea typeface="標楷體" pitchFamily="65" charset="-120"/>
              </a:rPr>
              <a:t>查詢收件狀態</a:t>
            </a:r>
            <a:endParaRPr lang="zh-TW" altLang="en-US" sz="2800" dirty="0">
              <a:solidFill>
                <a:srgbClr val="FF0000"/>
              </a:solidFill>
            </a:endParaRPr>
          </a:p>
        </p:txBody>
      </p:sp>
      <p:sp>
        <p:nvSpPr>
          <p:cNvPr id="12" name="矩形 11">
            <a:extLst>
              <a:ext uri="{FF2B5EF4-FFF2-40B4-BE49-F238E27FC236}">
                <a16:creationId xmlns:a16="http://schemas.microsoft.com/office/drawing/2014/main" id="{FC378976-2621-4D3B-99F3-8A4DF107BBA2}"/>
              </a:ext>
            </a:extLst>
          </p:cNvPr>
          <p:cNvSpPr/>
          <p:nvPr/>
        </p:nvSpPr>
        <p:spPr>
          <a:xfrm>
            <a:off x="1069258" y="5847735"/>
            <a:ext cx="3974690" cy="67842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0" name="AutoShape 4">
            <a:extLst>
              <a:ext uri="{FF2B5EF4-FFF2-40B4-BE49-F238E27FC236}">
                <a16:creationId xmlns:a16="http://schemas.microsoft.com/office/drawing/2014/main" id="{3C6712CF-C50F-4620-A40A-3B6AFAFD6935}"/>
              </a:ext>
            </a:extLst>
          </p:cNvPr>
          <p:cNvSpPr>
            <a:spLocks noChangeArrowheads="1"/>
          </p:cNvSpPr>
          <p:nvPr/>
        </p:nvSpPr>
        <p:spPr bwMode="auto">
          <a:xfrm>
            <a:off x="5043948" y="5300610"/>
            <a:ext cx="2732249" cy="504056"/>
          </a:xfrm>
          <a:prstGeom prst="wedgeRectCallout">
            <a:avLst>
              <a:gd name="adj1" fmla="val -49560"/>
              <a:gd name="adj2" fmla="val 101020"/>
            </a:avLst>
          </a:prstGeom>
          <a:solidFill>
            <a:srgbClr val="FFFF99"/>
          </a:solidFill>
          <a:ln w="9525" algn="ctr">
            <a:solidFill>
              <a:schemeClr val="tx1"/>
            </a:solidFill>
            <a:miter lim="800000"/>
            <a:headEnd/>
            <a:tailEnd/>
          </a:ln>
        </p:spPr>
        <p:txBody>
          <a:bodyPr/>
          <a:lstStyle/>
          <a:p>
            <a:r>
              <a:rPr lang="zh-TW" altLang="en-US" sz="1400" b="1" dirty="0">
                <a:solidFill>
                  <a:srgbClr val="0000FF"/>
                </a:solidFill>
                <a:latin typeface="標楷體" pitchFamily="65" charset="-120"/>
                <a:ea typeface="標楷體" pitchFamily="65" charset="-120"/>
              </a:rPr>
              <a:t>考生可於繳寄文件後登入系統查詢收件狀態</a:t>
            </a:r>
            <a:endParaRPr lang="zh-TW" altLang="zh-TW" sz="1400" b="1" dirty="0">
              <a:solidFill>
                <a:srgbClr val="0000FF"/>
              </a:solidFill>
              <a:latin typeface="標楷體" pitchFamily="65" charset="-120"/>
              <a:ea typeface="標楷體" pitchFamily="65" charset="-120"/>
            </a:endParaRPr>
          </a:p>
        </p:txBody>
      </p:sp>
      <p:sp>
        <p:nvSpPr>
          <p:cNvPr id="3" name="投影片編號版面配置區 2">
            <a:extLst>
              <a:ext uri="{FF2B5EF4-FFF2-40B4-BE49-F238E27FC236}">
                <a16:creationId xmlns:a16="http://schemas.microsoft.com/office/drawing/2014/main" id="{03D8D0BA-3994-4340-B6E5-8450C3E6A99A}"/>
              </a:ext>
            </a:extLst>
          </p:cNvPr>
          <p:cNvSpPr>
            <a:spLocks noGrp="1"/>
          </p:cNvSpPr>
          <p:nvPr>
            <p:ph type="sldNum" sz="quarter" idx="12"/>
          </p:nvPr>
        </p:nvSpPr>
        <p:spPr/>
        <p:txBody>
          <a:bodyPr/>
          <a:lstStyle/>
          <a:p>
            <a:pPr>
              <a:defRPr/>
            </a:pPr>
            <a:fld id="{6696D582-221A-4A7A-9495-2A3992126361}" type="slidenum">
              <a:rPr lang="zh-TW" altLang="en-US" smtClean="0"/>
              <a:pPr>
                <a:defRPr/>
              </a:pPr>
              <a:t>42</a:t>
            </a:fld>
            <a:endParaRPr lang="en-US" altLang="zh-TW" dirty="0"/>
          </a:p>
        </p:txBody>
      </p:sp>
    </p:spTree>
    <p:extLst>
      <p:ext uri="{BB962C8B-B14F-4D97-AF65-F5344CB8AC3E}">
        <p14:creationId xmlns:p14="http://schemas.microsoft.com/office/powerpoint/2010/main" val="4117215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群組 5">
            <a:extLst>
              <a:ext uri="{FF2B5EF4-FFF2-40B4-BE49-F238E27FC236}">
                <a16:creationId xmlns:a16="http://schemas.microsoft.com/office/drawing/2014/main" id="{51348F64-7E13-4F7E-847B-24B6933F1464}"/>
              </a:ext>
            </a:extLst>
          </p:cNvPr>
          <p:cNvGrpSpPr/>
          <p:nvPr/>
        </p:nvGrpSpPr>
        <p:grpSpPr>
          <a:xfrm>
            <a:off x="539552" y="1060227"/>
            <a:ext cx="7331492" cy="5661248"/>
            <a:chOff x="785604" y="1061084"/>
            <a:chExt cx="7331492" cy="5661248"/>
          </a:xfrm>
        </p:grpSpPr>
        <p:pic>
          <p:nvPicPr>
            <p:cNvPr id="8" name="圖片 7">
              <a:extLst>
                <a:ext uri="{FF2B5EF4-FFF2-40B4-BE49-F238E27FC236}">
                  <a16:creationId xmlns:a16="http://schemas.microsoft.com/office/drawing/2014/main" id="{43F79124-1C86-4832-ABAB-264F43785ECA}"/>
                </a:ext>
              </a:extLst>
            </p:cNvPr>
            <p:cNvPicPr>
              <a:picLocks noChangeAspect="1"/>
            </p:cNvPicPr>
            <p:nvPr/>
          </p:nvPicPr>
          <p:blipFill rotWithShape="1">
            <a:blip r:embed="rId3">
              <a:extLst>
                <a:ext uri="{28A0092B-C50C-407E-A947-70E740481C1C}">
                  <a14:useLocalDpi xmlns:a14="http://schemas.microsoft.com/office/drawing/2010/main" val="0"/>
                </a:ext>
              </a:extLst>
            </a:blip>
            <a:srcRect t="17451"/>
            <a:stretch/>
          </p:blipFill>
          <p:spPr>
            <a:xfrm>
              <a:off x="785604" y="1061084"/>
              <a:ext cx="7331492" cy="5661248"/>
            </a:xfrm>
            <a:prstGeom prst="rect">
              <a:avLst/>
            </a:prstGeom>
          </p:spPr>
        </p:pic>
        <p:sp>
          <p:nvSpPr>
            <p:cNvPr id="9" name="矩形 8">
              <a:extLst>
                <a:ext uri="{FF2B5EF4-FFF2-40B4-BE49-F238E27FC236}">
                  <a16:creationId xmlns:a16="http://schemas.microsoft.com/office/drawing/2014/main" id="{542F797B-A057-48F6-A6BB-787CDA326CF4}"/>
                </a:ext>
              </a:extLst>
            </p:cNvPr>
            <p:cNvSpPr/>
            <p:nvPr/>
          </p:nvSpPr>
          <p:spPr>
            <a:xfrm>
              <a:off x="2195736" y="3140968"/>
              <a:ext cx="432048" cy="144016"/>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a:extLst>
                <a:ext uri="{FF2B5EF4-FFF2-40B4-BE49-F238E27FC236}">
                  <a16:creationId xmlns:a16="http://schemas.microsoft.com/office/drawing/2014/main" id="{D0CCA83B-C936-404D-8450-20658BC1F7BC}"/>
                </a:ext>
              </a:extLst>
            </p:cNvPr>
            <p:cNvSpPr/>
            <p:nvPr/>
          </p:nvSpPr>
          <p:spPr>
            <a:xfrm>
              <a:off x="2195736" y="3311025"/>
              <a:ext cx="458974" cy="162219"/>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矩形 10">
              <a:extLst>
                <a:ext uri="{FF2B5EF4-FFF2-40B4-BE49-F238E27FC236}">
                  <a16:creationId xmlns:a16="http://schemas.microsoft.com/office/drawing/2014/main" id="{B601B995-5CB3-4290-B636-DF4F44A2E3DF}"/>
                </a:ext>
              </a:extLst>
            </p:cNvPr>
            <p:cNvSpPr/>
            <p:nvPr/>
          </p:nvSpPr>
          <p:spPr>
            <a:xfrm>
              <a:off x="5580112" y="3122797"/>
              <a:ext cx="458974" cy="162219"/>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63490" name="標題 1"/>
          <p:cNvSpPr txBox="1">
            <a:spLocks/>
          </p:cNvSpPr>
          <p:nvPr/>
        </p:nvSpPr>
        <p:spPr bwMode="auto">
          <a:xfrm>
            <a:off x="336550" y="333375"/>
            <a:ext cx="8229600" cy="633413"/>
          </a:xfrm>
          <a:prstGeom prst="rect">
            <a:avLst/>
          </a:prstGeom>
          <a:noFill/>
          <a:ln w="9525">
            <a:noFill/>
            <a:miter lim="800000"/>
            <a:headEnd/>
            <a:tailEnd/>
          </a:ln>
        </p:spPr>
        <p:txBody>
          <a:bodyPr anchor="ctr"/>
          <a:lstStyle/>
          <a:p>
            <a:pPr eaLnBrk="0" hangingPunct="0"/>
            <a:r>
              <a:rPr lang="zh-TW" altLang="en-US" sz="2800" dirty="0">
                <a:solidFill>
                  <a:schemeClr val="tx2"/>
                </a:solidFill>
                <a:latin typeface="標楷體" pitchFamily="65" charset="-120"/>
                <a:ea typeface="標楷體" pitchFamily="65" charset="-120"/>
              </a:rPr>
              <a:t>五、資格審查系統</a:t>
            </a:r>
            <a:r>
              <a:rPr lang="en-US" altLang="zh-TW" sz="2800" dirty="0">
                <a:solidFill>
                  <a:schemeClr val="tx2"/>
                </a:solidFill>
                <a:latin typeface="標楷體" pitchFamily="65" charset="-120"/>
                <a:ea typeface="標楷體" pitchFamily="65" charset="-120"/>
              </a:rPr>
              <a:t>-</a:t>
            </a:r>
            <a:r>
              <a:rPr lang="zh-TW" altLang="en-US" sz="2000" dirty="0">
                <a:solidFill>
                  <a:srgbClr val="FF0000"/>
                </a:solidFill>
                <a:latin typeface="標楷體" pitchFamily="65" charset="-120"/>
                <a:ea typeface="標楷體" pitchFamily="65" charset="-120"/>
              </a:rPr>
              <a:t>下載留存完成資格審查系統資料登錄確認單</a:t>
            </a:r>
            <a:endParaRPr lang="zh-TW" altLang="en-US" sz="2000" dirty="0">
              <a:solidFill>
                <a:srgbClr val="FF0000"/>
              </a:solidFill>
            </a:endParaRPr>
          </a:p>
        </p:txBody>
      </p:sp>
      <p:sp>
        <p:nvSpPr>
          <p:cNvPr id="7" name="AutoShape 4">
            <a:extLst>
              <a:ext uri="{FF2B5EF4-FFF2-40B4-BE49-F238E27FC236}">
                <a16:creationId xmlns:a16="http://schemas.microsoft.com/office/drawing/2014/main" id="{8A98C96E-000A-49B1-9873-8884DB921084}"/>
              </a:ext>
            </a:extLst>
          </p:cNvPr>
          <p:cNvSpPr>
            <a:spLocks noChangeArrowheads="1"/>
          </p:cNvSpPr>
          <p:nvPr/>
        </p:nvSpPr>
        <p:spPr bwMode="auto">
          <a:xfrm>
            <a:off x="3085225" y="3068960"/>
            <a:ext cx="2732249" cy="2016224"/>
          </a:xfrm>
          <a:prstGeom prst="wedgeRectCallout">
            <a:avLst>
              <a:gd name="adj1" fmla="val -49560"/>
              <a:gd name="adj2" fmla="val 101020"/>
            </a:avLst>
          </a:prstGeom>
          <a:solidFill>
            <a:srgbClr val="FFFF99"/>
          </a:solidFill>
          <a:ln w="9525" algn="ctr">
            <a:solidFill>
              <a:schemeClr val="tx1"/>
            </a:solidFill>
            <a:miter lim="800000"/>
            <a:headEnd/>
            <a:tailEnd/>
          </a:ln>
        </p:spPr>
        <p:txBody>
          <a:bodyPr/>
          <a:lstStyle/>
          <a:p>
            <a:r>
              <a:rPr lang="zh-TW" altLang="en-US" sz="1400" b="1" dirty="0">
                <a:solidFill>
                  <a:srgbClr val="0000FF"/>
                </a:solidFill>
                <a:latin typeface="Times New Roman" panose="02020603050405020304" pitchFamily="18" charset="0"/>
                <a:ea typeface="標楷體" pitchFamily="65" charset="-120"/>
                <a:cs typeface="Times New Roman" panose="02020603050405020304" pitchFamily="18" charset="0"/>
              </a:rPr>
              <a:t>考生可點選下載留存「完成資格審查系統資料登錄確認單」，本確認單僅代表考生完成資格審查系統登錄確定送出作業，請考生務必於</a:t>
            </a:r>
            <a:r>
              <a:rPr lang="en-US" altLang="zh-TW" sz="1400" b="1" dirty="0">
                <a:solidFill>
                  <a:srgbClr val="0000FF"/>
                </a:solidFill>
                <a:latin typeface="Times New Roman" panose="02020603050405020304" pitchFamily="18" charset="0"/>
                <a:ea typeface="標楷體" pitchFamily="65" charset="-120"/>
                <a:cs typeface="Times New Roman" panose="02020603050405020304" pitchFamily="18" charset="0"/>
              </a:rPr>
              <a:t>112</a:t>
            </a:r>
            <a:r>
              <a:rPr lang="zh-TW" altLang="en-US" sz="1400" b="1" dirty="0">
                <a:solidFill>
                  <a:srgbClr val="0000FF"/>
                </a:solidFill>
                <a:latin typeface="Times New Roman" panose="02020603050405020304" pitchFamily="18" charset="0"/>
                <a:ea typeface="標楷體" pitchFamily="65" charset="-120"/>
                <a:cs typeface="Times New Roman" panose="02020603050405020304" pitchFamily="18" charset="0"/>
              </a:rPr>
              <a:t>年</a:t>
            </a:r>
            <a:r>
              <a:rPr lang="en-US" altLang="zh-TW" sz="1400" b="1" dirty="0">
                <a:solidFill>
                  <a:srgbClr val="0000FF"/>
                </a:solidFill>
                <a:latin typeface="Times New Roman" panose="02020603050405020304" pitchFamily="18" charset="0"/>
                <a:ea typeface="標楷體" pitchFamily="65" charset="-120"/>
                <a:cs typeface="Times New Roman" panose="02020603050405020304" pitchFamily="18" charset="0"/>
              </a:rPr>
              <a:t>6</a:t>
            </a:r>
            <a:r>
              <a:rPr lang="zh-TW" altLang="en-US" sz="1400" b="1" dirty="0">
                <a:solidFill>
                  <a:srgbClr val="0000FF"/>
                </a:solidFill>
                <a:latin typeface="Times New Roman" panose="02020603050405020304" pitchFamily="18" charset="0"/>
                <a:ea typeface="標楷體" pitchFamily="65" charset="-120"/>
                <a:cs typeface="Times New Roman" panose="02020603050405020304" pitchFamily="18" charset="0"/>
              </a:rPr>
              <a:t>月</a:t>
            </a:r>
            <a:r>
              <a:rPr lang="en-US" altLang="zh-TW" sz="1400" b="1" dirty="0">
                <a:solidFill>
                  <a:srgbClr val="0000FF"/>
                </a:solidFill>
                <a:latin typeface="Times New Roman" panose="02020603050405020304" pitchFamily="18" charset="0"/>
                <a:ea typeface="標楷體" pitchFamily="65" charset="-120"/>
                <a:cs typeface="Times New Roman" panose="02020603050405020304" pitchFamily="18" charset="0"/>
              </a:rPr>
              <a:t>7</a:t>
            </a:r>
            <a:r>
              <a:rPr lang="zh-TW" altLang="en-US" sz="1400" b="1" dirty="0">
                <a:solidFill>
                  <a:srgbClr val="0000FF"/>
                </a:solidFill>
                <a:latin typeface="Times New Roman" panose="02020603050405020304" pitchFamily="18" charset="0"/>
                <a:ea typeface="標楷體" pitchFamily="65" charset="-120"/>
                <a:cs typeface="Times New Roman" panose="02020603050405020304" pitchFamily="18" charset="0"/>
              </a:rPr>
              <a:t>日（星期三）前</a:t>
            </a:r>
            <a:r>
              <a:rPr lang="en-US" altLang="zh-TW" sz="1400" b="1" dirty="0">
                <a:solidFill>
                  <a:srgbClr val="0000FF"/>
                </a:solidFill>
                <a:latin typeface="Times New Roman" panose="02020603050405020304" pitchFamily="18" charset="0"/>
                <a:ea typeface="標楷體" pitchFamily="65" charset="-120"/>
                <a:cs typeface="Times New Roman" panose="02020603050405020304" pitchFamily="18" charset="0"/>
              </a:rPr>
              <a:t>(</a:t>
            </a:r>
            <a:r>
              <a:rPr lang="zh-TW" altLang="en-US" sz="1400" b="1" dirty="0">
                <a:solidFill>
                  <a:srgbClr val="0000FF"/>
                </a:solidFill>
                <a:latin typeface="Times New Roman" panose="02020603050405020304" pitchFamily="18" charset="0"/>
                <a:ea typeface="標楷體" pitchFamily="65" charset="-120"/>
                <a:cs typeface="Times New Roman" panose="02020603050405020304" pitchFamily="18" charset="0"/>
              </a:rPr>
              <a:t>郵戳為憑</a:t>
            </a:r>
            <a:r>
              <a:rPr lang="en-US" altLang="zh-TW" sz="1400" b="1" dirty="0">
                <a:solidFill>
                  <a:srgbClr val="0000FF"/>
                </a:solidFill>
                <a:latin typeface="Times New Roman" panose="02020603050405020304" pitchFamily="18" charset="0"/>
                <a:ea typeface="標楷體" pitchFamily="65" charset="-120"/>
                <a:cs typeface="Times New Roman" panose="02020603050405020304" pitchFamily="18" charset="0"/>
              </a:rPr>
              <a:t>)</a:t>
            </a:r>
            <a:r>
              <a:rPr lang="zh-TW" altLang="en-US" sz="1400" b="1" dirty="0">
                <a:solidFill>
                  <a:srgbClr val="0000FF"/>
                </a:solidFill>
                <a:latin typeface="Times New Roman" panose="02020603050405020304" pitchFamily="18" charset="0"/>
                <a:ea typeface="標楷體" pitchFamily="65" charset="-120"/>
                <a:cs typeface="Times New Roman" panose="02020603050405020304" pitchFamily="18" charset="0"/>
              </a:rPr>
              <a:t>，將相關證明文件郵寄至本委員會進行審查作業</a:t>
            </a:r>
            <a:r>
              <a:rPr lang="en-US" altLang="zh-TW" sz="1400" b="1" dirty="0">
                <a:solidFill>
                  <a:srgbClr val="FF0000"/>
                </a:solidFill>
                <a:latin typeface="Times New Roman" panose="02020603050405020304" pitchFamily="18" charset="0"/>
                <a:ea typeface="標楷體" pitchFamily="65" charset="-120"/>
                <a:cs typeface="Times New Roman" panose="02020603050405020304" pitchFamily="18" charset="0"/>
              </a:rPr>
              <a:t>(</a:t>
            </a:r>
            <a:r>
              <a:rPr lang="zh-TW" altLang="en-US" sz="1400" b="1" dirty="0">
                <a:solidFill>
                  <a:srgbClr val="FF0000"/>
                </a:solidFill>
                <a:latin typeface="Times New Roman" panose="02020603050405020304" pitchFamily="18" charset="0"/>
                <a:ea typeface="標楷體" pitchFamily="65" charset="-120"/>
                <a:cs typeface="Times New Roman" panose="02020603050405020304" pitchFamily="18" charset="0"/>
              </a:rPr>
              <a:t>僅申請原住民特種身分考生無須繳寄證明文件</a:t>
            </a:r>
            <a:r>
              <a:rPr lang="en-US" altLang="zh-TW" sz="1400" b="1" dirty="0">
                <a:solidFill>
                  <a:srgbClr val="FF0000"/>
                </a:solidFill>
                <a:latin typeface="Times New Roman" panose="02020603050405020304" pitchFamily="18" charset="0"/>
                <a:ea typeface="標楷體" pitchFamily="65" charset="-120"/>
                <a:cs typeface="Times New Roman" panose="02020603050405020304" pitchFamily="18" charset="0"/>
              </a:rPr>
              <a:t>)</a:t>
            </a:r>
          </a:p>
          <a:p>
            <a:endParaRPr lang="zh-TW" altLang="zh-TW" sz="1400" b="1" dirty="0">
              <a:solidFill>
                <a:srgbClr val="0000FF"/>
              </a:solidFill>
              <a:latin typeface="標楷體" pitchFamily="65" charset="-120"/>
              <a:ea typeface="標楷體" pitchFamily="65" charset="-120"/>
            </a:endParaRPr>
          </a:p>
        </p:txBody>
      </p:sp>
      <p:sp>
        <p:nvSpPr>
          <p:cNvPr id="12" name="矩形 11">
            <a:extLst>
              <a:ext uri="{FF2B5EF4-FFF2-40B4-BE49-F238E27FC236}">
                <a16:creationId xmlns:a16="http://schemas.microsoft.com/office/drawing/2014/main" id="{12B3BD51-4F8D-4CF4-BC03-40F30F56C082}"/>
              </a:ext>
            </a:extLst>
          </p:cNvPr>
          <p:cNvSpPr/>
          <p:nvPr/>
        </p:nvSpPr>
        <p:spPr>
          <a:xfrm>
            <a:off x="827584" y="6105832"/>
            <a:ext cx="2257641" cy="20348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3" name="投影片編號版面配置區 2">
            <a:extLst>
              <a:ext uri="{FF2B5EF4-FFF2-40B4-BE49-F238E27FC236}">
                <a16:creationId xmlns:a16="http://schemas.microsoft.com/office/drawing/2014/main" id="{3A68DC38-78C9-43FE-B72C-A65896D3B065}"/>
              </a:ext>
            </a:extLst>
          </p:cNvPr>
          <p:cNvSpPr>
            <a:spLocks noGrp="1"/>
          </p:cNvSpPr>
          <p:nvPr>
            <p:ph type="sldNum" sz="quarter" idx="12"/>
          </p:nvPr>
        </p:nvSpPr>
        <p:spPr/>
        <p:txBody>
          <a:bodyPr/>
          <a:lstStyle/>
          <a:p>
            <a:pPr>
              <a:defRPr/>
            </a:pPr>
            <a:fld id="{6696D582-221A-4A7A-9495-2A3992126361}" type="slidenum">
              <a:rPr lang="zh-TW" altLang="en-US" smtClean="0"/>
              <a:pPr>
                <a:defRPr/>
              </a:pPr>
              <a:t>43</a:t>
            </a:fld>
            <a:endParaRPr lang="en-US" altLang="zh-TW" dirty="0"/>
          </a:p>
        </p:txBody>
      </p:sp>
    </p:spTree>
    <p:extLst>
      <p:ext uri="{BB962C8B-B14F-4D97-AF65-F5344CB8AC3E}">
        <p14:creationId xmlns:p14="http://schemas.microsoft.com/office/powerpoint/2010/main" val="35462461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2BBB1568-9C13-4066-A736-247FC677A8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042554"/>
            <a:ext cx="7229857" cy="5699728"/>
          </a:xfrm>
          <a:prstGeom prst="rect">
            <a:avLst/>
          </a:prstGeom>
        </p:spPr>
      </p:pic>
      <p:sp>
        <p:nvSpPr>
          <p:cNvPr id="63490" name="標題 1"/>
          <p:cNvSpPr txBox="1">
            <a:spLocks/>
          </p:cNvSpPr>
          <p:nvPr/>
        </p:nvSpPr>
        <p:spPr bwMode="auto">
          <a:xfrm>
            <a:off x="336550" y="333375"/>
            <a:ext cx="8229600" cy="633413"/>
          </a:xfrm>
          <a:prstGeom prst="rect">
            <a:avLst/>
          </a:prstGeom>
          <a:noFill/>
          <a:ln w="9525">
            <a:noFill/>
            <a:miter lim="800000"/>
            <a:headEnd/>
            <a:tailEnd/>
          </a:ln>
        </p:spPr>
        <p:txBody>
          <a:bodyPr anchor="ctr"/>
          <a:lstStyle/>
          <a:p>
            <a:pPr eaLnBrk="0" hangingPunct="0"/>
            <a:r>
              <a:rPr lang="zh-TW" altLang="en-US" sz="2800" dirty="0">
                <a:solidFill>
                  <a:schemeClr val="tx2"/>
                </a:solidFill>
                <a:latin typeface="標楷體" pitchFamily="65" charset="-120"/>
                <a:ea typeface="標楷體" pitchFamily="65" charset="-120"/>
              </a:rPr>
              <a:t>五、資格審查系統</a:t>
            </a:r>
            <a:r>
              <a:rPr lang="en-US" altLang="zh-TW" sz="2800" dirty="0">
                <a:solidFill>
                  <a:schemeClr val="tx2"/>
                </a:solidFill>
                <a:latin typeface="標楷體" pitchFamily="65" charset="-120"/>
                <a:ea typeface="標楷體" pitchFamily="65" charset="-120"/>
              </a:rPr>
              <a:t>-</a:t>
            </a:r>
            <a:r>
              <a:rPr lang="zh-TW" altLang="en-US" sz="2000" dirty="0">
                <a:solidFill>
                  <a:srgbClr val="FF0000"/>
                </a:solidFill>
                <a:latin typeface="標楷體" pitchFamily="65" charset="-120"/>
                <a:ea typeface="標楷體" pitchFamily="65" charset="-120"/>
              </a:rPr>
              <a:t>僅申請原住民特種生</a:t>
            </a:r>
            <a:endParaRPr lang="zh-TW" altLang="en-US" sz="2000" dirty="0">
              <a:solidFill>
                <a:srgbClr val="FF0000"/>
              </a:solidFill>
            </a:endParaRPr>
          </a:p>
        </p:txBody>
      </p:sp>
      <p:sp>
        <p:nvSpPr>
          <p:cNvPr id="8" name="矩形 7">
            <a:extLst>
              <a:ext uri="{FF2B5EF4-FFF2-40B4-BE49-F238E27FC236}">
                <a16:creationId xmlns:a16="http://schemas.microsoft.com/office/drawing/2014/main" id="{3F880216-C291-4AB0-A97D-701AC2572605}"/>
              </a:ext>
            </a:extLst>
          </p:cNvPr>
          <p:cNvSpPr/>
          <p:nvPr/>
        </p:nvSpPr>
        <p:spPr>
          <a:xfrm>
            <a:off x="733453" y="5060150"/>
            <a:ext cx="6721857" cy="78021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9" name="矩形 8">
            <a:extLst>
              <a:ext uri="{FF2B5EF4-FFF2-40B4-BE49-F238E27FC236}">
                <a16:creationId xmlns:a16="http://schemas.microsoft.com/office/drawing/2014/main" id="{26CB2B5F-7CEA-46C0-AA4F-F14EE1EAF129}"/>
              </a:ext>
            </a:extLst>
          </p:cNvPr>
          <p:cNvSpPr/>
          <p:nvPr/>
        </p:nvSpPr>
        <p:spPr>
          <a:xfrm>
            <a:off x="733453" y="6321137"/>
            <a:ext cx="2257641" cy="20348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7" name="AutoShape 4">
            <a:extLst>
              <a:ext uri="{FF2B5EF4-FFF2-40B4-BE49-F238E27FC236}">
                <a16:creationId xmlns:a16="http://schemas.microsoft.com/office/drawing/2014/main" id="{FD30C708-3CBE-4F9B-BD02-46043A8E0CFE}"/>
              </a:ext>
            </a:extLst>
          </p:cNvPr>
          <p:cNvSpPr>
            <a:spLocks noChangeArrowheads="1"/>
          </p:cNvSpPr>
          <p:nvPr/>
        </p:nvSpPr>
        <p:spPr bwMode="auto">
          <a:xfrm>
            <a:off x="6084168" y="3573016"/>
            <a:ext cx="2732249" cy="1263154"/>
          </a:xfrm>
          <a:prstGeom prst="wedgeRectCallout">
            <a:avLst>
              <a:gd name="adj1" fmla="val -60817"/>
              <a:gd name="adj2" fmla="val 91806"/>
            </a:avLst>
          </a:prstGeom>
          <a:solidFill>
            <a:srgbClr val="FFFF99"/>
          </a:solidFill>
          <a:ln w="9525" algn="ctr">
            <a:solidFill>
              <a:schemeClr val="tx1"/>
            </a:solidFill>
            <a:miter lim="800000"/>
            <a:headEnd/>
            <a:tailEnd/>
          </a:ln>
        </p:spPr>
        <p:txBody>
          <a:bodyPr/>
          <a:lstStyle/>
          <a:p>
            <a:r>
              <a:rPr lang="zh-TW" altLang="en-US" sz="1400" b="1" u="sng" dirty="0">
                <a:solidFill>
                  <a:srgbClr val="FF0000"/>
                </a:solidFill>
                <a:latin typeface="Times New Roman" panose="02020603050405020304" pitchFamily="18" charset="0"/>
                <a:ea typeface="標楷體" pitchFamily="65" charset="-120"/>
                <a:cs typeface="Times New Roman" panose="02020603050405020304" pitchFamily="18" charset="0"/>
              </a:rPr>
              <a:t>僅申請原住民特種身分考生無須繳寄證明文件</a:t>
            </a:r>
            <a:r>
              <a:rPr lang="zh-TW" altLang="en-US" sz="1400" b="1" dirty="0">
                <a:solidFill>
                  <a:srgbClr val="0000FF"/>
                </a:solidFill>
                <a:latin typeface="Times New Roman" panose="02020603050405020304" pitchFamily="18" charset="0"/>
                <a:ea typeface="標楷體" pitchFamily="65" charset="-120"/>
                <a:cs typeface="Times New Roman" panose="02020603050405020304" pitchFamily="18" charset="0"/>
              </a:rPr>
              <a:t>，考生可點選下載留存「完成資格審查系統資料登錄確認單」，代表考生完成原住民特種生資料登錄確定送出作業</a:t>
            </a:r>
            <a:endParaRPr lang="en-US" altLang="zh-TW" sz="1400" b="1" dirty="0">
              <a:solidFill>
                <a:srgbClr val="0000FF"/>
              </a:solidFill>
              <a:latin typeface="Times New Roman" panose="02020603050405020304" pitchFamily="18" charset="0"/>
              <a:ea typeface="標楷體" pitchFamily="65" charset="-120"/>
              <a:cs typeface="Times New Roman" panose="02020603050405020304" pitchFamily="18" charset="0"/>
            </a:endParaRPr>
          </a:p>
          <a:p>
            <a:endParaRPr lang="zh-TW" altLang="zh-TW" sz="1400" b="1" dirty="0">
              <a:solidFill>
                <a:srgbClr val="0000FF"/>
              </a:solidFill>
              <a:latin typeface="標楷體" pitchFamily="65" charset="-120"/>
              <a:ea typeface="標楷體" pitchFamily="65" charset="-120"/>
            </a:endParaRPr>
          </a:p>
        </p:txBody>
      </p:sp>
      <p:sp>
        <p:nvSpPr>
          <p:cNvPr id="4" name="投影片編號版面配置區 3">
            <a:extLst>
              <a:ext uri="{FF2B5EF4-FFF2-40B4-BE49-F238E27FC236}">
                <a16:creationId xmlns:a16="http://schemas.microsoft.com/office/drawing/2014/main" id="{116641CD-7207-4FB5-B3EA-CBEC7C77AC71}"/>
              </a:ext>
            </a:extLst>
          </p:cNvPr>
          <p:cNvSpPr>
            <a:spLocks noGrp="1"/>
          </p:cNvSpPr>
          <p:nvPr>
            <p:ph type="sldNum" sz="quarter" idx="12"/>
          </p:nvPr>
        </p:nvSpPr>
        <p:spPr/>
        <p:txBody>
          <a:bodyPr/>
          <a:lstStyle/>
          <a:p>
            <a:pPr>
              <a:defRPr/>
            </a:pPr>
            <a:fld id="{6696D582-221A-4A7A-9495-2A3992126361}" type="slidenum">
              <a:rPr lang="zh-TW" altLang="en-US" smtClean="0"/>
              <a:pPr>
                <a:defRPr/>
              </a:pPr>
              <a:t>44</a:t>
            </a:fld>
            <a:endParaRPr lang="en-US" altLang="zh-TW" dirty="0"/>
          </a:p>
        </p:txBody>
      </p:sp>
    </p:spTree>
    <p:extLst>
      <p:ext uri="{BB962C8B-B14F-4D97-AF65-F5344CB8AC3E}">
        <p14:creationId xmlns:p14="http://schemas.microsoft.com/office/powerpoint/2010/main" val="2484430120"/>
      </p:ext>
    </p:extLst>
  </p:cSld>
  <p:clrMapOvr>
    <a:masterClrMapping/>
  </p:clrMapOvr>
</p:sld>
</file>

<file path=ppt/slides/slide4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67586" name="標題 1"/>
          <p:cNvSpPr txBox="1">
            <a:spLocks/>
          </p:cNvSpPr>
          <p:nvPr/>
        </p:nvSpPr>
        <p:spPr bwMode="auto">
          <a:xfrm>
            <a:off x="336550" y="333375"/>
            <a:ext cx="8229600" cy="633413"/>
          </a:xfrm>
          <a:prstGeom prst="rect">
            <a:avLst/>
          </a:prstGeom>
          <a:noFill/>
          <a:ln w="9525">
            <a:noFill/>
            <a:miter lim="800000"/>
            <a:headEnd/>
            <a:tailEnd/>
          </a:ln>
        </p:spPr>
        <p:txBody>
          <a:bodyPr anchor="ctr"/>
          <a:lstStyle/>
          <a:p>
            <a:pPr eaLnBrk="0" hangingPunct="0"/>
            <a:r>
              <a:rPr altLang="en-US" dirty="0" lang="zh-TW" sz="2800">
                <a:solidFill>
                  <a:schemeClr val="tx2"/>
                </a:solidFill>
                <a:latin charset="-120" pitchFamily="65" typeface="標楷體"/>
                <a:ea charset="-120" pitchFamily="65" typeface="標楷體"/>
              </a:rPr>
              <a:t>五、資格審查系統</a:t>
            </a:r>
            <a:r>
              <a:rPr altLang="zh-TW" dirty="0" lang="en-US" sz="2800">
                <a:solidFill>
                  <a:schemeClr val="tx2"/>
                </a:solidFill>
                <a:latin charset="-120" pitchFamily="65" typeface="標楷體"/>
                <a:ea charset="-120" pitchFamily="65" typeface="標楷體"/>
              </a:rPr>
              <a:t>-</a:t>
            </a:r>
            <a:r>
              <a:rPr altLang="en-US" dirty="0" lang="zh-TW" sz="2100">
                <a:solidFill>
                  <a:srgbClr val="FF0000"/>
                </a:solidFill>
                <a:latin charset="-120" pitchFamily="65" typeface="標楷體"/>
                <a:ea charset="-120" pitchFamily="65" typeface="標楷體"/>
              </a:rPr>
              <a:t>完成資格審查系統資料登錄確認單</a:t>
            </a:r>
            <a:r>
              <a:rPr altLang="zh-TW" dirty="0" lang="en-US" sz="2100">
                <a:solidFill>
                  <a:srgbClr val="FF0000"/>
                </a:solidFill>
                <a:latin charset="-120" pitchFamily="65" typeface="標楷體"/>
                <a:ea charset="-120" pitchFamily="65" typeface="標楷體"/>
              </a:rPr>
              <a:t>(</a:t>
            </a:r>
            <a:r>
              <a:rPr altLang="en-US" dirty="0" lang="zh-TW" sz="2100">
                <a:solidFill>
                  <a:srgbClr val="FF0000"/>
                </a:solidFill>
                <a:latin charset="-120" pitchFamily="65" typeface="標楷體"/>
                <a:ea charset="-120" pitchFamily="65" typeface="標楷體"/>
              </a:rPr>
              <a:t>樣張</a:t>
            </a:r>
            <a:r>
              <a:rPr altLang="zh-TW" dirty="0" lang="en-US" sz="2100">
                <a:solidFill>
                  <a:srgbClr val="FF0000"/>
                </a:solidFill>
                <a:latin charset="-120" pitchFamily="65" typeface="標楷體"/>
                <a:ea charset="-120" pitchFamily="65" typeface="標楷體"/>
              </a:rPr>
              <a:t>)</a:t>
            </a:r>
            <a:endParaRPr altLang="en-US" dirty="0" lang="zh-TW" sz="2100">
              <a:solidFill>
                <a:srgbClr val="FF0000"/>
              </a:solidFill>
              <a:latin charset="-120" pitchFamily="65" typeface="標楷體"/>
              <a:ea charset="-120" pitchFamily="65" typeface="標楷體"/>
            </a:endParaRPr>
          </a:p>
        </p:txBody>
      </p:sp>
      <p:pic>
        <p:nvPicPr>
          <p:cNvPr id="3" name="圖片 2">
            <a:extLst>
              <a:ext uri="{FF2B5EF4-FFF2-40B4-BE49-F238E27FC236}">
                <a16:creationId xmlns:a16="http://schemas.microsoft.com/office/drawing/2014/main" id="{3441357E-E3F5-46F5-AB1C-AF96CFA32E4F}"/>
              </a:ext>
            </a:extLst>
          </p:cNvPr>
          <p:cNvPicPr>
            <a:picLocks noChangeAspect="1"/>
          </p:cNvPicPr>
          <p:nvPr/>
        </p:nvPicPr>
        <p:blipFill rotWithShape="1">
          <a:blip r:embed="rId3">
            <a:extLst>
              <a:ext uri="{28A0092B-C50C-407E-A947-70E740481C1C}">
                <a14:useLocalDpi xmlns:a14="http://schemas.microsoft.com/office/drawing/2010/main" val="0"/>
              </a:ext>
            </a:extLst>
          </a:blip>
          <a:srcRect r="69" t="77"/>
          <a:stretch/>
        </p:blipFill>
        <p:spPr>
          <a:xfrm>
            <a:off x="2123728" y="1155195"/>
            <a:ext cx="4147864" cy="5589240"/>
          </a:xfrm>
          <a:prstGeom prst="rect">
            <a:avLst/>
          </a:prstGeom>
          <a:ln>
            <a:solidFill>
              <a:schemeClr val="tx1"/>
            </a:solidFill>
          </a:ln>
        </p:spPr>
      </p:pic>
      <p:sp>
        <p:nvSpPr>
          <p:cNvPr id="4" name="投影片編號版面配置區 3">
            <a:extLst>
              <a:ext uri="{FF2B5EF4-FFF2-40B4-BE49-F238E27FC236}">
                <a16:creationId xmlns:a16="http://schemas.microsoft.com/office/drawing/2014/main" id="{7015599B-27A6-4079-8B2F-19C42DDB1BB2}"/>
              </a:ext>
            </a:extLst>
          </p:cNvPr>
          <p:cNvSpPr>
            <a:spLocks noGrp="1"/>
          </p:cNvSpPr>
          <p:nvPr>
            <p:ph idx="12" sz="quarter" type="sldNum"/>
          </p:nvPr>
        </p:nvSpPr>
        <p:spPr/>
        <p:txBody>
          <a:bodyPr/>
          <a:lstStyle/>
          <a:p>
            <a:pPr>
              <a:defRPr/>
            </a:pPr>
            <a:fld id="{6696D582-221A-4A7A-9495-2A3992126361}" type="slidenum">
              <a:rPr altLang="en-US" lang="zh-TW" smtClean="0"/>
              <a:pPr>
                <a:defRPr/>
              </a:pPr>
              <a:t>45</a:t>
            </a:fld>
            <a:endParaRPr altLang="zh-TW" dirty="0" lang="en-US"/>
          </a:p>
        </p:txBody>
      </p:sp>
    </p:spTree>
    <p:extLst>
      <p:ext uri="{BB962C8B-B14F-4D97-AF65-F5344CB8AC3E}">
        <p14:creationId xmlns:p14="http://schemas.microsoft.com/office/powerpoint/2010/main" val="21227355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標題 1"/>
          <p:cNvSpPr txBox="1">
            <a:spLocks/>
          </p:cNvSpPr>
          <p:nvPr/>
        </p:nvSpPr>
        <p:spPr bwMode="auto">
          <a:xfrm>
            <a:off x="336550" y="333375"/>
            <a:ext cx="8229600" cy="633413"/>
          </a:xfrm>
          <a:prstGeom prst="rect">
            <a:avLst/>
          </a:prstGeom>
          <a:noFill/>
          <a:ln w="9525">
            <a:noFill/>
            <a:miter lim="800000"/>
            <a:headEnd/>
            <a:tailEnd/>
          </a:ln>
        </p:spPr>
        <p:txBody>
          <a:bodyPr anchor="ctr"/>
          <a:lstStyle/>
          <a:p>
            <a:pPr eaLnBrk="0" hangingPunct="0"/>
            <a:r>
              <a:rPr lang="zh-TW" altLang="en-US" sz="2800" dirty="0">
                <a:solidFill>
                  <a:schemeClr val="tx2"/>
                </a:solidFill>
                <a:latin typeface="標楷體" pitchFamily="65" charset="-120"/>
                <a:ea typeface="標楷體" pitchFamily="65" charset="-120"/>
              </a:rPr>
              <a:t>五、資格審查系統</a:t>
            </a:r>
            <a:r>
              <a:rPr lang="en-US" altLang="zh-TW" sz="2800" dirty="0">
                <a:solidFill>
                  <a:schemeClr val="tx2"/>
                </a:solidFill>
                <a:latin typeface="標楷體" pitchFamily="65" charset="-120"/>
                <a:ea typeface="標楷體" pitchFamily="65" charset="-120"/>
              </a:rPr>
              <a:t>-</a:t>
            </a:r>
            <a:r>
              <a:rPr lang="zh-TW" altLang="en-US" sz="2800" dirty="0">
                <a:solidFill>
                  <a:srgbClr val="FF0000"/>
                </a:solidFill>
                <a:latin typeface="標楷體" pitchFamily="65" charset="-120"/>
                <a:ea typeface="標楷體" pitchFamily="65" charset="-120"/>
              </a:rPr>
              <a:t>資格審查專用信封封面</a:t>
            </a:r>
            <a:r>
              <a:rPr lang="en-US" altLang="zh-TW" sz="2800" dirty="0">
                <a:solidFill>
                  <a:srgbClr val="FF0000"/>
                </a:solidFill>
                <a:latin typeface="標楷體" pitchFamily="65" charset="-120"/>
                <a:ea typeface="標楷體" pitchFamily="65" charset="-120"/>
              </a:rPr>
              <a:t>(</a:t>
            </a:r>
            <a:r>
              <a:rPr lang="zh-TW" altLang="en-US" sz="2800" dirty="0">
                <a:solidFill>
                  <a:srgbClr val="FF0000"/>
                </a:solidFill>
                <a:latin typeface="標楷體" pitchFamily="65" charset="-120"/>
                <a:ea typeface="標楷體" pitchFamily="65" charset="-120"/>
              </a:rPr>
              <a:t>樣張</a:t>
            </a:r>
            <a:r>
              <a:rPr lang="en-US" altLang="zh-TW" sz="2800" dirty="0">
                <a:solidFill>
                  <a:srgbClr val="FF0000"/>
                </a:solidFill>
                <a:latin typeface="標楷體" pitchFamily="65" charset="-120"/>
                <a:ea typeface="標楷體" pitchFamily="65" charset="-120"/>
              </a:rPr>
              <a:t>)</a:t>
            </a:r>
            <a:endParaRPr lang="zh-TW" altLang="en-US" sz="2800" dirty="0">
              <a:solidFill>
                <a:srgbClr val="FF0000"/>
              </a:solidFill>
            </a:endParaRPr>
          </a:p>
        </p:txBody>
      </p:sp>
      <p:pic>
        <p:nvPicPr>
          <p:cNvPr id="4" name="圖片 3">
            <a:extLst>
              <a:ext uri="{FF2B5EF4-FFF2-40B4-BE49-F238E27FC236}">
                <a16:creationId xmlns:a16="http://schemas.microsoft.com/office/drawing/2014/main" id="{809BA8F0-FD8D-4599-8BD8-6BA8F97EDC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1137810"/>
            <a:ext cx="7884368" cy="5571980"/>
          </a:xfrm>
          <a:prstGeom prst="rect">
            <a:avLst/>
          </a:prstGeom>
          <a:ln>
            <a:solidFill>
              <a:schemeClr val="tx1"/>
            </a:solidFill>
          </a:ln>
        </p:spPr>
      </p:pic>
      <p:sp>
        <p:nvSpPr>
          <p:cNvPr id="3" name="投影片編號版面配置區 2">
            <a:extLst>
              <a:ext uri="{FF2B5EF4-FFF2-40B4-BE49-F238E27FC236}">
                <a16:creationId xmlns:a16="http://schemas.microsoft.com/office/drawing/2014/main" id="{D5A1DF6C-C0F8-489F-9547-37C697739F9D}"/>
              </a:ext>
            </a:extLst>
          </p:cNvPr>
          <p:cNvSpPr>
            <a:spLocks noGrp="1"/>
          </p:cNvSpPr>
          <p:nvPr>
            <p:ph type="sldNum" sz="quarter" idx="12"/>
          </p:nvPr>
        </p:nvSpPr>
        <p:spPr/>
        <p:txBody>
          <a:bodyPr/>
          <a:lstStyle/>
          <a:p>
            <a:pPr>
              <a:defRPr/>
            </a:pPr>
            <a:fld id="{6696D582-221A-4A7A-9495-2A3992126361}" type="slidenum">
              <a:rPr lang="zh-TW" altLang="en-US" smtClean="0"/>
              <a:pPr>
                <a:defRPr/>
              </a:pPr>
              <a:t>46</a:t>
            </a:fld>
            <a:endParaRPr lang="en-US" altLang="zh-TW" dirty="0"/>
          </a:p>
        </p:txBody>
      </p:sp>
      <p:sp>
        <p:nvSpPr>
          <p:cNvPr id="2" name="矩形 1">
            <a:extLst>
              <a:ext uri="{FF2B5EF4-FFF2-40B4-BE49-F238E27FC236}">
                <a16:creationId xmlns:a16="http://schemas.microsoft.com/office/drawing/2014/main" id="{8C86AAAF-8BAC-41E9-BDF2-929542066A42}"/>
              </a:ext>
            </a:extLst>
          </p:cNvPr>
          <p:cNvSpPr/>
          <p:nvPr/>
        </p:nvSpPr>
        <p:spPr>
          <a:xfrm>
            <a:off x="7435272" y="5373216"/>
            <a:ext cx="203201" cy="700987"/>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標題 1"/>
          <p:cNvSpPr txBox="1">
            <a:spLocks/>
          </p:cNvSpPr>
          <p:nvPr/>
        </p:nvSpPr>
        <p:spPr bwMode="auto">
          <a:xfrm>
            <a:off x="336550" y="333375"/>
            <a:ext cx="8229600" cy="633413"/>
          </a:xfrm>
          <a:prstGeom prst="rect">
            <a:avLst/>
          </a:prstGeom>
          <a:noFill/>
          <a:ln w="9525">
            <a:noFill/>
            <a:miter lim="800000"/>
            <a:headEnd/>
            <a:tailEnd/>
          </a:ln>
        </p:spPr>
        <p:txBody>
          <a:bodyPr anchor="ctr"/>
          <a:lstStyle/>
          <a:p>
            <a:pPr eaLnBrk="0" hangingPunct="0"/>
            <a:r>
              <a:rPr lang="zh-TW" altLang="en-US" sz="2800" dirty="0">
                <a:solidFill>
                  <a:schemeClr val="tx2"/>
                </a:solidFill>
                <a:latin typeface="標楷體" pitchFamily="65" charset="-120"/>
                <a:ea typeface="標楷體" pitchFamily="65" charset="-120"/>
              </a:rPr>
              <a:t>五、資格審查系統</a:t>
            </a:r>
            <a:r>
              <a:rPr lang="en-US" altLang="zh-TW" sz="2800" dirty="0">
                <a:solidFill>
                  <a:schemeClr val="tx2"/>
                </a:solidFill>
                <a:latin typeface="標楷體" pitchFamily="65" charset="-120"/>
                <a:ea typeface="標楷體" pitchFamily="65" charset="-120"/>
              </a:rPr>
              <a:t>-</a:t>
            </a:r>
            <a:r>
              <a:rPr lang="zh-TW" altLang="en-US" sz="2800" dirty="0">
                <a:solidFill>
                  <a:srgbClr val="FF0000"/>
                </a:solidFill>
                <a:latin typeface="標楷體" pitchFamily="65" charset="-120"/>
                <a:ea typeface="標楷體" pitchFamily="65" charset="-120"/>
              </a:rPr>
              <a:t>資格審查證件黏貼單樣張</a:t>
            </a:r>
            <a:endParaRPr lang="zh-TW" altLang="en-US" sz="2800" dirty="0">
              <a:solidFill>
                <a:srgbClr val="FF0000"/>
              </a:solidFill>
            </a:endParaRPr>
          </a:p>
        </p:txBody>
      </p:sp>
      <p:pic>
        <p:nvPicPr>
          <p:cNvPr id="3" name="圖片 2">
            <a:extLst>
              <a:ext uri="{FF2B5EF4-FFF2-40B4-BE49-F238E27FC236}">
                <a16:creationId xmlns:a16="http://schemas.microsoft.com/office/drawing/2014/main" id="{D67A2B12-0561-40EB-A00E-C019B345EB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5" y="1700808"/>
            <a:ext cx="2981045" cy="4176464"/>
          </a:xfrm>
          <a:prstGeom prst="rect">
            <a:avLst/>
          </a:prstGeom>
          <a:ln>
            <a:solidFill>
              <a:schemeClr val="tx1"/>
            </a:solidFill>
          </a:ln>
        </p:spPr>
      </p:pic>
      <p:pic>
        <p:nvPicPr>
          <p:cNvPr id="5" name="圖片 4">
            <a:extLst>
              <a:ext uri="{FF2B5EF4-FFF2-40B4-BE49-F238E27FC236}">
                <a16:creationId xmlns:a16="http://schemas.microsoft.com/office/drawing/2014/main" id="{296C1789-9FEE-468C-9EDC-92BBE837EA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15893" y="1710219"/>
            <a:ext cx="2947221" cy="4176464"/>
          </a:xfrm>
          <a:prstGeom prst="rect">
            <a:avLst/>
          </a:prstGeom>
          <a:ln>
            <a:solidFill>
              <a:schemeClr val="tx1"/>
            </a:solidFill>
          </a:ln>
        </p:spPr>
      </p:pic>
      <p:pic>
        <p:nvPicPr>
          <p:cNvPr id="7" name="圖片 6">
            <a:extLst>
              <a:ext uri="{FF2B5EF4-FFF2-40B4-BE49-F238E27FC236}">
                <a16:creationId xmlns:a16="http://schemas.microsoft.com/office/drawing/2014/main" id="{5F9EA377-C984-4404-9A49-22FD928B9A4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15173" y="1700808"/>
            <a:ext cx="2921322" cy="4176464"/>
          </a:xfrm>
          <a:prstGeom prst="rect">
            <a:avLst/>
          </a:prstGeom>
          <a:ln>
            <a:solidFill>
              <a:schemeClr val="tx1"/>
            </a:solidFill>
          </a:ln>
        </p:spPr>
      </p:pic>
      <p:sp>
        <p:nvSpPr>
          <p:cNvPr id="4" name="投影片編號版面配置區 3">
            <a:extLst>
              <a:ext uri="{FF2B5EF4-FFF2-40B4-BE49-F238E27FC236}">
                <a16:creationId xmlns:a16="http://schemas.microsoft.com/office/drawing/2014/main" id="{ED0B4639-3398-4177-88C5-A1AFF51817E2}"/>
              </a:ext>
            </a:extLst>
          </p:cNvPr>
          <p:cNvSpPr>
            <a:spLocks noGrp="1"/>
          </p:cNvSpPr>
          <p:nvPr>
            <p:ph type="sldNum" sz="quarter" idx="12"/>
          </p:nvPr>
        </p:nvSpPr>
        <p:spPr/>
        <p:txBody>
          <a:bodyPr/>
          <a:lstStyle/>
          <a:p>
            <a:pPr>
              <a:defRPr/>
            </a:pPr>
            <a:fld id="{6696D582-221A-4A7A-9495-2A3992126361}" type="slidenum">
              <a:rPr lang="zh-TW" altLang="en-US" smtClean="0"/>
              <a:pPr>
                <a:defRPr/>
              </a:pPr>
              <a:t>47</a:t>
            </a:fld>
            <a:endParaRPr lang="en-US" altLang="zh-TW"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2AA56DC0-D83B-4392-B8BE-9653DC9553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8212" y="2123417"/>
            <a:ext cx="6804248" cy="3716563"/>
          </a:xfrm>
          <a:prstGeom prst="rect">
            <a:avLst/>
          </a:prstGeom>
        </p:spPr>
      </p:pic>
      <p:sp>
        <p:nvSpPr>
          <p:cNvPr id="73730" name="標題 1"/>
          <p:cNvSpPr txBox="1">
            <a:spLocks/>
          </p:cNvSpPr>
          <p:nvPr/>
        </p:nvSpPr>
        <p:spPr bwMode="auto">
          <a:xfrm>
            <a:off x="395536" y="313963"/>
            <a:ext cx="8229600" cy="633413"/>
          </a:xfrm>
          <a:prstGeom prst="rect">
            <a:avLst/>
          </a:prstGeom>
          <a:noFill/>
          <a:ln w="9525">
            <a:noFill/>
            <a:miter lim="800000"/>
            <a:headEnd/>
            <a:tailEnd/>
          </a:ln>
        </p:spPr>
        <p:txBody>
          <a:bodyPr/>
          <a:lstStyle/>
          <a:p>
            <a:pPr eaLnBrk="0" hangingPunct="0"/>
            <a:r>
              <a:rPr lang="zh-TW" altLang="en-US" sz="2800" dirty="0">
                <a:solidFill>
                  <a:schemeClr val="tx2"/>
                </a:solidFill>
                <a:latin typeface="標楷體" pitchFamily="65" charset="-120"/>
                <a:ea typeface="標楷體" pitchFamily="65" charset="-120"/>
              </a:rPr>
              <a:t>六、集體繳費名單勾選系統</a:t>
            </a:r>
            <a:r>
              <a:rPr lang="en-US" altLang="zh-TW" sz="2800" dirty="0">
                <a:solidFill>
                  <a:schemeClr val="tx2"/>
                </a:solidFill>
                <a:latin typeface="標楷體" pitchFamily="65" charset="-120"/>
                <a:ea typeface="標楷體" pitchFamily="65" charset="-120"/>
              </a:rPr>
              <a:t>-</a:t>
            </a:r>
            <a:r>
              <a:rPr lang="zh-TW" altLang="en-US" sz="2800" dirty="0">
                <a:solidFill>
                  <a:srgbClr val="FF0000"/>
                </a:solidFill>
                <a:latin typeface="標楷體" pitchFamily="65" charset="-120"/>
                <a:ea typeface="標楷體" pitchFamily="65" charset="-120"/>
              </a:rPr>
              <a:t>登入系統</a:t>
            </a:r>
            <a:endParaRPr lang="zh-TW" altLang="en-US" sz="2800" dirty="0">
              <a:solidFill>
                <a:srgbClr val="FF0000"/>
              </a:solidFill>
            </a:endParaRPr>
          </a:p>
        </p:txBody>
      </p:sp>
      <p:sp>
        <p:nvSpPr>
          <p:cNvPr id="73731" name="文字方塊 2"/>
          <p:cNvSpPr txBox="1">
            <a:spLocks noChangeArrowheads="1"/>
          </p:cNvSpPr>
          <p:nvPr/>
        </p:nvSpPr>
        <p:spPr bwMode="auto">
          <a:xfrm>
            <a:off x="251520" y="1098252"/>
            <a:ext cx="8261350" cy="923330"/>
          </a:xfrm>
          <a:prstGeom prst="rect">
            <a:avLst/>
          </a:prstGeom>
          <a:noFill/>
          <a:ln w="9525">
            <a:noFill/>
            <a:miter lim="800000"/>
            <a:headEnd/>
            <a:tailEnd/>
          </a:ln>
        </p:spPr>
        <p:txBody>
          <a:bodyPr wrap="square">
            <a:spAutoFit/>
          </a:bodyPr>
          <a:lstStyle/>
          <a:p>
            <a:pPr marL="0" lvl="1" algn="just"/>
            <a:r>
              <a:rPr lang="zh-TW" altLang="en-US" b="1" dirty="0">
                <a:latin typeface="標楷體" pitchFamily="65" charset="-120"/>
                <a:ea typeface="標楷體" pitchFamily="65" charset="-120"/>
              </a:rPr>
              <a:t>注意事項：</a:t>
            </a:r>
            <a:r>
              <a:rPr lang="zh-TW" altLang="en-US" b="1" dirty="0">
                <a:latin typeface="Times New Roman" panose="02020603050405020304" pitchFamily="18" charset="0"/>
                <a:ea typeface="標楷體" pitchFamily="65" charset="-120"/>
                <a:cs typeface="Times New Roman" panose="02020603050405020304" pitchFamily="18" charset="0"/>
              </a:rPr>
              <a:t>請於</a:t>
            </a:r>
            <a:r>
              <a:rPr lang="en-US" altLang="zh-TW" b="1" dirty="0">
                <a:solidFill>
                  <a:srgbClr val="FF0000"/>
                </a:solidFill>
                <a:latin typeface="Times New Roman" panose="02020603050405020304" pitchFamily="18" charset="0"/>
                <a:ea typeface="標楷體" pitchFamily="65" charset="-120"/>
                <a:cs typeface="Times New Roman" panose="02020603050405020304" pitchFamily="18" charset="0"/>
              </a:rPr>
              <a:t>112</a:t>
            </a:r>
            <a:r>
              <a:rPr lang="zh-TW" altLang="en-US" b="1" dirty="0">
                <a:solidFill>
                  <a:srgbClr val="FF0000"/>
                </a:solidFill>
                <a:latin typeface="Times New Roman" panose="02020603050405020304" pitchFamily="18" charset="0"/>
                <a:ea typeface="標楷體" pitchFamily="65" charset="-120"/>
                <a:cs typeface="Times New Roman" panose="02020603050405020304" pitchFamily="18" charset="0"/>
              </a:rPr>
              <a:t>年</a:t>
            </a:r>
            <a:r>
              <a:rPr lang="en-US" altLang="zh-TW" b="1" dirty="0">
                <a:solidFill>
                  <a:srgbClr val="FF0000"/>
                </a:solidFill>
                <a:latin typeface="Times New Roman" panose="02020603050405020304" pitchFamily="18" charset="0"/>
                <a:ea typeface="標楷體" pitchFamily="65" charset="-120"/>
                <a:cs typeface="Times New Roman" panose="02020603050405020304" pitchFamily="18" charset="0"/>
              </a:rPr>
              <a:t>7</a:t>
            </a:r>
            <a:r>
              <a:rPr lang="zh-TW" altLang="en-US" b="1" dirty="0">
                <a:solidFill>
                  <a:srgbClr val="FF0000"/>
                </a:solidFill>
                <a:latin typeface="Times New Roman" panose="02020603050405020304" pitchFamily="18" charset="0"/>
                <a:ea typeface="標楷體" pitchFamily="65" charset="-120"/>
                <a:cs typeface="Times New Roman" panose="02020603050405020304" pitchFamily="18" charset="0"/>
              </a:rPr>
              <a:t>月</a:t>
            </a:r>
            <a:r>
              <a:rPr lang="en-US" altLang="zh-TW" b="1" dirty="0">
                <a:solidFill>
                  <a:srgbClr val="FF0000"/>
                </a:solidFill>
                <a:latin typeface="Times New Roman" panose="02020603050405020304" pitchFamily="18" charset="0"/>
                <a:ea typeface="標楷體" pitchFamily="65" charset="-120"/>
                <a:cs typeface="Times New Roman" panose="02020603050405020304" pitchFamily="18" charset="0"/>
              </a:rPr>
              <a:t>18</a:t>
            </a:r>
            <a:r>
              <a:rPr lang="zh-TW" altLang="en-US" b="1" dirty="0">
                <a:solidFill>
                  <a:srgbClr val="FF0000"/>
                </a:solidFill>
                <a:latin typeface="Times New Roman" panose="02020603050405020304" pitchFamily="18" charset="0"/>
                <a:ea typeface="標楷體" pitchFamily="65" charset="-120"/>
                <a:cs typeface="Times New Roman" panose="02020603050405020304" pitchFamily="18" charset="0"/>
              </a:rPr>
              <a:t>日</a:t>
            </a:r>
            <a:r>
              <a:rPr lang="en-US" altLang="zh-TW" b="1" dirty="0">
                <a:solidFill>
                  <a:srgbClr val="FF0000"/>
                </a:solidFill>
                <a:latin typeface="Times New Roman" panose="02020603050405020304" pitchFamily="18" charset="0"/>
                <a:ea typeface="標楷體" pitchFamily="65" charset="-120"/>
                <a:cs typeface="Times New Roman" panose="02020603050405020304" pitchFamily="18" charset="0"/>
              </a:rPr>
              <a:t>(</a:t>
            </a:r>
            <a:r>
              <a:rPr lang="zh-TW" altLang="en-US" b="1" dirty="0">
                <a:solidFill>
                  <a:srgbClr val="FF0000"/>
                </a:solidFill>
                <a:latin typeface="Times New Roman" panose="02020603050405020304" pitchFamily="18" charset="0"/>
                <a:ea typeface="標楷體" pitchFamily="65" charset="-120"/>
                <a:cs typeface="Times New Roman" panose="02020603050405020304" pitchFamily="18" charset="0"/>
              </a:rPr>
              <a:t>星期二</a:t>
            </a:r>
            <a:r>
              <a:rPr lang="en-US" altLang="zh-TW" b="1" dirty="0">
                <a:solidFill>
                  <a:srgbClr val="FF0000"/>
                </a:solidFill>
                <a:latin typeface="Times New Roman" panose="02020603050405020304" pitchFamily="18" charset="0"/>
                <a:ea typeface="標楷體" pitchFamily="65" charset="-120"/>
                <a:cs typeface="Times New Roman" panose="02020603050405020304" pitchFamily="18" charset="0"/>
              </a:rPr>
              <a:t>)10:00</a:t>
            </a:r>
            <a:r>
              <a:rPr lang="zh-TW" altLang="en-US" b="1" dirty="0">
                <a:solidFill>
                  <a:srgbClr val="FF0000"/>
                </a:solidFill>
                <a:latin typeface="Times New Roman" panose="02020603050405020304" pitchFamily="18" charset="0"/>
                <a:ea typeface="標楷體" pitchFamily="65" charset="-120"/>
                <a:cs typeface="Times New Roman" panose="02020603050405020304" pitchFamily="18" charset="0"/>
              </a:rPr>
              <a:t>起至</a:t>
            </a:r>
            <a:r>
              <a:rPr lang="en-US" altLang="zh-TW" b="1" dirty="0">
                <a:solidFill>
                  <a:srgbClr val="FF0000"/>
                </a:solidFill>
                <a:latin typeface="Times New Roman" panose="02020603050405020304" pitchFamily="18" charset="0"/>
                <a:ea typeface="標楷體" pitchFamily="65" charset="-120"/>
                <a:cs typeface="Times New Roman" panose="02020603050405020304" pitchFamily="18" charset="0"/>
              </a:rPr>
              <a:t>112</a:t>
            </a:r>
            <a:r>
              <a:rPr lang="zh-TW" altLang="en-US" b="1" dirty="0">
                <a:solidFill>
                  <a:srgbClr val="FF0000"/>
                </a:solidFill>
                <a:latin typeface="Times New Roman" panose="02020603050405020304" pitchFamily="18" charset="0"/>
                <a:ea typeface="標楷體" pitchFamily="65" charset="-120"/>
                <a:cs typeface="Times New Roman" panose="02020603050405020304" pitchFamily="18" charset="0"/>
              </a:rPr>
              <a:t>年</a:t>
            </a:r>
            <a:r>
              <a:rPr lang="en-US" altLang="zh-TW" b="1" dirty="0">
                <a:solidFill>
                  <a:srgbClr val="FF0000"/>
                </a:solidFill>
                <a:latin typeface="Times New Roman" panose="02020603050405020304" pitchFamily="18" charset="0"/>
                <a:ea typeface="標楷體" pitchFamily="65" charset="-120"/>
                <a:cs typeface="Times New Roman" panose="02020603050405020304" pitchFamily="18" charset="0"/>
              </a:rPr>
              <a:t>7</a:t>
            </a:r>
            <a:r>
              <a:rPr lang="zh-TW" altLang="en-US" b="1" dirty="0">
                <a:solidFill>
                  <a:srgbClr val="FF0000"/>
                </a:solidFill>
                <a:latin typeface="Times New Roman" panose="02020603050405020304" pitchFamily="18" charset="0"/>
                <a:ea typeface="標楷體" pitchFamily="65" charset="-120"/>
                <a:cs typeface="Times New Roman" panose="02020603050405020304" pitchFamily="18" charset="0"/>
              </a:rPr>
              <a:t>月</a:t>
            </a:r>
            <a:r>
              <a:rPr lang="en-US" altLang="zh-TW" b="1" dirty="0">
                <a:solidFill>
                  <a:srgbClr val="FF0000"/>
                </a:solidFill>
                <a:latin typeface="Times New Roman" panose="02020603050405020304" pitchFamily="18" charset="0"/>
                <a:ea typeface="標楷體" pitchFamily="65" charset="-120"/>
                <a:cs typeface="Times New Roman" panose="02020603050405020304" pitchFamily="18" charset="0"/>
              </a:rPr>
              <a:t>20</a:t>
            </a:r>
            <a:r>
              <a:rPr lang="zh-TW" altLang="en-US" b="1" dirty="0">
                <a:solidFill>
                  <a:srgbClr val="FF0000"/>
                </a:solidFill>
                <a:latin typeface="Times New Roman" panose="02020603050405020304" pitchFamily="18" charset="0"/>
                <a:ea typeface="標楷體" pitchFamily="65" charset="-120"/>
                <a:cs typeface="Times New Roman" panose="02020603050405020304" pitchFamily="18" charset="0"/>
              </a:rPr>
              <a:t>日</a:t>
            </a:r>
            <a:r>
              <a:rPr lang="en-US" altLang="zh-TW" b="1" dirty="0">
                <a:solidFill>
                  <a:srgbClr val="FF0000"/>
                </a:solidFill>
                <a:latin typeface="Times New Roman" panose="02020603050405020304" pitchFamily="18" charset="0"/>
                <a:ea typeface="標楷體" pitchFamily="65" charset="-120"/>
                <a:cs typeface="Times New Roman" panose="02020603050405020304" pitchFamily="18" charset="0"/>
              </a:rPr>
              <a:t>(</a:t>
            </a:r>
            <a:r>
              <a:rPr lang="zh-TW" altLang="en-US" b="1" dirty="0">
                <a:solidFill>
                  <a:srgbClr val="FF0000"/>
                </a:solidFill>
                <a:latin typeface="Times New Roman" panose="02020603050405020304" pitchFamily="18" charset="0"/>
                <a:ea typeface="標楷體" pitchFamily="65" charset="-120"/>
                <a:cs typeface="Times New Roman" panose="02020603050405020304" pitchFamily="18" charset="0"/>
              </a:rPr>
              <a:t>星期四</a:t>
            </a:r>
            <a:r>
              <a:rPr lang="en-US" altLang="zh-TW" b="1" dirty="0">
                <a:solidFill>
                  <a:srgbClr val="FF0000"/>
                </a:solidFill>
                <a:latin typeface="Times New Roman" panose="02020603050405020304" pitchFamily="18" charset="0"/>
                <a:ea typeface="標楷體" pitchFamily="65" charset="-120"/>
                <a:cs typeface="Times New Roman" panose="02020603050405020304" pitchFamily="18" charset="0"/>
              </a:rPr>
              <a:t>)17:00</a:t>
            </a:r>
            <a:r>
              <a:rPr lang="zh-TW" altLang="en-US" b="1" dirty="0">
                <a:solidFill>
                  <a:srgbClr val="FF0000"/>
                </a:solidFill>
                <a:latin typeface="Times New Roman" panose="02020603050405020304" pitchFamily="18" charset="0"/>
                <a:ea typeface="標楷體" pitchFamily="65" charset="-120"/>
                <a:cs typeface="Times New Roman" panose="02020603050405020304" pitchFamily="18" charset="0"/>
              </a:rPr>
              <a:t>止，</a:t>
            </a:r>
            <a:r>
              <a:rPr lang="zh-TW" altLang="en-US" b="1" dirty="0">
                <a:latin typeface="Times New Roman" panose="02020603050405020304" pitchFamily="18" charset="0"/>
                <a:ea typeface="標楷體" pitchFamily="65" charset="-120"/>
                <a:cs typeface="Times New Roman" panose="02020603050405020304" pitchFamily="18" charset="0"/>
              </a:rPr>
              <a:t>                  </a:t>
            </a:r>
            <a:endParaRPr lang="en-US" altLang="zh-TW" b="1" dirty="0">
              <a:latin typeface="Times New Roman" panose="02020603050405020304" pitchFamily="18" charset="0"/>
              <a:ea typeface="標楷體" pitchFamily="65" charset="-120"/>
              <a:cs typeface="Times New Roman" panose="02020603050405020304" pitchFamily="18" charset="0"/>
            </a:endParaRPr>
          </a:p>
          <a:p>
            <a:pPr marL="0" lvl="1" algn="just"/>
            <a:r>
              <a:rPr lang="zh-TW" altLang="en-US" b="1" dirty="0">
                <a:latin typeface="Times New Roman" panose="02020603050405020304" pitchFamily="18" charset="0"/>
                <a:ea typeface="標楷體" pitchFamily="65" charset="-120"/>
                <a:cs typeface="Times New Roman" panose="02020603050405020304" pitchFamily="18" charset="0"/>
              </a:rPr>
              <a:t>                    至</a:t>
            </a:r>
            <a:r>
              <a:rPr lang="zh-TW" altLang="en-US" b="1" u="sng" dirty="0">
                <a:latin typeface="Times New Roman" panose="02020603050405020304" pitchFamily="18" charset="0"/>
                <a:ea typeface="標楷體" pitchFamily="65" charset="-120"/>
                <a:cs typeface="Times New Roman" panose="02020603050405020304" pitchFamily="18" charset="0"/>
              </a:rPr>
              <a:t>系統勾選參加集繳意願</a:t>
            </a:r>
            <a:r>
              <a:rPr lang="zh-TW" altLang="en-US" b="1" dirty="0">
                <a:latin typeface="Times New Roman" panose="02020603050405020304" pitchFamily="18" charset="0"/>
                <a:ea typeface="標楷體" pitchFamily="65" charset="-120"/>
                <a:cs typeface="Times New Roman" panose="02020603050405020304" pitchFamily="18" charset="0"/>
              </a:rPr>
              <a:t>，若有意願辦理集繳請於</a:t>
            </a:r>
            <a:r>
              <a:rPr lang="en-US" altLang="zh-TW" b="1" dirty="0">
                <a:solidFill>
                  <a:srgbClr val="FF0000"/>
                </a:solidFill>
                <a:latin typeface="Times New Roman" panose="02020603050405020304" pitchFamily="18" charset="0"/>
                <a:ea typeface="標楷體" pitchFamily="65" charset="-120"/>
                <a:cs typeface="Times New Roman" panose="02020603050405020304" pitchFamily="18" charset="0"/>
              </a:rPr>
              <a:t>112</a:t>
            </a:r>
            <a:r>
              <a:rPr lang="zh-TW" altLang="en-US" b="1" dirty="0">
                <a:solidFill>
                  <a:srgbClr val="FF0000"/>
                </a:solidFill>
                <a:latin typeface="Times New Roman" panose="02020603050405020304" pitchFamily="18" charset="0"/>
                <a:ea typeface="標楷體" pitchFamily="65" charset="-120"/>
                <a:cs typeface="Times New Roman" panose="02020603050405020304" pitchFamily="18" charset="0"/>
              </a:rPr>
              <a:t>年</a:t>
            </a:r>
            <a:r>
              <a:rPr lang="en-US" altLang="zh-TW" b="1" dirty="0">
                <a:solidFill>
                  <a:srgbClr val="FF0000"/>
                </a:solidFill>
                <a:latin typeface="Times New Roman" panose="02020603050405020304" pitchFamily="18" charset="0"/>
                <a:ea typeface="標楷體" pitchFamily="65" charset="-120"/>
                <a:cs typeface="Times New Roman" panose="02020603050405020304" pitchFamily="18" charset="0"/>
              </a:rPr>
              <a:t>7</a:t>
            </a:r>
            <a:r>
              <a:rPr lang="zh-TW" altLang="en-US" b="1" dirty="0">
                <a:solidFill>
                  <a:srgbClr val="FF0000"/>
                </a:solidFill>
                <a:latin typeface="Times New Roman" panose="02020603050405020304" pitchFamily="18" charset="0"/>
                <a:ea typeface="標楷體" pitchFamily="65" charset="-120"/>
                <a:cs typeface="Times New Roman" panose="02020603050405020304" pitchFamily="18" charset="0"/>
              </a:rPr>
              <a:t>月</a:t>
            </a:r>
            <a:r>
              <a:rPr lang="en-US" altLang="zh-TW" b="1" dirty="0">
                <a:solidFill>
                  <a:srgbClr val="FF0000"/>
                </a:solidFill>
                <a:latin typeface="Times New Roman" panose="02020603050405020304" pitchFamily="18" charset="0"/>
                <a:ea typeface="標楷體" pitchFamily="65" charset="-120"/>
                <a:cs typeface="Times New Roman" panose="02020603050405020304" pitchFamily="18" charset="0"/>
              </a:rPr>
              <a:t>20</a:t>
            </a:r>
            <a:r>
              <a:rPr lang="zh-TW" altLang="en-US" b="1" dirty="0">
                <a:solidFill>
                  <a:srgbClr val="FF0000"/>
                </a:solidFill>
                <a:latin typeface="Times New Roman" panose="02020603050405020304" pitchFamily="18" charset="0"/>
                <a:ea typeface="標楷體" pitchFamily="65" charset="-120"/>
                <a:cs typeface="Times New Roman" panose="02020603050405020304" pitchFamily="18" charset="0"/>
              </a:rPr>
              <a:t>日</a:t>
            </a:r>
            <a:r>
              <a:rPr lang="en-US" altLang="zh-TW" b="1" dirty="0">
                <a:solidFill>
                  <a:srgbClr val="FF0000"/>
                </a:solidFill>
                <a:latin typeface="Times New Roman" panose="02020603050405020304" pitchFamily="18" charset="0"/>
                <a:ea typeface="標楷體" pitchFamily="65" charset="-120"/>
                <a:cs typeface="Times New Roman" panose="02020603050405020304" pitchFamily="18" charset="0"/>
              </a:rPr>
              <a:t>(</a:t>
            </a:r>
            <a:r>
              <a:rPr lang="zh-TW" altLang="en-US" b="1" dirty="0">
                <a:solidFill>
                  <a:srgbClr val="FF0000"/>
                </a:solidFill>
                <a:latin typeface="Times New Roman" panose="02020603050405020304" pitchFamily="18" charset="0"/>
                <a:ea typeface="標楷體" pitchFamily="65" charset="-120"/>
                <a:cs typeface="Times New Roman" panose="02020603050405020304" pitchFamily="18" charset="0"/>
              </a:rPr>
              <a:t>星期  </a:t>
            </a:r>
            <a:endParaRPr lang="en-US" altLang="zh-TW" b="1" dirty="0">
              <a:solidFill>
                <a:srgbClr val="FF0000"/>
              </a:solidFill>
              <a:latin typeface="Times New Roman" panose="02020603050405020304" pitchFamily="18" charset="0"/>
              <a:ea typeface="標楷體" pitchFamily="65" charset="-120"/>
              <a:cs typeface="Times New Roman" panose="02020603050405020304" pitchFamily="18" charset="0"/>
            </a:endParaRPr>
          </a:p>
          <a:p>
            <a:pPr marL="0" lvl="1" algn="just"/>
            <a:r>
              <a:rPr lang="zh-TW" altLang="en-US" b="1" dirty="0">
                <a:solidFill>
                  <a:srgbClr val="FF0000"/>
                </a:solidFill>
                <a:latin typeface="Times New Roman" panose="02020603050405020304" pitchFamily="18" charset="0"/>
                <a:ea typeface="標楷體" pitchFamily="65" charset="-120"/>
                <a:cs typeface="Times New Roman" panose="02020603050405020304" pitchFamily="18" charset="0"/>
              </a:rPr>
              <a:t>                    四</a:t>
            </a:r>
            <a:r>
              <a:rPr lang="en-US" altLang="zh-TW" b="1" dirty="0">
                <a:solidFill>
                  <a:srgbClr val="FF0000"/>
                </a:solidFill>
                <a:latin typeface="Times New Roman" panose="02020603050405020304" pitchFamily="18" charset="0"/>
                <a:ea typeface="標楷體" pitchFamily="65" charset="-120"/>
                <a:cs typeface="Times New Roman" panose="02020603050405020304" pitchFamily="18" charset="0"/>
              </a:rPr>
              <a:t>)17:00</a:t>
            </a:r>
            <a:r>
              <a:rPr lang="zh-TW" altLang="en-US" b="1" dirty="0">
                <a:solidFill>
                  <a:srgbClr val="FF0000"/>
                </a:solidFill>
                <a:latin typeface="Times New Roman" panose="02020603050405020304" pitchFamily="18" charset="0"/>
                <a:ea typeface="標楷體" pitchFamily="65" charset="-120"/>
                <a:cs typeface="Times New Roman" panose="02020603050405020304" pitchFamily="18" charset="0"/>
              </a:rPr>
              <a:t>前</a:t>
            </a:r>
            <a:r>
              <a:rPr lang="zh-TW" altLang="en-US" b="1" u="sng" dirty="0">
                <a:latin typeface="Times New Roman" panose="02020603050405020304" pitchFamily="18" charset="0"/>
                <a:ea typeface="標楷體" pitchFamily="65" charset="-120"/>
                <a:cs typeface="Times New Roman" panose="02020603050405020304" pitchFamily="18" charset="0"/>
              </a:rPr>
              <a:t>完成繳費名單勾選並繳費</a:t>
            </a:r>
            <a:r>
              <a:rPr lang="zh-TW" altLang="en-US" b="1" dirty="0">
                <a:latin typeface="Times New Roman" panose="02020603050405020304" pitchFamily="18" charset="0"/>
                <a:ea typeface="標楷體" pitchFamily="65" charset="-120"/>
                <a:cs typeface="Times New Roman" panose="02020603050405020304" pitchFamily="18" charset="0"/>
              </a:rPr>
              <a:t>。</a:t>
            </a:r>
            <a:endParaRPr lang="en-US" altLang="zh-TW" b="1" dirty="0">
              <a:latin typeface="Times New Roman" panose="02020603050405020304" pitchFamily="18" charset="0"/>
              <a:ea typeface="標楷體" pitchFamily="65" charset="-120"/>
              <a:cs typeface="Times New Roman" panose="02020603050405020304" pitchFamily="18" charset="0"/>
            </a:endParaRPr>
          </a:p>
        </p:txBody>
      </p:sp>
      <p:sp>
        <p:nvSpPr>
          <p:cNvPr id="9" name="AutoShape 4">
            <a:extLst>
              <a:ext uri="{FF2B5EF4-FFF2-40B4-BE49-F238E27FC236}">
                <a16:creationId xmlns:a16="http://schemas.microsoft.com/office/drawing/2014/main" id="{0FE08C36-6D4D-47D3-9BE5-AE7A282D22B9}"/>
              </a:ext>
            </a:extLst>
          </p:cNvPr>
          <p:cNvSpPr>
            <a:spLocks noChangeArrowheads="1"/>
          </p:cNvSpPr>
          <p:nvPr/>
        </p:nvSpPr>
        <p:spPr bwMode="auto">
          <a:xfrm>
            <a:off x="6553200" y="3501008"/>
            <a:ext cx="1439862" cy="961382"/>
          </a:xfrm>
          <a:prstGeom prst="wedgeRectCallout">
            <a:avLst>
              <a:gd name="adj1" fmla="val -143583"/>
              <a:gd name="adj2" fmla="val 31002"/>
            </a:avLst>
          </a:prstGeom>
          <a:solidFill>
            <a:srgbClr val="FFFF99"/>
          </a:solidFill>
          <a:ln w="9525" algn="ctr">
            <a:solidFill>
              <a:schemeClr val="tx1"/>
            </a:solidFill>
            <a:miter lim="800000"/>
            <a:headEnd/>
            <a:tailEnd/>
          </a:ln>
        </p:spPr>
        <p:txBody>
          <a:bodyPr/>
          <a:lstStyle/>
          <a:p>
            <a:r>
              <a:rPr lang="zh-TW" altLang="en-US" sz="1400" b="1" dirty="0">
                <a:solidFill>
                  <a:srgbClr val="0000FF"/>
                </a:solidFill>
                <a:latin typeface="標楷體" pitchFamily="65" charset="-120"/>
                <a:ea typeface="標楷體" pitchFamily="65" charset="-120"/>
              </a:rPr>
              <a:t>請依「報名試務單位基本資料維護系統」之帳號密碼登入</a:t>
            </a:r>
          </a:p>
        </p:txBody>
      </p:sp>
      <p:sp>
        <p:nvSpPr>
          <p:cNvPr id="3" name="投影片編號版面配置區 2">
            <a:extLst>
              <a:ext uri="{FF2B5EF4-FFF2-40B4-BE49-F238E27FC236}">
                <a16:creationId xmlns:a16="http://schemas.microsoft.com/office/drawing/2014/main" id="{FFF324B3-A351-4C64-A313-353A29C20DE5}"/>
              </a:ext>
            </a:extLst>
          </p:cNvPr>
          <p:cNvSpPr>
            <a:spLocks noGrp="1"/>
          </p:cNvSpPr>
          <p:nvPr>
            <p:ph type="sldNum" sz="quarter" idx="12"/>
          </p:nvPr>
        </p:nvSpPr>
        <p:spPr/>
        <p:txBody>
          <a:bodyPr/>
          <a:lstStyle/>
          <a:p>
            <a:pPr>
              <a:defRPr/>
            </a:pPr>
            <a:fld id="{6696D582-221A-4A7A-9495-2A3992126361}" type="slidenum">
              <a:rPr lang="zh-TW" altLang="en-US" smtClean="0"/>
              <a:pPr>
                <a:defRPr/>
              </a:pPr>
              <a:t>48</a:t>
            </a:fld>
            <a:endParaRPr lang="en-US" altLang="zh-TW" dirty="0"/>
          </a:p>
        </p:txBody>
      </p:sp>
    </p:spTree>
  </p:cSld>
  <p:clrMapOvr>
    <a:masterClrMapping/>
  </p:clrMapOvr>
</p:sld>
</file>

<file path=ppt/slides/slide4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id="6" name="群組 5">
            <a:extLst>
              <a:ext uri="{FF2B5EF4-FFF2-40B4-BE49-F238E27FC236}">
                <a16:creationId xmlns:a16="http://schemas.microsoft.com/office/drawing/2014/main" id="{04A9A16E-2D0B-4704-9739-BD195BB8CB87}"/>
              </a:ext>
            </a:extLst>
          </p:cNvPr>
          <p:cNvGrpSpPr/>
          <p:nvPr/>
        </p:nvGrpSpPr>
        <p:grpSpPr>
          <a:xfrm>
            <a:off x="-8012" y="1800622"/>
            <a:ext cx="9144000" cy="2887794"/>
            <a:chOff x="-8012" y="1800622"/>
            <a:chExt cx="9144000" cy="2887794"/>
          </a:xfrm>
        </p:grpSpPr>
        <p:pic>
          <p:nvPicPr>
            <p:cNvPr id="3" name="圖片 2">
              <a:extLst>
                <a:ext uri="{FF2B5EF4-FFF2-40B4-BE49-F238E27FC236}">
                  <a16:creationId xmlns:a16="http://schemas.microsoft.com/office/drawing/2014/main" id="{7AA414EB-1C44-4648-81F6-48162B7270E0}"/>
                </a:ext>
              </a:extLst>
            </p:cNvPr>
            <p:cNvPicPr>
              <a:picLocks noChangeAspect="1"/>
            </p:cNvPicPr>
            <p:nvPr/>
          </p:nvPicPr>
          <p:blipFill rotWithShape="1">
            <a:blip r:embed="rId3">
              <a:extLst>
                <a:ext uri="{28A0092B-C50C-407E-A947-70E740481C1C}">
                  <a14:useLocalDpi xmlns:a14="http://schemas.microsoft.com/office/drawing/2010/main" val="0"/>
                </a:ext>
              </a:extLst>
            </a:blip>
            <a:srcRect t="11"/>
            <a:stretch/>
          </p:blipFill>
          <p:spPr>
            <a:xfrm>
              <a:off x="-8012" y="1800622"/>
              <a:ext cx="9144000" cy="2887794"/>
            </a:xfrm>
            <a:prstGeom prst="rect">
              <a:avLst/>
            </a:prstGeom>
          </p:spPr>
        </p:pic>
        <p:sp>
          <p:nvSpPr>
            <p:cNvPr id="5" name="矩形 4">
              <a:extLst>
                <a:ext uri="{FF2B5EF4-FFF2-40B4-BE49-F238E27FC236}">
                  <a16:creationId xmlns:a16="http://schemas.microsoft.com/office/drawing/2014/main" id="{E5587EAC-9BF4-4081-AFAF-FEFAE25C6CA0}"/>
                </a:ext>
              </a:extLst>
            </p:cNvPr>
            <p:cNvSpPr/>
            <p:nvPr/>
          </p:nvSpPr>
          <p:spPr>
            <a:xfrm>
              <a:off x="1054696" y="2064296"/>
              <a:ext cx="936104" cy="36004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TW"/>
            </a:p>
          </p:txBody>
        </p:sp>
        <p:sp>
          <p:nvSpPr>
            <p:cNvPr id="9" name="矩形 8">
              <a:extLst>
                <a:ext uri="{FF2B5EF4-FFF2-40B4-BE49-F238E27FC236}">
                  <a16:creationId xmlns:a16="http://schemas.microsoft.com/office/drawing/2014/main" id="{43739658-A72F-4993-8BCF-EE3E1EB79150}"/>
                </a:ext>
              </a:extLst>
            </p:cNvPr>
            <p:cNvSpPr/>
            <p:nvPr/>
          </p:nvSpPr>
          <p:spPr>
            <a:xfrm>
              <a:off x="2555776" y="3322320"/>
              <a:ext cx="1901924" cy="213360"/>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TW">
                <a:solidFill>
                  <a:srgbClr val="0000FF"/>
                </a:solidFill>
              </a:endParaRPr>
            </a:p>
          </p:txBody>
        </p:sp>
      </p:grpSp>
      <p:sp>
        <p:nvSpPr>
          <p:cNvPr id="75778" name="標題 1"/>
          <p:cNvSpPr txBox="1">
            <a:spLocks/>
          </p:cNvSpPr>
          <p:nvPr/>
        </p:nvSpPr>
        <p:spPr bwMode="auto">
          <a:xfrm>
            <a:off x="323528" y="344673"/>
            <a:ext cx="8229600" cy="633413"/>
          </a:xfrm>
          <a:prstGeom prst="rect">
            <a:avLst/>
          </a:prstGeom>
          <a:noFill/>
          <a:ln w="9525">
            <a:noFill/>
            <a:miter lim="800000"/>
            <a:headEnd/>
            <a:tailEnd/>
          </a:ln>
        </p:spPr>
        <p:txBody>
          <a:bodyPr/>
          <a:lstStyle/>
          <a:p>
            <a:pPr eaLnBrk="0" hangingPunct="0"/>
            <a:r>
              <a:rPr altLang="en-US" dirty="0" lang="zh-TW" sz="2800">
                <a:solidFill>
                  <a:schemeClr val="tx2"/>
                </a:solidFill>
                <a:latin charset="-120" pitchFamily="65" typeface="標楷體"/>
                <a:ea charset="-120" pitchFamily="65" typeface="標楷體"/>
              </a:rPr>
              <a:t>六、集體繳費名單勾選系統</a:t>
            </a:r>
            <a:r>
              <a:rPr altLang="zh-TW" dirty="0" lang="en-US" sz="2800">
                <a:solidFill>
                  <a:schemeClr val="tx2"/>
                </a:solidFill>
                <a:latin charset="-120" pitchFamily="65" typeface="標楷體"/>
                <a:ea charset="-120" pitchFamily="65" typeface="標楷體"/>
              </a:rPr>
              <a:t>-</a:t>
            </a:r>
            <a:r>
              <a:rPr altLang="en-US" dirty="0" lang="zh-TW" sz="2800">
                <a:solidFill>
                  <a:srgbClr val="FF0000"/>
                </a:solidFill>
                <a:latin charset="-120" pitchFamily="65" typeface="標楷體"/>
                <a:ea charset="-120" pitchFamily="65" typeface="標楷體"/>
              </a:rPr>
              <a:t>勾選參加意願</a:t>
            </a:r>
            <a:endParaRPr altLang="en-US" dirty="0" lang="zh-TW" sz="2800">
              <a:solidFill>
                <a:srgbClr val="FF0000"/>
              </a:solidFill>
            </a:endParaRPr>
          </a:p>
        </p:txBody>
      </p:sp>
      <p:sp>
        <p:nvSpPr>
          <p:cNvPr id="8" name="AutoShape 4">
            <a:extLst>
              <a:ext uri="{FF2B5EF4-FFF2-40B4-BE49-F238E27FC236}">
                <a16:creationId xmlns:a16="http://schemas.microsoft.com/office/drawing/2014/main" id="{870F757D-7F3D-4CB5-9B4A-A23F31FB52FE}"/>
              </a:ext>
            </a:extLst>
          </p:cNvPr>
          <p:cNvSpPr>
            <a:spLocks noChangeArrowheads="1"/>
          </p:cNvSpPr>
          <p:nvPr/>
        </p:nvSpPr>
        <p:spPr bwMode="auto">
          <a:xfrm>
            <a:off x="6553200" y="2934176"/>
            <a:ext cx="1441450" cy="776288"/>
          </a:xfrm>
          <a:prstGeom prst="wedgeRectCallout">
            <a:avLst>
              <a:gd fmla="val -183428" name="adj1"/>
              <a:gd fmla="val 12243" name="adj2"/>
            </a:avLst>
          </a:prstGeom>
          <a:solidFill>
            <a:srgbClr val="FFFF99"/>
          </a:solidFill>
          <a:ln algn="ctr" w="9525">
            <a:solidFill>
              <a:schemeClr val="tx1"/>
            </a:solidFill>
            <a:miter lim="800000"/>
            <a:headEnd/>
            <a:tailEnd/>
          </a:ln>
        </p:spPr>
        <p:txBody>
          <a:bodyPr/>
          <a:lstStyle/>
          <a:p>
            <a:r>
              <a:rPr altLang="en-US" b="1" dirty="0" lang="zh-TW" sz="1400">
                <a:solidFill>
                  <a:srgbClr val="0000FF"/>
                </a:solidFill>
                <a:latin charset="0" pitchFamily="18" typeface="Times New Roman"/>
                <a:ea charset="-120" pitchFamily="65" typeface="標楷體"/>
              </a:rPr>
              <a:t>請勾選參加意願</a:t>
            </a:r>
            <a:endParaRPr altLang="zh-TW" b="1" dirty="0" lang="en-US" sz="1400">
              <a:solidFill>
                <a:srgbClr val="0000FF"/>
              </a:solidFill>
              <a:latin charset="0" pitchFamily="18" typeface="Times New Roman"/>
              <a:ea charset="-120" pitchFamily="65" typeface="標楷體"/>
            </a:endParaRPr>
          </a:p>
          <a:p>
            <a:r>
              <a:rPr altLang="en-US" b="1" dirty="0" lang="zh-TW" sz="1400">
                <a:solidFill>
                  <a:srgbClr val="0000FF"/>
                </a:solidFill>
                <a:latin charset="0" pitchFamily="18" typeface="Times New Roman"/>
                <a:ea charset="-120" pitchFamily="65" typeface="標楷體"/>
              </a:rPr>
              <a:t>，確定意願送出後即不得更改。</a:t>
            </a:r>
          </a:p>
        </p:txBody>
      </p:sp>
      <p:sp>
        <p:nvSpPr>
          <p:cNvPr id="4" name="投影片編號版面配置區 3">
            <a:extLst>
              <a:ext uri="{FF2B5EF4-FFF2-40B4-BE49-F238E27FC236}">
                <a16:creationId xmlns:a16="http://schemas.microsoft.com/office/drawing/2014/main" id="{2571EB01-1AD4-44BE-B198-ADA39411DB4D}"/>
              </a:ext>
            </a:extLst>
          </p:cNvPr>
          <p:cNvSpPr>
            <a:spLocks noGrp="1"/>
          </p:cNvSpPr>
          <p:nvPr>
            <p:ph idx="12" sz="quarter" type="sldNum"/>
          </p:nvPr>
        </p:nvSpPr>
        <p:spPr/>
        <p:txBody>
          <a:bodyPr/>
          <a:lstStyle/>
          <a:p>
            <a:pPr>
              <a:defRPr/>
            </a:pPr>
            <a:fld id="{6696D582-221A-4A7A-9495-2A3992126361}" type="slidenum">
              <a:rPr altLang="en-US" lang="zh-TW" smtClean="0"/>
              <a:pPr>
                <a:defRPr/>
              </a:pPr>
              <a:t>49</a:t>
            </a:fld>
            <a:endParaRPr altLang="zh-TW" dirty="0"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txBox="1">
            <a:spLocks noChangeArrowheads="1"/>
          </p:cNvSpPr>
          <p:nvPr/>
        </p:nvSpPr>
        <p:spPr bwMode="auto">
          <a:xfrm>
            <a:off x="288972" y="404664"/>
            <a:ext cx="8686800" cy="563562"/>
          </a:xfrm>
          <a:prstGeom prst="rect">
            <a:avLst/>
          </a:prstGeom>
          <a:noFill/>
          <a:ln w="9525">
            <a:noFill/>
            <a:miter lim="800000"/>
            <a:headEnd/>
            <a:tailEnd/>
          </a:ln>
        </p:spPr>
        <p:txBody>
          <a:bodyPr anchor="ctr"/>
          <a:lstStyle/>
          <a:p>
            <a:r>
              <a:rPr lang="zh-TW" altLang="en-US" sz="2800" dirty="0">
                <a:solidFill>
                  <a:schemeClr val="tx2"/>
                </a:solidFill>
                <a:latin typeface="標楷體" pitchFamily="65" charset="-120"/>
                <a:ea typeface="標楷體" pitchFamily="65" charset="-120"/>
              </a:rPr>
              <a:t>二、重要事項</a:t>
            </a:r>
            <a:r>
              <a:rPr lang="en-US" altLang="zh-TW" sz="2800" dirty="0">
                <a:solidFill>
                  <a:schemeClr val="tx2"/>
                </a:solidFill>
                <a:latin typeface="標楷體" pitchFamily="65" charset="-120"/>
                <a:ea typeface="標楷體" pitchFamily="65" charset="-120"/>
              </a:rPr>
              <a:t>-</a:t>
            </a:r>
            <a:r>
              <a:rPr lang="zh-TW" altLang="en-US" sz="2800" kern="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招生簡章修訂事項</a:t>
            </a:r>
            <a:endParaRPr lang="zh-TW" altLang="en-US" sz="2800" dirty="0">
              <a:solidFill>
                <a:srgbClr val="FF0000"/>
              </a:solidFill>
              <a:latin typeface="標楷體" pitchFamily="65" charset="-120"/>
              <a:ea typeface="標楷體" pitchFamily="65" charset="-120"/>
            </a:endParaRPr>
          </a:p>
        </p:txBody>
      </p:sp>
      <p:sp>
        <p:nvSpPr>
          <p:cNvPr id="4" name="矩形 3"/>
          <p:cNvSpPr/>
          <p:nvPr/>
        </p:nvSpPr>
        <p:spPr>
          <a:xfrm>
            <a:off x="179512" y="1196752"/>
            <a:ext cx="8428081" cy="3283591"/>
          </a:xfrm>
          <a:prstGeom prst="rect">
            <a:avLst/>
          </a:prstGeom>
        </p:spPr>
        <p:txBody>
          <a:bodyPr wrap="square">
            <a:spAutoFit/>
          </a:bodyPr>
          <a:lstStyle/>
          <a:p>
            <a:pPr marL="342900" indent="-342900" algn="just">
              <a:lnSpc>
                <a:spcPct val="115000"/>
              </a:lnSpc>
              <a:spcBef>
                <a:spcPts val="600"/>
              </a:spcBef>
              <a:spcAft>
                <a:spcPts val="600"/>
              </a:spcAft>
              <a:buFont typeface="Wingdings" panose="05000000000000000000" pitchFamily="2" charset="2"/>
              <a:buChar char="Ø"/>
            </a:pPr>
            <a:r>
              <a:rPr lang="zh-TW" altLang="en-US" sz="2200" dirty="0">
                <a:latin typeface="Times New Roman" pitchFamily="18" charset="0"/>
                <a:ea typeface="標楷體" pitchFamily="65" charset="-120"/>
              </a:rPr>
              <a:t>依據教育部</a:t>
            </a:r>
            <a:r>
              <a:rPr lang="en-US" altLang="zh-TW" sz="2200" dirty="0">
                <a:latin typeface="Times New Roman" pitchFamily="18" charset="0"/>
                <a:ea typeface="標楷體" pitchFamily="65" charset="-120"/>
              </a:rPr>
              <a:t>112</a:t>
            </a:r>
            <a:r>
              <a:rPr lang="zh-TW" altLang="en-US" sz="2200" dirty="0">
                <a:latin typeface="Times New Roman" pitchFamily="18" charset="0"/>
                <a:ea typeface="標楷體" pitchFamily="65" charset="-120"/>
              </a:rPr>
              <a:t>年</a:t>
            </a:r>
            <a:r>
              <a:rPr lang="en-US" altLang="zh-TW" sz="2200" dirty="0">
                <a:latin typeface="Times New Roman" pitchFamily="18" charset="0"/>
                <a:ea typeface="標楷體" pitchFamily="65" charset="-120"/>
              </a:rPr>
              <a:t>2</a:t>
            </a:r>
            <a:r>
              <a:rPr lang="zh-TW" altLang="en-US" sz="2200" dirty="0">
                <a:latin typeface="Times New Roman" pitchFamily="18" charset="0"/>
                <a:ea typeface="標楷體" pitchFamily="65" charset="-120"/>
              </a:rPr>
              <a:t>月</a:t>
            </a:r>
            <a:r>
              <a:rPr lang="en-US" altLang="zh-TW" sz="2200" dirty="0">
                <a:latin typeface="Times New Roman" pitchFamily="18" charset="0"/>
                <a:ea typeface="標楷體" pitchFamily="65" charset="-120"/>
              </a:rPr>
              <a:t>1</a:t>
            </a:r>
            <a:r>
              <a:rPr lang="zh-TW" altLang="en-US" sz="2200" dirty="0">
                <a:latin typeface="Times New Roman" pitchFamily="18" charset="0"/>
                <a:ea typeface="標楷體" pitchFamily="65" charset="-120"/>
              </a:rPr>
              <a:t>日臺教技</a:t>
            </a:r>
            <a:r>
              <a:rPr lang="en-US" altLang="zh-TW" sz="2200" dirty="0">
                <a:latin typeface="Times New Roman" pitchFamily="18" charset="0"/>
                <a:ea typeface="標楷體" pitchFamily="65" charset="-120"/>
              </a:rPr>
              <a:t>(</a:t>
            </a:r>
            <a:r>
              <a:rPr lang="zh-TW" altLang="en-US" sz="2200" dirty="0">
                <a:latin typeface="Times New Roman" pitchFamily="18" charset="0"/>
                <a:ea typeface="標楷體" pitchFamily="65" charset="-120"/>
              </a:rPr>
              <a:t>一</a:t>
            </a:r>
            <a:r>
              <a:rPr lang="en-US" altLang="zh-TW" sz="2200" dirty="0">
                <a:latin typeface="Times New Roman" pitchFamily="18" charset="0"/>
                <a:ea typeface="標楷體" pitchFamily="65" charset="-120"/>
              </a:rPr>
              <a:t>)</a:t>
            </a:r>
            <a:r>
              <a:rPr lang="zh-TW" altLang="en-US" sz="2200" dirty="0">
                <a:latin typeface="Times New Roman" pitchFamily="18" charset="0"/>
                <a:ea typeface="標楷體" pitchFamily="65" charset="-120"/>
              </a:rPr>
              <a:t>字第</a:t>
            </a:r>
            <a:r>
              <a:rPr lang="en-US" altLang="zh-TW" sz="2200" dirty="0">
                <a:latin typeface="Times New Roman" pitchFamily="18" charset="0"/>
                <a:ea typeface="標楷體" pitchFamily="65" charset="-120"/>
              </a:rPr>
              <a:t>1122300241B</a:t>
            </a:r>
            <a:r>
              <a:rPr lang="zh-TW" altLang="en-US" sz="2200" dirty="0">
                <a:latin typeface="Times New Roman" pitchFamily="18" charset="0"/>
                <a:ea typeface="標楷體" pitchFamily="65" charset="-120"/>
              </a:rPr>
              <a:t>號函核定，</a:t>
            </a:r>
            <a:r>
              <a:rPr lang="en-US" altLang="zh-TW" sz="2200" dirty="0">
                <a:latin typeface="Times New Roman" pitchFamily="18" charset="0"/>
                <a:ea typeface="標楷體" pitchFamily="65" charset="-120"/>
              </a:rPr>
              <a:t>112</a:t>
            </a:r>
            <a:r>
              <a:rPr lang="zh-TW" altLang="en-US" sz="2200" dirty="0">
                <a:latin typeface="Times New Roman" pitchFamily="18" charset="0"/>
                <a:ea typeface="標楷體" pitchFamily="65" charset="-120"/>
              </a:rPr>
              <a:t>學年度四技二專日間部聯合登記分發招生，「</a:t>
            </a:r>
            <a:r>
              <a:rPr lang="zh-TW" altLang="en-US" sz="2200" b="1" u="sng" dirty="0">
                <a:solidFill>
                  <a:srgbClr val="0000FF"/>
                </a:solidFill>
                <a:latin typeface="Times New Roman" pitchFamily="18" charset="0"/>
                <a:ea typeface="標楷體" pitchFamily="65" charset="-120"/>
              </a:rPr>
              <a:t>高苑科技大學</a:t>
            </a:r>
            <a:r>
              <a:rPr lang="zh-TW" altLang="en-US" sz="2200" dirty="0">
                <a:latin typeface="Times New Roman" pitchFamily="18" charset="0"/>
                <a:ea typeface="標楷體" pitchFamily="65" charset="-120"/>
              </a:rPr>
              <a:t>」、「</a:t>
            </a:r>
            <a:r>
              <a:rPr lang="zh-TW" altLang="en-US" sz="2200" b="1" u="sng" dirty="0">
                <a:solidFill>
                  <a:srgbClr val="0000FF"/>
                </a:solidFill>
                <a:latin typeface="Times New Roman" pitchFamily="18" charset="0"/>
                <a:ea typeface="標楷體" pitchFamily="65" charset="-120"/>
              </a:rPr>
              <a:t>環球科技大學</a:t>
            </a:r>
            <a:r>
              <a:rPr lang="zh-TW" altLang="en-US" sz="2200" dirty="0">
                <a:latin typeface="Times New Roman" pitchFamily="18" charset="0"/>
                <a:ea typeface="標楷體" pitchFamily="65" charset="-120"/>
              </a:rPr>
              <a:t>」</a:t>
            </a:r>
            <a:r>
              <a:rPr lang="zh-TW" altLang="en-US" sz="2200" b="1" dirty="0">
                <a:solidFill>
                  <a:srgbClr val="FF0000"/>
                </a:solidFill>
                <a:latin typeface="Times New Roman" pitchFamily="18" charset="0"/>
                <a:ea typeface="標楷體" pitchFamily="65" charset="-120"/>
              </a:rPr>
              <a:t>停止聯合招生</a:t>
            </a:r>
            <a:r>
              <a:rPr lang="zh-TW" altLang="en-US" sz="2200" dirty="0">
                <a:latin typeface="Times New Roman" pitchFamily="18" charset="0"/>
                <a:ea typeface="標楷體" pitchFamily="65" charset="-120"/>
              </a:rPr>
              <a:t>管道。</a:t>
            </a:r>
            <a:endParaRPr lang="en-US" altLang="zh-TW" sz="2200" dirty="0">
              <a:latin typeface="Times New Roman" pitchFamily="18" charset="0"/>
              <a:ea typeface="標楷體" pitchFamily="65" charset="-120"/>
            </a:endParaRPr>
          </a:p>
          <a:p>
            <a:pPr marL="342900" indent="-342900">
              <a:lnSpc>
                <a:spcPct val="115000"/>
              </a:lnSpc>
              <a:spcBef>
                <a:spcPts val="600"/>
              </a:spcBef>
              <a:spcAft>
                <a:spcPts val="600"/>
              </a:spcAft>
              <a:buFont typeface="Wingdings" panose="05000000000000000000" pitchFamily="2" charset="2"/>
              <a:buChar char="Ø"/>
            </a:pPr>
            <a:r>
              <a:rPr lang="zh-TW" altLang="en-US" sz="2200" b="1" dirty="0">
                <a:latin typeface="Times New Roman" pitchFamily="18" charset="0"/>
                <a:ea typeface="標楷體" pitchFamily="65" charset="-120"/>
              </a:rPr>
              <a:t>招生簡章修訂內容，可至本招生官</a:t>
            </a:r>
            <a:r>
              <a:rPr lang="zh-TW" altLang="en-US" sz="2400" b="1" dirty="0">
                <a:latin typeface="Times New Roman" pitchFamily="18" charset="0"/>
                <a:ea typeface="標楷體" pitchFamily="65" charset="-120"/>
              </a:rPr>
              <a:t>網「</a:t>
            </a:r>
            <a:r>
              <a:rPr lang="en-US" altLang="zh-TW" sz="2400" b="1" dirty="0">
                <a:latin typeface="Times New Roman" pitchFamily="18" charset="0"/>
                <a:ea typeface="標楷體" pitchFamily="65" charset="-120"/>
              </a:rPr>
              <a:t>6.</a:t>
            </a:r>
            <a:r>
              <a:rPr lang="zh-TW" altLang="en-US" sz="2200" b="1" dirty="0">
                <a:latin typeface="Times New Roman" pitchFamily="18" charset="0"/>
                <a:ea typeface="標楷體" pitchFamily="65" charset="-120"/>
              </a:rPr>
              <a:t>簡章查詢與下載」 </a:t>
            </a:r>
            <a:r>
              <a:rPr lang="en-US" altLang="zh-TW" sz="2200" b="1" dirty="0">
                <a:latin typeface="Times New Roman" pitchFamily="18" charset="0"/>
                <a:ea typeface="標楷體" pitchFamily="65" charset="-120"/>
              </a:rPr>
              <a:t>(https://www.jctv.ntut.edu.tw/union42/)</a:t>
            </a:r>
            <a:r>
              <a:rPr lang="zh-TW" altLang="en-US" sz="2200" b="1" dirty="0">
                <a:latin typeface="Times New Roman" pitchFamily="18" charset="0"/>
                <a:ea typeface="標楷體" pitchFamily="65" charset="-120"/>
              </a:rPr>
              <a:t>查詢與下載。</a:t>
            </a:r>
            <a:endParaRPr lang="en-US" altLang="zh-TW" sz="2200" b="1" dirty="0">
              <a:latin typeface="Times New Roman" pitchFamily="18" charset="0"/>
              <a:ea typeface="標楷體" pitchFamily="65" charset="-120"/>
            </a:endParaRPr>
          </a:p>
          <a:p>
            <a:pPr>
              <a:lnSpc>
                <a:spcPct val="115000"/>
              </a:lnSpc>
              <a:spcBef>
                <a:spcPts val="600"/>
              </a:spcBef>
              <a:spcAft>
                <a:spcPts val="600"/>
              </a:spcAft>
            </a:pPr>
            <a:endParaRPr lang="en-US" altLang="zh-TW" sz="2200" b="1" dirty="0">
              <a:solidFill>
                <a:srgbClr val="FF0000"/>
              </a:solidFill>
              <a:latin typeface="Times New Roman" pitchFamily="18" charset="0"/>
              <a:ea typeface="標楷體" pitchFamily="65" charset="-120"/>
            </a:endParaRPr>
          </a:p>
          <a:p>
            <a:pPr marL="342900" indent="-342900">
              <a:lnSpc>
                <a:spcPct val="115000"/>
              </a:lnSpc>
              <a:spcBef>
                <a:spcPts val="600"/>
              </a:spcBef>
              <a:spcAft>
                <a:spcPts val="600"/>
              </a:spcAft>
              <a:buFont typeface="Wingdings" panose="05000000000000000000" pitchFamily="2" charset="2"/>
              <a:buChar char="Ø"/>
            </a:pPr>
            <a:endParaRPr lang="en-US" altLang="zh-TW" sz="2200" b="1" kern="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 name="投影片編號版面配置區 2">
            <a:extLst>
              <a:ext uri="{FF2B5EF4-FFF2-40B4-BE49-F238E27FC236}">
                <a16:creationId xmlns:a16="http://schemas.microsoft.com/office/drawing/2014/main" id="{86B7E9DE-36CC-4E12-905E-5BA3B5AF1A00}"/>
              </a:ext>
            </a:extLst>
          </p:cNvPr>
          <p:cNvSpPr>
            <a:spLocks noGrp="1"/>
          </p:cNvSpPr>
          <p:nvPr>
            <p:ph type="sldNum" sz="quarter" idx="12"/>
          </p:nvPr>
        </p:nvSpPr>
        <p:spPr/>
        <p:txBody>
          <a:bodyPr/>
          <a:lstStyle/>
          <a:p>
            <a:pPr>
              <a:defRPr/>
            </a:pPr>
            <a:fld id="{6696D582-221A-4A7A-9495-2A3992126361}" type="slidenum">
              <a:rPr lang="zh-TW" altLang="en-US" smtClean="0"/>
              <a:pPr>
                <a:defRPr/>
              </a:pPr>
              <a:t>5</a:t>
            </a:fld>
            <a:endParaRPr lang="en-US" altLang="zh-TW" dirty="0"/>
          </a:p>
        </p:txBody>
      </p:sp>
    </p:spTree>
    <p:extLst>
      <p:ext uri="{BB962C8B-B14F-4D97-AF65-F5344CB8AC3E}">
        <p14:creationId xmlns:p14="http://schemas.microsoft.com/office/powerpoint/2010/main" val="21882655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標題 1"/>
          <p:cNvSpPr txBox="1">
            <a:spLocks/>
          </p:cNvSpPr>
          <p:nvPr/>
        </p:nvSpPr>
        <p:spPr bwMode="auto">
          <a:xfrm>
            <a:off x="457200" y="335721"/>
            <a:ext cx="8229600" cy="633413"/>
          </a:xfrm>
          <a:prstGeom prst="rect">
            <a:avLst/>
          </a:prstGeom>
          <a:noFill/>
          <a:ln w="9525">
            <a:noFill/>
            <a:miter lim="800000"/>
            <a:headEnd/>
            <a:tailEnd/>
          </a:ln>
        </p:spPr>
        <p:txBody>
          <a:bodyPr/>
          <a:lstStyle/>
          <a:p>
            <a:pPr eaLnBrk="0" hangingPunct="0"/>
            <a:r>
              <a:rPr lang="zh-TW" altLang="en-US" sz="2800" dirty="0">
                <a:solidFill>
                  <a:schemeClr val="tx2"/>
                </a:solidFill>
                <a:latin typeface="標楷體" pitchFamily="65" charset="-120"/>
                <a:ea typeface="標楷體" pitchFamily="65" charset="-120"/>
              </a:rPr>
              <a:t>六、集體繳費名單勾選系統</a:t>
            </a:r>
            <a:r>
              <a:rPr lang="en-US" altLang="zh-TW" sz="2800" dirty="0">
                <a:solidFill>
                  <a:schemeClr val="tx2"/>
                </a:solidFill>
                <a:latin typeface="標楷體" pitchFamily="65" charset="-120"/>
                <a:ea typeface="標楷體" pitchFamily="65" charset="-120"/>
              </a:rPr>
              <a:t>-</a:t>
            </a:r>
            <a:r>
              <a:rPr lang="zh-TW" altLang="en-US" sz="2800" dirty="0">
                <a:solidFill>
                  <a:srgbClr val="FF0000"/>
                </a:solidFill>
                <a:latin typeface="標楷體" pitchFamily="65" charset="-120"/>
                <a:ea typeface="標楷體" pitchFamily="65" charset="-120"/>
              </a:rPr>
              <a:t>集繳名單勾選</a:t>
            </a:r>
            <a:endParaRPr lang="zh-TW" altLang="en-US" sz="2800" dirty="0">
              <a:solidFill>
                <a:srgbClr val="FF0000"/>
              </a:solidFill>
            </a:endParaRPr>
          </a:p>
        </p:txBody>
      </p:sp>
      <p:pic>
        <p:nvPicPr>
          <p:cNvPr id="8" name="圖片 7">
            <a:extLst>
              <a:ext uri="{FF2B5EF4-FFF2-40B4-BE49-F238E27FC236}">
                <a16:creationId xmlns:a16="http://schemas.microsoft.com/office/drawing/2014/main" id="{849EF3C0-C5EB-45E8-98F7-09DD28CE3281}"/>
              </a:ext>
            </a:extLst>
          </p:cNvPr>
          <p:cNvPicPr>
            <a:picLocks noChangeAspect="1"/>
          </p:cNvPicPr>
          <p:nvPr/>
        </p:nvPicPr>
        <p:blipFill>
          <a:blip r:embed="rId3"/>
          <a:stretch>
            <a:fillRect/>
          </a:stretch>
        </p:blipFill>
        <p:spPr>
          <a:xfrm>
            <a:off x="161309" y="1093170"/>
            <a:ext cx="8821381" cy="5734850"/>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標題 1"/>
          <p:cNvSpPr txBox="1">
            <a:spLocks/>
          </p:cNvSpPr>
          <p:nvPr/>
        </p:nvSpPr>
        <p:spPr bwMode="auto">
          <a:xfrm>
            <a:off x="349188" y="332656"/>
            <a:ext cx="8229600" cy="633413"/>
          </a:xfrm>
          <a:prstGeom prst="rect">
            <a:avLst/>
          </a:prstGeom>
          <a:noFill/>
          <a:ln w="9525">
            <a:noFill/>
            <a:miter lim="800000"/>
            <a:headEnd/>
            <a:tailEnd/>
          </a:ln>
        </p:spPr>
        <p:txBody>
          <a:bodyPr/>
          <a:lstStyle/>
          <a:p>
            <a:pPr eaLnBrk="0" hangingPunct="0"/>
            <a:r>
              <a:rPr lang="zh-TW" altLang="en-US" sz="2800" dirty="0">
                <a:solidFill>
                  <a:schemeClr val="tx2"/>
                </a:solidFill>
                <a:latin typeface="標楷體" pitchFamily="65" charset="-120"/>
                <a:ea typeface="標楷體" pitchFamily="65" charset="-120"/>
              </a:rPr>
              <a:t>六、集體繳費名單勾選系統</a:t>
            </a:r>
            <a:r>
              <a:rPr lang="en-US" altLang="zh-TW" sz="2800" dirty="0">
                <a:solidFill>
                  <a:schemeClr val="tx2"/>
                </a:solidFill>
                <a:latin typeface="標楷體" pitchFamily="65" charset="-120"/>
                <a:ea typeface="標楷體" pitchFamily="65" charset="-120"/>
              </a:rPr>
              <a:t>-</a:t>
            </a:r>
            <a:r>
              <a:rPr lang="zh-TW" altLang="en-US" sz="2800" dirty="0">
                <a:solidFill>
                  <a:srgbClr val="FF0000"/>
                </a:solidFill>
                <a:latin typeface="標楷體" pitchFamily="65" charset="-120"/>
                <a:ea typeface="標楷體" pitchFamily="65" charset="-120"/>
              </a:rPr>
              <a:t>集繳名單查詢下載</a:t>
            </a:r>
            <a:endParaRPr lang="zh-TW" altLang="en-US" sz="2800" dirty="0">
              <a:solidFill>
                <a:srgbClr val="FF0000"/>
              </a:solidFill>
            </a:endParaRPr>
          </a:p>
        </p:txBody>
      </p:sp>
      <p:sp>
        <p:nvSpPr>
          <p:cNvPr id="5" name="投影片編號版面配置區 4">
            <a:extLst>
              <a:ext uri="{FF2B5EF4-FFF2-40B4-BE49-F238E27FC236}">
                <a16:creationId xmlns:a16="http://schemas.microsoft.com/office/drawing/2014/main" id="{D28B0360-5ADF-4DB7-BB4C-2C7A178E057D}"/>
              </a:ext>
            </a:extLst>
          </p:cNvPr>
          <p:cNvSpPr>
            <a:spLocks noGrp="1"/>
          </p:cNvSpPr>
          <p:nvPr>
            <p:ph type="sldNum" sz="quarter" idx="12"/>
          </p:nvPr>
        </p:nvSpPr>
        <p:spPr/>
        <p:txBody>
          <a:bodyPr/>
          <a:lstStyle/>
          <a:p>
            <a:pPr>
              <a:defRPr/>
            </a:pPr>
            <a:fld id="{6696D582-221A-4A7A-9495-2A3992126361}" type="slidenum">
              <a:rPr lang="zh-TW" altLang="en-US" smtClean="0"/>
              <a:pPr>
                <a:defRPr/>
              </a:pPr>
              <a:t>51</a:t>
            </a:fld>
            <a:endParaRPr lang="en-US" altLang="zh-TW" dirty="0"/>
          </a:p>
        </p:txBody>
      </p:sp>
      <p:pic>
        <p:nvPicPr>
          <p:cNvPr id="6" name="圖片 5">
            <a:extLst>
              <a:ext uri="{FF2B5EF4-FFF2-40B4-BE49-F238E27FC236}">
                <a16:creationId xmlns:a16="http://schemas.microsoft.com/office/drawing/2014/main" id="{5EFCC8DB-D289-417D-991E-4B2433FE8C52}"/>
              </a:ext>
            </a:extLst>
          </p:cNvPr>
          <p:cNvPicPr>
            <a:picLocks noChangeAspect="1"/>
          </p:cNvPicPr>
          <p:nvPr/>
        </p:nvPicPr>
        <p:blipFill>
          <a:blip r:embed="rId3"/>
          <a:stretch>
            <a:fillRect/>
          </a:stretch>
        </p:blipFill>
        <p:spPr>
          <a:xfrm>
            <a:off x="254252" y="976364"/>
            <a:ext cx="8760439" cy="5140344"/>
          </a:xfrm>
          <a:prstGeom prst="rect">
            <a:avLst/>
          </a:prstGeom>
        </p:spPr>
      </p:pic>
    </p:spTree>
  </p:cSld>
  <p:clrMapOvr>
    <a:masterClrMapping/>
  </p:clrMapOvr>
</p:sld>
</file>

<file path=ppt/slides/slide5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8708C8EE-4003-4202-AC02-396D77C29A2B}"/>
              </a:ext>
            </a:extLst>
          </p:cNvPr>
          <p:cNvPicPr>
            <a:picLocks noChangeAspect="1"/>
          </p:cNvPicPr>
          <p:nvPr/>
        </p:nvPicPr>
        <p:blipFill rotWithShape="1">
          <a:blip r:embed="rId3">
            <a:extLst>
              <a:ext uri="{28A0092B-C50C-407E-A947-70E740481C1C}">
                <a14:useLocalDpi xmlns:a14="http://schemas.microsoft.com/office/drawing/2010/main" val="0"/>
              </a:ext>
            </a:extLst>
          </a:blip>
          <a:srcRect b="254" t="187"/>
          <a:stretch/>
        </p:blipFill>
        <p:spPr>
          <a:xfrm>
            <a:off x="0" y="2132857"/>
            <a:ext cx="9144000" cy="3600400"/>
          </a:xfrm>
          <a:prstGeom prst="rect">
            <a:avLst/>
          </a:prstGeom>
        </p:spPr>
      </p:pic>
      <p:sp>
        <p:nvSpPr>
          <p:cNvPr id="81922" name="標題 1"/>
          <p:cNvSpPr txBox="1">
            <a:spLocks/>
          </p:cNvSpPr>
          <p:nvPr/>
        </p:nvSpPr>
        <p:spPr bwMode="auto">
          <a:xfrm>
            <a:off x="395536" y="324694"/>
            <a:ext cx="8229600" cy="633413"/>
          </a:xfrm>
          <a:prstGeom prst="rect">
            <a:avLst/>
          </a:prstGeom>
          <a:noFill/>
          <a:ln w="9525">
            <a:noFill/>
            <a:miter lim="800000"/>
            <a:headEnd/>
            <a:tailEnd/>
          </a:ln>
        </p:spPr>
        <p:txBody>
          <a:bodyPr/>
          <a:lstStyle/>
          <a:p>
            <a:pPr eaLnBrk="0" hangingPunct="0"/>
            <a:r>
              <a:rPr altLang="en-US" dirty="0" lang="zh-TW" sz="2800">
                <a:solidFill>
                  <a:schemeClr val="tx2"/>
                </a:solidFill>
                <a:latin charset="-120" pitchFamily="65" typeface="標楷體"/>
                <a:ea charset="-120" pitchFamily="65" typeface="標楷體"/>
              </a:rPr>
              <a:t>六、集體繳費名單勾選系統</a:t>
            </a:r>
            <a:r>
              <a:rPr altLang="zh-TW" dirty="0" lang="en-US" sz="2800">
                <a:solidFill>
                  <a:schemeClr val="tx2"/>
                </a:solidFill>
                <a:latin charset="-120" pitchFamily="65" typeface="標楷體"/>
                <a:ea charset="-120" pitchFamily="65" typeface="標楷體"/>
              </a:rPr>
              <a:t>-</a:t>
            </a:r>
            <a:r>
              <a:rPr altLang="en-US" dirty="0" lang="zh-TW" sz="2800">
                <a:solidFill>
                  <a:srgbClr val="FF0000"/>
                </a:solidFill>
                <a:latin charset="-120" pitchFamily="65" typeface="標楷體"/>
                <a:ea charset="-120" pitchFamily="65" typeface="標楷體"/>
              </a:rPr>
              <a:t>集繳單位確認</a:t>
            </a:r>
            <a:endParaRPr altLang="en-US" dirty="0" lang="zh-TW" sz="2800">
              <a:solidFill>
                <a:srgbClr val="FF0000"/>
              </a:solidFill>
            </a:endParaRPr>
          </a:p>
        </p:txBody>
      </p:sp>
      <p:sp>
        <p:nvSpPr>
          <p:cNvPr id="10" name="AutoShape 4">
            <a:extLst>
              <a:ext uri="{FF2B5EF4-FFF2-40B4-BE49-F238E27FC236}">
                <a16:creationId xmlns:a16="http://schemas.microsoft.com/office/drawing/2014/main" id="{53F2E706-3169-4FE5-9B0A-B769E5854739}"/>
              </a:ext>
            </a:extLst>
          </p:cNvPr>
          <p:cNvSpPr>
            <a:spLocks noChangeArrowheads="1"/>
          </p:cNvSpPr>
          <p:nvPr/>
        </p:nvSpPr>
        <p:spPr bwMode="auto">
          <a:xfrm>
            <a:off x="5759995" y="1207921"/>
            <a:ext cx="1484462" cy="1205533"/>
          </a:xfrm>
          <a:prstGeom prst="wedgeRectCallout">
            <a:avLst>
              <a:gd fmla="val 49039" name="adj1"/>
              <a:gd fmla="val 209895" name="adj2"/>
            </a:avLst>
          </a:prstGeom>
          <a:solidFill>
            <a:srgbClr val="FFFF99"/>
          </a:solidFill>
          <a:ln algn="ctr" w="9525">
            <a:solidFill>
              <a:schemeClr val="tx1"/>
            </a:solidFill>
            <a:miter lim="800000"/>
            <a:headEnd/>
            <a:tailEnd/>
          </a:ln>
        </p:spPr>
        <p:txBody>
          <a:bodyPr/>
          <a:lstStyle/>
          <a:p>
            <a:r>
              <a:rPr altLang="en-US" b="1" dirty="0" lang="zh-TW" sz="1400">
                <a:solidFill>
                  <a:srgbClr val="0000FF"/>
                </a:solidFill>
                <a:latin charset="0" pitchFamily="18" typeface="Times New Roman"/>
                <a:ea charset="-120" pitchFamily="65" typeface="標楷體"/>
              </a:rPr>
              <a:t>系統自動統計繳費人數，並扣除低收入戶繳費人數及計算作業費與實際應繳金額。</a:t>
            </a:r>
          </a:p>
        </p:txBody>
      </p:sp>
      <p:sp>
        <p:nvSpPr>
          <p:cNvPr id="11" name="AutoShape 4">
            <a:extLst>
              <a:ext uri="{FF2B5EF4-FFF2-40B4-BE49-F238E27FC236}">
                <a16:creationId xmlns:a16="http://schemas.microsoft.com/office/drawing/2014/main" id="{9B728DCB-CA0C-4648-84C2-3E3CA45EE3CF}"/>
              </a:ext>
            </a:extLst>
          </p:cNvPr>
          <p:cNvSpPr>
            <a:spLocks noChangeArrowheads="1"/>
          </p:cNvSpPr>
          <p:nvPr/>
        </p:nvSpPr>
        <p:spPr bwMode="auto">
          <a:xfrm>
            <a:off x="1259632" y="1151674"/>
            <a:ext cx="2792909" cy="1037431"/>
          </a:xfrm>
          <a:prstGeom prst="wedgeRectCallout">
            <a:avLst>
              <a:gd fmla="val 54777" name="adj1"/>
              <a:gd fmla="val 199712" name="adj2"/>
            </a:avLst>
          </a:prstGeom>
          <a:solidFill>
            <a:srgbClr val="FFFF99"/>
          </a:solidFill>
          <a:ln algn="ctr" w="9525">
            <a:solidFill>
              <a:schemeClr val="tx1"/>
            </a:solidFill>
            <a:miter lim="800000"/>
            <a:headEnd/>
            <a:tailEnd/>
          </a:ln>
        </p:spPr>
        <p:txBody>
          <a:bodyPr/>
          <a:lstStyle/>
          <a:p>
            <a:r>
              <a:rPr altLang="en-US" b="1" dirty="0" lang="zh-TW" sz="1400">
                <a:solidFill>
                  <a:srgbClr val="0000FF"/>
                </a:solidFill>
                <a:latin charset="0" pitchFamily="18" typeface="Times New Roman"/>
                <a:ea charset="-120" pitchFamily="65" typeface="標楷體"/>
              </a:rPr>
              <a:t>集繳考生名單勾選完成後，請務必再次確認勾選資料，確認無誤後請點選「單位確定送出」，一旦送出即無法再修改任何資料。</a:t>
            </a:r>
          </a:p>
        </p:txBody>
      </p:sp>
      <p:sp>
        <p:nvSpPr>
          <p:cNvPr id="9" name="矩形 8">
            <a:extLst>
              <a:ext uri="{FF2B5EF4-FFF2-40B4-BE49-F238E27FC236}">
                <a16:creationId xmlns:a16="http://schemas.microsoft.com/office/drawing/2014/main" id="{A56DE022-F1DC-4700-A5FF-64404DA33722}"/>
              </a:ext>
            </a:extLst>
          </p:cNvPr>
          <p:cNvSpPr/>
          <p:nvPr/>
        </p:nvSpPr>
        <p:spPr>
          <a:xfrm>
            <a:off x="3781976" y="2387283"/>
            <a:ext cx="1124292" cy="228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TW"/>
          </a:p>
        </p:txBody>
      </p:sp>
      <p:sp>
        <p:nvSpPr>
          <p:cNvPr id="12" name="矩形 11">
            <a:extLst>
              <a:ext uri="{FF2B5EF4-FFF2-40B4-BE49-F238E27FC236}">
                <a16:creationId xmlns:a16="http://schemas.microsoft.com/office/drawing/2014/main" id="{4131416F-BE2F-4414-A1FF-CBB60915D59C}"/>
              </a:ext>
            </a:extLst>
          </p:cNvPr>
          <p:cNvSpPr/>
          <p:nvPr/>
        </p:nvSpPr>
        <p:spPr>
          <a:xfrm>
            <a:off x="3893820" y="3795294"/>
            <a:ext cx="1066800" cy="334746"/>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TW"/>
          </a:p>
        </p:txBody>
      </p:sp>
      <p:sp>
        <p:nvSpPr>
          <p:cNvPr id="4" name="投影片編號版面配置區 3">
            <a:extLst>
              <a:ext uri="{FF2B5EF4-FFF2-40B4-BE49-F238E27FC236}">
                <a16:creationId xmlns:a16="http://schemas.microsoft.com/office/drawing/2014/main" id="{063494D1-AED9-4544-B442-DFF14FB8CFF3}"/>
              </a:ext>
            </a:extLst>
          </p:cNvPr>
          <p:cNvSpPr>
            <a:spLocks noGrp="1"/>
          </p:cNvSpPr>
          <p:nvPr>
            <p:ph idx="12" sz="quarter" type="sldNum"/>
          </p:nvPr>
        </p:nvSpPr>
        <p:spPr/>
        <p:txBody>
          <a:bodyPr/>
          <a:lstStyle/>
          <a:p>
            <a:pPr>
              <a:defRPr/>
            </a:pPr>
            <a:fld id="{6696D582-221A-4A7A-9495-2A3992126361}" type="slidenum">
              <a:rPr altLang="en-US" lang="zh-TW" smtClean="0"/>
              <a:pPr>
                <a:defRPr/>
              </a:pPr>
              <a:t>52</a:t>
            </a:fld>
            <a:endParaRPr altLang="zh-TW" dirty="0" 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標題 1"/>
          <p:cNvSpPr txBox="1">
            <a:spLocks/>
          </p:cNvSpPr>
          <p:nvPr/>
        </p:nvSpPr>
        <p:spPr bwMode="auto">
          <a:xfrm>
            <a:off x="467544" y="357187"/>
            <a:ext cx="8840787" cy="550862"/>
          </a:xfrm>
          <a:prstGeom prst="rect">
            <a:avLst/>
          </a:prstGeom>
          <a:noFill/>
          <a:ln w="9525">
            <a:noFill/>
            <a:miter lim="800000"/>
            <a:headEnd/>
            <a:tailEnd/>
          </a:ln>
        </p:spPr>
        <p:txBody>
          <a:bodyPr/>
          <a:lstStyle/>
          <a:p>
            <a:pPr eaLnBrk="0" hangingPunct="0"/>
            <a:r>
              <a:rPr lang="zh-TW" altLang="en-US" sz="2700" dirty="0">
                <a:solidFill>
                  <a:schemeClr val="tx2"/>
                </a:solidFill>
                <a:latin typeface="標楷體" pitchFamily="65" charset="-120"/>
                <a:ea typeface="標楷體" pitchFamily="65" charset="-120"/>
              </a:rPr>
              <a:t>六、集體繳費名單勾選系統</a:t>
            </a:r>
            <a:r>
              <a:rPr lang="en-US" altLang="zh-TW" sz="2700" dirty="0">
                <a:solidFill>
                  <a:schemeClr val="tx2"/>
                </a:solidFill>
                <a:latin typeface="標楷體" pitchFamily="65" charset="-120"/>
                <a:ea typeface="標楷體" pitchFamily="65" charset="-120"/>
              </a:rPr>
              <a:t>-</a:t>
            </a:r>
            <a:r>
              <a:rPr lang="zh-TW" altLang="en-US" sz="2700" dirty="0">
                <a:solidFill>
                  <a:srgbClr val="FF0000"/>
                </a:solidFill>
                <a:latin typeface="標楷體" pitchFamily="65" charset="-120"/>
                <a:ea typeface="標楷體" pitchFamily="65" charset="-120"/>
              </a:rPr>
              <a:t>列印集繳確認單</a:t>
            </a:r>
            <a:endParaRPr lang="zh-TW" altLang="en-US" sz="2700" dirty="0">
              <a:solidFill>
                <a:srgbClr val="FF0000"/>
              </a:solidFill>
            </a:endParaRPr>
          </a:p>
        </p:txBody>
      </p:sp>
      <p:sp>
        <p:nvSpPr>
          <p:cNvPr id="4" name="投影片編號版面配置區 3">
            <a:extLst>
              <a:ext uri="{FF2B5EF4-FFF2-40B4-BE49-F238E27FC236}">
                <a16:creationId xmlns:a16="http://schemas.microsoft.com/office/drawing/2014/main" id="{A541D24F-C865-4157-99A3-F1818A9F6CCB}"/>
              </a:ext>
            </a:extLst>
          </p:cNvPr>
          <p:cNvSpPr>
            <a:spLocks noGrp="1"/>
          </p:cNvSpPr>
          <p:nvPr>
            <p:ph type="sldNum" sz="quarter" idx="12"/>
          </p:nvPr>
        </p:nvSpPr>
        <p:spPr/>
        <p:txBody>
          <a:bodyPr/>
          <a:lstStyle/>
          <a:p>
            <a:pPr>
              <a:defRPr/>
            </a:pPr>
            <a:fld id="{6696D582-221A-4A7A-9495-2A3992126361}" type="slidenum">
              <a:rPr lang="zh-TW" altLang="en-US" smtClean="0"/>
              <a:pPr>
                <a:defRPr/>
              </a:pPr>
              <a:t>53</a:t>
            </a:fld>
            <a:endParaRPr lang="en-US" altLang="zh-TW" dirty="0"/>
          </a:p>
        </p:txBody>
      </p:sp>
      <p:pic>
        <p:nvPicPr>
          <p:cNvPr id="6" name="圖片 5">
            <a:extLst>
              <a:ext uri="{FF2B5EF4-FFF2-40B4-BE49-F238E27FC236}">
                <a16:creationId xmlns:a16="http://schemas.microsoft.com/office/drawing/2014/main" id="{B54CDA43-327A-4862-B221-25FC96CFB4E3}"/>
              </a:ext>
            </a:extLst>
          </p:cNvPr>
          <p:cNvPicPr>
            <a:picLocks noChangeAspect="1"/>
          </p:cNvPicPr>
          <p:nvPr/>
        </p:nvPicPr>
        <p:blipFill>
          <a:blip r:embed="rId3"/>
          <a:stretch>
            <a:fillRect/>
          </a:stretch>
        </p:blipFill>
        <p:spPr>
          <a:xfrm>
            <a:off x="551889" y="1128370"/>
            <a:ext cx="8040222" cy="4896533"/>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標題 1"/>
          <p:cNvSpPr txBox="1">
            <a:spLocks/>
          </p:cNvSpPr>
          <p:nvPr/>
        </p:nvSpPr>
        <p:spPr bwMode="auto">
          <a:xfrm>
            <a:off x="336246" y="394308"/>
            <a:ext cx="8840787" cy="550862"/>
          </a:xfrm>
          <a:prstGeom prst="rect">
            <a:avLst/>
          </a:prstGeom>
          <a:noFill/>
          <a:ln w="9525">
            <a:noFill/>
            <a:miter lim="800000"/>
            <a:headEnd/>
            <a:tailEnd/>
          </a:ln>
        </p:spPr>
        <p:txBody>
          <a:bodyPr/>
          <a:lstStyle/>
          <a:p>
            <a:pPr eaLnBrk="0" hangingPunct="0"/>
            <a:r>
              <a:rPr lang="zh-TW" altLang="en-US" sz="2700" dirty="0">
                <a:solidFill>
                  <a:schemeClr val="tx2"/>
                </a:solidFill>
                <a:latin typeface="標楷體" pitchFamily="65" charset="-120"/>
                <a:ea typeface="標楷體" pitchFamily="65" charset="-120"/>
              </a:rPr>
              <a:t>六、集體繳費名單勾選系統</a:t>
            </a:r>
            <a:r>
              <a:rPr lang="en-US" altLang="zh-TW" sz="2700" dirty="0">
                <a:solidFill>
                  <a:schemeClr val="tx2"/>
                </a:solidFill>
                <a:latin typeface="標楷體" pitchFamily="65" charset="-120"/>
                <a:ea typeface="標楷體" pitchFamily="65" charset="-120"/>
              </a:rPr>
              <a:t>-</a:t>
            </a:r>
            <a:r>
              <a:rPr lang="zh-TW" altLang="en-US" sz="2700" dirty="0">
                <a:solidFill>
                  <a:srgbClr val="FF0000"/>
                </a:solidFill>
                <a:latin typeface="標楷體" pitchFamily="65" charset="-120"/>
                <a:ea typeface="標楷體" pitchFamily="65" charset="-120"/>
              </a:rPr>
              <a:t>列印繳費單</a:t>
            </a:r>
            <a:endParaRPr lang="zh-TW" altLang="en-US" sz="2700" dirty="0">
              <a:solidFill>
                <a:srgbClr val="FF0000"/>
              </a:solidFill>
            </a:endParaRPr>
          </a:p>
        </p:txBody>
      </p:sp>
      <p:sp>
        <p:nvSpPr>
          <p:cNvPr id="4" name="投影片編號版面配置區 3">
            <a:extLst>
              <a:ext uri="{FF2B5EF4-FFF2-40B4-BE49-F238E27FC236}">
                <a16:creationId xmlns:a16="http://schemas.microsoft.com/office/drawing/2014/main" id="{12FBBC1B-44BC-4960-B0B6-EAF9A8E2BA04}"/>
              </a:ext>
            </a:extLst>
          </p:cNvPr>
          <p:cNvSpPr>
            <a:spLocks noGrp="1"/>
          </p:cNvSpPr>
          <p:nvPr>
            <p:ph type="sldNum" sz="quarter" idx="12"/>
          </p:nvPr>
        </p:nvSpPr>
        <p:spPr/>
        <p:txBody>
          <a:bodyPr/>
          <a:lstStyle/>
          <a:p>
            <a:pPr>
              <a:defRPr/>
            </a:pPr>
            <a:fld id="{6696D582-221A-4A7A-9495-2A3992126361}" type="slidenum">
              <a:rPr lang="zh-TW" altLang="en-US" smtClean="0"/>
              <a:pPr>
                <a:defRPr/>
              </a:pPr>
              <a:t>54</a:t>
            </a:fld>
            <a:endParaRPr lang="en-US" altLang="zh-TW" dirty="0"/>
          </a:p>
        </p:txBody>
      </p:sp>
      <p:pic>
        <p:nvPicPr>
          <p:cNvPr id="6" name="圖片 5">
            <a:extLst>
              <a:ext uri="{FF2B5EF4-FFF2-40B4-BE49-F238E27FC236}">
                <a16:creationId xmlns:a16="http://schemas.microsoft.com/office/drawing/2014/main" id="{B579C761-6AF8-4DB5-B809-AB85B05B1FE9}"/>
              </a:ext>
            </a:extLst>
          </p:cNvPr>
          <p:cNvPicPr>
            <a:picLocks noChangeAspect="1"/>
          </p:cNvPicPr>
          <p:nvPr/>
        </p:nvPicPr>
        <p:blipFill>
          <a:blip r:embed="rId3"/>
          <a:stretch>
            <a:fillRect/>
          </a:stretch>
        </p:blipFill>
        <p:spPr>
          <a:xfrm>
            <a:off x="336246" y="1112263"/>
            <a:ext cx="8125959" cy="5153744"/>
          </a:xfrm>
          <a:prstGeom prst="rect">
            <a:avLst/>
          </a:prstGeom>
        </p:spPr>
      </p:pic>
    </p:spTree>
    <p:extLst>
      <p:ext uri="{BB962C8B-B14F-4D97-AF65-F5344CB8AC3E}">
        <p14:creationId xmlns:p14="http://schemas.microsoft.com/office/powerpoint/2010/main" val="812178701"/>
      </p:ext>
    </p:extLst>
  </p:cSld>
  <p:clrMapOvr>
    <a:masterClrMapping/>
  </p:clrMapOvr>
</p:sld>
</file>

<file path=ppt/slides/slide5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BB7F3F05-2A77-4EE5-9E56-80CD037DA1C3}"/>
              </a:ext>
            </a:extLst>
          </p:cNvPr>
          <p:cNvPicPr>
            <a:picLocks noChangeAspect="1"/>
          </p:cNvPicPr>
          <p:nvPr/>
        </p:nvPicPr>
        <p:blipFill rotWithShape="1">
          <a:blip r:embed="rId3">
            <a:extLst>
              <a:ext uri="{28A0092B-C50C-407E-A947-70E740481C1C}">
                <a14:useLocalDpi xmlns:a14="http://schemas.microsoft.com/office/drawing/2010/main" val="0"/>
              </a:ext>
            </a:extLst>
          </a:blip>
          <a:srcRect t="127"/>
          <a:stretch/>
        </p:blipFill>
        <p:spPr>
          <a:xfrm>
            <a:off x="-46182" y="2068201"/>
            <a:ext cx="9144000" cy="3267557"/>
          </a:xfrm>
          <a:prstGeom prst="rect">
            <a:avLst/>
          </a:prstGeom>
        </p:spPr>
      </p:pic>
      <p:sp>
        <p:nvSpPr>
          <p:cNvPr id="83970" name="標題 1"/>
          <p:cNvSpPr txBox="1">
            <a:spLocks/>
          </p:cNvSpPr>
          <p:nvPr/>
        </p:nvSpPr>
        <p:spPr bwMode="auto">
          <a:xfrm>
            <a:off x="323528" y="344120"/>
            <a:ext cx="8840787" cy="550862"/>
          </a:xfrm>
          <a:prstGeom prst="rect">
            <a:avLst/>
          </a:prstGeom>
          <a:noFill/>
          <a:ln w="9525">
            <a:noFill/>
            <a:miter lim="800000"/>
            <a:headEnd/>
            <a:tailEnd/>
          </a:ln>
        </p:spPr>
        <p:txBody>
          <a:bodyPr/>
          <a:lstStyle/>
          <a:p>
            <a:pPr eaLnBrk="0" hangingPunct="0"/>
            <a:r>
              <a:rPr altLang="en-US" dirty="0" lang="zh-TW" sz="2700">
                <a:solidFill>
                  <a:schemeClr val="tx2"/>
                </a:solidFill>
                <a:latin charset="-120" pitchFamily="65" typeface="標楷體"/>
                <a:ea charset="-120" pitchFamily="65" typeface="標楷體"/>
              </a:rPr>
              <a:t>六、集體繳費名單勾選系統</a:t>
            </a:r>
            <a:r>
              <a:rPr altLang="zh-TW" dirty="0" lang="en-US" sz="2700">
                <a:solidFill>
                  <a:schemeClr val="tx2"/>
                </a:solidFill>
                <a:latin charset="-120" pitchFamily="65" typeface="標楷體"/>
                <a:ea charset="-120" pitchFamily="65" typeface="標楷體"/>
              </a:rPr>
              <a:t>-</a:t>
            </a:r>
            <a:r>
              <a:rPr altLang="en-US" dirty="0" lang="zh-TW" sz="2300">
                <a:solidFill>
                  <a:srgbClr val="FF0000"/>
                </a:solidFill>
                <a:latin charset="-120" pitchFamily="65" typeface="標楷體"/>
                <a:ea charset="-120" pitchFamily="65" typeface="標楷體"/>
              </a:rPr>
              <a:t>考生繳費及志願登記狀態查詢</a:t>
            </a:r>
            <a:endParaRPr altLang="en-US" dirty="0" lang="zh-TW" sz="2300">
              <a:solidFill>
                <a:srgbClr val="FF0000"/>
              </a:solidFill>
            </a:endParaRPr>
          </a:p>
        </p:txBody>
      </p:sp>
      <p:sp>
        <p:nvSpPr>
          <p:cNvPr id="13" name="文字方塊 3"/>
          <p:cNvSpPr txBox="1">
            <a:spLocks noChangeArrowheads="1"/>
          </p:cNvSpPr>
          <p:nvPr/>
        </p:nvSpPr>
        <p:spPr bwMode="auto">
          <a:xfrm>
            <a:off x="427038" y="1116285"/>
            <a:ext cx="7673354" cy="877163"/>
          </a:xfrm>
          <a:prstGeom prst="rect">
            <a:avLst/>
          </a:prstGeom>
          <a:noFill/>
          <a:ln w="9525">
            <a:noFill/>
            <a:miter lim="800000"/>
            <a:headEnd/>
            <a:tailEnd/>
          </a:ln>
        </p:spPr>
        <p:txBody>
          <a:bodyPr wrap="square">
            <a:spAutoFit/>
          </a:bodyPr>
          <a:lstStyle/>
          <a:p>
            <a:pPr algn="just" eaLnBrk="0" hangingPunct="0" indent="-285750" marL="285750">
              <a:buFont charset="2" pitchFamily="2" typeface="Wingdings"/>
              <a:buChar char="l"/>
            </a:pPr>
            <a:r>
              <a:rPr altLang="en-US" b="1" dirty="0" lang="zh-TW" sz="1700">
                <a:solidFill>
                  <a:srgbClr val="0000FF"/>
                </a:solidFill>
                <a:latin charset="-120" pitchFamily="65" typeface="標楷體"/>
                <a:ea charset="-120" pitchFamily="65" typeface="標楷體"/>
              </a:rPr>
              <a:t>學校可於個別繳費及網路選填登記志願期間，於本系統點選「考生繳費及志願登記狀態查詢」，查詢</a:t>
            </a:r>
            <a:r>
              <a:rPr altLang="en-US" b="1" dirty="0" lang="zh-TW" sz="1700">
                <a:solidFill>
                  <a:srgbClr val="FF0000"/>
                </a:solidFill>
                <a:latin charset="-120" pitchFamily="65" typeface="標楷體"/>
                <a:ea charset="-120" pitchFamily="65" typeface="標楷體"/>
              </a:rPr>
              <a:t>辦理個別繳費考生之繳費狀態</a:t>
            </a:r>
            <a:r>
              <a:rPr altLang="en-US" b="1" dirty="0" lang="zh-TW" sz="1700">
                <a:solidFill>
                  <a:srgbClr val="0000FF"/>
                </a:solidFill>
                <a:latin charset="-120" pitchFamily="65" typeface="標楷體"/>
                <a:ea charset="-120" pitchFamily="65" typeface="標楷體"/>
              </a:rPr>
              <a:t>及</a:t>
            </a:r>
            <a:r>
              <a:rPr altLang="en-US" b="1" dirty="0" lang="zh-TW" sz="1700">
                <a:solidFill>
                  <a:srgbClr val="FF0000"/>
                </a:solidFill>
                <a:latin charset="-120" pitchFamily="65" typeface="標楷體"/>
                <a:ea charset="-120" pitchFamily="65" typeface="標楷體"/>
              </a:rPr>
              <a:t>考生是否確實完成選填登記志願</a:t>
            </a:r>
            <a:r>
              <a:rPr altLang="en-US" b="1" dirty="0" lang="zh-TW" sz="1700">
                <a:solidFill>
                  <a:srgbClr val="0000FF"/>
                </a:solidFill>
                <a:latin charset="-120" pitchFamily="65" typeface="標楷體"/>
                <a:ea charset="-120" pitchFamily="65" typeface="標楷體"/>
              </a:rPr>
              <a:t>，以利追蹤輔導。</a:t>
            </a:r>
          </a:p>
        </p:txBody>
      </p:sp>
      <p:sp>
        <p:nvSpPr>
          <p:cNvPr id="9" name="矩形 8">
            <a:extLst>
              <a:ext uri="{FF2B5EF4-FFF2-40B4-BE49-F238E27FC236}">
                <a16:creationId xmlns:a16="http://schemas.microsoft.com/office/drawing/2014/main" id="{F8A01E29-4FD5-4F88-8AED-FEA783EE7D68}"/>
              </a:ext>
            </a:extLst>
          </p:cNvPr>
          <p:cNvSpPr/>
          <p:nvPr/>
        </p:nvSpPr>
        <p:spPr>
          <a:xfrm>
            <a:off x="6471836" y="2415539"/>
            <a:ext cx="1506304" cy="21558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TW"/>
          </a:p>
        </p:txBody>
      </p:sp>
      <p:sp>
        <p:nvSpPr>
          <p:cNvPr id="10" name="矩形 9">
            <a:extLst>
              <a:ext uri="{FF2B5EF4-FFF2-40B4-BE49-F238E27FC236}">
                <a16:creationId xmlns:a16="http://schemas.microsoft.com/office/drawing/2014/main" id="{55A5704C-77FA-4292-B6D4-8197C3B6BF73}"/>
              </a:ext>
            </a:extLst>
          </p:cNvPr>
          <p:cNvSpPr/>
          <p:nvPr/>
        </p:nvSpPr>
        <p:spPr>
          <a:xfrm>
            <a:off x="2964180" y="3269514"/>
            <a:ext cx="2956560" cy="1729206"/>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TW"/>
          </a:p>
        </p:txBody>
      </p:sp>
      <p:sp>
        <p:nvSpPr>
          <p:cNvPr id="3" name="投影片編號版面配置區 2">
            <a:extLst>
              <a:ext uri="{FF2B5EF4-FFF2-40B4-BE49-F238E27FC236}">
                <a16:creationId xmlns:a16="http://schemas.microsoft.com/office/drawing/2014/main" id="{8F1555C4-0B06-4627-90D3-EA7AEADABC21}"/>
              </a:ext>
            </a:extLst>
          </p:cNvPr>
          <p:cNvSpPr>
            <a:spLocks noGrp="1"/>
          </p:cNvSpPr>
          <p:nvPr>
            <p:ph idx="12" sz="quarter" type="sldNum"/>
          </p:nvPr>
        </p:nvSpPr>
        <p:spPr/>
        <p:txBody>
          <a:bodyPr/>
          <a:lstStyle/>
          <a:p>
            <a:pPr>
              <a:defRPr/>
            </a:pPr>
            <a:fld id="{6696D582-221A-4A7A-9495-2A3992126361}" type="slidenum">
              <a:rPr altLang="en-US" lang="zh-TW" smtClean="0"/>
              <a:pPr>
                <a:defRPr/>
              </a:pPr>
              <a:t>55</a:t>
            </a:fld>
            <a:endParaRPr altLang="zh-TW" dirty="0" lang="en-US"/>
          </a:p>
        </p:txBody>
      </p:sp>
    </p:spTree>
    <p:extLst>
      <p:ext uri="{BB962C8B-B14F-4D97-AF65-F5344CB8AC3E}">
        <p14:creationId xmlns:p14="http://schemas.microsoft.com/office/powerpoint/2010/main" val="164013858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標題 1"/>
          <p:cNvSpPr txBox="1">
            <a:spLocks/>
          </p:cNvSpPr>
          <p:nvPr/>
        </p:nvSpPr>
        <p:spPr bwMode="auto">
          <a:xfrm>
            <a:off x="152003" y="342900"/>
            <a:ext cx="9021291" cy="633413"/>
          </a:xfrm>
          <a:prstGeom prst="rect">
            <a:avLst/>
          </a:prstGeom>
          <a:noFill/>
          <a:ln w="9525">
            <a:noFill/>
            <a:miter lim="800000"/>
            <a:headEnd/>
            <a:tailEnd/>
          </a:ln>
        </p:spPr>
        <p:txBody>
          <a:bodyPr/>
          <a:lstStyle/>
          <a:p>
            <a:pPr eaLnBrk="0" hangingPunct="0"/>
            <a:r>
              <a:rPr lang="zh-TW" altLang="en-US" sz="2800" dirty="0">
                <a:solidFill>
                  <a:schemeClr val="tx2"/>
                </a:solidFill>
                <a:latin typeface="標楷體" pitchFamily="65" charset="-120"/>
                <a:ea typeface="標楷體" pitchFamily="65" charset="-120"/>
              </a:rPr>
              <a:t>六、集體繳費名單勾選系統</a:t>
            </a:r>
            <a:r>
              <a:rPr lang="en-US" altLang="zh-TW" sz="2800" dirty="0">
                <a:solidFill>
                  <a:schemeClr val="tx2"/>
                </a:solidFill>
                <a:latin typeface="標楷體" pitchFamily="65" charset="-120"/>
                <a:ea typeface="標楷體" pitchFamily="65" charset="-120"/>
              </a:rPr>
              <a:t>-</a:t>
            </a:r>
            <a:r>
              <a:rPr lang="zh-TW" altLang="en-US" sz="2800" dirty="0">
                <a:solidFill>
                  <a:srgbClr val="FF0000"/>
                </a:solidFill>
                <a:latin typeface="標楷體" pitchFamily="65" charset="-120"/>
                <a:ea typeface="標楷體" pitchFamily="65" charset="-120"/>
              </a:rPr>
              <a:t>臺灣銀行臨櫃繳款單</a:t>
            </a:r>
            <a:r>
              <a:rPr lang="en-US" altLang="zh-TW" sz="2800" dirty="0">
                <a:solidFill>
                  <a:srgbClr val="FF0000"/>
                </a:solidFill>
                <a:latin typeface="標楷體" pitchFamily="65" charset="-120"/>
                <a:ea typeface="標楷體" pitchFamily="65" charset="-120"/>
              </a:rPr>
              <a:t>(</a:t>
            </a:r>
            <a:r>
              <a:rPr lang="zh-TW" altLang="en-US" sz="2800" dirty="0">
                <a:solidFill>
                  <a:srgbClr val="FF0000"/>
                </a:solidFill>
                <a:latin typeface="標楷體" pitchFamily="65" charset="-120"/>
                <a:ea typeface="標楷體" pitchFamily="65" charset="-120"/>
              </a:rPr>
              <a:t>樣張</a:t>
            </a:r>
            <a:r>
              <a:rPr lang="en-US" altLang="zh-TW" sz="2800" dirty="0">
                <a:solidFill>
                  <a:srgbClr val="FF0000"/>
                </a:solidFill>
                <a:latin typeface="標楷體" pitchFamily="65" charset="-120"/>
                <a:ea typeface="標楷體" pitchFamily="65" charset="-120"/>
              </a:rPr>
              <a:t>)</a:t>
            </a:r>
            <a:endParaRPr lang="zh-TW" altLang="en-US" sz="2800" dirty="0">
              <a:solidFill>
                <a:srgbClr val="FF0000"/>
              </a:solidFill>
            </a:endParaRPr>
          </a:p>
        </p:txBody>
      </p:sp>
      <p:sp>
        <p:nvSpPr>
          <p:cNvPr id="6" name="投影片編號版面配置區 5">
            <a:extLst>
              <a:ext uri="{FF2B5EF4-FFF2-40B4-BE49-F238E27FC236}">
                <a16:creationId xmlns:a16="http://schemas.microsoft.com/office/drawing/2014/main" id="{CA59A807-C150-40C8-A737-149420E6E140}"/>
              </a:ext>
            </a:extLst>
          </p:cNvPr>
          <p:cNvSpPr>
            <a:spLocks noGrp="1"/>
          </p:cNvSpPr>
          <p:nvPr>
            <p:ph type="sldNum" sz="quarter" idx="12"/>
          </p:nvPr>
        </p:nvSpPr>
        <p:spPr/>
        <p:txBody>
          <a:bodyPr/>
          <a:lstStyle/>
          <a:p>
            <a:pPr>
              <a:defRPr/>
            </a:pPr>
            <a:fld id="{6696D582-221A-4A7A-9495-2A3992126361}" type="slidenum">
              <a:rPr lang="zh-TW" altLang="en-US" smtClean="0"/>
              <a:pPr>
                <a:defRPr/>
              </a:pPr>
              <a:t>56</a:t>
            </a:fld>
            <a:endParaRPr lang="en-US" altLang="zh-TW" dirty="0"/>
          </a:p>
        </p:txBody>
      </p:sp>
      <p:pic>
        <p:nvPicPr>
          <p:cNvPr id="8" name="圖片 7">
            <a:extLst>
              <a:ext uri="{FF2B5EF4-FFF2-40B4-BE49-F238E27FC236}">
                <a16:creationId xmlns:a16="http://schemas.microsoft.com/office/drawing/2014/main" id="{B68EBE47-6583-425A-A8E4-DCDB6C339C8B}"/>
              </a:ext>
            </a:extLst>
          </p:cNvPr>
          <p:cNvPicPr>
            <a:picLocks noChangeAspect="1"/>
          </p:cNvPicPr>
          <p:nvPr/>
        </p:nvPicPr>
        <p:blipFill>
          <a:blip r:embed="rId3"/>
          <a:stretch>
            <a:fillRect/>
          </a:stretch>
        </p:blipFill>
        <p:spPr>
          <a:xfrm>
            <a:off x="2500023" y="1040387"/>
            <a:ext cx="4143953" cy="5658640"/>
          </a:xfrm>
          <a:prstGeom prst="rect">
            <a:avLst/>
          </a:prstGeom>
          <a:ln>
            <a:solidFill>
              <a:schemeClr val="tx1"/>
            </a:solid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標題 1"/>
          <p:cNvSpPr txBox="1">
            <a:spLocks/>
          </p:cNvSpPr>
          <p:nvPr/>
        </p:nvSpPr>
        <p:spPr bwMode="auto">
          <a:xfrm>
            <a:off x="250825" y="333375"/>
            <a:ext cx="8229600" cy="633413"/>
          </a:xfrm>
          <a:prstGeom prst="rect">
            <a:avLst/>
          </a:prstGeom>
          <a:noFill/>
          <a:ln w="9525">
            <a:noFill/>
            <a:miter lim="800000"/>
            <a:headEnd/>
            <a:tailEnd/>
          </a:ln>
        </p:spPr>
        <p:txBody>
          <a:bodyPr/>
          <a:lstStyle/>
          <a:p>
            <a:pPr eaLnBrk="0" hangingPunct="0"/>
            <a:r>
              <a:rPr lang="zh-TW" altLang="en-US" sz="2800" dirty="0">
                <a:solidFill>
                  <a:schemeClr val="tx2"/>
                </a:solidFill>
                <a:latin typeface="標楷體" pitchFamily="65" charset="-120"/>
                <a:ea typeface="標楷體" pitchFamily="65" charset="-120"/>
              </a:rPr>
              <a:t>六、集體繳費名單勾選系統</a:t>
            </a:r>
            <a:r>
              <a:rPr lang="en-US" altLang="zh-TW" sz="2800" dirty="0">
                <a:solidFill>
                  <a:schemeClr val="tx2"/>
                </a:solidFill>
                <a:latin typeface="標楷體" pitchFamily="65" charset="-120"/>
                <a:ea typeface="標楷體" pitchFamily="65" charset="-120"/>
              </a:rPr>
              <a:t>-</a:t>
            </a:r>
            <a:r>
              <a:rPr lang="zh-TW" altLang="en-US" sz="2800" dirty="0">
                <a:solidFill>
                  <a:srgbClr val="FF0000"/>
                </a:solidFill>
                <a:latin typeface="標楷體" pitchFamily="65" charset="-120"/>
                <a:ea typeface="標楷體" pitchFamily="65" charset="-120"/>
              </a:rPr>
              <a:t>集體繳費確認單</a:t>
            </a:r>
            <a:r>
              <a:rPr lang="en-US" altLang="zh-TW" sz="2800" dirty="0">
                <a:solidFill>
                  <a:srgbClr val="FF0000"/>
                </a:solidFill>
                <a:latin typeface="標楷體" pitchFamily="65" charset="-120"/>
                <a:ea typeface="標楷體" pitchFamily="65" charset="-120"/>
              </a:rPr>
              <a:t>(</a:t>
            </a:r>
            <a:r>
              <a:rPr lang="zh-TW" altLang="en-US" sz="2800" dirty="0">
                <a:solidFill>
                  <a:srgbClr val="FF0000"/>
                </a:solidFill>
                <a:latin typeface="標楷體" pitchFamily="65" charset="-120"/>
                <a:ea typeface="標楷體" pitchFamily="65" charset="-120"/>
              </a:rPr>
              <a:t>樣張</a:t>
            </a:r>
            <a:r>
              <a:rPr lang="en-US" altLang="zh-TW" sz="2800" dirty="0">
                <a:solidFill>
                  <a:srgbClr val="FF0000"/>
                </a:solidFill>
                <a:latin typeface="標楷體" pitchFamily="65" charset="-120"/>
                <a:ea typeface="標楷體" pitchFamily="65" charset="-120"/>
              </a:rPr>
              <a:t>)</a:t>
            </a:r>
            <a:endParaRPr lang="zh-TW" altLang="en-US" sz="2800" dirty="0">
              <a:solidFill>
                <a:srgbClr val="FF0000"/>
              </a:solidFill>
            </a:endParaRPr>
          </a:p>
        </p:txBody>
      </p:sp>
      <p:sp>
        <p:nvSpPr>
          <p:cNvPr id="4" name="投影片編號版面配置區 3">
            <a:extLst>
              <a:ext uri="{FF2B5EF4-FFF2-40B4-BE49-F238E27FC236}">
                <a16:creationId xmlns:a16="http://schemas.microsoft.com/office/drawing/2014/main" id="{D337ECDF-83FB-4630-A6F0-67AC74754374}"/>
              </a:ext>
            </a:extLst>
          </p:cNvPr>
          <p:cNvSpPr>
            <a:spLocks noGrp="1"/>
          </p:cNvSpPr>
          <p:nvPr>
            <p:ph type="sldNum" sz="quarter" idx="12"/>
          </p:nvPr>
        </p:nvSpPr>
        <p:spPr/>
        <p:txBody>
          <a:bodyPr/>
          <a:lstStyle/>
          <a:p>
            <a:pPr>
              <a:defRPr/>
            </a:pPr>
            <a:fld id="{6696D582-221A-4A7A-9495-2A3992126361}" type="slidenum">
              <a:rPr lang="zh-TW" altLang="en-US" smtClean="0"/>
              <a:pPr>
                <a:defRPr/>
              </a:pPr>
              <a:t>57</a:t>
            </a:fld>
            <a:endParaRPr lang="en-US" altLang="zh-TW" dirty="0"/>
          </a:p>
        </p:txBody>
      </p:sp>
      <p:pic>
        <p:nvPicPr>
          <p:cNvPr id="5" name="圖片 4">
            <a:extLst>
              <a:ext uri="{FF2B5EF4-FFF2-40B4-BE49-F238E27FC236}">
                <a16:creationId xmlns:a16="http://schemas.microsoft.com/office/drawing/2014/main" id="{0DEF90DE-767E-4D24-8BC1-12A17A39C2FE}"/>
              </a:ext>
            </a:extLst>
          </p:cNvPr>
          <p:cNvPicPr>
            <a:picLocks noChangeAspect="1"/>
          </p:cNvPicPr>
          <p:nvPr/>
        </p:nvPicPr>
        <p:blipFill>
          <a:blip r:embed="rId3"/>
          <a:stretch>
            <a:fillRect/>
          </a:stretch>
        </p:blipFill>
        <p:spPr>
          <a:xfrm>
            <a:off x="2411760" y="1039472"/>
            <a:ext cx="4098316" cy="5830786"/>
          </a:xfrm>
          <a:prstGeom prst="rect">
            <a:avLst/>
          </a:prstGeom>
          <a:ln>
            <a:solidFill>
              <a:schemeClr val="tx1"/>
            </a:solidFill>
          </a:ln>
        </p:spPr>
      </p:pic>
    </p:spTree>
  </p:cSld>
  <p:clrMapOvr>
    <a:masterClrMapping/>
  </p:clrMapOvr>
</p:sld>
</file>

<file path=ppt/slides/slide5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D8AF9B17-E593-4A0F-8CBC-106AFCE286D4}"/>
              </a:ext>
            </a:extLst>
          </p:cNvPr>
          <p:cNvPicPr>
            <a:picLocks noChangeAspect="1"/>
          </p:cNvPicPr>
          <p:nvPr/>
        </p:nvPicPr>
        <p:blipFill rotWithShape="1">
          <a:blip r:embed="rId3">
            <a:extLst>
              <a:ext uri="{28A0092B-C50C-407E-A947-70E740481C1C}">
                <a14:useLocalDpi xmlns:a14="http://schemas.microsoft.com/office/drawing/2010/main" val="0"/>
              </a:ext>
            </a:extLst>
          </a:blip>
          <a:srcRect b="32" l="15" r="81"/>
          <a:stretch/>
        </p:blipFill>
        <p:spPr>
          <a:xfrm>
            <a:off x="2086323" y="1815883"/>
            <a:ext cx="3689216" cy="3185048"/>
          </a:xfrm>
          <a:prstGeom prst="rect">
            <a:avLst/>
          </a:prstGeom>
        </p:spPr>
      </p:pic>
      <p:sp>
        <p:nvSpPr>
          <p:cNvPr id="90114" name="標題 1"/>
          <p:cNvSpPr txBox="1">
            <a:spLocks/>
          </p:cNvSpPr>
          <p:nvPr/>
        </p:nvSpPr>
        <p:spPr bwMode="auto">
          <a:xfrm>
            <a:off x="250825" y="404813"/>
            <a:ext cx="8569325" cy="503237"/>
          </a:xfrm>
          <a:prstGeom prst="rect">
            <a:avLst/>
          </a:prstGeom>
          <a:noFill/>
          <a:ln w="9525">
            <a:noFill/>
            <a:miter lim="800000"/>
            <a:headEnd/>
            <a:tailEnd/>
          </a:ln>
        </p:spPr>
        <p:txBody>
          <a:bodyPr/>
          <a:lstStyle/>
          <a:p>
            <a:pPr eaLnBrk="0" hangingPunct="0"/>
            <a:r>
              <a:rPr altLang="en-US" dirty="0" lang="zh-TW" sz="2700">
                <a:solidFill>
                  <a:schemeClr val="tx2"/>
                </a:solidFill>
                <a:latin charset="-120" pitchFamily="65" typeface="標楷體"/>
                <a:ea charset="-120" pitchFamily="65" typeface="標楷體"/>
              </a:rPr>
              <a:t>七、繳款單列印及繳款帳號查詢系統</a:t>
            </a:r>
            <a:r>
              <a:rPr altLang="zh-TW" dirty="0" lang="en-US" sz="2700">
                <a:solidFill>
                  <a:schemeClr val="tx2"/>
                </a:solidFill>
                <a:latin charset="-120" pitchFamily="65" typeface="標楷體"/>
                <a:ea charset="-120" pitchFamily="65" typeface="標楷體"/>
              </a:rPr>
              <a:t>-</a:t>
            </a:r>
            <a:r>
              <a:rPr altLang="en-US" dirty="0" lang="zh-TW" sz="2700">
                <a:solidFill>
                  <a:srgbClr val="FF0000"/>
                </a:solidFill>
                <a:latin charset="-120" pitchFamily="65" typeface="標楷體"/>
                <a:ea charset="-120" pitchFamily="65" typeface="標楷體"/>
              </a:rPr>
              <a:t>登入系統</a:t>
            </a:r>
            <a:endParaRPr altLang="en-US" dirty="0" lang="zh-TW" sz="2600">
              <a:solidFill>
                <a:srgbClr val="FF0000"/>
              </a:solidFill>
            </a:endParaRPr>
          </a:p>
        </p:txBody>
      </p:sp>
      <p:sp>
        <p:nvSpPr>
          <p:cNvPr id="7" name="文字方塊 4"/>
          <p:cNvSpPr txBox="1">
            <a:spLocks noChangeArrowheads="1"/>
          </p:cNvSpPr>
          <p:nvPr/>
        </p:nvSpPr>
        <p:spPr bwMode="auto">
          <a:xfrm>
            <a:off x="179512" y="1133796"/>
            <a:ext cx="8424936" cy="646331"/>
          </a:xfrm>
          <a:prstGeom prst="rect">
            <a:avLst/>
          </a:prstGeom>
          <a:noFill/>
          <a:ln w="9525">
            <a:noFill/>
            <a:miter lim="800000"/>
            <a:headEnd/>
            <a:tailEnd/>
          </a:ln>
        </p:spPr>
        <p:txBody>
          <a:bodyPr wrap="square">
            <a:spAutoFit/>
          </a:bodyPr>
          <a:lstStyle/>
          <a:p>
            <a:pPr algn="just" lvl="1" marL="0">
              <a:spcBef>
                <a:spcPts val="600"/>
              </a:spcBef>
            </a:pPr>
            <a:r>
              <a:rPr altLang="en-US" b="1" dirty="0" lang="zh-TW" sz="1600">
                <a:latin charset="0" pitchFamily="18" typeface="Times New Roman"/>
                <a:ea charset="-120" pitchFamily="65" typeface="標楷體"/>
              </a:rPr>
              <a:t>注意事項</a:t>
            </a:r>
            <a:r>
              <a:rPr altLang="zh-TW" b="1" dirty="0" lang="en-US" sz="1600">
                <a:latin charset="0" pitchFamily="18" typeface="Times New Roman"/>
                <a:ea charset="-120" pitchFamily="65" typeface="標楷體"/>
              </a:rPr>
              <a:t>:</a:t>
            </a:r>
            <a:r>
              <a:rPr altLang="en-US" b="1" dirty="0" lang="zh-TW" u="sng">
                <a:solidFill>
                  <a:srgbClr val="0000FF"/>
                </a:solidFill>
                <a:latin charset="0" pitchFamily="18" typeface="Times New Roman"/>
                <a:ea charset="-120" pitchFamily="65" typeface="標楷體"/>
              </a:rPr>
              <a:t>考生若所屬高級中等學校未辦理集體繳費</a:t>
            </a:r>
            <a:r>
              <a:rPr altLang="en-US" b="1" dirty="0" lang="zh-TW" u="sng">
                <a:solidFill>
                  <a:srgbClr val="FF0000"/>
                </a:solidFill>
                <a:latin charset="0" pitchFamily="18" typeface="Times New Roman"/>
                <a:ea charset="-120" pitchFamily="65" typeface="標楷體"/>
              </a:rPr>
              <a:t>或</a:t>
            </a:r>
            <a:r>
              <a:rPr altLang="en-US" b="1" dirty="0" lang="zh-TW" u="sng">
                <a:solidFill>
                  <a:srgbClr val="0000FF"/>
                </a:solidFill>
                <a:latin charset="0" pitchFamily="18" typeface="Times New Roman"/>
                <a:ea charset="-120" pitchFamily="65" typeface="標楷體"/>
              </a:rPr>
              <a:t>未參加所屬高級中等學校集體繳費</a:t>
            </a:r>
            <a:r>
              <a:rPr altLang="en-US" b="1" dirty="0" lang="zh-TW" u="sng">
                <a:solidFill>
                  <a:srgbClr val="FF0000"/>
                </a:solidFill>
                <a:latin charset="0" pitchFamily="18" typeface="Times New Roman"/>
                <a:ea charset="-120" pitchFamily="65" typeface="標楷體"/>
              </a:rPr>
              <a:t>，一律使用個別繳費方式進行繳費，繳費成功才可進行網路選填登記志願。</a:t>
            </a:r>
          </a:p>
        </p:txBody>
      </p:sp>
      <p:sp>
        <p:nvSpPr>
          <p:cNvPr id="13" name="文字方塊 12">
            <a:extLst>
              <a:ext uri="{FF2B5EF4-FFF2-40B4-BE49-F238E27FC236}">
                <a16:creationId xmlns:a16="http://schemas.microsoft.com/office/drawing/2014/main" id="{653F49C9-ED51-41FB-83F3-10DDCB71BFB0}"/>
              </a:ext>
            </a:extLst>
          </p:cNvPr>
          <p:cNvSpPr txBox="1"/>
          <p:nvPr/>
        </p:nvSpPr>
        <p:spPr>
          <a:xfrm>
            <a:off x="250825" y="5042118"/>
            <a:ext cx="6768752" cy="1815882"/>
          </a:xfrm>
          <a:prstGeom prst="rect">
            <a:avLst/>
          </a:prstGeom>
          <a:solidFill>
            <a:srgbClr val="CCECFF"/>
          </a:solidFill>
        </p:spPr>
        <p:txBody>
          <a:bodyPr rtlCol="0" wrap="square">
            <a:spAutoFit/>
          </a:bodyPr>
          <a:lstStyle/>
          <a:p>
            <a:r>
              <a:rPr altLang="en-US" b="1" dirty="0" lang="zh-TW" sz="1600">
                <a:solidFill>
                  <a:srgbClr val="0000FF"/>
                </a:solidFill>
                <a:latin charset="0" panose="02020603050405020304" pitchFamily="18" typeface="Times New Roman"/>
                <a:ea charset="-120" panose="03000509000000000000" pitchFamily="65" typeface="標楷體"/>
                <a:cs charset="0" panose="02020603050405020304" pitchFamily="18" typeface="Times New Roman"/>
              </a:rPr>
              <a:t>繳費失敗常見原因：</a:t>
            </a:r>
            <a:endParaRPr altLang="zh-TW" b="1" dirty="0" lang="en-US" sz="1600">
              <a:solidFill>
                <a:srgbClr val="0000FF"/>
              </a:solidFill>
              <a:latin charset="0" panose="02020603050405020304" pitchFamily="18" typeface="Times New Roman"/>
              <a:ea charset="-120" panose="03000509000000000000" pitchFamily="65" typeface="標楷體"/>
              <a:cs charset="0" panose="02020603050405020304" pitchFamily="18" typeface="Times New Roman"/>
            </a:endParaRPr>
          </a:p>
          <a:p>
            <a:r>
              <a:rPr altLang="zh-TW" dirty="0" lang="en-US" sz="1600">
                <a:latin charset="0" panose="02020603050405020304" pitchFamily="18" typeface="Times New Roman"/>
                <a:ea charset="-120" panose="03000509000000000000" pitchFamily="65" typeface="標楷體"/>
                <a:cs charset="0" panose="02020603050405020304" pitchFamily="18" typeface="Times New Roman"/>
              </a:rPr>
              <a:t>TOP1.</a:t>
            </a:r>
            <a:r>
              <a:rPr altLang="en-US" dirty="0" lang="zh-TW" sz="1600">
                <a:solidFill>
                  <a:srgbClr val="FF0000"/>
                </a:solidFill>
                <a:latin charset="0" panose="02020603050405020304" pitchFamily="18" typeface="Times New Roman"/>
                <a:ea charset="-120" panose="03000509000000000000" pitchFamily="65" typeface="標楷體"/>
                <a:cs charset="0" panose="02020603050405020304" pitchFamily="18" typeface="Times New Roman"/>
              </a:rPr>
              <a:t>金融卡無轉帳功能</a:t>
            </a:r>
            <a:endParaRPr altLang="zh-TW" dirty="0" lang="en-US" sz="1600">
              <a:solidFill>
                <a:srgbClr val="FF0000"/>
              </a:solidFill>
              <a:latin charset="0" panose="02020603050405020304" pitchFamily="18" typeface="Times New Roman"/>
              <a:ea charset="-120" panose="03000509000000000000" pitchFamily="65" typeface="標楷體"/>
              <a:cs charset="0" panose="02020603050405020304" pitchFamily="18" typeface="Times New Roman"/>
            </a:endParaRPr>
          </a:p>
          <a:p>
            <a:pPr algn="just" indent="-534988" marL="534988"/>
            <a:r>
              <a:rPr altLang="zh-TW" dirty="0" lang="en-US" sz="1600">
                <a:latin charset="0" panose="02020603050405020304" pitchFamily="18" typeface="Times New Roman"/>
                <a:ea charset="-120" panose="03000509000000000000" pitchFamily="65" typeface="標楷體"/>
                <a:cs charset="0" panose="02020603050405020304" pitchFamily="18" typeface="Times New Roman"/>
              </a:rPr>
              <a:t>TOP2.</a:t>
            </a:r>
            <a:r>
              <a:rPr altLang="en-US" dirty="0" lang="zh-TW" sz="1600">
                <a:solidFill>
                  <a:srgbClr val="FF0000"/>
                </a:solidFill>
                <a:latin charset="0" panose="02020603050405020304" pitchFamily="18" typeface="Times New Roman"/>
                <a:ea charset="-120" panose="03000509000000000000" pitchFamily="65" typeface="標楷體"/>
                <a:cs charset="0" panose="02020603050405020304" pitchFamily="18" typeface="Times New Roman"/>
              </a:rPr>
              <a:t>繳款截止日當天</a:t>
            </a:r>
            <a:r>
              <a:rPr altLang="zh-TW" dirty="0" lang="en-US" sz="1600">
                <a:solidFill>
                  <a:srgbClr val="FF0000"/>
                </a:solidFill>
                <a:latin charset="0" panose="02020603050405020304" pitchFamily="18" typeface="Times New Roman"/>
                <a:ea charset="-120" panose="03000509000000000000" pitchFamily="65" typeface="標楷體"/>
                <a:cs charset="0" panose="02020603050405020304" pitchFamily="18" typeface="Times New Roman"/>
              </a:rPr>
              <a:t>(112.7.26)15:30</a:t>
            </a:r>
            <a:r>
              <a:rPr altLang="en-US" dirty="0" lang="zh-TW" sz="1600">
                <a:solidFill>
                  <a:srgbClr val="FF0000"/>
                </a:solidFill>
                <a:latin charset="0" panose="02020603050405020304" pitchFamily="18" typeface="Times New Roman"/>
                <a:ea charset="-120" panose="03000509000000000000" pitchFamily="65" typeface="標楷體"/>
                <a:cs charset="0" panose="02020603050405020304" pitchFamily="18" typeface="Times New Roman"/>
              </a:rPr>
              <a:t>過後，使用郵局匯款方式繳費，因郵局隔日才處理匯款，隔日才入帳</a:t>
            </a:r>
          </a:p>
          <a:p>
            <a:r>
              <a:rPr altLang="zh-TW" dirty="0" lang="en-US" sz="1600">
                <a:latin charset="0" panose="02020603050405020304" pitchFamily="18" typeface="Times New Roman"/>
                <a:ea charset="-120" panose="03000509000000000000" pitchFamily="65" typeface="標楷體"/>
                <a:cs charset="0" panose="02020603050405020304" pitchFamily="18" typeface="Times New Roman"/>
              </a:rPr>
              <a:t>TOP3.</a:t>
            </a:r>
            <a:r>
              <a:rPr altLang="en-US" dirty="0" lang="zh-TW" sz="1600">
                <a:solidFill>
                  <a:srgbClr val="FF0000"/>
                </a:solidFill>
                <a:latin charset="0" panose="02020603050405020304" pitchFamily="18" typeface="Times New Roman"/>
                <a:ea charset="-120" panose="03000509000000000000" pitchFamily="65" typeface="標楷體"/>
                <a:cs charset="0" panose="02020603050405020304" pitchFamily="18" typeface="Times New Roman"/>
              </a:rPr>
              <a:t>以他人繳款帳號繳費</a:t>
            </a:r>
            <a:r>
              <a:rPr altLang="zh-TW" dirty="0" lang="en-US" sz="1600">
                <a:solidFill>
                  <a:srgbClr val="FF0000"/>
                </a:solidFill>
                <a:latin charset="0" panose="02020603050405020304" pitchFamily="18" typeface="Times New Roman"/>
                <a:ea charset="-120" panose="03000509000000000000" pitchFamily="65" typeface="標楷體"/>
                <a:cs charset="0" panose="02020603050405020304" pitchFamily="18" typeface="Times New Roman"/>
              </a:rPr>
              <a:t>(</a:t>
            </a:r>
            <a:r>
              <a:rPr altLang="en-US" dirty="0" lang="zh-TW" sz="1600">
                <a:solidFill>
                  <a:srgbClr val="FF0000"/>
                </a:solidFill>
                <a:latin charset="0" panose="02020603050405020304" pitchFamily="18" typeface="Times New Roman"/>
                <a:ea charset="-120" panose="03000509000000000000" pitchFamily="65" typeface="標楷體"/>
                <a:cs charset="0" panose="02020603050405020304" pitchFamily="18" typeface="Times New Roman"/>
              </a:rPr>
              <a:t>每位考生繳款帳號皆不相同</a:t>
            </a:r>
            <a:r>
              <a:rPr altLang="zh-TW" dirty="0" lang="en-US" sz="1600">
                <a:solidFill>
                  <a:srgbClr val="FF0000"/>
                </a:solidFill>
                <a:latin charset="0" panose="02020603050405020304" pitchFamily="18" typeface="Times New Roman"/>
                <a:ea charset="-120" panose="03000509000000000000" pitchFamily="65" typeface="標楷體"/>
                <a:cs charset="0" panose="02020603050405020304" pitchFamily="18" typeface="Times New Roman"/>
              </a:rPr>
              <a:t>)</a:t>
            </a:r>
          </a:p>
          <a:p>
            <a:pPr indent="-180975" marL="180975"/>
            <a:r>
              <a:rPr altLang="zh-TW" dirty="0" lang="en-US" sz="1600">
                <a:latin charset="0" panose="02020603050405020304" pitchFamily="18" typeface="Times New Roman"/>
                <a:ea charset="-120" panose="03000509000000000000" pitchFamily="65" typeface="標楷體"/>
                <a:cs charset="0" panose="02020603050405020304" pitchFamily="18" typeface="Times New Roman"/>
              </a:rPr>
              <a:t>TOP4.</a:t>
            </a:r>
            <a:r>
              <a:rPr altLang="en-US" dirty="0" lang="zh-TW" sz="1600">
                <a:latin charset="0" panose="02020603050405020304" pitchFamily="18" typeface="Times New Roman"/>
                <a:ea charset="-120" panose="03000509000000000000" pitchFamily="65" typeface="標楷體"/>
                <a:cs charset="0" panose="02020603050405020304" pitchFamily="18" typeface="Times New Roman"/>
              </a:rPr>
              <a:t>輸入之繳款金額不符</a:t>
            </a:r>
            <a:r>
              <a:rPr altLang="zh-TW" dirty="0" lang="en-US" sz="1600">
                <a:latin charset="0" panose="02020603050405020304" pitchFamily="18" typeface="Times New Roman"/>
                <a:ea charset="-120" panose="03000509000000000000" pitchFamily="65" typeface="標楷體"/>
                <a:cs charset="0" panose="02020603050405020304" pitchFamily="18" typeface="Times New Roman"/>
              </a:rPr>
              <a:t>(</a:t>
            </a:r>
            <a:r>
              <a:rPr altLang="en-US" dirty="0" lang="zh-TW" sz="1600">
                <a:latin charset="0" panose="02020603050405020304" pitchFamily="18" typeface="Times New Roman"/>
                <a:ea charset="-120" panose="03000509000000000000" pitchFamily="65" typeface="標楷體"/>
                <a:cs charset="0" panose="02020603050405020304" pitchFamily="18" typeface="Times New Roman"/>
              </a:rPr>
              <a:t>一般生</a:t>
            </a:r>
            <a:r>
              <a:rPr altLang="zh-TW" dirty="0" lang="en-US" sz="1600">
                <a:latin charset="0" panose="02020603050405020304" pitchFamily="18" typeface="Times New Roman"/>
                <a:ea charset="-120" panose="03000509000000000000" pitchFamily="65" typeface="標楷體"/>
                <a:cs charset="0" panose="02020603050405020304" pitchFamily="18" typeface="Times New Roman"/>
              </a:rPr>
              <a:t>220</a:t>
            </a:r>
            <a:r>
              <a:rPr altLang="en-US" dirty="0" lang="zh-TW" sz="1600">
                <a:latin charset="0" panose="02020603050405020304" pitchFamily="18" typeface="Times New Roman"/>
                <a:ea charset="-120" panose="03000509000000000000" pitchFamily="65" typeface="標楷體"/>
                <a:cs charset="0" panose="02020603050405020304" pitchFamily="18" typeface="Times New Roman"/>
              </a:rPr>
              <a:t>元、中低收入戶</a:t>
            </a:r>
            <a:r>
              <a:rPr altLang="zh-TW" dirty="0" lang="en-US" sz="1600">
                <a:latin charset="0" panose="02020603050405020304" pitchFamily="18" typeface="Times New Roman"/>
                <a:ea charset="-120" panose="03000509000000000000" pitchFamily="65" typeface="標楷體"/>
                <a:cs charset="0" panose="02020603050405020304" pitchFamily="18" typeface="Times New Roman"/>
              </a:rPr>
              <a:t>88</a:t>
            </a:r>
            <a:r>
              <a:rPr altLang="en-US" dirty="0" lang="zh-TW" sz="1600">
                <a:latin charset="0" panose="02020603050405020304" pitchFamily="18" typeface="Times New Roman"/>
                <a:ea charset="-120" panose="03000509000000000000" pitchFamily="65" typeface="標楷體"/>
                <a:cs charset="0" panose="02020603050405020304" pitchFamily="18" typeface="Times New Roman"/>
              </a:rPr>
              <a:t>元</a:t>
            </a:r>
            <a:r>
              <a:rPr altLang="zh-TW" dirty="0" lang="en-US" sz="1600">
                <a:latin charset="0" panose="02020603050405020304" pitchFamily="18" typeface="Times New Roman"/>
                <a:ea charset="-120" panose="03000509000000000000" pitchFamily="65" typeface="標楷體"/>
                <a:cs charset="0" panose="02020603050405020304" pitchFamily="18" typeface="Times New Roman"/>
              </a:rPr>
              <a:t>)</a:t>
            </a:r>
          </a:p>
          <a:p>
            <a:pPr indent="-180975" marL="180975"/>
            <a:r>
              <a:rPr altLang="zh-TW" dirty="0" lang="en-US" sz="1600">
                <a:latin charset="0" panose="02020603050405020304" pitchFamily="18" typeface="Times New Roman"/>
                <a:ea charset="-120" panose="03000509000000000000" pitchFamily="65" typeface="標楷體"/>
                <a:cs charset="0" panose="02020603050405020304" pitchFamily="18" typeface="Times New Roman"/>
              </a:rPr>
              <a:t>TOP5.</a:t>
            </a:r>
            <a:r>
              <a:rPr altLang="en-US" dirty="0" lang="zh-TW" sz="1600">
                <a:latin charset="0" panose="02020603050405020304" pitchFamily="18" typeface="Times New Roman"/>
                <a:ea charset="-120" panose="03000509000000000000" pitchFamily="65" typeface="標楷體"/>
                <a:cs charset="0" panose="02020603050405020304" pitchFamily="18" typeface="Times New Roman"/>
              </a:rPr>
              <a:t>超過繳費期限</a:t>
            </a:r>
            <a:endParaRPr altLang="zh-TW" dirty="0" lang="en-US" sz="1600">
              <a:latin charset="0" panose="02020603050405020304" pitchFamily="18" typeface="Times New Roman"/>
              <a:ea charset="-120" panose="03000509000000000000" pitchFamily="65" typeface="標楷體"/>
              <a:cs charset="0" panose="02020603050405020304" pitchFamily="18" typeface="Times New Roman"/>
            </a:endParaRPr>
          </a:p>
        </p:txBody>
      </p:sp>
      <p:sp>
        <p:nvSpPr>
          <p:cNvPr id="15" name="AutoShape 4">
            <a:extLst>
              <a:ext uri="{FF2B5EF4-FFF2-40B4-BE49-F238E27FC236}">
                <a16:creationId xmlns:a16="http://schemas.microsoft.com/office/drawing/2014/main" id="{83699E6B-C651-47AC-A3C8-BFFD212213A7}"/>
              </a:ext>
            </a:extLst>
          </p:cNvPr>
          <p:cNvSpPr>
            <a:spLocks noChangeArrowheads="1"/>
          </p:cNvSpPr>
          <p:nvPr/>
        </p:nvSpPr>
        <p:spPr bwMode="auto">
          <a:xfrm>
            <a:off x="5724128" y="2946905"/>
            <a:ext cx="1368425" cy="398462"/>
          </a:xfrm>
          <a:prstGeom prst="wedgeRectCallout">
            <a:avLst>
              <a:gd fmla="val -88679" name="adj1"/>
              <a:gd fmla="val -79760" name="adj2"/>
            </a:avLst>
          </a:prstGeom>
          <a:solidFill>
            <a:srgbClr val="FFFF99"/>
          </a:solidFill>
          <a:ln algn="ctr" w="9525">
            <a:solidFill>
              <a:schemeClr val="tx1"/>
            </a:solidFill>
            <a:miter lim="800000"/>
            <a:headEnd/>
            <a:tailEnd/>
          </a:ln>
        </p:spPr>
        <p:txBody>
          <a:bodyPr/>
          <a:lstStyle/>
          <a:p>
            <a:r>
              <a:rPr altLang="en-US" b="1" dirty="0" lang="zh-TW" sz="1400">
                <a:solidFill>
                  <a:srgbClr val="0000FF"/>
                </a:solidFill>
                <a:latin charset="-120" pitchFamily="65" typeface="標楷體"/>
                <a:ea charset="-120" pitchFamily="65" typeface="標楷體"/>
              </a:rPr>
              <a:t>考生輸入資料</a:t>
            </a:r>
            <a:endParaRPr altLang="zh-TW" b="1" dirty="0" lang="zh-TW" sz="1400">
              <a:solidFill>
                <a:srgbClr val="0000FF"/>
              </a:solidFill>
              <a:latin charset="-120" pitchFamily="65" typeface="標楷體"/>
              <a:ea charset="-120" pitchFamily="65" typeface="標楷體"/>
            </a:endParaRPr>
          </a:p>
        </p:txBody>
      </p:sp>
      <p:sp>
        <p:nvSpPr>
          <p:cNvPr id="3" name="投影片編號版面配置區 2">
            <a:extLst>
              <a:ext uri="{FF2B5EF4-FFF2-40B4-BE49-F238E27FC236}">
                <a16:creationId xmlns:a16="http://schemas.microsoft.com/office/drawing/2014/main" id="{DC4C18FF-B710-4076-A137-DAFB9DF0F0EF}"/>
              </a:ext>
            </a:extLst>
          </p:cNvPr>
          <p:cNvSpPr>
            <a:spLocks noGrp="1"/>
          </p:cNvSpPr>
          <p:nvPr>
            <p:ph idx="12" sz="quarter" type="sldNum"/>
          </p:nvPr>
        </p:nvSpPr>
        <p:spPr/>
        <p:txBody>
          <a:bodyPr/>
          <a:lstStyle/>
          <a:p>
            <a:pPr>
              <a:defRPr/>
            </a:pPr>
            <a:fld id="{6696D582-221A-4A7A-9495-2A3992126361}" type="slidenum">
              <a:rPr altLang="en-US" lang="zh-TW" smtClean="0"/>
              <a:pPr>
                <a:defRPr/>
              </a:pPr>
              <a:t>58</a:t>
            </a:fld>
            <a:endParaRPr altLang="zh-TW" dirty="0" lang="en-US"/>
          </a:p>
        </p:txBody>
      </p:sp>
    </p:spTree>
    <p:extLst>
      <p:ext uri="{BB962C8B-B14F-4D97-AF65-F5344CB8AC3E}">
        <p14:creationId xmlns:p14="http://schemas.microsoft.com/office/powerpoint/2010/main" val="22071740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標題 1"/>
          <p:cNvSpPr txBox="1">
            <a:spLocks/>
          </p:cNvSpPr>
          <p:nvPr/>
        </p:nvSpPr>
        <p:spPr bwMode="auto">
          <a:xfrm>
            <a:off x="250825" y="404813"/>
            <a:ext cx="8569325" cy="503237"/>
          </a:xfrm>
          <a:prstGeom prst="rect">
            <a:avLst/>
          </a:prstGeom>
          <a:noFill/>
          <a:ln w="9525">
            <a:noFill/>
            <a:miter lim="800000"/>
            <a:headEnd/>
            <a:tailEnd/>
          </a:ln>
        </p:spPr>
        <p:txBody>
          <a:bodyPr/>
          <a:lstStyle/>
          <a:p>
            <a:pPr eaLnBrk="0" hangingPunct="0"/>
            <a:r>
              <a:rPr lang="zh-TW" altLang="en-US" sz="2700" dirty="0">
                <a:solidFill>
                  <a:schemeClr val="tx2"/>
                </a:solidFill>
                <a:latin typeface="標楷體" pitchFamily="65" charset="-120"/>
                <a:ea typeface="標楷體" pitchFamily="65" charset="-120"/>
              </a:rPr>
              <a:t>七、繳款單列印及繳款帳號查詢系統</a:t>
            </a:r>
            <a:r>
              <a:rPr lang="en-US" altLang="zh-TW" sz="2700" dirty="0">
                <a:solidFill>
                  <a:schemeClr val="tx2"/>
                </a:solidFill>
                <a:latin typeface="標楷體" pitchFamily="65" charset="-120"/>
                <a:ea typeface="標楷體" pitchFamily="65" charset="-120"/>
              </a:rPr>
              <a:t>-</a:t>
            </a:r>
            <a:r>
              <a:rPr lang="zh-TW" altLang="en-US" sz="2700" dirty="0">
                <a:solidFill>
                  <a:srgbClr val="FF0000"/>
                </a:solidFill>
                <a:latin typeface="標楷體" pitchFamily="65" charset="-120"/>
                <a:ea typeface="標楷體" pitchFamily="65" charset="-120"/>
              </a:rPr>
              <a:t>繳款單下載介面</a:t>
            </a:r>
            <a:endParaRPr lang="zh-TW" altLang="en-US" sz="2600" dirty="0">
              <a:solidFill>
                <a:srgbClr val="FF0000"/>
              </a:solidFill>
            </a:endParaRPr>
          </a:p>
        </p:txBody>
      </p:sp>
      <p:sp>
        <p:nvSpPr>
          <p:cNvPr id="7" name="AutoShape 4">
            <a:extLst>
              <a:ext uri="{FF2B5EF4-FFF2-40B4-BE49-F238E27FC236}">
                <a16:creationId xmlns:a16="http://schemas.microsoft.com/office/drawing/2014/main" id="{2C6922F6-731A-4E91-BEDA-642ABF11BC20}"/>
              </a:ext>
            </a:extLst>
          </p:cNvPr>
          <p:cNvSpPr>
            <a:spLocks noChangeArrowheads="1"/>
          </p:cNvSpPr>
          <p:nvPr/>
        </p:nvSpPr>
        <p:spPr bwMode="auto">
          <a:xfrm>
            <a:off x="539552" y="1124744"/>
            <a:ext cx="7632848" cy="792088"/>
          </a:xfrm>
          <a:prstGeom prst="wedgeRectCallout">
            <a:avLst>
              <a:gd name="adj1" fmla="val -29280"/>
              <a:gd name="adj2" fmla="val 11605"/>
            </a:avLst>
          </a:prstGeom>
          <a:solidFill>
            <a:srgbClr val="FFFF99"/>
          </a:solidFill>
          <a:ln w="9525" algn="ctr">
            <a:solidFill>
              <a:schemeClr val="tx1"/>
            </a:solidFill>
            <a:miter lim="800000"/>
            <a:headEnd/>
            <a:tailEnd/>
          </a:ln>
        </p:spPr>
        <p:txBody>
          <a:bodyPr/>
          <a:lstStyle/>
          <a:p>
            <a:r>
              <a:rPr lang="zh-TW" altLang="en-US" sz="1400" b="1" dirty="0">
                <a:solidFill>
                  <a:srgbClr val="0000FF"/>
                </a:solidFill>
                <a:latin typeface="標楷體" pitchFamily="65" charset="-120"/>
                <a:ea typeface="標楷體" pitchFamily="65" charset="-120"/>
              </a:rPr>
              <a:t>上方出現考生之繳款帳號，請考生詳細閱讀下方之注意事項。本系統提供「便利商店繳款單」及「臺灣銀行繳款單」下載。考生若欲至其他金融機構</a:t>
            </a:r>
            <a:r>
              <a:rPr lang="en-US" altLang="zh-TW" sz="1400" b="1" dirty="0">
                <a:solidFill>
                  <a:srgbClr val="0000FF"/>
                </a:solidFill>
                <a:latin typeface="標楷體" pitchFamily="65" charset="-120"/>
                <a:ea typeface="標楷體" pitchFamily="65" charset="-120"/>
              </a:rPr>
              <a:t>(</a:t>
            </a:r>
            <a:r>
              <a:rPr lang="zh-TW" altLang="en-US" sz="1400" b="1" dirty="0">
                <a:solidFill>
                  <a:srgbClr val="0000FF"/>
                </a:solidFill>
                <a:latin typeface="標楷體" pitchFamily="65" charset="-120"/>
                <a:ea typeface="標楷體" pitchFamily="65" charset="-120"/>
              </a:rPr>
              <a:t>含郵局</a:t>
            </a:r>
            <a:r>
              <a:rPr lang="en-US" altLang="zh-TW" sz="1400" b="1" dirty="0">
                <a:solidFill>
                  <a:srgbClr val="0000FF"/>
                </a:solidFill>
                <a:latin typeface="標楷體" pitchFamily="65" charset="-120"/>
                <a:ea typeface="標楷體" pitchFamily="65" charset="-120"/>
              </a:rPr>
              <a:t>)</a:t>
            </a:r>
            <a:r>
              <a:rPr lang="zh-TW" altLang="en-US" sz="1400" b="1" dirty="0">
                <a:solidFill>
                  <a:srgbClr val="0000FF"/>
                </a:solidFill>
                <a:latin typeface="標楷體" pitchFamily="65" charset="-120"/>
                <a:ea typeface="標楷體" pitchFamily="65" charset="-120"/>
              </a:rPr>
              <a:t>或使用</a:t>
            </a:r>
            <a:r>
              <a:rPr lang="en-US" altLang="zh-TW" sz="1400" b="1" dirty="0">
                <a:solidFill>
                  <a:srgbClr val="0000FF"/>
                </a:solidFill>
                <a:latin typeface="標楷體" pitchFamily="65" charset="-120"/>
                <a:ea typeface="標楷體" pitchFamily="65" charset="-120"/>
              </a:rPr>
              <a:t>ATM</a:t>
            </a:r>
            <a:r>
              <a:rPr lang="zh-TW" altLang="en-US" sz="1400" b="1" dirty="0">
                <a:solidFill>
                  <a:srgbClr val="0000FF"/>
                </a:solidFill>
                <a:latin typeface="標楷體" pitchFamily="65" charset="-120"/>
                <a:ea typeface="標楷體" pitchFamily="65" charset="-120"/>
              </a:rPr>
              <a:t>轉帳繳費，可下載「其他金融機構繳款資訊」，以便辦理跨行繳費作業。</a:t>
            </a:r>
          </a:p>
        </p:txBody>
      </p:sp>
      <p:sp>
        <p:nvSpPr>
          <p:cNvPr id="6" name="投影片編號版面配置區 5">
            <a:extLst>
              <a:ext uri="{FF2B5EF4-FFF2-40B4-BE49-F238E27FC236}">
                <a16:creationId xmlns:a16="http://schemas.microsoft.com/office/drawing/2014/main" id="{504842DF-4877-44BD-A338-5BAB0B2A7B61}"/>
              </a:ext>
            </a:extLst>
          </p:cNvPr>
          <p:cNvSpPr>
            <a:spLocks noGrp="1"/>
          </p:cNvSpPr>
          <p:nvPr>
            <p:ph type="sldNum" sz="quarter" idx="12"/>
          </p:nvPr>
        </p:nvSpPr>
        <p:spPr/>
        <p:txBody>
          <a:bodyPr/>
          <a:lstStyle/>
          <a:p>
            <a:pPr>
              <a:defRPr/>
            </a:pPr>
            <a:fld id="{6696D582-221A-4A7A-9495-2A3992126361}" type="slidenum">
              <a:rPr lang="zh-TW" altLang="en-US" smtClean="0"/>
              <a:pPr>
                <a:defRPr/>
              </a:pPr>
              <a:t>59</a:t>
            </a:fld>
            <a:endParaRPr lang="en-US" altLang="zh-TW" dirty="0"/>
          </a:p>
        </p:txBody>
      </p:sp>
      <p:pic>
        <p:nvPicPr>
          <p:cNvPr id="8" name="圖片 7">
            <a:extLst>
              <a:ext uri="{FF2B5EF4-FFF2-40B4-BE49-F238E27FC236}">
                <a16:creationId xmlns:a16="http://schemas.microsoft.com/office/drawing/2014/main" id="{112A88B0-F582-47E3-8CFC-2A5E34153255}"/>
              </a:ext>
            </a:extLst>
          </p:cNvPr>
          <p:cNvPicPr>
            <a:picLocks noChangeAspect="1"/>
          </p:cNvPicPr>
          <p:nvPr/>
        </p:nvPicPr>
        <p:blipFill>
          <a:blip r:embed="rId3"/>
          <a:stretch>
            <a:fillRect/>
          </a:stretch>
        </p:blipFill>
        <p:spPr>
          <a:xfrm>
            <a:off x="1547664" y="1988840"/>
            <a:ext cx="5772956" cy="4610743"/>
          </a:xfrm>
          <a:prstGeom prst="rect">
            <a:avLst/>
          </a:prstGeom>
        </p:spPr>
      </p:pic>
    </p:spTree>
    <p:extLst>
      <p:ext uri="{BB962C8B-B14F-4D97-AF65-F5344CB8AC3E}">
        <p14:creationId xmlns:p14="http://schemas.microsoft.com/office/powerpoint/2010/main" val="25721854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txBox="1">
            <a:spLocks noChangeArrowheads="1"/>
          </p:cNvSpPr>
          <p:nvPr/>
        </p:nvSpPr>
        <p:spPr bwMode="auto">
          <a:xfrm>
            <a:off x="395288" y="333375"/>
            <a:ext cx="8453387" cy="563563"/>
          </a:xfrm>
          <a:prstGeom prst="rect">
            <a:avLst/>
          </a:prstGeom>
          <a:noFill/>
          <a:ln w="9525">
            <a:noFill/>
            <a:miter lim="800000"/>
            <a:headEnd/>
            <a:tailEnd/>
          </a:ln>
        </p:spPr>
        <p:txBody>
          <a:bodyPr anchor="ctr"/>
          <a:lstStyle/>
          <a:p>
            <a:r>
              <a:rPr lang="zh-TW" altLang="en-US" sz="2800" dirty="0">
                <a:solidFill>
                  <a:schemeClr val="tx2"/>
                </a:solidFill>
                <a:latin typeface="標楷體" pitchFamily="65" charset="-120"/>
                <a:ea typeface="標楷體" pitchFamily="65" charset="-120"/>
              </a:rPr>
              <a:t>二、重要事項</a:t>
            </a:r>
            <a:r>
              <a:rPr lang="en-US" altLang="zh-TW" sz="2800" dirty="0">
                <a:solidFill>
                  <a:schemeClr val="tx2"/>
                </a:solidFill>
                <a:latin typeface="標楷體" pitchFamily="65" charset="-120"/>
                <a:ea typeface="標楷體" pitchFamily="65" charset="-120"/>
              </a:rPr>
              <a:t>(</a:t>
            </a:r>
            <a:r>
              <a:rPr lang="en-US" altLang="zh-TW" sz="2800" dirty="0">
                <a:solidFill>
                  <a:schemeClr val="tx2"/>
                </a:solidFill>
                <a:latin typeface="Times New Roman" panose="02020603050405020304" pitchFamily="18" charset="0"/>
                <a:ea typeface="標楷體" pitchFamily="65" charset="-120"/>
                <a:cs typeface="Times New Roman" panose="02020603050405020304" pitchFamily="18" charset="0"/>
              </a:rPr>
              <a:t>1/10</a:t>
            </a:r>
            <a:r>
              <a:rPr lang="en-US" altLang="zh-TW" sz="2800" dirty="0">
                <a:solidFill>
                  <a:schemeClr val="tx2"/>
                </a:solidFill>
                <a:latin typeface="標楷體" pitchFamily="65" charset="-120"/>
                <a:ea typeface="標楷體" pitchFamily="65" charset="-120"/>
              </a:rPr>
              <a:t>)</a:t>
            </a:r>
            <a:endParaRPr lang="zh-TW" altLang="en-US" sz="2800" dirty="0">
              <a:solidFill>
                <a:schemeClr val="tx2"/>
              </a:solidFill>
              <a:latin typeface="標楷體" pitchFamily="65" charset="-120"/>
              <a:ea typeface="標楷體" pitchFamily="65" charset="-120"/>
            </a:endParaRPr>
          </a:p>
        </p:txBody>
      </p:sp>
      <p:sp>
        <p:nvSpPr>
          <p:cNvPr id="20483" name="Rectangle 3"/>
          <p:cNvSpPr txBox="1">
            <a:spLocks noChangeArrowheads="1"/>
          </p:cNvSpPr>
          <p:nvPr/>
        </p:nvSpPr>
        <p:spPr bwMode="auto">
          <a:xfrm>
            <a:off x="148940" y="1403714"/>
            <a:ext cx="8666484" cy="5159375"/>
          </a:xfrm>
          <a:prstGeom prst="rect">
            <a:avLst/>
          </a:prstGeom>
          <a:noFill/>
          <a:ln w="9525">
            <a:noFill/>
            <a:miter lim="800000"/>
            <a:headEnd/>
            <a:tailEnd/>
          </a:ln>
        </p:spPr>
        <p:txBody>
          <a:bodyPr/>
          <a:lstStyle/>
          <a:p>
            <a:pPr marL="266700" indent="-266700" algn="just">
              <a:lnSpc>
                <a:spcPts val="3000"/>
              </a:lnSpc>
              <a:spcBef>
                <a:spcPts val="600"/>
              </a:spcBef>
              <a:spcAft>
                <a:spcPts val="600"/>
              </a:spcAft>
              <a:buClr>
                <a:schemeClr val="tx1"/>
              </a:buClr>
              <a:buFont typeface="Arial" charset="0"/>
              <a:buAutoNum type="arabicPeriod"/>
            </a:pPr>
            <a:r>
              <a:rPr lang="zh-TW" altLang="en-US" sz="2400" dirty="0">
                <a:latin typeface="Times New Roman" pitchFamily="18" charset="0"/>
                <a:ea typeface="標楷體" pitchFamily="65" charset="-120"/>
              </a:rPr>
              <a:t>免登記資格審查名單，各校請於</a:t>
            </a:r>
            <a:r>
              <a:rPr lang="en-US" altLang="zh-TW" sz="2400" dirty="0">
                <a:solidFill>
                  <a:srgbClr val="FF0000"/>
                </a:solidFill>
                <a:latin typeface="Times New Roman" pitchFamily="18" charset="0"/>
                <a:ea typeface="標楷體" pitchFamily="65" charset="-120"/>
              </a:rPr>
              <a:t>112</a:t>
            </a:r>
            <a:r>
              <a:rPr lang="zh-TW" altLang="en-US" sz="2400" dirty="0">
                <a:solidFill>
                  <a:srgbClr val="FF0000"/>
                </a:solidFill>
                <a:latin typeface="Times New Roman" pitchFamily="18" charset="0"/>
                <a:ea typeface="標楷體" pitchFamily="65" charset="-120"/>
              </a:rPr>
              <a:t>年</a:t>
            </a:r>
            <a:r>
              <a:rPr lang="en-US" altLang="zh-TW" sz="2400" dirty="0">
                <a:solidFill>
                  <a:srgbClr val="FF0000"/>
                </a:solidFill>
                <a:latin typeface="Times New Roman" pitchFamily="18" charset="0"/>
                <a:ea typeface="標楷體" pitchFamily="65" charset="-120"/>
              </a:rPr>
              <a:t>5</a:t>
            </a:r>
            <a:r>
              <a:rPr lang="zh-TW" altLang="en-US" sz="2400" dirty="0">
                <a:solidFill>
                  <a:srgbClr val="FF0000"/>
                </a:solidFill>
                <a:latin typeface="Times New Roman" pitchFamily="18" charset="0"/>
                <a:ea typeface="標楷體" pitchFamily="65" charset="-120"/>
              </a:rPr>
              <a:t>月</a:t>
            </a:r>
            <a:r>
              <a:rPr lang="en-US" altLang="zh-TW" sz="2400" dirty="0">
                <a:solidFill>
                  <a:srgbClr val="FF0000"/>
                </a:solidFill>
                <a:latin typeface="Times New Roman" pitchFamily="18" charset="0"/>
                <a:ea typeface="標楷體" pitchFamily="65" charset="-120"/>
              </a:rPr>
              <a:t>8</a:t>
            </a:r>
            <a:r>
              <a:rPr lang="zh-TW" altLang="en-US" sz="2400" dirty="0">
                <a:solidFill>
                  <a:srgbClr val="FF0000"/>
                </a:solidFill>
                <a:latin typeface="Times New Roman" pitchFamily="18" charset="0"/>
                <a:ea typeface="標楷體" pitchFamily="65" charset="-120"/>
              </a:rPr>
              <a:t>日</a:t>
            </a:r>
            <a:r>
              <a:rPr lang="en-US" altLang="zh-TW" sz="2400" dirty="0">
                <a:solidFill>
                  <a:srgbClr val="FF0000"/>
                </a:solidFill>
                <a:latin typeface="Times New Roman" pitchFamily="18" charset="0"/>
                <a:ea typeface="標楷體" pitchFamily="65" charset="-120"/>
              </a:rPr>
              <a:t>(</a:t>
            </a:r>
            <a:r>
              <a:rPr lang="zh-TW" altLang="en-US" sz="2400" dirty="0">
                <a:solidFill>
                  <a:srgbClr val="FF0000"/>
                </a:solidFill>
                <a:latin typeface="Times New Roman" pitchFamily="18" charset="0"/>
                <a:ea typeface="標楷體" pitchFamily="65" charset="-120"/>
              </a:rPr>
              <a:t>星期一</a:t>
            </a:r>
            <a:r>
              <a:rPr lang="en-US" altLang="zh-TW" sz="2400" dirty="0">
                <a:solidFill>
                  <a:srgbClr val="FF0000"/>
                </a:solidFill>
                <a:latin typeface="Times New Roman" pitchFamily="18" charset="0"/>
                <a:ea typeface="標楷體" pitchFamily="65" charset="-120"/>
              </a:rPr>
              <a:t>)10:00</a:t>
            </a:r>
            <a:r>
              <a:rPr lang="zh-TW" altLang="en-US" sz="2400" dirty="0">
                <a:solidFill>
                  <a:srgbClr val="FF0000"/>
                </a:solidFill>
                <a:latin typeface="Times New Roman" pitchFamily="18" charset="0"/>
                <a:ea typeface="標楷體" pitchFamily="65" charset="-120"/>
              </a:rPr>
              <a:t>起至</a:t>
            </a:r>
            <a:r>
              <a:rPr lang="en-US" altLang="zh-TW" sz="2400" dirty="0">
                <a:solidFill>
                  <a:srgbClr val="FF0000"/>
                </a:solidFill>
                <a:latin typeface="Times New Roman" pitchFamily="18" charset="0"/>
                <a:ea typeface="標楷體" pitchFamily="65" charset="-120"/>
              </a:rPr>
              <a:t>112</a:t>
            </a:r>
            <a:r>
              <a:rPr lang="zh-TW" altLang="en-US" sz="2400" dirty="0">
                <a:solidFill>
                  <a:srgbClr val="FF0000"/>
                </a:solidFill>
                <a:latin typeface="Times New Roman" pitchFamily="18" charset="0"/>
                <a:ea typeface="標楷體" pitchFamily="65" charset="-120"/>
              </a:rPr>
              <a:t>年</a:t>
            </a:r>
            <a:r>
              <a:rPr lang="en-US" altLang="zh-TW" sz="2400" dirty="0">
                <a:solidFill>
                  <a:srgbClr val="FF0000"/>
                </a:solidFill>
                <a:latin typeface="Times New Roman" pitchFamily="18" charset="0"/>
                <a:ea typeface="標楷體" pitchFamily="65" charset="-120"/>
              </a:rPr>
              <a:t>5</a:t>
            </a:r>
            <a:r>
              <a:rPr lang="zh-TW" altLang="en-US" sz="2400" dirty="0">
                <a:solidFill>
                  <a:srgbClr val="FF0000"/>
                </a:solidFill>
                <a:latin typeface="Times New Roman" pitchFamily="18" charset="0"/>
                <a:ea typeface="標楷體" pitchFamily="65" charset="-120"/>
              </a:rPr>
              <a:t>月</a:t>
            </a:r>
            <a:r>
              <a:rPr lang="en-US" altLang="zh-TW" sz="2400" dirty="0">
                <a:solidFill>
                  <a:srgbClr val="FF0000"/>
                </a:solidFill>
                <a:latin typeface="Times New Roman" pitchFamily="18" charset="0"/>
                <a:ea typeface="標楷體" pitchFamily="65" charset="-120"/>
              </a:rPr>
              <a:t>12</a:t>
            </a:r>
            <a:r>
              <a:rPr lang="zh-TW" altLang="en-US" sz="2400" dirty="0">
                <a:solidFill>
                  <a:srgbClr val="FF0000"/>
                </a:solidFill>
                <a:latin typeface="Times New Roman" pitchFamily="18" charset="0"/>
                <a:ea typeface="標楷體" pitchFamily="65" charset="-120"/>
              </a:rPr>
              <a:t>日</a:t>
            </a:r>
            <a:r>
              <a:rPr lang="en-US" altLang="zh-TW" sz="2400" dirty="0">
                <a:solidFill>
                  <a:srgbClr val="FF0000"/>
                </a:solidFill>
                <a:latin typeface="Times New Roman" pitchFamily="18" charset="0"/>
                <a:ea typeface="標楷體" pitchFamily="65" charset="-120"/>
              </a:rPr>
              <a:t>(</a:t>
            </a:r>
            <a:r>
              <a:rPr lang="zh-TW" altLang="en-US" sz="2400" dirty="0">
                <a:solidFill>
                  <a:srgbClr val="FF0000"/>
                </a:solidFill>
                <a:latin typeface="Times New Roman" pitchFamily="18" charset="0"/>
                <a:ea typeface="標楷體" pitchFamily="65" charset="-120"/>
              </a:rPr>
              <a:t>星期五</a:t>
            </a:r>
            <a:r>
              <a:rPr lang="en-US" altLang="zh-TW" sz="2400" dirty="0">
                <a:solidFill>
                  <a:srgbClr val="FF0000"/>
                </a:solidFill>
                <a:latin typeface="Times New Roman" pitchFamily="18" charset="0"/>
                <a:ea typeface="標楷體" pitchFamily="65" charset="-120"/>
              </a:rPr>
              <a:t>)17:00</a:t>
            </a:r>
            <a:r>
              <a:rPr lang="zh-TW" altLang="en-US" sz="2400" dirty="0">
                <a:solidFill>
                  <a:srgbClr val="FF0000"/>
                </a:solidFill>
                <a:latin typeface="Times New Roman" pitchFamily="18" charset="0"/>
                <a:ea typeface="標楷體" pitchFamily="65" charset="-120"/>
              </a:rPr>
              <a:t>止</a:t>
            </a:r>
            <a:r>
              <a:rPr lang="zh-TW" altLang="en-US" sz="2400" dirty="0">
                <a:latin typeface="Times New Roman" pitchFamily="18" charset="0"/>
                <a:ea typeface="標楷體" pitchFamily="65" charset="-120"/>
              </a:rPr>
              <a:t>，上網登入系統完成勾選。</a:t>
            </a:r>
            <a:endParaRPr lang="en-US" altLang="zh-TW" sz="2400" dirty="0">
              <a:solidFill>
                <a:srgbClr val="FF0000"/>
              </a:solidFill>
              <a:effectLst>
                <a:outerShdw blurRad="38100" dist="38100" dir="2700000" algn="tl">
                  <a:srgbClr val="000000">
                    <a:alpha val="43137"/>
                  </a:srgbClr>
                </a:outerShdw>
              </a:effectLst>
              <a:latin typeface="Times New Roman" pitchFamily="18" charset="0"/>
              <a:ea typeface="標楷體" pitchFamily="65" charset="-120"/>
            </a:endParaRPr>
          </a:p>
          <a:p>
            <a:pPr marL="669925" lvl="1" indent="-403225">
              <a:lnSpc>
                <a:spcPts val="3000"/>
              </a:lnSpc>
              <a:spcBef>
                <a:spcPts val="600"/>
              </a:spcBef>
              <a:spcAft>
                <a:spcPts val="600"/>
              </a:spcAft>
              <a:buClr>
                <a:schemeClr val="tx1"/>
              </a:buClr>
              <a:buFont typeface="Wingdings" pitchFamily="2" charset="2"/>
              <a:buChar char="Ø"/>
            </a:pPr>
            <a:r>
              <a:rPr lang="zh-TW" altLang="en-US" sz="2400" b="1" u="sng" dirty="0">
                <a:solidFill>
                  <a:srgbClr val="0000FF"/>
                </a:solidFill>
                <a:latin typeface="Times New Roman" pitchFamily="18" charset="0"/>
                <a:ea typeface="標楷體" pitchFamily="65" charset="-120"/>
              </a:rPr>
              <a:t>除休學、退學、轉學之考生無須勾選外，其餘欲參加本招生之考生</a:t>
            </a:r>
            <a:r>
              <a:rPr lang="en-US" altLang="zh-TW" sz="2400" b="1" u="sng" dirty="0">
                <a:solidFill>
                  <a:srgbClr val="0000FF"/>
                </a:solidFill>
                <a:latin typeface="Times New Roman" pitchFamily="18" charset="0"/>
                <a:ea typeface="標楷體" pitchFamily="65" charset="-120"/>
              </a:rPr>
              <a:t>(</a:t>
            </a:r>
            <a:r>
              <a:rPr lang="zh-TW" altLang="en-US" sz="2400" b="1" u="sng" dirty="0">
                <a:solidFill>
                  <a:srgbClr val="0000FF"/>
                </a:solidFill>
                <a:latin typeface="Times New Roman" pitchFamily="18" charset="0"/>
                <a:ea typeface="標楷體" pitchFamily="65" charset="-120"/>
              </a:rPr>
              <a:t>包含具特種身分之考生</a:t>
            </a:r>
            <a:r>
              <a:rPr lang="en-US" altLang="zh-TW" sz="2400" b="1" u="sng" dirty="0">
                <a:solidFill>
                  <a:srgbClr val="0000FF"/>
                </a:solidFill>
                <a:latin typeface="Times New Roman" pitchFamily="18" charset="0"/>
                <a:ea typeface="標楷體" pitchFamily="65" charset="-120"/>
              </a:rPr>
              <a:t>)</a:t>
            </a:r>
            <a:r>
              <a:rPr lang="zh-TW" altLang="en-US" sz="2400" b="1" u="sng" dirty="0">
                <a:solidFill>
                  <a:srgbClr val="0000FF"/>
                </a:solidFill>
                <a:latin typeface="Times New Roman" pitchFamily="18" charset="0"/>
                <a:ea typeface="標楷體" pitchFamily="65" charset="-120"/>
              </a:rPr>
              <a:t>皆須勾選。</a:t>
            </a:r>
            <a:endParaRPr lang="en-US" altLang="zh-TW" sz="2400" b="1" u="sng" dirty="0">
              <a:solidFill>
                <a:srgbClr val="0000FF"/>
              </a:solidFill>
              <a:latin typeface="Times New Roman" pitchFamily="18" charset="0"/>
              <a:ea typeface="標楷體" pitchFamily="65" charset="-120"/>
            </a:endParaRPr>
          </a:p>
          <a:p>
            <a:pPr marL="669925" lvl="1" indent="-403225">
              <a:lnSpc>
                <a:spcPts val="3000"/>
              </a:lnSpc>
              <a:spcBef>
                <a:spcPts val="600"/>
              </a:spcBef>
              <a:spcAft>
                <a:spcPts val="600"/>
              </a:spcAft>
              <a:buClr>
                <a:schemeClr val="tx1"/>
              </a:buClr>
              <a:buFont typeface="Wingdings" pitchFamily="2" charset="2"/>
              <a:buChar char="Ø"/>
            </a:pPr>
            <a:r>
              <a:rPr lang="zh-TW" altLang="en-US" sz="2400" u="sng" dirty="0">
                <a:solidFill>
                  <a:srgbClr val="FF0000"/>
                </a:solidFill>
                <a:latin typeface="Times New Roman" pitchFamily="18" charset="0"/>
                <a:ea typeface="標楷體" pitchFamily="65" charset="-120"/>
              </a:rPr>
              <a:t>高級中等學校普通科應屆畢業學生，不具有本招生報名資格，請貴校勿勾選為免登記資格審查名單。</a:t>
            </a:r>
            <a:endParaRPr lang="en-US" altLang="zh-TW" sz="2400" u="sng" dirty="0">
              <a:solidFill>
                <a:srgbClr val="FF0000"/>
              </a:solidFill>
              <a:latin typeface="Times New Roman" pitchFamily="18" charset="0"/>
              <a:ea typeface="標楷體" pitchFamily="65" charset="-120"/>
            </a:endParaRPr>
          </a:p>
          <a:p>
            <a:pPr marL="669925" lvl="1" indent="-403225">
              <a:lnSpc>
                <a:spcPts val="3000"/>
              </a:lnSpc>
              <a:spcBef>
                <a:spcPts val="600"/>
              </a:spcBef>
              <a:spcAft>
                <a:spcPts val="600"/>
              </a:spcAft>
              <a:buClr>
                <a:schemeClr val="tx1"/>
              </a:buClr>
              <a:buFont typeface="Wingdings" pitchFamily="2" charset="2"/>
              <a:buChar char="Ø"/>
            </a:pPr>
            <a:r>
              <a:rPr lang="zh-TW" altLang="en-US" sz="2400" dirty="0">
                <a:solidFill>
                  <a:srgbClr val="0000FF"/>
                </a:solidFill>
                <a:latin typeface="Times New Roman" pitchFamily="18" charset="0"/>
                <a:ea typeface="標楷體" pitchFamily="65" charset="-120"/>
              </a:rPr>
              <a:t>未在學校勾選名單內之考生，一律須自行上網登錄參加登記資格審查</a:t>
            </a:r>
            <a:r>
              <a:rPr lang="en-US" altLang="zh-TW" sz="2400" dirty="0">
                <a:solidFill>
                  <a:srgbClr val="0000FF"/>
                </a:solidFill>
                <a:latin typeface="Times New Roman" pitchFamily="18" charset="0"/>
                <a:ea typeface="標楷體" pitchFamily="65" charset="-120"/>
              </a:rPr>
              <a:t>(</a:t>
            </a:r>
            <a:r>
              <a:rPr lang="zh-TW" altLang="en-US" sz="2400" dirty="0">
                <a:solidFill>
                  <a:srgbClr val="0000FF"/>
                </a:solidFill>
                <a:latin typeface="Times New Roman" pitchFamily="18" charset="0"/>
                <a:ea typeface="標楷體" pitchFamily="65" charset="-120"/>
              </a:rPr>
              <a:t>休學、退學及高中職學校普通科應屆畢業考生除外</a:t>
            </a:r>
            <a:r>
              <a:rPr lang="en-US" altLang="zh-TW" sz="2400" dirty="0">
                <a:solidFill>
                  <a:srgbClr val="0000FF"/>
                </a:solidFill>
                <a:latin typeface="Times New Roman" pitchFamily="18" charset="0"/>
                <a:ea typeface="標楷體" pitchFamily="65" charset="-120"/>
              </a:rPr>
              <a:t>)</a:t>
            </a:r>
            <a:r>
              <a:rPr lang="zh-TW" altLang="en-US" sz="2400" dirty="0">
                <a:solidFill>
                  <a:srgbClr val="0000FF"/>
                </a:solidFill>
                <a:latin typeface="Times New Roman" pitchFamily="18" charset="0"/>
                <a:ea typeface="標楷體" pitchFamily="65" charset="-120"/>
              </a:rPr>
              <a:t>，並經本委員會審查通過始具報名本招生資格。</a:t>
            </a:r>
            <a:endParaRPr lang="en-US" altLang="zh-TW" sz="2400" dirty="0">
              <a:solidFill>
                <a:srgbClr val="0000FF"/>
              </a:solidFill>
              <a:latin typeface="Times New Roman" pitchFamily="18" charset="0"/>
              <a:ea typeface="標楷體" pitchFamily="65" charset="-120"/>
            </a:endParaRPr>
          </a:p>
          <a:p>
            <a:pPr marL="669925" lvl="1" indent="-403225">
              <a:lnSpc>
                <a:spcPts val="3000"/>
              </a:lnSpc>
              <a:spcBef>
                <a:spcPts val="600"/>
              </a:spcBef>
              <a:spcAft>
                <a:spcPts val="600"/>
              </a:spcAft>
              <a:buClr>
                <a:schemeClr val="tx1"/>
              </a:buClr>
              <a:buFont typeface="Wingdings" pitchFamily="2" charset="2"/>
              <a:buChar char="Ø"/>
            </a:pPr>
            <a:r>
              <a:rPr lang="zh-TW" altLang="en-US" sz="2400" dirty="0">
                <a:solidFill>
                  <a:srgbClr val="FF0000"/>
                </a:solidFill>
                <a:latin typeface="Times New Roman" pitchFamily="18" charset="0"/>
                <a:ea typeface="標楷體" pitchFamily="65" charset="-120"/>
              </a:rPr>
              <a:t>考生經貴校勾選為免登記資格審查名單後，若辦理休</a:t>
            </a:r>
            <a:r>
              <a:rPr lang="en-US" altLang="zh-TW" sz="2400" dirty="0">
                <a:solidFill>
                  <a:srgbClr val="FF0000"/>
                </a:solidFill>
                <a:latin typeface="Times New Roman" pitchFamily="18" charset="0"/>
                <a:ea typeface="標楷體" pitchFamily="65" charset="-120"/>
              </a:rPr>
              <a:t>(</a:t>
            </a:r>
            <a:r>
              <a:rPr lang="zh-TW" altLang="en-US" sz="2400" dirty="0">
                <a:solidFill>
                  <a:srgbClr val="FF0000"/>
                </a:solidFill>
                <a:latin typeface="Times New Roman" pitchFamily="18" charset="0"/>
                <a:ea typeface="標楷體" pitchFamily="65" charset="-120"/>
              </a:rPr>
              <a:t>退</a:t>
            </a:r>
            <a:r>
              <a:rPr lang="en-US" altLang="zh-TW" sz="2400" dirty="0">
                <a:solidFill>
                  <a:srgbClr val="FF0000"/>
                </a:solidFill>
                <a:latin typeface="Times New Roman" pitchFamily="18" charset="0"/>
                <a:ea typeface="標楷體" pitchFamily="65" charset="-120"/>
              </a:rPr>
              <a:t>)</a:t>
            </a:r>
            <a:r>
              <a:rPr lang="zh-TW" altLang="en-US" sz="2400" dirty="0">
                <a:solidFill>
                  <a:srgbClr val="FF0000"/>
                </a:solidFill>
                <a:latin typeface="Times New Roman" pitchFamily="18" charset="0"/>
                <a:ea typeface="標楷體" pitchFamily="65" charset="-120"/>
              </a:rPr>
              <a:t>學者，請貴校通知本委員會，否則錄取後亦無法入學。</a:t>
            </a:r>
            <a:endParaRPr lang="en-US" altLang="zh-TW" sz="2400" dirty="0">
              <a:solidFill>
                <a:srgbClr val="FF0000"/>
              </a:solidFill>
              <a:latin typeface="Times New Roman" pitchFamily="18" charset="0"/>
              <a:ea typeface="標楷體" pitchFamily="65" charset="-120"/>
            </a:endParaRPr>
          </a:p>
          <a:p>
            <a:pPr marL="669925" lvl="1" indent="-403225">
              <a:lnSpc>
                <a:spcPts val="3000"/>
              </a:lnSpc>
              <a:buClr>
                <a:schemeClr val="tx1"/>
              </a:buClr>
              <a:buFont typeface="Wingdings" pitchFamily="2" charset="2"/>
              <a:buChar char="Ø"/>
            </a:pPr>
            <a:endParaRPr lang="en-US" altLang="zh-TW" sz="2400" dirty="0">
              <a:solidFill>
                <a:srgbClr val="0000FF"/>
              </a:solidFill>
              <a:latin typeface="Times New Roman" pitchFamily="18" charset="0"/>
              <a:ea typeface="標楷體" pitchFamily="65" charset="-120"/>
            </a:endParaRPr>
          </a:p>
        </p:txBody>
      </p:sp>
      <p:sp>
        <p:nvSpPr>
          <p:cNvPr id="14" name="圓角矩形 13"/>
          <p:cNvSpPr/>
          <p:nvPr/>
        </p:nvSpPr>
        <p:spPr>
          <a:xfrm>
            <a:off x="5364088" y="252776"/>
            <a:ext cx="363538" cy="1150938"/>
          </a:xfrm>
          <a:prstGeom prst="roundRect">
            <a:avLst/>
          </a:prstGeom>
          <a:solidFill>
            <a:srgbClr val="FFC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defRPr/>
            </a:pPr>
            <a:r>
              <a:rPr lang="zh-TW" altLang="en-US" dirty="0">
                <a:solidFill>
                  <a:schemeClr val="tx1"/>
                </a:solidFill>
                <a:latin typeface="標楷體" pitchFamily="65" charset="-120"/>
                <a:ea typeface="標楷體" pitchFamily="65" charset="-120"/>
              </a:rPr>
              <a:t>資格審查</a:t>
            </a:r>
          </a:p>
        </p:txBody>
      </p:sp>
      <p:sp>
        <p:nvSpPr>
          <p:cNvPr id="16" name="圓角矩形 15"/>
          <p:cNvSpPr/>
          <p:nvPr/>
        </p:nvSpPr>
        <p:spPr>
          <a:xfrm>
            <a:off x="5870501" y="252776"/>
            <a:ext cx="363537" cy="1150938"/>
          </a:xfrm>
          <a:prstGeom prst="roundRect">
            <a:avLst/>
          </a:prstGeom>
          <a:solidFill>
            <a:srgbClr val="FFFF9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defRPr/>
            </a:pPr>
            <a:r>
              <a:rPr lang="zh-TW" altLang="en-US" dirty="0">
                <a:solidFill>
                  <a:schemeClr val="tx1"/>
                </a:solidFill>
                <a:latin typeface="標楷體" pitchFamily="65" charset="-120"/>
                <a:ea typeface="標楷體" pitchFamily="65" charset="-120"/>
              </a:rPr>
              <a:t>繳費</a:t>
            </a:r>
          </a:p>
        </p:txBody>
      </p:sp>
      <p:sp>
        <p:nvSpPr>
          <p:cNvPr id="18" name="圓角矩形 17"/>
          <p:cNvSpPr/>
          <p:nvPr/>
        </p:nvSpPr>
        <p:spPr>
          <a:xfrm>
            <a:off x="6376912" y="360193"/>
            <a:ext cx="895455" cy="936104"/>
          </a:xfrm>
          <a:prstGeom prst="roundRect">
            <a:avLst/>
          </a:prstGeom>
          <a:solidFill>
            <a:srgbClr val="FFFF9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lstStyle/>
          <a:p>
            <a:pPr algn="ctr">
              <a:defRPr/>
            </a:pPr>
            <a:r>
              <a:rPr lang="zh-TW" altLang="en-US" sz="1200" b="1" dirty="0">
                <a:solidFill>
                  <a:schemeClr val="tx1"/>
                </a:solidFill>
                <a:latin typeface="標楷體" pitchFamily="65" charset="-120"/>
                <a:ea typeface="標楷體" pitchFamily="65" charset="-120"/>
              </a:rPr>
              <a:t>個人總成績查詢</a:t>
            </a:r>
            <a:r>
              <a:rPr lang="en-US" altLang="zh-TW" sz="1200" b="1" dirty="0">
                <a:solidFill>
                  <a:schemeClr val="tx1"/>
                </a:solidFill>
                <a:latin typeface="標楷體" pitchFamily="65" charset="-120"/>
                <a:ea typeface="標楷體" pitchFamily="65" charset="-120"/>
              </a:rPr>
              <a:t>&amp;</a:t>
            </a:r>
            <a:endParaRPr lang="zh-TW" altLang="en-US" sz="1200" b="1" dirty="0">
              <a:solidFill>
                <a:schemeClr val="tx1"/>
              </a:solidFill>
              <a:latin typeface="標楷體" pitchFamily="65" charset="-120"/>
              <a:ea typeface="標楷體" pitchFamily="65" charset="-120"/>
            </a:endParaRPr>
          </a:p>
          <a:p>
            <a:pPr algn="ctr">
              <a:defRPr/>
            </a:pPr>
            <a:r>
              <a:rPr lang="zh-TW" altLang="en-US" sz="1200" b="1" dirty="0">
                <a:solidFill>
                  <a:schemeClr val="tx1"/>
                </a:solidFill>
                <a:latin typeface="標楷體" pitchFamily="65" charset="-120"/>
                <a:ea typeface="標楷體" pitchFamily="65" charset="-120"/>
              </a:rPr>
              <a:t>各權重組合人數累計表公告</a:t>
            </a:r>
          </a:p>
        </p:txBody>
      </p:sp>
      <p:sp>
        <p:nvSpPr>
          <p:cNvPr id="19" name="圓角矩形 18"/>
          <p:cNvSpPr/>
          <p:nvPr/>
        </p:nvSpPr>
        <p:spPr>
          <a:xfrm>
            <a:off x="7415241" y="231136"/>
            <a:ext cx="639762" cy="1150938"/>
          </a:xfrm>
          <a:prstGeom prst="roundRect">
            <a:avLst/>
          </a:prstGeom>
          <a:solidFill>
            <a:srgbClr val="FFFF9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defRPr/>
            </a:pPr>
            <a:r>
              <a:rPr lang="zh-TW" altLang="en-US" dirty="0">
                <a:solidFill>
                  <a:schemeClr val="tx1"/>
                </a:solidFill>
                <a:latin typeface="標楷體" pitchFamily="65" charset="-120"/>
                <a:ea typeface="標楷體" pitchFamily="65" charset="-120"/>
              </a:rPr>
              <a:t>登記志願網路選填</a:t>
            </a:r>
          </a:p>
        </p:txBody>
      </p:sp>
      <p:sp>
        <p:nvSpPr>
          <p:cNvPr id="20" name="圓角矩形 19"/>
          <p:cNvSpPr/>
          <p:nvPr/>
        </p:nvSpPr>
        <p:spPr>
          <a:xfrm>
            <a:off x="8199466" y="231136"/>
            <a:ext cx="361950" cy="1150938"/>
          </a:xfrm>
          <a:prstGeom prst="roundRect">
            <a:avLst/>
          </a:prstGeom>
          <a:solidFill>
            <a:srgbClr val="FFFF9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defRPr/>
            </a:pPr>
            <a:r>
              <a:rPr lang="zh-TW" altLang="en-US" dirty="0">
                <a:solidFill>
                  <a:schemeClr val="tx1"/>
                </a:solidFill>
                <a:latin typeface="標楷體" pitchFamily="65" charset="-120"/>
                <a:ea typeface="標楷體" pitchFamily="65" charset="-120"/>
              </a:rPr>
              <a:t>錄取公告</a:t>
            </a:r>
          </a:p>
        </p:txBody>
      </p:sp>
      <p:cxnSp>
        <p:nvCxnSpPr>
          <p:cNvPr id="21" name="直線單箭頭接點 20"/>
          <p:cNvCxnSpPr>
            <a:stCxn id="14" idx="3"/>
            <a:endCxn id="16" idx="1"/>
          </p:cNvCxnSpPr>
          <p:nvPr/>
        </p:nvCxnSpPr>
        <p:spPr>
          <a:xfrm>
            <a:off x="5727626" y="829039"/>
            <a:ext cx="142875" cy="0"/>
          </a:xfrm>
          <a:prstGeom prst="straightConnector1">
            <a:avLst/>
          </a:prstGeom>
          <a:ln w="19050">
            <a:solidFill>
              <a:srgbClr val="00206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直線單箭頭接點 21"/>
          <p:cNvCxnSpPr/>
          <p:nvPr/>
        </p:nvCxnSpPr>
        <p:spPr>
          <a:xfrm>
            <a:off x="6234037" y="829039"/>
            <a:ext cx="142875" cy="0"/>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3" name="直線單箭頭接點 22"/>
          <p:cNvCxnSpPr>
            <a:endCxn id="19" idx="1"/>
          </p:cNvCxnSpPr>
          <p:nvPr/>
        </p:nvCxnSpPr>
        <p:spPr>
          <a:xfrm>
            <a:off x="7272365" y="806605"/>
            <a:ext cx="142876" cy="0"/>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4" name="直線單箭頭接點 23"/>
          <p:cNvCxnSpPr>
            <a:stCxn id="19" idx="3"/>
            <a:endCxn id="20" idx="1"/>
          </p:cNvCxnSpPr>
          <p:nvPr/>
        </p:nvCxnSpPr>
        <p:spPr>
          <a:xfrm>
            <a:off x="8055003" y="807399"/>
            <a:ext cx="144463" cy="0"/>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3" name="投影片編號版面配置區 2">
            <a:extLst>
              <a:ext uri="{FF2B5EF4-FFF2-40B4-BE49-F238E27FC236}">
                <a16:creationId xmlns:a16="http://schemas.microsoft.com/office/drawing/2014/main" id="{D5F42B3B-B80E-439B-A267-4623619E08D8}"/>
              </a:ext>
            </a:extLst>
          </p:cNvPr>
          <p:cNvSpPr>
            <a:spLocks noGrp="1"/>
          </p:cNvSpPr>
          <p:nvPr>
            <p:ph type="sldNum" sz="quarter" idx="12"/>
          </p:nvPr>
        </p:nvSpPr>
        <p:spPr/>
        <p:txBody>
          <a:bodyPr/>
          <a:lstStyle/>
          <a:p>
            <a:pPr>
              <a:defRPr/>
            </a:pPr>
            <a:fld id="{6696D582-221A-4A7A-9495-2A3992126361}" type="slidenum">
              <a:rPr lang="zh-TW" altLang="en-US" smtClean="0"/>
              <a:pPr>
                <a:defRPr/>
              </a:pPr>
              <a:t>6</a:t>
            </a:fld>
            <a:endParaRPr lang="en-US" altLang="zh-TW" dirty="0"/>
          </a:p>
        </p:txBody>
      </p:sp>
    </p:spTree>
  </p:cSld>
  <p:clrMapOvr>
    <a:masterClrMapping/>
  </p:clrMapOvr>
</p:sld>
</file>

<file path=ppt/slides/slide6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90114" name="標題 1"/>
          <p:cNvSpPr txBox="1">
            <a:spLocks/>
          </p:cNvSpPr>
          <p:nvPr/>
        </p:nvSpPr>
        <p:spPr bwMode="auto">
          <a:xfrm>
            <a:off x="107504" y="321756"/>
            <a:ext cx="8702997" cy="503237"/>
          </a:xfrm>
          <a:prstGeom prst="rect">
            <a:avLst/>
          </a:prstGeom>
          <a:noFill/>
          <a:ln w="9525">
            <a:noFill/>
            <a:miter lim="800000"/>
            <a:headEnd/>
            <a:tailEnd/>
          </a:ln>
        </p:spPr>
        <p:txBody>
          <a:bodyPr/>
          <a:lstStyle/>
          <a:p>
            <a:pPr eaLnBrk="0" hangingPunct="0"/>
            <a:r>
              <a:rPr altLang="en-US" dirty="0" lang="zh-TW" sz="2700">
                <a:solidFill>
                  <a:schemeClr val="tx2"/>
                </a:solidFill>
                <a:latin charset="-120" pitchFamily="65" typeface="標楷體"/>
                <a:ea charset="-120" pitchFamily="65" typeface="標楷體"/>
              </a:rPr>
              <a:t>七、繳款單列印及繳款帳號查詢系統</a:t>
            </a:r>
            <a:r>
              <a:rPr altLang="zh-TW" dirty="0" lang="en-US" sz="2700">
                <a:solidFill>
                  <a:schemeClr val="tx2"/>
                </a:solidFill>
                <a:latin charset="-120" pitchFamily="65" typeface="標楷體"/>
                <a:ea charset="-120" pitchFamily="65" typeface="標楷體"/>
              </a:rPr>
              <a:t>-</a:t>
            </a:r>
            <a:r>
              <a:rPr altLang="en-US" dirty="0" lang="zh-TW" sz="2700">
                <a:solidFill>
                  <a:srgbClr val="FF0000"/>
                </a:solidFill>
                <a:latin charset="-120" pitchFamily="65" typeface="標楷體"/>
                <a:ea charset="-120" pitchFamily="65" typeface="標楷體"/>
              </a:rPr>
              <a:t>超商繳費單</a:t>
            </a:r>
            <a:r>
              <a:rPr altLang="zh-TW" dirty="0" lang="en-US" sz="2700">
                <a:solidFill>
                  <a:srgbClr val="FF0000"/>
                </a:solidFill>
                <a:latin charset="-120" pitchFamily="65" typeface="標楷體"/>
                <a:ea charset="-120" pitchFamily="65" typeface="標楷體"/>
              </a:rPr>
              <a:t>(</a:t>
            </a:r>
            <a:r>
              <a:rPr altLang="en-US" dirty="0" lang="zh-TW" sz="2700">
                <a:solidFill>
                  <a:srgbClr val="FF0000"/>
                </a:solidFill>
                <a:latin charset="-120" pitchFamily="65" typeface="標楷體"/>
                <a:ea charset="-120" pitchFamily="65" typeface="標楷體"/>
              </a:rPr>
              <a:t>樣張</a:t>
            </a:r>
            <a:r>
              <a:rPr altLang="zh-TW" dirty="0" lang="en-US" sz="2700">
                <a:solidFill>
                  <a:srgbClr val="FF0000"/>
                </a:solidFill>
                <a:latin charset="-120" pitchFamily="65" typeface="標楷體"/>
                <a:ea charset="-120" pitchFamily="65" typeface="標楷體"/>
              </a:rPr>
              <a:t>)</a:t>
            </a:r>
            <a:endParaRPr altLang="en-US" dirty="0" lang="zh-TW" sz="2600">
              <a:solidFill>
                <a:srgbClr val="FF0000"/>
              </a:solidFill>
            </a:endParaRPr>
          </a:p>
        </p:txBody>
      </p:sp>
      <p:sp>
        <p:nvSpPr>
          <p:cNvPr id="4" name="Rectangle 2"/>
          <p:cNvSpPr>
            <a:spLocks noChangeArrowheads="1"/>
          </p:cNvSpPr>
          <p:nvPr/>
        </p:nvSpPr>
        <p:spPr bwMode="auto">
          <a:xfrm flipV="1">
            <a:off x="251520" y="3212974"/>
            <a:ext cx="503553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algn="ctr" dir="2700000" dist="35921" rotWithShape="0">
                    <a:schemeClr val="bg2"/>
                  </a:outerShdw>
                </a:effectLst>
              </a14:hiddenEffects>
            </a:ext>
          </a:extLst>
        </p:spPr>
        <p:txBody>
          <a:bodyPr anchor="ctr" anchorCtr="0" bIns="45720" compatLnSpc="1" lIns="91440" numCol="1" rIns="91440" tIns="45720" vert="horz" wrap="square">
            <a:prstTxWarp prst="textNoShape">
              <a:avLst/>
            </a:prstTxWarp>
            <a:spAutoFit/>
          </a:bodyPr>
          <a:lstStyle/>
          <a:p>
            <a:endParaRPr altLang="en-US" lang="zh-TW"/>
          </a:p>
        </p:txBody>
      </p:sp>
      <p:sp>
        <p:nvSpPr>
          <p:cNvPr id="10" name="向右箭號 6">
            <a:extLst>
              <a:ext uri="{FF2B5EF4-FFF2-40B4-BE49-F238E27FC236}">
                <a16:creationId xmlns:a16="http://schemas.microsoft.com/office/drawing/2014/main" id="{D6E5EB8E-B3D1-4441-9908-821F5AFD952D}"/>
              </a:ext>
            </a:extLst>
          </p:cNvPr>
          <p:cNvSpPr/>
          <p:nvPr/>
        </p:nvSpPr>
        <p:spPr>
          <a:xfrm>
            <a:off x="3958066" y="3627944"/>
            <a:ext cx="397910" cy="3051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TW"/>
          </a:p>
        </p:txBody>
      </p:sp>
      <p:sp>
        <p:nvSpPr>
          <p:cNvPr id="12" name="AutoShape 4">
            <a:extLst>
              <a:ext uri="{FF2B5EF4-FFF2-40B4-BE49-F238E27FC236}">
                <a16:creationId xmlns:a16="http://schemas.microsoft.com/office/drawing/2014/main" id="{868A9E86-825D-4D66-851E-557F9DA70E84}"/>
              </a:ext>
            </a:extLst>
          </p:cNvPr>
          <p:cNvSpPr>
            <a:spLocks noChangeArrowheads="1"/>
          </p:cNvSpPr>
          <p:nvPr/>
        </p:nvSpPr>
        <p:spPr bwMode="auto">
          <a:xfrm>
            <a:off x="251520" y="1124745"/>
            <a:ext cx="7632848" cy="792088"/>
          </a:xfrm>
          <a:prstGeom prst="wedgeRectCallout">
            <a:avLst>
              <a:gd fmla="val -2622" name="adj1"/>
              <a:gd fmla="val 46965" name="adj2"/>
            </a:avLst>
          </a:prstGeom>
          <a:solidFill>
            <a:srgbClr val="FFFF99"/>
          </a:solidFill>
          <a:ln algn="ctr" w="9525">
            <a:solidFill>
              <a:schemeClr val="tx1"/>
            </a:solidFill>
            <a:miter lim="800000"/>
            <a:headEnd/>
            <a:tailEnd/>
          </a:ln>
        </p:spPr>
        <p:txBody>
          <a:bodyPr/>
          <a:lstStyle/>
          <a:p>
            <a:r>
              <a:rPr altLang="en-US" b="1" dirty="0" lang="zh-TW" sz="1400">
                <a:solidFill>
                  <a:srgbClr val="0000FF"/>
                </a:solidFill>
                <a:latin charset="-120" pitchFamily="65" typeface="標楷體"/>
                <a:ea charset="-120" pitchFamily="65" typeface="標楷體"/>
              </a:rPr>
              <a:t>若欲前往便利商店繳費者，點選「下載便利商店繳款單」，並閱讀「便利商店繳款注意事項」後，即可產生便利商店繳款單。請注意，因便利商店繳款單上有條碼，建議使用雷射印表機列印。若無雷射印表機者，請將產生之檔案存入記憶卡或隨身碟後，帶至便利商店或影印店列印。</a:t>
            </a:r>
          </a:p>
        </p:txBody>
      </p:sp>
      <p:pic>
        <p:nvPicPr>
          <p:cNvPr id="5" name="圖片 4">
            <a:extLst>
              <a:ext uri="{FF2B5EF4-FFF2-40B4-BE49-F238E27FC236}">
                <a16:creationId xmlns:a16="http://schemas.microsoft.com/office/drawing/2014/main" id="{3D3C804B-252F-456B-8CE4-C1545653E5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642" y="3156386"/>
            <a:ext cx="3816424" cy="1201701"/>
          </a:xfrm>
          <a:prstGeom prst="rect">
            <a:avLst/>
          </a:prstGeom>
        </p:spPr>
      </p:pic>
      <p:pic>
        <p:nvPicPr>
          <p:cNvPr id="3" name="圖片 2">
            <a:extLst>
              <a:ext uri="{FF2B5EF4-FFF2-40B4-BE49-F238E27FC236}">
                <a16:creationId xmlns:a16="http://schemas.microsoft.com/office/drawing/2014/main" id="{7F6CC261-07B1-4D70-BA38-FFB3F1ECE913}"/>
              </a:ext>
            </a:extLst>
          </p:cNvPr>
          <p:cNvPicPr>
            <a:picLocks noChangeAspect="1"/>
          </p:cNvPicPr>
          <p:nvPr/>
        </p:nvPicPr>
        <p:blipFill rotWithShape="1">
          <a:blip r:embed="rId4">
            <a:extLst>
              <a:ext uri="{28A0092B-C50C-407E-A947-70E740481C1C}">
                <a14:useLocalDpi xmlns:a14="http://schemas.microsoft.com/office/drawing/2010/main" val="0"/>
              </a:ext>
            </a:extLst>
          </a:blip>
          <a:srcRect b="95"/>
          <a:stretch/>
        </p:blipFill>
        <p:spPr>
          <a:xfrm>
            <a:off x="4355976" y="1916833"/>
            <a:ext cx="3960440" cy="4680520"/>
          </a:xfrm>
          <a:prstGeom prst="rect">
            <a:avLst/>
          </a:prstGeom>
          <a:ln>
            <a:solidFill>
              <a:schemeClr val="tx1"/>
            </a:solidFill>
          </a:ln>
        </p:spPr>
      </p:pic>
      <p:sp>
        <p:nvSpPr>
          <p:cNvPr id="6" name="投影片編號版面配置區 5">
            <a:extLst>
              <a:ext uri="{FF2B5EF4-FFF2-40B4-BE49-F238E27FC236}">
                <a16:creationId xmlns:a16="http://schemas.microsoft.com/office/drawing/2014/main" id="{BA895FF0-B045-4BBD-9782-3DCF7AD75053}"/>
              </a:ext>
            </a:extLst>
          </p:cNvPr>
          <p:cNvSpPr>
            <a:spLocks noGrp="1"/>
          </p:cNvSpPr>
          <p:nvPr>
            <p:ph idx="12" sz="quarter" type="sldNum"/>
          </p:nvPr>
        </p:nvSpPr>
        <p:spPr/>
        <p:txBody>
          <a:bodyPr/>
          <a:lstStyle/>
          <a:p>
            <a:pPr>
              <a:defRPr/>
            </a:pPr>
            <a:fld id="{6696D582-221A-4A7A-9495-2A3992126361}" type="slidenum">
              <a:rPr altLang="en-US" lang="zh-TW" smtClean="0"/>
              <a:pPr>
                <a:defRPr/>
              </a:pPr>
              <a:t>60</a:t>
            </a:fld>
            <a:endParaRPr altLang="zh-TW" dirty="0" lang="en-US"/>
          </a:p>
        </p:txBody>
      </p:sp>
      <p:sp>
        <p:nvSpPr>
          <p:cNvPr id="11" name="文字方塊 10">
            <a:extLst>
              <a:ext uri="{FF2B5EF4-FFF2-40B4-BE49-F238E27FC236}">
                <a16:creationId xmlns:a16="http://schemas.microsoft.com/office/drawing/2014/main" id="{AA0D7474-CE69-4402-B764-BF42BEE3461B}"/>
              </a:ext>
            </a:extLst>
          </p:cNvPr>
          <p:cNvSpPr txBox="1"/>
          <p:nvPr/>
        </p:nvSpPr>
        <p:spPr>
          <a:xfrm rot="19875518">
            <a:off x="4648360" y="3598038"/>
            <a:ext cx="3073805" cy="1323439"/>
          </a:xfrm>
          <a:prstGeom prst="rect">
            <a:avLst/>
          </a:prstGeom>
          <a:noFill/>
        </p:spPr>
        <p:txBody>
          <a:bodyPr rtlCol="0" wrap="square">
            <a:spAutoFit/>
          </a:bodyPr>
          <a:lstStyle/>
          <a:p>
            <a:pPr algn="ctr"/>
            <a:r>
              <a:rPr altLang="en-US" dirty="0" lang="zh-TW" sz="8000">
                <a:solidFill>
                  <a:schemeClr val="bg1">
                    <a:lumMod val="65000"/>
                  </a:schemeClr>
                </a:solidFill>
                <a:latin charset="-120" panose="02020709000000000000" pitchFamily="49" typeface="華康儷粗宋"/>
                <a:ea charset="-120" panose="02020709000000000000" pitchFamily="49" typeface="華康儷粗宋"/>
              </a:rPr>
              <a:t>樣張</a:t>
            </a:r>
          </a:p>
        </p:txBody>
      </p:sp>
    </p:spTree>
    <p:extLst>
      <p:ext uri="{BB962C8B-B14F-4D97-AF65-F5344CB8AC3E}">
        <p14:creationId xmlns:p14="http://schemas.microsoft.com/office/powerpoint/2010/main" val="4136282043"/>
      </p:ext>
    </p:extLst>
  </p:cSld>
  <p:clrMapOvr>
    <a:masterClrMapping/>
  </p:clrMapOvr>
</p:sld>
</file>

<file path=ppt/slides/slide6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90114" name="標題 1"/>
          <p:cNvSpPr txBox="1">
            <a:spLocks/>
          </p:cNvSpPr>
          <p:nvPr/>
        </p:nvSpPr>
        <p:spPr bwMode="auto">
          <a:xfrm>
            <a:off x="107504" y="332656"/>
            <a:ext cx="8702997" cy="503237"/>
          </a:xfrm>
          <a:prstGeom prst="rect">
            <a:avLst/>
          </a:prstGeom>
          <a:noFill/>
          <a:ln w="9525">
            <a:noFill/>
            <a:miter lim="800000"/>
            <a:headEnd/>
            <a:tailEnd/>
          </a:ln>
        </p:spPr>
        <p:txBody>
          <a:bodyPr/>
          <a:lstStyle/>
          <a:p>
            <a:pPr eaLnBrk="0" hangingPunct="0"/>
            <a:r>
              <a:rPr altLang="en-US" dirty="0" lang="zh-TW" sz="2700">
                <a:solidFill>
                  <a:schemeClr val="tx2"/>
                </a:solidFill>
                <a:latin charset="-120" pitchFamily="65" typeface="標楷體"/>
                <a:ea charset="-120" pitchFamily="65" typeface="標楷體"/>
              </a:rPr>
              <a:t>七、繳款單列印及繳款帳號查詢系統</a:t>
            </a:r>
            <a:r>
              <a:rPr altLang="zh-TW" dirty="0" lang="en-US" sz="2700">
                <a:solidFill>
                  <a:schemeClr val="tx2"/>
                </a:solidFill>
                <a:latin charset="-120" pitchFamily="65" typeface="標楷體"/>
                <a:ea charset="-120" pitchFamily="65" typeface="標楷體"/>
              </a:rPr>
              <a:t>-</a:t>
            </a:r>
            <a:r>
              <a:rPr altLang="en-US" dirty="0" lang="zh-TW" sz="2700">
                <a:solidFill>
                  <a:srgbClr val="FF0000"/>
                </a:solidFill>
                <a:latin charset="-120" pitchFamily="65" typeface="標楷體"/>
                <a:ea charset="-120" pitchFamily="65" typeface="標楷體"/>
              </a:rPr>
              <a:t>臺銀繳費單</a:t>
            </a:r>
            <a:r>
              <a:rPr altLang="zh-TW" dirty="0" lang="en-US" sz="2700">
                <a:solidFill>
                  <a:srgbClr val="FF0000"/>
                </a:solidFill>
                <a:latin charset="-120" pitchFamily="65" typeface="標楷體"/>
                <a:ea charset="-120" pitchFamily="65" typeface="標楷體"/>
              </a:rPr>
              <a:t>(</a:t>
            </a:r>
            <a:r>
              <a:rPr altLang="en-US" dirty="0" lang="zh-TW" sz="2700">
                <a:solidFill>
                  <a:srgbClr val="FF0000"/>
                </a:solidFill>
                <a:latin charset="-120" pitchFamily="65" typeface="標楷體"/>
                <a:ea charset="-120" pitchFamily="65" typeface="標楷體"/>
              </a:rPr>
              <a:t>樣張</a:t>
            </a:r>
            <a:r>
              <a:rPr altLang="zh-TW" dirty="0" lang="en-US" sz="2700">
                <a:solidFill>
                  <a:srgbClr val="FF0000"/>
                </a:solidFill>
                <a:latin charset="-120" pitchFamily="65" typeface="標楷體"/>
                <a:ea charset="-120" pitchFamily="65" typeface="標楷體"/>
              </a:rPr>
              <a:t>)</a:t>
            </a:r>
            <a:endParaRPr altLang="en-US" dirty="0" lang="zh-TW" sz="2600">
              <a:solidFill>
                <a:srgbClr val="FF0000"/>
              </a:solidFill>
            </a:endParaRPr>
          </a:p>
        </p:txBody>
      </p:sp>
      <p:sp>
        <p:nvSpPr>
          <p:cNvPr id="4" name="Rectangle 2"/>
          <p:cNvSpPr>
            <a:spLocks noChangeArrowheads="1"/>
          </p:cNvSpPr>
          <p:nvPr/>
        </p:nvSpPr>
        <p:spPr bwMode="auto">
          <a:xfrm flipV="1">
            <a:off x="107504" y="3212974"/>
            <a:ext cx="503553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algn="ctr" dir="2700000" dist="35921" rotWithShape="0">
                    <a:schemeClr val="bg2"/>
                  </a:outerShdw>
                </a:effectLst>
              </a14:hiddenEffects>
            </a:ext>
          </a:extLst>
        </p:spPr>
        <p:txBody>
          <a:bodyPr anchor="ctr" anchorCtr="0" bIns="45720" compatLnSpc="1" lIns="91440" numCol="1" rIns="91440" tIns="45720" vert="horz" wrap="square">
            <a:prstTxWarp prst="textNoShape">
              <a:avLst/>
            </a:prstTxWarp>
            <a:spAutoFit/>
          </a:bodyPr>
          <a:lstStyle/>
          <a:p>
            <a:endParaRPr altLang="en-US" lang="zh-TW"/>
          </a:p>
        </p:txBody>
      </p:sp>
      <p:sp>
        <p:nvSpPr>
          <p:cNvPr id="9" name="AutoShape 4">
            <a:extLst>
              <a:ext uri="{FF2B5EF4-FFF2-40B4-BE49-F238E27FC236}">
                <a16:creationId xmlns:a16="http://schemas.microsoft.com/office/drawing/2014/main" id="{6036D63D-CB0C-4FC4-ABA9-280FDE2BF2D6}"/>
              </a:ext>
            </a:extLst>
          </p:cNvPr>
          <p:cNvSpPr>
            <a:spLocks noChangeArrowheads="1"/>
          </p:cNvSpPr>
          <p:nvPr/>
        </p:nvSpPr>
        <p:spPr bwMode="auto">
          <a:xfrm>
            <a:off x="539552" y="1628800"/>
            <a:ext cx="3096344" cy="792087"/>
          </a:xfrm>
          <a:prstGeom prst="wedgeRectCallout">
            <a:avLst>
              <a:gd fmla="val 62186" name="adj1"/>
              <a:gd fmla="val 98966" name="adj2"/>
            </a:avLst>
          </a:prstGeom>
          <a:solidFill>
            <a:srgbClr val="FFFF99"/>
          </a:solidFill>
          <a:ln algn="ctr" w="9525">
            <a:solidFill>
              <a:schemeClr val="tx1"/>
            </a:solidFill>
            <a:miter lim="800000"/>
            <a:headEnd/>
            <a:tailEnd/>
          </a:ln>
        </p:spPr>
        <p:txBody>
          <a:bodyPr/>
          <a:lstStyle/>
          <a:p>
            <a:r>
              <a:rPr altLang="en-US" b="1" dirty="0" lang="zh-TW" sz="1400">
                <a:solidFill>
                  <a:srgbClr val="0000FF"/>
                </a:solidFill>
                <a:latin charset="-120" pitchFamily="65" typeface="標楷體"/>
                <a:ea charset="-120" pitchFamily="65" typeface="標楷體"/>
              </a:rPr>
              <a:t>若欲至臺灣銀行各分行臨櫃繳款者，點選「下載臺灣銀行繳款單」後，即可產生臺灣銀行繳款單。</a:t>
            </a:r>
          </a:p>
        </p:txBody>
      </p:sp>
      <p:pic>
        <p:nvPicPr>
          <p:cNvPr id="3" name="圖片 2">
            <a:extLst>
              <a:ext uri="{FF2B5EF4-FFF2-40B4-BE49-F238E27FC236}">
                <a16:creationId xmlns:a16="http://schemas.microsoft.com/office/drawing/2014/main" id="{AB979A39-0642-4BE5-9C25-B33B2594E44B}"/>
              </a:ext>
            </a:extLst>
          </p:cNvPr>
          <p:cNvPicPr>
            <a:picLocks noChangeAspect="1"/>
          </p:cNvPicPr>
          <p:nvPr/>
        </p:nvPicPr>
        <p:blipFill rotWithShape="1">
          <a:blip r:embed="rId3">
            <a:extLst>
              <a:ext uri="{28A0092B-C50C-407E-A947-70E740481C1C}">
                <a14:useLocalDpi xmlns:a14="http://schemas.microsoft.com/office/drawing/2010/main" val="0"/>
              </a:ext>
            </a:extLst>
          </a:blip>
          <a:srcRect t="37"/>
          <a:stretch/>
        </p:blipFill>
        <p:spPr>
          <a:xfrm>
            <a:off x="3923928" y="1132125"/>
            <a:ext cx="4142776" cy="5393219"/>
          </a:xfrm>
          <a:prstGeom prst="rect">
            <a:avLst/>
          </a:prstGeom>
          <a:ln>
            <a:solidFill>
              <a:schemeClr val="tx1"/>
            </a:solidFill>
          </a:ln>
        </p:spPr>
      </p:pic>
      <p:sp>
        <p:nvSpPr>
          <p:cNvPr id="5" name="投影片編號版面配置區 4">
            <a:extLst>
              <a:ext uri="{FF2B5EF4-FFF2-40B4-BE49-F238E27FC236}">
                <a16:creationId xmlns:a16="http://schemas.microsoft.com/office/drawing/2014/main" id="{67F55413-8CB1-468E-8FB3-7881D25C3312}"/>
              </a:ext>
            </a:extLst>
          </p:cNvPr>
          <p:cNvSpPr>
            <a:spLocks noGrp="1"/>
          </p:cNvSpPr>
          <p:nvPr>
            <p:ph idx="12" sz="quarter" type="sldNum"/>
          </p:nvPr>
        </p:nvSpPr>
        <p:spPr/>
        <p:txBody>
          <a:bodyPr/>
          <a:lstStyle/>
          <a:p>
            <a:pPr>
              <a:defRPr/>
            </a:pPr>
            <a:fld id="{6696D582-221A-4A7A-9495-2A3992126361}" type="slidenum">
              <a:rPr altLang="en-US" lang="zh-TW" smtClean="0"/>
              <a:pPr>
                <a:defRPr/>
              </a:pPr>
              <a:t>61</a:t>
            </a:fld>
            <a:endParaRPr altLang="zh-TW" dirty="0" lang="en-US"/>
          </a:p>
        </p:txBody>
      </p:sp>
      <p:sp>
        <p:nvSpPr>
          <p:cNvPr id="8" name="文字方塊 7">
            <a:extLst>
              <a:ext uri="{FF2B5EF4-FFF2-40B4-BE49-F238E27FC236}">
                <a16:creationId xmlns:a16="http://schemas.microsoft.com/office/drawing/2014/main" id="{C9F23B86-A24A-49C7-BA9A-498239CC6219}"/>
              </a:ext>
            </a:extLst>
          </p:cNvPr>
          <p:cNvSpPr txBox="1"/>
          <p:nvPr/>
        </p:nvSpPr>
        <p:spPr>
          <a:xfrm rot="19875518">
            <a:off x="4458414" y="3078392"/>
            <a:ext cx="3073805" cy="1323439"/>
          </a:xfrm>
          <a:prstGeom prst="rect">
            <a:avLst/>
          </a:prstGeom>
          <a:noFill/>
        </p:spPr>
        <p:txBody>
          <a:bodyPr rtlCol="0" wrap="square">
            <a:spAutoFit/>
          </a:bodyPr>
          <a:lstStyle/>
          <a:p>
            <a:pPr algn="ctr"/>
            <a:r>
              <a:rPr altLang="en-US" dirty="0" lang="zh-TW" sz="8000">
                <a:solidFill>
                  <a:schemeClr val="bg1">
                    <a:lumMod val="65000"/>
                  </a:schemeClr>
                </a:solidFill>
                <a:latin charset="-120" panose="02020709000000000000" pitchFamily="49" typeface="華康儷粗宋"/>
                <a:ea charset="-120" panose="02020709000000000000" pitchFamily="49" typeface="華康儷粗宋"/>
              </a:rPr>
              <a:t>樣張</a:t>
            </a:r>
          </a:p>
        </p:txBody>
      </p:sp>
    </p:spTree>
    <p:extLst>
      <p:ext uri="{BB962C8B-B14F-4D97-AF65-F5344CB8AC3E}">
        <p14:creationId xmlns:p14="http://schemas.microsoft.com/office/powerpoint/2010/main" val="71930002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標題 1"/>
          <p:cNvSpPr txBox="1">
            <a:spLocks/>
          </p:cNvSpPr>
          <p:nvPr/>
        </p:nvSpPr>
        <p:spPr bwMode="auto">
          <a:xfrm>
            <a:off x="0" y="404664"/>
            <a:ext cx="8702997" cy="503237"/>
          </a:xfrm>
          <a:prstGeom prst="rect">
            <a:avLst/>
          </a:prstGeom>
          <a:noFill/>
          <a:ln w="9525">
            <a:noFill/>
            <a:miter lim="800000"/>
            <a:headEnd/>
            <a:tailEnd/>
          </a:ln>
        </p:spPr>
        <p:txBody>
          <a:bodyPr/>
          <a:lstStyle/>
          <a:p>
            <a:pPr eaLnBrk="0" hangingPunct="0"/>
            <a:r>
              <a:rPr lang="zh-TW" altLang="en-US" sz="2700" dirty="0">
                <a:solidFill>
                  <a:schemeClr val="tx2"/>
                </a:solidFill>
                <a:latin typeface="標楷體" pitchFamily="65" charset="-120"/>
                <a:ea typeface="標楷體" pitchFamily="65" charset="-120"/>
              </a:rPr>
              <a:t>七、繳款單列印及繳款帳號查詢系統</a:t>
            </a:r>
            <a:r>
              <a:rPr lang="en-US" altLang="zh-TW" sz="2700" dirty="0">
                <a:solidFill>
                  <a:schemeClr val="tx2"/>
                </a:solidFill>
                <a:latin typeface="標楷體" pitchFamily="65" charset="-120"/>
                <a:ea typeface="標楷體" pitchFamily="65" charset="-120"/>
              </a:rPr>
              <a:t>-</a:t>
            </a:r>
            <a:r>
              <a:rPr lang="zh-TW" altLang="en-US" sz="2400" dirty="0">
                <a:solidFill>
                  <a:srgbClr val="FF0000"/>
                </a:solidFill>
                <a:latin typeface="標楷體" pitchFamily="65" charset="-120"/>
                <a:ea typeface="標楷體" pitchFamily="65" charset="-120"/>
              </a:rPr>
              <a:t>其他繳費資訊</a:t>
            </a:r>
            <a:r>
              <a:rPr lang="en-US" altLang="zh-TW" sz="2400" dirty="0">
                <a:solidFill>
                  <a:srgbClr val="FF0000"/>
                </a:solidFill>
                <a:latin typeface="標楷體" pitchFamily="65" charset="-120"/>
                <a:ea typeface="標楷體" pitchFamily="65" charset="-120"/>
              </a:rPr>
              <a:t>(</a:t>
            </a:r>
            <a:r>
              <a:rPr lang="zh-TW" altLang="en-US" sz="2400" dirty="0">
                <a:solidFill>
                  <a:srgbClr val="FF0000"/>
                </a:solidFill>
                <a:latin typeface="標楷體" pitchFamily="65" charset="-120"/>
                <a:ea typeface="標楷體" pitchFamily="65" charset="-120"/>
              </a:rPr>
              <a:t>樣張</a:t>
            </a:r>
            <a:r>
              <a:rPr lang="en-US" altLang="zh-TW" sz="2400" dirty="0">
                <a:solidFill>
                  <a:srgbClr val="FF0000"/>
                </a:solidFill>
                <a:latin typeface="標楷體" pitchFamily="65" charset="-120"/>
                <a:ea typeface="標楷體" pitchFamily="65" charset="-120"/>
              </a:rPr>
              <a:t>)</a:t>
            </a:r>
            <a:endParaRPr lang="zh-TW" altLang="en-US" sz="2400" dirty="0">
              <a:solidFill>
                <a:srgbClr val="FF0000"/>
              </a:solidFill>
            </a:endParaRPr>
          </a:p>
        </p:txBody>
      </p:sp>
      <p:sp>
        <p:nvSpPr>
          <p:cNvPr id="4" name="Rectangle 2"/>
          <p:cNvSpPr>
            <a:spLocks noChangeArrowheads="1"/>
          </p:cNvSpPr>
          <p:nvPr/>
        </p:nvSpPr>
        <p:spPr bwMode="auto">
          <a:xfrm flipV="1">
            <a:off x="107504" y="3212974"/>
            <a:ext cx="503553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TW" altLang="en-US"/>
          </a:p>
        </p:txBody>
      </p:sp>
      <p:sp>
        <p:nvSpPr>
          <p:cNvPr id="8" name="AutoShape 4"/>
          <p:cNvSpPr>
            <a:spLocks noChangeArrowheads="1"/>
          </p:cNvSpPr>
          <p:nvPr/>
        </p:nvSpPr>
        <p:spPr bwMode="auto">
          <a:xfrm>
            <a:off x="261249" y="1268350"/>
            <a:ext cx="3096344" cy="792087"/>
          </a:xfrm>
          <a:prstGeom prst="wedgeRectCallout">
            <a:avLst>
              <a:gd name="adj1" fmla="val 54737"/>
              <a:gd name="adj2" fmla="val 91686"/>
            </a:avLst>
          </a:prstGeom>
          <a:solidFill>
            <a:srgbClr val="FFFF99"/>
          </a:solidFill>
          <a:ln w="9525" algn="ctr">
            <a:solidFill>
              <a:schemeClr val="tx1"/>
            </a:solidFill>
            <a:miter lim="800000"/>
            <a:headEnd/>
            <a:tailEnd/>
          </a:ln>
        </p:spPr>
        <p:txBody>
          <a:bodyPr/>
          <a:lstStyle/>
          <a:p>
            <a:r>
              <a:rPr lang="zh-TW" altLang="en-US" sz="1400" b="1" dirty="0">
                <a:solidFill>
                  <a:srgbClr val="0000FF"/>
                </a:solidFill>
                <a:latin typeface="標楷體" pitchFamily="65" charset="-120"/>
                <a:ea typeface="標楷體" pitchFamily="65" charset="-120"/>
              </a:rPr>
              <a:t>考生亦可下載其他金融機構繳款資訊，至其他金融機構</a:t>
            </a:r>
            <a:r>
              <a:rPr lang="en-US" altLang="zh-TW" sz="1400" b="1" dirty="0">
                <a:solidFill>
                  <a:srgbClr val="0000FF"/>
                </a:solidFill>
                <a:latin typeface="標楷體" pitchFamily="65" charset="-120"/>
                <a:ea typeface="標楷體" pitchFamily="65" charset="-120"/>
              </a:rPr>
              <a:t>(</a:t>
            </a:r>
            <a:r>
              <a:rPr lang="zh-TW" altLang="en-US" sz="1400" b="1" dirty="0">
                <a:solidFill>
                  <a:srgbClr val="0000FF"/>
                </a:solidFill>
                <a:latin typeface="標楷體" pitchFamily="65" charset="-120"/>
                <a:ea typeface="標楷體" pitchFamily="65" charset="-120"/>
              </a:rPr>
              <a:t>含郵局</a:t>
            </a:r>
            <a:r>
              <a:rPr lang="en-US" altLang="zh-TW" sz="1400" b="1" dirty="0">
                <a:solidFill>
                  <a:srgbClr val="0000FF"/>
                </a:solidFill>
                <a:latin typeface="標楷體" pitchFamily="65" charset="-120"/>
                <a:ea typeface="標楷體" pitchFamily="65" charset="-120"/>
              </a:rPr>
              <a:t>)</a:t>
            </a:r>
            <a:r>
              <a:rPr lang="zh-TW" altLang="en-US" sz="1400" b="1" dirty="0">
                <a:solidFill>
                  <a:srgbClr val="0000FF"/>
                </a:solidFill>
                <a:latin typeface="標楷體" pitchFamily="65" charset="-120"/>
                <a:ea typeface="標楷體" pitchFamily="65" charset="-120"/>
              </a:rPr>
              <a:t>或使用</a:t>
            </a:r>
            <a:r>
              <a:rPr lang="en-US" altLang="zh-TW" sz="1400" b="1" dirty="0">
                <a:solidFill>
                  <a:srgbClr val="0000FF"/>
                </a:solidFill>
                <a:latin typeface="標楷體" pitchFamily="65" charset="-120"/>
                <a:ea typeface="標楷體" pitchFamily="65" charset="-120"/>
              </a:rPr>
              <a:t>ATM</a:t>
            </a:r>
            <a:r>
              <a:rPr lang="zh-TW" altLang="en-US" sz="1400" b="1" dirty="0">
                <a:solidFill>
                  <a:srgbClr val="0000FF"/>
                </a:solidFill>
                <a:latin typeface="標楷體" pitchFamily="65" charset="-120"/>
                <a:ea typeface="標楷體" pitchFamily="65" charset="-120"/>
              </a:rPr>
              <a:t>轉帳進行繳費。</a:t>
            </a:r>
          </a:p>
        </p:txBody>
      </p:sp>
      <p:pic>
        <p:nvPicPr>
          <p:cNvPr id="6" name="圖片 5">
            <a:extLst>
              <a:ext uri="{FF2B5EF4-FFF2-40B4-BE49-F238E27FC236}">
                <a16:creationId xmlns:a16="http://schemas.microsoft.com/office/drawing/2014/main" id="{2C92A876-D333-4F5E-B7F8-5443DCBB2B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5935" y="1283590"/>
            <a:ext cx="5050313" cy="5025730"/>
          </a:xfrm>
          <a:prstGeom prst="rect">
            <a:avLst/>
          </a:prstGeom>
          <a:ln>
            <a:solidFill>
              <a:schemeClr val="tx1"/>
            </a:solidFill>
          </a:ln>
        </p:spPr>
      </p:pic>
      <p:sp>
        <p:nvSpPr>
          <p:cNvPr id="3" name="投影片編號版面配置區 2">
            <a:extLst>
              <a:ext uri="{FF2B5EF4-FFF2-40B4-BE49-F238E27FC236}">
                <a16:creationId xmlns:a16="http://schemas.microsoft.com/office/drawing/2014/main" id="{EF9F2012-B6C5-410D-9718-ED9F12D4406C}"/>
              </a:ext>
            </a:extLst>
          </p:cNvPr>
          <p:cNvSpPr>
            <a:spLocks noGrp="1"/>
          </p:cNvSpPr>
          <p:nvPr>
            <p:ph type="sldNum" sz="quarter" idx="12"/>
          </p:nvPr>
        </p:nvSpPr>
        <p:spPr/>
        <p:txBody>
          <a:bodyPr/>
          <a:lstStyle/>
          <a:p>
            <a:pPr>
              <a:defRPr/>
            </a:pPr>
            <a:fld id="{6696D582-221A-4A7A-9495-2A3992126361}" type="slidenum">
              <a:rPr lang="zh-TW" altLang="en-US" smtClean="0"/>
              <a:pPr>
                <a:defRPr/>
              </a:pPr>
              <a:t>62</a:t>
            </a:fld>
            <a:endParaRPr lang="en-US" altLang="zh-TW" dirty="0"/>
          </a:p>
        </p:txBody>
      </p:sp>
      <p:sp>
        <p:nvSpPr>
          <p:cNvPr id="9" name="文字方塊 8">
            <a:extLst>
              <a:ext uri="{FF2B5EF4-FFF2-40B4-BE49-F238E27FC236}">
                <a16:creationId xmlns:a16="http://schemas.microsoft.com/office/drawing/2014/main" id="{6C5C0342-DA00-45BD-B3E4-EF047BD735CF}"/>
              </a:ext>
            </a:extLst>
          </p:cNvPr>
          <p:cNvSpPr txBox="1"/>
          <p:nvPr/>
        </p:nvSpPr>
        <p:spPr>
          <a:xfrm rot="19875518">
            <a:off x="5271885" y="3438433"/>
            <a:ext cx="3073805" cy="1323439"/>
          </a:xfrm>
          <a:prstGeom prst="rect">
            <a:avLst/>
          </a:prstGeom>
          <a:noFill/>
        </p:spPr>
        <p:txBody>
          <a:bodyPr wrap="square" rtlCol="0">
            <a:spAutoFit/>
          </a:bodyPr>
          <a:lstStyle/>
          <a:p>
            <a:pPr algn="ctr"/>
            <a:r>
              <a:rPr lang="zh-TW" altLang="en-US" sz="8000" dirty="0">
                <a:solidFill>
                  <a:schemeClr val="bg1">
                    <a:lumMod val="65000"/>
                  </a:schemeClr>
                </a:solidFill>
                <a:latin typeface="華康儷粗宋" panose="02020709000000000000" pitchFamily="49" charset="-120"/>
                <a:ea typeface="華康儷粗宋" panose="02020709000000000000" pitchFamily="49" charset="-120"/>
              </a:rPr>
              <a:t>樣張</a:t>
            </a:r>
          </a:p>
        </p:txBody>
      </p:sp>
    </p:spTree>
    <p:extLst>
      <p:ext uri="{BB962C8B-B14F-4D97-AF65-F5344CB8AC3E}">
        <p14:creationId xmlns:p14="http://schemas.microsoft.com/office/powerpoint/2010/main" val="99662949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CD44D8B9-1307-44DE-9220-82532A6062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616" y="2165727"/>
            <a:ext cx="6372200" cy="4018098"/>
          </a:xfrm>
          <a:prstGeom prst="rect">
            <a:avLst/>
          </a:prstGeom>
        </p:spPr>
      </p:pic>
      <p:sp>
        <p:nvSpPr>
          <p:cNvPr id="90114" name="標題 1"/>
          <p:cNvSpPr txBox="1">
            <a:spLocks/>
          </p:cNvSpPr>
          <p:nvPr/>
        </p:nvSpPr>
        <p:spPr bwMode="auto">
          <a:xfrm>
            <a:off x="204597" y="351548"/>
            <a:ext cx="8702997" cy="503237"/>
          </a:xfrm>
          <a:prstGeom prst="rect">
            <a:avLst/>
          </a:prstGeom>
          <a:noFill/>
          <a:ln w="9525">
            <a:noFill/>
            <a:miter lim="800000"/>
            <a:headEnd/>
            <a:tailEnd/>
          </a:ln>
        </p:spPr>
        <p:txBody>
          <a:bodyPr/>
          <a:lstStyle/>
          <a:p>
            <a:pPr eaLnBrk="0" hangingPunct="0"/>
            <a:r>
              <a:rPr lang="zh-TW" altLang="en-US" sz="2700" dirty="0">
                <a:solidFill>
                  <a:schemeClr val="tx2"/>
                </a:solidFill>
                <a:latin typeface="標楷體" pitchFamily="65" charset="-120"/>
                <a:ea typeface="標楷體" pitchFamily="65" charset="-120"/>
              </a:rPr>
              <a:t>八、繳費狀態查詢系統</a:t>
            </a:r>
            <a:r>
              <a:rPr lang="en-US" altLang="zh-TW" sz="2700" dirty="0">
                <a:solidFill>
                  <a:schemeClr val="tx2"/>
                </a:solidFill>
                <a:latin typeface="標楷體" pitchFamily="65" charset="-120"/>
                <a:ea typeface="標楷體" pitchFamily="65" charset="-120"/>
              </a:rPr>
              <a:t>-</a:t>
            </a:r>
            <a:r>
              <a:rPr lang="zh-TW" altLang="en-US" sz="2400" dirty="0">
                <a:solidFill>
                  <a:srgbClr val="FF0000"/>
                </a:solidFill>
                <a:latin typeface="標楷體" pitchFamily="65" charset="-120"/>
                <a:ea typeface="標楷體" pitchFamily="65" charset="-120"/>
              </a:rPr>
              <a:t>登入系統</a:t>
            </a:r>
            <a:endParaRPr lang="zh-TW" altLang="en-US" sz="2400" dirty="0">
              <a:solidFill>
                <a:srgbClr val="FF0000"/>
              </a:solidFill>
            </a:endParaRPr>
          </a:p>
        </p:txBody>
      </p:sp>
      <p:sp>
        <p:nvSpPr>
          <p:cNvPr id="4" name="Rectangle 2"/>
          <p:cNvSpPr>
            <a:spLocks noChangeArrowheads="1"/>
          </p:cNvSpPr>
          <p:nvPr/>
        </p:nvSpPr>
        <p:spPr bwMode="auto">
          <a:xfrm flipV="1">
            <a:off x="107504" y="3212974"/>
            <a:ext cx="503553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TW" altLang="en-US"/>
          </a:p>
        </p:txBody>
      </p:sp>
      <p:sp>
        <p:nvSpPr>
          <p:cNvPr id="11" name="文字方塊 4"/>
          <p:cNvSpPr txBox="1">
            <a:spLocks noChangeArrowheads="1"/>
          </p:cNvSpPr>
          <p:nvPr/>
        </p:nvSpPr>
        <p:spPr bwMode="auto">
          <a:xfrm>
            <a:off x="251520" y="1119442"/>
            <a:ext cx="8254999" cy="984885"/>
          </a:xfrm>
          <a:prstGeom prst="rect">
            <a:avLst/>
          </a:prstGeom>
          <a:noFill/>
          <a:ln w="9525">
            <a:noFill/>
            <a:miter lim="800000"/>
            <a:headEnd/>
            <a:tailEnd/>
          </a:ln>
        </p:spPr>
        <p:txBody>
          <a:bodyPr wrap="square">
            <a:spAutoFit/>
          </a:bodyPr>
          <a:lstStyle/>
          <a:p>
            <a:pPr marL="0" lvl="1" algn="just">
              <a:spcBef>
                <a:spcPts val="600"/>
              </a:spcBef>
            </a:pPr>
            <a:r>
              <a:rPr lang="zh-TW" altLang="en-US" sz="1600" b="1" dirty="0">
                <a:latin typeface="Times New Roman" pitchFamily="18" charset="0"/>
                <a:ea typeface="標楷體" pitchFamily="65" charset="-120"/>
              </a:rPr>
              <a:t>注意事項</a:t>
            </a:r>
            <a:r>
              <a:rPr lang="en-US" altLang="zh-TW" sz="1600" b="1" dirty="0">
                <a:latin typeface="Times New Roman" pitchFamily="18" charset="0"/>
                <a:ea typeface="標楷體" pitchFamily="65" charset="-120"/>
              </a:rPr>
              <a:t>:</a:t>
            </a:r>
            <a:r>
              <a:rPr lang="zh-TW" altLang="en-US" sz="1600" b="1" dirty="0">
                <a:solidFill>
                  <a:srgbClr val="FF0000"/>
                </a:solidFill>
                <a:latin typeface="Times New Roman" pitchFamily="18" charset="0"/>
                <a:ea typeface="標楷體" pitchFamily="65" charset="-120"/>
              </a:rPr>
              <a:t>參加集體或個別繳費考生</a:t>
            </a:r>
            <a:r>
              <a:rPr lang="en-US" altLang="zh-TW" sz="1600" b="1" dirty="0">
                <a:solidFill>
                  <a:srgbClr val="FF0000"/>
                </a:solidFill>
                <a:latin typeface="Times New Roman" pitchFamily="18" charset="0"/>
                <a:ea typeface="標楷體" pitchFamily="65" charset="-120"/>
              </a:rPr>
              <a:t>(</a:t>
            </a:r>
            <a:r>
              <a:rPr lang="zh-TW" altLang="en-US" sz="1600" b="1" dirty="0">
                <a:solidFill>
                  <a:srgbClr val="FF0000"/>
                </a:solidFill>
                <a:latin typeface="Times New Roman" pitchFamily="18" charset="0"/>
                <a:ea typeface="標楷體" pitchFamily="65" charset="-120"/>
              </a:rPr>
              <a:t>包含免繳費之低收入戶考生</a:t>
            </a:r>
            <a:r>
              <a:rPr lang="en-US" altLang="zh-TW" sz="1600" b="1" dirty="0">
                <a:solidFill>
                  <a:srgbClr val="FF0000"/>
                </a:solidFill>
                <a:latin typeface="Times New Roman" pitchFamily="18" charset="0"/>
                <a:ea typeface="標楷體" pitchFamily="65" charset="-120"/>
              </a:rPr>
              <a:t>)</a:t>
            </a:r>
            <a:r>
              <a:rPr lang="zh-TW" altLang="en-US" sz="1600" b="1" dirty="0">
                <a:solidFill>
                  <a:srgbClr val="FF0000"/>
                </a:solidFill>
                <a:latin typeface="Times New Roman" pitchFamily="18" charset="0"/>
                <a:ea typeface="標楷體" pitchFamily="65" charset="-120"/>
              </a:rPr>
              <a:t>，均務必於繳費規定期限</a:t>
            </a:r>
            <a:endParaRPr lang="en-US" altLang="zh-TW" sz="1600" b="1" dirty="0">
              <a:solidFill>
                <a:srgbClr val="FF0000"/>
              </a:solidFill>
              <a:latin typeface="Times New Roman" pitchFamily="18" charset="0"/>
              <a:ea typeface="標楷體" pitchFamily="65" charset="-120"/>
            </a:endParaRPr>
          </a:p>
          <a:p>
            <a:pPr marL="0" lvl="1" algn="just">
              <a:spcBef>
                <a:spcPts val="600"/>
              </a:spcBef>
            </a:pPr>
            <a:r>
              <a:rPr lang="zh-TW" altLang="en-US" sz="1600" b="1" dirty="0">
                <a:latin typeface="Times New Roman" pitchFamily="18" charset="0"/>
                <a:ea typeface="標楷體" pitchFamily="65" charset="-120"/>
              </a:rPr>
              <a:t>                  </a:t>
            </a:r>
            <a:r>
              <a:rPr lang="zh-TW" altLang="en-US" sz="1600" b="1" dirty="0">
                <a:solidFill>
                  <a:srgbClr val="FF0000"/>
                </a:solidFill>
                <a:latin typeface="Times New Roman" pitchFamily="18" charset="0"/>
                <a:ea typeface="標楷體" pitchFamily="65" charset="-120"/>
              </a:rPr>
              <a:t>內上網查詢繳費狀態</a:t>
            </a:r>
            <a:r>
              <a:rPr lang="zh-TW" altLang="en-US" sz="1600" b="1" dirty="0">
                <a:latin typeface="Times New Roman" pitchFamily="18" charset="0"/>
                <a:ea typeface="標楷體" pitchFamily="65" charset="-120"/>
              </a:rPr>
              <a:t>。如獲系統回應「繳費成功」者，即表示已完成繳費，及參</a:t>
            </a:r>
            <a:endParaRPr lang="en-US" altLang="zh-TW" sz="1600" b="1" dirty="0">
              <a:latin typeface="Times New Roman" pitchFamily="18" charset="0"/>
              <a:ea typeface="標楷體" pitchFamily="65" charset="-120"/>
            </a:endParaRPr>
          </a:p>
          <a:p>
            <a:pPr marL="0" lvl="1" algn="just">
              <a:spcBef>
                <a:spcPts val="600"/>
              </a:spcBef>
            </a:pPr>
            <a:r>
              <a:rPr lang="zh-TW" altLang="en-US" sz="1600" b="1" dirty="0">
                <a:latin typeface="Times New Roman" pitchFamily="18" charset="0"/>
                <a:ea typeface="標楷體" pitchFamily="65" charset="-120"/>
              </a:rPr>
              <a:t>                  加本招生之登記分發，如達最低登記標準者，即具有上網選填登記志願資格。</a:t>
            </a:r>
          </a:p>
        </p:txBody>
      </p:sp>
      <p:sp>
        <p:nvSpPr>
          <p:cNvPr id="9" name="AutoShape 4">
            <a:extLst>
              <a:ext uri="{FF2B5EF4-FFF2-40B4-BE49-F238E27FC236}">
                <a16:creationId xmlns:a16="http://schemas.microsoft.com/office/drawing/2014/main" id="{CA059255-D993-44AF-8856-5A30DAF5CF1A}"/>
              </a:ext>
            </a:extLst>
          </p:cNvPr>
          <p:cNvSpPr>
            <a:spLocks noChangeArrowheads="1"/>
          </p:cNvSpPr>
          <p:nvPr/>
        </p:nvSpPr>
        <p:spPr bwMode="auto">
          <a:xfrm>
            <a:off x="6444208" y="3737090"/>
            <a:ext cx="1368425" cy="398462"/>
          </a:xfrm>
          <a:prstGeom prst="wedgeRectCallout">
            <a:avLst>
              <a:gd name="adj1" fmla="val -105535"/>
              <a:gd name="adj2" fmla="val -57019"/>
            </a:avLst>
          </a:prstGeom>
          <a:solidFill>
            <a:srgbClr val="FFFF99"/>
          </a:solidFill>
          <a:ln w="9525" algn="ctr">
            <a:solidFill>
              <a:schemeClr val="tx1"/>
            </a:solidFill>
            <a:miter lim="800000"/>
            <a:headEnd/>
            <a:tailEnd/>
          </a:ln>
        </p:spPr>
        <p:txBody>
          <a:bodyPr anchor="ctr"/>
          <a:lstStyle/>
          <a:p>
            <a:r>
              <a:rPr lang="zh-TW" altLang="en-US" sz="1400" b="1" dirty="0">
                <a:solidFill>
                  <a:srgbClr val="0000FF"/>
                </a:solidFill>
                <a:latin typeface="標楷體" pitchFamily="65" charset="-120"/>
                <a:ea typeface="標楷體" pitchFamily="65" charset="-120"/>
              </a:rPr>
              <a:t>考生輸入資料</a:t>
            </a:r>
            <a:endParaRPr lang="zh-TW" altLang="zh-TW" sz="1400" b="1" dirty="0">
              <a:solidFill>
                <a:srgbClr val="0000FF"/>
              </a:solidFill>
              <a:latin typeface="標楷體" pitchFamily="65" charset="-120"/>
              <a:ea typeface="標楷體" pitchFamily="65" charset="-120"/>
            </a:endParaRPr>
          </a:p>
        </p:txBody>
      </p:sp>
      <p:sp>
        <p:nvSpPr>
          <p:cNvPr id="5" name="投影片編號版面配置區 4">
            <a:extLst>
              <a:ext uri="{FF2B5EF4-FFF2-40B4-BE49-F238E27FC236}">
                <a16:creationId xmlns:a16="http://schemas.microsoft.com/office/drawing/2014/main" id="{6D747EF6-CD6C-4ECE-9CEC-ECF11146284D}"/>
              </a:ext>
            </a:extLst>
          </p:cNvPr>
          <p:cNvSpPr>
            <a:spLocks noGrp="1"/>
          </p:cNvSpPr>
          <p:nvPr>
            <p:ph type="sldNum" sz="quarter" idx="12"/>
          </p:nvPr>
        </p:nvSpPr>
        <p:spPr/>
        <p:txBody>
          <a:bodyPr/>
          <a:lstStyle/>
          <a:p>
            <a:pPr>
              <a:defRPr/>
            </a:pPr>
            <a:fld id="{6696D582-221A-4A7A-9495-2A3992126361}" type="slidenum">
              <a:rPr lang="zh-TW" altLang="en-US" smtClean="0"/>
              <a:pPr>
                <a:defRPr/>
              </a:pPr>
              <a:t>63</a:t>
            </a:fld>
            <a:endParaRPr lang="en-US" altLang="zh-TW" dirty="0"/>
          </a:p>
        </p:txBody>
      </p:sp>
    </p:spTree>
    <p:extLst>
      <p:ext uri="{BB962C8B-B14F-4D97-AF65-F5344CB8AC3E}">
        <p14:creationId xmlns:p14="http://schemas.microsoft.com/office/powerpoint/2010/main" val="230738295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A2C0950B-D3AF-411B-A209-120D7D088A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1052736"/>
            <a:ext cx="7548711" cy="5323828"/>
          </a:xfrm>
          <a:prstGeom prst="rect">
            <a:avLst/>
          </a:prstGeom>
        </p:spPr>
      </p:pic>
      <p:sp>
        <p:nvSpPr>
          <p:cNvPr id="90114" name="標題 1"/>
          <p:cNvSpPr txBox="1">
            <a:spLocks/>
          </p:cNvSpPr>
          <p:nvPr/>
        </p:nvSpPr>
        <p:spPr bwMode="auto">
          <a:xfrm>
            <a:off x="179512" y="370001"/>
            <a:ext cx="8702997" cy="503237"/>
          </a:xfrm>
          <a:prstGeom prst="rect">
            <a:avLst/>
          </a:prstGeom>
          <a:noFill/>
          <a:ln w="9525">
            <a:noFill/>
            <a:miter lim="800000"/>
            <a:headEnd/>
            <a:tailEnd/>
          </a:ln>
        </p:spPr>
        <p:txBody>
          <a:bodyPr/>
          <a:lstStyle/>
          <a:p>
            <a:pPr eaLnBrk="0" hangingPunct="0"/>
            <a:r>
              <a:rPr lang="zh-TW" altLang="en-US" sz="2700" dirty="0">
                <a:solidFill>
                  <a:schemeClr val="tx2"/>
                </a:solidFill>
                <a:latin typeface="標楷體" pitchFamily="65" charset="-120"/>
                <a:ea typeface="標楷體" pitchFamily="65" charset="-120"/>
              </a:rPr>
              <a:t>八、繳費狀態查詢系統</a:t>
            </a:r>
            <a:r>
              <a:rPr lang="en-US" altLang="zh-TW" sz="2700" dirty="0">
                <a:solidFill>
                  <a:schemeClr val="tx2"/>
                </a:solidFill>
                <a:latin typeface="標楷體" pitchFamily="65" charset="-120"/>
                <a:ea typeface="標楷體" pitchFamily="65" charset="-120"/>
              </a:rPr>
              <a:t>-</a:t>
            </a:r>
            <a:r>
              <a:rPr lang="zh-TW" altLang="en-US" sz="2400" dirty="0">
                <a:solidFill>
                  <a:srgbClr val="FF0000"/>
                </a:solidFill>
                <a:latin typeface="標楷體" pitchFamily="65" charset="-120"/>
                <a:ea typeface="標楷體" pitchFamily="65" charset="-120"/>
              </a:rPr>
              <a:t>首次登入或未完成繳費畫面</a:t>
            </a:r>
            <a:endParaRPr lang="zh-TW" altLang="en-US" sz="2400" dirty="0">
              <a:solidFill>
                <a:srgbClr val="FF0000"/>
              </a:solidFill>
            </a:endParaRPr>
          </a:p>
        </p:txBody>
      </p:sp>
      <p:sp>
        <p:nvSpPr>
          <p:cNvPr id="9" name="AutoShape 4">
            <a:extLst>
              <a:ext uri="{FF2B5EF4-FFF2-40B4-BE49-F238E27FC236}">
                <a16:creationId xmlns:a16="http://schemas.microsoft.com/office/drawing/2014/main" id="{9E36E610-F391-444C-92A3-C302D08E2D1A}"/>
              </a:ext>
            </a:extLst>
          </p:cNvPr>
          <p:cNvSpPr>
            <a:spLocks noChangeArrowheads="1"/>
          </p:cNvSpPr>
          <p:nvPr/>
        </p:nvSpPr>
        <p:spPr bwMode="auto">
          <a:xfrm>
            <a:off x="3491880" y="4293096"/>
            <a:ext cx="4824536" cy="1195553"/>
          </a:xfrm>
          <a:prstGeom prst="wedgeRectCallout">
            <a:avLst>
              <a:gd name="adj1" fmla="val -28162"/>
              <a:gd name="adj2" fmla="val -123668"/>
            </a:avLst>
          </a:prstGeom>
          <a:solidFill>
            <a:srgbClr val="FFFF99"/>
          </a:solidFill>
          <a:ln w="9525" algn="ctr">
            <a:solidFill>
              <a:schemeClr val="tx1"/>
            </a:solidFill>
            <a:miter lim="800000"/>
            <a:headEnd/>
            <a:tailEnd/>
          </a:ln>
        </p:spPr>
        <p:txBody>
          <a:bodyPr/>
          <a:lstStyle/>
          <a:p>
            <a:r>
              <a:rPr lang="en-US" altLang="zh-TW" sz="1400" b="1" dirty="0">
                <a:solidFill>
                  <a:srgbClr val="0000FF"/>
                </a:solidFill>
                <a:latin typeface="Times New Roman" panose="02020603050405020304" pitchFamily="18" charset="0"/>
                <a:ea typeface="標楷體" pitchFamily="65" charset="-120"/>
                <a:cs typeface="Times New Roman" panose="02020603050405020304" pitchFamily="18" charset="0"/>
              </a:rPr>
              <a:t>1.</a:t>
            </a:r>
            <a:r>
              <a:rPr lang="zh-TW" altLang="en-US" sz="1400" b="1" dirty="0">
                <a:solidFill>
                  <a:srgbClr val="0000FF"/>
                </a:solidFill>
                <a:latin typeface="Times New Roman" panose="02020603050405020304" pitchFamily="18" charset="0"/>
                <a:ea typeface="標楷體" pitchFamily="65" charset="-120"/>
                <a:cs typeface="Times New Roman" panose="02020603050405020304" pitchFamily="18" charset="0"/>
              </a:rPr>
              <a:t>繳費完成</a:t>
            </a:r>
            <a:r>
              <a:rPr lang="en-US" altLang="zh-TW" sz="1400" b="1" dirty="0">
                <a:solidFill>
                  <a:srgbClr val="0000FF"/>
                </a:solidFill>
                <a:latin typeface="Times New Roman" panose="02020603050405020304" pitchFamily="18" charset="0"/>
                <a:ea typeface="標楷體" pitchFamily="65" charset="-120"/>
                <a:cs typeface="Times New Roman" panose="02020603050405020304" pitchFamily="18" charset="0"/>
              </a:rPr>
              <a:t>2</a:t>
            </a:r>
            <a:r>
              <a:rPr lang="zh-TW" altLang="en-US" sz="1400" b="1" dirty="0">
                <a:solidFill>
                  <a:srgbClr val="0000FF"/>
                </a:solidFill>
                <a:latin typeface="Times New Roman" panose="02020603050405020304" pitchFamily="18" charset="0"/>
                <a:ea typeface="標楷體" pitchFamily="65" charset="-120"/>
                <a:cs typeface="Times New Roman" panose="02020603050405020304" pitchFamily="18" charset="0"/>
              </a:rPr>
              <a:t>小時後，請重新登入系統，若系統仍顯示尚未</a:t>
            </a:r>
            <a:endParaRPr lang="en-US" altLang="zh-TW" sz="1400" b="1" dirty="0">
              <a:solidFill>
                <a:srgbClr val="0000FF"/>
              </a:solidFill>
              <a:latin typeface="Times New Roman" panose="02020603050405020304" pitchFamily="18" charset="0"/>
              <a:ea typeface="標楷體" pitchFamily="65" charset="-120"/>
              <a:cs typeface="Times New Roman" panose="02020603050405020304" pitchFamily="18" charset="0"/>
            </a:endParaRPr>
          </a:p>
          <a:p>
            <a:pPr indent="144000"/>
            <a:r>
              <a:rPr lang="zh-TW" altLang="en-US" sz="1400" b="1" dirty="0">
                <a:solidFill>
                  <a:srgbClr val="0000FF"/>
                </a:solidFill>
                <a:latin typeface="Times New Roman" panose="02020603050405020304" pitchFamily="18" charset="0"/>
                <a:ea typeface="標楷體" pitchFamily="65" charset="-120"/>
                <a:cs typeface="Times New Roman" panose="02020603050405020304" pitchFamily="18" charset="0"/>
              </a:rPr>
              <a:t>繳費狀態，表示繳費尚未成功，請考生持繳款收執聯（收</a:t>
            </a:r>
            <a:endParaRPr lang="en-US" altLang="zh-TW" sz="1400" b="1" dirty="0">
              <a:solidFill>
                <a:srgbClr val="0000FF"/>
              </a:solidFill>
              <a:latin typeface="Times New Roman" panose="02020603050405020304" pitchFamily="18" charset="0"/>
              <a:ea typeface="標楷體" pitchFamily="65" charset="-120"/>
              <a:cs typeface="Times New Roman" panose="02020603050405020304" pitchFamily="18" charset="0"/>
            </a:endParaRPr>
          </a:p>
          <a:p>
            <a:pPr indent="144000"/>
            <a:r>
              <a:rPr lang="zh-TW" altLang="en-US" sz="1400" b="1" dirty="0">
                <a:solidFill>
                  <a:srgbClr val="0000FF"/>
                </a:solidFill>
                <a:latin typeface="Times New Roman" panose="02020603050405020304" pitchFamily="18" charset="0"/>
                <a:ea typeface="標楷體" pitchFamily="65" charset="-120"/>
                <a:cs typeface="Times New Roman" panose="02020603050405020304" pitchFamily="18" charset="0"/>
              </a:rPr>
              <a:t>據）到原繳款金融單位洽詢，或檢視</a:t>
            </a:r>
            <a:r>
              <a:rPr lang="en-US" altLang="zh-TW" sz="1400" b="1" dirty="0">
                <a:solidFill>
                  <a:srgbClr val="0000FF"/>
                </a:solidFill>
                <a:latin typeface="Times New Roman" panose="02020603050405020304" pitchFamily="18" charset="0"/>
                <a:ea typeface="標楷體" pitchFamily="65" charset="-120"/>
                <a:cs typeface="Times New Roman" panose="02020603050405020304" pitchFamily="18" charset="0"/>
              </a:rPr>
              <a:t>ATM</a:t>
            </a:r>
            <a:r>
              <a:rPr lang="zh-TW" altLang="en-US" sz="1400" b="1" dirty="0">
                <a:solidFill>
                  <a:srgbClr val="0000FF"/>
                </a:solidFill>
                <a:latin typeface="Times New Roman" panose="02020603050405020304" pitchFamily="18" charset="0"/>
                <a:ea typeface="標楷體" pitchFamily="65" charset="-120"/>
                <a:cs typeface="Times New Roman" panose="02020603050405020304" pitchFamily="18" charset="0"/>
              </a:rPr>
              <a:t>交易明細表確認</a:t>
            </a:r>
            <a:endParaRPr lang="en-US" altLang="zh-TW" sz="1400" b="1" dirty="0">
              <a:solidFill>
                <a:srgbClr val="0000FF"/>
              </a:solidFill>
              <a:latin typeface="Times New Roman" panose="02020603050405020304" pitchFamily="18" charset="0"/>
              <a:ea typeface="標楷體" pitchFamily="65" charset="-120"/>
              <a:cs typeface="Times New Roman" panose="02020603050405020304" pitchFamily="18" charset="0"/>
            </a:endParaRPr>
          </a:p>
          <a:p>
            <a:pPr indent="144000"/>
            <a:r>
              <a:rPr lang="zh-TW" altLang="en-US" sz="1400" b="1" dirty="0">
                <a:solidFill>
                  <a:srgbClr val="0000FF"/>
                </a:solidFill>
                <a:latin typeface="Times New Roman" panose="02020603050405020304" pitchFamily="18" charset="0"/>
                <a:ea typeface="標楷體" pitchFamily="65" charset="-120"/>
                <a:cs typeface="Times New Roman" panose="02020603050405020304" pitchFamily="18" charset="0"/>
              </a:rPr>
              <a:t>轉帳是否成功。</a:t>
            </a:r>
            <a:endParaRPr lang="en-US" altLang="zh-TW" sz="1400" b="1" dirty="0">
              <a:solidFill>
                <a:srgbClr val="0000FF"/>
              </a:solidFill>
              <a:latin typeface="Times New Roman" panose="02020603050405020304" pitchFamily="18" charset="0"/>
              <a:ea typeface="標楷體" pitchFamily="65" charset="-120"/>
              <a:cs typeface="Times New Roman" panose="02020603050405020304" pitchFamily="18" charset="0"/>
            </a:endParaRPr>
          </a:p>
          <a:p>
            <a:r>
              <a:rPr lang="en-US" altLang="zh-TW" sz="1400" b="1" dirty="0">
                <a:solidFill>
                  <a:srgbClr val="0000FF"/>
                </a:solidFill>
                <a:latin typeface="Times New Roman" panose="02020603050405020304" pitchFamily="18" charset="0"/>
                <a:ea typeface="標楷體" pitchFamily="65" charset="-120"/>
                <a:cs typeface="Times New Roman" panose="02020603050405020304" pitchFamily="18" charset="0"/>
              </a:rPr>
              <a:t>2.</a:t>
            </a:r>
            <a:r>
              <a:rPr lang="zh-TW" altLang="en-US" sz="1400" b="1" dirty="0">
                <a:solidFill>
                  <a:srgbClr val="0000FF"/>
                </a:solidFill>
                <a:latin typeface="Times New Roman" panose="02020603050405020304" pitchFamily="18" charset="0"/>
                <a:ea typeface="標楷體" pitchFamily="65" charset="-120"/>
                <a:cs typeface="Times New Roman" panose="02020603050405020304" pitchFamily="18" charset="0"/>
              </a:rPr>
              <a:t>便利商店繳費約須</a:t>
            </a:r>
            <a:r>
              <a:rPr lang="en-US" altLang="zh-TW" sz="1400" b="1" dirty="0">
                <a:solidFill>
                  <a:srgbClr val="0000FF"/>
                </a:solidFill>
                <a:latin typeface="Times New Roman" panose="02020603050405020304" pitchFamily="18" charset="0"/>
                <a:ea typeface="標楷體" pitchFamily="65" charset="-120"/>
                <a:cs typeface="Times New Roman" panose="02020603050405020304" pitchFamily="18" charset="0"/>
              </a:rPr>
              <a:t>3</a:t>
            </a:r>
            <a:r>
              <a:rPr lang="zh-TW" altLang="en-US" sz="1400" b="1" dirty="0">
                <a:solidFill>
                  <a:srgbClr val="0000FF"/>
                </a:solidFill>
                <a:latin typeface="Times New Roman" panose="02020603050405020304" pitchFamily="18" charset="0"/>
                <a:ea typeface="標楷體" pitchFamily="65" charset="-120"/>
                <a:cs typeface="Times New Roman" panose="02020603050405020304" pitchFamily="18" charset="0"/>
              </a:rPr>
              <a:t>個工作天</a:t>
            </a:r>
            <a:r>
              <a:rPr lang="en-US" altLang="zh-TW" sz="1400" b="1" dirty="0">
                <a:solidFill>
                  <a:srgbClr val="0000FF"/>
                </a:solidFill>
                <a:latin typeface="Times New Roman" panose="02020603050405020304" pitchFamily="18" charset="0"/>
                <a:ea typeface="標楷體" pitchFamily="65" charset="-120"/>
                <a:cs typeface="Times New Roman" panose="02020603050405020304" pitchFamily="18" charset="0"/>
              </a:rPr>
              <a:t>(</a:t>
            </a:r>
            <a:r>
              <a:rPr lang="zh-TW" altLang="en-US" sz="1400" b="1" dirty="0">
                <a:solidFill>
                  <a:srgbClr val="0000FF"/>
                </a:solidFill>
                <a:latin typeface="Times New Roman" panose="02020603050405020304" pitchFamily="18" charset="0"/>
                <a:ea typeface="標楷體" pitchFamily="65" charset="-120"/>
                <a:cs typeface="Times New Roman" panose="02020603050405020304" pitchFamily="18" charset="0"/>
              </a:rPr>
              <a:t>不含例假日</a:t>
            </a:r>
            <a:r>
              <a:rPr lang="en-US" altLang="zh-TW" sz="1400" b="1" dirty="0">
                <a:solidFill>
                  <a:srgbClr val="0000FF"/>
                </a:solidFill>
                <a:latin typeface="Times New Roman" panose="02020603050405020304" pitchFamily="18" charset="0"/>
                <a:ea typeface="標楷體" pitchFamily="65" charset="-120"/>
                <a:cs typeface="Times New Roman" panose="02020603050405020304" pitchFamily="18" charset="0"/>
              </a:rPr>
              <a:t>)</a:t>
            </a:r>
            <a:r>
              <a:rPr lang="zh-TW" altLang="en-US" sz="1400" b="1" dirty="0">
                <a:solidFill>
                  <a:srgbClr val="0000FF"/>
                </a:solidFill>
                <a:latin typeface="Times New Roman" panose="02020603050405020304" pitchFamily="18" charset="0"/>
                <a:ea typeface="標楷體" pitchFamily="65" charset="-120"/>
                <a:cs typeface="Times New Roman" panose="02020603050405020304" pitchFamily="18" charset="0"/>
              </a:rPr>
              <a:t>，才能入帳。</a:t>
            </a:r>
            <a:endParaRPr lang="zh-TW" altLang="zh-TW" sz="1400" b="1" dirty="0">
              <a:solidFill>
                <a:srgbClr val="0000FF"/>
              </a:solidFill>
              <a:latin typeface="Times New Roman" panose="02020603050405020304" pitchFamily="18" charset="0"/>
              <a:ea typeface="標楷體" pitchFamily="65" charset="-120"/>
              <a:cs typeface="Times New Roman" panose="02020603050405020304" pitchFamily="18" charset="0"/>
            </a:endParaRPr>
          </a:p>
        </p:txBody>
      </p:sp>
      <p:sp>
        <p:nvSpPr>
          <p:cNvPr id="8" name="矩形 7">
            <a:extLst>
              <a:ext uri="{FF2B5EF4-FFF2-40B4-BE49-F238E27FC236}">
                <a16:creationId xmlns:a16="http://schemas.microsoft.com/office/drawing/2014/main" id="{741846EE-4D43-46C7-85F3-8D8A900AB4C9}"/>
              </a:ext>
            </a:extLst>
          </p:cNvPr>
          <p:cNvSpPr/>
          <p:nvPr/>
        </p:nvSpPr>
        <p:spPr>
          <a:xfrm>
            <a:off x="889857" y="2162225"/>
            <a:ext cx="7029642" cy="120912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投影片編號版面配置區 3">
            <a:extLst>
              <a:ext uri="{FF2B5EF4-FFF2-40B4-BE49-F238E27FC236}">
                <a16:creationId xmlns:a16="http://schemas.microsoft.com/office/drawing/2014/main" id="{674CC1E2-A919-4CB8-A3A7-A43874131AC7}"/>
              </a:ext>
            </a:extLst>
          </p:cNvPr>
          <p:cNvSpPr>
            <a:spLocks noGrp="1"/>
          </p:cNvSpPr>
          <p:nvPr>
            <p:ph type="sldNum" sz="quarter" idx="12"/>
          </p:nvPr>
        </p:nvSpPr>
        <p:spPr/>
        <p:txBody>
          <a:bodyPr/>
          <a:lstStyle/>
          <a:p>
            <a:pPr>
              <a:defRPr/>
            </a:pPr>
            <a:fld id="{6696D582-221A-4A7A-9495-2A3992126361}" type="slidenum">
              <a:rPr lang="zh-TW" altLang="en-US" smtClean="0"/>
              <a:pPr>
                <a:defRPr/>
              </a:pPr>
              <a:t>64</a:t>
            </a:fld>
            <a:endParaRPr lang="en-US" altLang="zh-TW" dirty="0"/>
          </a:p>
        </p:txBody>
      </p:sp>
    </p:spTree>
    <p:extLst>
      <p:ext uri="{BB962C8B-B14F-4D97-AF65-F5344CB8AC3E}">
        <p14:creationId xmlns:p14="http://schemas.microsoft.com/office/powerpoint/2010/main" val="231730489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A0139BE6-3E51-4E65-B74A-E92F5A8FB8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902974"/>
            <a:ext cx="8136904" cy="5302221"/>
          </a:xfrm>
          <a:prstGeom prst="rect">
            <a:avLst/>
          </a:prstGeom>
        </p:spPr>
      </p:pic>
      <p:sp>
        <p:nvSpPr>
          <p:cNvPr id="90114" name="標題 1"/>
          <p:cNvSpPr txBox="1">
            <a:spLocks/>
          </p:cNvSpPr>
          <p:nvPr/>
        </p:nvSpPr>
        <p:spPr bwMode="auto">
          <a:xfrm>
            <a:off x="179512" y="370001"/>
            <a:ext cx="8702997" cy="503237"/>
          </a:xfrm>
          <a:prstGeom prst="rect">
            <a:avLst/>
          </a:prstGeom>
          <a:noFill/>
          <a:ln w="9525">
            <a:noFill/>
            <a:miter lim="800000"/>
            <a:headEnd/>
            <a:tailEnd/>
          </a:ln>
        </p:spPr>
        <p:txBody>
          <a:bodyPr/>
          <a:lstStyle/>
          <a:p>
            <a:pPr eaLnBrk="0" hangingPunct="0"/>
            <a:r>
              <a:rPr lang="zh-TW" altLang="en-US" sz="2700" dirty="0">
                <a:solidFill>
                  <a:schemeClr val="tx2"/>
                </a:solidFill>
                <a:latin typeface="標楷體" pitchFamily="65" charset="-120"/>
                <a:ea typeface="標楷體" pitchFamily="65" charset="-120"/>
              </a:rPr>
              <a:t>八、繳費狀態查詢系統</a:t>
            </a:r>
            <a:r>
              <a:rPr lang="en-US" altLang="zh-TW" sz="2700" dirty="0">
                <a:solidFill>
                  <a:schemeClr val="tx2"/>
                </a:solidFill>
                <a:latin typeface="標楷體" pitchFamily="65" charset="-120"/>
                <a:ea typeface="標楷體" pitchFamily="65" charset="-120"/>
              </a:rPr>
              <a:t>-</a:t>
            </a:r>
            <a:r>
              <a:rPr lang="zh-TW" altLang="en-US" sz="2400" dirty="0">
                <a:solidFill>
                  <a:srgbClr val="FF0000"/>
                </a:solidFill>
                <a:latin typeface="標楷體" pitchFamily="65" charset="-120"/>
                <a:ea typeface="標楷體" pitchFamily="65" charset="-120"/>
              </a:rPr>
              <a:t>繳費成功畫面</a:t>
            </a:r>
            <a:endParaRPr lang="zh-TW" altLang="en-US" sz="2400" dirty="0">
              <a:solidFill>
                <a:srgbClr val="FF0000"/>
              </a:solidFill>
            </a:endParaRPr>
          </a:p>
        </p:txBody>
      </p:sp>
      <p:sp>
        <p:nvSpPr>
          <p:cNvPr id="4" name="Rectangle 2"/>
          <p:cNvSpPr>
            <a:spLocks noChangeArrowheads="1"/>
          </p:cNvSpPr>
          <p:nvPr/>
        </p:nvSpPr>
        <p:spPr bwMode="auto">
          <a:xfrm flipV="1">
            <a:off x="107504" y="3212974"/>
            <a:ext cx="503553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TW" altLang="en-US"/>
          </a:p>
        </p:txBody>
      </p:sp>
      <p:sp>
        <p:nvSpPr>
          <p:cNvPr id="8" name="AutoShape 4">
            <a:extLst>
              <a:ext uri="{FF2B5EF4-FFF2-40B4-BE49-F238E27FC236}">
                <a16:creationId xmlns:a16="http://schemas.microsoft.com/office/drawing/2014/main" id="{C494A2EB-1914-4222-AED9-8307753DDDB9}"/>
              </a:ext>
            </a:extLst>
          </p:cNvPr>
          <p:cNvSpPr>
            <a:spLocks noChangeArrowheads="1"/>
          </p:cNvSpPr>
          <p:nvPr/>
        </p:nvSpPr>
        <p:spPr bwMode="auto">
          <a:xfrm>
            <a:off x="4427984" y="3933056"/>
            <a:ext cx="3747201" cy="936104"/>
          </a:xfrm>
          <a:prstGeom prst="wedgeRectCallout">
            <a:avLst>
              <a:gd name="adj1" fmla="val -40008"/>
              <a:gd name="adj2" fmla="val -152927"/>
            </a:avLst>
          </a:prstGeom>
          <a:solidFill>
            <a:srgbClr val="FFFF99"/>
          </a:solidFill>
          <a:ln w="9525" algn="ctr">
            <a:solidFill>
              <a:schemeClr val="tx1"/>
            </a:solidFill>
            <a:miter lim="800000"/>
            <a:headEnd/>
            <a:tailEnd/>
          </a:ln>
        </p:spPr>
        <p:txBody>
          <a:bodyPr/>
          <a:lstStyle/>
          <a:p>
            <a:r>
              <a:rPr lang="zh-TW" altLang="en-US" sz="1400" b="1" dirty="0">
                <a:solidFill>
                  <a:srgbClr val="0000FF"/>
                </a:solidFill>
                <a:latin typeface="標楷體" pitchFamily="65" charset="-120"/>
                <a:ea typeface="標楷體" pitchFamily="65" charset="-120"/>
              </a:rPr>
              <a:t>登入系統後，如考生繳費成功，系統會於繳費狀態欄位顯示繳費成功之訊息。考生可選擇儲存或直接列印「繳費完成確認單」，確認單請妥善保存以便備查。</a:t>
            </a:r>
            <a:endParaRPr lang="zh-TW" altLang="zh-TW" sz="1400" b="1" dirty="0">
              <a:solidFill>
                <a:srgbClr val="0000FF"/>
              </a:solidFill>
              <a:latin typeface="標楷體" pitchFamily="65" charset="-120"/>
              <a:ea typeface="標楷體" pitchFamily="65" charset="-120"/>
            </a:endParaRPr>
          </a:p>
          <a:p>
            <a:endParaRPr lang="zh-TW" altLang="zh-TW" sz="1400" b="1" dirty="0">
              <a:solidFill>
                <a:srgbClr val="0000FF"/>
              </a:solidFill>
              <a:latin typeface="標楷體" pitchFamily="65" charset="-120"/>
              <a:ea typeface="標楷體" pitchFamily="65" charset="-120"/>
            </a:endParaRPr>
          </a:p>
        </p:txBody>
      </p:sp>
      <p:sp>
        <p:nvSpPr>
          <p:cNvPr id="5" name="矩形 4">
            <a:extLst>
              <a:ext uri="{FF2B5EF4-FFF2-40B4-BE49-F238E27FC236}">
                <a16:creationId xmlns:a16="http://schemas.microsoft.com/office/drawing/2014/main" id="{F70946F5-58D8-45AE-8B3A-F155C466EAF2}"/>
              </a:ext>
            </a:extLst>
          </p:cNvPr>
          <p:cNvSpPr/>
          <p:nvPr/>
        </p:nvSpPr>
        <p:spPr>
          <a:xfrm>
            <a:off x="611561" y="2106567"/>
            <a:ext cx="7563624" cy="84466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投影片編號版面配置區 5">
            <a:extLst>
              <a:ext uri="{FF2B5EF4-FFF2-40B4-BE49-F238E27FC236}">
                <a16:creationId xmlns:a16="http://schemas.microsoft.com/office/drawing/2014/main" id="{7103A4E6-A762-4BE5-8E1C-3ADB5882C593}"/>
              </a:ext>
            </a:extLst>
          </p:cNvPr>
          <p:cNvSpPr>
            <a:spLocks noGrp="1"/>
          </p:cNvSpPr>
          <p:nvPr>
            <p:ph type="sldNum" sz="quarter" idx="12"/>
          </p:nvPr>
        </p:nvSpPr>
        <p:spPr/>
        <p:txBody>
          <a:bodyPr/>
          <a:lstStyle/>
          <a:p>
            <a:pPr>
              <a:defRPr/>
            </a:pPr>
            <a:fld id="{6696D582-221A-4A7A-9495-2A3992126361}" type="slidenum">
              <a:rPr lang="zh-TW" altLang="en-US" smtClean="0"/>
              <a:pPr>
                <a:defRPr/>
              </a:pPr>
              <a:t>65</a:t>
            </a:fld>
            <a:endParaRPr lang="en-US" altLang="zh-TW" dirty="0"/>
          </a:p>
        </p:txBody>
      </p:sp>
    </p:spTree>
    <p:extLst>
      <p:ext uri="{BB962C8B-B14F-4D97-AF65-F5344CB8AC3E}">
        <p14:creationId xmlns:p14="http://schemas.microsoft.com/office/powerpoint/2010/main" val="355029675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標題 1"/>
          <p:cNvSpPr txBox="1">
            <a:spLocks/>
          </p:cNvSpPr>
          <p:nvPr/>
        </p:nvSpPr>
        <p:spPr bwMode="auto">
          <a:xfrm>
            <a:off x="179512" y="332656"/>
            <a:ext cx="8702997" cy="503237"/>
          </a:xfrm>
          <a:prstGeom prst="rect">
            <a:avLst/>
          </a:prstGeom>
          <a:noFill/>
          <a:ln w="9525">
            <a:noFill/>
            <a:miter lim="800000"/>
            <a:headEnd/>
            <a:tailEnd/>
          </a:ln>
        </p:spPr>
        <p:txBody>
          <a:bodyPr/>
          <a:lstStyle/>
          <a:p>
            <a:pPr eaLnBrk="0" hangingPunct="0"/>
            <a:r>
              <a:rPr lang="zh-TW" altLang="en-US" sz="2700" dirty="0">
                <a:solidFill>
                  <a:schemeClr val="tx2"/>
                </a:solidFill>
                <a:latin typeface="標楷體" pitchFamily="65" charset="-120"/>
                <a:ea typeface="標楷體" pitchFamily="65" charset="-120"/>
              </a:rPr>
              <a:t>八、繳費狀態查詢系統</a:t>
            </a:r>
            <a:r>
              <a:rPr lang="en-US" altLang="zh-TW" sz="2700" dirty="0">
                <a:solidFill>
                  <a:schemeClr val="tx2"/>
                </a:solidFill>
                <a:latin typeface="標楷體" pitchFamily="65" charset="-120"/>
                <a:ea typeface="標楷體" pitchFamily="65" charset="-120"/>
              </a:rPr>
              <a:t>-</a:t>
            </a:r>
            <a:r>
              <a:rPr lang="zh-TW" altLang="en-US" sz="2400" dirty="0">
                <a:solidFill>
                  <a:srgbClr val="FF0000"/>
                </a:solidFill>
                <a:latin typeface="標楷體" pitchFamily="65" charset="-120"/>
                <a:ea typeface="標楷體" pitchFamily="65" charset="-120"/>
              </a:rPr>
              <a:t>繳費完成確認單</a:t>
            </a:r>
            <a:r>
              <a:rPr lang="en-US" altLang="zh-TW" sz="2400" dirty="0">
                <a:solidFill>
                  <a:srgbClr val="FF0000"/>
                </a:solidFill>
                <a:latin typeface="標楷體" pitchFamily="65" charset="-120"/>
                <a:ea typeface="標楷體" pitchFamily="65" charset="-120"/>
              </a:rPr>
              <a:t>(</a:t>
            </a:r>
            <a:r>
              <a:rPr lang="zh-TW" altLang="en-US" sz="2400" dirty="0">
                <a:solidFill>
                  <a:srgbClr val="FF0000"/>
                </a:solidFill>
                <a:latin typeface="標楷體" pitchFamily="65" charset="-120"/>
                <a:ea typeface="標楷體" pitchFamily="65" charset="-120"/>
              </a:rPr>
              <a:t>樣張</a:t>
            </a:r>
            <a:r>
              <a:rPr lang="en-US" altLang="zh-TW" sz="2400" dirty="0">
                <a:solidFill>
                  <a:srgbClr val="FF0000"/>
                </a:solidFill>
                <a:latin typeface="標楷體" pitchFamily="65" charset="-120"/>
                <a:ea typeface="標楷體" pitchFamily="65" charset="-120"/>
              </a:rPr>
              <a:t>)</a:t>
            </a:r>
            <a:endParaRPr lang="zh-TW" altLang="en-US" sz="2400" dirty="0">
              <a:solidFill>
                <a:srgbClr val="FF0000"/>
              </a:solidFill>
            </a:endParaRPr>
          </a:p>
        </p:txBody>
      </p:sp>
      <p:pic>
        <p:nvPicPr>
          <p:cNvPr id="3" name="圖片 2">
            <a:extLst>
              <a:ext uri="{FF2B5EF4-FFF2-40B4-BE49-F238E27FC236}">
                <a16:creationId xmlns:a16="http://schemas.microsoft.com/office/drawing/2014/main" id="{9441B6A3-220E-49BF-BED2-D6F424A071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5737" y="1093046"/>
            <a:ext cx="4377253" cy="5661248"/>
          </a:xfrm>
          <a:prstGeom prst="rect">
            <a:avLst/>
          </a:prstGeom>
          <a:ln>
            <a:solidFill>
              <a:schemeClr val="tx1"/>
            </a:solidFill>
          </a:ln>
        </p:spPr>
      </p:pic>
      <p:sp>
        <p:nvSpPr>
          <p:cNvPr id="4" name="投影片編號版面配置區 3">
            <a:extLst>
              <a:ext uri="{FF2B5EF4-FFF2-40B4-BE49-F238E27FC236}">
                <a16:creationId xmlns:a16="http://schemas.microsoft.com/office/drawing/2014/main" id="{8248DCC2-1AA2-4388-93A9-A78AADD18284}"/>
              </a:ext>
            </a:extLst>
          </p:cNvPr>
          <p:cNvSpPr>
            <a:spLocks noGrp="1"/>
          </p:cNvSpPr>
          <p:nvPr>
            <p:ph type="sldNum" sz="quarter" idx="12"/>
          </p:nvPr>
        </p:nvSpPr>
        <p:spPr/>
        <p:txBody>
          <a:bodyPr/>
          <a:lstStyle/>
          <a:p>
            <a:pPr>
              <a:defRPr/>
            </a:pPr>
            <a:fld id="{6696D582-221A-4A7A-9495-2A3992126361}" type="slidenum">
              <a:rPr lang="zh-TW" altLang="en-US" smtClean="0"/>
              <a:pPr>
                <a:defRPr/>
              </a:pPr>
              <a:t>66</a:t>
            </a:fld>
            <a:endParaRPr lang="en-US" altLang="zh-TW" dirty="0"/>
          </a:p>
        </p:txBody>
      </p:sp>
      <p:sp>
        <p:nvSpPr>
          <p:cNvPr id="6" name="文字方塊 5">
            <a:extLst>
              <a:ext uri="{FF2B5EF4-FFF2-40B4-BE49-F238E27FC236}">
                <a16:creationId xmlns:a16="http://schemas.microsoft.com/office/drawing/2014/main" id="{50EFD689-E4EF-44F3-9EE1-CB5E61468210}"/>
              </a:ext>
            </a:extLst>
          </p:cNvPr>
          <p:cNvSpPr txBox="1"/>
          <p:nvPr/>
        </p:nvSpPr>
        <p:spPr>
          <a:xfrm rot="19875518">
            <a:off x="2627461" y="3784010"/>
            <a:ext cx="3073805" cy="1323439"/>
          </a:xfrm>
          <a:prstGeom prst="rect">
            <a:avLst/>
          </a:prstGeom>
          <a:noFill/>
        </p:spPr>
        <p:txBody>
          <a:bodyPr wrap="square" rtlCol="0">
            <a:spAutoFit/>
          </a:bodyPr>
          <a:lstStyle/>
          <a:p>
            <a:pPr algn="ctr"/>
            <a:r>
              <a:rPr lang="zh-TW" altLang="en-US" sz="8000" dirty="0">
                <a:solidFill>
                  <a:schemeClr val="bg1">
                    <a:lumMod val="65000"/>
                  </a:schemeClr>
                </a:solidFill>
                <a:latin typeface="華康儷粗宋" panose="02020709000000000000" pitchFamily="49" charset="-120"/>
                <a:ea typeface="華康儷粗宋" panose="02020709000000000000" pitchFamily="49" charset="-120"/>
              </a:rPr>
              <a:t>樣張</a:t>
            </a:r>
          </a:p>
        </p:txBody>
      </p:sp>
    </p:spTree>
    <p:extLst>
      <p:ext uri="{BB962C8B-B14F-4D97-AF65-F5344CB8AC3E}">
        <p14:creationId xmlns:p14="http://schemas.microsoft.com/office/powerpoint/2010/main" val="278530455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18028ED3-43AC-49C4-9502-B382B88D07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63" y="1042513"/>
            <a:ext cx="8201546" cy="5329711"/>
          </a:xfrm>
          <a:prstGeom prst="rect">
            <a:avLst/>
          </a:prstGeom>
        </p:spPr>
      </p:pic>
      <p:sp>
        <p:nvSpPr>
          <p:cNvPr id="90114" name="標題 1"/>
          <p:cNvSpPr txBox="1">
            <a:spLocks/>
          </p:cNvSpPr>
          <p:nvPr/>
        </p:nvSpPr>
        <p:spPr bwMode="auto">
          <a:xfrm>
            <a:off x="179512" y="332656"/>
            <a:ext cx="8702997" cy="503237"/>
          </a:xfrm>
          <a:prstGeom prst="rect">
            <a:avLst/>
          </a:prstGeom>
          <a:noFill/>
          <a:ln w="9525">
            <a:noFill/>
            <a:miter lim="800000"/>
            <a:headEnd/>
            <a:tailEnd/>
          </a:ln>
        </p:spPr>
        <p:txBody>
          <a:bodyPr/>
          <a:lstStyle/>
          <a:p>
            <a:pPr eaLnBrk="0" hangingPunct="0"/>
            <a:r>
              <a:rPr lang="zh-TW" altLang="en-US" sz="2700" dirty="0">
                <a:solidFill>
                  <a:schemeClr val="tx2"/>
                </a:solidFill>
                <a:latin typeface="標楷體" pitchFamily="65" charset="-120"/>
                <a:ea typeface="標楷體" pitchFamily="65" charset="-120"/>
              </a:rPr>
              <a:t>八、繳費狀態查詢系統</a:t>
            </a:r>
            <a:r>
              <a:rPr lang="en-US" altLang="zh-TW" sz="2700" dirty="0">
                <a:solidFill>
                  <a:schemeClr val="tx2"/>
                </a:solidFill>
                <a:latin typeface="標楷體" pitchFamily="65" charset="-120"/>
                <a:ea typeface="標楷體" pitchFamily="65" charset="-120"/>
              </a:rPr>
              <a:t>-</a:t>
            </a:r>
            <a:r>
              <a:rPr lang="zh-TW" altLang="en-US" sz="2400" dirty="0">
                <a:solidFill>
                  <a:srgbClr val="FF0000"/>
                </a:solidFill>
                <a:latin typeface="標楷體" pitchFamily="65" charset="-120"/>
                <a:ea typeface="標楷體" pitchFamily="65" charset="-120"/>
              </a:rPr>
              <a:t>低收考生登入畫面</a:t>
            </a:r>
            <a:endParaRPr lang="zh-TW" altLang="en-US" sz="2400" dirty="0">
              <a:solidFill>
                <a:srgbClr val="FF0000"/>
              </a:solidFill>
            </a:endParaRPr>
          </a:p>
        </p:txBody>
      </p:sp>
      <p:sp>
        <p:nvSpPr>
          <p:cNvPr id="4" name="Rectangle 2"/>
          <p:cNvSpPr>
            <a:spLocks noChangeArrowheads="1"/>
          </p:cNvSpPr>
          <p:nvPr/>
        </p:nvSpPr>
        <p:spPr bwMode="auto">
          <a:xfrm flipV="1">
            <a:off x="107504" y="3212974"/>
            <a:ext cx="503553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TW" altLang="en-US"/>
          </a:p>
        </p:txBody>
      </p:sp>
      <p:sp>
        <p:nvSpPr>
          <p:cNvPr id="8" name="AutoShape 4">
            <a:extLst>
              <a:ext uri="{FF2B5EF4-FFF2-40B4-BE49-F238E27FC236}">
                <a16:creationId xmlns:a16="http://schemas.microsoft.com/office/drawing/2014/main" id="{A401963B-0734-48F5-B13A-F0E09C25A4E3}"/>
              </a:ext>
            </a:extLst>
          </p:cNvPr>
          <p:cNvSpPr>
            <a:spLocks noChangeArrowheads="1"/>
          </p:cNvSpPr>
          <p:nvPr/>
        </p:nvSpPr>
        <p:spPr bwMode="auto">
          <a:xfrm>
            <a:off x="3347864" y="4218746"/>
            <a:ext cx="3747201" cy="526096"/>
          </a:xfrm>
          <a:prstGeom prst="wedgeRectCallout">
            <a:avLst>
              <a:gd name="adj1" fmla="val -26955"/>
              <a:gd name="adj2" fmla="val -287932"/>
            </a:avLst>
          </a:prstGeom>
          <a:solidFill>
            <a:srgbClr val="FFFF99"/>
          </a:solidFill>
          <a:ln w="9525" algn="ctr">
            <a:solidFill>
              <a:schemeClr val="tx1"/>
            </a:solidFill>
            <a:miter lim="800000"/>
            <a:headEnd/>
            <a:tailEnd/>
          </a:ln>
        </p:spPr>
        <p:txBody>
          <a:bodyPr/>
          <a:lstStyle/>
          <a:p>
            <a:r>
              <a:rPr lang="zh-TW" altLang="en-US" sz="1400" b="1" dirty="0">
                <a:solidFill>
                  <a:srgbClr val="0000FF"/>
                </a:solidFill>
                <a:latin typeface="標楷體" pitchFamily="65" charset="-120"/>
                <a:ea typeface="標楷體" pitchFamily="65" charset="-120"/>
              </a:rPr>
              <a:t>若為低收入戶考生，登入系統後即顯示繳費成功之訊息，考生無須繳交登記費。</a:t>
            </a:r>
            <a:endParaRPr lang="zh-TW" altLang="zh-TW" sz="1400" b="1" dirty="0">
              <a:solidFill>
                <a:srgbClr val="0000FF"/>
              </a:solidFill>
              <a:latin typeface="標楷體" pitchFamily="65" charset="-120"/>
              <a:ea typeface="標楷體" pitchFamily="65" charset="-120"/>
            </a:endParaRPr>
          </a:p>
        </p:txBody>
      </p:sp>
      <p:sp>
        <p:nvSpPr>
          <p:cNvPr id="9" name="矩形 8">
            <a:extLst>
              <a:ext uri="{FF2B5EF4-FFF2-40B4-BE49-F238E27FC236}">
                <a16:creationId xmlns:a16="http://schemas.microsoft.com/office/drawing/2014/main" id="{205FDD82-C474-4513-9475-9675C9FEF9B5}"/>
              </a:ext>
            </a:extLst>
          </p:cNvPr>
          <p:cNvSpPr/>
          <p:nvPr/>
        </p:nvSpPr>
        <p:spPr>
          <a:xfrm>
            <a:off x="349857" y="2186535"/>
            <a:ext cx="7601447" cy="58051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投影片編號版面配置區 4">
            <a:extLst>
              <a:ext uri="{FF2B5EF4-FFF2-40B4-BE49-F238E27FC236}">
                <a16:creationId xmlns:a16="http://schemas.microsoft.com/office/drawing/2014/main" id="{34196B5F-B3AD-49D2-8B59-ED04E23AF833}"/>
              </a:ext>
            </a:extLst>
          </p:cNvPr>
          <p:cNvSpPr>
            <a:spLocks noGrp="1"/>
          </p:cNvSpPr>
          <p:nvPr>
            <p:ph type="sldNum" sz="quarter" idx="12"/>
          </p:nvPr>
        </p:nvSpPr>
        <p:spPr/>
        <p:txBody>
          <a:bodyPr/>
          <a:lstStyle/>
          <a:p>
            <a:pPr>
              <a:defRPr/>
            </a:pPr>
            <a:fld id="{6696D582-221A-4A7A-9495-2A3992126361}" type="slidenum">
              <a:rPr lang="zh-TW" altLang="en-US" smtClean="0"/>
              <a:pPr>
                <a:defRPr/>
              </a:pPr>
              <a:t>67</a:t>
            </a:fld>
            <a:endParaRPr lang="en-US" altLang="zh-TW" dirty="0"/>
          </a:p>
        </p:txBody>
      </p:sp>
    </p:spTree>
    <p:extLst>
      <p:ext uri="{BB962C8B-B14F-4D97-AF65-F5344CB8AC3E}">
        <p14:creationId xmlns:p14="http://schemas.microsoft.com/office/powerpoint/2010/main" val="4533974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a:extLst>
              <a:ext uri="{FF2B5EF4-FFF2-40B4-BE49-F238E27FC236}">
                <a16:creationId xmlns:a16="http://schemas.microsoft.com/office/drawing/2014/main" id="{B220F5A6-9C15-4454-A402-38984C4B87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63" y="1036635"/>
            <a:ext cx="8210592" cy="5335590"/>
          </a:xfrm>
          <a:prstGeom prst="rect">
            <a:avLst/>
          </a:prstGeom>
        </p:spPr>
      </p:pic>
      <p:sp>
        <p:nvSpPr>
          <p:cNvPr id="90114" name="標題 1"/>
          <p:cNvSpPr txBox="1">
            <a:spLocks/>
          </p:cNvSpPr>
          <p:nvPr/>
        </p:nvSpPr>
        <p:spPr bwMode="auto">
          <a:xfrm>
            <a:off x="251520" y="307437"/>
            <a:ext cx="8702997" cy="503237"/>
          </a:xfrm>
          <a:prstGeom prst="rect">
            <a:avLst/>
          </a:prstGeom>
          <a:noFill/>
          <a:ln w="9525">
            <a:noFill/>
            <a:miter lim="800000"/>
            <a:headEnd/>
            <a:tailEnd/>
          </a:ln>
        </p:spPr>
        <p:txBody>
          <a:bodyPr/>
          <a:lstStyle/>
          <a:p>
            <a:pPr eaLnBrk="0" hangingPunct="0"/>
            <a:r>
              <a:rPr lang="zh-TW" altLang="en-US" sz="2700" dirty="0">
                <a:solidFill>
                  <a:schemeClr val="tx2"/>
                </a:solidFill>
                <a:latin typeface="標楷體" pitchFamily="65" charset="-120"/>
                <a:ea typeface="標楷體" pitchFamily="65" charset="-120"/>
              </a:rPr>
              <a:t>八、繳費狀態查詢系統</a:t>
            </a:r>
            <a:r>
              <a:rPr lang="en-US" altLang="zh-TW" sz="2700" dirty="0">
                <a:solidFill>
                  <a:schemeClr val="tx2"/>
                </a:solidFill>
                <a:latin typeface="標楷體" pitchFamily="65" charset="-120"/>
                <a:ea typeface="標楷體" pitchFamily="65" charset="-120"/>
              </a:rPr>
              <a:t>-</a:t>
            </a:r>
            <a:r>
              <a:rPr lang="zh-TW" altLang="en-US" sz="2400" dirty="0">
                <a:solidFill>
                  <a:srgbClr val="FF0000"/>
                </a:solidFill>
                <a:latin typeface="標楷體" pitchFamily="65" charset="-120"/>
                <a:ea typeface="標楷體" pitchFamily="65" charset="-120"/>
              </a:rPr>
              <a:t>修改通訊聯絡資訊</a:t>
            </a:r>
            <a:endParaRPr lang="zh-TW" altLang="en-US" sz="2400" dirty="0">
              <a:solidFill>
                <a:srgbClr val="FF0000"/>
              </a:solidFill>
            </a:endParaRPr>
          </a:p>
        </p:txBody>
      </p:sp>
      <p:sp>
        <p:nvSpPr>
          <p:cNvPr id="4" name="矩形 3">
            <a:extLst>
              <a:ext uri="{FF2B5EF4-FFF2-40B4-BE49-F238E27FC236}">
                <a16:creationId xmlns:a16="http://schemas.microsoft.com/office/drawing/2014/main" id="{BC5F2C0F-0EF1-48E1-93DA-ABFEF15D0E32}"/>
              </a:ext>
            </a:extLst>
          </p:cNvPr>
          <p:cNvSpPr/>
          <p:nvPr/>
        </p:nvSpPr>
        <p:spPr>
          <a:xfrm>
            <a:off x="344738" y="3607756"/>
            <a:ext cx="4982635" cy="1282296"/>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AutoShape 4">
            <a:extLst>
              <a:ext uri="{FF2B5EF4-FFF2-40B4-BE49-F238E27FC236}">
                <a16:creationId xmlns:a16="http://schemas.microsoft.com/office/drawing/2014/main" id="{AFE18589-27E1-425A-8B73-B21F703107BC}"/>
              </a:ext>
            </a:extLst>
          </p:cNvPr>
          <p:cNvSpPr>
            <a:spLocks noChangeArrowheads="1"/>
          </p:cNvSpPr>
          <p:nvPr/>
        </p:nvSpPr>
        <p:spPr bwMode="auto">
          <a:xfrm>
            <a:off x="5434304" y="4294085"/>
            <a:ext cx="3296776" cy="951902"/>
          </a:xfrm>
          <a:prstGeom prst="wedgeRectCallout">
            <a:avLst>
              <a:gd name="adj1" fmla="val -149059"/>
              <a:gd name="adj2" fmla="val -90625"/>
            </a:avLst>
          </a:prstGeom>
          <a:solidFill>
            <a:srgbClr val="FFFF99"/>
          </a:solidFill>
          <a:ln w="9525" algn="ctr">
            <a:solidFill>
              <a:schemeClr val="tx1"/>
            </a:solidFill>
            <a:miter lim="800000"/>
            <a:headEnd/>
            <a:tailEnd/>
          </a:ln>
        </p:spPr>
        <p:txBody>
          <a:bodyPr/>
          <a:lstStyle/>
          <a:p>
            <a:r>
              <a:rPr lang="zh-TW" altLang="en-US" sz="1400" b="1" dirty="0">
                <a:solidFill>
                  <a:srgbClr val="0000FF"/>
                </a:solidFill>
                <a:latin typeface="標楷體" pitchFamily="65" charset="-120"/>
                <a:ea typeface="標楷體" pitchFamily="65" charset="-120"/>
              </a:rPr>
              <a:t>考生如欲修改聯絡通訊資料請點選「修改聯絡通訊資料」，並且輸入確定可聯絡之通訊資料，完成填寫後點選「儲存聯絡通訊資料」。</a:t>
            </a:r>
            <a:endParaRPr lang="zh-TW" altLang="zh-TW" sz="1400" b="1" dirty="0">
              <a:solidFill>
                <a:srgbClr val="0000FF"/>
              </a:solidFill>
              <a:latin typeface="標楷體" pitchFamily="65" charset="-120"/>
              <a:ea typeface="標楷體" pitchFamily="65" charset="-120"/>
            </a:endParaRPr>
          </a:p>
        </p:txBody>
      </p:sp>
      <p:sp>
        <p:nvSpPr>
          <p:cNvPr id="3" name="投影片編號版面配置區 2">
            <a:extLst>
              <a:ext uri="{FF2B5EF4-FFF2-40B4-BE49-F238E27FC236}">
                <a16:creationId xmlns:a16="http://schemas.microsoft.com/office/drawing/2014/main" id="{09F0B8D6-5D1F-4FE9-9249-E4DFD3F17BA5}"/>
              </a:ext>
            </a:extLst>
          </p:cNvPr>
          <p:cNvSpPr>
            <a:spLocks noGrp="1"/>
          </p:cNvSpPr>
          <p:nvPr>
            <p:ph type="sldNum" sz="quarter" idx="12"/>
          </p:nvPr>
        </p:nvSpPr>
        <p:spPr/>
        <p:txBody>
          <a:bodyPr/>
          <a:lstStyle/>
          <a:p>
            <a:pPr>
              <a:defRPr/>
            </a:pPr>
            <a:fld id="{6696D582-221A-4A7A-9495-2A3992126361}" type="slidenum">
              <a:rPr lang="zh-TW" altLang="en-US" smtClean="0"/>
              <a:pPr>
                <a:defRPr/>
              </a:pPr>
              <a:t>68</a:t>
            </a:fld>
            <a:endParaRPr lang="en-US" altLang="zh-TW" dirty="0"/>
          </a:p>
        </p:txBody>
      </p:sp>
    </p:spTree>
    <p:extLst>
      <p:ext uri="{BB962C8B-B14F-4D97-AF65-F5344CB8AC3E}">
        <p14:creationId xmlns:p14="http://schemas.microsoft.com/office/powerpoint/2010/main" val="218677044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7EF4E030-2855-47F3-A792-99CD3C72AD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494" y="1196752"/>
            <a:ext cx="7939410" cy="4836559"/>
          </a:xfrm>
          <a:prstGeom prst="rect">
            <a:avLst/>
          </a:prstGeom>
        </p:spPr>
      </p:pic>
      <p:sp>
        <p:nvSpPr>
          <p:cNvPr id="90114" name="標題 1"/>
          <p:cNvSpPr txBox="1">
            <a:spLocks/>
          </p:cNvSpPr>
          <p:nvPr/>
        </p:nvSpPr>
        <p:spPr bwMode="auto">
          <a:xfrm>
            <a:off x="251520" y="342276"/>
            <a:ext cx="8702997" cy="503237"/>
          </a:xfrm>
          <a:prstGeom prst="rect">
            <a:avLst/>
          </a:prstGeom>
          <a:noFill/>
          <a:ln w="9525">
            <a:noFill/>
            <a:miter lim="800000"/>
            <a:headEnd/>
            <a:tailEnd/>
          </a:ln>
        </p:spPr>
        <p:txBody>
          <a:bodyPr/>
          <a:lstStyle/>
          <a:p>
            <a:pPr eaLnBrk="0" hangingPunct="0"/>
            <a:r>
              <a:rPr lang="zh-TW" altLang="en-US" sz="2700" dirty="0">
                <a:solidFill>
                  <a:schemeClr val="tx2"/>
                </a:solidFill>
                <a:latin typeface="標楷體" pitchFamily="65" charset="-120"/>
                <a:ea typeface="標楷體" pitchFamily="65" charset="-120"/>
              </a:rPr>
              <a:t>九、個人總成績查詢系統</a:t>
            </a:r>
            <a:r>
              <a:rPr lang="en-US" altLang="zh-TW" sz="2700" dirty="0">
                <a:solidFill>
                  <a:schemeClr val="tx2"/>
                </a:solidFill>
                <a:latin typeface="標楷體" pitchFamily="65" charset="-120"/>
                <a:ea typeface="標楷體" pitchFamily="65" charset="-120"/>
              </a:rPr>
              <a:t>-</a:t>
            </a:r>
            <a:r>
              <a:rPr lang="zh-TW" altLang="en-US" sz="2400" dirty="0">
                <a:solidFill>
                  <a:srgbClr val="FF0000"/>
                </a:solidFill>
                <a:latin typeface="標楷體" pitchFamily="65" charset="-120"/>
                <a:ea typeface="標楷體" pitchFamily="65" charset="-120"/>
              </a:rPr>
              <a:t>登入系統</a:t>
            </a:r>
            <a:endParaRPr lang="zh-TW" altLang="en-US" sz="2400" dirty="0">
              <a:solidFill>
                <a:srgbClr val="FF0000"/>
              </a:solidFill>
            </a:endParaRPr>
          </a:p>
        </p:txBody>
      </p:sp>
      <p:sp>
        <p:nvSpPr>
          <p:cNvPr id="8" name="AutoShape 4">
            <a:extLst>
              <a:ext uri="{FF2B5EF4-FFF2-40B4-BE49-F238E27FC236}">
                <a16:creationId xmlns:a16="http://schemas.microsoft.com/office/drawing/2014/main" id="{B080C0F7-FA7A-47DC-89AC-84C10C9C2E04}"/>
              </a:ext>
            </a:extLst>
          </p:cNvPr>
          <p:cNvSpPr>
            <a:spLocks noChangeArrowheads="1"/>
          </p:cNvSpPr>
          <p:nvPr/>
        </p:nvSpPr>
        <p:spPr bwMode="auto">
          <a:xfrm>
            <a:off x="6876256" y="3146907"/>
            <a:ext cx="1368425" cy="398462"/>
          </a:xfrm>
          <a:prstGeom prst="wedgeRectCallout">
            <a:avLst>
              <a:gd name="adj1" fmla="val -103550"/>
              <a:gd name="adj2" fmla="val -47931"/>
            </a:avLst>
          </a:prstGeom>
          <a:solidFill>
            <a:srgbClr val="FFFF99"/>
          </a:solidFill>
          <a:ln w="9525" algn="ctr">
            <a:solidFill>
              <a:schemeClr val="tx1"/>
            </a:solidFill>
            <a:miter lim="800000"/>
            <a:headEnd/>
            <a:tailEnd/>
          </a:ln>
        </p:spPr>
        <p:txBody>
          <a:bodyPr anchor="ctr"/>
          <a:lstStyle/>
          <a:p>
            <a:r>
              <a:rPr lang="zh-TW" altLang="en-US" sz="1400" b="1" dirty="0">
                <a:solidFill>
                  <a:srgbClr val="0000FF"/>
                </a:solidFill>
                <a:latin typeface="標楷體" pitchFamily="65" charset="-120"/>
                <a:ea typeface="標楷體" pitchFamily="65" charset="-120"/>
              </a:rPr>
              <a:t>考生輸入資料</a:t>
            </a:r>
            <a:endParaRPr lang="zh-TW" altLang="zh-TW" sz="1400" b="1" dirty="0">
              <a:solidFill>
                <a:srgbClr val="0000FF"/>
              </a:solidFill>
              <a:latin typeface="標楷體" pitchFamily="65" charset="-120"/>
              <a:ea typeface="標楷體" pitchFamily="65" charset="-120"/>
            </a:endParaRPr>
          </a:p>
        </p:txBody>
      </p:sp>
      <p:sp>
        <p:nvSpPr>
          <p:cNvPr id="4" name="投影片編號版面配置區 3">
            <a:extLst>
              <a:ext uri="{FF2B5EF4-FFF2-40B4-BE49-F238E27FC236}">
                <a16:creationId xmlns:a16="http://schemas.microsoft.com/office/drawing/2014/main" id="{D290F725-3784-4FB1-856C-9D2403C58F31}"/>
              </a:ext>
            </a:extLst>
          </p:cNvPr>
          <p:cNvSpPr>
            <a:spLocks noGrp="1"/>
          </p:cNvSpPr>
          <p:nvPr>
            <p:ph type="sldNum" sz="quarter" idx="12"/>
          </p:nvPr>
        </p:nvSpPr>
        <p:spPr/>
        <p:txBody>
          <a:bodyPr/>
          <a:lstStyle/>
          <a:p>
            <a:pPr>
              <a:defRPr/>
            </a:pPr>
            <a:fld id="{6696D582-221A-4A7A-9495-2A3992126361}" type="slidenum">
              <a:rPr lang="zh-TW" altLang="en-US" smtClean="0"/>
              <a:pPr>
                <a:defRPr/>
              </a:pPr>
              <a:t>69</a:t>
            </a:fld>
            <a:endParaRPr lang="en-US" altLang="zh-TW" dirty="0"/>
          </a:p>
        </p:txBody>
      </p:sp>
    </p:spTree>
    <p:extLst>
      <p:ext uri="{BB962C8B-B14F-4D97-AF65-F5344CB8AC3E}">
        <p14:creationId xmlns:p14="http://schemas.microsoft.com/office/powerpoint/2010/main" val="32445340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txBox="1">
            <a:spLocks noChangeArrowheads="1"/>
          </p:cNvSpPr>
          <p:nvPr/>
        </p:nvSpPr>
        <p:spPr bwMode="auto">
          <a:xfrm>
            <a:off x="395288" y="333375"/>
            <a:ext cx="8686800" cy="563563"/>
          </a:xfrm>
          <a:prstGeom prst="rect">
            <a:avLst/>
          </a:prstGeom>
          <a:noFill/>
          <a:ln w="9525">
            <a:noFill/>
            <a:miter lim="800000"/>
            <a:headEnd/>
            <a:tailEnd/>
          </a:ln>
        </p:spPr>
        <p:txBody>
          <a:bodyPr anchor="ctr"/>
          <a:lstStyle/>
          <a:p>
            <a:r>
              <a:rPr lang="zh-TW" altLang="en-US" sz="2800" dirty="0">
                <a:solidFill>
                  <a:schemeClr val="tx2"/>
                </a:solidFill>
                <a:latin typeface="標楷體" pitchFamily="65" charset="-120"/>
                <a:ea typeface="標楷體" pitchFamily="65" charset="-120"/>
              </a:rPr>
              <a:t>二、重要事項</a:t>
            </a:r>
            <a:r>
              <a:rPr lang="en-US" altLang="zh-TW" sz="2800" dirty="0">
                <a:solidFill>
                  <a:schemeClr val="tx2"/>
                </a:solidFill>
                <a:latin typeface="標楷體" pitchFamily="65" charset="-120"/>
                <a:ea typeface="標楷體" pitchFamily="65" charset="-120"/>
              </a:rPr>
              <a:t>(</a:t>
            </a:r>
            <a:r>
              <a:rPr lang="en-US" altLang="zh-TW" sz="2800" dirty="0">
                <a:solidFill>
                  <a:schemeClr val="tx2"/>
                </a:solidFill>
                <a:latin typeface="Times New Roman" panose="02020603050405020304" pitchFamily="18" charset="0"/>
                <a:ea typeface="標楷體" pitchFamily="65" charset="-120"/>
                <a:cs typeface="Times New Roman" panose="02020603050405020304" pitchFamily="18" charset="0"/>
              </a:rPr>
              <a:t>2/10</a:t>
            </a:r>
            <a:r>
              <a:rPr lang="en-US" altLang="zh-TW" sz="2800" dirty="0">
                <a:solidFill>
                  <a:schemeClr val="tx2"/>
                </a:solidFill>
                <a:latin typeface="標楷體" pitchFamily="65" charset="-120"/>
                <a:ea typeface="標楷體" pitchFamily="65" charset="-120"/>
              </a:rPr>
              <a:t>)</a:t>
            </a:r>
            <a:endParaRPr lang="zh-TW" altLang="en-US" sz="2800" dirty="0">
              <a:solidFill>
                <a:schemeClr val="tx2"/>
              </a:solidFill>
              <a:latin typeface="標楷體" pitchFamily="65" charset="-120"/>
              <a:ea typeface="標楷體" pitchFamily="65" charset="-120"/>
            </a:endParaRPr>
          </a:p>
        </p:txBody>
      </p:sp>
      <p:sp>
        <p:nvSpPr>
          <p:cNvPr id="20483" name="Rectangle 3"/>
          <p:cNvSpPr txBox="1">
            <a:spLocks noChangeArrowheads="1"/>
          </p:cNvSpPr>
          <p:nvPr/>
        </p:nvSpPr>
        <p:spPr bwMode="auto">
          <a:xfrm>
            <a:off x="179512" y="1470393"/>
            <a:ext cx="8666484" cy="5005387"/>
          </a:xfrm>
          <a:prstGeom prst="rect">
            <a:avLst/>
          </a:prstGeom>
          <a:noFill/>
          <a:ln w="9525">
            <a:noFill/>
            <a:miter lim="800000"/>
            <a:headEnd/>
            <a:tailEnd/>
          </a:ln>
        </p:spPr>
        <p:txBody>
          <a:bodyPr/>
          <a:lstStyle/>
          <a:p>
            <a:pPr marL="266700" indent="-266700">
              <a:lnSpc>
                <a:spcPts val="3000"/>
              </a:lnSpc>
              <a:buClr>
                <a:schemeClr val="tx1"/>
              </a:buClr>
              <a:buFont typeface="+mj-lt"/>
              <a:buAutoNum type="arabicPeriod" startAt="2"/>
            </a:pPr>
            <a:r>
              <a:rPr lang="zh-TW" altLang="en-US" sz="2300" dirty="0">
                <a:latin typeface="Times New Roman" pitchFamily="18" charset="0"/>
                <a:ea typeface="標楷體" pitchFamily="65" charset="-120"/>
              </a:rPr>
              <a:t>考生若另具特種生身分，則均須在</a:t>
            </a:r>
            <a:r>
              <a:rPr lang="en-US" altLang="zh-TW" sz="2300" dirty="0">
                <a:solidFill>
                  <a:srgbClr val="FF0000"/>
                </a:solidFill>
                <a:latin typeface="Times New Roman" pitchFamily="18" charset="0"/>
                <a:ea typeface="標楷體" pitchFamily="65" charset="-120"/>
              </a:rPr>
              <a:t>112</a:t>
            </a:r>
            <a:r>
              <a:rPr lang="zh-TW" altLang="en-US" sz="2300" dirty="0">
                <a:solidFill>
                  <a:srgbClr val="FF0000"/>
                </a:solidFill>
                <a:latin typeface="Times New Roman" pitchFamily="18" charset="0"/>
                <a:ea typeface="標楷體" pitchFamily="65" charset="-120"/>
              </a:rPr>
              <a:t>年</a:t>
            </a:r>
            <a:r>
              <a:rPr lang="en-US" altLang="zh-TW" sz="2300" dirty="0">
                <a:solidFill>
                  <a:srgbClr val="FF0000"/>
                </a:solidFill>
                <a:latin typeface="Times New Roman" pitchFamily="18" charset="0"/>
                <a:ea typeface="標楷體" pitchFamily="65" charset="-120"/>
              </a:rPr>
              <a:t>5</a:t>
            </a:r>
            <a:r>
              <a:rPr lang="zh-TW" altLang="en-US" sz="2300" dirty="0">
                <a:solidFill>
                  <a:srgbClr val="FF0000"/>
                </a:solidFill>
                <a:latin typeface="Times New Roman" pitchFamily="18" charset="0"/>
                <a:ea typeface="標楷體" pitchFamily="65" charset="-120"/>
              </a:rPr>
              <a:t>月</a:t>
            </a:r>
            <a:r>
              <a:rPr lang="en-US" altLang="zh-TW" sz="2300" dirty="0">
                <a:solidFill>
                  <a:srgbClr val="FF0000"/>
                </a:solidFill>
                <a:latin typeface="Times New Roman" pitchFamily="18" charset="0"/>
                <a:ea typeface="標楷體" pitchFamily="65" charset="-120"/>
              </a:rPr>
              <a:t>18</a:t>
            </a:r>
            <a:r>
              <a:rPr lang="zh-TW" altLang="en-US" sz="2300" dirty="0">
                <a:solidFill>
                  <a:srgbClr val="FF0000"/>
                </a:solidFill>
                <a:latin typeface="Times New Roman" pitchFamily="18" charset="0"/>
                <a:ea typeface="標楷體" pitchFamily="65" charset="-120"/>
              </a:rPr>
              <a:t>日</a:t>
            </a:r>
            <a:r>
              <a:rPr lang="en-US" altLang="zh-TW" sz="2300" dirty="0">
                <a:solidFill>
                  <a:srgbClr val="FF0000"/>
                </a:solidFill>
                <a:latin typeface="Times New Roman" pitchFamily="18" charset="0"/>
                <a:ea typeface="標楷體" pitchFamily="65" charset="-120"/>
              </a:rPr>
              <a:t>(</a:t>
            </a:r>
            <a:r>
              <a:rPr lang="zh-TW" altLang="en-US" sz="2300" dirty="0">
                <a:solidFill>
                  <a:srgbClr val="FF0000"/>
                </a:solidFill>
                <a:latin typeface="Times New Roman" pitchFamily="18" charset="0"/>
                <a:ea typeface="標楷體" pitchFamily="65" charset="-120"/>
              </a:rPr>
              <a:t>星期四</a:t>
            </a:r>
            <a:r>
              <a:rPr lang="en-US" altLang="zh-TW" sz="2300" dirty="0">
                <a:solidFill>
                  <a:srgbClr val="FF0000"/>
                </a:solidFill>
                <a:latin typeface="Times New Roman" pitchFamily="18" charset="0"/>
                <a:ea typeface="標楷體" pitchFamily="65" charset="-120"/>
              </a:rPr>
              <a:t>)10:00</a:t>
            </a:r>
            <a:r>
              <a:rPr lang="zh-TW" altLang="en-US" sz="2300" dirty="0">
                <a:solidFill>
                  <a:srgbClr val="FF0000"/>
                </a:solidFill>
                <a:latin typeface="Times New Roman" pitchFamily="18" charset="0"/>
                <a:ea typeface="標楷體" pitchFamily="65" charset="-120"/>
              </a:rPr>
              <a:t>起至</a:t>
            </a:r>
            <a:r>
              <a:rPr lang="en-US" altLang="zh-TW" sz="2300" dirty="0">
                <a:solidFill>
                  <a:srgbClr val="FF0000"/>
                </a:solidFill>
                <a:latin typeface="Times New Roman" pitchFamily="18" charset="0"/>
                <a:ea typeface="標楷體" pitchFamily="65" charset="-120"/>
              </a:rPr>
              <a:t>112</a:t>
            </a:r>
            <a:r>
              <a:rPr lang="zh-TW" altLang="en-US" sz="2300" dirty="0">
                <a:solidFill>
                  <a:srgbClr val="FF0000"/>
                </a:solidFill>
                <a:latin typeface="Times New Roman" pitchFamily="18" charset="0"/>
                <a:ea typeface="標楷體" pitchFamily="65" charset="-120"/>
              </a:rPr>
              <a:t>年</a:t>
            </a:r>
            <a:r>
              <a:rPr lang="en-US" altLang="zh-TW" sz="2300" dirty="0">
                <a:solidFill>
                  <a:srgbClr val="FF0000"/>
                </a:solidFill>
                <a:latin typeface="Times New Roman" pitchFamily="18" charset="0"/>
                <a:ea typeface="標楷體" pitchFamily="65" charset="-120"/>
              </a:rPr>
              <a:t>6</a:t>
            </a:r>
            <a:r>
              <a:rPr lang="zh-TW" altLang="en-US" sz="2300" dirty="0">
                <a:solidFill>
                  <a:srgbClr val="FF0000"/>
                </a:solidFill>
                <a:latin typeface="Times New Roman" pitchFamily="18" charset="0"/>
                <a:ea typeface="標楷體" pitchFamily="65" charset="-120"/>
              </a:rPr>
              <a:t>月</a:t>
            </a:r>
            <a:r>
              <a:rPr lang="en-US" altLang="zh-TW" sz="2300" dirty="0">
                <a:solidFill>
                  <a:srgbClr val="FF0000"/>
                </a:solidFill>
                <a:latin typeface="Times New Roman" pitchFamily="18" charset="0"/>
                <a:ea typeface="標楷體" pitchFamily="65" charset="-120"/>
              </a:rPr>
              <a:t>7</a:t>
            </a:r>
            <a:r>
              <a:rPr lang="zh-TW" altLang="en-US" sz="2300" dirty="0">
                <a:solidFill>
                  <a:srgbClr val="FF0000"/>
                </a:solidFill>
                <a:latin typeface="Times New Roman" pitchFamily="18" charset="0"/>
                <a:ea typeface="標楷體" pitchFamily="65" charset="-120"/>
              </a:rPr>
              <a:t>日</a:t>
            </a:r>
            <a:r>
              <a:rPr lang="en-US" altLang="zh-TW" sz="2300" dirty="0">
                <a:solidFill>
                  <a:srgbClr val="FF0000"/>
                </a:solidFill>
                <a:latin typeface="Times New Roman" pitchFamily="18" charset="0"/>
                <a:ea typeface="標楷體" pitchFamily="65" charset="-120"/>
              </a:rPr>
              <a:t>(</a:t>
            </a:r>
            <a:r>
              <a:rPr lang="zh-TW" altLang="en-US" sz="2300" dirty="0">
                <a:solidFill>
                  <a:srgbClr val="FF0000"/>
                </a:solidFill>
                <a:latin typeface="Times New Roman" pitchFamily="18" charset="0"/>
                <a:ea typeface="標楷體" pitchFamily="65" charset="-120"/>
              </a:rPr>
              <a:t>星期三</a:t>
            </a:r>
            <a:r>
              <a:rPr lang="en-US" altLang="zh-TW" sz="2300" dirty="0">
                <a:solidFill>
                  <a:srgbClr val="FF0000"/>
                </a:solidFill>
                <a:latin typeface="Times New Roman" pitchFamily="18" charset="0"/>
                <a:ea typeface="標楷體" pitchFamily="65" charset="-120"/>
              </a:rPr>
              <a:t>)17:00</a:t>
            </a:r>
            <a:r>
              <a:rPr lang="zh-TW" altLang="en-US" sz="2300" dirty="0">
                <a:solidFill>
                  <a:srgbClr val="FF0000"/>
                </a:solidFill>
                <a:latin typeface="Times New Roman" pitchFamily="18" charset="0"/>
                <a:ea typeface="標楷體" pitchFamily="65" charset="-120"/>
              </a:rPr>
              <a:t>止</a:t>
            </a:r>
            <a:r>
              <a:rPr lang="zh-TW" altLang="en-US" sz="2300" dirty="0">
                <a:latin typeface="Times New Roman" pitchFamily="18" charset="0"/>
                <a:ea typeface="標楷體" pitchFamily="65" charset="-120"/>
              </a:rPr>
              <a:t>，上網登錄資料並將證明文件於</a:t>
            </a:r>
            <a:r>
              <a:rPr lang="en-US" altLang="zh-TW" sz="2300" dirty="0">
                <a:solidFill>
                  <a:srgbClr val="FF0000"/>
                </a:solidFill>
                <a:latin typeface="Times New Roman" pitchFamily="18" charset="0"/>
                <a:ea typeface="標楷體" pitchFamily="65" charset="-120"/>
              </a:rPr>
              <a:t>112</a:t>
            </a:r>
            <a:r>
              <a:rPr lang="zh-TW" altLang="en-US" sz="2300" dirty="0">
                <a:solidFill>
                  <a:srgbClr val="FF0000"/>
                </a:solidFill>
                <a:latin typeface="Times New Roman" pitchFamily="18" charset="0"/>
                <a:ea typeface="標楷體" pitchFamily="65" charset="-120"/>
              </a:rPr>
              <a:t>年</a:t>
            </a:r>
            <a:r>
              <a:rPr lang="en-US" altLang="zh-TW" sz="2300" dirty="0">
                <a:solidFill>
                  <a:srgbClr val="FF0000"/>
                </a:solidFill>
                <a:latin typeface="Times New Roman" pitchFamily="18" charset="0"/>
                <a:ea typeface="標楷體" pitchFamily="65" charset="-120"/>
              </a:rPr>
              <a:t>6</a:t>
            </a:r>
            <a:r>
              <a:rPr lang="zh-TW" altLang="en-US" sz="2300" dirty="0">
                <a:solidFill>
                  <a:srgbClr val="FF0000"/>
                </a:solidFill>
                <a:latin typeface="Times New Roman" pitchFamily="18" charset="0"/>
                <a:ea typeface="標楷體" pitchFamily="65" charset="-120"/>
              </a:rPr>
              <a:t>月</a:t>
            </a:r>
            <a:r>
              <a:rPr lang="en-US" altLang="zh-TW" sz="2300" dirty="0">
                <a:solidFill>
                  <a:srgbClr val="FF0000"/>
                </a:solidFill>
                <a:latin typeface="Times New Roman" pitchFamily="18" charset="0"/>
                <a:ea typeface="標楷體" pitchFamily="65" charset="-120"/>
              </a:rPr>
              <a:t>7</a:t>
            </a:r>
            <a:r>
              <a:rPr lang="zh-TW" altLang="en-US" sz="2300" dirty="0">
                <a:solidFill>
                  <a:srgbClr val="FF0000"/>
                </a:solidFill>
                <a:latin typeface="Times New Roman" pitchFamily="18" charset="0"/>
                <a:ea typeface="標楷體" pitchFamily="65" charset="-120"/>
              </a:rPr>
              <a:t>日前</a:t>
            </a:r>
            <a:r>
              <a:rPr lang="en-US" altLang="zh-TW" sz="2300" dirty="0">
                <a:solidFill>
                  <a:srgbClr val="FF0000"/>
                </a:solidFill>
                <a:latin typeface="Times New Roman" pitchFamily="18" charset="0"/>
                <a:ea typeface="標楷體" pitchFamily="65" charset="-120"/>
              </a:rPr>
              <a:t>(</a:t>
            </a:r>
            <a:r>
              <a:rPr lang="zh-TW" altLang="en-US" sz="2300" dirty="0">
                <a:solidFill>
                  <a:srgbClr val="FF0000"/>
                </a:solidFill>
                <a:latin typeface="Times New Roman" pitchFamily="18" charset="0"/>
                <a:ea typeface="標楷體" pitchFamily="65" charset="-120"/>
              </a:rPr>
              <a:t>郵戳為憑</a:t>
            </a:r>
            <a:r>
              <a:rPr lang="en-US" altLang="zh-TW" sz="2300" dirty="0">
                <a:solidFill>
                  <a:srgbClr val="FF0000"/>
                </a:solidFill>
                <a:latin typeface="Times New Roman" pitchFamily="18" charset="0"/>
                <a:ea typeface="標楷體" pitchFamily="65" charset="-120"/>
              </a:rPr>
              <a:t>)</a:t>
            </a:r>
            <a:r>
              <a:rPr lang="zh-TW" altLang="en-US" sz="2300" dirty="0">
                <a:latin typeface="Times New Roman" pitchFamily="18" charset="0"/>
                <a:ea typeface="標楷體" pitchFamily="65" charset="-120"/>
              </a:rPr>
              <a:t>寄送本委員會審查。</a:t>
            </a:r>
            <a:endParaRPr lang="en-US" altLang="zh-TW" sz="2300" dirty="0">
              <a:latin typeface="Times New Roman" pitchFamily="18" charset="0"/>
              <a:ea typeface="標楷體" pitchFamily="65" charset="-120"/>
            </a:endParaRPr>
          </a:p>
          <a:p>
            <a:pPr marL="714375" lvl="1" indent="-352425">
              <a:lnSpc>
                <a:spcPts val="3000"/>
              </a:lnSpc>
              <a:spcBef>
                <a:spcPts val="500"/>
              </a:spcBef>
              <a:spcAft>
                <a:spcPts val="500"/>
              </a:spcAft>
              <a:buClr>
                <a:schemeClr val="tx1"/>
              </a:buClr>
              <a:buFont typeface="Wingdings" pitchFamily="2" charset="2"/>
              <a:buChar char="Ø"/>
            </a:pPr>
            <a:r>
              <a:rPr lang="zh-TW" altLang="en-US" sz="2300" dirty="0">
                <a:solidFill>
                  <a:srgbClr val="0000FF"/>
                </a:solidFill>
                <a:latin typeface="Times New Roman" pitchFamily="18" charset="0"/>
                <a:ea typeface="標楷體" pitchFamily="65" charset="-120"/>
              </a:rPr>
              <a:t>除由僑務委員會所開立之「升學考試之優待證明」須交正本外，其餘皆繳交影本即可。</a:t>
            </a:r>
            <a:endParaRPr lang="en-US" altLang="zh-TW" sz="2300" dirty="0">
              <a:solidFill>
                <a:srgbClr val="0000FF"/>
              </a:solidFill>
              <a:latin typeface="Times New Roman" pitchFamily="18" charset="0"/>
              <a:ea typeface="標楷體" pitchFamily="65" charset="-120"/>
            </a:endParaRPr>
          </a:p>
          <a:p>
            <a:pPr marL="714375" lvl="1" indent="-352425">
              <a:lnSpc>
                <a:spcPts val="3000"/>
              </a:lnSpc>
              <a:spcBef>
                <a:spcPts val="500"/>
              </a:spcBef>
              <a:spcAft>
                <a:spcPts val="500"/>
              </a:spcAft>
              <a:buClr>
                <a:schemeClr val="tx1"/>
              </a:buClr>
              <a:buFont typeface="Wingdings" pitchFamily="2" charset="2"/>
              <a:buChar char="Ø"/>
            </a:pPr>
            <a:r>
              <a:rPr lang="zh-TW" altLang="en-US" sz="2300" dirty="0">
                <a:solidFill>
                  <a:srgbClr val="0000FF"/>
                </a:solidFill>
                <a:latin typeface="Times New Roman" pitchFamily="18" charset="0"/>
                <a:ea typeface="標楷體" pitchFamily="65" charset="-120"/>
              </a:rPr>
              <a:t>考生於資格審查系統登錄完成並確定送出後，請儲存或列印「完成資格審查資料登錄確認單」，自行留存備查。</a:t>
            </a:r>
          </a:p>
          <a:p>
            <a:pPr marL="714375" lvl="1" indent="-352425">
              <a:lnSpc>
                <a:spcPts val="3000"/>
              </a:lnSpc>
              <a:spcBef>
                <a:spcPts val="500"/>
              </a:spcBef>
              <a:spcAft>
                <a:spcPts val="500"/>
              </a:spcAft>
              <a:buClr>
                <a:schemeClr val="tx1"/>
              </a:buClr>
              <a:buFont typeface="Wingdings" pitchFamily="2" charset="2"/>
              <a:buChar char="Ø"/>
            </a:pPr>
            <a:r>
              <a:rPr lang="zh-TW" altLang="en-US" sz="2300" b="1" dirty="0">
                <a:solidFill>
                  <a:srgbClr val="FF0000"/>
                </a:solidFill>
                <a:latin typeface="Times New Roman" pitchFamily="18" charset="0"/>
                <a:ea typeface="標楷體" pitchFamily="65" charset="-120"/>
              </a:rPr>
              <a:t>通過</a:t>
            </a:r>
            <a:r>
              <a:rPr lang="en-US" altLang="zh-TW" sz="2300" b="1" dirty="0">
                <a:solidFill>
                  <a:srgbClr val="FF0000"/>
                </a:solidFill>
                <a:latin typeface="Times New Roman" pitchFamily="18" charset="0"/>
                <a:ea typeface="標楷體" pitchFamily="65" charset="-120"/>
              </a:rPr>
              <a:t>112</a:t>
            </a:r>
            <a:r>
              <a:rPr lang="zh-TW" altLang="en-US" sz="2300" b="1" dirty="0">
                <a:solidFill>
                  <a:srgbClr val="FF0000"/>
                </a:solidFill>
                <a:latin typeface="Times New Roman" pitchFamily="18" charset="0"/>
                <a:ea typeface="標楷體" pitchFamily="65" charset="-120"/>
              </a:rPr>
              <a:t>學年度四技二專甄選入學招生原住民身分審查考生，仍須於本招生資格審查期間上網登錄原住民之身分與文化及語言能力合格證明等資料。經本委員會審查通過者，始得享有原住民身分之加分優待。</a:t>
            </a:r>
            <a:endParaRPr lang="en-US" altLang="zh-TW" sz="2300" b="1" dirty="0">
              <a:solidFill>
                <a:srgbClr val="FF0000"/>
              </a:solidFill>
              <a:latin typeface="Times New Roman" pitchFamily="18" charset="0"/>
              <a:ea typeface="標楷體" pitchFamily="65" charset="-120"/>
            </a:endParaRPr>
          </a:p>
          <a:p>
            <a:pPr marL="936625" lvl="1" indent="-457200">
              <a:lnSpc>
                <a:spcPts val="3000"/>
              </a:lnSpc>
              <a:buClr>
                <a:schemeClr val="tx1"/>
              </a:buClr>
              <a:buFont typeface="Wingdings" pitchFamily="2" charset="2"/>
              <a:buChar char="Ø"/>
            </a:pPr>
            <a:endParaRPr lang="en-US" altLang="zh-TW" sz="2200" dirty="0">
              <a:solidFill>
                <a:srgbClr val="0000FF"/>
              </a:solidFill>
              <a:latin typeface="Times New Roman" pitchFamily="18" charset="0"/>
              <a:ea typeface="標楷體" pitchFamily="65" charset="-120"/>
            </a:endParaRPr>
          </a:p>
        </p:txBody>
      </p:sp>
      <p:sp>
        <p:nvSpPr>
          <p:cNvPr id="14" name="圓角矩形 13"/>
          <p:cNvSpPr/>
          <p:nvPr/>
        </p:nvSpPr>
        <p:spPr>
          <a:xfrm>
            <a:off x="5364088" y="252776"/>
            <a:ext cx="363538" cy="1150938"/>
          </a:xfrm>
          <a:prstGeom prst="roundRect">
            <a:avLst/>
          </a:prstGeom>
          <a:solidFill>
            <a:srgbClr val="FFC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defRPr/>
            </a:pPr>
            <a:r>
              <a:rPr lang="zh-TW" altLang="en-US" dirty="0">
                <a:solidFill>
                  <a:schemeClr val="tx1"/>
                </a:solidFill>
                <a:latin typeface="標楷體" pitchFamily="65" charset="-120"/>
                <a:ea typeface="標楷體" pitchFamily="65" charset="-120"/>
              </a:rPr>
              <a:t>資格審查</a:t>
            </a:r>
          </a:p>
        </p:txBody>
      </p:sp>
      <p:sp>
        <p:nvSpPr>
          <p:cNvPr id="16" name="圓角矩形 15"/>
          <p:cNvSpPr/>
          <p:nvPr/>
        </p:nvSpPr>
        <p:spPr>
          <a:xfrm>
            <a:off x="5870501" y="252776"/>
            <a:ext cx="363537" cy="1150938"/>
          </a:xfrm>
          <a:prstGeom prst="roundRect">
            <a:avLst/>
          </a:prstGeom>
          <a:solidFill>
            <a:srgbClr val="FFFF9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defRPr/>
            </a:pPr>
            <a:r>
              <a:rPr lang="zh-TW" altLang="en-US" dirty="0">
                <a:solidFill>
                  <a:schemeClr val="tx1"/>
                </a:solidFill>
                <a:latin typeface="標楷體" pitchFamily="65" charset="-120"/>
                <a:ea typeface="標楷體" pitchFamily="65" charset="-120"/>
              </a:rPr>
              <a:t>繳費</a:t>
            </a:r>
          </a:p>
        </p:txBody>
      </p:sp>
      <p:sp>
        <p:nvSpPr>
          <p:cNvPr id="18" name="圓角矩形 17"/>
          <p:cNvSpPr/>
          <p:nvPr/>
        </p:nvSpPr>
        <p:spPr>
          <a:xfrm>
            <a:off x="6376912" y="360193"/>
            <a:ext cx="895455" cy="936104"/>
          </a:xfrm>
          <a:prstGeom prst="roundRect">
            <a:avLst/>
          </a:prstGeom>
          <a:solidFill>
            <a:srgbClr val="FFFF9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lstStyle/>
          <a:p>
            <a:pPr algn="ctr">
              <a:defRPr/>
            </a:pPr>
            <a:r>
              <a:rPr lang="zh-TW" altLang="en-US" sz="1200" b="1" dirty="0">
                <a:solidFill>
                  <a:schemeClr val="tx1"/>
                </a:solidFill>
                <a:latin typeface="標楷體" pitchFamily="65" charset="-120"/>
                <a:ea typeface="標楷體" pitchFamily="65" charset="-120"/>
              </a:rPr>
              <a:t>個人總成績查詢</a:t>
            </a:r>
            <a:r>
              <a:rPr lang="en-US" altLang="zh-TW" sz="1200" b="1" dirty="0">
                <a:solidFill>
                  <a:schemeClr val="tx1"/>
                </a:solidFill>
                <a:latin typeface="標楷體" pitchFamily="65" charset="-120"/>
                <a:ea typeface="標楷體" pitchFamily="65" charset="-120"/>
              </a:rPr>
              <a:t>&amp;</a:t>
            </a:r>
            <a:endParaRPr lang="zh-TW" altLang="en-US" sz="1200" b="1" dirty="0">
              <a:solidFill>
                <a:schemeClr val="tx1"/>
              </a:solidFill>
              <a:latin typeface="標楷體" pitchFamily="65" charset="-120"/>
              <a:ea typeface="標楷體" pitchFamily="65" charset="-120"/>
            </a:endParaRPr>
          </a:p>
          <a:p>
            <a:pPr algn="ctr">
              <a:defRPr/>
            </a:pPr>
            <a:r>
              <a:rPr lang="zh-TW" altLang="en-US" sz="1200" b="1" dirty="0">
                <a:solidFill>
                  <a:schemeClr val="tx1"/>
                </a:solidFill>
                <a:latin typeface="標楷體" pitchFamily="65" charset="-120"/>
                <a:ea typeface="標楷體" pitchFamily="65" charset="-120"/>
              </a:rPr>
              <a:t>各權重組合人數累計表公告</a:t>
            </a:r>
          </a:p>
        </p:txBody>
      </p:sp>
      <p:sp>
        <p:nvSpPr>
          <p:cNvPr id="19" name="圓角矩形 18"/>
          <p:cNvSpPr/>
          <p:nvPr/>
        </p:nvSpPr>
        <p:spPr>
          <a:xfrm>
            <a:off x="7415241" y="231136"/>
            <a:ext cx="639762" cy="1150938"/>
          </a:xfrm>
          <a:prstGeom prst="roundRect">
            <a:avLst/>
          </a:prstGeom>
          <a:solidFill>
            <a:srgbClr val="FFFF9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defRPr/>
            </a:pPr>
            <a:r>
              <a:rPr lang="zh-TW" altLang="en-US" dirty="0">
                <a:solidFill>
                  <a:schemeClr val="tx1"/>
                </a:solidFill>
                <a:latin typeface="標楷體" pitchFamily="65" charset="-120"/>
                <a:ea typeface="標楷體" pitchFamily="65" charset="-120"/>
              </a:rPr>
              <a:t>登記志願網路選填</a:t>
            </a:r>
          </a:p>
        </p:txBody>
      </p:sp>
      <p:sp>
        <p:nvSpPr>
          <p:cNvPr id="20" name="圓角矩形 19"/>
          <p:cNvSpPr/>
          <p:nvPr/>
        </p:nvSpPr>
        <p:spPr>
          <a:xfrm>
            <a:off x="8199466" y="231136"/>
            <a:ext cx="361950" cy="1150938"/>
          </a:xfrm>
          <a:prstGeom prst="roundRect">
            <a:avLst/>
          </a:prstGeom>
          <a:solidFill>
            <a:srgbClr val="FFFF9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defRPr/>
            </a:pPr>
            <a:r>
              <a:rPr lang="zh-TW" altLang="en-US" dirty="0">
                <a:solidFill>
                  <a:schemeClr val="tx1"/>
                </a:solidFill>
                <a:latin typeface="標楷體" pitchFamily="65" charset="-120"/>
                <a:ea typeface="標楷體" pitchFamily="65" charset="-120"/>
              </a:rPr>
              <a:t>錄取公告</a:t>
            </a:r>
          </a:p>
        </p:txBody>
      </p:sp>
      <p:cxnSp>
        <p:nvCxnSpPr>
          <p:cNvPr id="21" name="直線單箭頭接點 20"/>
          <p:cNvCxnSpPr>
            <a:stCxn id="14" idx="3"/>
            <a:endCxn id="16" idx="1"/>
          </p:cNvCxnSpPr>
          <p:nvPr/>
        </p:nvCxnSpPr>
        <p:spPr>
          <a:xfrm>
            <a:off x="5727626" y="829039"/>
            <a:ext cx="142875" cy="0"/>
          </a:xfrm>
          <a:prstGeom prst="straightConnector1">
            <a:avLst/>
          </a:prstGeom>
          <a:ln w="19050">
            <a:solidFill>
              <a:srgbClr val="00206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直線單箭頭接點 21"/>
          <p:cNvCxnSpPr/>
          <p:nvPr/>
        </p:nvCxnSpPr>
        <p:spPr>
          <a:xfrm>
            <a:off x="6234037" y="829039"/>
            <a:ext cx="142875" cy="0"/>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3" name="直線單箭頭接點 22"/>
          <p:cNvCxnSpPr>
            <a:endCxn id="19" idx="1"/>
          </p:cNvCxnSpPr>
          <p:nvPr/>
        </p:nvCxnSpPr>
        <p:spPr>
          <a:xfrm>
            <a:off x="7272365" y="806605"/>
            <a:ext cx="142876" cy="0"/>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4" name="直線單箭頭接點 23"/>
          <p:cNvCxnSpPr>
            <a:stCxn id="19" idx="3"/>
            <a:endCxn id="20" idx="1"/>
          </p:cNvCxnSpPr>
          <p:nvPr/>
        </p:nvCxnSpPr>
        <p:spPr>
          <a:xfrm>
            <a:off x="8055003" y="807399"/>
            <a:ext cx="144463" cy="0"/>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3" name="投影片編號版面配置區 2">
            <a:extLst>
              <a:ext uri="{FF2B5EF4-FFF2-40B4-BE49-F238E27FC236}">
                <a16:creationId xmlns:a16="http://schemas.microsoft.com/office/drawing/2014/main" id="{12017780-616B-40FA-8671-717F333AD93E}"/>
              </a:ext>
            </a:extLst>
          </p:cNvPr>
          <p:cNvSpPr>
            <a:spLocks noGrp="1"/>
          </p:cNvSpPr>
          <p:nvPr>
            <p:ph type="sldNum" sz="quarter" idx="12"/>
          </p:nvPr>
        </p:nvSpPr>
        <p:spPr/>
        <p:txBody>
          <a:bodyPr/>
          <a:lstStyle/>
          <a:p>
            <a:pPr>
              <a:defRPr/>
            </a:pPr>
            <a:fld id="{6696D582-221A-4A7A-9495-2A3992126361}" type="slidenum">
              <a:rPr lang="zh-TW" altLang="en-US" smtClean="0"/>
              <a:pPr>
                <a:defRPr/>
              </a:pPr>
              <a:t>7</a:t>
            </a:fld>
            <a:endParaRPr lang="en-US" altLang="zh-TW" dirty="0"/>
          </a:p>
        </p:txBody>
      </p:sp>
      <p:pic>
        <p:nvPicPr>
          <p:cNvPr id="5" name="圖片 4">
            <a:extLst>
              <a:ext uri="{FF2B5EF4-FFF2-40B4-BE49-F238E27FC236}">
                <a16:creationId xmlns:a16="http://schemas.microsoft.com/office/drawing/2014/main" id="{38409152-57E7-4B8B-B739-57FF270892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514" y="4293096"/>
            <a:ext cx="782216" cy="782216"/>
          </a:xfrm>
          <a:prstGeom prst="rect">
            <a:avLst/>
          </a:prstGeom>
        </p:spPr>
      </p:pic>
    </p:spTree>
    <p:extLst>
      <p:ext uri="{BB962C8B-B14F-4D97-AF65-F5344CB8AC3E}">
        <p14:creationId xmlns:p14="http://schemas.microsoft.com/office/powerpoint/2010/main" val="30764052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a:extLst>
              <a:ext uri="{FF2B5EF4-FFF2-40B4-BE49-F238E27FC236}">
                <a16:creationId xmlns:a16="http://schemas.microsoft.com/office/drawing/2014/main" id="{6D65CA14-3185-437A-80FE-B2AC0BF433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1052736"/>
            <a:ext cx="8136904" cy="5566541"/>
          </a:xfrm>
          <a:prstGeom prst="rect">
            <a:avLst/>
          </a:prstGeom>
        </p:spPr>
      </p:pic>
      <p:sp>
        <p:nvSpPr>
          <p:cNvPr id="90114" name="標題 1"/>
          <p:cNvSpPr txBox="1">
            <a:spLocks/>
          </p:cNvSpPr>
          <p:nvPr/>
        </p:nvSpPr>
        <p:spPr bwMode="auto">
          <a:xfrm>
            <a:off x="341097" y="376532"/>
            <a:ext cx="6103112" cy="503237"/>
          </a:xfrm>
          <a:prstGeom prst="rect">
            <a:avLst/>
          </a:prstGeom>
          <a:noFill/>
          <a:ln w="9525">
            <a:noFill/>
            <a:miter lim="800000"/>
            <a:headEnd/>
            <a:tailEnd/>
          </a:ln>
        </p:spPr>
        <p:txBody>
          <a:bodyPr/>
          <a:lstStyle/>
          <a:p>
            <a:pPr eaLnBrk="0" hangingPunct="0"/>
            <a:r>
              <a:rPr lang="zh-TW" altLang="en-US" sz="2700" dirty="0">
                <a:solidFill>
                  <a:schemeClr val="tx2"/>
                </a:solidFill>
                <a:latin typeface="標楷體" pitchFamily="65" charset="-120"/>
                <a:ea typeface="標楷體" pitchFamily="65" charset="-120"/>
              </a:rPr>
              <a:t>九、個人總成績查詢系統</a:t>
            </a:r>
            <a:r>
              <a:rPr lang="en-US" altLang="zh-TW" sz="2700" dirty="0">
                <a:solidFill>
                  <a:schemeClr val="tx2"/>
                </a:solidFill>
                <a:latin typeface="標楷體" pitchFamily="65" charset="-120"/>
                <a:ea typeface="標楷體" pitchFamily="65" charset="-120"/>
              </a:rPr>
              <a:t>-</a:t>
            </a:r>
            <a:r>
              <a:rPr lang="zh-TW" altLang="en-US" sz="2400" dirty="0">
                <a:solidFill>
                  <a:srgbClr val="FF0000"/>
                </a:solidFill>
                <a:latin typeface="標楷體" pitchFamily="65" charset="-120"/>
                <a:ea typeface="標楷體" pitchFamily="65" charset="-120"/>
              </a:rPr>
              <a:t>查詢畫面</a:t>
            </a:r>
            <a:endParaRPr lang="zh-TW" altLang="en-US" sz="2400" dirty="0">
              <a:solidFill>
                <a:srgbClr val="FF0000"/>
              </a:solidFill>
            </a:endParaRPr>
          </a:p>
        </p:txBody>
      </p:sp>
      <p:sp>
        <p:nvSpPr>
          <p:cNvPr id="4" name="Rectangle 2"/>
          <p:cNvSpPr>
            <a:spLocks noChangeArrowheads="1"/>
          </p:cNvSpPr>
          <p:nvPr/>
        </p:nvSpPr>
        <p:spPr bwMode="auto">
          <a:xfrm flipV="1">
            <a:off x="107504" y="3212974"/>
            <a:ext cx="503553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TW" altLang="en-US"/>
          </a:p>
        </p:txBody>
      </p:sp>
      <p:sp>
        <p:nvSpPr>
          <p:cNvPr id="16" name="AutoShape 4">
            <a:extLst>
              <a:ext uri="{FF2B5EF4-FFF2-40B4-BE49-F238E27FC236}">
                <a16:creationId xmlns:a16="http://schemas.microsoft.com/office/drawing/2014/main" id="{B854895D-CF8F-473A-B62D-7A02A7588694}"/>
              </a:ext>
            </a:extLst>
          </p:cNvPr>
          <p:cNvSpPr>
            <a:spLocks noChangeArrowheads="1"/>
          </p:cNvSpPr>
          <p:nvPr/>
        </p:nvSpPr>
        <p:spPr bwMode="auto">
          <a:xfrm>
            <a:off x="2460030" y="4978727"/>
            <a:ext cx="2562905" cy="564348"/>
          </a:xfrm>
          <a:prstGeom prst="wedgeRectCallout">
            <a:avLst>
              <a:gd name="adj1" fmla="val -69269"/>
              <a:gd name="adj2" fmla="val -470568"/>
            </a:avLst>
          </a:prstGeom>
          <a:solidFill>
            <a:srgbClr val="FFFF99"/>
          </a:solidFill>
          <a:ln w="9525" algn="ctr">
            <a:solidFill>
              <a:schemeClr val="tx1"/>
            </a:solidFill>
            <a:miter lim="800000"/>
            <a:headEnd/>
            <a:tailEnd/>
          </a:ln>
        </p:spPr>
        <p:txBody>
          <a:bodyPr/>
          <a:lstStyle/>
          <a:p>
            <a:r>
              <a:rPr lang="zh-TW" altLang="en-US" sz="1400" b="1" dirty="0">
                <a:solidFill>
                  <a:srgbClr val="0000FF"/>
                </a:solidFill>
                <a:latin typeface="標楷體" pitchFamily="65" charset="-120"/>
                <a:ea typeface="標楷體" pitchFamily="65" charset="-120"/>
              </a:rPr>
              <a:t>請選擇權重組合，系統即會帶出該組合各科目成績採計權重。</a:t>
            </a:r>
            <a:endParaRPr lang="zh-TW" altLang="zh-TW" sz="1400" b="1" dirty="0">
              <a:solidFill>
                <a:srgbClr val="0000FF"/>
              </a:solidFill>
              <a:latin typeface="標楷體" pitchFamily="65" charset="-120"/>
              <a:ea typeface="標楷體" pitchFamily="65" charset="-120"/>
            </a:endParaRPr>
          </a:p>
        </p:txBody>
      </p:sp>
      <p:sp>
        <p:nvSpPr>
          <p:cNvPr id="33" name="AutoShape 4">
            <a:extLst>
              <a:ext uri="{FF2B5EF4-FFF2-40B4-BE49-F238E27FC236}">
                <a16:creationId xmlns:a16="http://schemas.microsoft.com/office/drawing/2014/main" id="{D9BABF99-D892-46A7-BDEC-B9F0F16786C4}"/>
              </a:ext>
            </a:extLst>
          </p:cNvPr>
          <p:cNvSpPr>
            <a:spLocks noChangeArrowheads="1"/>
          </p:cNvSpPr>
          <p:nvPr/>
        </p:nvSpPr>
        <p:spPr bwMode="auto">
          <a:xfrm>
            <a:off x="5950496" y="5076925"/>
            <a:ext cx="2736304" cy="932300"/>
          </a:xfrm>
          <a:prstGeom prst="wedgeRectCallout">
            <a:avLst>
              <a:gd name="adj1" fmla="val -28112"/>
              <a:gd name="adj2" fmla="val -121958"/>
            </a:avLst>
          </a:prstGeom>
          <a:solidFill>
            <a:srgbClr val="FFFF99"/>
          </a:solidFill>
          <a:ln w="9525" algn="ctr">
            <a:solidFill>
              <a:schemeClr val="tx1"/>
            </a:solidFill>
            <a:miter lim="800000"/>
            <a:headEnd/>
            <a:tailEnd/>
          </a:ln>
        </p:spPr>
        <p:txBody>
          <a:bodyPr/>
          <a:lstStyle/>
          <a:p>
            <a:endParaRPr lang="zh-TW" altLang="zh-TW" sz="1400" b="1" dirty="0">
              <a:solidFill>
                <a:srgbClr val="0000FF"/>
              </a:solidFill>
              <a:latin typeface="標楷體" pitchFamily="65" charset="-120"/>
              <a:ea typeface="標楷體" pitchFamily="65" charset="-120"/>
            </a:endParaRPr>
          </a:p>
        </p:txBody>
      </p:sp>
      <p:sp>
        <p:nvSpPr>
          <p:cNvPr id="34" name="AutoShape 4">
            <a:extLst>
              <a:ext uri="{FF2B5EF4-FFF2-40B4-BE49-F238E27FC236}">
                <a16:creationId xmlns:a16="http://schemas.microsoft.com/office/drawing/2014/main" id="{3DCB0310-C675-4280-B7DF-AC699495BB96}"/>
              </a:ext>
            </a:extLst>
          </p:cNvPr>
          <p:cNvSpPr>
            <a:spLocks noChangeArrowheads="1"/>
          </p:cNvSpPr>
          <p:nvPr/>
        </p:nvSpPr>
        <p:spPr bwMode="auto">
          <a:xfrm>
            <a:off x="5950496" y="5081994"/>
            <a:ext cx="2736304" cy="932300"/>
          </a:xfrm>
          <a:prstGeom prst="wedgeRectCallout">
            <a:avLst>
              <a:gd name="adj1" fmla="val 11522"/>
              <a:gd name="adj2" fmla="val -281446"/>
            </a:avLst>
          </a:prstGeom>
          <a:solidFill>
            <a:srgbClr val="FFFF99"/>
          </a:solidFill>
          <a:ln w="9525" algn="ctr">
            <a:solidFill>
              <a:schemeClr val="tx1"/>
            </a:solidFill>
            <a:miter lim="800000"/>
            <a:headEnd/>
            <a:tailEnd/>
          </a:ln>
        </p:spPr>
        <p:txBody>
          <a:bodyPr/>
          <a:lstStyle/>
          <a:p>
            <a:r>
              <a:rPr lang="zh-TW" altLang="en-US" sz="1400" b="1" dirty="0">
                <a:solidFill>
                  <a:srgbClr val="0000FF"/>
                </a:solidFill>
                <a:latin typeface="標楷體" pitchFamily="65" charset="-120"/>
                <a:ea typeface="標楷體" pitchFamily="65" charset="-120"/>
              </a:rPr>
              <a:t>系統並依該權重組合計算出加權後合計總成績；及提供採計該權重組合之所有校系科</a:t>
            </a:r>
            <a:r>
              <a:rPr lang="en-US" altLang="zh-TW" sz="1400" b="1" dirty="0">
                <a:solidFill>
                  <a:srgbClr val="0000FF"/>
                </a:solidFill>
                <a:latin typeface="標楷體" pitchFamily="65" charset="-120"/>
                <a:ea typeface="標楷體" pitchFamily="65" charset="-120"/>
              </a:rPr>
              <a:t>(</a:t>
            </a:r>
            <a:r>
              <a:rPr lang="zh-TW" altLang="en-US" sz="1400" b="1" dirty="0">
                <a:solidFill>
                  <a:srgbClr val="0000FF"/>
                </a:solidFill>
                <a:latin typeface="標楷體" pitchFamily="65" charset="-120"/>
                <a:ea typeface="標楷體" pitchFamily="65" charset="-120"/>
              </a:rPr>
              <a:t>組</a:t>
            </a:r>
            <a:r>
              <a:rPr lang="en-US" altLang="zh-TW" sz="1400" b="1" dirty="0">
                <a:solidFill>
                  <a:srgbClr val="0000FF"/>
                </a:solidFill>
                <a:latin typeface="標楷體" pitchFamily="65" charset="-120"/>
                <a:ea typeface="標楷體" pitchFamily="65" charset="-120"/>
              </a:rPr>
              <a:t>)</a:t>
            </a:r>
            <a:r>
              <a:rPr lang="zh-TW" altLang="en-US" sz="1400" b="1" dirty="0">
                <a:solidFill>
                  <a:srgbClr val="0000FF"/>
                </a:solidFill>
                <a:latin typeface="標楷體" pitchFamily="65" charset="-120"/>
                <a:ea typeface="標楷體" pitchFamily="65" charset="-120"/>
              </a:rPr>
              <a:t>、學程及志願代碼</a:t>
            </a:r>
            <a:r>
              <a:rPr lang="en-US" altLang="zh-TW" sz="1400" b="1" dirty="0">
                <a:solidFill>
                  <a:srgbClr val="0000FF"/>
                </a:solidFill>
                <a:latin typeface="標楷體" pitchFamily="65" charset="-120"/>
                <a:ea typeface="標楷體" pitchFamily="65" charset="-120"/>
              </a:rPr>
              <a:t>(</a:t>
            </a:r>
            <a:r>
              <a:rPr lang="zh-TW" altLang="en-US" sz="1400" b="1" dirty="0">
                <a:solidFill>
                  <a:srgbClr val="0000FF"/>
                </a:solidFill>
                <a:latin typeface="標楷體" pitchFamily="65" charset="-120"/>
                <a:ea typeface="標楷體" pitchFamily="65" charset="-120"/>
              </a:rPr>
              <a:t>含實際招生名額</a:t>
            </a:r>
            <a:r>
              <a:rPr lang="en-US" altLang="zh-TW" sz="1400" b="1" dirty="0">
                <a:solidFill>
                  <a:srgbClr val="0000FF"/>
                </a:solidFill>
                <a:latin typeface="標楷體" pitchFamily="65" charset="-120"/>
                <a:ea typeface="標楷體" pitchFamily="65" charset="-120"/>
              </a:rPr>
              <a:t>)</a:t>
            </a:r>
            <a:r>
              <a:rPr lang="zh-TW" altLang="en-US" sz="1400" b="1" dirty="0">
                <a:solidFill>
                  <a:srgbClr val="0000FF"/>
                </a:solidFill>
                <a:latin typeface="標楷體" pitchFamily="65" charset="-120"/>
                <a:ea typeface="標楷體" pitchFamily="65" charset="-120"/>
              </a:rPr>
              <a:t>。</a:t>
            </a:r>
            <a:endParaRPr lang="zh-TW" altLang="zh-TW" sz="1400" b="1" dirty="0">
              <a:solidFill>
                <a:srgbClr val="0000FF"/>
              </a:solidFill>
              <a:latin typeface="標楷體" pitchFamily="65" charset="-120"/>
              <a:ea typeface="標楷體" pitchFamily="65" charset="-120"/>
            </a:endParaRPr>
          </a:p>
        </p:txBody>
      </p:sp>
      <p:sp>
        <p:nvSpPr>
          <p:cNvPr id="3" name="投影片編號版面配置區 2">
            <a:extLst>
              <a:ext uri="{FF2B5EF4-FFF2-40B4-BE49-F238E27FC236}">
                <a16:creationId xmlns:a16="http://schemas.microsoft.com/office/drawing/2014/main" id="{3D480730-98AB-4B8A-87E8-21F7D37FF930}"/>
              </a:ext>
            </a:extLst>
          </p:cNvPr>
          <p:cNvSpPr>
            <a:spLocks noGrp="1"/>
          </p:cNvSpPr>
          <p:nvPr>
            <p:ph type="sldNum" sz="quarter" idx="12"/>
          </p:nvPr>
        </p:nvSpPr>
        <p:spPr/>
        <p:txBody>
          <a:bodyPr/>
          <a:lstStyle/>
          <a:p>
            <a:pPr>
              <a:defRPr/>
            </a:pPr>
            <a:fld id="{6696D582-221A-4A7A-9495-2A3992126361}" type="slidenum">
              <a:rPr lang="zh-TW" altLang="en-US" smtClean="0"/>
              <a:pPr>
                <a:defRPr/>
              </a:pPr>
              <a:t>70</a:t>
            </a:fld>
            <a:endParaRPr lang="en-US" altLang="zh-TW" dirty="0"/>
          </a:p>
        </p:txBody>
      </p:sp>
      <p:pic>
        <p:nvPicPr>
          <p:cNvPr id="7" name="圖片 6">
            <a:extLst>
              <a:ext uri="{FF2B5EF4-FFF2-40B4-BE49-F238E27FC236}">
                <a16:creationId xmlns:a16="http://schemas.microsoft.com/office/drawing/2014/main" id="{E5636F95-D11A-47B8-B2B6-A04A588CE4F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97898" y="4561238"/>
            <a:ext cx="514491" cy="514491"/>
          </a:xfrm>
          <a:prstGeom prst="rect">
            <a:avLst/>
          </a:prstGeom>
        </p:spPr>
      </p:pic>
      <p:pic>
        <p:nvPicPr>
          <p:cNvPr id="9" name="圖片 8">
            <a:extLst>
              <a:ext uri="{FF2B5EF4-FFF2-40B4-BE49-F238E27FC236}">
                <a16:creationId xmlns:a16="http://schemas.microsoft.com/office/drawing/2014/main" id="{8A2280D6-3E8E-44BE-AC3E-0051B0513F1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18290" y="4625091"/>
            <a:ext cx="514490" cy="514490"/>
          </a:xfrm>
          <a:prstGeom prst="rect">
            <a:avLst/>
          </a:prstGeom>
        </p:spPr>
      </p:pic>
    </p:spTree>
    <p:extLst>
      <p:ext uri="{BB962C8B-B14F-4D97-AF65-F5344CB8AC3E}">
        <p14:creationId xmlns:p14="http://schemas.microsoft.com/office/powerpoint/2010/main" val="47562664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A5614A0D-0267-4F6D-91E8-E9C8CC73B09C}"/>
              </a:ext>
            </a:extLst>
          </p:cNvPr>
          <p:cNvPicPr>
            <a:picLocks noChangeAspect="1"/>
          </p:cNvPicPr>
          <p:nvPr/>
        </p:nvPicPr>
        <p:blipFill rotWithShape="1">
          <a:blip r:embed="rId3">
            <a:extLst>
              <a:ext uri="{28A0092B-C50C-407E-A947-70E740481C1C}">
                <a14:useLocalDpi xmlns:a14="http://schemas.microsoft.com/office/drawing/2010/main" val="0"/>
              </a:ext>
            </a:extLst>
          </a:blip>
          <a:srcRect t="25096" r="11415"/>
          <a:stretch/>
        </p:blipFill>
        <p:spPr>
          <a:xfrm>
            <a:off x="18298" y="1340768"/>
            <a:ext cx="4913742" cy="4464496"/>
          </a:xfrm>
          <a:prstGeom prst="rect">
            <a:avLst/>
          </a:prstGeom>
        </p:spPr>
      </p:pic>
      <p:sp>
        <p:nvSpPr>
          <p:cNvPr id="90114" name="標題 1"/>
          <p:cNvSpPr txBox="1">
            <a:spLocks/>
          </p:cNvSpPr>
          <p:nvPr/>
        </p:nvSpPr>
        <p:spPr bwMode="auto">
          <a:xfrm>
            <a:off x="251520" y="173314"/>
            <a:ext cx="8280920" cy="739821"/>
          </a:xfrm>
          <a:prstGeom prst="rect">
            <a:avLst/>
          </a:prstGeom>
          <a:noFill/>
          <a:ln w="9525">
            <a:noFill/>
            <a:miter lim="800000"/>
            <a:headEnd/>
            <a:tailEnd/>
          </a:ln>
        </p:spPr>
        <p:txBody>
          <a:bodyPr/>
          <a:lstStyle/>
          <a:p>
            <a:pPr eaLnBrk="0" hangingPunct="0"/>
            <a:r>
              <a:rPr lang="zh-TW" altLang="en-US" sz="2700" dirty="0">
                <a:solidFill>
                  <a:schemeClr val="tx2"/>
                </a:solidFill>
                <a:latin typeface="標楷體" pitchFamily="65" charset="-120"/>
                <a:ea typeface="標楷體" pitchFamily="65" charset="-120"/>
              </a:rPr>
              <a:t>九、個人總成績查詢系統</a:t>
            </a:r>
            <a:r>
              <a:rPr lang="en-US" altLang="zh-TW" sz="2700" dirty="0">
                <a:solidFill>
                  <a:schemeClr val="tx2"/>
                </a:solidFill>
                <a:latin typeface="標楷體" pitchFamily="65" charset="-120"/>
                <a:ea typeface="標楷體" pitchFamily="65" charset="-120"/>
              </a:rPr>
              <a:t>-</a:t>
            </a:r>
            <a:r>
              <a:rPr lang="zh-TW" altLang="en-US" sz="2000" dirty="0">
                <a:solidFill>
                  <a:srgbClr val="FF0000"/>
                </a:solidFill>
                <a:latin typeface="標楷體" pitchFamily="65" charset="-120"/>
                <a:ea typeface="標楷體" pitchFamily="65" charset="-120"/>
              </a:rPr>
              <a:t>各招生群</a:t>
            </a:r>
            <a:r>
              <a:rPr lang="en-US" altLang="zh-TW" sz="2000" dirty="0">
                <a:solidFill>
                  <a:srgbClr val="FF0000"/>
                </a:solidFill>
                <a:latin typeface="標楷體" pitchFamily="65" charset="-120"/>
                <a:ea typeface="標楷體" pitchFamily="65" charset="-120"/>
              </a:rPr>
              <a:t>(</a:t>
            </a:r>
            <a:r>
              <a:rPr lang="zh-TW" altLang="en-US" sz="2000" dirty="0">
                <a:solidFill>
                  <a:srgbClr val="FF0000"/>
                </a:solidFill>
                <a:latin typeface="標楷體" pitchFamily="65" charset="-120"/>
                <a:ea typeface="標楷體" pitchFamily="65" charset="-120"/>
              </a:rPr>
              <a:t>類</a:t>
            </a:r>
            <a:r>
              <a:rPr lang="en-US" altLang="zh-TW" sz="2000" dirty="0">
                <a:solidFill>
                  <a:srgbClr val="FF0000"/>
                </a:solidFill>
                <a:latin typeface="標楷體" pitchFamily="65" charset="-120"/>
                <a:ea typeface="標楷體" pitchFamily="65" charset="-120"/>
              </a:rPr>
              <a:t>)</a:t>
            </a:r>
            <a:r>
              <a:rPr lang="zh-TW" altLang="en-US" sz="2000" dirty="0">
                <a:solidFill>
                  <a:srgbClr val="FF0000"/>
                </a:solidFill>
                <a:latin typeface="標楷體" pitchFamily="65" charset="-120"/>
                <a:ea typeface="標楷體" pitchFamily="65" charset="-120"/>
              </a:rPr>
              <a:t>別權重組合代碼對應統</a:t>
            </a:r>
            <a:endParaRPr lang="en-US" altLang="zh-TW" sz="2000" dirty="0">
              <a:solidFill>
                <a:srgbClr val="FF0000"/>
              </a:solidFill>
              <a:latin typeface="標楷體" pitchFamily="65" charset="-120"/>
              <a:ea typeface="標楷體" pitchFamily="65" charset="-120"/>
            </a:endParaRPr>
          </a:p>
          <a:p>
            <a:pPr eaLnBrk="0" hangingPunct="0"/>
            <a:r>
              <a:rPr lang="zh-TW" altLang="en-US" sz="2000" dirty="0">
                <a:solidFill>
                  <a:srgbClr val="FF0000"/>
                </a:solidFill>
                <a:latin typeface="標楷體" pitchFamily="65" charset="-120"/>
                <a:ea typeface="標楷體" pitchFamily="65" charset="-120"/>
              </a:rPr>
              <a:t>                               測各科目採計權重一覽表下載</a:t>
            </a:r>
          </a:p>
          <a:p>
            <a:pPr eaLnBrk="0" hangingPunct="0"/>
            <a:endParaRPr lang="zh-TW" altLang="en-US" sz="2400" dirty="0">
              <a:solidFill>
                <a:srgbClr val="FF0000"/>
              </a:solidFill>
            </a:endParaRPr>
          </a:p>
        </p:txBody>
      </p:sp>
      <p:sp>
        <p:nvSpPr>
          <p:cNvPr id="4" name="Rectangle 2"/>
          <p:cNvSpPr>
            <a:spLocks noChangeArrowheads="1"/>
          </p:cNvSpPr>
          <p:nvPr/>
        </p:nvSpPr>
        <p:spPr bwMode="auto">
          <a:xfrm flipV="1">
            <a:off x="107504" y="3212974"/>
            <a:ext cx="503553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TW" altLang="en-US"/>
          </a:p>
        </p:txBody>
      </p:sp>
      <p:sp>
        <p:nvSpPr>
          <p:cNvPr id="11" name="AutoShape 4">
            <a:extLst>
              <a:ext uri="{FF2B5EF4-FFF2-40B4-BE49-F238E27FC236}">
                <a16:creationId xmlns:a16="http://schemas.microsoft.com/office/drawing/2014/main" id="{75DF5410-7FAF-4968-9FD9-AB71689A2056}"/>
              </a:ext>
            </a:extLst>
          </p:cNvPr>
          <p:cNvSpPr>
            <a:spLocks noChangeArrowheads="1"/>
          </p:cNvSpPr>
          <p:nvPr/>
        </p:nvSpPr>
        <p:spPr bwMode="auto">
          <a:xfrm>
            <a:off x="1364377" y="3383174"/>
            <a:ext cx="940536" cy="563883"/>
          </a:xfrm>
          <a:prstGeom prst="wedgeRectCallout">
            <a:avLst>
              <a:gd name="adj1" fmla="val -87508"/>
              <a:gd name="adj2" fmla="val -221015"/>
            </a:avLst>
          </a:prstGeom>
          <a:solidFill>
            <a:srgbClr val="FFFF99"/>
          </a:solidFill>
          <a:ln w="9525" algn="ctr">
            <a:solidFill>
              <a:schemeClr val="tx1"/>
            </a:solidFill>
            <a:miter lim="800000"/>
            <a:headEnd/>
            <a:tailEnd/>
          </a:ln>
        </p:spPr>
        <p:txBody>
          <a:bodyPr/>
          <a:lstStyle/>
          <a:p>
            <a:r>
              <a:rPr lang="zh-TW" altLang="en-US" sz="1400" b="1" dirty="0">
                <a:solidFill>
                  <a:srgbClr val="0000FF"/>
                </a:solidFill>
                <a:latin typeface="標楷體" pitchFamily="65" charset="-120"/>
                <a:ea typeface="標楷體" pitchFamily="65" charset="-120"/>
              </a:rPr>
              <a:t>點選下載</a:t>
            </a:r>
            <a:r>
              <a:rPr lang="en-US" altLang="zh-TW" sz="1400" b="1" dirty="0">
                <a:solidFill>
                  <a:srgbClr val="0000FF"/>
                </a:solidFill>
                <a:latin typeface="標楷體" pitchFamily="65" charset="-120"/>
                <a:ea typeface="標楷體" pitchFamily="65" charset="-120"/>
              </a:rPr>
              <a:t>(</a:t>
            </a:r>
            <a:r>
              <a:rPr lang="en-US" altLang="zh-TW" sz="1400" b="1" dirty="0">
                <a:solidFill>
                  <a:srgbClr val="0000FF"/>
                </a:solidFill>
                <a:latin typeface="Times New Roman" panose="02020603050405020304" pitchFamily="18" charset="0"/>
                <a:ea typeface="標楷體" pitchFamily="65" charset="-120"/>
                <a:cs typeface="Times New Roman" panose="02020603050405020304" pitchFamily="18" charset="0"/>
              </a:rPr>
              <a:t>PDF</a:t>
            </a:r>
            <a:r>
              <a:rPr lang="zh-TW" altLang="en-US" sz="1400" b="1" dirty="0">
                <a:solidFill>
                  <a:srgbClr val="0000FF"/>
                </a:solidFill>
                <a:latin typeface="標楷體" pitchFamily="65" charset="-120"/>
                <a:ea typeface="標楷體" pitchFamily="65" charset="-120"/>
              </a:rPr>
              <a:t>檔</a:t>
            </a:r>
            <a:r>
              <a:rPr lang="en-US" altLang="zh-TW" sz="1400" b="1" dirty="0">
                <a:solidFill>
                  <a:srgbClr val="0000FF"/>
                </a:solidFill>
                <a:latin typeface="標楷體" pitchFamily="65" charset="-120"/>
                <a:ea typeface="標楷體" pitchFamily="65" charset="-120"/>
              </a:rPr>
              <a:t>)</a:t>
            </a:r>
            <a:endParaRPr lang="zh-TW" altLang="en-US" sz="1400" b="1" dirty="0">
              <a:solidFill>
                <a:srgbClr val="0000FF"/>
              </a:solidFill>
              <a:latin typeface="標楷體" pitchFamily="65" charset="-120"/>
              <a:ea typeface="標楷體" pitchFamily="65" charset="-120"/>
            </a:endParaRPr>
          </a:p>
        </p:txBody>
      </p:sp>
      <p:sp>
        <p:nvSpPr>
          <p:cNvPr id="13" name="向右箭號 11">
            <a:extLst>
              <a:ext uri="{FF2B5EF4-FFF2-40B4-BE49-F238E27FC236}">
                <a16:creationId xmlns:a16="http://schemas.microsoft.com/office/drawing/2014/main" id="{EACCCD31-8736-4C3D-9223-1F35C5241EB5}"/>
              </a:ext>
            </a:extLst>
          </p:cNvPr>
          <p:cNvSpPr/>
          <p:nvPr/>
        </p:nvSpPr>
        <p:spPr>
          <a:xfrm>
            <a:off x="2531719" y="3869187"/>
            <a:ext cx="2611321" cy="25004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b="1">
              <a:ln w="22225">
                <a:solidFill>
                  <a:schemeClr val="accent2"/>
                </a:solidFill>
                <a:prstDash val="solid"/>
              </a:ln>
              <a:solidFill>
                <a:schemeClr val="accent2">
                  <a:lumMod val="40000"/>
                  <a:lumOff val="60000"/>
                </a:schemeClr>
              </a:solidFill>
            </a:endParaRPr>
          </a:p>
        </p:txBody>
      </p:sp>
      <p:pic>
        <p:nvPicPr>
          <p:cNvPr id="7" name="圖片 6">
            <a:extLst>
              <a:ext uri="{FF2B5EF4-FFF2-40B4-BE49-F238E27FC236}">
                <a16:creationId xmlns:a16="http://schemas.microsoft.com/office/drawing/2014/main" id="{DE65D842-E2B3-4119-AADE-E1B9B1B38D2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34262" y="1216624"/>
            <a:ext cx="3672929" cy="5197205"/>
          </a:xfrm>
          <a:prstGeom prst="rect">
            <a:avLst/>
          </a:prstGeom>
          <a:ln>
            <a:solidFill>
              <a:schemeClr val="tx1"/>
            </a:solidFill>
          </a:ln>
        </p:spPr>
      </p:pic>
      <p:sp>
        <p:nvSpPr>
          <p:cNvPr id="5" name="投影片編號版面配置區 4">
            <a:extLst>
              <a:ext uri="{FF2B5EF4-FFF2-40B4-BE49-F238E27FC236}">
                <a16:creationId xmlns:a16="http://schemas.microsoft.com/office/drawing/2014/main" id="{FD014EA4-A840-4265-9DD6-F9B49206946F}"/>
              </a:ext>
            </a:extLst>
          </p:cNvPr>
          <p:cNvSpPr>
            <a:spLocks noGrp="1"/>
          </p:cNvSpPr>
          <p:nvPr>
            <p:ph type="sldNum" sz="quarter" idx="12"/>
          </p:nvPr>
        </p:nvSpPr>
        <p:spPr/>
        <p:txBody>
          <a:bodyPr/>
          <a:lstStyle/>
          <a:p>
            <a:pPr>
              <a:defRPr/>
            </a:pPr>
            <a:fld id="{6696D582-221A-4A7A-9495-2A3992126361}" type="slidenum">
              <a:rPr lang="zh-TW" altLang="en-US" smtClean="0"/>
              <a:pPr>
                <a:defRPr/>
              </a:pPr>
              <a:t>71</a:t>
            </a:fld>
            <a:endParaRPr lang="en-US" altLang="zh-TW" dirty="0"/>
          </a:p>
        </p:txBody>
      </p:sp>
    </p:spTree>
    <p:extLst>
      <p:ext uri="{BB962C8B-B14F-4D97-AF65-F5344CB8AC3E}">
        <p14:creationId xmlns:p14="http://schemas.microsoft.com/office/powerpoint/2010/main" val="2680588837"/>
      </p:ext>
    </p:extLst>
  </p:cSld>
  <p:clrMapOvr>
    <a:masterClrMapping/>
  </p:clrMapOvr>
</p:sld>
</file>

<file path=ppt/slides/slide7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7" name="圖片 6">
            <a:extLst>
              <a:ext uri="{FF2B5EF4-FFF2-40B4-BE49-F238E27FC236}">
                <a16:creationId xmlns:a16="http://schemas.microsoft.com/office/drawing/2014/main" id="{4DDD2E1B-A412-4546-88F3-59B9C451C6A1}"/>
              </a:ext>
            </a:extLst>
          </p:cNvPr>
          <p:cNvPicPr>
            <a:picLocks noChangeAspect="1"/>
          </p:cNvPicPr>
          <p:nvPr/>
        </p:nvPicPr>
        <p:blipFill rotWithShape="1">
          <a:blip r:embed="rId3">
            <a:extLst>
              <a:ext uri="{28A0092B-C50C-407E-A947-70E740481C1C}">
                <a14:useLocalDpi xmlns:a14="http://schemas.microsoft.com/office/drawing/2010/main" val="0"/>
              </a:ext>
            </a:extLst>
          </a:blip>
          <a:srcRect l="83" r="51" t="38"/>
          <a:stretch/>
        </p:blipFill>
        <p:spPr>
          <a:xfrm>
            <a:off x="72000" y="1268760"/>
            <a:ext cx="4948686" cy="4490150"/>
          </a:xfrm>
          <a:prstGeom prst="rect">
            <a:avLst/>
          </a:prstGeom>
        </p:spPr>
      </p:pic>
      <p:pic>
        <p:nvPicPr>
          <p:cNvPr id="3" name="圖片 2">
            <a:extLst>
              <a:ext uri="{FF2B5EF4-FFF2-40B4-BE49-F238E27FC236}">
                <a16:creationId xmlns:a16="http://schemas.microsoft.com/office/drawing/2014/main" id="{16038E41-381D-46B6-AD37-D4A21ACBFF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89807" y="1459130"/>
            <a:ext cx="3729074" cy="4940729"/>
          </a:xfrm>
          <a:prstGeom prst="rect">
            <a:avLst/>
          </a:prstGeom>
          <a:ln>
            <a:solidFill>
              <a:schemeClr val="tx1"/>
            </a:solidFill>
          </a:ln>
        </p:spPr>
      </p:pic>
      <p:sp>
        <p:nvSpPr>
          <p:cNvPr id="90114" name="標題 1"/>
          <p:cNvSpPr txBox="1">
            <a:spLocks/>
          </p:cNvSpPr>
          <p:nvPr/>
        </p:nvSpPr>
        <p:spPr bwMode="auto">
          <a:xfrm>
            <a:off x="341096" y="235175"/>
            <a:ext cx="8191344" cy="774436"/>
          </a:xfrm>
          <a:prstGeom prst="rect">
            <a:avLst/>
          </a:prstGeom>
          <a:noFill/>
          <a:ln w="9525">
            <a:noFill/>
            <a:miter lim="800000"/>
            <a:headEnd/>
            <a:tailEnd/>
          </a:ln>
        </p:spPr>
        <p:txBody>
          <a:bodyPr/>
          <a:lstStyle/>
          <a:p>
            <a:pPr eaLnBrk="0" hangingPunct="0"/>
            <a:r>
              <a:rPr altLang="en-US" dirty="0" lang="zh-TW" sz="2700">
                <a:solidFill>
                  <a:schemeClr val="tx2"/>
                </a:solidFill>
                <a:latin charset="-120" pitchFamily="65" typeface="標楷體"/>
                <a:ea charset="-120" pitchFamily="65" typeface="標楷體"/>
              </a:rPr>
              <a:t>九、個人總成績查詢系統</a:t>
            </a:r>
            <a:r>
              <a:rPr altLang="zh-TW" dirty="0" lang="en-US" sz="2700">
                <a:solidFill>
                  <a:schemeClr val="tx2"/>
                </a:solidFill>
                <a:latin charset="-120" pitchFamily="65" typeface="標楷體"/>
                <a:ea charset="-120" pitchFamily="65" typeface="標楷體"/>
              </a:rPr>
              <a:t>-</a:t>
            </a:r>
            <a:r>
              <a:rPr altLang="en-US" dirty="0" lang="zh-TW" sz="2000">
                <a:solidFill>
                  <a:srgbClr val="FF0000"/>
                </a:solidFill>
                <a:latin charset="-120" pitchFamily="65" typeface="標楷體"/>
                <a:ea charset="-120" pitchFamily="65" typeface="標楷體"/>
              </a:rPr>
              <a:t>各招生群</a:t>
            </a:r>
            <a:r>
              <a:rPr altLang="zh-TW" dirty="0" lang="en-US" sz="2000">
                <a:solidFill>
                  <a:srgbClr val="FF0000"/>
                </a:solidFill>
                <a:latin charset="-120" pitchFamily="65" typeface="標楷體"/>
                <a:ea charset="-120" pitchFamily="65" typeface="標楷體"/>
              </a:rPr>
              <a:t>(</a:t>
            </a:r>
            <a:r>
              <a:rPr altLang="en-US" dirty="0" lang="zh-TW" sz="2000">
                <a:solidFill>
                  <a:srgbClr val="FF0000"/>
                </a:solidFill>
                <a:latin charset="-120" pitchFamily="65" typeface="標楷體"/>
                <a:ea charset="-120" pitchFamily="65" typeface="標楷體"/>
              </a:rPr>
              <a:t>類</a:t>
            </a:r>
            <a:r>
              <a:rPr altLang="zh-TW" dirty="0" lang="en-US" sz="2000">
                <a:solidFill>
                  <a:srgbClr val="FF0000"/>
                </a:solidFill>
                <a:latin charset="-120" pitchFamily="65" typeface="標楷體"/>
                <a:ea charset="-120" pitchFamily="65" typeface="標楷體"/>
              </a:rPr>
              <a:t>)</a:t>
            </a:r>
            <a:r>
              <a:rPr altLang="en-US" dirty="0" lang="zh-TW" sz="2000">
                <a:solidFill>
                  <a:srgbClr val="FF0000"/>
                </a:solidFill>
                <a:latin charset="-120" pitchFamily="65" typeface="標楷體"/>
                <a:ea charset="-120" pitchFamily="65" typeface="標楷體"/>
              </a:rPr>
              <a:t>別之校系科</a:t>
            </a:r>
            <a:r>
              <a:rPr altLang="zh-TW" dirty="0" lang="en-US" sz="2000">
                <a:solidFill>
                  <a:srgbClr val="FF0000"/>
                </a:solidFill>
                <a:latin charset="-120" pitchFamily="65" typeface="標楷體"/>
                <a:ea charset="-120" pitchFamily="65" typeface="標楷體"/>
              </a:rPr>
              <a:t>(</a:t>
            </a:r>
            <a:r>
              <a:rPr altLang="en-US" dirty="0" lang="zh-TW" sz="2000">
                <a:solidFill>
                  <a:srgbClr val="FF0000"/>
                </a:solidFill>
                <a:latin charset="-120" pitchFamily="65" typeface="標楷體"/>
                <a:ea charset="-120" pitchFamily="65" typeface="標楷體"/>
              </a:rPr>
              <a:t>組</a:t>
            </a:r>
            <a:r>
              <a:rPr altLang="zh-TW" dirty="0" lang="en-US" sz="2000">
                <a:solidFill>
                  <a:srgbClr val="FF0000"/>
                </a:solidFill>
                <a:latin charset="-120" pitchFamily="65" typeface="標楷體"/>
                <a:ea charset="-120" pitchFamily="65" typeface="標楷體"/>
              </a:rPr>
              <a:t>)</a:t>
            </a:r>
            <a:r>
              <a:rPr altLang="en-US" dirty="0" lang="zh-TW" sz="2000">
                <a:solidFill>
                  <a:srgbClr val="FF0000"/>
                </a:solidFill>
                <a:latin charset="-120" pitchFamily="65" typeface="標楷體"/>
                <a:ea charset="-120" pitchFamily="65" typeface="標楷體"/>
              </a:rPr>
              <a:t>、學</a:t>
            </a:r>
            <a:endParaRPr altLang="zh-TW" dirty="0" lang="en-US" sz="2000">
              <a:solidFill>
                <a:srgbClr val="FF0000"/>
              </a:solidFill>
              <a:latin charset="-120" pitchFamily="65" typeface="標楷體"/>
              <a:ea charset="-120" pitchFamily="65" typeface="標楷體"/>
            </a:endParaRPr>
          </a:p>
          <a:p>
            <a:pPr eaLnBrk="0" hangingPunct="0"/>
            <a:r>
              <a:rPr altLang="en-US" dirty="0" lang="zh-TW" sz="2000">
                <a:solidFill>
                  <a:srgbClr val="FF0000"/>
                </a:solidFill>
                <a:latin charset="-120" pitchFamily="65" typeface="標楷體"/>
                <a:ea charset="-120" pitchFamily="65" typeface="標楷體"/>
              </a:rPr>
              <a:t>                               程考科成績權重組合人數累計表下載</a:t>
            </a:r>
          </a:p>
          <a:p>
            <a:pPr eaLnBrk="0" hangingPunct="0"/>
            <a:endParaRPr altLang="en-US" dirty="0" lang="zh-TW" sz="2400">
              <a:solidFill>
                <a:srgbClr val="FF0000"/>
              </a:solidFill>
            </a:endParaRPr>
          </a:p>
        </p:txBody>
      </p:sp>
      <p:sp>
        <p:nvSpPr>
          <p:cNvPr id="4" name="Rectangle 2"/>
          <p:cNvSpPr>
            <a:spLocks noChangeArrowheads="1"/>
          </p:cNvSpPr>
          <p:nvPr/>
        </p:nvSpPr>
        <p:spPr bwMode="auto">
          <a:xfrm flipV="1">
            <a:off x="107504" y="3212974"/>
            <a:ext cx="503553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algn="ctr" dir="2700000" dist="35921" rotWithShape="0">
                    <a:schemeClr val="bg2"/>
                  </a:outerShdw>
                </a:effectLst>
              </a14:hiddenEffects>
            </a:ext>
          </a:extLst>
        </p:spPr>
        <p:txBody>
          <a:bodyPr anchor="ctr" anchorCtr="0" bIns="45720" compatLnSpc="1" lIns="91440" numCol="1" rIns="91440" tIns="45720" vert="horz" wrap="square">
            <a:prstTxWarp prst="textNoShape">
              <a:avLst/>
            </a:prstTxWarp>
            <a:spAutoFit/>
          </a:bodyPr>
          <a:lstStyle/>
          <a:p>
            <a:endParaRPr altLang="en-US" lang="zh-TW"/>
          </a:p>
        </p:txBody>
      </p:sp>
      <p:sp>
        <p:nvSpPr>
          <p:cNvPr id="10" name="AutoShape 4">
            <a:extLst>
              <a:ext uri="{FF2B5EF4-FFF2-40B4-BE49-F238E27FC236}">
                <a16:creationId xmlns:a16="http://schemas.microsoft.com/office/drawing/2014/main" id="{DA179DB2-9593-411F-987B-F69A2F4ED90D}"/>
              </a:ext>
            </a:extLst>
          </p:cNvPr>
          <p:cNvSpPr>
            <a:spLocks noChangeArrowheads="1"/>
          </p:cNvSpPr>
          <p:nvPr/>
        </p:nvSpPr>
        <p:spPr bwMode="auto">
          <a:xfrm>
            <a:off x="2649928" y="3429000"/>
            <a:ext cx="940536" cy="563883"/>
          </a:xfrm>
          <a:prstGeom prst="wedgeRectCallout">
            <a:avLst>
              <a:gd fmla="val 22843" name="adj1"/>
              <a:gd fmla="val -209805" name="adj2"/>
            </a:avLst>
          </a:prstGeom>
          <a:solidFill>
            <a:srgbClr val="FFFF99"/>
          </a:solidFill>
          <a:ln algn="ctr" w="9525">
            <a:solidFill>
              <a:schemeClr val="tx1"/>
            </a:solidFill>
            <a:miter lim="800000"/>
            <a:headEnd/>
            <a:tailEnd/>
          </a:ln>
        </p:spPr>
        <p:txBody>
          <a:bodyPr/>
          <a:lstStyle/>
          <a:p>
            <a:r>
              <a:rPr altLang="en-US" b="1" dirty="0" lang="zh-TW" sz="1400">
                <a:solidFill>
                  <a:srgbClr val="0000FF"/>
                </a:solidFill>
                <a:latin charset="-120" pitchFamily="65" typeface="標楷體"/>
                <a:ea charset="-120" pitchFamily="65" typeface="標楷體"/>
              </a:rPr>
              <a:t>點選下載</a:t>
            </a:r>
            <a:r>
              <a:rPr altLang="zh-TW" b="1" dirty="0" lang="en-US" sz="1400">
                <a:solidFill>
                  <a:srgbClr val="0000FF"/>
                </a:solidFill>
                <a:latin charset="-120" pitchFamily="65" typeface="標楷體"/>
                <a:ea charset="-120" pitchFamily="65" typeface="標楷體"/>
              </a:rPr>
              <a:t>(</a:t>
            </a:r>
            <a:r>
              <a:rPr altLang="zh-TW" b="1" dirty="0" lang="en-US" sz="1400">
                <a:solidFill>
                  <a:srgbClr val="0000FF"/>
                </a:solidFill>
                <a:latin charset="0" panose="02020603050405020304" pitchFamily="18" typeface="Times New Roman"/>
                <a:ea charset="-120" pitchFamily="65" typeface="標楷體"/>
                <a:cs charset="0" panose="02020603050405020304" pitchFamily="18" typeface="Times New Roman"/>
              </a:rPr>
              <a:t>PDF</a:t>
            </a:r>
            <a:r>
              <a:rPr altLang="en-US" b="1" dirty="0" lang="zh-TW" sz="1400">
                <a:solidFill>
                  <a:srgbClr val="0000FF"/>
                </a:solidFill>
                <a:latin charset="-120" pitchFamily="65" typeface="標楷體"/>
                <a:ea charset="-120" pitchFamily="65" typeface="標楷體"/>
              </a:rPr>
              <a:t>檔</a:t>
            </a:r>
            <a:r>
              <a:rPr altLang="zh-TW" b="1" dirty="0" lang="en-US" sz="1400">
                <a:solidFill>
                  <a:srgbClr val="0000FF"/>
                </a:solidFill>
                <a:latin charset="-120" pitchFamily="65" typeface="標楷體"/>
                <a:ea charset="-120" pitchFamily="65" typeface="標楷體"/>
              </a:rPr>
              <a:t>)</a:t>
            </a:r>
            <a:endParaRPr altLang="en-US" b="1" dirty="0" lang="zh-TW" sz="1400">
              <a:solidFill>
                <a:srgbClr val="0000FF"/>
              </a:solidFill>
              <a:latin charset="-120" pitchFamily="65" typeface="標楷體"/>
              <a:ea charset="-120" pitchFamily="65" typeface="標楷體"/>
            </a:endParaRPr>
          </a:p>
        </p:txBody>
      </p:sp>
      <p:sp>
        <p:nvSpPr>
          <p:cNvPr id="13" name="上彎箭號 11">
            <a:extLst>
              <a:ext uri="{FF2B5EF4-FFF2-40B4-BE49-F238E27FC236}">
                <a16:creationId xmlns:a16="http://schemas.microsoft.com/office/drawing/2014/main" id="{5C6A0BE2-DD7B-4117-A849-B62A42822A6E}"/>
              </a:ext>
            </a:extLst>
          </p:cNvPr>
          <p:cNvSpPr/>
          <p:nvPr/>
        </p:nvSpPr>
        <p:spPr>
          <a:xfrm rot="5400000">
            <a:off x="3940705" y="2833473"/>
            <a:ext cx="1449912" cy="891643"/>
          </a:xfrm>
          <a:prstGeom prst="bentUpArrow">
            <a:avLst>
              <a:gd fmla="val 21954" name="adj1"/>
              <a:gd fmla="val 21931" name="adj2"/>
              <a:gd fmla="val 25000" name="adj3"/>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TW"/>
          </a:p>
        </p:txBody>
      </p:sp>
      <p:sp>
        <p:nvSpPr>
          <p:cNvPr id="8" name="矩形 7">
            <a:extLst>
              <a:ext uri="{FF2B5EF4-FFF2-40B4-BE49-F238E27FC236}">
                <a16:creationId xmlns:a16="http://schemas.microsoft.com/office/drawing/2014/main" id="{FF9993D3-9E71-4CFC-AD39-BD7E42244CF4}"/>
              </a:ext>
            </a:extLst>
          </p:cNvPr>
          <p:cNvSpPr/>
          <p:nvPr/>
        </p:nvSpPr>
        <p:spPr>
          <a:xfrm>
            <a:off x="2721936" y="2276872"/>
            <a:ext cx="2066088" cy="24231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TW"/>
          </a:p>
        </p:txBody>
      </p:sp>
      <p:sp>
        <p:nvSpPr>
          <p:cNvPr id="5" name="投影片編號版面配置區 4">
            <a:extLst>
              <a:ext uri="{FF2B5EF4-FFF2-40B4-BE49-F238E27FC236}">
                <a16:creationId xmlns:a16="http://schemas.microsoft.com/office/drawing/2014/main" id="{F06587E0-8F47-4595-B2FF-29283577CE5A}"/>
              </a:ext>
            </a:extLst>
          </p:cNvPr>
          <p:cNvSpPr>
            <a:spLocks noGrp="1"/>
          </p:cNvSpPr>
          <p:nvPr>
            <p:ph idx="12" sz="quarter" type="sldNum"/>
          </p:nvPr>
        </p:nvSpPr>
        <p:spPr/>
        <p:txBody>
          <a:bodyPr/>
          <a:lstStyle/>
          <a:p>
            <a:pPr>
              <a:defRPr/>
            </a:pPr>
            <a:fld id="{6696D582-221A-4A7A-9495-2A3992126361}" type="slidenum">
              <a:rPr altLang="en-US" lang="zh-TW" smtClean="0"/>
              <a:pPr>
                <a:defRPr/>
              </a:pPr>
              <a:t>72</a:t>
            </a:fld>
            <a:endParaRPr altLang="zh-TW" dirty="0" lang="en-US"/>
          </a:p>
        </p:txBody>
      </p:sp>
      <p:sp>
        <p:nvSpPr>
          <p:cNvPr id="12" name="文字方塊 11">
            <a:extLst>
              <a:ext uri="{FF2B5EF4-FFF2-40B4-BE49-F238E27FC236}">
                <a16:creationId xmlns:a16="http://schemas.microsoft.com/office/drawing/2014/main" id="{418C0855-047F-4747-927D-02BB3666F766}"/>
              </a:ext>
            </a:extLst>
          </p:cNvPr>
          <p:cNvSpPr txBox="1"/>
          <p:nvPr/>
        </p:nvSpPr>
        <p:spPr>
          <a:xfrm rot="19875518">
            <a:off x="5491168" y="2848464"/>
            <a:ext cx="2858142" cy="2246769"/>
          </a:xfrm>
          <a:prstGeom prst="rect">
            <a:avLst/>
          </a:prstGeom>
          <a:solidFill>
            <a:srgbClr val="FFFF99"/>
          </a:solidFill>
        </p:spPr>
        <p:txBody>
          <a:bodyPr rtlCol="0" wrap="square">
            <a:spAutoFit/>
          </a:bodyPr>
          <a:lstStyle/>
          <a:p>
            <a:pPr algn="ctr"/>
            <a:r>
              <a:rPr altLang="en-US" dirty="0" lang="zh-TW" sz="7000">
                <a:solidFill>
                  <a:schemeClr val="bg1">
                    <a:lumMod val="65000"/>
                  </a:schemeClr>
                </a:solidFill>
                <a:latin charset="-120" panose="02020709000000000000" pitchFamily="49" typeface="華康儷粗宋"/>
                <a:ea charset="-120" panose="02020709000000000000" pitchFamily="49" typeface="華康儷粗宋"/>
              </a:rPr>
              <a:t>樣張僅供參考</a:t>
            </a:r>
          </a:p>
        </p:txBody>
      </p:sp>
    </p:spTree>
    <p:extLst>
      <p:ext uri="{BB962C8B-B14F-4D97-AF65-F5344CB8AC3E}">
        <p14:creationId xmlns:p14="http://schemas.microsoft.com/office/powerpoint/2010/main" val="2072102609"/>
      </p:ext>
    </p:extLst>
  </p:cSld>
  <p:clrMapOvr>
    <a:masterClrMapping/>
  </p:clrMapOvr>
</p:sld>
</file>

<file path=ppt/slides/slide7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6" name="圖片 5">
            <a:extLst>
              <a:ext uri="{FF2B5EF4-FFF2-40B4-BE49-F238E27FC236}">
                <a16:creationId xmlns:a16="http://schemas.microsoft.com/office/drawing/2014/main" id="{D0962BEE-FCC7-4344-924B-1A2552CEF3AE}"/>
              </a:ext>
            </a:extLst>
          </p:cNvPr>
          <p:cNvPicPr>
            <a:picLocks noChangeAspect="1"/>
          </p:cNvPicPr>
          <p:nvPr/>
        </p:nvPicPr>
        <p:blipFill rotWithShape="1">
          <a:blip r:embed="rId3">
            <a:extLst>
              <a:ext uri="{28A0092B-C50C-407E-A947-70E740481C1C}">
                <a14:useLocalDpi xmlns:a14="http://schemas.microsoft.com/office/drawing/2010/main" val="0"/>
              </a:ext>
            </a:extLst>
          </a:blip>
          <a:srcRect l="76" r="40"/>
          <a:stretch/>
        </p:blipFill>
        <p:spPr>
          <a:xfrm>
            <a:off x="3923928" y="2294723"/>
            <a:ext cx="4820873" cy="3571017"/>
          </a:xfrm>
          <a:prstGeom prst="rect">
            <a:avLst/>
          </a:prstGeom>
        </p:spPr>
      </p:pic>
      <p:sp>
        <p:nvSpPr>
          <p:cNvPr id="92163" name="標題 1"/>
          <p:cNvSpPr txBox="1">
            <a:spLocks/>
          </p:cNvSpPr>
          <p:nvPr/>
        </p:nvSpPr>
        <p:spPr bwMode="auto">
          <a:xfrm>
            <a:off x="353491" y="309563"/>
            <a:ext cx="8229600" cy="633413"/>
          </a:xfrm>
          <a:prstGeom prst="rect">
            <a:avLst/>
          </a:prstGeom>
          <a:noFill/>
          <a:ln w="9525">
            <a:noFill/>
            <a:miter lim="800000"/>
            <a:headEnd/>
            <a:tailEnd/>
          </a:ln>
        </p:spPr>
        <p:txBody>
          <a:bodyPr/>
          <a:lstStyle/>
          <a:p>
            <a:pPr eaLnBrk="0" hangingPunct="0"/>
            <a:r>
              <a:rPr altLang="en-US" dirty="0" lang="zh-TW" sz="2800">
                <a:solidFill>
                  <a:schemeClr val="tx2"/>
                </a:solidFill>
                <a:latin charset="-120" pitchFamily="65" typeface="標楷體"/>
                <a:ea charset="-120" pitchFamily="65" typeface="標楷體"/>
              </a:rPr>
              <a:t>十、網路選填登記志願系統</a:t>
            </a:r>
            <a:r>
              <a:rPr altLang="zh-TW" dirty="0" lang="en-US" sz="2800">
                <a:solidFill>
                  <a:schemeClr val="tx2"/>
                </a:solidFill>
                <a:latin charset="-120" pitchFamily="65" typeface="標楷體"/>
                <a:ea charset="-120" pitchFamily="65" typeface="標楷體"/>
              </a:rPr>
              <a:t>-</a:t>
            </a:r>
            <a:r>
              <a:rPr altLang="en-US" dirty="0" lang="zh-TW" sz="2600">
                <a:solidFill>
                  <a:srgbClr val="FF0000"/>
                </a:solidFill>
                <a:latin charset="-120" pitchFamily="65" typeface="標楷體"/>
                <a:ea charset="-120" pitchFamily="65" typeface="標楷體"/>
              </a:rPr>
              <a:t>首次登入設定通行碼</a:t>
            </a:r>
            <a:endParaRPr altLang="en-US" dirty="0" lang="zh-TW" sz="2600">
              <a:solidFill>
                <a:srgbClr val="FF0000"/>
              </a:solidFill>
            </a:endParaRPr>
          </a:p>
        </p:txBody>
      </p:sp>
      <p:sp>
        <p:nvSpPr>
          <p:cNvPr id="9" name="Rectangle 3">
            <a:extLst>
              <a:ext uri="{FF2B5EF4-FFF2-40B4-BE49-F238E27FC236}">
                <a16:creationId xmlns:a16="http://schemas.microsoft.com/office/drawing/2014/main" id="{28EAD2DF-81FD-4F36-882D-F42CB89555E0}"/>
              </a:ext>
            </a:extLst>
          </p:cNvPr>
          <p:cNvSpPr txBox="1">
            <a:spLocks noChangeArrowheads="1"/>
          </p:cNvSpPr>
          <p:nvPr/>
        </p:nvSpPr>
        <p:spPr bwMode="auto">
          <a:xfrm>
            <a:off x="353491" y="1084996"/>
            <a:ext cx="8136904" cy="1037394"/>
          </a:xfrm>
          <a:prstGeom prst="rect">
            <a:avLst/>
          </a:prstGeom>
          <a:solidFill>
            <a:schemeClr val="accent5"/>
          </a:solidFill>
          <a:ln>
            <a:noFill/>
          </a:ln>
        </p:spPr>
        <p:txBody>
          <a:bodyPr/>
          <a:lstStyle>
            <a:lvl1pPr algn="l" eaLnBrk="0" fontAlgn="base" hangingPunct="0" indent="-342900" marL="342900" rtl="0">
              <a:spcBef>
                <a:spcPct val="20000"/>
              </a:spcBef>
              <a:spcAft>
                <a:spcPct val="0"/>
              </a:spcAft>
              <a:buChar char="•"/>
              <a:defRPr kumimoji="1" sz="3200">
                <a:solidFill>
                  <a:schemeClr val="tx1"/>
                </a:solidFill>
                <a:latin typeface="+mn-lt"/>
                <a:ea typeface="+mn-ea"/>
                <a:cs typeface="+mn-cs"/>
              </a:defRPr>
            </a:lvl1pPr>
            <a:lvl2pPr algn="l" eaLnBrk="0" fontAlgn="base" hangingPunct="0" indent="-285750" marL="742950" rtl="0">
              <a:spcBef>
                <a:spcPct val="20000"/>
              </a:spcBef>
              <a:spcAft>
                <a:spcPct val="0"/>
              </a:spcAft>
              <a:buChar char="–"/>
              <a:defRPr kumimoji="1" sz="2800">
                <a:solidFill>
                  <a:schemeClr val="tx1"/>
                </a:solidFill>
                <a:latin typeface="+mn-lt"/>
                <a:ea typeface="+mn-ea"/>
              </a:defRPr>
            </a:lvl2pPr>
            <a:lvl3pPr algn="l" eaLnBrk="0" fontAlgn="base" hangingPunct="0" indent="-228600" marL="1143000" rtl="0">
              <a:spcBef>
                <a:spcPct val="20000"/>
              </a:spcBef>
              <a:spcAft>
                <a:spcPct val="0"/>
              </a:spcAft>
              <a:buChar char="•"/>
              <a:defRPr kumimoji="1" sz="2400">
                <a:solidFill>
                  <a:schemeClr val="tx1"/>
                </a:solidFill>
                <a:latin typeface="+mn-lt"/>
                <a:ea typeface="+mn-ea"/>
              </a:defRPr>
            </a:lvl3pPr>
            <a:lvl4pPr algn="l" eaLnBrk="0" fontAlgn="base" hangingPunct="0" indent="-228600" marL="1600200" rtl="0">
              <a:spcBef>
                <a:spcPct val="20000"/>
              </a:spcBef>
              <a:spcAft>
                <a:spcPct val="0"/>
              </a:spcAft>
              <a:buChar char="–"/>
              <a:defRPr kumimoji="1" sz="2000">
                <a:solidFill>
                  <a:schemeClr val="tx1"/>
                </a:solidFill>
                <a:latin typeface="+mn-lt"/>
                <a:ea typeface="+mn-ea"/>
              </a:defRPr>
            </a:lvl4pPr>
            <a:lvl5pPr algn="l" eaLnBrk="0" fontAlgn="base" hangingPunct="0" indent="-228600" marL="2057400" rtl="0">
              <a:spcBef>
                <a:spcPct val="20000"/>
              </a:spcBef>
              <a:spcAft>
                <a:spcPct val="0"/>
              </a:spcAft>
              <a:buChar char="»"/>
              <a:defRPr kumimoji="1" sz="2000">
                <a:solidFill>
                  <a:schemeClr val="tx1"/>
                </a:solidFill>
                <a:latin typeface="+mn-lt"/>
                <a:ea typeface="+mn-ea"/>
              </a:defRPr>
            </a:lvl5pPr>
            <a:lvl6pPr algn="l" fontAlgn="base" indent="-228600" marL="2514600" rtl="0">
              <a:spcBef>
                <a:spcPct val="20000"/>
              </a:spcBef>
              <a:spcAft>
                <a:spcPct val="0"/>
              </a:spcAft>
              <a:buChar char="»"/>
              <a:defRPr kumimoji="1" sz="2000">
                <a:solidFill>
                  <a:schemeClr val="tx1"/>
                </a:solidFill>
                <a:latin typeface="+mn-lt"/>
                <a:ea typeface="+mn-ea"/>
              </a:defRPr>
            </a:lvl6pPr>
            <a:lvl7pPr algn="l" fontAlgn="base" indent="-228600" marL="2971800" rtl="0">
              <a:spcBef>
                <a:spcPct val="20000"/>
              </a:spcBef>
              <a:spcAft>
                <a:spcPct val="0"/>
              </a:spcAft>
              <a:buChar char="»"/>
              <a:defRPr kumimoji="1" sz="2000">
                <a:solidFill>
                  <a:schemeClr val="tx1"/>
                </a:solidFill>
                <a:latin typeface="+mn-lt"/>
                <a:ea typeface="+mn-ea"/>
              </a:defRPr>
            </a:lvl7pPr>
            <a:lvl8pPr algn="l" fontAlgn="base" indent="-228600" marL="3429000" rtl="0">
              <a:spcBef>
                <a:spcPct val="20000"/>
              </a:spcBef>
              <a:spcAft>
                <a:spcPct val="0"/>
              </a:spcAft>
              <a:buChar char="»"/>
              <a:defRPr kumimoji="1" sz="2000">
                <a:solidFill>
                  <a:schemeClr val="tx1"/>
                </a:solidFill>
                <a:latin typeface="+mn-lt"/>
                <a:ea typeface="+mn-ea"/>
              </a:defRPr>
            </a:lvl8pPr>
            <a:lvl9pPr algn="l" fontAlgn="base" indent="-228600" marL="3886200" rtl="0">
              <a:spcBef>
                <a:spcPct val="20000"/>
              </a:spcBef>
              <a:spcAft>
                <a:spcPct val="0"/>
              </a:spcAft>
              <a:buChar char="»"/>
              <a:defRPr kumimoji="1" sz="2000">
                <a:solidFill>
                  <a:schemeClr val="tx1"/>
                </a:solidFill>
                <a:latin typeface="+mn-lt"/>
                <a:ea typeface="+mn-ea"/>
              </a:defRPr>
            </a:lvl9pPr>
          </a:lstStyle>
          <a:p>
            <a:pPr algn="just" eaLnBrk="1" hangingPunct="1">
              <a:spcBef>
                <a:spcPts val="600"/>
              </a:spcBef>
              <a:spcAft>
                <a:spcPts val="600"/>
              </a:spcAft>
              <a:buClr>
                <a:schemeClr val="tx1"/>
              </a:buClr>
              <a:buFont charset="2" panose="05000000000000000000" pitchFamily="2" typeface="Wingdings"/>
              <a:buChar char="u"/>
              <a:defRPr/>
            </a:pPr>
            <a:r>
              <a:rPr altLang="en-US" b="1" dirty="0" lang="zh-TW" sz="1800">
                <a:latin charset="0" pitchFamily="18" typeface="Times New Roman"/>
                <a:ea charset="-120" pitchFamily="65" typeface="標楷體"/>
              </a:rPr>
              <a:t>考生上網選填登記志願時，須輸入個人資料及自行設定之通行碼登入選填，</a:t>
            </a:r>
            <a:r>
              <a:rPr altLang="en-US" b="1" dirty="0" lang="zh-TW" sz="1800" u="sng">
                <a:solidFill>
                  <a:srgbClr val="0000CC"/>
                </a:solidFill>
                <a:latin charset="0" pitchFamily="18" typeface="Times New Roman"/>
                <a:ea charset="-120" pitchFamily="65" typeface="標楷體"/>
              </a:rPr>
              <a:t>請轉知考生切勿將上述資料提供給他人使用或代為選填登記志願，以免引發後續爭議</a:t>
            </a:r>
            <a:r>
              <a:rPr altLang="en-US" b="1" dirty="0" lang="zh-TW" sz="1800">
                <a:latin charset="0" pitchFamily="18" typeface="Times New Roman"/>
                <a:ea charset="-120" pitchFamily="65" typeface="標楷體"/>
              </a:rPr>
              <a:t>。如果因此造成個人資料外洩或權益受損，概由考生自行負責。</a:t>
            </a:r>
            <a:endParaRPr altLang="zh-TW" b="1" dirty="0" lang="en-US" sz="1800">
              <a:latin charset="0" pitchFamily="18" typeface="Times New Roman"/>
              <a:ea charset="-120" pitchFamily="65" typeface="標楷體"/>
            </a:endParaRPr>
          </a:p>
        </p:txBody>
      </p:sp>
      <p:sp>
        <p:nvSpPr>
          <p:cNvPr id="7" name="文字方塊 6">
            <a:extLst>
              <a:ext uri="{FF2B5EF4-FFF2-40B4-BE49-F238E27FC236}">
                <a16:creationId xmlns:a16="http://schemas.microsoft.com/office/drawing/2014/main" id="{FB646A8D-05DE-4AB9-B79C-3ECC18E8C8D6}"/>
              </a:ext>
            </a:extLst>
          </p:cNvPr>
          <p:cNvSpPr txBox="1"/>
          <p:nvPr/>
        </p:nvSpPr>
        <p:spPr>
          <a:xfrm>
            <a:off x="237448" y="2413338"/>
            <a:ext cx="3398448" cy="2031325"/>
          </a:xfrm>
          <a:prstGeom prst="rect">
            <a:avLst/>
          </a:prstGeom>
          <a:solidFill>
            <a:srgbClr val="FF3399"/>
          </a:solidFill>
          <a:ln>
            <a:solidFill>
              <a:srgbClr val="FF3399"/>
            </a:solidFill>
          </a:ln>
          <a:effectLst>
            <a:outerShdw algn="tl" blurRad="50800" dir="2700000" dist="38100" rotWithShape="0">
              <a:prstClr val="black">
                <a:alpha val="40000"/>
              </a:prstClr>
            </a:outerShdw>
          </a:effectLst>
        </p:spPr>
        <p:txBody>
          <a:bodyPr rtlCol="0" wrap="square">
            <a:spAutoFit/>
          </a:bodyPr>
          <a:lstStyle/>
          <a:p>
            <a:pPr algn="just"/>
            <a:r>
              <a:rPr altLang="en-US" b="1" dirty="0" lang="zh-TW">
                <a:solidFill>
                  <a:schemeClr val="bg1"/>
                </a:solidFill>
                <a:latin charset="-120" panose="020B0604030504040204" pitchFamily="34" typeface="微軟正黑體"/>
                <a:ea charset="-120" panose="020B0604030504040204" pitchFamily="34" typeface="微軟正黑體"/>
              </a:rPr>
              <a:t>考生如有下列情形之一，將無法進行網路選填登記志願</a:t>
            </a:r>
            <a:r>
              <a:rPr altLang="zh-TW" b="1" dirty="0" lang="en-US">
                <a:solidFill>
                  <a:schemeClr val="bg1"/>
                </a:solidFill>
                <a:latin charset="-120" panose="020B0604030504040204" pitchFamily="34" typeface="微軟正黑體"/>
                <a:ea charset="-120" panose="020B0604030504040204" pitchFamily="34" typeface="微軟正黑體"/>
              </a:rPr>
              <a:t>:</a:t>
            </a:r>
          </a:p>
          <a:p>
            <a:pPr algn="just"/>
            <a:r>
              <a:rPr altLang="zh-TW" b="1" dirty="0" lang="en-US">
                <a:solidFill>
                  <a:schemeClr val="bg1"/>
                </a:solidFill>
                <a:latin charset="-120" panose="020B0604030504040204" pitchFamily="34" typeface="微軟正黑體"/>
                <a:ea charset="-120" panose="020B0604030504040204" pitchFamily="34" typeface="微軟正黑體"/>
              </a:rPr>
              <a:t>1.</a:t>
            </a:r>
            <a:r>
              <a:rPr altLang="en-US" b="1" dirty="0" lang="zh-TW">
                <a:solidFill>
                  <a:schemeClr val="bg1"/>
                </a:solidFill>
                <a:latin charset="-120" panose="020B0604030504040204" pitchFamily="34" typeface="微軟正黑體"/>
                <a:ea charset="-120" panose="020B0604030504040204" pitchFamily="34" typeface="微軟正黑體"/>
              </a:rPr>
              <a:t>未通過登記資格審查</a:t>
            </a:r>
            <a:endParaRPr altLang="zh-TW" b="1" dirty="0" lang="en-US">
              <a:solidFill>
                <a:schemeClr val="bg1"/>
              </a:solidFill>
              <a:latin charset="-120" panose="020B0604030504040204" pitchFamily="34" typeface="微軟正黑體"/>
              <a:ea charset="-120" panose="020B0604030504040204" pitchFamily="34" typeface="微軟正黑體"/>
            </a:endParaRPr>
          </a:p>
          <a:p>
            <a:pPr algn="just"/>
            <a:r>
              <a:rPr altLang="zh-TW" b="1" dirty="0" lang="en-US">
                <a:solidFill>
                  <a:schemeClr val="bg1"/>
                </a:solidFill>
                <a:latin charset="-120" panose="020B0604030504040204" pitchFamily="34" typeface="微軟正黑體"/>
                <a:ea charset="-120" panose="020B0604030504040204" pitchFamily="34" typeface="微軟正黑體"/>
              </a:rPr>
              <a:t>2.</a:t>
            </a:r>
            <a:r>
              <a:rPr altLang="en-US" b="1" dirty="0" lang="zh-TW">
                <a:solidFill>
                  <a:schemeClr val="bg1"/>
                </a:solidFill>
                <a:latin charset="-120" panose="020B0604030504040204" pitchFamily="34" typeface="微軟正黑體"/>
                <a:ea charset="-120" panose="020B0604030504040204" pitchFamily="34" typeface="微軟正黑體"/>
              </a:rPr>
              <a:t>未成功繳交登記費</a:t>
            </a:r>
            <a:endParaRPr altLang="zh-TW" b="1" dirty="0" lang="en-US">
              <a:solidFill>
                <a:schemeClr val="bg1"/>
              </a:solidFill>
              <a:latin charset="-120" panose="020B0604030504040204" pitchFamily="34" typeface="微軟正黑體"/>
              <a:ea charset="-120" panose="020B0604030504040204" pitchFamily="34" typeface="微軟正黑體"/>
            </a:endParaRPr>
          </a:p>
          <a:p>
            <a:pPr algn="just"/>
            <a:r>
              <a:rPr altLang="zh-TW" b="1" dirty="0" lang="en-US">
                <a:solidFill>
                  <a:schemeClr val="bg1"/>
                </a:solidFill>
                <a:latin charset="-120" panose="020B0604030504040204" pitchFamily="34" typeface="微軟正黑體"/>
                <a:ea charset="-120" panose="020B0604030504040204" pitchFamily="34" typeface="微軟正黑體"/>
              </a:rPr>
              <a:t>3.</a:t>
            </a:r>
            <a:r>
              <a:rPr altLang="en-US" b="1" dirty="0" lang="zh-TW">
                <a:solidFill>
                  <a:schemeClr val="bg1"/>
                </a:solidFill>
                <a:latin charset="-120" panose="020B0604030504040204" pitchFamily="34" typeface="微軟正黑體"/>
                <a:ea charset="-120" panose="020B0604030504040204" pitchFamily="34" typeface="微軟正黑體"/>
              </a:rPr>
              <a:t>已在其他招生管道錄取報到</a:t>
            </a:r>
            <a:endParaRPr altLang="zh-TW" b="1" dirty="0" lang="en-US">
              <a:solidFill>
                <a:schemeClr val="bg1"/>
              </a:solidFill>
              <a:latin charset="-120" panose="020B0604030504040204" pitchFamily="34" typeface="微軟正黑體"/>
              <a:ea charset="-120" panose="020B0604030504040204" pitchFamily="34" typeface="微軟正黑體"/>
            </a:endParaRPr>
          </a:p>
          <a:p>
            <a:pPr algn="just"/>
            <a:r>
              <a:rPr altLang="zh-TW" b="1" dirty="0" lang="en-US">
                <a:solidFill>
                  <a:schemeClr val="bg1"/>
                </a:solidFill>
                <a:latin charset="-120" panose="020B0604030504040204" pitchFamily="34" typeface="微軟正黑體"/>
                <a:ea charset="-120" panose="020B0604030504040204" pitchFamily="34" typeface="微軟正黑體"/>
              </a:rPr>
              <a:t>4.</a:t>
            </a:r>
            <a:r>
              <a:rPr altLang="en-US" b="1" dirty="0" lang="zh-TW">
                <a:solidFill>
                  <a:schemeClr val="bg1"/>
                </a:solidFill>
                <a:latin charset="-120" panose="020B0604030504040204" pitchFamily="34" typeface="微軟正黑體"/>
                <a:ea charset="-120" panose="020B0604030504040204" pitchFamily="34" typeface="微軟正黑體"/>
              </a:rPr>
              <a:t>一般生之</a:t>
            </a:r>
            <a:r>
              <a:rPr altLang="zh-TW" b="1" dirty="0" lang="en-US">
                <a:solidFill>
                  <a:schemeClr val="bg1"/>
                </a:solidFill>
                <a:latin charset="-120" panose="020B0604030504040204" pitchFamily="34" typeface="微軟正黑體"/>
                <a:ea charset="-120" panose="020B0604030504040204" pitchFamily="34" typeface="微軟正黑體"/>
              </a:rPr>
              <a:t>112</a:t>
            </a:r>
            <a:r>
              <a:rPr altLang="en-US" b="1" dirty="0" lang="zh-TW">
                <a:solidFill>
                  <a:schemeClr val="bg1"/>
                </a:solidFill>
                <a:latin charset="-120" panose="020B0604030504040204" pitchFamily="34" typeface="微軟正黑體"/>
                <a:ea charset="-120" panose="020B0604030504040204" pitchFamily="34" typeface="微軟正黑體"/>
              </a:rPr>
              <a:t>學年度統測各科</a:t>
            </a:r>
            <a:endParaRPr altLang="zh-TW" b="1" dirty="0" lang="en-US">
              <a:solidFill>
                <a:schemeClr val="bg1"/>
              </a:solidFill>
              <a:latin charset="-120" panose="020B0604030504040204" pitchFamily="34" typeface="微軟正黑體"/>
              <a:ea charset="-120" panose="020B0604030504040204" pitchFamily="34" typeface="微軟正黑體"/>
            </a:endParaRPr>
          </a:p>
          <a:p>
            <a:pPr algn="just" indent="180000"/>
            <a:r>
              <a:rPr altLang="en-US" b="1" dirty="0" lang="zh-TW">
                <a:solidFill>
                  <a:schemeClr val="bg1"/>
                </a:solidFill>
                <a:latin charset="-120" panose="020B0604030504040204" pitchFamily="34" typeface="微軟正黑體"/>
                <a:ea charset="-120" panose="020B0604030504040204" pitchFamily="34" typeface="微軟正黑體"/>
              </a:rPr>
              <a:t>原始成績有</a:t>
            </a:r>
            <a:r>
              <a:rPr altLang="zh-TW" b="1" dirty="0" lang="en-US">
                <a:solidFill>
                  <a:schemeClr val="bg1"/>
                </a:solidFill>
                <a:latin charset="-120" panose="020B0604030504040204" pitchFamily="34" typeface="微軟正黑體"/>
                <a:ea charset="-120" panose="020B0604030504040204" pitchFamily="34" typeface="微軟正黑體"/>
              </a:rPr>
              <a:t>2</a:t>
            </a:r>
            <a:r>
              <a:rPr altLang="en-US" b="1" dirty="0" lang="zh-TW">
                <a:solidFill>
                  <a:schemeClr val="bg1"/>
                </a:solidFill>
                <a:latin charset="-120" panose="020B0604030504040204" pitchFamily="34" typeface="微軟正黑體"/>
                <a:ea charset="-120" panose="020B0604030504040204" pitchFamily="34" typeface="微軟正黑體"/>
              </a:rPr>
              <a:t>科目</a:t>
            </a:r>
            <a:r>
              <a:rPr altLang="zh-TW" b="1" dirty="0" lang="en-US">
                <a:solidFill>
                  <a:schemeClr val="bg1"/>
                </a:solidFill>
                <a:latin charset="-120" panose="020B0604030504040204" pitchFamily="34" typeface="微軟正黑體"/>
                <a:ea charset="-120" panose="020B0604030504040204" pitchFamily="34" typeface="微軟正黑體"/>
              </a:rPr>
              <a:t>(</a:t>
            </a:r>
            <a:r>
              <a:rPr altLang="en-US" b="1" dirty="0" lang="zh-TW">
                <a:solidFill>
                  <a:schemeClr val="bg1"/>
                </a:solidFill>
                <a:latin charset="-120" panose="020B0604030504040204" pitchFamily="34" typeface="微軟正黑體"/>
                <a:ea charset="-120" panose="020B0604030504040204" pitchFamily="34" typeface="微軟正黑體"/>
              </a:rPr>
              <a:t>含</a:t>
            </a:r>
            <a:r>
              <a:rPr altLang="zh-TW" b="1" dirty="0" lang="en-US">
                <a:solidFill>
                  <a:schemeClr val="bg1"/>
                </a:solidFill>
                <a:latin charset="-120" panose="020B0604030504040204" pitchFamily="34" typeface="微軟正黑體"/>
                <a:ea charset="-120" panose="020B0604030504040204" pitchFamily="34" typeface="微軟正黑體"/>
              </a:rPr>
              <a:t>)</a:t>
            </a:r>
            <a:r>
              <a:rPr altLang="en-US" b="1" dirty="0" lang="zh-TW">
                <a:solidFill>
                  <a:schemeClr val="bg1"/>
                </a:solidFill>
                <a:latin charset="-120" panose="020B0604030504040204" pitchFamily="34" typeface="微軟正黑體"/>
                <a:ea charset="-120" panose="020B0604030504040204" pitchFamily="34" typeface="微軟正黑體"/>
              </a:rPr>
              <a:t>以上</a:t>
            </a:r>
            <a:r>
              <a:rPr altLang="zh-TW" b="1" dirty="0" lang="en-US">
                <a:solidFill>
                  <a:schemeClr val="bg1"/>
                </a:solidFill>
                <a:latin charset="-120" panose="020B0604030504040204" pitchFamily="34" typeface="微軟正黑體"/>
                <a:ea charset="-120" panose="020B0604030504040204" pitchFamily="34" typeface="微軟正黑體"/>
              </a:rPr>
              <a:t>0</a:t>
            </a:r>
            <a:r>
              <a:rPr altLang="en-US" b="1" dirty="0" lang="zh-TW">
                <a:solidFill>
                  <a:schemeClr val="bg1"/>
                </a:solidFill>
                <a:latin charset="-120" panose="020B0604030504040204" pitchFamily="34" typeface="微軟正黑體"/>
                <a:ea charset="-120" panose="020B0604030504040204" pitchFamily="34" typeface="微軟正黑體"/>
              </a:rPr>
              <a:t>分</a:t>
            </a:r>
            <a:endParaRPr altLang="zh-TW" b="1" dirty="0" lang="en-US">
              <a:solidFill>
                <a:schemeClr val="bg1"/>
              </a:solidFill>
              <a:latin charset="-120" panose="020B0604030504040204" pitchFamily="34" typeface="微軟正黑體"/>
              <a:ea charset="-120" panose="020B0604030504040204" pitchFamily="34" typeface="微軟正黑體"/>
            </a:endParaRPr>
          </a:p>
        </p:txBody>
      </p:sp>
      <p:sp>
        <p:nvSpPr>
          <p:cNvPr id="8" name="八角星形 3">
            <a:extLst>
              <a:ext uri="{FF2B5EF4-FFF2-40B4-BE49-F238E27FC236}">
                <a16:creationId xmlns:a16="http://schemas.microsoft.com/office/drawing/2014/main" id="{A6D9615F-393E-451F-AD2E-FCFC8FE01537}"/>
              </a:ext>
            </a:extLst>
          </p:cNvPr>
          <p:cNvSpPr/>
          <p:nvPr/>
        </p:nvSpPr>
        <p:spPr>
          <a:xfrm>
            <a:off x="3452721" y="4068814"/>
            <a:ext cx="576064" cy="375849"/>
          </a:xfrm>
          <a:prstGeom prst="star8">
            <a:avLst/>
          </a:prstGeom>
          <a:solidFill>
            <a:srgbClr val="FF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TW" dirty="0" lang="en-US">
                <a:latin charset="-120" panose="03000509000000000000" pitchFamily="65" typeface="標楷體"/>
                <a:ea charset="-120" panose="03000509000000000000" pitchFamily="65" typeface="標楷體"/>
              </a:rPr>
              <a:t>!</a:t>
            </a:r>
            <a:endParaRPr altLang="en-US" dirty="0" lang="zh-TW">
              <a:latin charset="-120" panose="03000509000000000000" pitchFamily="65" typeface="標楷體"/>
              <a:ea charset="-120" panose="03000509000000000000" pitchFamily="65" typeface="標楷體"/>
            </a:endParaRPr>
          </a:p>
        </p:txBody>
      </p:sp>
      <p:sp>
        <p:nvSpPr>
          <p:cNvPr id="11" name="AutoShape 4">
            <a:extLst>
              <a:ext uri="{FF2B5EF4-FFF2-40B4-BE49-F238E27FC236}">
                <a16:creationId xmlns:a16="http://schemas.microsoft.com/office/drawing/2014/main" id="{195CDD79-844D-4768-9526-3DBA93D460DE}"/>
              </a:ext>
            </a:extLst>
          </p:cNvPr>
          <p:cNvSpPr>
            <a:spLocks noChangeArrowheads="1"/>
          </p:cNvSpPr>
          <p:nvPr/>
        </p:nvSpPr>
        <p:spPr bwMode="auto">
          <a:xfrm>
            <a:off x="7308305" y="5056219"/>
            <a:ext cx="1512168" cy="504056"/>
          </a:xfrm>
          <a:prstGeom prst="wedgeRectCallout">
            <a:avLst>
              <a:gd fmla="val -92934" name="adj1"/>
              <a:gd fmla="val -215084" name="adj2"/>
            </a:avLst>
          </a:prstGeom>
          <a:solidFill>
            <a:srgbClr val="FFFF99"/>
          </a:solidFill>
          <a:ln algn="ctr" w="9525">
            <a:solidFill>
              <a:schemeClr val="tx1"/>
            </a:solidFill>
            <a:miter lim="800000"/>
            <a:headEnd/>
            <a:tailEnd/>
          </a:ln>
        </p:spPr>
        <p:txBody>
          <a:bodyPr/>
          <a:lstStyle/>
          <a:p>
            <a:r>
              <a:rPr altLang="en-US" b="1" dirty="0" lang="zh-TW" sz="1400">
                <a:solidFill>
                  <a:srgbClr val="0000FF"/>
                </a:solidFill>
                <a:latin charset="-120" pitchFamily="65" typeface="標楷體"/>
                <a:ea charset="-120" pitchFamily="65" typeface="標楷體"/>
              </a:rPr>
              <a:t>首次登入請先進行設定通行碼</a:t>
            </a:r>
            <a:endParaRPr altLang="zh-TW" b="1" dirty="0" lang="zh-TW" sz="1400">
              <a:solidFill>
                <a:srgbClr val="0000FF"/>
              </a:solidFill>
              <a:latin charset="-120" pitchFamily="65" typeface="標楷體"/>
              <a:ea charset="-120" pitchFamily="65" typeface="標楷體"/>
            </a:endParaRPr>
          </a:p>
        </p:txBody>
      </p:sp>
      <p:sp>
        <p:nvSpPr>
          <p:cNvPr id="10" name="矩形 9">
            <a:extLst>
              <a:ext uri="{FF2B5EF4-FFF2-40B4-BE49-F238E27FC236}">
                <a16:creationId xmlns:a16="http://schemas.microsoft.com/office/drawing/2014/main" id="{920A25CC-4E5C-40D5-B7C2-B173AAC745A2}"/>
              </a:ext>
            </a:extLst>
          </p:cNvPr>
          <p:cNvSpPr/>
          <p:nvPr/>
        </p:nvSpPr>
        <p:spPr>
          <a:xfrm>
            <a:off x="5652120" y="3925455"/>
            <a:ext cx="1296144" cy="22362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TW"/>
          </a:p>
        </p:txBody>
      </p:sp>
      <p:sp>
        <p:nvSpPr>
          <p:cNvPr id="3" name="投影片編號版面配置區 2">
            <a:extLst>
              <a:ext uri="{FF2B5EF4-FFF2-40B4-BE49-F238E27FC236}">
                <a16:creationId xmlns:a16="http://schemas.microsoft.com/office/drawing/2014/main" id="{431C3A23-BDFE-465A-A498-1173B9A2E4D5}"/>
              </a:ext>
            </a:extLst>
          </p:cNvPr>
          <p:cNvSpPr>
            <a:spLocks noGrp="1"/>
          </p:cNvSpPr>
          <p:nvPr>
            <p:ph idx="12" sz="quarter" type="sldNum"/>
          </p:nvPr>
        </p:nvSpPr>
        <p:spPr/>
        <p:txBody>
          <a:bodyPr/>
          <a:lstStyle/>
          <a:p>
            <a:pPr>
              <a:defRPr/>
            </a:pPr>
            <a:fld id="{6696D582-221A-4A7A-9495-2A3992126361}" type="slidenum">
              <a:rPr altLang="en-US" lang="zh-TW" smtClean="0"/>
              <a:pPr>
                <a:defRPr/>
              </a:pPr>
              <a:t>73</a:t>
            </a:fld>
            <a:endParaRPr altLang="zh-TW" dirty="0" lang="en-US"/>
          </a:p>
        </p:txBody>
      </p:sp>
    </p:spTree>
    <p:extLst>
      <p:ext uri="{BB962C8B-B14F-4D97-AF65-F5344CB8AC3E}">
        <p14:creationId xmlns:p14="http://schemas.microsoft.com/office/powerpoint/2010/main" val="321281093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A3A12989-BC54-4FD0-9C62-2F56304555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30803"/>
            <a:ext cx="9144000" cy="4796393"/>
          </a:xfrm>
          <a:prstGeom prst="rect">
            <a:avLst/>
          </a:prstGeom>
        </p:spPr>
      </p:pic>
      <p:sp>
        <p:nvSpPr>
          <p:cNvPr id="92163" name="標題 1"/>
          <p:cNvSpPr txBox="1">
            <a:spLocks/>
          </p:cNvSpPr>
          <p:nvPr/>
        </p:nvSpPr>
        <p:spPr bwMode="auto">
          <a:xfrm>
            <a:off x="395536" y="333375"/>
            <a:ext cx="8229600" cy="633413"/>
          </a:xfrm>
          <a:prstGeom prst="rect">
            <a:avLst/>
          </a:prstGeom>
          <a:noFill/>
          <a:ln w="9525">
            <a:noFill/>
            <a:miter lim="800000"/>
            <a:headEnd/>
            <a:tailEnd/>
          </a:ln>
        </p:spPr>
        <p:txBody>
          <a:bodyPr/>
          <a:lstStyle/>
          <a:p>
            <a:pPr eaLnBrk="0" hangingPunct="0"/>
            <a:r>
              <a:rPr lang="zh-TW" altLang="en-US" sz="2800" dirty="0">
                <a:solidFill>
                  <a:schemeClr val="tx2"/>
                </a:solidFill>
                <a:latin typeface="標楷體" pitchFamily="65" charset="-120"/>
                <a:ea typeface="標楷體" pitchFamily="65" charset="-120"/>
              </a:rPr>
              <a:t>十、網路選填登記志願系統</a:t>
            </a:r>
            <a:r>
              <a:rPr lang="en-US" altLang="zh-TW" sz="2800" dirty="0">
                <a:solidFill>
                  <a:schemeClr val="tx2"/>
                </a:solidFill>
                <a:latin typeface="標楷體" pitchFamily="65" charset="-120"/>
                <a:ea typeface="標楷體" pitchFamily="65" charset="-120"/>
              </a:rPr>
              <a:t>-</a:t>
            </a:r>
            <a:r>
              <a:rPr lang="zh-TW" altLang="en-US" sz="2800" dirty="0">
                <a:solidFill>
                  <a:srgbClr val="FF0000"/>
                </a:solidFill>
                <a:latin typeface="標楷體" pitchFamily="65" charset="-120"/>
                <a:ea typeface="標楷體" pitchFamily="65" charset="-120"/>
              </a:rPr>
              <a:t>通行碼設定</a:t>
            </a:r>
            <a:endParaRPr lang="zh-TW" altLang="en-US" sz="2800" dirty="0">
              <a:solidFill>
                <a:srgbClr val="FF0000"/>
              </a:solidFill>
            </a:endParaRPr>
          </a:p>
        </p:txBody>
      </p:sp>
      <p:sp>
        <p:nvSpPr>
          <p:cNvPr id="8" name="AutoShape 4">
            <a:extLst>
              <a:ext uri="{FF2B5EF4-FFF2-40B4-BE49-F238E27FC236}">
                <a16:creationId xmlns:a16="http://schemas.microsoft.com/office/drawing/2014/main" id="{1819B8B8-9049-4F1F-ADA0-BC842A2C2E1D}"/>
              </a:ext>
            </a:extLst>
          </p:cNvPr>
          <p:cNvSpPr>
            <a:spLocks noChangeArrowheads="1"/>
          </p:cNvSpPr>
          <p:nvPr/>
        </p:nvSpPr>
        <p:spPr bwMode="auto">
          <a:xfrm>
            <a:off x="5652120" y="3609020"/>
            <a:ext cx="2592288" cy="1044116"/>
          </a:xfrm>
          <a:prstGeom prst="wedgeRectCallout">
            <a:avLst>
              <a:gd name="adj1" fmla="val -52084"/>
              <a:gd name="adj2" fmla="val -69520"/>
            </a:avLst>
          </a:prstGeom>
          <a:solidFill>
            <a:srgbClr val="FFFF99"/>
          </a:solidFill>
          <a:ln w="9525" algn="ctr">
            <a:solidFill>
              <a:schemeClr val="tx1"/>
            </a:solidFill>
            <a:miter lim="800000"/>
            <a:headEnd/>
            <a:tailEnd/>
          </a:ln>
        </p:spPr>
        <p:txBody>
          <a:bodyPr/>
          <a:lstStyle/>
          <a:p>
            <a:r>
              <a:rPr lang="zh-TW" altLang="en-US" sz="1400" b="1" dirty="0">
                <a:solidFill>
                  <a:srgbClr val="0000FF"/>
                </a:solidFill>
                <a:latin typeface="標楷體" pitchFamily="65" charset="-120"/>
                <a:ea typeface="標楷體" pitchFamily="65" charset="-120"/>
              </a:rPr>
              <a:t>通行碼設定長度應為</a:t>
            </a:r>
            <a:r>
              <a:rPr lang="en-US" altLang="zh-TW" sz="1400" b="1" dirty="0">
                <a:solidFill>
                  <a:srgbClr val="0000FF"/>
                </a:solidFill>
                <a:latin typeface="標楷體" pitchFamily="65" charset="-120"/>
                <a:ea typeface="標楷體" pitchFamily="65" charset="-120"/>
              </a:rPr>
              <a:t>8~16</a:t>
            </a:r>
            <a:r>
              <a:rPr lang="zh-TW" altLang="en-US" sz="1400" b="1" dirty="0">
                <a:solidFill>
                  <a:srgbClr val="0000FF"/>
                </a:solidFill>
                <a:latin typeface="標楷體" pitchFamily="65" charset="-120"/>
                <a:ea typeface="標楷體" pitchFamily="65" charset="-120"/>
              </a:rPr>
              <a:t>個字元，須包含英文及數字，通行碼設定完成後請儲存或列印通行確認單並妥善保存。</a:t>
            </a:r>
            <a:endParaRPr lang="zh-TW" altLang="zh-TW" sz="1400" b="1" dirty="0">
              <a:solidFill>
                <a:srgbClr val="0000FF"/>
              </a:solidFill>
              <a:latin typeface="標楷體" pitchFamily="65" charset="-120"/>
              <a:ea typeface="標楷體" pitchFamily="65" charset="-120"/>
            </a:endParaRPr>
          </a:p>
        </p:txBody>
      </p:sp>
      <p:sp>
        <p:nvSpPr>
          <p:cNvPr id="4" name="投影片編號版面配置區 3">
            <a:extLst>
              <a:ext uri="{FF2B5EF4-FFF2-40B4-BE49-F238E27FC236}">
                <a16:creationId xmlns:a16="http://schemas.microsoft.com/office/drawing/2014/main" id="{09D45EB2-7961-43CF-8A72-7256A51D6195}"/>
              </a:ext>
            </a:extLst>
          </p:cNvPr>
          <p:cNvSpPr>
            <a:spLocks noGrp="1"/>
          </p:cNvSpPr>
          <p:nvPr>
            <p:ph type="sldNum" sz="quarter" idx="12"/>
          </p:nvPr>
        </p:nvSpPr>
        <p:spPr/>
        <p:txBody>
          <a:bodyPr/>
          <a:lstStyle/>
          <a:p>
            <a:pPr>
              <a:defRPr/>
            </a:pPr>
            <a:fld id="{6696D582-221A-4A7A-9495-2A3992126361}" type="slidenum">
              <a:rPr lang="zh-TW" altLang="en-US" smtClean="0"/>
              <a:pPr>
                <a:defRPr/>
              </a:pPr>
              <a:t>74</a:t>
            </a:fld>
            <a:endParaRPr lang="en-US" altLang="zh-TW" dirty="0"/>
          </a:p>
        </p:txBody>
      </p:sp>
    </p:spTree>
  </p:cSld>
  <p:clrMapOvr>
    <a:masterClrMapping/>
  </p:clrMapOvr>
</p:sld>
</file>

<file path=ppt/slides/slide7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89D217FB-1FED-4A54-BD69-41CC15AC30A7}"/>
              </a:ext>
            </a:extLst>
          </p:cNvPr>
          <p:cNvPicPr>
            <a:picLocks noChangeAspect="1"/>
          </p:cNvPicPr>
          <p:nvPr/>
        </p:nvPicPr>
        <p:blipFill rotWithShape="1">
          <a:blip r:embed="rId3">
            <a:extLst>
              <a:ext uri="{28A0092B-C50C-407E-A947-70E740481C1C}">
                <a14:useLocalDpi xmlns:a14="http://schemas.microsoft.com/office/drawing/2010/main" val="0"/>
              </a:ext>
            </a:extLst>
          </a:blip>
          <a:srcRect l="11" r="80"/>
          <a:stretch/>
        </p:blipFill>
        <p:spPr>
          <a:xfrm>
            <a:off x="199413" y="2060848"/>
            <a:ext cx="4807891" cy="2376264"/>
          </a:xfrm>
          <a:prstGeom prst="rect">
            <a:avLst/>
          </a:prstGeom>
        </p:spPr>
      </p:pic>
      <p:sp>
        <p:nvSpPr>
          <p:cNvPr id="92163" name="標題 1"/>
          <p:cNvSpPr txBox="1">
            <a:spLocks/>
          </p:cNvSpPr>
          <p:nvPr/>
        </p:nvSpPr>
        <p:spPr bwMode="auto">
          <a:xfrm>
            <a:off x="477838" y="333375"/>
            <a:ext cx="8229600" cy="633413"/>
          </a:xfrm>
          <a:prstGeom prst="rect">
            <a:avLst/>
          </a:prstGeom>
          <a:noFill/>
          <a:ln w="9525">
            <a:noFill/>
            <a:miter lim="800000"/>
            <a:headEnd/>
            <a:tailEnd/>
          </a:ln>
        </p:spPr>
        <p:txBody>
          <a:bodyPr/>
          <a:lstStyle/>
          <a:p>
            <a:pPr eaLnBrk="0" hangingPunct="0"/>
            <a:r>
              <a:rPr altLang="en-US" dirty="0" lang="zh-TW" sz="2800">
                <a:solidFill>
                  <a:schemeClr val="tx2"/>
                </a:solidFill>
                <a:latin charset="-120" pitchFamily="65" typeface="標楷體"/>
                <a:ea charset="-120" pitchFamily="65" typeface="標楷體"/>
              </a:rPr>
              <a:t>十、網路選填登記志願系統</a:t>
            </a:r>
            <a:r>
              <a:rPr altLang="zh-TW" dirty="0" lang="en-US" sz="2800">
                <a:solidFill>
                  <a:schemeClr val="tx2"/>
                </a:solidFill>
                <a:latin charset="-120" pitchFamily="65" typeface="標楷體"/>
                <a:ea charset="-120" pitchFamily="65" typeface="標楷體"/>
              </a:rPr>
              <a:t>-</a:t>
            </a:r>
            <a:r>
              <a:rPr altLang="en-US" dirty="0" lang="zh-TW" sz="2800">
                <a:solidFill>
                  <a:srgbClr val="FF0000"/>
                </a:solidFill>
                <a:latin charset="-120" pitchFamily="65" typeface="標楷體"/>
                <a:ea charset="-120" pitchFamily="65" typeface="標楷體"/>
              </a:rPr>
              <a:t>通行碼設定成功畫面</a:t>
            </a:r>
            <a:endParaRPr altLang="en-US" dirty="0" lang="zh-TW" sz="2800">
              <a:solidFill>
                <a:srgbClr val="FF0000"/>
              </a:solidFill>
            </a:endParaRPr>
          </a:p>
        </p:txBody>
      </p:sp>
      <p:sp>
        <p:nvSpPr>
          <p:cNvPr id="8" name="向右箭號 8">
            <a:extLst>
              <a:ext uri="{FF2B5EF4-FFF2-40B4-BE49-F238E27FC236}">
                <a16:creationId xmlns:a16="http://schemas.microsoft.com/office/drawing/2014/main" id="{B82B4722-6A9D-40EF-93AA-AEBF1BD7751E}"/>
              </a:ext>
            </a:extLst>
          </p:cNvPr>
          <p:cNvSpPr/>
          <p:nvPr/>
        </p:nvSpPr>
        <p:spPr>
          <a:xfrm>
            <a:off x="3347864" y="3685112"/>
            <a:ext cx="1944216"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TW"/>
          </a:p>
        </p:txBody>
      </p:sp>
      <p:sp>
        <p:nvSpPr>
          <p:cNvPr id="9" name="矩形 8">
            <a:extLst>
              <a:ext uri="{FF2B5EF4-FFF2-40B4-BE49-F238E27FC236}">
                <a16:creationId xmlns:a16="http://schemas.microsoft.com/office/drawing/2014/main" id="{4583E65A-BE1C-4589-A315-18092048B730}"/>
              </a:ext>
            </a:extLst>
          </p:cNvPr>
          <p:cNvSpPr/>
          <p:nvPr/>
        </p:nvSpPr>
        <p:spPr>
          <a:xfrm>
            <a:off x="1973710" y="3602182"/>
            <a:ext cx="1296144" cy="223626"/>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TW"/>
          </a:p>
        </p:txBody>
      </p:sp>
      <p:sp>
        <p:nvSpPr>
          <p:cNvPr id="10" name="矩形 9">
            <a:extLst>
              <a:ext uri="{FF2B5EF4-FFF2-40B4-BE49-F238E27FC236}">
                <a16:creationId xmlns:a16="http://schemas.microsoft.com/office/drawing/2014/main" id="{FBAD7C37-714C-412B-AA98-395D3E681BAD}"/>
              </a:ext>
            </a:extLst>
          </p:cNvPr>
          <p:cNvSpPr/>
          <p:nvPr/>
        </p:nvSpPr>
        <p:spPr>
          <a:xfrm>
            <a:off x="1655056" y="3154218"/>
            <a:ext cx="1880134" cy="223626"/>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TW"/>
          </a:p>
        </p:txBody>
      </p:sp>
      <p:pic>
        <p:nvPicPr>
          <p:cNvPr id="3" name="圖片 2">
            <a:extLst>
              <a:ext uri="{FF2B5EF4-FFF2-40B4-BE49-F238E27FC236}">
                <a16:creationId xmlns:a16="http://schemas.microsoft.com/office/drawing/2014/main" id="{287C412C-291B-435E-AA55-D54E68D8C996}"/>
              </a:ext>
            </a:extLst>
          </p:cNvPr>
          <p:cNvPicPr>
            <a:picLocks noChangeAspect="1"/>
          </p:cNvPicPr>
          <p:nvPr/>
        </p:nvPicPr>
        <p:blipFill>
          <a:blip r:embed="rId4"/>
          <a:stretch>
            <a:fillRect/>
          </a:stretch>
        </p:blipFill>
        <p:spPr>
          <a:xfrm>
            <a:off x="5325908" y="1409625"/>
            <a:ext cx="3566571" cy="4766997"/>
          </a:xfrm>
          <a:prstGeom prst="rect">
            <a:avLst/>
          </a:prstGeom>
          <a:ln>
            <a:solidFill>
              <a:schemeClr val="tx1"/>
            </a:solidFill>
          </a:ln>
        </p:spPr>
      </p:pic>
      <p:sp>
        <p:nvSpPr>
          <p:cNvPr id="5" name="投影片編號版面配置區 4">
            <a:extLst>
              <a:ext uri="{FF2B5EF4-FFF2-40B4-BE49-F238E27FC236}">
                <a16:creationId xmlns:a16="http://schemas.microsoft.com/office/drawing/2014/main" id="{2C648D64-E857-45ED-A1A2-5CCB8D84E144}"/>
              </a:ext>
            </a:extLst>
          </p:cNvPr>
          <p:cNvSpPr>
            <a:spLocks noGrp="1"/>
          </p:cNvSpPr>
          <p:nvPr>
            <p:ph idx="12" sz="quarter" type="sldNum"/>
          </p:nvPr>
        </p:nvSpPr>
        <p:spPr/>
        <p:txBody>
          <a:bodyPr/>
          <a:lstStyle/>
          <a:p>
            <a:pPr>
              <a:defRPr/>
            </a:pPr>
            <a:fld id="{6696D582-221A-4A7A-9495-2A3992126361}" type="slidenum">
              <a:rPr altLang="en-US" lang="zh-TW" smtClean="0"/>
              <a:pPr>
                <a:defRPr/>
              </a:pPr>
              <a:t>75</a:t>
            </a:fld>
            <a:endParaRPr altLang="zh-TW" dirty="0" lang="en-US"/>
          </a:p>
        </p:txBody>
      </p:sp>
    </p:spTree>
    <p:extLst>
      <p:ext uri="{BB962C8B-B14F-4D97-AF65-F5344CB8AC3E}">
        <p14:creationId xmlns:p14="http://schemas.microsoft.com/office/powerpoint/2010/main" val="283037639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CE2A884F-48CF-4B0B-8F9F-656752D11D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1124744"/>
            <a:ext cx="8172400" cy="5284919"/>
          </a:xfrm>
          <a:prstGeom prst="rect">
            <a:avLst/>
          </a:prstGeom>
        </p:spPr>
      </p:pic>
      <p:sp>
        <p:nvSpPr>
          <p:cNvPr id="92163" name="標題 1"/>
          <p:cNvSpPr txBox="1">
            <a:spLocks/>
          </p:cNvSpPr>
          <p:nvPr/>
        </p:nvSpPr>
        <p:spPr bwMode="auto">
          <a:xfrm>
            <a:off x="477838" y="333375"/>
            <a:ext cx="8229600" cy="633413"/>
          </a:xfrm>
          <a:prstGeom prst="rect">
            <a:avLst/>
          </a:prstGeom>
          <a:noFill/>
          <a:ln w="9525">
            <a:noFill/>
            <a:miter lim="800000"/>
            <a:headEnd/>
            <a:tailEnd/>
          </a:ln>
        </p:spPr>
        <p:txBody>
          <a:bodyPr/>
          <a:lstStyle/>
          <a:p>
            <a:pPr eaLnBrk="0" hangingPunct="0"/>
            <a:r>
              <a:rPr lang="zh-TW" altLang="en-US" sz="2800" dirty="0">
                <a:solidFill>
                  <a:schemeClr val="tx2"/>
                </a:solidFill>
                <a:latin typeface="標楷體" pitchFamily="65" charset="-120"/>
                <a:ea typeface="標楷體" pitchFamily="65" charset="-120"/>
              </a:rPr>
              <a:t>十、網路選填登記志願系統</a:t>
            </a:r>
            <a:r>
              <a:rPr lang="en-US" altLang="zh-TW" sz="2800" dirty="0">
                <a:solidFill>
                  <a:schemeClr val="tx2"/>
                </a:solidFill>
                <a:latin typeface="標楷體" pitchFamily="65" charset="-120"/>
                <a:ea typeface="標楷體" pitchFamily="65" charset="-120"/>
              </a:rPr>
              <a:t>-</a:t>
            </a:r>
            <a:r>
              <a:rPr lang="zh-TW" altLang="en-US" sz="2800" dirty="0">
                <a:solidFill>
                  <a:srgbClr val="FF0000"/>
                </a:solidFill>
                <a:latin typeface="標楷體" pitchFamily="65" charset="-120"/>
                <a:ea typeface="標楷體" pitchFamily="65" charset="-120"/>
              </a:rPr>
              <a:t>登入系統</a:t>
            </a:r>
            <a:endParaRPr lang="zh-TW" altLang="en-US" sz="2800" dirty="0">
              <a:solidFill>
                <a:srgbClr val="FF0000"/>
              </a:solidFill>
            </a:endParaRPr>
          </a:p>
        </p:txBody>
      </p:sp>
      <p:sp>
        <p:nvSpPr>
          <p:cNvPr id="7" name="AutoShape 4">
            <a:extLst>
              <a:ext uri="{FF2B5EF4-FFF2-40B4-BE49-F238E27FC236}">
                <a16:creationId xmlns:a16="http://schemas.microsoft.com/office/drawing/2014/main" id="{DDA84EBB-6BA9-4BA9-9926-19E9AFB2CECB}"/>
              </a:ext>
            </a:extLst>
          </p:cNvPr>
          <p:cNvSpPr>
            <a:spLocks noChangeArrowheads="1"/>
          </p:cNvSpPr>
          <p:nvPr/>
        </p:nvSpPr>
        <p:spPr bwMode="auto">
          <a:xfrm>
            <a:off x="5724128" y="4365104"/>
            <a:ext cx="2088232" cy="1152128"/>
          </a:xfrm>
          <a:prstGeom prst="wedgeRectCallout">
            <a:avLst>
              <a:gd name="adj1" fmla="val -98836"/>
              <a:gd name="adj2" fmla="val 68188"/>
            </a:avLst>
          </a:prstGeom>
          <a:solidFill>
            <a:srgbClr val="FFFF99"/>
          </a:solidFill>
          <a:ln w="9525" algn="ctr">
            <a:solidFill>
              <a:schemeClr val="tx1"/>
            </a:solidFill>
            <a:miter lim="800000"/>
            <a:headEnd/>
            <a:tailEnd/>
          </a:ln>
        </p:spPr>
        <p:txBody>
          <a:bodyPr/>
          <a:lstStyle/>
          <a:p>
            <a:r>
              <a:rPr lang="zh-TW" altLang="en-US" sz="1400" b="1" dirty="0">
                <a:solidFill>
                  <a:srgbClr val="0000FF"/>
                </a:solidFill>
                <a:latin typeface="標楷體" pitchFamily="65" charset="-120"/>
                <a:ea typeface="標楷體" pitchFamily="65" charset="-120"/>
              </a:rPr>
              <a:t>通行碼設定完成後請考生輸入身分證統一編號、出生年月日、統一入學測驗准考證號碼及通行碼登入系統。</a:t>
            </a:r>
            <a:endParaRPr lang="zh-TW" altLang="zh-TW" sz="1400" b="1" dirty="0">
              <a:solidFill>
                <a:srgbClr val="0000FF"/>
              </a:solidFill>
              <a:latin typeface="標楷體" pitchFamily="65" charset="-120"/>
              <a:ea typeface="標楷體" pitchFamily="65" charset="-120"/>
            </a:endParaRPr>
          </a:p>
        </p:txBody>
      </p:sp>
      <p:sp>
        <p:nvSpPr>
          <p:cNvPr id="4" name="投影片編號版面配置區 3">
            <a:extLst>
              <a:ext uri="{FF2B5EF4-FFF2-40B4-BE49-F238E27FC236}">
                <a16:creationId xmlns:a16="http://schemas.microsoft.com/office/drawing/2014/main" id="{5AA624B1-7F55-4546-9FB0-39F3BB0F1EBD}"/>
              </a:ext>
            </a:extLst>
          </p:cNvPr>
          <p:cNvSpPr>
            <a:spLocks noGrp="1"/>
          </p:cNvSpPr>
          <p:nvPr>
            <p:ph type="sldNum" sz="quarter" idx="12"/>
          </p:nvPr>
        </p:nvSpPr>
        <p:spPr/>
        <p:txBody>
          <a:bodyPr/>
          <a:lstStyle/>
          <a:p>
            <a:pPr>
              <a:defRPr/>
            </a:pPr>
            <a:fld id="{6696D582-221A-4A7A-9495-2A3992126361}" type="slidenum">
              <a:rPr lang="zh-TW" altLang="en-US" smtClean="0"/>
              <a:pPr>
                <a:defRPr/>
              </a:pPr>
              <a:t>76</a:t>
            </a:fld>
            <a:endParaRPr lang="en-US" altLang="zh-TW" dirty="0"/>
          </a:p>
        </p:txBody>
      </p:sp>
      <p:sp>
        <p:nvSpPr>
          <p:cNvPr id="6" name="矩形 5">
            <a:extLst>
              <a:ext uri="{FF2B5EF4-FFF2-40B4-BE49-F238E27FC236}">
                <a16:creationId xmlns:a16="http://schemas.microsoft.com/office/drawing/2014/main" id="{EC943D1F-8A38-4BB7-96DF-43D7491610F9}"/>
              </a:ext>
            </a:extLst>
          </p:cNvPr>
          <p:cNvSpPr/>
          <p:nvPr/>
        </p:nvSpPr>
        <p:spPr>
          <a:xfrm>
            <a:off x="3995936" y="5661248"/>
            <a:ext cx="576064"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9" name="圖片 8">
            <a:extLst>
              <a:ext uri="{FF2B5EF4-FFF2-40B4-BE49-F238E27FC236}">
                <a16:creationId xmlns:a16="http://schemas.microsoft.com/office/drawing/2014/main" id="{113C8117-9298-4E22-90B4-71D587D8791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4644008" y="5623984"/>
            <a:ext cx="434568" cy="434568"/>
          </a:xfrm>
          <a:prstGeom prst="rect">
            <a:avLst/>
          </a:prstGeom>
        </p:spPr>
      </p:pic>
    </p:spTree>
    <p:extLst>
      <p:ext uri="{BB962C8B-B14F-4D97-AF65-F5344CB8AC3E}">
        <p14:creationId xmlns:p14="http://schemas.microsoft.com/office/powerpoint/2010/main" val="137294648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標題 1"/>
          <p:cNvSpPr txBox="1">
            <a:spLocks/>
          </p:cNvSpPr>
          <p:nvPr/>
        </p:nvSpPr>
        <p:spPr bwMode="auto">
          <a:xfrm>
            <a:off x="230188" y="333375"/>
            <a:ext cx="8518525" cy="633413"/>
          </a:xfrm>
          <a:prstGeom prst="rect">
            <a:avLst/>
          </a:prstGeom>
          <a:noFill/>
          <a:ln w="9525">
            <a:noFill/>
            <a:miter lim="800000"/>
            <a:headEnd/>
            <a:tailEnd/>
          </a:ln>
        </p:spPr>
        <p:txBody>
          <a:bodyPr/>
          <a:lstStyle/>
          <a:p>
            <a:pPr eaLnBrk="0" hangingPunct="0"/>
            <a:r>
              <a:rPr lang="zh-TW" altLang="en-US" sz="2800" dirty="0">
                <a:solidFill>
                  <a:schemeClr val="tx2"/>
                </a:solidFill>
                <a:latin typeface="標楷體" pitchFamily="65" charset="-120"/>
                <a:ea typeface="標楷體" pitchFamily="65" charset="-120"/>
              </a:rPr>
              <a:t>十、網路選填登記志願系統</a:t>
            </a:r>
            <a:r>
              <a:rPr lang="en-US" altLang="zh-TW" sz="2800" dirty="0">
                <a:solidFill>
                  <a:schemeClr val="tx2"/>
                </a:solidFill>
                <a:latin typeface="標楷體" pitchFamily="65" charset="-120"/>
                <a:ea typeface="標楷體" pitchFamily="65" charset="-120"/>
              </a:rPr>
              <a:t>-</a:t>
            </a:r>
            <a:r>
              <a:rPr lang="zh-TW" altLang="en-US" sz="2600" dirty="0">
                <a:solidFill>
                  <a:srgbClr val="FF0000"/>
                </a:solidFill>
                <a:latin typeface="標楷體" pitchFamily="65" charset="-120"/>
                <a:ea typeface="標楷體" pitchFamily="65" charset="-120"/>
              </a:rPr>
              <a:t>選填登記志願規定說明</a:t>
            </a:r>
            <a:endParaRPr lang="zh-TW" altLang="en-US" sz="2600" dirty="0">
              <a:solidFill>
                <a:srgbClr val="FF0000"/>
              </a:solidFill>
            </a:endParaRPr>
          </a:p>
        </p:txBody>
      </p:sp>
      <p:sp>
        <p:nvSpPr>
          <p:cNvPr id="4" name="投影片編號版面配置區 3">
            <a:extLst>
              <a:ext uri="{FF2B5EF4-FFF2-40B4-BE49-F238E27FC236}">
                <a16:creationId xmlns:a16="http://schemas.microsoft.com/office/drawing/2014/main" id="{300E2E99-8EE7-40FE-B8AF-892E4A46D4F4}"/>
              </a:ext>
            </a:extLst>
          </p:cNvPr>
          <p:cNvSpPr>
            <a:spLocks noGrp="1"/>
          </p:cNvSpPr>
          <p:nvPr>
            <p:ph type="sldNum" sz="quarter" idx="12"/>
          </p:nvPr>
        </p:nvSpPr>
        <p:spPr/>
        <p:txBody>
          <a:bodyPr/>
          <a:lstStyle/>
          <a:p>
            <a:pPr>
              <a:defRPr/>
            </a:pPr>
            <a:fld id="{6696D582-221A-4A7A-9495-2A3992126361}" type="slidenum">
              <a:rPr lang="zh-TW" altLang="en-US" smtClean="0"/>
              <a:pPr>
                <a:defRPr/>
              </a:pPr>
              <a:t>77</a:t>
            </a:fld>
            <a:endParaRPr lang="en-US" altLang="zh-TW" dirty="0"/>
          </a:p>
        </p:txBody>
      </p:sp>
      <p:pic>
        <p:nvPicPr>
          <p:cNvPr id="10" name="圖片 9">
            <a:extLst>
              <a:ext uri="{FF2B5EF4-FFF2-40B4-BE49-F238E27FC236}">
                <a16:creationId xmlns:a16="http://schemas.microsoft.com/office/drawing/2014/main" id="{36B07937-422B-4767-84A0-E9B4B47B8207}"/>
              </a:ext>
            </a:extLst>
          </p:cNvPr>
          <p:cNvPicPr>
            <a:picLocks noChangeAspect="1"/>
          </p:cNvPicPr>
          <p:nvPr/>
        </p:nvPicPr>
        <p:blipFill>
          <a:blip r:embed="rId3"/>
          <a:stretch>
            <a:fillRect/>
          </a:stretch>
        </p:blipFill>
        <p:spPr>
          <a:xfrm>
            <a:off x="1705" y="1091055"/>
            <a:ext cx="8992855" cy="5029902"/>
          </a:xfrm>
          <a:prstGeom prst="rect">
            <a:avLst/>
          </a:prstGeom>
        </p:spPr>
      </p:pic>
    </p:spTree>
  </p:cSld>
  <p:clrMapOvr>
    <a:masterClrMapping/>
  </p:clrMapOvr>
</p:sld>
</file>

<file path=ppt/slides/slide7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3D4D5E71-DDF8-4B09-BC96-DB8F9BBE3FD9}"/>
              </a:ext>
            </a:extLst>
          </p:cNvPr>
          <p:cNvPicPr>
            <a:picLocks noChangeAspect="1"/>
          </p:cNvPicPr>
          <p:nvPr/>
        </p:nvPicPr>
        <p:blipFill rotWithShape="1">
          <a:blip r:embed="rId3">
            <a:extLst>
              <a:ext uri="{28A0092B-C50C-407E-A947-70E740481C1C}">
                <a14:useLocalDpi xmlns:a14="http://schemas.microsoft.com/office/drawing/2010/main" val="0"/>
              </a:ext>
            </a:extLst>
          </a:blip>
          <a:srcRect b="17" t="53"/>
          <a:stretch/>
        </p:blipFill>
        <p:spPr>
          <a:xfrm>
            <a:off x="457200" y="1120642"/>
            <a:ext cx="7898056" cy="5544617"/>
          </a:xfrm>
          <a:prstGeom prst="rect">
            <a:avLst/>
          </a:prstGeom>
        </p:spPr>
      </p:pic>
      <p:sp>
        <p:nvSpPr>
          <p:cNvPr id="96258" name="標題 1"/>
          <p:cNvSpPr txBox="1">
            <a:spLocks/>
          </p:cNvSpPr>
          <p:nvPr/>
        </p:nvSpPr>
        <p:spPr bwMode="auto">
          <a:xfrm>
            <a:off x="336550" y="333375"/>
            <a:ext cx="8229600" cy="633413"/>
          </a:xfrm>
          <a:prstGeom prst="rect">
            <a:avLst/>
          </a:prstGeom>
          <a:noFill/>
          <a:ln w="9525">
            <a:noFill/>
            <a:miter lim="800000"/>
            <a:headEnd/>
            <a:tailEnd/>
          </a:ln>
        </p:spPr>
        <p:txBody>
          <a:bodyPr/>
          <a:lstStyle/>
          <a:p>
            <a:pPr eaLnBrk="0" hangingPunct="0"/>
            <a:r>
              <a:rPr altLang="en-US" dirty="0" lang="zh-TW" sz="2800">
                <a:solidFill>
                  <a:schemeClr val="tx2"/>
                </a:solidFill>
                <a:latin charset="-120" pitchFamily="65" typeface="標楷體"/>
                <a:ea charset="-120" pitchFamily="65" typeface="標楷體"/>
              </a:rPr>
              <a:t>十、網路選填登記志願系統</a:t>
            </a:r>
            <a:r>
              <a:rPr altLang="zh-TW" dirty="0" lang="en-US" sz="2800">
                <a:solidFill>
                  <a:schemeClr val="tx2"/>
                </a:solidFill>
                <a:latin charset="-120" pitchFamily="65" typeface="標楷體"/>
                <a:ea charset="-120" pitchFamily="65" typeface="標楷體"/>
              </a:rPr>
              <a:t>-</a:t>
            </a:r>
            <a:r>
              <a:rPr altLang="en-US" dirty="0" lang="zh-TW" sz="2800">
                <a:solidFill>
                  <a:srgbClr val="FF0000"/>
                </a:solidFill>
                <a:latin charset="-120" pitchFamily="65" typeface="標楷體"/>
                <a:ea charset="-120" pitchFamily="65" typeface="標楷體"/>
              </a:rPr>
              <a:t>操作介面</a:t>
            </a:r>
            <a:endParaRPr altLang="en-US" dirty="0" lang="zh-TW" sz="2800">
              <a:solidFill>
                <a:srgbClr val="FF0000"/>
              </a:solidFill>
            </a:endParaRPr>
          </a:p>
        </p:txBody>
      </p:sp>
      <p:sp>
        <p:nvSpPr>
          <p:cNvPr id="11" name="AutoShape 4">
            <a:extLst>
              <a:ext uri="{FF2B5EF4-FFF2-40B4-BE49-F238E27FC236}">
                <a16:creationId xmlns:a16="http://schemas.microsoft.com/office/drawing/2014/main" id="{F800F7EE-A181-488D-9A2F-ECD1D4C023EC}"/>
              </a:ext>
            </a:extLst>
          </p:cNvPr>
          <p:cNvSpPr>
            <a:spLocks noChangeArrowheads="1"/>
          </p:cNvSpPr>
          <p:nvPr/>
        </p:nvSpPr>
        <p:spPr bwMode="auto">
          <a:xfrm>
            <a:off x="5065141" y="4442934"/>
            <a:ext cx="1995488" cy="709613"/>
          </a:xfrm>
          <a:prstGeom prst="wedgeRectCallout">
            <a:avLst>
              <a:gd fmla="val -70140" name="adj1"/>
              <a:gd fmla="val -21322" name="adj2"/>
            </a:avLst>
          </a:prstGeom>
          <a:solidFill>
            <a:srgbClr val="FFFF99"/>
          </a:solidFill>
          <a:ln algn="ctr" w="9525">
            <a:solidFill>
              <a:schemeClr val="tx1"/>
            </a:solidFill>
            <a:miter lim="800000"/>
            <a:headEnd/>
            <a:tailEnd/>
          </a:ln>
        </p:spPr>
        <p:txBody>
          <a:bodyPr/>
          <a:lstStyle/>
          <a:p>
            <a:r>
              <a:rPr altLang="zh-TW" b="1" dirty="0" lang="zh-TW" sz="1400">
                <a:solidFill>
                  <a:srgbClr val="0000FF"/>
                </a:solidFill>
                <a:latin charset="-120" pitchFamily="65" typeface="標楷體"/>
                <a:ea charset="-120" pitchFamily="65" typeface="標楷體"/>
              </a:rPr>
              <a:t>考生可點選此按鈕以調整位於「已選取志願」清單內的志願順序。</a:t>
            </a:r>
            <a:endParaRPr altLang="en-US" b="1" dirty="0" lang="zh-TW" sz="1400">
              <a:solidFill>
                <a:srgbClr val="0000FF"/>
              </a:solidFill>
              <a:latin charset="-120" pitchFamily="65" typeface="標楷體"/>
              <a:ea charset="-120" pitchFamily="65" typeface="標楷體"/>
            </a:endParaRPr>
          </a:p>
        </p:txBody>
      </p:sp>
      <p:sp>
        <p:nvSpPr>
          <p:cNvPr id="12" name="AutoShape 4">
            <a:extLst>
              <a:ext uri="{FF2B5EF4-FFF2-40B4-BE49-F238E27FC236}">
                <a16:creationId xmlns:a16="http://schemas.microsoft.com/office/drawing/2014/main" id="{31F7668C-9F69-4276-B4DC-69C368FDDC1F}"/>
              </a:ext>
            </a:extLst>
          </p:cNvPr>
          <p:cNvSpPr>
            <a:spLocks noChangeArrowheads="1"/>
          </p:cNvSpPr>
          <p:nvPr/>
        </p:nvSpPr>
        <p:spPr bwMode="auto">
          <a:xfrm>
            <a:off x="5292080" y="5622678"/>
            <a:ext cx="2814638" cy="714375"/>
          </a:xfrm>
          <a:prstGeom prst="wedgeRectCallout">
            <a:avLst>
              <a:gd fmla="val -73048" name="adj1"/>
              <a:gd fmla="val 2143" name="adj2"/>
            </a:avLst>
          </a:prstGeom>
          <a:solidFill>
            <a:srgbClr val="FFFF99"/>
          </a:solidFill>
          <a:ln algn="ctr" w="9525">
            <a:solidFill>
              <a:schemeClr val="tx1"/>
            </a:solidFill>
            <a:miter lim="800000"/>
            <a:headEnd/>
            <a:tailEnd/>
          </a:ln>
        </p:spPr>
        <p:txBody>
          <a:bodyPr/>
          <a:lstStyle/>
          <a:p>
            <a:r>
              <a:rPr altLang="zh-TW" b="1" dirty="0" lang="zh-TW" sz="1400">
                <a:solidFill>
                  <a:srgbClr val="0000FF"/>
                </a:solidFill>
                <a:latin charset="-120" pitchFamily="65" typeface="標楷體"/>
                <a:ea charset="-120" pitchFamily="65" typeface="標楷體"/>
              </a:rPr>
              <a:t>考生在「已選</a:t>
            </a:r>
            <a:r>
              <a:rPr altLang="en-US" b="1" dirty="0" lang="zh-TW" sz="1400">
                <a:solidFill>
                  <a:srgbClr val="0000FF"/>
                </a:solidFill>
                <a:latin charset="-120" pitchFamily="65" typeface="標楷體"/>
                <a:ea charset="-120" pitchFamily="65" typeface="標楷體"/>
              </a:rPr>
              <a:t>填</a:t>
            </a:r>
            <a:r>
              <a:rPr altLang="zh-TW" b="1" dirty="0" lang="zh-TW" sz="1400">
                <a:solidFill>
                  <a:srgbClr val="0000FF"/>
                </a:solidFill>
                <a:latin charset="-120" pitchFamily="65" typeface="標楷體"/>
                <a:ea charset="-120" pitchFamily="65" typeface="標楷體"/>
              </a:rPr>
              <a:t>志願」清單內選擇想刪除的志願後，點選此按鈕，則會刪除考生所選擇的志願。</a:t>
            </a:r>
            <a:endParaRPr altLang="en-US" b="1" dirty="0" lang="zh-TW" sz="1400">
              <a:solidFill>
                <a:srgbClr val="0000FF"/>
              </a:solidFill>
              <a:latin charset="-120" pitchFamily="65" typeface="標楷體"/>
              <a:ea charset="-120" pitchFamily="65" typeface="標楷體"/>
            </a:endParaRPr>
          </a:p>
        </p:txBody>
      </p:sp>
      <p:sp>
        <p:nvSpPr>
          <p:cNvPr id="13" name="AutoShape 4">
            <a:extLst>
              <a:ext uri="{FF2B5EF4-FFF2-40B4-BE49-F238E27FC236}">
                <a16:creationId xmlns:a16="http://schemas.microsoft.com/office/drawing/2014/main" id="{A2B3A415-8324-40F0-A27B-AC1577F95BBD}"/>
              </a:ext>
            </a:extLst>
          </p:cNvPr>
          <p:cNvSpPr>
            <a:spLocks noChangeArrowheads="1"/>
          </p:cNvSpPr>
          <p:nvPr/>
        </p:nvSpPr>
        <p:spPr bwMode="auto">
          <a:xfrm>
            <a:off x="5947321" y="1505561"/>
            <a:ext cx="2554287" cy="574675"/>
          </a:xfrm>
          <a:prstGeom prst="wedgeRectCallout">
            <a:avLst>
              <a:gd fmla="val -27926" name="adj1"/>
              <a:gd fmla="val 199586" name="adj2"/>
            </a:avLst>
          </a:prstGeom>
          <a:solidFill>
            <a:srgbClr val="FFFF99"/>
          </a:solidFill>
          <a:ln algn="ctr" w="9525">
            <a:solidFill>
              <a:schemeClr val="tx1"/>
            </a:solidFill>
            <a:miter lim="800000"/>
            <a:headEnd/>
            <a:tailEnd/>
          </a:ln>
        </p:spPr>
        <p:txBody>
          <a:bodyPr/>
          <a:lstStyle/>
          <a:p>
            <a:r>
              <a:rPr altLang="en-US" b="1" dirty="0" lang="zh-TW" sz="1400">
                <a:solidFill>
                  <a:srgbClr val="0000FF"/>
                </a:solidFill>
                <a:latin charset="-120" pitchFamily="65" typeface="標楷體"/>
                <a:ea charset="-120" pitchFamily="65" typeface="標楷體"/>
              </a:rPr>
              <a:t>考</a:t>
            </a:r>
            <a:r>
              <a:rPr altLang="zh-TW" b="1" dirty="0" lang="zh-TW" sz="1400">
                <a:solidFill>
                  <a:srgbClr val="0000FF"/>
                </a:solidFill>
                <a:latin charset="-120" pitchFamily="65" typeface="標楷體"/>
                <a:ea charset="-120" pitchFamily="65" typeface="標楷體"/>
              </a:rPr>
              <a:t>生可直接輸入校系科</a:t>
            </a:r>
            <a:r>
              <a:rPr altLang="zh-TW" b="1" dirty="0" lang="en-US" sz="1400">
                <a:solidFill>
                  <a:srgbClr val="0000FF"/>
                </a:solidFill>
                <a:latin charset="-120" pitchFamily="65" typeface="標楷體"/>
                <a:ea charset="-120" pitchFamily="65" typeface="標楷體"/>
              </a:rPr>
              <a:t>(</a:t>
            </a:r>
            <a:r>
              <a:rPr altLang="zh-TW" b="1" dirty="0" lang="zh-TW" sz="1400">
                <a:solidFill>
                  <a:srgbClr val="0000FF"/>
                </a:solidFill>
                <a:latin charset="-120" pitchFamily="65" typeface="標楷體"/>
                <a:ea charset="-120" pitchFamily="65" typeface="標楷體"/>
              </a:rPr>
              <a:t>組</a:t>
            </a:r>
            <a:r>
              <a:rPr altLang="zh-TW" b="1" dirty="0" lang="en-US" sz="1400">
                <a:solidFill>
                  <a:srgbClr val="0000FF"/>
                </a:solidFill>
                <a:latin charset="-120" pitchFamily="65" typeface="標楷體"/>
                <a:ea charset="-120" pitchFamily="65" typeface="標楷體"/>
              </a:rPr>
              <a:t>)</a:t>
            </a:r>
            <a:r>
              <a:rPr altLang="zh-TW" b="1" dirty="0" lang="zh-TW" sz="1400">
                <a:solidFill>
                  <a:srgbClr val="0000FF"/>
                </a:solidFill>
                <a:latin charset="-120" pitchFamily="65" typeface="標楷體"/>
                <a:ea charset="-120" pitchFamily="65" typeface="標楷體"/>
              </a:rPr>
              <a:t>、學程志願代碼加入志願。</a:t>
            </a:r>
            <a:endParaRPr altLang="en-US" b="1" dirty="0" lang="zh-TW" sz="1400">
              <a:solidFill>
                <a:srgbClr val="0000FF"/>
              </a:solidFill>
              <a:latin charset="-120" pitchFamily="65" typeface="標楷體"/>
              <a:ea charset="-120" pitchFamily="65" typeface="標楷體"/>
            </a:endParaRPr>
          </a:p>
        </p:txBody>
      </p:sp>
      <p:sp>
        <p:nvSpPr>
          <p:cNvPr id="14" name="AutoShape 4">
            <a:extLst>
              <a:ext uri="{FF2B5EF4-FFF2-40B4-BE49-F238E27FC236}">
                <a16:creationId xmlns:a16="http://schemas.microsoft.com/office/drawing/2014/main" id="{28304269-D31A-4A16-BC08-ED439B3353E7}"/>
              </a:ext>
            </a:extLst>
          </p:cNvPr>
          <p:cNvSpPr>
            <a:spLocks noChangeArrowheads="1"/>
          </p:cNvSpPr>
          <p:nvPr/>
        </p:nvSpPr>
        <p:spPr bwMode="auto">
          <a:xfrm>
            <a:off x="7177056" y="3701020"/>
            <a:ext cx="1674813" cy="998537"/>
          </a:xfrm>
          <a:prstGeom prst="wedgeRectCallout">
            <a:avLst>
              <a:gd fmla="val -42363" name="adj1"/>
              <a:gd fmla="val -82935" name="adj2"/>
            </a:avLst>
          </a:prstGeom>
          <a:solidFill>
            <a:srgbClr val="FFFF99"/>
          </a:solidFill>
          <a:ln algn="ctr" w="9525">
            <a:solidFill>
              <a:schemeClr val="tx1"/>
            </a:solidFill>
            <a:miter lim="800000"/>
            <a:headEnd/>
            <a:tailEnd/>
          </a:ln>
        </p:spPr>
        <p:txBody>
          <a:bodyPr/>
          <a:lstStyle/>
          <a:p>
            <a:r>
              <a:rPr altLang="zh-TW" b="1" dirty="0" lang="zh-TW" sz="1400">
                <a:solidFill>
                  <a:srgbClr val="0000FF"/>
                </a:solidFill>
                <a:latin charset="-120" pitchFamily="65" typeface="標楷體"/>
                <a:ea charset="-120" pitchFamily="65" typeface="標楷體"/>
              </a:rPr>
              <a:t>點選此按鈕，則會清除考生在「已選取志願」清單內所有的志願。</a:t>
            </a:r>
            <a:endParaRPr altLang="en-US" b="1" dirty="0" lang="zh-TW" sz="1400">
              <a:solidFill>
                <a:srgbClr val="0000FF"/>
              </a:solidFill>
              <a:latin charset="-120" pitchFamily="65" typeface="標楷體"/>
              <a:ea charset="-120" pitchFamily="65" typeface="標楷體"/>
            </a:endParaRPr>
          </a:p>
        </p:txBody>
      </p:sp>
      <p:sp>
        <p:nvSpPr>
          <p:cNvPr id="15" name="AutoShape 4">
            <a:extLst>
              <a:ext uri="{FF2B5EF4-FFF2-40B4-BE49-F238E27FC236}">
                <a16:creationId xmlns:a16="http://schemas.microsoft.com/office/drawing/2014/main" id="{7D17416D-6D4F-4E94-BCDB-85F9947DD924}"/>
              </a:ext>
            </a:extLst>
          </p:cNvPr>
          <p:cNvSpPr>
            <a:spLocks noChangeArrowheads="1"/>
          </p:cNvSpPr>
          <p:nvPr/>
        </p:nvSpPr>
        <p:spPr bwMode="auto">
          <a:xfrm>
            <a:off x="684287" y="3543909"/>
            <a:ext cx="3095625" cy="611187"/>
          </a:xfrm>
          <a:prstGeom prst="wedgeRectCallout">
            <a:avLst>
              <a:gd fmla="val 62805" name="adj1"/>
              <a:gd fmla="val -40661" name="adj2"/>
            </a:avLst>
          </a:prstGeom>
          <a:solidFill>
            <a:srgbClr val="FFFF99"/>
          </a:solidFill>
          <a:ln algn="ctr" w="9525">
            <a:solidFill>
              <a:schemeClr val="tx1"/>
            </a:solidFill>
            <a:miter lim="800000"/>
            <a:headEnd/>
            <a:tailEnd/>
          </a:ln>
        </p:spPr>
        <p:txBody>
          <a:bodyPr/>
          <a:lstStyle/>
          <a:p>
            <a:r>
              <a:rPr altLang="zh-TW" b="1" dirty="0" lang="zh-TW" sz="1400">
                <a:solidFill>
                  <a:srgbClr val="0000FF"/>
                </a:solidFill>
                <a:latin charset="-120" pitchFamily="65" typeface="標楷體"/>
                <a:ea charset="-120" pitchFamily="65" typeface="標楷體"/>
              </a:rPr>
              <a:t>考生可在「</a:t>
            </a:r>
            <a:r>
              <a:rPr altLang="en-US" b="1" dirty="0" lang="zh-TW" sz="1400">
                <a:solidFill>
                  <a:srgbClr val="0000FF"/>
                </a:solidFill>
                <a:latin charset="-120" pitchFamily="65" typeface="標楷體"/>
                <a:ea charset="-120" pitchFamily="65" typeface="標楷體"/>
              </a:rPr>
              <a:t>可登記</a:t>
            </a:r>
            <a:r>
              <a:rPr altLang="zh-TW" b="1" dirty="0" lang="zh-TW" sz="1400">
                <a:solidFill>
                  <a:srgbClr val="0000FF"/>
                </a:solidFill>
                <a:latin charset="-120" pitchFamily="65" typeface="標楷體"/>
                <a:ea charset="-120" pitchFamily="65" typeface="標楷體"/>
              </a:rPr>
              <a:t>校系科（組）學程志願」清單內，點選此按鈕加入志願。</a:t>
            </a:r>
            <a:endParaRPr altLang="en-US" b="1" dirty="0" lang="zh-TW" sz="1400">
              <a:solidFill>
                <a:srgbClr val="0000FF"/>
              </a:solidFill>
              <a:latin charset="-120" pitchFamily="65" typeface="標楷體"/>
              <a:ea charset="-120" pitchFamily="65" typeface="標楷體"/>
            </a:endParaRPr>
          </a:p>
        </p:txBody>
      </p:sp>
      <p:sp>
        <p:nvSpPr>
          <p:cNvPr id="7" name="投影片編號版面配置區 6">
            <a:extLst>
              <a:ext uri="{FF2B5EF4-FFF2-40B4-BE49-F238E27FC236}">
                <a16:creationId xmlns:a16="http://schemas.microsoft.com/office/drawing/2014/main" id="{5F0E8EAD-C93C-4AC0-9A16-11D0E269BC95}"/>
              </a:ext>
            </a:extLst>
          </p:cNvPr>
          <p:cNvSpPr>
            <a:spLocks noGrp="1"/>
          </p:cNvSpPr>
          <p:nvPr>
            <p:ph idx="12" sz="quarter" type="sldNum"/>
          </p:nvPr>
        </p:nvSpPr>
        <p:spPr/>
        <p:txBody>
          <a:bodyPr/>
          <a:lstStyle/>
          <a:p>
            <a:pPr>
              <a:defRPr/>
            </a:pPr>
            <a:fld id="{6696D582-221A-4A7A-9495-2A3992126361}" type="slidenum">
              <a:rPr altLang="en-US" lang="zh-TW" smtClean="0"/>
              <a:pPr>
                <a:defRPr/>
              </a:pPr>
              <a:t>78</a:t>
            </a:fld>
            <a:endParaRPr altLang="zh-TW" dirty="0" lang="en-US"/>
          </a:p>
        </p:txBody>
      </p:sp>
    </p:spTree>
    <p:extLst>
      <p:ext uri="{BB962C8B-B14F-4D97-AF65-F5344CB8AC3E}">
        <p14:creationId xmlns:p14="http://schemas.microsoft.com/office/powerpoint/2010/main" val="425375588"/>
      </p:ext>
    </p:extLst>
  </p:cSld>
  <p:clrMapOvr>
    <a:masterClrMapping/>
  </p:clrMapOvr>
</p:sld>
</file>

<file path=ppt/slides/slide7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10" name="圖片 9">
            <a:extLst>
              <a:ext uri="{FF2B5EF4-FFF2-40B4-BE49-F238E27FC236}">
                <a16:creationId xmlns:a16="http://schemas.microsoft.com/office/drawing/2014/main" id="{B799236C-6E9E-4262-92B9-4B0472A5F86C}"/>
              </a:ext>
            </a:extLst>
          </p:cNvPr>
          <p:cNvPicPr>
            <a:picLocks noChangeAspect="1"/>
          </p:cNvPicPr>
          <p:nvPr/>
        </p:nvPicPr>
        <p:blipFill rotWithShape="1">
          <a:blip r:embed="rId3">
            <a:extLst>
              <a:ext uri="{28A0092B-C50C-407E-A947-70E740481C1C}">
                <a14:useLocalDpi xmlns:a14="http://schemas.microsoft.com/office/drawing/2010/main" val="0"/>
              </a:ext>
            </a:extLst>
          </a:blip>
          <a:srcRect b="17" t="53"/>
          <a:stretch/>
        </p:blipFill>
        <p:spPr>
          <a:xfrm>
            <a:off x="457200" y="1120642"/>
            <a:ext cx="7898056" cy="5544617"/>
          </a:xfrm>
          <a:prstGeom prst="rect">
            <a:avLst/>
          </a:prstGeom>
        </p:spPr>
      </p:pic>
      <p:sp>
        <p:nvSpPr>
          <p:cNvPr id="96258" name="標題 1"/>
          <p:cNvSpPr txBox="1">
            <a:spLocks/>
          </p:cNvSpPr>
          <p:nvPr/>
        </p:nvSpPr>
        <p:spPr bwMode="auto">
          <a:xfrm>
            <a:off x="336550" y="333375"/>
            <a:ext cx="8229600" cy="633413"/>
          </a:xfrm>
          <a:prstGeom prst="rect">
            <a:avLst/>
          </a:prstGeom>
          <a:noFill/>
          <a:ln w="9525">
            <a:noFill/>
            <a:miter lim="800000"/>
            <a:headEnd/>
            <a:tailEnd/>
          </a:ln>
        </p:spPr>
        <p:txBody>
          <a:bodyPr/>
          <a:lstStyle/>
          <a:p>
            <a:pPr eaLnBrk="0" hangingPunct="0"/>
            <a:r>
              <a:rPr altLang="en-US" dirty="0" lang="zh-TW" sz="2800">
                <a:solidFill>
                  <a:schemeClr val="tx2"/>
                </a:solidFill>
                <a:latin charset="-120" pitchFamily="65" typeface="標楷體"/>
                <a:ea charset="-120" pitchFamily="65" typeface="標楷體"/>
              </a:rPr>
              <a:t>十、網路選填登記志願系統</a:t>
            </a:r>
            <a:r>
              <a:rPr altLang="zh-TW" dirty="0" lang="en-US" sz="2800">
                <a:solidFill>
                  <a:schemeClr val="tx2"/>
                </a:solidFill>
                <a:latin charset="-120" pitchFamily="65" typeface="標楷體"/>
                <a:ea charset="-120" pitchFamily="65" typeface="標楷體"/>
              </a:rPr>
              <a:t>-</a:t>
            </a:r>
            <a:r>
              <a:rPr altLang="en-US" dirty="0" lang="zh-TW" sz="2800">
                <a:solidFill>
                  <a:srgbClr val="FF0000"/>
                </a:solidFill>
                <a:latin charset="-120" pitchFamily="65" typeface="標楷體"/>
                <a:ea charset="-120" pitchFamily="65" typeface="標楷體"/>
              </a:rPr>
              <a:t>查詢志願代碼</a:t>
            </a:r>
            <a:endParaRPr altLang="en-US" dirty="0" lang="zh-TW" sz="2800">
              <a:solidFill>
                <a:srgbClr val="FF0000"/>
              </a:solidFill>
            </a:endParaRPr>
          </a:p>
        </p:txBody>
      </p:sp>
      <p:sp>
        <p:nvSpPr>
          <p:cNvPr id="16" name="AutoShape 4">
            <a:extLst>
              <a:ext uri="{FF2B5EF4-FFF2-40B4-BE49-F238E27FC236}">
                <a16:creationId xmlns:a16="http://schemas.microsoft.com/office/drawing/2014/main" id="{5D8A7186-2CE0-4FBA-87B9-CD9BE66CB969}"/>
              </a:ext>
            </a:extLst>
          </p:cNvPr>
          <p:cNvSpPr>
            <a:spLocks noChangeArrowheads="1"/>
          </p:cNvSpPr>
          <p:nvPr/>
        </p:nvSpPr>
        <p:spPr bwMode="auto">
          <a:xfrm>
            <a:off x="2663788" y="1917391"/>
            <a:ext cx="3816423" cy="720080"/>
          </a:xfrm>
          <a:prstGeom prst="wedgeRectCallout">
            <a:avLst>
              <a:gd fmla="val -31501" name="adj1"/>
              <a:gd fmla="val 123359" name="adj2"/>
            </a:avLst>
          </a:prstGeom>
          <a:solidFill>
            <a:srgbClr val="FFFF99"/>
          </a:solidFill>
          <a:ln algn="ctr" w="9525">
            <a:solidFill>
              <a:schemeClr val="tx1"/>
            </a:solidFill>
            <a:miter lim="800000"/>
            <a:headEnd/>
            <a:tailEnd/>
          </a:ln>
        </p:spPr>
        <p:txBody>
          <a:bodyPr/>
          <a:lstStyle/>
          <a:p>
            <a:r>
              <a:rPr altLang="zh-TW" b="1" dirty="0" lang="zh-TW" sz="1400">
                <a:solidFill>
                  <a:srgbClr val="0000FF"/>
                </a:solidFill>
                <a:latin charset="-120" pitchFamily="65" typeface="標楷體"/>
                <a:ea charset="-120" pitchFamily="65" typeface="標楷體"/>
              </a:rPr>
              <a:t>考生</a:t>
            </a:r>
            <a:r>
              <a:rPr altLang="en-US" b="1" dirty="0" lang="zh-TW" sz="1400">
                <a:solidFill>
                  <a:srgbClr val="0000FF"/>
                </a:solidFill>
                <a:latin charset="-120" pitchFamily="65" typeface="標楷體"/>
                <a:ea charset="-120" pitchFamily="65" typeface="標楷體"/>
              </a:rPr>
              <a:t>可點</a:t>
            </a:r>
            <a:r>
              <a:rPr altLang="zh-TW" b="1" dirty="0" lang="zh-TW" sz="1400">
                <a:solidFill>
                  <a:srgbClr val="0000FF"/>
                </a:solidFill>
                <a:latin charset="-120" pitchFamily="65" typeface="標楷體"/>
                <a:ea charset="-120" pitchFamily="65" typeface="標楷體"/>
              </a:rPr>
              <a:t>「</a:t>
            </a:r>
            <a:r>
              <a:rPr altLang="en-US" b="1" dirty="0" lang="zh-TW" sz="1400">
                <a:solidFill>
                  <a:srgbClr val="0000FF"/>
                </a:solidFill>
                <a:latin charset="-120" pitchFamily="65" typeface="標楷體"/>
                <a:ea charset="-120" pitchFamily="65" typeface="標楷體"/>
              </a:rPr>
              <a:t> </a:t>
            </a:r>
            <a:r>
              <a:rPr altLang="en-US" b="1" dirty="0" lang="zh-TW" sz="1400" u="sng">
                <a:solidFill>
                  <a:srgbClr val="0000FF"/>
                </a:solidFill>
                <a:latin charset="-120" pitchFamily="65" typeface="標楷體"/>
                <a:ea charset="-120" pitchFamily="65" typeface="標楷體"/>
              </a:rPr>
              <a:t>可登記群</a:t>
            </a:r>
            <a:r>
              <a:rPr altLang="zh-TW" b="1" dirty="0" lang="en-US" sz="1400" u="sng">
                <a:solidFill>
                  <a:srgbClr val="0000FF"/>
                </a:solidFill>
                <a:latin charset="-120" pitchFamily="65" typeface="標楷體"/>
                <a:ea charset="-120" pitchFamily="65" typeface="標楷體"/>
              </a:rPr>
              <a:t>(</a:t>
            </a:r>
            <a:r>
              <a:rPr altLang="en-US" b="1" dirty="0" lang="zh-TW" sz="1400" u="sng">
                <a:solidFill>
                  <a:srgbClr val="0000FF"/>
                </a:solidFill>
                <a:latin charset="-120" pitchFamily="65" typeface="標楷體"/>
                <a:ea charset="-120" pitchFamily="65" typeface="標楷體"/>
              </a:rPr>
              <a:t>類</a:t>
            </a:r>
            <a:r>
              <a:rPr altLang="zh-TW" b="1" dirty="0" lang="en-US" sz="1400" u="sng">
                <a:solidFill>
                  <a:srgbClr val="0000FF"/>
                </a:solidFill>
                <a:latin charset="-120" pitchFamily="65" typeface="標楷體"/>
                <a:ea charset="-120" pitchFamily="65" typeface="標楷體"/>
              </a:rPr>
              <a:t>)</a:t>
            </a:r>
            <a:r>
              <a:rPr altLang="en-US" b="1" dirty="0" lang="zh-TW" sz="1400" u="sng">
                <a:solidFill>
                  <a:srgbClr val="0000FF"/>
                </a:solidFill>
                <a:latin charset="-120" pitchFamily="65" typeface="標楷體"/>
                <a:ea charset="-120" pitchFamily="65" typeface="標楷體"/>
              </a:rPr>
              <a:t>所有校系科（組）學程簡介 </a:t>
            </a:r>
            <a:r>
              <a:rPr altLang="zh-TW" b="1" dirty="0" lang="en-US" sz="1400" u="sng">
                <a:solidFill>
                  <a:srgbClr val="0000FF"/>
                </a:solidFill>
                <a:latin charset="-120" pitchFamily="65" typeface="標楷體"/>
                <a:ea charset="-120" pitchFamily="65" typeface="標楷體"/>
              </a:rPr>
              <a:t>(</a:t>
            </a:r>
            <a:r>
              <a:rPr altLang="en-US" b="1" dirty="0" lang="zh-TW" sz="1400" u="sng">
                <a:solidFill>
                  <a:srgbClr val="0000FF"/>
                </a:solidFill>
                <a:latin charset="-120" pitchFamily="65" typeface="標楷體"/>
                <a:ea charset="-120" pitchFamily="65" typeface="標楷體"/>
              </a:rPr>
              <a:t>查詢志願代碼</a:t>
            </a:r>
            <a:r>
              <a:rPr altLang="zh-TW" b="1" dirty="0" lang="en-US" sz="1400" u="sng">
                <a:solidFill>
                  <a:srgbClr val="0000FF"/>
                </a:solidFill>
                <a:latin charset="-120" pitchFamily="65" typeface="標楷體"/>
                <a:ea charset="-120" pitchFamily="65" typeface="標楷體"/>
              </a:rPr>
              <a:t>) </a:t>
            </a:r>
            <a:r>
              <a:rPr altLang="zh-TW" b="1" dirty="0" lang="zh-TW" sz="1400">
                <a:solidFill>
                  <a:srgbClr val="0000FF"/>
                </a:solidFill>
                <a:latin charset="-120" pitchFamily="65" typeface="標楷體"/>
                <a:ea charset="-120" pitchFamily="65" typeface="標楷體"/>
              </a:rPr>
              <a:t>」</a:t>
            </a:r>
            <a:r>
              <a:rPr altLang="en-US" b="1" dirty="0" lang="zh-TW" sz="1400">
                <a:solidFill>
                  <a:srgbClr val="0000FF"/>
                </a:solidFill>
                <a:latin charset="-120" pitchFamily="65" typeface="標楷體"/>
                <a:ea charset="-120" pitchFamily="65" typeface="標楷體"/>
              </a:rPr>
              <a:t>連結</a:t>
            </a:r>
            <a:r>
              <a:rPr altLang="zh-TW" b="1" dirty="0" lang="zh-TW" sz="1400">
                <a:solidFill>
                  <a:srgbClr val="0000FF"/>
                </a:solidFill>
                <a:latin charset="-120" pitchFamily="65" typeface="標楷體"/>
                <a:ea charset="-120" pitchFamily="65" typeface="標楷體"/>
              </a:rPr>
              <a:t>，</a:t>
            </a:r>
            <a:r>
              <a:rPr altLang="en-US" b="1" dirty="0" lang="zh-TW" sz="1400">
                <a:solidFill>
                  <a:srgbClr val="0000FF"/>
                </a:solidFill>
                <a:latin charset="-120" pitchFamily="65" typeface="標楷體"/>
                <a:ea charset="-120" pitchFamily="65" typeface="標楷體"/>
              </a:rPr>
              <a:t>查詢</a:t>
            </a:r>
            <a:r>
              <a:rPr altLang="zh-TW" b="1" dirty="0" lang="zh-TW" sz="1400">
                <a:solidFill>
                  <a:srgbClr val="0000FF"/>
                </a:solidFill>
                <a:latin charset="-120" pitchFamily="65" typeface="標楷體"/>
                <a:ea charset="-120" pitchFamily="65" typeface="標楷體"/>
              </a:rPr>
              <a:t>志願</a:t>
            </a:r>
            <a:r>
              <a:rPr altLang="en-US" b="1" dirty="0" lang="zh-TW" sz="1400">
                <a:solidFill>
                  <a:srgbClr val="0000FF"/>
                </a:solidFill>
                <a:latin charset="-120" pitchFamily="65" typeface="標楷體"/>
                <a:ea charset="-120" pitchFamily="65" typeface="標楷體"/>
              </a:rPr>
              <a:t>代碼</a:t>
            </a:r>
            <a:r>
              <a:rPr altLang="zh-TW" b="1" dirty="0" lang="zh-TW" sz="1400">
                <a:solidFill>
                  <a:srgbClr val="0000FF"/>
                </a:solidFill>
                <a:latin charset="-120" pitchFamily="65" typeface="標楷體"/>
                <a:ea charset="-120" pitchFamily="65" typeface="標楷體"/>
              </a:rPr>
              <a:t>。</a:t>
            </a:r>
            <a:endParaRPr altLang="en-US" b="1" dirty="0" lang="zh-TW" sz="1400">
              <a:solidFill>
                <a:srgbClr val="0000FF"/>
              </a:solidFill>
              <a:latin charset="-120" pitchFamily="65" typeface="標楷體"/>
              <a:ea charset="-120" pitchFamily="65" typeface="標楷體"/>
            </a:endParaRPr>
          </a:p>
        </p:txBody>
      </p:sp>
      <p:sp>
        <p:nvSpPr>
          <p:cNvPr id="17" name="向右箭號 16">
            <a:extLst>
              <a:ext uri="{FF2B5EF4-FFF2-40B4-BE49-F238E27FC236}">
                <a16:creationId xmlns:a16="http://schemas.microsoft.com/office/drawing/2014/main" id="{F48E0DEC-52FD-4E4F-8C9D-8E619EA4E4B9}"/>
              </a:ext>
            </a:extLst>
          </p:cNvPr>
          <p:cNvSpPr/>
          <p:nvPr/>
        </p:nvSpPr>
        <p:spPr>
          <a:xfrm rot="1624859">
            <a:off x="3731249" y="3324352"/>
            <a:ext cx="443205" cy="20929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TW">
              <a:ln w="22225">
                <a:solidFill>
                  <a:schemeClr val="accent2"/>
                </a:solidFill>
                <a:prstDash val="solid"/>
              </a:ln>
              <a:solidFill>
                <a:schemeClr val="accent2">
                  <a:lumMod val="40000"/>
                  <a:lumOff val="60000"/>
                </a:schemeClr>
              </a:solidFill>
            </a:endParaRPr>
          </a:p>
        </p:txBody>
      </p:sp>
      <p:pic>
        <p:nvPicPr>
          <p:cNvPr id="4" name="圖片 3">
            <a:extLst>
              <a:ext uri="{FF2B5EF4-FFF2-40B4-BE49-F238E27FC236}">
                <a16:creationId xmlns:a16="http://schemas.microsoft.com/office/drawing/2014/main" id="{482E2684-8010-4407-9D99-CE5F7E2A73B7}"/>
              </a:ext>
            </a:extLst>
          </p:cNvPr>
          <p:cNvPicPr>
            <a:picLocks noChangeAspect="1"/>
          </p:cNvPicPr>
          <p:nvPr/>
        </p:nvPicPr>
        <p:blipFill>
          <a:blip cstate="print" r:embed="rId4">
            <a:extLst>
              <a:ext uri="{28A0092B-C50C-407E-A947-70E740481C1C}">
                <a14:useLocalDpi xmlns:a14="http://schemas.microsoft.com/office/drawing/2010/main" val="0"/>
              </a:ext>
            </a:extLst>
          </a:blip>
          <a:stretch>
            <a:fillRect/>
          </a:stretch>
        </p:blipFill>
        <p:spPr>
          <a:xfrm>
            <a:off x="2915816" y="3623057"/>
            <a:ext cx="5086687" cy="2686263"/>
          </a:xfrm>
          <a:prstGeom prst="rect">
            <a:avLst/>
          </a:prstGeom>
          <a:ln w="28575">
            <a:solidFill>
              <a:srgbClr val="FF0000"/>
            </a:solidFill>
          </a:ln>
        </p:spPr>
      </p:pic>
      <p:sp>
        <p:nvSpPr>
          <p:cNvPr id="8" name="投影片編號版面配置區 7">
            <a:extLst>
              <a:ext uri="{FF2B5EF4-FFF2-40B4-BE49-F238E27FC236}">
                <a16:creationId xmlns:a16="http://schemas.microsoft.com/office/drawing/2014/main" id="{F47FD09F-8F09-4C0D-9821-1204265DB65F}"/>
              </a:ext>
            </a:extLst>
          </p:cNvPr>
          <p:cNvSpPr>
            <a:spLocks noGrp="1"/>
          </p:cNvSpPr>
          <p:nvPr>
            <p:ph idx="12" sz="quarter" type="sldNum"/>
          </p:nvPr>
        </p:nvSpPr>
        <p:spPr/>
        <p:txBody>
          <a:bodyPr/>
          <a:lstStyle/>
          <a:p>
            <a:pPr>
              <a:defRPr/>
            </a:pPr>
            <a:fld id="{6696D582-221A-4A7A-9495-2A3992126361}" type="slidenum">
              <a:rPr altLang="en-US" lang="zh-TW" smtClean="0"/>
              <a:pPr>
                <a:defRPr/>
              </a:pPr>
              <a:t>79</a:t>
            </a:fld>
            <a:endParaRPr altLang="zh-TW" dirty="0" lang="en-US"/>
          </a:p>
        </p:txBody>
      </p:sp>
    </p:spTree>
    <p:extLst>
      <p:ext uri="{BB962C8B-B14F-4D97-AF65-F5344CB8AC3E}">
        <p14:creationId xmlns:p14="http://schemas.microsoft.com/office/powerpoint/2010/main" val="38694950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txBox="1">
            <a:spLocks noChangeArrowheads="1"/>
          </p:cNvSpPr>
          <p:nvPr/>
        </p:nvSpPr>
        <p:spPr bwMode="auto">
          <a:xfrm>
            <a:off x="395288" y="333375"/>
            <a:ext cx="8686800" cy="563563"/>
          </a:xfrm>
          <a:prstGeom prst="rect">
            <a:avLst/>
          </a:prstGeom>
          <a:noFill/>
          <a:ln w="9525">
            <a:noFill/>
            <a:miter lim="800000"/>
            <a:headEnd/>
            <a:tailEnd/>
          </a:ln>
        </p:spPr>
        <p:txBody>
          <a:bodyPr anchor="ctr"/>
          <a:lstStyle/>
          <a:p>
            <a:r>
              <a:rPr lang="zh-TW" altLang="en-US" sz="2800" dirty="0">
                <a:solidFill>
                  <a:schemeClr val="tx2"/>
                </a:solidFill>
                <a:latin typeface="標楷體" pitchFamily="65" charset="-120"/>
                <a:ea typeface="標楷體" pitchFamily="65" charset="-120"/>
              </a:rPr>
              <a:t>二、重要事項</a:t>
            </a:r>
            <a:r>
              <a:rPr lang="en-US" altLang="zh-TW" sz="2800" dirty="0">
                <a:solidFill>
                  <a:schemeClr val="tx2"/>
                </a:solidFill>
                <a:latin typeface="標楷體" pitchFamily="65" charset="-120"/>
                <a:ea typeface="標楷體" pitchFamily="65" charset="-120"/>
              </a:rPr>
              <a:t>(</a:t>
            </a:r>
            <a:r>
              <a:rPr lang="en-US" altLang="zh-TW" sz="2800" dirty="0">
                <a:solidFill>
                  <a:schemeClr val="tx2"/>
                </a:solidFill>
                <a:latin typeface="Times New Roman" panose="02020603050405020304" pitchFamily="18" charset="0"/>
                <a:ea typeface="標楷體" pitchFamily="65" charset="-120"/>
                <a:cs typeface="Times New Roman" panose="02020603050405020304" pitchFamily="18" charset="0"/>
              </a:rPr>
              <a:t>3/10</a:t>
            </a:r>
            <a:r>
              <a:rPr lang="en-US" altLang="zh-TW" sz="2800" dirty="0">
                <a:solidFill>
                  <a:schemeClr val="tx2"/>
                </a:solidFill>
                <a:latin typeface="標楷體" pitchFamily="65" charset="-120"/>
                <a:ea typeface="標楷體" pitchFamily="65" charset="-120"/>
              </a:rPr>
              <a:t>)</a:t>
            </a:r>
            <a:endParaRPr lang="zh-TW" altLang="en-US" sz="2800" dirty="0">
              <a:solidFill>
                <a:schemeClr val="tx2"/>
              </a:solidFill>
              <a:latin typeface="標楷體" pitchFamily="65" charset="-120"/>
              <a:ea typeface="標楷體" pitchFamily="65" charset="-120"/>
            </a:endParaRPr>
          </a:p>
        </p:txBody>
      </p:sp>
      <p:sp>
        <p:nvSpPr>
          <p:cNvPr id="20483" name="Rectangle 3"/>
          <p:cNvSpPr txBox="1">
            <a:spLocks noChangeArrowheads="1"/>
          </p:cNvSpPr>
          <p:nvPr/>
        </p:nvSpPr>
        <p:spPr bwMode="auto">
          <a:xfrm>
            <a:off x="107504" y="1376896"/>
            <a:ext cx="8666484" cy="4868329"/>
          </a:xfrm>
          <a:prstGeom prst="rect">
            <a:avLst/>
          </a:prstGeom>
          <a:noFill/>
          <a:ln w="9525">
            <a:noFill/>
            <a:miter lim="800000"/>
            <a:headEnd/>
            <a:tailEnd/>
          </a:ln>
        </p:spPr>
        <p:txBody>
          <a:bodyPr/>
          <a:lstStyle/>
          <a:p>
            <a:pPr marL="342900" indent="-342900" algn="just">
              <a:spcBef>
                <a:spcPts val="600"/>
              </a:spcBef>
              <a:spcAft>
                <a:spcPts val="600"/>
              </a:spcAft>
              <a:buClr>
                <a:schemeClr val="tx1"/>
              </a:buClr>
              <a:buFont typeface="Wingdings" panose="05000000000000000000" pitchFamily="2" charset="2"/>
              <a:buChar char="Ø"/>
            </a:pPr>
            <a:r>
              <a:rPr lang="zh-TW" altLang="en-US" sz="2300" dirty="0">
                <a:latin typeface="Times New Roman" pitchFamily="18" charset="0"/>
                <a:ea typeface="標楷體" pitchFamily="65" charset="-120"/>
              </a:rPr>
              <a:t>以</a:t>
            </a:r>
            <a:r>
              <a:rPr lang="zh-TW" altLang="en-US" sz="2300" b="1" u="sng" dirty="0">
                <a:latin typeface="Times New Roman" pitchFamily="18" charset="0"/>
                <a:ea typeface="標楷體" pitchFamily="65" charset="-120"/>
              </a:rPr>
              <a:t>原住民</a:t>
            </a:r>
            <a:r>
              <a:rPr lang="zh-TW" altLang="en-US" sz="2300" dirty="0">
                <a:latin typeface="Times New Roman" pitchFamily="18" charset="0"/>
                <a:ea typeface="標楷體" pitchFamily="65" charset="-120"/>
              </a:rPr>
              <a:t>之特種生身分參加本招生者，</a:t>
            </a:r>
            <a:r>
              <a:rPr lang="zh-TW" altLang="en-US" sz="2300" dirty="0">
                <a:solidFill>
                  <a:srgbClr val="FF0000"/>
                </a:solidFill>
                <a:latin typeface="Times New Roman" pitchFamily="18" charset="0"/>
                <a:ea typeface="標楷體" pitchFamily="65" charset="-120"/>
              </a:rPr>
              <a:t>僅須於資格審查期間至本委員會網站「資格審查系統」登錄「原住民身分」與「文化及語言能力合格證明」等資料，無須繳寄「戶籍資料證明文件」與「文化及語言能力合格證明書」</a:t>
            </a:r>
            <a:r>
              <a:rPr lang="zh-TW" altLang="en-US" sz="2300" dirty="0">
                <a:latin typeface="Times New Roman" pitchFamily="18" charset="0"/>
                <a:ea typeface="標楷體" pitchFamily="65" charset="-120"/>
              </a:rPr>
              <a:t>，本委員會將透過「內政部電子查驗機制系統」及「行政院原住民族委員會文化及語言能力證明資料庫平台」，取得考生戶籍資料及文化及語言能力合格證明，以作為辨識、審查之依據。</a:t>
            </a:r>
            <a:r>
              <a:rPr lang="zh-TW" altLang="en-US" sz="2300" dirty="0">
                <a:solidFill>
                  <a:srgbClr val="FF0000"/>
                </a:solidFill>
                <a:latin typeface="Times New Roman" pitchFamily="18" charset="0"/>
                <a:ea typeface="標楷體" pitchFamily="65" charset="-120"/>
              </a:rPr>
              <a:t>請考生務必以上述方式辦理審查，審查通過後始具原住民特種生加分優待資格，逾期不予受理。</a:t>
            </a:r>
            <a:endParaRPr lang="en-US" altLang="zh-TW" sz="2300" dirty="0">
              <a:solidFill>
                <a:srgbClr val="FF0000"/>
              </a:solidFill>
              <a:latin typeface="Times New Roman" pitchFamily="18" charset="0"/>
              <a:ea typeface="標楷體" pitchFamily="65" charset="-120"/>
            </a:endParaRPr>
          </a:p>
          <a:p>
            <a:pPr marL="342900" indent="-342900" algn="just">
              <a:spcBef>
                <a:spcPts val="600"/>
              </a:spcBef>
              <a:spcAft>
                <a:spcPts val="600"/>
              </a:spcAft>
              <a:buClr>
                <a:schemeClr val="tx1"/>
              </a:buClr>
              <a:buFont typeface="Wingdings" panose="05000000000000000000" pitchFamily="2" charset="2"/>
              <a:buChar char="Ø"/>
            </a:pPr>
            <a:r>
              <a:rPr lang="zh-TW" altLang="en-US" sz="2300" dirty="0">
                <a:latin typeface="Times New Roman" pitchFamily="18" charset="0"/>
                <a:ea typeface="標楷體" pitchFamily="65" charset="-120"/>
              </a:rPr>
              <a:t>所有申請特種生身分考生均須於</a:t>
            </a:r>
            <a:r>
              <a:rPr lang="en-US" altLang="zh-TW" sz="2300" dirty="0">
                <a:latin typeface="Times New Roman" pitchFamily="18" charset="0"/>
                <a:ea typeface="標楷體" pitchFamily="65" charset="-120"/>
              </a:rPr>
              <a:t>112</a:t>
            </a:r>
            <a:r>
              <a:rPr lang="zh-TW" altLang="en-US" sz="2300" dirty="0">
                <a:latin typeface="Times New Roman" pitchFamily="18" charset="0"/>
                <a:ea typeface="標楷體" pitchFamily="65" charset="-120"/>
              </a:rPr>
              <a:t>年</a:t>
            </a:r>
            <a:r>
              <a:rPr lang="en-US" altLang="zh-TW" sz="2300" dirty="0">
                <a:latin typeface="Times New Roman" pitchFamily="18" charset="0"/>
                <a:ea typeface="標楷體" pitchFamily="65" charset="-120"/>
              </a:rPr>
              <a:t>6</a:t>
            </a:r>
            <a:r>
              <a:rPr lang="zh-TW" altLang="en-US" sz="2300" dirty="0">
                <a:latin typeface="Times New Roman" pitchFamily="18" charset="0"/>
                <a:ea typeface="標楷體" pitchFamily="65" charset="-120"/>
              </a:rPr>
              <a:t>月</a:t>
            </a:r>
            <a:r>
              <a:rPr lang="en-US" altLang="zh-TW" sz="2300" dirty="0">
                <a:latin typeface="Times New Roman" pitchFamily="18" charset="0"/>
                <a:ea typeface="標楷體" pitchFamily="65" charset="-120"/>
              </a:rPr>
              <a:t>27</a:t>
            </a:r>
            <a:r>
              <a:rPr lang="zh-TW" altLang="en-US" sz="2300" dirty="0">
                <a:latin typeface="Times New Roman" pitchFamily="18" charset="0"/>
                <a:ea typeface="標楷體" pitchFamily="65" charset="-120"/>
              </a:rPr>
              <a:t>日</a:t>
            </a:r>
            <a:r>
              <a:rPr lang="en-US" altLang="zh-TW" sz="2300" dirty="0">
                <a:latin typeface="Times New Roman" pitchFamily="18" charset="0"/>
                <a:ea typeface="標楷體" pitchFamily="65" charset="-120"/>
              </a:rPr>
              <a:t>(</a:t>
            </a:r>
            <a:r>
              <a:rPr lang="zh-TW" altLang="en-US" sz="2300" dirty="0">
                <a:latin typeface="Times New Roman" pitchFamily="18" charset="0"/>
                <a:ea typeface="標楷體" pitchFamily="65" charset="-120"/>
              </a:rPr>
              <a:t>星期二</a:t>
            </a:r>
            <a:r>
              <a:rPr lang="en-US" altLang="zh-TW" sz="2300" dirty="0">
                <a:latin typeface="Times New Roman" pitchFamily="18" charset="0"/>
                <a:ea typeface="標楷體" pitchFamily="65" charset="-120"/>
              </a:rPr>
              <a:t>)10:00</a:t>
            </a:r>
            <a:r>
              <a:rPr lang="zh-TW" altLang="en-US" sz="2300" dirty="0">
                <a:latin typeface="Times New Roman" pitchFamily="18" charset="0"/>
                <a:ea typeface="標楷體" pitchFamily="65" charset="-120"/>
              </a:rPr>
              <a:t>起，至本委員會網站「資格審查結果公告系統」，確認特種生身分之優待加分比例審查結果，未確認而致影響自身權益者，其後果由報名考生自行負責。</a:t>
            </a:r>
          </a:p>
          <a:p>
            <a:pPr marL="342900" indent="-342900" algn="just">
              <a:buClr>
                <a:schemeClr val="tx1"/>
              </a:buClr>
              <a:buFont typeface="Wingdings" panose="05000000000000000000" pitchFamily="2" charset="2"/>
              <a:buChar char="Ø"/>
            </a:pPr>
            <a:endParaRPr lang="en-US" altLang="zh-TW" sz="2400" dirty="0">
              <a:latin typeface="Times New Roman" pitchFamily="18" charset="0"/>
              <a:ea typeface="標楷體" pitchFamily="65" charset="-120"/>
            </a:endParaRPr>
          </a:p>
          <a:p>
            <a:pPr marL="342900" indent="-342900" algn="just">
              <a:buClr>
                <a:schemeClr val="tx1"/>
              </a:buClr>
              <a:buFont typeface="Wingdings" panose="05000000000000000000" pitchFamily="2" charset="2"/>
              <a:buChar char="Ø"/>
            </a:pPr>
            <a:endParaRPr lang="zh-TW" altLang="en-US" sz="2400" dirty="0">
              <a:latin typeface="Times New Roman" pitchFamily="18" charset="0"/>
              <a:ea typeface="標楷體" pitchFamily="65" charset="-120"/>
            </a:endParaRPr>
          </a:p>
          <a:p>
            <a:pPr algn="just">
              <a:buClr>
                <a:schemeClr val="tx1"/>
              </a:buClr>
            </a:pPr>
            <a:endParaRPr lang="zh-TW" altLang="en-US" sz="2400" dirty="0">
              <a:solidFill>
                <a:srgbClr val="0000FF"/>
              </a:solidFill>
              <a:latin typeface="Times New Roman" pitchFamily="18" charset="0"/>
              <a:ea typeface="標楷體" pitchFamily="65" charset="-120"/>
            </a:endParaRPr>
          </a:p>
        </p:txBody>
      </p:sp>
      <p:sp>
        <p:nvSpPr>
          <p:cNvPr id="14" name="圓角矩形 13"/>
          <p:cNvSpPr/>
          <p:nvPr/>
        </p:nvSpPr>
        <p:spPr>
          <a:xfrm>
            <a:off x="5337022" y="231183"/>
            <a:ext cx="363538" cy="1150938"/>
          </a:xfrm>
          <a:prstGeom prst="roundRect">
            <a:avLst/>
          </a:prstGeom>
          <a:solidFill>
            <a:srgbClr val="FFC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defRPr/>
            </a:pPr>
            <a:r>
              <a:rPr lang="zh-TW" altLang="en-US" dirty="0">
                <a:solidFill>
                  <a:schemeClr val="tx1"/>
                </a:solidFill>
                <a:latin typeface="標楷體" pitchFamily="65" charset="-120"/>
                <a:ea typeface="標楷體" pitchFamily="65" charset="-120"/>
              </a:rPr>
              <a:t>資格審查</a:t>
            </a:r>
          </a:p>
        </p:txBody>
      </p:sp>
      <p:sp>
        <p:nvSpPr>
          <p:cNvPr id="16" name="圓角矩形 15"/>
          <p:cNvSpPr/>
          <p:nvPr/>
        </p:nvSpPr>
        <p:spPr>
          <a:xfrm>
            <a:off x="5843435" y="231183"/>
            <a:ext cx="363537" cy="1150938"/>
          </a:xfrm>
          <a:prstGeom prst="roundRect">
            <a:avLst/>
          </a:prstGeom>
          <a:solidFill>
            <a:srgbClr val="FFFF9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defRPr/>
            </a:pPr>
            <a:r>
              <a:rPr lang="zh-TW" altLang="en-US" dirty="0">
                <a:solidFill>
                  <a:schemeClr val="tx1"/>
                </a:solidFill>
                <a:latin typeface="標楷體" pitchFamily="65" charset="-120"/>
                <a:ea typeface="標楷體" pitchFamily="65" charset="-120"/>
              </a:rPr>
              <a:t>繳費</a:t>
            </a:r>
          </a:p>
        </p:txBody>
      </p:sp>
      <p:sp>
        <p:nvSpPr>
          <p:cNvPr id="18" name="圓角矩形 17"/>
          <p:cNvSpPr/>
          <p:nvPr/>
        </p:nvSpPr>
        <p:spPr>
          <a:xfrm>
            <a:off x="6349846" y="338600"/>
            <a:ext cx="895455" cy="936104"/>
          </a:xfrm>
          <a:prstGeom prst="roundRect">
            <a:avLst/>
          </a:prstGeom>
          <a:solidFill>
            <a:srgbClr val="FFFF9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lstStyle/>
          <a:p>
            <a:pPr algn="ctr">
              <a:defRPr/>
            </a:pPr>
            <a:r>
              <a:rPr lang="zh-TW" altLang="en-US" sz="1200" b="1" dirty="0">
                <a:solidFill>
                  <a:schemeClr val="tx1"/>
                </a:solidFill>
                <a:latin typeface="標楷體" pitchFamily="65" charset="-120"/>
                <a:ea typeface="標楷體" pitchFamily="65" charset="-120"/>
              </a:rPr>
              <a:t>個人總成績查詢</a:t>
            </a:r>
            <a:r>
              <a:rPr lang="en-US" altLang="zh-TW" sz="1200" b="1" dirty="0">
                <a:solidFill>
                  <a:schemeClr val="tx1"/>
                </a:solidFill>
                <a:latin typeface="標楷體" pitchFamily="65" charset="-120"/>
                <a:ea typeface="標楷體" pitchFamily="65" charset="-120"/>
              </a:rPr>
              <a:t>&amp;</a:t>
            </a:r>
            <a:endParaRPr lang="zh-TW" altLang="en-US" sz="1200" b="1" dirty="0">
              <a:solidFill>
                <a:schemeClr val="tx1"/>
              </a:solidFill>
              <a:latin typeface="標楷體" pitchFamily="65" charset="-120"/>
              <a:ea typeface="標楷體" pitchFamily="65" charset="-120"/>
            </a:endParaRPr>
          </a:p>
          <a:p>
            <a:pPr algn="ctr">
              <a:defRPr/>
            </a:pPr>
            <a:r>
              <a:rPr lang="zh-TW" altLang="en-US" sz="1200" b="1" dirty="0">
                <a:solidFill>
                  <a:schemeClr val="tx1"/>
                </a:solidFill>
                <a:latin typeface="標楷體" pitchFamily="65" charset="-120"/>
                <a:ea typeface="標楷體" pitchFamily="65" charset="-120"/>
              </a:rPr>
              <a:t>各權重組合人數累計表公告</a:t>
            </a:r>
          </a:p>
        </p:txBody>
      </p:sp>
      <p:sp>
        <p:nvSpPr>
          <p:cNvPr id="19" name="圓角矩形 18"/>
          <p:cNvSpPr/>
          <p:nvPr/>
        </p:nvSpPr>
        <p:spPr>
          <a:xfrm>
            <a:off x="7388175" y="209543"/>
            <a:ext cx="639762" cy="1150938"/>
          </a:xfrm>
          <a:prstGeom prst="roundRect">
            <a:avLst/>
          </a:prstGeom>
          <a:solidFill>
            <a:srgbClr val="FFFF9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defRPr/>
            </a:pPr>
            <a:r>
              <a:rPr lang="zh-TW" altLang="en-US" dirty="0">
                <a:solidFill>
                  <a:schemeClr val="tx1"/>
                </a:solidFill>
                <a:latin typeface="標楷體" pitchFamily="65" charset="-120"/>
                <a:ea typeface="標楷體" pitchFamily="65" charset="-120"/>
              </a:rPr>
              <a:t>登記志願網路選填</a:t>
            </a:r>
          </a:p>
        </p:txBody>
      </p:sp>
      <p:sp>
        <p:nvSpPr>
          <p:cNvPr id="20" name="圓角矩形 19"/>
          <p:cNvSpPr/>
          <p:nvPr/>
        </p:nvSpPr>
        <p:spPr>
          <a:xfrm>
            <a:off x="8172400" y="209543"/>
            <a:ext cx="361950" cy="1150938"/>
          </a:xfrm>
          <a:prstGeom prst="roundRect">
            <a:avLst/>
          </a:prstGeom>
          <a:solidFill>
            <a:srgbClr val="FFFF9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defRPr/>
            </a:pPr>
            <a:r>
              <a:rPr lang="zh-TW" altLang="en-US" dirty="0">
                <a:solidFill>
                  <a:schemeClr val="tx1"/>
                </a:solidFill>
                <a:latin typeface="標楷體" pitchFamily="65" charset="-120"/>
                <a:ea typeface="標楷體" pitchFamily="65" charset="-120"/>
              </a:rPr>
              <a:t>錄取公告</a:t>
            </a:r>
          </a:p>
        </p:txBody>
      </p:sp>
      <p:cxnSp>
        <p:nvCxnSpPr>
          <p:cNvPr id="21" name="直線單箭頭接點 20"/>
          <p:cNvCxnSpPr>
            <a:stCxn id="14" idx="3"/>
            <a:endCxn id="16" idx="1"/>
          </p:cNvCxnSpPr>
          <p:nvPr/>
        </p:nvCxnSpPr>
        <p:spPr>
          <a:xfrm>
            <a:off x="5700560" y="807446"/>
            <a:ext cx="142875" cy="0"/>
          </a:xfrm>
          <a:prstGeom prst="straightConnector1">
            <a:avLst/>
          </a:prstGeom>
          <a:ln w="19050">
            <a:solidFill>
              <a:srgbClr val="00206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直線單箭頭接點 21"/>
          <p:cNvCxnSpPr/>
          <p:nvPr/>
        </p:nvCxnSpPr>
        <p:spPr>
          <a:xfrm>
            <a:off x="6206971" y="807446"/>
            <a:ext cx="142875" cy="0"/>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3" name="直線單箭頭接點 22"/>
          <p:cNvCxnSpPr>
            <a:endCxn id="19" idx="1"/>
          </p:cNvCxnSpPr>
          <p:nvPr/>
        </p:nvCxnSpPr>
        <p:spPr>
          <a:xfrm>
            <a:off x="7245299" y="785012"/>
            <a:ext cx="142876" cy="0"/>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4" name="直線單箭頭接點 23"/>
          <p:cNvCxnSpPr>
            <a:stCxn id="19" idx="3"/>
            <a:endCxn id="20" idx="1"/>
          </p:cNvCxnSpPr>
          <p:nvPr/>
        </p:nvCxnSpPr>
        <p:spPr>
          <a:xfrm>
            <a:off x="8027937" y="785806"/>
            <a:ext cx="144463" cy="0"/>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3" name="投影片編號版面配置區 2">
            <a:extLst>
              <a:ext uri="{FF2B5EF4-FFF2-40B4-BE49-F238E27FC236}">
                <a16:creationId xmlns:a16="http://schemas.microsoft.com/office/drawing/2014/main" id="{6DC0CC78-F29D-4111-943C-B6829AB9D0BF}"/>
              </a:ext>
            </a:extLst>
          </p:cNvPr>
          <p:cNvSpPr>
            <a:spLocks noGrp="1"/>
          </p:cNvSpPr>
          <p:nvPr>
            <p:ph type="sldNum" sz="quarter" idx="12"/>
          </p:nvPr>
        </p:nvSpPr>
        <p:spPr/>
        <p:txBody>
          <a:bodyPr/>
          <a:lstStyle/>
          <a:p>
            <a:pPr>
              <a:defRPr/>
            </a:pPr>
            <a:fld id="{6696D582-221A-4A7A-9495-2A3992126361}" type="slidenum">
              <a:rPr lang="zh-TW" altLang="en-US" smtClean="0"/>
              <a:pPr>
                <a:defRPr/>
              </a:pPr>
              <a:t>8</a:t>
            </a:fld>
            <a:endParaRPr lang="en-US" altLang="zh-TW" dirty="0"/>
          </a:p>
        </p:txBody>
      </p:sp>
    </p:spTree>
    <p:extLst>
      <p:ext uri="{BB962C8B-B14F-4D97-AF65-F5344CB8AC3E}">
        <p14:creationId xmlns:p14="http://schemas.microsoft.com/office/powerpoint/2010/main" val="2029032648"/>
      </p:ext>
    </p:extLst>
  </p:cSld>
  <p:clrMapOvr>
    <a:masterClrMapping/>
  </p:clrMapOvr>
</p:sld>
</file>

<file path=ppt/slides/slide8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FD85FE16-C810-442F-B873-E45003F9D7EC}"/>
              </a:ext>
            </a:extLst>
          </p:cNvPr>
          <p:cNvPicPr>
            <a:picLocks noChangeAspect="1"/>
          </p:cNvPicPr>
          <p:nvPr/>
        </p:nvPicPr>
        <p:blipFill rotWithShape="1">
          <a:blip r:embed="rId3">
            <a:extLst>
              <a:ext uri="{28A0092B-C50C-407E-A947-70E740481C1C}">
                <a14:useLocalDpi xmlns:a14="http://schemas.microsoft.com/office/drawing/2010/main" val="0"/>
              </a:ext>
            </a:extLst>
          </a:blip>
          <a:srcRect l="14"/>
          <a:stretch/>
        </p:blipFill>
        <p:spPr>
          <a:xfrm>
            <a:off x="311658" y="3273594"/>
            <a:ext cx="8604448" cy="2973242"/>
          </a:xfrm>
          <a:prstGeom prst="rect">
            <a:avLst/>
          </a:prstGeom>
        </p:spPr>
      </p:pic>
      <p:sp>
        <p:nvSpPr>
          <p:cNvPr id="98306" name="標題 1"/>
          <p:cNvSpPr txBox="1">
            <a:spLocks/>
          </p:cNvSpPr>
          <p:nvPr/>
        </p:nvSpPr>
        <p:spPr bwMode="auto">
          <a:xfrm>
            <a:off x="323850" y="400050"/>
            <a:ext cx="8229600" cy="633413"/>
          </a:xfrm>
          <a:prstGeom prst="rect">
            <a:avLst/>
          </a:prstGeom>
          <a:noFill/>
          <a:ln w="9525">
            <a:noFill/>
            <a:miter lim="800000"/>
            <a:headEnd/>
            <a:tailEnd/>
          </a:ln>
        </p:spPr>
        <p:txBody>
          <a:bodyPr/>
          <a:lstStyle/>
          <a:p>
            <a:pPr eaLnBrk="0" hangingPunct="0"/>
            <a:r>
              <a:rPr altLang="en-US" dirty="0" lang="zh-TW" sz="2800">
                <a:solidFill>
                  <a:schemeClr val="tx2"/>
                </a:solidFill>
                <a:latin charset="-120" pitchFamily="65" typeface="標楷體"/>
                <a:ea charset="-120" pitchFamily="65" typeface="標楷體"/>
              </a:rPr>
              <a:t>十、網路選填登記志願系統</a:t>
            </a:r>
            <a:r>
              <a:rPr altLang="zh-TW" dirty="0" lang="en-US" sz="2800">
                <a:solidFill>
                  <a:schemeClr val="tx2"/>
                </a:solidFill>
                <a:latin charset="-120" pitchFamily="65" typeface="標楷體"/>
                <a:ea charset="-120" pitchFamily="65" typeface="標楷體"/>
              </a:rPr>
              <a:t>-</a:t>
            </a:r>
            <a:r>
              <a:rPr altLang="en-US" dirty="0" lang="zh-TW" sz="2800">
                <a:solidFill>
                  <a:srgbClr val="FF0000"/>
                </a:solidFill>
                <a:latin charset="-120" pitchFamily="65" typeface="標楷體"/>
                <a:ea charset="-120" pitchFamily="65" typeface="標楷體"/>
              </a:rPr>
              <a:t>預覽志願</a:t>
            </a:r>
            <a:endParaRPr altLang="en-US" dirty="0" lang="zh-TW" sz="2800">
              <a:solidFill>
                <a:srgbClr val="FF0000"/>
              </a:solidFill>
            </a:endParaRPr>
          </a:p>
        </p:txBody>
      </p:sp>
      <p:sp>
        <p:nvSpPr>
          <p:cNvPr id="12" name="AutoShape 4">
            <a:extLst>
              <a:ext uri="{FF2B5EF4-FFF2-40B4-BE49-F238E27FC236}">
                <a16:creationId xmlns:a16="http://schemas.microsoft.com/office/drawing/2014/main" id="{04A33646-A9A5-490A-AFE8-3146B9CA2D31}"/>
              </a:ext>
            </a:extLst>
          </p:cNvPr>
          <p:cNvSpPr>
            <a:spLocks noChangeArrowheads="1"/>
          </p:cNvSpPr>
          <p:nvPr/>
        </p:nvSpPr>
        <p:spPr bwMode="auto">
          <a:xfrm>
            <a:off x="3888034" y="4868011"/>
            <a:ext cx="2232025" cy="760412"/>
          </a:xfrm>
          <a:prstGeom prst="wedgeRectCallout">
            <a:avLst>
              <a:gd fmla="val -75309" name="adj1"/>
              <a:gd fmla="val 45021" name="adj2"/>
            </a:avLst>
          </a:prstGeom>
          <a:solidFill>
            <a:srgbClr val="FFFF99"/>
          </a:solidFill>
          <a:ln algn="ctr" w="9525">
            <a:solidFill>
              <a:schemeClr val="tx1"/>
            </a:solidFill>
            <a:miter lim="800000"/>
            <a:headEnd/>
            <a:tailEnd/>
          </a:ln>
        </p:spPr>
        <p:txBody>
          <a:bodyPr/>
          <a:lstStyle/>
          <a:p>
            <a:r>
              <a:rPr altLang="zh-TW" b="1" dirty="0" lang="zh-TW" sz="1400">
                <a:solidFill>
                  <a:srgbClr val="0000FF"/>
                </a:solidFill>
                <a:latin charset="-120" pitchFamily="65" typeface="標楷體"/>
                <a:ea charset="-120" pitchFamily="65" typeface="標楷體"/>
              </a:rPr>
              <a:t>點選「預覽志願」後，會顯示考生目前已選</a:t>
            </a:r>
            <a:r>
              <a:rPr altLang="en-US" b="1" dirty="0" lang="zh-TW" sz="1400">
                <a:solidFill>
                  <a:srgbClr val="0000FF"/>
                </a:solidFill>
                <a:latin charset="-120" pitchFamily="65" typeface="標楷體"/>
                <a:ea charset="-120" pitchFamily="65" typeface="標楷體"/>
              </a:rPr>
              <a:t>填之</a:t>
            </a:r>
            <a:r>
              <a:rPr altLang="zh-TW" b="1" dirty="0" lang="zh-TW" sz="1400">
                <a:solidFill>
                  <a:srgbClr val="0000FF"/>
                </a:solidFill>
                <a:latin charset="-120" pitchFamily="65" typeface="標楷體"/>
                <a:ea charset="-120" pitchFamily="65" typeface="標楷體"/>
              </a:rPr>
              <a:t>所有志願清單。</a:t>
            </a:r>
          </a:p>
        </p:txBody>
      </p:sp>
      <p:sp>
        <p:nvSpPr>
          <p:cNvPr id="13" name="AutoShape 4">
            <a:extLst>
              <a:ext uri="{FF2B5EF4-FFF2-40B4-BE49-F238E27FC236}">
                <a16:creationId xmlns:a16="http://schemas.microsoft.com/office/drawing/2014/main" id="{3A66C1B4-3048-4E66-8A1B-44C472E52114}"/>
              </a:ext>
            </a:extLst>
          </p:cNvPr>
          <p:cNvSpPr>
            <a:spLocks noChangeArrowheads="1"/>
          </p:cNvSpPr>
          <p:nvPr/>
        </p:nvSpPr>
        <p:spPr bwMode="auto">
          <a:xfrm>
            <a:off x="395536" y="3811687"/>
            <a:ext cx="3168352" cy="720080"/>
          </a:xfrm>
          <a:prstGeom prst="wedgeRectCallout">
            <a:avLst>
              <a:gd fmla="val 67328" name="adj1"/>
              <a:gd fmla="val 29672" name="adj2"/>
            </a:avLst>
          </a:prstGeom>
          <a:solidFill>
            <a:srgbClr val="FFFF99"/>
          </a:solidFill>
          <a:ln algn="ctr" w="9525">
            <a:solidFill>
              <a:schemeClr val="tx1"/>
            </a:solidFill>
            <a:miter lim="800000"/>
            <a:headEnd/>
            <a:tailEnd/>
          </a:ln>
        </p:spPr>
        <p:txBody>
          <a:bodyPr/>
          <a:lstStyle/>
          <a:p>
            <a:r>
              <a:rPr altLang="zh-TW" b="1" dirty="0" lang="zh-TW" sz="1400">
                <a:solidFill>
                  <a:srgbClr val="0000FF"/>
                </a:solidFill>
                <a:latin charset="-120" pitchFamily="65" typeface="標楷體"/>
                <a:ea charset="-120" pitchFamily="65" typeface="標楷體"/>
              </a:rPr>
              <a:t>點選「列印此頁」</a:t>
            </a:r>
            <a:r>
              <a:rPr altLang="en-US" b="1" dirty="0" lang="zh-TW" sz="1400">
                <a:solidFill>
                  <a:srgbClr val="0000FF"/>
                </a:solidFill>
                <a:latin charset="-120" pitchFamily="65" typeface="標楷體"/>
                <a:ea charset="-120" pitchFamily="65" typeface="標楷體"/>
              </a:rPr>
              <a:t>可</a:t>
            </a:r>
            <a:r>
              <a:rPr altLang="zh-TW" b="1" dirty="0" lang="zh-TW" sz="1400">
                <a:solidFill>
                  <a:srgbClr val="0000FF"/>
                </a:solidFill>
                <a:latin charset="-120" pitchFamily="65" typeface="標楷體"/>
                <a:ea charset="-120" pitchFamily="65" typeface="標楷體"/>
              </a:rPr>
              <a:t>列印</a:t>
            </a:r>
            <a:r>
              <a:rPr altLang="en-US" b="1" dirty="0" lang="zh-TW" sz="1400">
                <a:solidFill>
                  <a:srgbClr val="0000FF"/>
                </a:solidFill>
                <a:latin charset="-120" pitchFamily="65" typeface="標楷體"/>
                <a:ea charset="-120" pitchFamily="65" typeface="標楷體"/>
              </a:rPr>
              <a:t>預覽</a:t>
            </a:r>
            <a:r>
              <a:rPr altLang="zh-TW" b="1" dirty="0" lang="zh-TW" sz="1400">
                <a:solidFill>
                  <a:srgbClr val="0000FF"/>
                </a:solidFill>
                <a:latin charset="-120" pitchFamily="65" typeface="標楷體"/>
                <a:ea charset="-120" pitchFamily="65" typeface="標楷體"/>
              </a:rPr>
              <a:t>志願清單</a:t>
            </a:r>
            <a:r>
              <a:rPr altLang="en-US" b="1" dirty="0" lang="zh-TW" sz="1400">
                <a:solidFill>
                  <a:srgbClr val="0000FF"/>
                </a:solidFill>
                <a:latin charset="-120" pitchFamily="65" typeface="標楷體"/>
                <a:ea charset="-120" pitchFamily="65" typeface="標楷體"/>
              </a:rPr>
              <a:t>，</a:t>
            </a:r>
            <a:r>
              <a:rPr altLang="en-US" b="1" dirty="0" lang="zh-TW" sz="1400">
                <a:solidFill>
                  <a:srgbClr val="FF0000"/>
                </a:solidFill>
                <a:latin charset="-120" pitchFamily="65" typeface="標楷體"/>
                <a:ea charset="-120" pitchFamily="65" typeface="標楷體"/>
              </a:rPr>
              <a:t>請注意，</a:t>
            </a:r>
            <a:r>
              <a:rPr altLang="zh-TW" b="1" dirty="0" lang="zh-TW" sz="1400">
                <a:solidFill>
                  <a:srgbClr val="FF0000"/>
                </a:solidFill>
                <a:latin charset="-120" pitchFamily="65" typeface="標楷體"/>
                <a:ea charset="-120" pitchFamily="65" typeface="標楷體"/>
              </a:rPr>
              <a:t>此清單非</a:t>
            </a:r>
            <a:r>
              <a:rPr altLang="en-US" b="1" dirty="0" lang="zh-TW" sz="1400">
                <a:solidFill>
                  <a:srgbClr val="FF0000"/>
                </a:solidFill>
                <a:latin charset="-120" pitchFamily="65" typeface="標楷體"/>
                <a:ea charset="-120" pitchFamily="65" typeface="標楷體"/>
              </a:rPr>
              <a:t>確定送出之</a:t>
            </a:r>
            <a:r>
              <a:rPr altLang="zh-TW" b="1" dirty="0" lang="zh-TW" sz="1400">
                <a:solidFill>
                  <a:srgbClr val="FF0000"/>
                </a:solidFill>
                <a:latin charset="-120" pitchFamily="65" typeface="標楷體"/>
                <a:ea charset="-120" pitchFamily="65" typeface="標楷體"/>
              </a:rPr>
              <a:t>志願表，僅供參考。</a:t>
            </a:r>
          </a:p>
        </p:txBody>
      </p:sp>
      <p:sp>
        <p:nvSpPr>
          <p:cNvPr id="8" name="投影片編號版面配置區 7">
            <a:extLst>
              <a:ext uri="{FF2B5EF4-FFF2-40B4-BE49-F238E27FC236}">
                <a16:creationId xmlns:a16="http://schemas.microsoft.com/office/drawing/2014/main" id="{E8874573-7C32-42B5-A074-A4D278D024A1}"/>
              </a:ext>
            </a:extLst>
          </p:cNvPr>
          <p:cNvSpPr>
            <a:spLocks noGrp="1"/>
          </p:cNvSpPr>
          <p:nvPr>
            <p:ph idx="12" sz="quarter" type="sldNum"/>
          </p:nvPr>
        </p:nvSpPr>
        <p:spPr/>
        <p:txBody>
          <a:bodyPr/>
          <a:lstStyle/>
          <a:p>
            <a:pPr>
              <a:defRPr/>
            </a:pPr>
            <a:fld id="{6696D582-221A-4A7A-9495-2A3992126361}" type="slidenum">
              <a:rPr altLang="en-US" lang="zh-TW" smtClean="0"/>
              <a:pPr>
                <a:defRPr/>
              </a:pPr>
              <a:t>80</a:t>
            </a:fld>
            <a:endParaRPr altLang="zh-TW" dirty="0" lang="en-US"/>
          </a:p>
        </p:txBody>
      </p:sp>
      <p:pic>
        <p:nvPicPr>
          <p:cNvPr id="3" name="圖片 2">
            <a:extLst>
              <a:ext uri="{FF2B5EF4-FFF2-40B4-BE49-F238E27FC236}">
                <a16:creationId xmlns:a16="http://schemas.microsoft.com/office/drawing/2014/main" id="{5F127985-C5DA-4A4B-8961-23AC9B7D1E2D}"/>
              </a:ext>
            </a:extLst>
          </p:cNvPr>
          <p:cNvPicPr>
            <a:picLocks noChangeAspect="1"/>
          </p:cNvPicPr>
          <p:nvPr/>
        </p:nvPicPr>
        <p:blipFill>
          <a:blip r:embed="rId4"/>
          <a:stretch>
            <a:fillRect/>
          </a:stretch>
        </p:blipFill>
        <p:spPr>
          <a:xfrm>
            <a:off x="899592" y="1033463"/>
            <a:ext cx="6944694" cy="2219635"/>
          </a:xfrm>
          <a:prstGeom prst="rect">
            <a:avLst/>
          </a:prstGeom>
        </p:spPr>
      </p:pic>
    </p:spTree>
    <p:extLst>
      <p:ext uri="{BB962C8B-B14F-4D97-AF65-F5344CB8AC3E}">
        <p14:creationId xmlns:p14="http://schemas.microsoft.com/office/powerpoint/2010/main" val="147174501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20A8CFBB-5E14-4CE5-AF68-A35380E666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124744"/>
            <a:ext cx="7866894" cy="5528641"/>
          </a:xfrm>
          <a:prstGeom prst="rect">
            <a:avLst/>
          </a:prstGeom>
        </p:spPr>
      </p:pic>
      <p:sp>
        <p:nvSpPr>
          <p:cNvPr id="100354" name="標題 1"/>
          <p:cNvSpPr txBox="1">
            <a:spLocks/>
          </p:cNvSpPr>
          <p:nvPr/>
        </p:nvSpPr>
        <p:spPr bwMode="auto">
          <a:xfrm>
            <a:off x="323850" y="400050"/>
            <a:ext cx="8229600" cy="633413"/>
          </a:xfrm>
          <a:prstGeom prst="rect">
            <a:avLst/>
          </a:prstGeom>
          <a:noFill/>
          <a:ln w="9525">
            <a:noFill/>
            <a:miter lim="800000"/>
            <a:headEnd/>
            <a:tailEnd/>
          </a:ln>
        </p:spPr>
        <p:txBody>
          <a:bodyPr/>
          <a:lstStyle/>
          <a:p>
            <a:pPr eaLnBrk="0" hangingPunct="0"/>
            <a:r>
              <a:rPr lang="zh-TW" altLang="en-US" sz="2800" dirty="0">
                <a:solidFill>
                  <a:schemeClr val="tx2"/>
                </a:solidFill>
                <a:latin typeface="標楷體" pitchFamily="65" charset="-120"/>
                <a:ea typeface="標楷體" pitchFamily="65" charset="-120"/>
              </a:rPr>
              <a:t>十、網路選填登記志願系統</a:t>
            </a:r>
            <a:r>
              <a:rPr lang="en-US" altLang="zh-TW" sz="2800" dirty="0">
                <a:solidFill>
                  <a:schemeClr val="tx2"/>
                </a:solidFill>
                <a:latin typeface="標楷體" pitchFamily="65" charset="-120"/>
                <a:ea typeface="標楷體" pitchFamily="65" charset="-120"/>
              </a:rPr>
              <a:t>-</a:t>
            </a:r>
            <a:r>
              <a:rPr lang="zh-TW" altLang="en-US" sz="2800" dirty="0">
                <a:solidFill>
                  <a:srgbClr val="FF0000"/>
                </a:solidFill>
                <a:latin typeface="標楷體" pitchFamily="65" charset="-120"/>
                <a:ea typeface="標楷體" pitchFamily="65" charset="-120"/>
              </a:rPr>
              <a:t>暫存志願</a:t>
            </a:r>
            <a:endParaRPr lang="zh-TW" altLang="en-US" sz="2800" dirty="0">
              <a:solidFill>
                <a:srgbClr val="FF0000"/>
              </a:solidFill>
            </a:endParaRPr>
          </a:p>
        </p:txBody>
      </p:sp>
      <p:sp>
        <p:nvSpPr>
          <p:cNvPr id="15" name="AutoShape 4">
            <a:extLst>
              <a:ext uri="{FF2B5EF4-FFF2-40B4-BE49-F238E27FC236}">
                <a16:creationId xmlns:a16="http://schemas.microsoft.com/office/drawing/2014/main" id="{14248377-A732-4988-9031-A2E7BA9392E0}"/>
              </a:ext>
            </a:extLst>
          </p:cNvPr>
          <p:cNvSpPr>
            <a:spLocks noChangeArrowheads="1"/>
          </p:cNvSpPr>
          <p:nvPr/>
        </p:nvSpPr>
        <p:spPr bwMode="auto">
          <a:xfrm>
            <a:off x="1115616" y="4428103"/>
            <a:ext cx="3762375" cy="1152128"/>
          </a:xfrm>
          <a:prstGeom prst="wedgeRectCallout">
            <a:avLst>
              <a:gd name="adj1" fmla="val -42204"/>
              <a:gd name="adj2" fmla="val -160370"/>
            </a:avLst>
          </a:prstGeom>
          <a:solidFill>
            <a:srgbClr val="FFFF99"/>
          </a:solidFill>
          <a:ln w="9525" algn="ctr">
            <a:solidFill>
              <a:schemeClr val="tx1"/>
            </a:solidFill>
            <a:miter lim="800000"/>
            <a:headEnd/>
            <a:tailEnd/>
          </a:ln>
        </p:spPr>
        <p:txBody>
          <a:bodyPr/>
          <a:lstStyle/>
          <a:p>
            <a:r>
              <a:rPr lang="zh-TW" altLang="zh-TW" sz="1400" b="1" dirty="0">
                <a:solidFill>
                  <a:srgbClr val="0000FF"/>
                </a:solidFill>
                <a:latin typeface="標楷體" pitchFamily="65" charset="-120"/>
                <a:ea typeface="標楷體" pitchFamily="65" charset="-120"/>
              </a:rPr>
              <a:t>在選填登記志願期間，</a:t>
            </a:r>
            <a:r>
              <a:rPr lang="zh-TW" altLang="en-US" sz="1400" b="1" dirty="0">
                <a:solidFill>
                  <a:srgbClr val="0000FF"/>
                </a:solidFill>
                <a:latin typeface="標楷體" pitchFamily="65" charset="-120"/>
                <a:ea typeface="標楷體" pitchFamily="65" charset="-120"/>
              </a:rPr>
              <a:t>考生</a:t>
            </a:r>
            <a:r>
              <a:rPr lang="zh-TW" altLang="zh-TW" sz="1400" b="1" dirty="0">
                <a:solidFill>
                  <a:srgbClr val="0000FF"/>
                </a:solidFill>
                <a:latin typeface="標楷體" pitchFamily="65" charset="-120"/>
                <a:ea typeface="標楷體" pitchFamily="65" charset="-120"/>
              </a:rPr>
              <a:t>可點選「暫存志願」，</a:t>
            </a:r>
            <a:r>
              <a:rPr lang="zh-TW" altLang="en-US" sz="1400" b="1" dirty="0">
                <a:solidFill>
                  <a:srgbClr val="0000FF"/>
                </a:solidFill>
                <a:latin typeface="標楷體" pitchFamily="65" charset="-120"/>
                <a:ea typeface="標楷體" pitchFamily="65" charset="-120"/>
              </a:rPr>
              <a:t>此時會顯示提示訊息，請詳閱相關注意事項，點選「確認」後，</a:t>
            </a:r>
            <a:r>
              <a:rPr lang="zh-TW" altLang="zh-TW" sz="1400" b="1" dirty="0">
                <a:solidFill>
                  <a:srgbClr val="0000FF"/>
                </a:solidFill>
                <a:latin typeface="標楷體" pitchFamily="65" charset="-120"/>
                <a:ea typeface="標楷體" pitchFamily="65" charset="-120"/>
              </a:rPr>
              <a:t>系統將暫存考生目前所選填的志願清單，以利下次登入可再進行選填登記志願操作。</a:t>
            </a:r>
            <a:endParaRPr lang="zh-TW" altLang="en-US" sz="1400" b="1" dirty="0">
              <a:solidFill>
                <a:srgbClr val="0000FF"/>
              </a:solidFill>
              <a:latin typeface="標楷體" pitchFamily="65" charset="-120"/>
              <a:ea typeface="標楷體" pitchFamily="65" charset="-120"/>
            </a:endParaRPr>
          </a:p>
        </p:txBody>
      </p:sp>
      <p:sp>
        <p:nvSpPr>
          <p:cNvPr id="16" name="向右箭號 9">
            <a:extLst>
              <a:ext uri="{FF2B5EF4-FFF2-40B4-BE49-F238E27FC236}">
                <a16:creationId xmlns:a16="http://schemas.microsoft.com/office/drawing/2014/main" id="{9CA45C14-5CC4-4665-97F1-0722D9AE8850}"/>
              </a:ext>
            </a:extLst>
          </p:cNvPr>
          <p:cNvSpPr/>
          <p:nvPr/>
        </p:nvSpPr>
        <p:spPr>
          <a:xfrm rot="21202786">
            <a:off x="1802386" y="2765799"/>
            <a:ext cx="1314373" cy="24668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b="1">
              <a:ln w="22225">
                <a:solidFill>
                  <a:schemeClr val="accent2"/>
                </a:solidFill>
                <a:prstDash val="solid"/>
              </a:ln>
              <a:solidFill>
                <a:srgbClr val="FF0000"/>
              </a:solidFill>
            </a:endParaRPr>
          </a:p>
        </p:txBody>
      </p:sp>
      <p:sp>
        <p:nvSpPr>
          <p:cNvPr id="12" name="橢圓 11">
            <a:extLst>
              <a:ext uri="{FF2B5EF4-FFF2-40B4-BE49-F238E27FC236}">
                <a16:creationId xmlns:a16="http://schemas.microsoft.com/office/drawing/2014/main" id="{E32F02D7-F685-4706-9E1F-947D37CA8CF5}"/>
              </a:ext>
            </a:extLst>
          </p:cNvPr>
          <p:cNvSpPr/>
          <p:nvPr/>
        </p:nvSpPr>
        <p:spPr>
          <a:xfrm>
            <a:off x="1187624" y="2852936"/>
            <a:ext cx="670031" cy="29488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投影片編號版面配置區 6">
            <a:extLst>
              <a:ext uri="{FF2B5EF4-FFF2-40B4-BE49-F238E27FC236}">
                <a16:creationId xmlns:a16="http://schemas.microsoft.com/office/drawing/2014/main" id="{211741DA-AD31-4375-89F3-20DFDC39C87E}"/>
              </a:ext>
            </a:extLst>
          </p:cNvPr>
          <p:cNvSpPr>
            <a:spLocks noGrp="1"/>
          </p:cNvSpPr>
          <p:nvPr>
            <p:ph type="sldNum" sz="quarter" idx="12"/>
          </p:nvPr>
        </p:nvSpPr>
        <p:spPr/>
        <p:txBody>
          <a:bodyPr/>
          <a:lstStyle/>
          <a:p>
            <a:pPr>
              <a:defRPr/>
            </a:pPr>
            <a:fld id="{6696D582-221A-4A7A-9495-2A3992126361}" type="slidenum">
              <a:rPr lang="zh-TW" altLang="en-US" smtClean="0"/>
              <a:pPr>
                <a:defRPr/>
              </a:pPr>
              <a:t>81</a:t>
            </a:fld>
            <a:endParaRPr lang="en-US" altLang="zh-TW"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D76FEF83-ABE5-415F-98D1-E2E1BF4EB3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1155083"/>
            <a:ext cx="7543421" cy="5566392"/>
          </a:xfrm>
          <a:prstGeom prst="rect">
            <a:avLst/>
          </a:prstGeom>
        </p:spPr>
      </p:pic>
      <p:sp>
        <p:nvSpPr>
          <p:cNvPr id="104450" name="標題 1"/>
          <p:cNvSpPr txBox="1">
            <a:spLocks/>
          </p:cNvSpPr>
          <p:nvPr/>
        </p:nvSpPr>
        <p:spPr bwMode="auto">
          <a:xfrm>
            <a:off x="179512" y="303981"/>
            <a:ext cx="8401832" cy="633413"/>
          </a:xfrm>
          <a:prstGeom prst="rect">
            <a:avLst/>
          </a:prstGeom>
          <a:noFill/>
          <a:ln w="9525">
            <a:noFill/>
            <a:miter lim="800000"/>
            <a:headEnd/>
            <a:tailEnd/>
          </a:ln>
        </p:spPr>
        <p:txBody>
          <a:bodyPr/>
          <a:lstStyle/>
          <a:p>
            <a:pPr eaLnBrk="0" hangingPunct="0"/>
            <a:r>
              <a:rPr lang="zh-TW" altLang="en-US" sz="2800" dirty="0">
                <a:solidFill>
                  <a:schemeClr val="tx2"/>
                </a:solidFill>
                <a:latin typeface="標楷體" pitchFamily="65" charset="-120"/>
                <a:ea typeface="標楷體" pitchFamily="65" charset="-120"/>
              </a:rPr>
              <a:t>十、網路選填登記志願系統</a:t>
            </a:r>
            <a:r>
              <a:rPr lang="en-US" altLang="zh-TW" sz="2800" dirty="0">
                <a:solidFill>
                  <a:schemeClr val="tx2"/>
                </a:solidFill>
                <a:latin typeface="標楷體" pitchFamily="65" charset="-120"/>
                <a:ea typeface="標楷體" pitchFamily="65" charset="-120"/>
              </a:rPr>
              <a:t>-</a:t>
            </a:r>
            <a:r>
              <a:rPr lang="zh-TW" altLang="en-US" sz="2800" dirty="0">
                <a:solidFill>
                  <a:srgbClr val="FF0000"/>
                </a:solidFill>
                <a:latin typeface="標楷體" pitchFamily="65" charset="-120"/>
                <a:ea typeface="標楷體" pitchFamily="65" charset="-120"/>
              </a:rPr>
              <a:t>登記志願確定送出</a:t>
            </a:r>
            <a:r>
              <a:rPr lang="en-US" altLang="zh-TW" sz="2800" dirty="0">
                <a:solidFill>
                  <a:srgbClr val="FF0000"/>
                </a:solidFill>
                <a:latin typeface="Times New Roman" panose="02020603050405020304" pitchFamily="18" charset="0"/>
                <a:ea typeface="標楷體" pitchFamily="65" charset="-120"/>
                <a:cs typeface="Times New Roman" panose="02020603050405020304" pitchFamily="18" charset="0"/>
              </a:rPr>
              <a:t>(1/3)</a:t>
            </a:r>
            <a:endParaRPr lang="zh-TW" altLang="en-US" sz="2800" dirty="0">
              <a:solidFill>
                <a:srgbClr val="FF0000"/>
              </a:solidFill>
              <a:latin typeface="Times New Roman" panose="02020603050405020304" pitchFamily="18" charset="0"/>
              <a:cs typeface="Times New Roman" panose="02020603050405020304" pitchFamily="18" charset="0"/>
            </a:endParaRPr>
          </a:p>
        </p:txBody>
      </p:sp>
      <p:sp>
        <p:nvSpPr>
          <p:cNvPr id="9" name="AutoShape 4">
            <a:extLst>
              <a:ext uri="{FF2B5EF4-FFF2-40B4-BE49-F238E27FC236}">
                <a16:creationId xmlns:a16="http://schemas.microsoft.com/office/drawing/2014/main" id="{BD3ECC07-772F-4246-8C51-12AFCF18F3EE}"/>
              </a:ext>
            </a:extLst>
          </p:cNvPr>
          <p:cNvSpPr>
            <a:spLocks noChangeArrowheads="1"/>
          </p:cNvSpPr>
          <p:nvPr/>
        </p:nvSpPr>
        <p:spPr bwMode="auto">
          <a:xfrm>
            <a:off x="1849041" y="4145983"/>
            <a:ext cx="3141662" cy="1152128"/>
          </a:xfrm>
          <a:prstGeom prst="wedgeRectCallout">
            <a:avLst>
              <a:gd name="adj1" fmla="val -30382"/>
              <a:gd name="adj2" fmla="val -133408"/>
            </a:avLst>
          </a:prstGeom>
          <a:solidFill>
            <a:srgbClr val="FFFF99"/>
          </a:solidFill>
          <a:ln w="9525" algn="ctr">
            <a:solidFill>
              <a:schemeClr val="tx1"/>
            </a:solidFill>
            <a:miter lim="800000"/>
            <a:headEnd/>
            <a:tailEnd/>
          </a:ln>
        </p:spPr>
        <p:txBody>
          <a:bodyPr/>
          <a:lstStyle/>
          <a:p>
            <a:r>
              <a:rPr lang="zh-TW" altLang="zh-TW" sz="1400" b="1" dirty="0">
                <a:solidFill>
                  <a:srgbClr val="0000FF"/>
                </a:solidFill>
                <a:latin typeface="標楷體" pitchFamily="65" charset="-120"/>
                <a:ea typeface="標楷體" pitchFamily="65" charset="-120"/>
              </a:rPr>
              <a:t>點選「登記志願確定送出」後，可開始進行確認完成選填</a:t>
            </a:r>
            <a:r>
              <a:rPr lang="zh-TW" altLang="en-US" sz="1400" b="1" dirty="0">
                <a:solidFill>
                  <a:srgbClr val="0000FF"/>
                </a:solidFill>
                <a:latin typeface="標楷體" pitchFamily="65" charset="-120"/>
                <a:ea typeface="標楷體" pitchFamily="65" charset="-120"/>
              </a:rPr>
              <a:t>登記</a:t>
            </a:r>
            <a:r>
              <a:rPr lang="zh-TW" altLang="zh-TW" sz="1400" b="1" dirty="0">
                <a:solidFill>
                  <a:srgbClr val="0000FF"/>
                </a:solidFill>
                <a:latin typeface="標楷體" pitchFamily="65" charset="-120"/>
                <a:ea typeface="標楷體" pitchFamily="65" charset="-120"/>
              </a:rPr>
              <a:t>志願</a:t>
            </a:r>
            <a:r>
              <a:rPr lang="zh-TW" altLang="en-US" sz="1400" b="1" dirty="0">
                <a:solidFill>
                  <a:srgbClr val="0000FF"/>
                </a:solidFill>
                <a:latin typeface="標楷體" pitchFamily="65" charset="-120"/>
                <a:ea typeface="標楷體" pitchFamily="65" charset="-120"/>
              </a:rPr>
              <a:t>作業</a:t>
            </a:r>
            <a:r>
              <a:rPr lang="zh-TW" altLang="zh-TW" sz="1400" b="1" dirty="0">
                <a:solidFill>
                  <a:srgbClr val="0000FF"/>
                </a:solidFill>
                <a:latin typeface="標楷體" pitchFamily="65" charset="-120"/>
                <a:ea typeface="標楷體" pitchFamily="65" charset="-120"/>
              </a:rPr>
              <a:t>。此時</a:t>
            </a:r>
            <a:r>
              <a:rPr lang="zh-TW" altLang="en-US" sz="1400" b="1" dirty="0">
                <a:solidFill>
                  <a:srgbClr val="0000FF"/>
                </a:solidFill>
                <a:latin typeface="標楷體" pitchFamily="65" charset="-120"/>
                <a:ea typeface="標楷體" pitchFamily="65" charset="-120"/>
              </a:rPr>
              <a:t>考生若未選滿</a:t>
            </a:r>
            <a:r>
              <a:rPr lang="en-US" altLang="zh-TW" sz="1400" b="1" dirty="0">
                <a:solidFill>
                  <a:srgbClr val="0000FF"/>
                </a:solidFill>
                <a:latin typeface="Times New Roman" panose="02020603050405020304" pitchFamily="18" charset="0"/>
                <a:ea typeface="標楷體" pitchFamily="65" charset="-120"/>
                <a:cs typeface="Times New Roman" panose="02020603050405020304" pitchFamily="18" charset="0"/>
              </a:rPr>
              <a:t>199</a:t>
            </a:r>
            <a:r>
              <a:rPr lang="zh-TW" altLang="en-US" sz="1400" b="1" dirty="0">
                <a:solidFill>
                  <a:srgbClr val="0000FF"/>
                </a:solidFill>
                <a:latin typeface="標楷體" pitchFamily="65" charset="-120"/>
                <a:ea typeface="標楷體" pitchFamily="65" charset="-120"/>
              </a:rPr>
              <a:t>個志願數</a:t>
            </a:r>
            <a:r>
              <a:rPr lang="zh-TW" altLang="zh-TW" sz="1400" b="1" dirty="0">
                <a:solidFill>
                  <a:srgbClr val="0000FF"/>
                </a:solidFill>
                <a:latin typeface="標楷體" pitchFamily="65" charset="-120"/>
                <a:ea typeface="標楷體" pitchFamily="65" charset="-120"/>
              </a:rPr>
              <a:t>會出現提示訊息，若確認不再繼續加選或異動，請點選「確認」</a:t>
            </a:r>
            <a:r>
              <a:rPr lang="zh-TW" altLang="en-US" sz="1400" b="1" dirty="0">
                <a:solidFill>
                  <a:srgbClr val="0000FF"/>
                </a:solidFill>
                <a:latin typeface="標楷體" pitchFamily="65" charset="-120"/>
                <a:ea typeface="標楷體" pitchFamily="65" charset="-120"/>
              </a:rPr>
              <a:t>。</a:t>
            </a:r>
            <a:endParaRPr lang="zh-TW" altLang="zh-TW" sz="1400" b="1" dirty="0">
              <a:solidFill>
                <a:srgbClr val="0000FF"/>
              </a:solidFill>
              <a:latin typeface="標楷體" pitchFamily="65" charset="-120"/>
              <a:ea typeface="標楷體" pitchFamily="65" charset="-120"/>
            </a:endParaRPr>
          </a:p>
        </p:txBody>
      </p:sp>
      <p:sp>
        <p:nvSpPr>
          <p:cNvPr id="10" name="向右箭號 10">
            <a:extLst>
              <a:ext uri="{FF2B5EF4-FFF2-40B4-BE49-F238E27FC236}">
                <a16:creationId xmlns:a16="http://schemas.microsoft.com/office/drawing/2014/main" id="{BE482FAF-042A-42B0-986C-59844181314C}"/>
              </a:ext>
            </a:extLst>
          </p:cNvPr>
          <p:cNvSpPr/>
          <p:nvPr/>
        </p:nvSpPr>
        <p:spPr>
          <a:xfrm rot="20861042">
            <a:off x="2815577" y="2847513"/>
            <a:ext cx="579245" cy="297372"/>
          </a:xfrm>
          <a:prstGeom prst="rightArrow">
            <a:avLst>
              <a:gd name="adj1" fmla="val 33118"/>
              <a:gd name="adj2" fmla="val 5395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b="1">
              <a:ln w="22225">
                <a:solidFill>
                  <a:schemeClr val="accent2"/>
                </a:solidFill>
                <a:prstDash val="solid"/>
              </a:ln>
              <a:solidFill>
                <a:schemeClr val="accent2">
                  <a:lumMod val="40000"/>
                  <a:lumOff val="60000"/>
                </a:schemeClr>
              </a:solidFill>
            </a:endParaRPr>
          </a:p>
        </p:txBody>
      </p:sp>
      <p:sp>
        <p:nvSpPr>
          <p:cNvPr id="6" name="橢圓 5">
            <a:extLst>
              <a:ext uri="{FF2B5EF4-FFF2-40B4-BE49-F238E27FC236}">
                <a16:creationId xmlns:a16="http://schemas.microsoft.com/office/drawing/2014/main" id="{BD41BFE7-B49D-404C-AE54-F0E2EFD01440}"/>
              </a:ext>
            </a:extLst>
          </p:cNvPr>
          <p:cNvSpPr/>
          <p:nvPr/>
        </p:nvSpPr>
        <p:spPr>
          <a:xfrm>
            <a:off x="1979712" y="2852936"/>
            <a:ext cx="810815" cy="35030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投影片編號版面配置區 7">
            <a:extLst>
              <a:ext uri="{FF2B5EF4-FFF2-40B4-BE49-F238E27FC236}">
                <a16:creationId xmlns:a16="http://schemas.microsoft.com/office/drawing/2014/main" id="{DFAB50E5-DDFC-4E21-8F5B-2EDCA1E4F25B}"/>
              </a:ext>
            </a:extLst>
          </p:cNvPr>
          <p:cNvSpPr>
            <a:spLocks noGrp="1"/>
          </p:cNvSpPr>
          <p:nvPr>
            <p:ph type="sldNum" sz="quarter" idx="12"/>
          </p:nvPr>
        </p:nvSpPr>
        <p:spPr/>
        <p:txBody>
          <a:bodyPr/>
          <a:lstStyle/>
          <a:p>
            <a:pPr>
              <a:defRPr/>
            </a:pPr>
            <a:fld id="{6696D582-221A-4A7A-9495-2A3992126361}" type="slidenum">
              <a:rPr lang="zh-TW" altLang="en-US" smtClean="0"/>
              <a:pPr>
                <a:defRPr/>
              </a:pPr>
              <a:t>82</a:t>
            </a:fld>
            <a:endParaRPr lang="en-US" altLang="zh-TW"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EB6DDB98-8FB1-4171-ADE5-EB0B4D8053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1072302"/>
            <a:ext cx="7887141" cy="5649173"/>
          </a:xfrm>
          <a:prstGeom prst="rect">
            <a:avLst/>
          </a:prstGeom>
        </p:spPr>
      </p:pic>
      <p:sp>
        <p:nvSpPr>
          <p:cNvPr id="106498" name="標題 1"/>
          <p:cNvSpPr txBox="1">
            <a:spLocks/>
          </p:cNvSpPr>
          <p:nvPr/>
        </p:nvSpPr>
        <p:spPr bwMode="auto">
          <a:xfrm>
            <a:off x="179512" y="332656"/>
            <a:ext cx="8568952" cy="633412"/>
          </a:xfrm>
          <a:prstGeom prst="rect">
            <a:avLst/>
          </a:prstGeom>
          <a:noFill/>
          <a:ln w="9525">
            <a:noFill/>
            <a:miter lim="800000"/>
            <a:headEnd/>
            <a:tailEnd/>
          </a:ln>
        </p:spPr>
        <p:txBody>
          <a:bodyPr/>
          <a:lstStyle/>
          <a:p>
            <a:pPr eaLnBrk="0" hangingPunct="0"/>
            <a:r>
              <a:rPr lang="zh-TW" altLang="en-US" sz="2600" dirty="0">
                <a:solidFill>
                  <a:schemeClr val="tx2"/>
                </a:solidFill>
                <a:latin typeface="標楷體" pitchFamily="65" charset="-120"/>
                <a:ea typeface="標楷體" pitchFamily="65" charset="-120"/>
              </a:rPr>
              <a:t>十、網路選填登記志願系統</a:t>
            </a:r>
            <a:r>
              <a:rPr lang="en-US" altLang="zh-TW" sz="2600" dirty="0">
                <a:solidFill>
                  <a:schemeClr val="tx2"/>
                </a:solidFill>
                <a:latin typeface="標楷體" pitchFamily="65" charset="-120"/>
                <a:ea typeface="標楷體" pitchFamily="65" charset="-120"/>
              </a:rPr>
              <a:t>-</a:t>
            </a:r>
            <a:r>
              <a:rPr lang="zh-TW" altLang="en-US" sz="2600" dirty="0">
                <a:solidFill>
                  <a:srgbClr val="FF0000"/>
                </a:solidFill>
                <a:latin typeface="標楷體" pitchFamily="65" charset="-120"/>
                <a:ea typeface="標楷體" pitchFamily="65" charset="-120"/>
              </a:rPr>
              <a:t>登記志願確定送出主畫面</a:t>
            </a:r>
            <a:r>
              <a:rPr lang="en-US" altLang="zh-TW" sz="2400" dirty="0">
                <a:solidFill>
                  <a:srgbClr val="FF0000"/>
                </a:solidFill>
                <a:latin typeface="Times New Roman" panose="02020603050405020304" pitchFamily="18" charset="0"/>
                <a:ea typeface="標楷體" pitchFamily="65" charset="-120"/>
                <a:cs typeface="Times New Roman" panose="02020603050405020304" pitchFamily="18" charset="0"/>
              </a:rPr>
              <a:t>(2/3)</a:t>
            </a:r>
            <a:endParaRPr lang="zh-TW" altLang="en-US" sz="2400" dirty="0">
              <a:solidFill>
                <a:srgbClr val="FF0000"/>
              </a:solidFill>
              <a:latin typeface="Times New Roman" panose="02020603050405020304" pitchFamily="18" charset="0"/>
              <a:cs typeface="Times New Roman" panose="02020603050405020304" pitchFamily="18" charset="0"/>
            </a:endParaRPr>
          </a:p>
          <a:p>
            <a:pPr eaLnBrk="0" hangingPunct="0"/>
            <a:endParaRPr lang="zh-TW" altLang="en-US" sz="2600" dirty="0">
              <a:solidFill>
                <a:srgbClr val="FF0000"/>
              </a:solidFill>
            </a:endParaRPr>
          </a:p>
        </p:txBody>
      </p:sp>
      <p:sp>
        <p:nvSpPr>
          <p:cNvPr id="8" name="AutoShape 4">
            <a:extLst>
              <a:ext uri="{FF2B5EF4-FFF2-40B4-BE49-F238E27FC236}">
                <a16:creationId xmlns:a16="http://schemas.microsoft.com/office/drawing/2014/main" id="{392D85F6-8956-4B8F-B917-9B79A089852F}"/>
              </a:ext>
            </a:extLst>
          </p:cNvPr>
          <p:cNvSpPr>
            <a:spLocks noChangeArrowheads="1"/>
          </p:cNvSpPr>
          <p:nvPr/>
        </p:nvSpPr>
        <p:spPr bwMode="auto">
          <a:xfrm>
            <a:off x="5076056" y="5886963"/>
            <a:ext cx="2448272" cy="504056"/>
          </a:xfrm>
          <a:prstGeom prst="wedgeRectCallout">
            <a:avLst>
              <a:gd name="adj1" fmla="val -34623"/>
              <a:gd name="adj2" fmla="val -165827"/>
            </a:avLst>
          </a:prstGeom>
          <a:solidFill>
            <a:srgbClr val="FFFF99"/>
          </a:solidFill>
          <a:ln w="9525" algn="ctr">
            <a:solidFill>
              <a:schemeClr val="tx1"/>
            </a:solidFill>
            <a:miter lim="800000"/>
            <a:headEnd/>
            <a:tailEnd/>
          </a:ln>
        </p:spPr>
        <p:txBody>
          <a:bodyPr/>
          <a:lstStyle/>
          <a:p>
            <a:r>
              <a:rPr lang="zh-TW" altLang="en-US" sz="1400" b="1" dirty="0">
                <a:solidFill>
                  <a:srgbClr val="0000FF"/>
                </a:solidFill>
                <a:latin typeface="標楷體" pitchFamily="65" charset="-120"/>
                <a:ea typeface="標楷體" pitchFamily="65" charset="-120"/>
              </a:rPr>
              <a:t>志願清單</a:t>
            </a:r>
            <a:r>
              <a:rPr lang="en-US" altLang="zh-TW" sz="1400" b="1" dirty="0">
                <a:solidFill>
                  <a:srgbClr val="0000FF"/>
                </a:solidFill>
                <a:latin typeface="標楷體" pitchFamily="65" charset="-120"/>
                <a:ea typeface="標楷體" pitchFamily="65" charset="-120"/>
              </a:rPr>
              <a:t>:</a:t>
            </a:r>
            <a:r>
              <a:rPr lang="zh-TW" altLang="en-US" sz="1400" b="1" dirty="0">
                <a:solidFill>
                  <a:srgbClr val="0000FF"/>
                </a:solidFill>
                <a:latin typeface="標楷體" pitchFamily="65" charset="-120"/>
                <a:ea typeface="標楷體" pitchFamily="65" charset="-120"/>
              </a:rPr>
              <a:t>請考生務必詳細核對所選填之志願</a:t>
            </a:r>
            <a:r>
              <a:rPr lang="en-US" altLang="zh-TW" sz="1400" b="1" dirty="0">
                <a:solidFill>
                  <a:srgbClr val="0000FF"/>
                </a:solidFill>
                <a:latin typeface="標楷體" pitchFamily="65" charset="-120"/>
                <a:ea typeface="標楷體" pitchFamily="65" charset="-120"/>
              </a:rPr>
              <a:t>(</a:t>
            </a:r>
            <a:r>
              <a:rPr lang="zh-TW" altLang="en-US" sz="1400" b="1" dirty="0">
                <a:solidFill>
                  <a:srgbClr val="0000FF"/>
                </a:solidFill>
                <a:latin typeface="標楷體" pitchFamily="65" charset="-120"/>
                <a:ea typeface="標楷體" pitchFamily="65" charset="-120"/>
              </a:rPr>
              <a:t>含志願序</a:t>
            </a:r>
            <a:r>
              <a:rPr lang="en-US" altLang="zh-TW" sz="1400" b="1" dirty="0">
                <a:solidFill>
                  <a:srgbClr val="0000FF"/>
                </a:solidFill>
                <a:latin typeface="標楷體" pitchFamily="65" charset="-120"/>
                <a:ea typeface="標楷體" pitchFamily="65" charset="-120"/>
              </a:rPr>
              <a:t>)</a:t>
            </a:r>
          </a:p>
          <a:p>
            <a:endParaRPr lang="zh-TW" altLang="zh-TW" sz="1400" b="1" dirty="0">
              <a:solidFill>
                <a:srgbClr val="0000FF"/>
              </a:solidFill>
              <a:latin typeface="標楷體" pitchFamily="65" charset="-120"/>
              <a:ea typeface="標楷體" pitchFamily="65" charset="-120"/>
            </a:endParaRPr>
          </a:p>
        </p:txBody>
      </p:sp>
      <p:sp>
        <p:nvSpPr>
          <p:cNvPr id="11" name="AutoShape 4">
            <a:extLst>
              <a:ext uri="{FF2B5EF4-FFF2-40B4-BE49-F238E27FC236}">
                <a16:creationId xmlns:a16="http://schemas.microsoft.com/office/drawing/2014/main" id="{54A2862A-7FE7-4AE0-BC7D-23190D95DE8A}"/>
              </a:ext>
            </a:extLst>
          </p:cNvPr>
          <p:cNvSpPr>
            <a:spLocks noChangeArrowheads="1"/>
          </p:cNvSpPr>
          <p:nvPr/>
        </p:nvSpPr>
        <p:spPr bwMode="auto">
          <a:xfrm>
            <a:off x="179512" y="4797152"/>
            <a:ext cx="2301305" cy="504056"/>
          </a:xfrm>
          <a:prstGeom prst="wedgeRectCallout">
            <a:avLst>
              <a:gd name="adj1" fmla="val 33484"/>
              <a:gd name="adj2" fmla="val -115291"/>
            </a:avLst>
          </a:prstGeom>
          <a:solidFill>
            <a:srgbClr val="FFFF99"/>
          </a:solidFill>
          <a:ln w="9525" algn="ctr">
            <a:solidFill>
              <a:schemeClr val="tx1"/>
            </a:solidFill>
            <a:miter lim="800000"/>
            <a:headEnd/>
            <a:tailEnd/>
          </a:ln>
        </p:spPr>
        <p:txBody>
          <a:bodyPr/>
          <a:lstStyle/>
          <a:p>
            <a:r>
              <a:rPr lang="zh-TW" altLang="en-US" sz="1400" b="1" dirty="0">
                <a:solidFill>
                  <a:srgbClr val="0000FF"/>
                </a:solidFill>
                <a:latin typeface="標楷體" pitchFamily="65" charset="-120"/>
                <a:ea typeface="標楷體" pitchFamily="65" charset="-120"/>
              </a:rPr>
              <a:t>請考生詳加閱讀注意事項，以免權益受損。</a:t>
            </a:r>
            <a:endParaRPr lang="zh-TW" altLang="zh-TW" sz="1400" b="1" dirty="0">
              <a:solidFill>
                <a:srgbClr val="0000FF"/>
              </a:solidFill>
              <a:latin typeface="標楷體" pitchFamily="65" charset="-120"/>
              <a:ea typeface="標楷體" pitchFamily="65" charset="-120"/>
            </a:endParaRPr>
          </a:p>
        </p:txBody>
      </p:sp>
      <p:sp>
        <p:nvSpPr>
          <p:cNvPr id="6" name="投影片編號版面配置區 5">
            <a:extLst>
              <a:ext uri="{FF2B5EF4-FFF2-40B4-BE49-F238E27FC236}">
                <a16:creationId xmlns:a16="http://schemas.microsoft.com/office/drawing/2014/main" id="{79F8C3CC-4759-4E45-BCBD-C0CB04952D74}"/>
              </a:ext>
            </a:extLst>
          </p:cNvPr>
          <p:cNvSpPr>
            <a:spLocks noGrp="1"/>
          </p:cNvSpPr>
          <p:nvPr>
            <p:ph type="sldNum" sz="quarter" idx="12"/>
          </p:nvPr>
        </p:nvSpPr>
        <p:spPr/>
        <p:txBody>
          <a:bodyPr/>
          <a:lstStyle/>
          <a:p>
            <a:pPr>
              <a:defRPr/>
            </a:pPr>
            <a:fld id="{6696D582-221A-4A7A-9495-2A3992126361}" type="slidenum">
              <a:rPr lang="zh-TW" altLang="en-US" smtClean="0"/>
              <a:pPr>
                <a:defRPr/>
              </a:pPr>
              <a:t>83</a:t>
            </a:fld>
            <a:endParaRPr lang="en-US" altLang="zh-TW"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79CD2DE0-2B59-45DF-8E4C-95B7839DB2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896" y="1182430"/>
            <a:ext cx="7668852" cy="5558938"/>
          </a:xfrm>
          <a:prstGeom prst="rect">
            <a:avLst/>
          </a:prstGeom>
        </p:spPr>
      </p:pic>
      <p:sp>
        <p:nvSpPr>
          <p:cNvPr id="108546" name="標題 1"/>
          <p:cNvSpPr txBox="1">
            <a:spLocks/>
          </p:cNvSpPr>
          <p:nvPr/>
        </p:nvSpPr>
        <p:spPr bwMode="auto">
          <a:xfrm>
            <a:off x="425450" y="333375"/>
            <a:ext cx="8229600" cy="633413"/>
          </a:xfrm>
          <a:prstGeom prst="rect">
            <a:avLst/>
          </a:prstGeom>
          <a:noFill/>
          <a:ln w="9525">
            <a:noFill/>
            <a:miter lim="800000"/>
            <a:headEnd/>
            <a:tailEnd/>
          </a:ln>
        </p:spPr>
        <p:txBody>
          <a:bodyPr/>
          <a:lstStyle/>
          <a:p>
            <a:pPr eaLnBrk="0" hangingPunct="0"/>
            <a:r>
              <a:rPr lang="zh-TW" altLang="en-US" sz="2800" dirty="0">
                <a:solidFill>
                  <a:schemeClr val="tx2"/>
                </a:solidFill>
                <a:latin typeface="標楷體" pitchFamily="65" charset="-120"/>
                <a:ea typeface="標楷體" pitchFamily="65" charset="-120"/>
              </a:rPr>
              <a:t>十、網路選填登記志願系統</a:t>
            </a:r>
            <a:r>
              <a:rPr lang="en-US" altLang="zh-TW" sz="2800" dirty="0">
                <a:solidFill>
                  <a:schemeClr val="tx2"/>
                </a:solidFill>
                <a:latin typeface="標楷體" pitchFamily="65" charset="-120"/>
                <a:ea typeface="標楷體" pitchFamily="65" charset="-120"/>
              </a:rPr>
              <a:t>-</a:t>
            </a:r>
            <a:r>
              <a:rPr lang="zh-TW" altLang="en-US" sz="2800" dirty="0">
                <a:solidFill>
                  <a:srgbClr val="FF0000"/>
                </a:solidFill>
                <a:latin typeface="標楷體" pitchFamily="65" charset="-120"/>
                <a:ea typeface="標楷體" pitchFamily="65" charset="-120"/>
              </a:rPr>
              <a:t>志願確定送出</a:t>
            </a:r>
            <a:r>
              <a:rPr lang="en-US" altLang="zh-TW" sz="2800" dirty="0">
                <a:solidFill>
                  <a:srgbClr val="FF0000"/>
                </a:solidFill>
                <a:latin typeface="Times New Roman" panose="02020603050405020304" pitchFamily="18" charset="0"/>
                <a:ea typeface="標楷體" pitchFamily="65" charset="-120"/>
                <a:cs typeface="Times New Roman" panose="02020603050405020304" pitchFamily="18" charset="0"/>
              </a:rPr>
              <a:t>(3/3)</a:t>
            </a:r>
            <a:endParaRPr lang="zh-TW" altLang="en-US" sz="2800" dirty="0">
              <a:solidFill>
                <a:srgbClr val="FF0000"/>
              </a:solidFill>
              <a:latin typeface="Times New Roman" panose="02020603050405020304" pitchFamily="18" charset="0"/>
              <a:cs typeface="Times New Roman" panose="02020603050405020304" pitchFamily="18" charset="0"/>
            </a:endParaRPr>
          </a:p>
          <a:p>
            <a:pPr eaLnBrk="0" hangingPunct="0"/>
            <a:endParaRPr lang="zh-TW" altLang="en-US" sz="2800" dirty="0">
              <a:solidFill>
                <a:srgbClr val="FF0000"/>
              </a:solidFill>
            </a:endParaRPr>
          </a:p>
        </p:txBody>
      </p:sp>
      <p:sp>
        <p:nvSpPr>
          <p:cNvPr id="19" name="文字方塊 18">
            <a:extLst>
              <a:ext uri="{FF2B5EF4-FFF2-40B4-BE49-F238E27FC236}">
                <a16:creationId xmlns:a16="http://schemas.microsoft.com/office/drawing/2014/main" id="{4D6DAF5A-242E-4305-89CD-A28E46793879}"/>
              </a:ext>
            </a:extLst>
          </p:cNvPr>
          <p:cNvSpPr txBox="1"/>
          <p:nvPr/>
        </p:nvSpPr>
        <p:spPr>
          <a:xfrm>
            <a:off x="2943878" y="1628800"/>
            <a:ext cx="468000" cy="468000"/>
          </a:xfrm>
          <a:prstGeom prst="ellipse">
            <a:avLst/>
          </a:prstGeom>
          <a:solidFill>
            <a:srgbClr val="FF66CC"/>
          </a:solidFill>
        </p:spPr>
        <p:style>
          <a:lnRef idx="3">
            <a:schemeClr val="lt1"/>
          </a:lnRef>
          <a:fillRef idx="1">
            <a:schemeClr val="accent2"/>
          </a:fillRef>
          <a:effectRef idx="1">
            <a:schemeClr val="accent2"/>
          </a:effectRef>
          <a:fontRef idx="minor">
            <a:schemeClr val="lt1"/>
          </a:fontRef>
        </p:style>
        <p:txBody>
          <a:bodyPr wrap="square" rtlCol="0" anchor="ctr">
            <a:spAutoFit/>
          </a:bodyPr>
          <a:lstStyle>
            <a:defPPr>
              <a:defRPr lang="zh-TW"/>
            </a:defPPr>
            <a:lvl1pPr algn="ctr">
              <a:defRPr sz="2000" b="1">
                <a:solidFill>
                  <a:schemeClr val="lt1"/>
                </a:solidFill>
                <a:latin typeface="+mn-lt"/>
                <a:ea typeface="+mn-ea"/>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r>
              <a:rPr lang="en-US" altLang="zh-TW" dirty="0"/>
              <a:t>3</a:t>
            </a:r>
            <a:endParaRPr lang="zh-TW" altLang="en-US" dirty="0"/>
          </a:p>
        </p:txBody>
      </p:sp>
      <p:sp>
        <p:nvSpPr>
          <p:cNvPr id="5" name="矩形 4">
            <a:extLst>
              <a:ext uri="{FF2B5EF4-FFF2-40B4-BE49-F238E27FC236}">
                <a16:creationId xmlns:a16="http://schemas.microsoft.com/office/drawing/2014/main" id="{793AACC4-74E6-432F-9567-5AB5097B663C}"/>
              </a:ext>
            </a:extLst>
          </p:cNvPr>
          <p:cNvSpPr/>
          <p:nvPr/>
        </p:nvSpPr>
        <p:spPr>
          <a:xfrm>
            <a:off x="1421412" y="4720563"/>
            <a:ext cx="2866355" cy="1429257"/>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文字方塊 13">
            <a:extLst>
              <a:ext uri="{FF2B5EF4-FFF2-40B4-BE49-F238E27FC236}">
                <a16:creationId xmlns:a16="http://schemas.microsoft.com/office/drawing/2014/main" id="{46DC438E-DB74-4CC9-9439-B4DA6194BC3B}"/>
              </a:ext>
            </a:extLst>
          </p:cNvPr>
          <p:cNvSpPr txBox="1"/>
          <p:nvPr/>
        </p:nvSpPr>
        <p:spPr>
          <a:xfrm>
            <a:off x="1187624" y="4406991"/>
            <a:ext cx="468000" cy="468000"/>
          </a:xfrm>
          <a:prstGeom prst="ellipse">
            <a:avLst/>
          </a:prstGeom>
          <a:solidFill>
            <a:srgbClr val="FF66CC"/>
          </a:solidFill>
        </p:spPr>
        <p:style>
          <a:lnRef idx="3">
            <a:schemeClr val="lt1"/>
          </a:lnRef>
          <a:fillRef idx="1">
            <a:schemeClr val="accent2"/>
          </a:fillRef>
          <a:effectRef idx="1">
            <a:schemeClr val="accent2"/>
          </a:effectRef>
          <a:fontRef idx="minor">
            <a:schemeClr val="lt1"/>
          </a:fontRef>
        </p:style>
        <p:txBody>
          <a:bodyPr wrap="square" rtlCol="0" anchor="ctr">
            <a:spAutoFit/>
          </a:bodyPr>
          <a:lstStyle>
            <a:defPPr>
              <a:defRPr lang="zh-TW"/>
            </a:defPPr>
            <a:lvl1pPr algn="ctr">
              <a:defRPr sz="2000" b="1"/>
            </a:lvl1pPr>
          </a:lstStyle>
          <a:p>
            <a:r>
              <a:rPr lang="en-US" altLang="zh-TW" dirty="0"/>
              <a:t>1</a:t>
            </a:r>
            <a:endParaRPr lang="zh-TW" altLang="en-US" dirty="0"/>
          </a:p>
        </p:txBody>
      </p:sp>
      <p:sp>
        <p:nvSpPr>
          <p:cNvPr id="13" name="向右箭號 14">
            <a:extLst>
              <a:ext uri="{FF2B5EF4-FFF2-40B4-BE49-F238E27FC236}">
                <a16:creationId xmlns:a16="http://schemas.microsoft.com/office/drawing/2014/main" id="{01A7DC41-61AA-4925-B542-D5CFD9CC62BC}"/>
              </a:ext>
            </a:extLst>
          </p:cNvPr>
          <p:cNvSpPr/>
          <p:nvPr/>
        </p:nvSpPr>
        <p:spPr>
          <a:xfrm rot="16834431">
            <a:off x="2409688" y="4603503"/>
            <a:ext cx="3091782" cy="23412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矩形 14">
            <a:extLst>
              <a:ext uri="{FF2B5EF4-FFF2-40B4-BE49-F238E27FC236}">
                <a16:creationId xmlns:a16="http://schemas.microsoft.com/office/drawing/2014/main" id="{7A1FB482-8117-4B44-B4E0-FF12F41E0F64}"/>
              </a:ext>
            </a:extLst>
          </p:cNvPr>
          <p:cNvSpPr/>
          <p:nvPr/>
        </p:nvSpPr>
        <p:spPr>
          <a:xfrm>
            <a:off x="2789382" y="6271490"/>
            <a:ext cx="932873" cy="23091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文字方塊 19">
            <a:extLst>
              <a:ext uri="{FF2B5EF4-FFF2-40B4-BE49-F238E27FC236}">
                <a16:creationId xmlns:a16="http://schemas.microsoft.com/office/drawing/2014/main" id="{6D919E62-6E2C-42A4-AE3E-96CFFED510E1}"/>
              </a:ext>
            </a:extLst>
          </p:cNvPr>
          <p:cNvSpPr txBox="1"/>
          <p:nvPr/>
        </p:nvSpPr>
        <p:spPr>
          <a:xfrm>
            <a:off x="2298214" y="5969974"/>
            <a:ext cx="468000" cy="468000"/>
          </a:xfrm>
          <a:prstGeom prst="ellipse">
            <a:avLst/>
          </a:prstGeom>
          <a:solidFill>
            <a:srgbClr val="FF66CC"/>
          </a:solidFill>
        </p:spPr>
        <p:style>
          <a:lnRef idx="3">
            <a:schemeClr val="lt1"/>
          </a:lnRef>
          <a:fillRef idx="1">
            <a:schemeClr val="accent2"/>
          </a:fillRef>
          <a:effectRef idx="1">
            <a:schemeClr val="accent2"/>
          </a:effectRef>
          <a:fontRef idx="minor">
            <a:schemeClr val="lt1"/>
          </a:fontRef>
        </p:style>
        <p:txBody>
          <a:bodyPr wrap="square" rtlCol="0" anchor="ctr">
            <a:spAutoFit/>
          </a:bodyPr>
          <a:lstStyle>
            <a:defPPr>
              <a:defRPr lang="zh-TW"/>
            </a:defPPr>
            <a:lvl1pPr algn="ctr">
              <a:defRPr sz="2000" b="1"/>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r>
              <a:rPr lang="en-US" altLang="zh-TW" dirty="0"/>
              <a:t>2</a:t>
            </a:r>
            <a:endParaRPr lang="zh-TW" altLang="en-US" dirty="0"/>
          </a:p>
        </p:txBody>
      </p:sp>
      <p:sp>
        <p:nvSpPr>
          <p:cNvPr id="11" name="AutoShape 4">
            <a:extLst>
              <a:ext uri="{FF2B5EF4-FFF2-40B4-BE49-F238E27FC236}">
                <a16:creationId xmlns:a16="http://schemas.microsoft.com/office/drawing/2014/main" id="{63D2953F-12D3-4B9F-A43D-8FD04C9CDC4C}"/>
              </a:ext>
            </a:extLst>
          </p:cNvPr>
          <p:cNvSpPr>
            <a:spLocks noChangeArrowheads="1"/>
          </p:cNvSpPr>
          <p:nvPr/>
        </p:nvSpPr>
        <p:spPr bwMode="auto">
          <a:xfrm>
            <a:off x="5020468" y="4421628"/>
            <a:ext cx="3065463" cy="1728192"/>
          </a:xfrm>
          <a:prstGeom prst="wedgeRectCallout">
            <a:avLst>
              <a:gd name="adj1" fmla="val -88548"/>
              <a:gd name="adj2" fmla="val 47158"/>
            </a:avLst>
          </a:prstGeom>
          <a:solidFill>
            <a:srgbClr val="FFFF99"/>
          </a:solidFill>
          <a:ln w="9525" algn="ctr">
            <a:solidFill>
              <a:schemeClr val="tx1"/>
            </a:solidFill>
            <a:miter lim="800000"/>
            <a:headEnd/>
            <a:tailEnd/>
          </a:ln>
        </p:spPr>
        <p:txBody>
          <a:bodyPr/>
          <a:lstStyle/>
          <a:p>
            <a:r>
              <a:rPr lang="zh-TW" altLang="zh-TW" sz="1400" b="1" dirty="0">
                <a:solidFill>
                  <a:srgbClr val="0000FF"/>
                </a:solidFill>
                <a:latin typeface="標楷體" pitchFamily="65" charset="-120"/>
                <a:ea typeface="標楷體" pitchFamily="65" charset="-120"/>
              </a:rPr>
              <a:t>若考生已確定不再變更志願，請輸入</a:t>
            </a:r>
            <a:r>
              <a:rPr lang="zh-TW" altLang="en-US" sz="1400" b="1" dirty="0">
                <a:solidFill>
                  <a:srgbClr val="0000FF"/>
                </a:solidFill>
                <a:latin typeface="標楷體" pitchFamily="65" charset="-120"/>
                <a:ea typeface="標楷體" pitchFamily="65" charset="-120"/>
              </a:rPr>
              <a:t>「身分證統一編號」、「出生年月日」、「統測准考證號碼」、「通行碼」及「</a:t>
            </a:r>
            <a:r>
              <a:rPr lang="zh-TW" altLang="zh-TW" sz="1400" b="1" dirty="0">
                <a:solidFill>
                  <a:srgbClr val="0000FF"/>
                </a:solidFill>
                <a:latin typeface="標楷體" pitchFamily="65" charset="-120"/>
                <a:ea typeface="標楷體" pitchFamily="65" charset="-120"/>
              </a:rPr>
              <a:t>驗證碼</a:t>
            </a:r>
            <a:r>
              <a:rPr lang="zh-TW" altLang="en-US" sz="1400" b="1" dirty="0">
                <a:solidFill>
                  <a:srgbClr val="0000FF"/>
                </a:solidFill>
                <a:latin typeface="標楷體" pitchFamily="65" charset="-120"/>
                <a:ea typeface="標楷體" pitchFamily="65" charset="-120"/>
              </a:rPr>
              <a:t>」</a:t>
            </a:r>
            <a:r>
              <a:rPr lang="zh-TW" altLang="zh-TW" sz="1400" b="1" dirty="0">
                <a:solidFill>
                  <a:srgbClr val="0000FF"/>
                </a:solidFill>
                <a:latin typeface="標楷體" pitchFamily="65" charset="-120"/>
                <a:ea typeface="標楷體" pitchFamily="65" charset="-120"/>
              </a:rPr>
              <a:t>，並點選「志願無誤，確定送出」，以進行志願確定</a:t>
            </a:r>
            <a:r>
              <a:rPr lang="zh-TW" altLang="en-US" sz="1400" b="1" dirty="0">
                <a:solidFill>
                  <a:srgbClr val="0000FF"/>
                </a:solidFill>
                <a:latin typeface="標楷體" pitchFamily="65" charset="-120"/>
                <a:ea typeface="標楷體" pitchFamily="65" charset="-120"/>
              </a:rPr>
              <a:t>送出</a:t>
            </a:r>
            <a:r>
              <a:rPr lang="zh-TW" altLang="zh-TW" sz="1400" b="1" dirty="0">
                <a:solidFill>
                  <a:srgbClr val="0000FF"/>
                </a:solidFill>
                <a:latin typeface="標楷體" pitchFamily="65" charset="-120"/>
                <a:ea typeface="標楷體" pitchFamily="65" charset="-120"/>
              </a:rPr>
              <a:t>。此時系統會出現提示訊息，若考生確定不再變更志願，請點選「確認」按鈕。</a:t>
            </a:r>
          </a:p>
        </p:txBody>
      </p:sp>
      <p:sp>
        <p:nvSpPr>
          <p:cNvPr id="7" name="投影片編號版面配置區 6">
            <a:extLst>
              <a:ext uri="{FF2B5EF4-FFF2-40B4-BE49-F238E27FC236}">
                <a16:creationId xmlns:a16="http://schemas.microsoft.com/office/drawing/2014/main" id="{ABC4CB5D-A71E-473D-8A84-EBDC0419F631}"/>
              </a:ext>
            </a:extLst>
          </p:cNvPr>
          <p:cNvSpPr>
            <a:spLocks noGrp="1"/>
          </p:cNvSpPr>
          <p:nvPr>
            <p:ph type="sldNum" sz="quarter" idx="12"/>
          </p:nvPr>
        </p:nvSpPr>
        <p:spPr/>
        <p:txBody>
          <a:bodyPr/>
          <a:lstStyle/>
          <a:p>
            <a:pPr>
              <a:defRPr/>
            </a:pPr>
            <a:fld id="{6696D582-221A-4A7A-9495-2A3992126361}" type="slidenum">
              <a:rPr lang="zh-TW" altLang="en-US" smtClean="0"/>
              <a:pPr>
                <a:defRPr/>
              </a:pPr>
              <a:t>84</a:t>
            </a:fld>
            <a:endParaRPr lang="en-US" altLang="zh-TW"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標題 1"/>
          <p:cNvSpPr txBox="1">
            <a:spLocks/>
          </p:cNvSpPr>
          <p:nvPr/>
        </p:nvSpPr>
        <p:spPr bwMode="auto">
          <a:xfrm>
            <a:off x="385763" y="333375"/>
            <a:ext cx="8229600" cy="633413"/>
          </a:xfrm>
          <a:prstGeom prst="rect">
            <a:avLst/>
          </a:prstGeom>
          <a:noFill/>
          <a:ln w="9525">
            <a:noFill/>
            <a:miter lim="800000"/>
            <a:headEnd/>
            <a:tailEnd/>
          </a:ln>
        </p:spPr>
        <p:txBody>
          <a:bodyPr/>
          <a:lstStyle/>
          <a:p>
            <a:pPr eaLnBrk="0" hangingPunct="0"/>
            <a:r>
              <a:rPr lang="zh-TW" altLang="en-US" sz="2800" dirty="0">
                <a:solidFill>
                  <a:schemeClr val="tx2"/>
                </a:solidFill>
                <a:latin typeface="標楷體" pitchFamily="65" charset="-120"/>
                <a:ea typeface="標楷體" pitchFamily="65" charset="-120"/>
              </a:rPr>
              <a:t>十、網路選填登記志願系統</a:t>
            </a:r>
            <a:r>
              <a:rPr lang="en-US" altLang="zh-TW" sz="2800" dirty="0">
                <a:solidFill>
                  <a:schemeClr val="tx2"/>
                </a:solidFill>
                <a:latin typeface="標楷體" pitchFamily="65" charset="-120"/>
                <a:ea typeface="標楷體" pitchFamily="65" charset="-120"/>
              </a:rPr>
              <a:t>-</a:t>
            </a:r>
            <a:r>
              <a:rPr lang="zh-TW" altLang="en-US" sz="2800" dirty="0">
                <a:solidFill>
                  <a:srgbClr val="FF0000"/>
                </a:solidFill>
                <a:latin typeface="標楷體" pitchFamily="65" charset="-120"/>
                <a:ea typeface="標楷體" pitchFamily="65" charset="-120"/>
              </a:rPr>
              <a:t>完成選填志願圖示</a:t>
            </a:r>
            <a:endParaRPr lang="zh-TW" altLang="en-US" sz="2800" dirty="0">
              <a:solidFill>
                <a:srgbClr val="FF0000"/>
              </a:solidFill>
            </a:endParaRPr>
          </a:p>
        </p:txBody>
      </p:sp>
      <p:pic>
        <p:nvPicPr>
          <p:cNvPr id="4" name="圖片 3">
            <a:extLst>
              <a:ext uri="{FF2B5EF4-FFF2-40B4-BE49-F238E27FC236}">
                <a16:creationId xmlns:a16="http://schemas.microsoft.com/office/drawing/2014/main" id="{684B6ED7-C365-4CE9-B94C-837F06B5E3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379" y="1268760"/>
            <a:ext cx="7884368" cy="4823988"/>
          </a:xfrm>
          <a:prstGeom prst="rect">
            <a:avLst/>
          </a:prstGeom>
        </p:spPr>
      </p:pic>
      <p:sp>
        <p:nvSpPr>
          <p:cNvPr id="6" name="投影片編號版面配置區 5">
            <a:extLst>
              <a:ext uri="{FF2B5EF4-FFF2-40B4-BE49-F238E27FC236}">
                <a16:creationId xmlns:a16="http://schemas.microsoft.com/office/drawing/2014/main" id="{1EFEA190-12F5-49D1-8722-DE33E5770968}"/>
              </a:ext>
            </a:extLst>
          </p:cNvPr>
          <p:cNvSpPr>
            <a:spLocks noGrp="1"/>
          </p:cNvSpPr>
          <p:nvPr>
            <p:ph type="sldNum" sz="quarter" idx="12"/>
          </p:nvPr>
        </p:nvSpPr>
        <p:spPr/>
        <p:txBody>
          <a:bodyPr/>
          <a:lstStyle/>
          <a:p>
            <a:pPr>
              <a:defRPr/>
            </a:pPr>
            <a:fld id="{6696D582-221A-4A7A-9495-2A3992126361}" type="slidenum">
              <a:rPr lang="zh-TW" altLang="en-US" smtClean="0"/>
              <a:pPr>
                <a:defRPr/>
              </a:pPr>
              <a:t>85</a:t>
            </a:fld>
            <a:endParaRPr lang="en-US" altLang="zh-TW" dirty="0"/>
          </a:p>
        </p:txBody>
      </p:sp>
    </p:spTree>
  </p:cSld>
  <p:clrMapOvr>
    <a:masterClrMapping/>
  </p:clrMapOvr>
</p:sld>
</file>

<file path=ppt/slides/slide8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110594" name="標題 1"/>
          <p:cNvSpPr txBox="1">
            <a:spLocks/>
          </p:cNvSpPr>
          <p:nvPr/>
        </p:nvSpPr>
        <p:spPr bwMode="auto">
          <a:xfrm>
            <a:off x="385763" y="333375"/>
            <a:ext cx="8229600" cy="633413"/>
          </a:xfrm>
          <a:prstGeom prst="rect">
            <a:avLst/>
          </a:prstGeom>
          <a:noFill/>
          <a:ln w="9525">
            <a:noFill/>
            <a:miter lim="800000"/>
            <a:headEnd/>
            <a:tailEnd/>
          </a:ln>
        </p:spPr>
        <p:txBody>
          <a:bodyPr/>
          <a:lstStyle/>
          <a:p>
            <a:pPr eaLnBrk="0" hangingPunct="0"/>
            <a:r>
              <a:rPr altLang="en-US" dirty="0" lang="zh-TW" sz="2800">
                <a:solidFill>
                  <a:schemeClr val="tx2"/>
                </a:solidFill>
                <a:latin charset="-120" pitchFamily="65" typeface="標楷體"/>
                <a:ea charset="-120" pitchFamily="65" typeface="標楷體"/>
              </a:rPr>
              <a:t>十、網路選填登記志願系統</a:t>
            </a:r>
            <a:r>
              <a:rPr altLang="zh-TW" dirty="0" lang="en-US" sz="2800">
                <a:solidFill>
                  <a:schemeClr val="tx2"/>
                </a:solidFill>
                <a:latin charset="-120" pitchFamily="65" typeface="標楷體"/>
                <a:ea charset="-120" pitchFamily="65" typeface="標楷體"/>
              </a:rPr>
              <a:t>-</a:t>
            </a:r>
            <a:r>
              <a:rPr altLang="en-US" dirty="0" lang="zh-TW" sz="2800">
                <a:solidFill>
                  <a:srgbClr val="FF0000"/>
                </a:solidFill>
                <a:latin charset="-120" pitchFamily="65" typeface="標楷體"/>
                <a:ea charset="-120" pitchFamily="65" typeface="標楷體"/>
              </a:rPr>
              <a:t>完成選填志願訊息</a:t>
            </a:r>
            <a:endParaRPr altLang="en-US" dirty="0" lang="zh-TW" sz="2800">
              <a:solidFill>
                <a:srgbClr val="FF0000"/>
              </a:solidFill>
            </a:endParaRPr>
          </a:p>
        </p:txBody>
      </p:sp>
      <p:pic>
        <p:nvPicPr>
          <p:cNvPr id="4" name="圖片 3">
            <a:extLst>
              <a:ext uri="{FF2B5EF4-FFF2-40B4-BE49-F238E27FC236}">
                <a16:creationId xmlns:a16="http://schemas.microsoft.com/office/drawing/2014/main" id="{81476E9C-DEF3-4075-8232-9B3982F8FEF7}"/>
              </a:ext>
            </a:extLst>
          </p:cNvPr>
          <p:cNvPicPr>
            <a:picLocks noChangeAspect="1"/>
          </p:cNvPicPr>
          <p:nvPr/>
        </p:nvPicPr>
        <p:blipFill rotWithShape="1">
          <a:blip r:embed="rId3">
            <a:extLst>
              <a:ext uri="{28A0092B-C50C-407E-A947-70E740481C1C}">
                <a14:useLocalDpi xmlns:a14="http://schemas.microsoft.com/office/drawing/2010/main" val="0"/>
              </a:ext>
            </a:extLst>
          </a:blip>
          <a:srcRect b="120" l="78" r="52" t="298"/>
          <a:stretch/>
        </p:blipFill>
        <p:spPr>
          <a:xfrm>
            <a:off x="539552" y="1196752"/>
            <a:ext cx="7995828" cy="5048473"/>
          </a:xfrm>
          <a:prstGeom prst="rect">
            <a:avLst/>
          </a:prstGeom>
        </p:spPr>
      </p:pic>
      <p:sp>
        <p:nvSpPr>
          <p:cNvPr id="9" name="投影片編號版面配置區 8">
            <a:extLst>
              <a:ext uri="{FF2B5EF4-FFF2-40B4-BE49-F238E27FC236}">
                <a16:creationId xmlns:a16="http://schemas.microsoft.com/office/drawing/2014/main" id="{5350578C-F579-41BD-B213-FB9BB50C52F7}"/>
              </a:ext>
            </a:extLst>
          </p:cNvPr>
          <p:cNvSpPr>
            <a:spLocks noGrp="1"/>
          </p:cNvSpPr>
          <p:nvPr>
            <p:ph idx="12" sz="quarter" type="sldNum"/>
          </p:nvPr>
        </p:nvSpPr>
        <p:spPr/>
        <p:txBody>
          <a:bodyPr/>
          <a:lstStyle/>
          <a:p>
            <a:pPr>
              <a:defRPr/>
            </a:pPr>
            <a:fld id="{6696D582-221A-4A7A-9495-2A3992126361}" type="slidenum">
              <a:rPr altLang="en-US" lang="zh-TW" smtClean="0"/>
              <a:pPr>
                <a:defRPr/>
              </a:pPr>
              <a:t>86</a:t>
            </a:fld>
            <a:endParaRPr altLang="zh-TW" dirty="0" lang="en-US"/>
          </a:p>
        </p:txBody>
      </p:sp>
    </p:spTree>
    <p:extLst>
      <p:ext uri="{BB962C8B-B14F-4D97-AF65-F5344CB8AC3E}">
        <p14:creationId xmlns:p14="http://schemas.microsoft.com/office/powerpoint/2010/main" val="2682086928"/>
      </p:ext>
    </p:extLst>
  </p:cSld>
  <p:clrMapOvr>
    <a:masterClrMapping/>
  </p:clrMapOvr>
</p:sld>
</file>

<file path=ppt/slides/slide8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D1BAD019-2501-4093-B18A-C3248BEBB94E}"/>
              </a:ext>
            </a:extLst>
          </p:cNvPr>
          <p:cNvPicPr>
            <a:picLocks noChangeAspect="1"/>
          </p:cNvPicPr>
          <p:nvPr/>
        </p:nvPicPr>
        <p:blipFill rotWithShape="1">
          <a:blip r:embed="rId3">
            <a:extLst>
              <a:ext uri="{28A0092B-C50C-407E-A947-70E740481C1C}">
                <a14:useLocalDpi xmlns:a14="http://schemas.microsoft.com/office/drawing/2010/main" val="0"/>
              </a:ext>
            </a:extLst>
          </a:blip>
          <a:srcRect b="3122" l="90" r="40" t="127"/>
          <a:stretch/>
        </p:blipFill>
        <p:spPr>
          <a:xfrm>
            <a:off x="225612" y="1238572"/>
            <a:ext cx="8568952" cy="5256584"/>
          </a:xfrm>
          <a:prstGeom prst="rect">
            <a:avLst/>
          </a:prstGeom>
        </p:spPr>
      </p:pic>
      <p:sp>
        <p:nvSpPr>
          <p:cNvPr id="112642" name="標題 1"/>
          <p:cNvSpPr txBox="1">
            <a:spLocks/>
          </p:cNvSpPr>
          <p:nvPr/>
        </p:nvSpPr>
        <p:spPr bwMode="auto">
          <a:xfrm>
            <a:off x="395288" y="333375"/>
            <a:ext cx="8229600" cy="633413"/>
          </a:xfrm>
          <a:prstGeom prst="rect">
            <a:avLst/>
          </a:prstGeom>
          <a:noFill/>
          <a:ln w="9525">
            <a:noFill/>
            <a:miter lim="800000"/>
            <a:headEnd/>
            <a:tailEnd/>
          </a:ln>
        </p:spPr>
        <p:txBody>
          <a:bodyPr/>
          <a:lstStyle/>
          <a:p>
            <a:pPr eaLnBrk="0" hangingPunct="0"/>
            <a:r>
              <a:rPr altLang="en-US" dirty="0" lang="zh-TW" sz="2800">
                <a:solidFill>
                  <a:schemeClr val="tx2"/>
                </a:solidFill>
                <a:latin charset="-120" pitchFamily="65" typeface="標楷體"/>
                <a:ea charset="-120" pitchFamily="65" typeface="標楷體"/>
              </a:rPr>
              <a:t>十、網路選填登記志願系統</a:t>
            </a:r>
            <a:r>
              <a:rPr altLang="zh-TW" dirty="0" lang="en-US" sz="2800">
                <a:solidFill>
                  <a:schemeClr val="tx2"/>
                </a:solidFill>
                <a:latin charset="-120" pitchFamily="65" typeface="標楷體"/>
                <a:ea charset="-120" pitchFamily="65" typeface="標楷體"/>
              </a:rPr>
              <a:t>-</a:t>
            </a:r>
            <a:r>
              <a:rPr altLang="en-US" dirty="0" lang="zh-TW" sz="2800">
                <a:solidFill>
                  <a:srgbClr val="FF0000"/>
                </a:solidFill>
                <a:latin charset="-120" pitchFamily="65" typeface="標楷體"/>
                <a:ea charset="-120" pitchFamily="65" typeface="標楷體"/>
              </a:rPr>
              <a:t>儲存及列印志願表</a:t>
            </a:r>
            <a:endParaRPr altLang="en-US" dirty="0" lang="zh-TW" sz="2800">
              <a:solidFill>
                <a:srgbClr val="FF0000"/>
              </a:solidFill>
            </a:endParaRPr>
          </a:p>
        </p:txBody>
      </p:sp>
      <p:sp>
        <p:nvSpPr>
          <p:cNvPr id="8" name="AutoShape 4">
            <a:extLst>
              <a:ext uri="{FF2B5EF4-FFF2-40B4-BE49-F238E27FC236}">
                <a16:creationId xmlns:a16="http://schemas.microsoft.com/office/drawing/2014/main" id="{FF01F714-8DF6-4AE9-8117-09A0A84017A3}"/>
              </a:ext>
            </a:extLst>
          </p:cNvPr>
          <p:cNvSpPr>
            <a:spLocks noChangeArrowheads="1"/>
          </p:cNvSpPr>
          <p:nvPr/>
        </p:nvSpPr>
        <p:spPr bwMode="auto">
          <a:xfrm>
            <a:off x="5943359" y="3422518"/>
            <a:ext cx="2592288" cy="2088232"/>
          </a:xfrm>
          <a:prstGeom prst="wedgeRectCallout">
            <a:avLst>
              <a:gd fmla="val -98018" name="adj1"/>
              <a:gd fmla="val -63537" name="adj2"/>
            </a:avLst>
          </a:prstGeom>
          <a:solidFill>
            <a:srgbClr val="FFFF99"/>
          </a:solidFill>
          <a:ln algn="ctr" w="9525">
            <a:solidFill>
              <a:schemeClr val="tx1"/>
            </a:solidFill>
            <a:miter lim="800000"/>
            <a:headEnd/>
            <a:tailEnd/>
          </a:ln>
        </p:spPr>
        <p:txBody>
          <a:bodyPr/>
          <a:lstStyle/>
          <a:p>
            <a:r>
              <a:rPr altLang="en-US" b="1" dirty="0" lang="zh-TW" sz="1400">
                <a:solidFill>
                  <a:srgbClr val="FF0000"/>
                </a:solidFill>
                <a:latin charset="-120" pitchFamily="65" typeface="標楷體"/>
                <a:ea charset="-120" pitchFamily="65" typeface="標楷體"/>
              </a:rPr>
              <a:t>志願表為考生完成網路選填登記志願之重要憑證，請考生務必下載儲存至電腦或列印並妥善保存，以免影響自身權益</a:t>
            </a:r>
            <a:r>
              <a:rPr altLang="en-US" dirty="0" lang="zh-TW" sz="1400">
                <a:solidFill>
                  <a:srgbClr val="FF0000"/>
                </a:solidFill>
                <a:latin charset="-120" pitchFamily="65" typeface="標楷體"/>
                <a:ea charset="-120" pitchFamily="65" typeface="標楷體"/>
              </a:rPr>
              <a:t>。</a:t>
            </a:r>
            <a:r>
              <a:rPr altLang="en-US" dirty="0" lang="zh-TW" sz="1400">
                <a:latin charset="-120" pitchFamily="65" typeface="標楷體"/>
                <a:ea charset="-120" pitchFamily="65" typeface="標楷體"/>
              </a:rPr>
              <a:t> </a:t>
            </a:r>
            <a:r>
              <a:rPr altLang="en-US" b="1" dirty="0" lang="zh-TW" sz="1400">
                <a:solidFill>
                  <a:srgbClr val="0000FF"/>
                </a:solidFill>
                <a:latin charset="-120" pitchFamily="65" typeface="標楷體"/>
                <a:ea charset="-120" pitchFamily="65" typeface="標楷體"/>
              </a:rPr>
              <a:t>考生申請分發複查時，須檢附志願表，本委員會始予受理；未確定送出之考生，將無法列印志願表，即喪失申請分發複查之資格，請考生特別注意。</a:t>
            </a:r>
            <a:endParaRPr altLang="zh-TW" b="1" dirty="0" lang="zh-TW" sz="1400">
              <a:solidFill>
                <a:srgbClr val="0000FF"/>
              </a:solidFill>
              <a:latin charset="-120" pitchFamily="65" typeface="標楷體"/>
              <a:ea charset="-120" pitchFamily="65" typeface="標楷體"/>
            </a:endParaRPr>
          </a:p>
        </p:txBody>
      </p:sp>
      <p:sp>
        <p:nvSpPr>
          <p:cNvPr id="2" name="橢圓 1">
            <a:extLst>
              <a:ext uri="{FF2B5EF4-FFF2-40B4-BE49-F238E27FC236}">
                <a16:creationId xmlns:a16="http://schemas.microsoft.com/office/drawing/2014/main" id="{6831DA59-2830-4D00-A9C3-89EE11B3ADC8}"/>
              </a:ext>
            </a:extLst>
          </p:cNvPr>
          <p:cNvSpPr/>
          <p:nvPr/>
        </p:nvSpPr>
        <p:spPr>
          <a:xfrm>
            <a:off x="3995936" y="2852936"/>
            <a:ext cx="1080120"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TW"/>
          </a:p>
        </p:txBody>
      </p:sp>
      <p:sp>
        <p:nvSpPr>
          <p:cNvPr id="11" name="投影片編號版面配置區 10">
            <a:extLst>
              <a:ext uri="{FF2B5EF4-FFF2-40B4-BE49-F238E27FC236}">
                <a16:creationId xmlns:a16="http://schemas.microsoft.com/office/drawing/2014/main" id="{50014445-FC87-471C-8CCC-62B0CC7C17FC}"/>
              </a:ext>
            </a:extLst>
          </p:cNvPr>
          <p:cNvSpPr>
            <a:spLocks noGrp="1"/>
          </p:cNvSpPr>
          <p:nvPr>
            <p:ph idx="12" sz="quarter" type="sldNum"/>
          </p:nvPr>
        </p:nvSpPr>
        <p:spPr/>
        <p:txBody>
          <a:bodyPr/>
          <a:lstStyle/>
          <a:p>
            <a:pPr>
              <a:defRPr/>
            </a:pPr>
            <a:fld id="{6696D582-221A-4A7A-9495-2A3992126361}" type="slidenum">
              <a:rPr altLang="en-US" lang="zh-TW" smtClean="0"/>
              <a:pPr>
                <a:defRPr/>
              </a:pPr>
              <a:t>87</a:t>
            </a:fld>
            <a:endParaRPr altLang="zh-TW" dirty="0" lang="en-US"/>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標題 1"/>
          <p:cNvSpPr txBox="1">
            <a:spLocks/>
          </p:cNvSpPr>
          <p:nvPr/>
        </p:nvSpPr>
        <p:spPr bwMode="auto">
          <a:xfrm>
            <a:off x="395288" y="333375"/>
            <a:ext cx="8229600" cy="633413"/>
          </a:xfrm>
          <a:prstGeom prst="rect">
            <a:avLst/>
          </a:prstGeom>
          <a:noFill/>
          <a:ln w="9525">
            <a:noFill/>
            <a:miter lim="800000"/>
            <a:headEnd/>
            <a:tailEnd/>
          </a:ln>
        </p:spPr>
        <p:txBody>
          <a:bodyPr/>
          <a:lstStyle/>
          <a:p>
            <a:pPr eaLnBrk="0" hangingPunct="0"/>
            <a:r>
              <a:rPr lang="zh-TW" altLang="en-US" sz="2800" dirty="0">
                <a:solidFill>
                  <a:schemeClr val="tx2"/>
                </a:solidFill>
                <a:latin typeface="標楷體" pitchFamily="65" charset="-120"/>
                <a:ea typeface="標楷體" pitchFamily="65" charset="-120"/>
              </a:rPr>
              <a:t>十、網路選填登記志願系統</a:t>
            </a:r>
            <a:r>
              <a:rPr lang="en-US" altLang="zh-TW" sz="2800" dirty="0">
                <a:solidFill>
                  <a:schemeClr val="tx2"/>
                </a:solidFill>
                <a:latin typeface="標楷體" pitchFamily="65" charset="-120"/>
                <a:ea typeface="標楷體" pitchFamily="65" charset="-120"/>
              </a:rPr>
              <a:t>-</a:t>
            </a:r>
            <a:r>
              <a:rPr lang="zh-TW" altLang="en-US" sz="2800" dirty="0">
                <a:solidFill>
                  <a:srgbClr val="FF0000"/>
                </a:solidFill>
                <a:latin typeface="標楷體" pitchFamily="65" charset="-120"/>
                <a:ea typeface="標楷體" pitchFamily="65" charset="-120"/>
              </a:rPr>
              <a:t>志願表</a:t>
            </a:r>
            <a:r>
              <a:rPr lang="en-US" altLang="zh-TW" sz="2800" dirty="0">
                <a:solidFill>
                  <a:srgbClr val="FF0000"/>
                </a:solidFill>
                <a:latin typeface="標楷體" pitchFamily="65" charset="-120"/>
                <a:ea typeface="標楷體" pitchFamily="65" charset="-120"/>
              </a:rPr>
              <a:t>(</a:t>
            </a:r>
            <a:r>
              <a:rPr lang="zh-TW" altLang="en-US" sz="2800" dirty="0">
                <a:solidFill>
                  <a:srgbClr val="FF0000"/>
                </a:solidFill>
                <a:latin typeface="標楷體" pitchFamily="65" charset="-120"/>
                <a:ea typeface="標楷體" pitchFamily="65" charset="-120"/>
              </a:rPr>
              <a:t>樣張</a:t>
            </a:r>
            <a:r>
              <a:rPr lang="en-US" altLang="zh-TW" sz="2800" dirty="0">
                <a:solidFill>
                  <a:srgbClr val="FF0000"/>
                </a:solidFill>
                <a:latin typeface="標楷體" pitchFamily="65" charset="-120"/>
                <a:ea typeface="標楷體" pitchFamily="65" charset="-120"/>
              </a:rPr>
              <a:t>)</a:t>
            </a:r>
            <a:endParaRPr lang="zh-TW" altLang="en-US" sz="2800" dirty="0">
              <a:solidFill>
                <a:srgbClr val="FF0000"/>
              </a:solidFill>
            </a:endParaRPr>
          </a:p>
        </p:txBody>
      </p:sp>
      <p:pic>
        <p:nvPicPr>
          <p:cNvPr id="4" name="圖片 3">
            <a:extLst>
              <a:ext uri="{FF2B5EF4-FFF2-40B4-BE49-F238E27FC236}">
                <a16:creationId xmlns:a16="http://schemas.microsoft.com/office/drawing/2014/main" id="{CE517D6D-98C8-497B-838B-AB3D2762B2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632" y="1628800"/>
            <a:ext cx="8062736" cy="4278186"/>
          </a:xfrm>
          <a:prstGeom prst="rect">
            <a:avLst/>
          </a:prstGeom>
        </p:spPr>
      </p:pic>
      <p:sp>
        <p:nvSpPr>
          <p:cNvPr id="6" name="投影片編號版面配置區 5">
            <a:extLst>
              <a:ext uri="{FF2B5EF4-FFF2-40B4-BE49-F238E27FC236}">
                <a16:creationId xmlns:a16="http://schemas.microsoft.com/office/drawing/2014/main" id="{E6B3158A-6E65-40A6-9128-439B7B254BE7}"/>
              </a:ext>
            </a:extLst>
          </p:cNvPr>
          <p:cNvSpPr>
            <a:spLocks noGrp="1"/>
          </p:cNvSpPr>
          <p:nvPr>
            <p:ph type="sldNum" sz="quarter" idx="12"/>
          </p:nvPr>
        </p:nvSpPr>
        <p:spPr/>
        <p:txBody>
          <a:bodyPr/>
          <a:lstStyle/>
          <a:p>
            <a:pPr>
              <a:defRPr/>
            </a:pPr>
            <a:fld id="{6696D582-221A-4A7A-9495-2A3992126361}" type="slidenum">
              <a:rPr lang="zh-TW" altLang="en-US" smtClean="0"/>
              <a:pPr>
                <a:defRPr/>
              </a:pPr>
              <a:t>88</a:t>
            </a:fld>
            <a:endParaRPr lang="en-US" altLang="zh-TW" dirty="0"/>
          </a:p>
        </p:txBody>
      </p:sp>
    </p:spTree>
    <p:extLst>
      <p:ext uri="{BB962C8B-B14F-4D97-AF65-F5344CB8AC3E}">
        <p14:creationId xmlns:p14="http://schemas.microsoft.com/office/powerpoint/2010/main" val="3104188460"/>
      </p:ext>
    </p:extLst>
  </p:cSld>
  <p:clrMapOvr>
    <a:masterClrMapping/>
  </p:clrMapOvr>
</p:sld>
</file>

<file path=ppt/slides/slide8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10C0B29D-EAA2-4416-AFD1-897ABBDC64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331" y="1634917"/>
            <a:ext cx="7944085" cy="5071171"/>
          </a:xfrm>
          <a:prstGeom prst="rect">
            <a:avLst/>
          </a:prstGeom>
        </p:spPr>
      </p:pic>
      <p:sp>
        <p:nvSpPr>
          <p:cNvPr id="98306" name="標題 1"/>
          <p:cNvSpPr txBox="1">
            <a:spLocks/>
          </p:cNvSpPr>
          <p:nvPr/>
        </p:nvSpPr>
        <p:spPr bwMode="auto">
          <a:xfrm>
            <a:off x="372331" y="417763"/>
            <a:ext cx="8229600" cy="633413"/>
          </a:xfrm>
          <a:prstGeom prst="rect">
            <a:avLst/>
          </a:prstGeom>
          <a:noFill/>
          <a:ln w="9525">
            <a:noFill/>
            <a:miter lim="800000"/>
            <a:headEnd/>
            <a:tailEnd/>
          </a:ln>
        </p:spPr>
        <p:txBody>
          <a:bodyPr/>
          <a:lstStyle/>
          <a:p>
            <a:pPr eaLnBrk="0" hangingPunct="0"/>
            <a:r>
              <a:rPr altLang="en-US" dirty="0" lang="zh-TW" sz="2800">
                <a:solidFill>
                  <a:schemeClr val="tx2"/>
                </a:solidFill>
                <a:latin charset="-120" pitchFamily="65" typeface="標楷體"/>
                <a:ea charset="-120" pitchFamily="65" typeface="標楷體"/>
              </a:rPr>
              <a:t>十、網路選填登記志願系統</a:t>
            </a:r>
            <a:r>
              <a:rPr altLang="zh-TW" dirty="0" lang="en-US" sz="2800">
                <a:solidFill>
                  <a:schemeClr val="tx2"/>
                </a:solidFill>
                <a:latin charset="-120" pitchFamily="65" typeface="標楷體"/>
                <a:ea charset="-120" pitchFamily="65" typeface="標楷體"/>
              </a:rPr>
              <a:t>-</a:t>
            </a:r>
            <a:r>
              <a:rPr altLang="en-US" dirty="0" lang="zh-TW" sz="2800">
                <a:solidFill>
                  <a:srgbClr val="FF0000"/>
                </a:solidFill>
                <a:latin charset="-120" pitchFamily="65" typeface="標楷體"/>
                <a:ea charset="-120" pitchFamily="65" typeface="標楷體"/>
              </a:rPr>
              <a:t>儲存練習版試填志願</a:t>
            </a:r>
            <a:endParaRPr altLang="en-US" dirty="0" lang="zh-TW" sz="2800">
              <a:solidFill>
                <a:srgbClr val="FF0000"/>
              </a:solidFill>
            </a:endParaRPr>
          </a:p>
        </p:txBody>
      </p:sp>
      <p:sp>
        <p:nvSpPr>
          <p:cNvPr id="98307" name="矩形 5"/>
          <p:cNvSpPr>
            <a:spLocks noChangeArrowheads="1"/>
          </p:cNvSpPr>
          <p:nvPr/>
        </p:nvSpPr>
        <p:spPr bwMode="auto">
          <a:xfrm>
            <a:off x="372331" y="1101534"/>
            <a:ext cx="7747000" cy="584775"/>
          </a:xfrm>
          <a:prstGeom prst="rect">
            <a:avLst/>
          </a:prstGeom>
          <a:noFill/>
          <a:ln w="9525">
            <a:noFill/>
            <a:miter lim="800000"/>
            <a:headEnd/>
            <a:tailEnd/>
          </a:ln>
        </p:spPr>
        <p:txBody>
          <a:bodyPr>
            <a:spAutoFit/>
          </a:bodyPr>
          <a:lstStyle/>
          <a:p>
            <a:pPr algn="just"/>
            <a:r>
              <a:rPr altLang="en-US" b="1" dirty="0" lang="zh-TW" sz="1600">
                <a:solidFill>
                  <a:srgbClr val="0000FF"/>
                </a:solidFill>
                <a:latin charset="-120" pitchFamily="65" typeface="標楷體"/>
                <a:ea charset="-120" pitchFamily="65" typeface="標楷體"/>
              </a:rPr>
              <a:t>考生可於練習版系統試填志願完成後，點選「產生志願碼」按鈕後會出現志願碼視窗，請考生點選儲存，系統將產生檔案</a:t>
            </a:r>
            <a:r>
              <a:rPr altLang="zh-TW" b="1" dirty="0" lang="en-US" sz="1600">
                <a:solidFill>
                  <a:srgbClr val="0000FF"/>
                </a:solidFill>
                <a:latin charset="-120" pitchFamily="65" typeface="標楷體"/>
                <a:ea charset="-120" pitchFamily="65" typeface="標楷體"/>
              </a:rPr>
              <a:t>(</a:t>
            </a:r>
            <a:r>
              <a:rPr altLang="en-US" b="1" dirty="0" lang="zh-TW" sz="1600">
                <a:solidFill>
                  <a:srgbClr val="0000FF"/>
                </a:solidFill>
                <a:latin charset="-120" pitchFamily="65" typeface="標楷體"/>
                <a:ea charset="-120" pitchFamily="65" typeface="標楷體"/>
              </a:rPr>
              <a:t>記事本格式</a:t>
            </a:r>
            <a:r>
              <a:rPr altLang="zh-TW" b="1" dirty="0" lang="en-US" sz="1600">
                <a:solidFill>
                  <a:srgbClr val="0000FF"/>
                </a:solidFill>
                <a:latin charset="-120" pitchFamily="65" typeface="標楷體"/>
                <a:ea charset="-120" pitchFamily="65" typeface="標楷體"/>
              </a:rPr>
              <a:t>)</a:t>
            </a:r>
            <a:r>
              <a:rPr altLang="en-US" b="1" dirty="0" lang="zh-TW" sz="1600">
                <a:solidFill>
                  <a:srgbClr val="0000FF"/>
                </a:solidFill>
                <a:latin charset="-120" pitchFamily="65" typeface="標楷體"/>
                <a:ea charset="-120" pitchFamily="65" typeface="標楷體"/>
              </a:rPr>
              <a:t>供考生儲存至電腦。</a:t>
            </a:r>
          </a:p>
        </p:txBody>
      </p:sp>
      <p:grpSp>
        <p:nvGrpSpPr>
          <p:cNvPr id="46" name="群組 45">
            <a:extLst>
              <a:ext uri="{FF2B5EF4-FFF2-40B4-BE49-F238E27FC236}">
                <a16:creationId xmlns:a16="http://schemas.microsoft.com/office/drawing/2014/main" id="{44188B63-9759-4DD1-ABEF-44570D54F042}"/>
              </a:ext>
            </a:extLst>
          </p:cNvPr>
          <p:cNvGrpSpPr/>
          <p:nvPr/>
        </p:nvGrpSpPr>
        <p:grpSpPr>
          <a:xfrm>
            <a:off x="7614253" y="3533719"/>
            <a:ext cx="504056" cy="432048"/>
            <a:chOff x="1835696" y="2492896"/>
            <a:chExt cx="504056" cy="432048"/>
          </a:xfrm>
        </p:grpSpPr>
        <p:sp>
          <p:nvSpPr>
            <p:cNvPr id="47" name="七邊形 46">
              <a:extLst>
                <a:ext uri="{FF2B5EF4-FFF2-40B4-BE49-F238E27FC236}">
                  <a16:creationId xmlns:a16="http://schemas.microsoft.com/office/drawing/2014/main" id="{E22184FE-624B-47C6-AFED-47B09117FBCC}"/>
                </a:ext>
              </a:extLst>
            </p:cNvPr>
            <p:cNvSpPr/>
            <p:nvPr/>
          </p:nvSpPr>
          <p:spPr>
            <a:xfrm>
              <a:off x="1835696" y="2492896"/>
              <a:ext cx="504056" cy="432048"/>
            </a:xfrm>
            <a:prstGeom prst="heptagon">
              <a:avLst/>
            </a:prstGeom>
            <a:solidFill>
              <a:srgbClr val="FF66CC"/>
            </a:solidFill>
            <a:ln/>
          </p:spPr>
          <p:style>
            <a:lnRef idx="3">
              <a:schemeClr val="lt1"/>
            </a:lnRef>
            <a:fillRef idx="1">
              <a:schemeClr val="accent2"/>
            </a:fillRef>
            <a:effectRef idx="1">
              <a:schemeClr val="accent2"/>
            </a:effectRef>
            <a:fontRef idx="minor">
              <a:schemeClr val="lt1"/>
            </a:fontRef>
          </p:style>
          <p:txBody>
            <a:bodyPr anchor="ctr" rtlCol="0"/>
            <a:lstStyle/>
            <a:p>
              <a:pPr algn="ctr"/>
              <a:endParaRPr altLang="en-US" dirty="0" lang="zh-TW">
                <a:solidFill>
                  <a:schemeClr val="bg1"/>
                </a:solidFill>
              </a:endParaRPr>
            </a:p>
          </p:txBody>
        </p:sp>
        <p:sp>
          <p:nvSpPr>
            <p:cNvPr id="48" name="文字方塊 47">
              <a:extLst>
                <a:ext uri="{FF2B5EF4-FFF2-40B4-BE49-F238E27FC236}">
                  <a16:creationId xmlns:a16="http://schemas.microsoft.com/office/drawing/2014/main" id="{0F7769EC-CA87-4458-9521-D6CC0E665FB1}"/>
                </a:ext>
              </a:extLst>
            </p:cNvPr>
            <p:cNvSpPr txBox="1"/>
            <p:nvPr/>
          </p:nvSpPr>
          <p:spPr>
            <a:xfrm>
              <a:off x="1943708" y="2524254"/>
              <a:ext cx="144016" cy="369332"/>
            </a:xfrm>
            <a:prstGeom prst="rect">
              <a:avLst/>
            </a:prstGeom>
            <a:noFill/>
          </p:spPr>
          <p:txBody>
            <a:bodyPr rtlCol="0" wrap="square">
              <a:spAutoFit/>
            </a:bodyPr>
            <a:lstStyle/>
            <a:p>
              <a:r>
                <a:rPr altLang="zh-TW" dirty="0" lang="en-US">
                  <a:solidFill>
                    <a:schemeClr val="bg1"/>
                  </a:solidFill>
                </a:rPr>
                <a:t>1</a:t>
              </a:r>
              <a:endParaRPr altLang="en-US" dirty="0" lang="zh-TW">
                <a:solidFill>
                  <a:schemeClr val="bg1"/>
                </a:solidFill>
              </a:endParaRPr>
            </a:p>
          </p:txBody>
        </p:sp>
      </p:grpSp>
      <p:pic>
        <p:nvPicPr>
          <p:cNvPr id="10" name="圖片 9">
            <a:extLst>
              <a:ext uri="{FF2B5EF4-FFF2-40B4-BE49-F238E27FC236}">
                <a16:creationId xmlns:a16="http://schemas.microsoft.com/office/drawing/2014/main" id="{CCDA1768-4F99-4B87-88AE-D8E2AA3A5BA5}"/>
              </a:ext>
            </a:extLst>
          </p:cNvPr>
          <p:cNvPicPr>
            <a:picLocks noChangeAspect="1"/>
          </p:cNvPicPr>
          <p:nvPr/>
        </p:nvPicPr>
        <p:blipFill rotWithShape="1">
          <a:blip r:embed="rId4">
            <a:extLst>
              <a:ext uri="{28A0092B-C50C-407E-A947-70E740481C1C}">
                <a14:useLocalDpi xmlns:a14="http://schemas.microsoft.com/office/drawing/2010/main" val="0"/>
              </a:ext>
            </a:extLst>
          </a:blip>
          <a:srcRect b="136"/>
          <a:stretch/>
        </p:blipFill>
        <p:spPr>
          <a:xfrm>
            <a:off x="4487131" y="4369199"/>
            <a:ext cx="3261412" cy="2030471"/>
          </a:xfrm>
          <a:prstGeom prst="rect">
            <a:avLst/>
          </a:prstGeom>
          <a:ln w="38100">
            <a:solidFill>
              <a:srgbClr val="FF0000"/>
            </a:solidFill>
          </a:ln>
        </p:spPr>
      </p:pic>
      <p:pic>
        <p:nvPicPr>
          <p:cNvPr id="12" name="圖片 11">
            <a:extLst>
              <a:ext uri="{FF2B5EF4-FFF2-40B4-BE49-F238E27FC236}">
                <a16:creationId xmlns:a16="http://schemas.microsoft.com/office/drawing/2014/main" id="{D369CEA9-7C1F-45CC-9C8D-F75B892F6978}"/>
              </a:ext>
            </a:extLst>
          </p:cNvPr>
          <p:cNvPicPr>
            <a:picLocks noChangeAspect="1"/>
          </p:cNvPicPr>
          <p:nvPr/>
        </p:nvPicPr>
        <p:blipFill rotWithShape="1">
          <a:blip r:embed="rId5">
            <a:extLst>
              <a:ext uri="{28A0092B-C50C-407E-A947-70E740481C1C}">
                <a14:useLocalDpi xmlns:a14="http://schemas.microsoft.com/office/drawing/2010/main" val="0"/>
              </a:ext>
            </a:extLst>
          </a:blip>
          <a:srcRect l="1192" t="1992"/>
          <a:stretch/>
        </p:blipFill>
        <p:spPr>
          <a:xfrm>
            <a:off x="1149866" y="4222402"/>
            <a:ext cx="2236868" cy="1214228"/>
          </a:xfrm>
          <a:prstGeom prst="rect">
            <a:avLst/>
          </a:prstGeom>
          <a:ln w="38100">
            <a:solidFill>
              <a:srgbClr val="00B050"/>
            </a:solidFill>
          </a:ln>
        </p:spPr>
      </p:pic>
      <p:sp>
        <p:nvSpPr>
          <p:cNvPr id="45" name="向右箭號 18">
            <a:extLst>
              <a:ext uri="{FF2B5EF4-FFF2-40B4-BE49-F238E27FC236}">
                <a16:creationId xmlns:a16="http://schemas.microsoft.com/office/drawing/2014/main" id="{1C0E9D7B-BD9C-44DD-BF0D-654FDD64CFBF}"/>
              </a:ext>
            </a:extLst>
          </p:cNvPr>
          <p:cNvSpPr/>
          <p:nvPr/>
        </p:nvSpPr>
        <p:spPr>
          <a:xfrm rot="11700499">
            <a:off x="3149871" y="5669026"/>
            <a:ext cx="1962168" cy="196336"/>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TW">
              <a:ln w="22225">
                <a:solidFill>
                  <a:schemeClr val="accent2"/>
                </a:solidFill>
                <a:prstDash val="solid"/>
              </a:ln>
              <a:solidFill>
                <a:schemeClr val="accent2">
                  <a:lumMod val="40000"/>
                  <a:lumOff val="60000"/>
                </a:schemeClr>
              </a:solidFill>
            </a:endParaRPr>
          </a:p>
        </p:txBody>
      </p:sp>
      <p:sp>
        <p:nvSpPr>
          <p:cNvPr id="44" name="向右箭號 17">
            <a:extLst>
              <a:ext uri="{FF2B5EF4-FFF2-40B4-BE49-F238E27FC236}">
                <a16:creationId xmlns:a16="http://schemas.microsoft.com/office/drawing/2014/main" id="{7F975F51-FFA0-4EAB-B230-B7D4DA84C643}"/>
              </a:ext>
            </a:extLst>
          </p:cNvPr>
          <p:cNvSpPr/>
          <p:nvPr/>
        </p:nvSpPr>
        <p:spPr>
          <a:xfrm rot="8092100">
            <a:off x="6927584" y="4237811"/>
            <a:ext cx="568619" cy="17975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TW">
              <a:ln w="22225">
                <a:solidFill>
                  <a:schemeClr val="accent2"/>
                </a:solidFill>
                <a:prstDash val="solid"/>
              </a:ln>
              <a:solidFill>
                <a:schemeClr val="accent2">
                  <a:lumMod val="40000"/>
                  <a:lumOff val="60000"/>
                </a:schemeClr>
              </a:solidFill>
            </a:endParaRPr>
          </a:p>
        </p:txBody>
      </p:sp>
      <p:grpSp>
        <p:nvGrpSpPr>
          <p:cNvPr id="49" name="群組 48">
            <a:extLst>
              <a:ext uri="{FF2B5EF4-FFF2-40B4-BE49-F238E27FC236}">
                <a16:creationId xmlns:a16="http://schemas.microsoft.com/office/drawing/2014/main" id="{D95E130F-A860-4096-833B-765E26720589}"/>
              </a:ext>
            </a:extLst>
          </p:cNvPr>
          <p:cNvGrpSpPr/>
          <p:nvPr/>
        </p:nvGrpSpPr>
        <p:grpSpPr>
          <a:xfrm>
            <a:off x="4957883" y="5405272"/>
            <a:ext cx="504056" cy="432048"/>
            <a:chOff x="1835696" y="2492896"/>
            <a:chExt cx="504056" cy="432048"/>
          </a:xfrm>
        </p:grpSpPr>
        <p:sp>
          <p:nvSpPr>
            <p:cNvPr id="50" name="七邊形 49">
              <a:extLst>
                <a:ext uri="{FF2B5EF4-FFF2-40B4-BE49-F238E27FC236}">
                  <a16:creationId xmlns:a16="http://schemas.microsoft.com/office/drawing/2014/main" id="{E9539598-8592-4050-9E35-BE96CB9B309D}"/>
                </a:ext>
              </a:extLst>
            </p:cNvPr>
            <p:cNvSpPr/>
            <p:nvPr/>
          </p:nvSpPr>
          <p:spPr>
            <a:xfrm>
              <a:off x="1835696" y="2492896"/>
              <a:ext cx="504056" cy="432048"/>
            </a:xfrm>
            <a:prstGeom prst="heptagon">
              <a:avLst/>
            </a:prstGeom>
            <a:solidFill>
              <a:srgbClr val="FF66CC"/>
            </a:solidFill>
            <a:ln/>
          </p:spPr>
          <p:style>
            <a:lnRef idx="3">
              <a:schemeClr val="lt1"/>
            </a:lnRef>
            <a:fillRef idx="1">
              <a:schemeClr val="accent2"/>
            </a:fillRef>
            <a:effectRef idx="1">
              <a:schemeClr val="accent2"/>
            </a:effectRef>
            <a:fontRef idx="minor">
              <a:schemeClr val="lt1"/>
            </a:fontRef>
          </p:style>
          <p:txBody>
            <a:bodyPr anchor="ctr" rtlCol="0"/>
            <a:lstStyle/>
            <a:p>
              <a:pPr algn="ctr"/>
              <a:endParaRPr altLang="en-US" lang="zh-TW"/>
            </a:p>
          </p:txBody>
        </p:sp>
        <p:sp>
          <p:nvSpPr>
            <p:cNvPr id="51" name="文字方塊 50">
              <a:extLst>
                <a:ext uri="{FF2B5EF4-FFF2-40B4-BE49-F238E27FC236}">
                  <a16:creationId xmlns:a16="http://schemas.microsoft.com/office/drawing/2014/main" id="{E66D2AA8-308A-449C-8AAC-EAC9BF57BA60}"/>
                </a:ext>
              </a:extLst>
            </p:cNvPr>
            <p:cNvSpPr txBox="1"/>
            <p:nvPr/>
          </p:nvSpPr>
          <p:spPr>
            <a:xfrm>
              <a:off x="1943708" y="2524254"/>
              <a:ext cx="144016" cy="369332"/>
            </a:xfrm>
            <a:prstGeom prst="rect">
              <a:avLst/>
            </a:prstGeom>
            <a:noFill/>
          </p:spPr>
          <p:txBody>
            <a:bodyPr rtlCol="0" wrap="square">
              <a:spAutoFit/>
            </a:bodyPr>
            <a:lstStyle/>
            <a:p>
              <a:r>
                <a:rPr altLang="zh-TW" dirty="0" lang="en-US">
                  <a:solidFill>
                    <a:schemeClr val="bg1"/>
                  </a:solidFill>
                </a:rPr>
                <a:t>2</a:t>
              </a:r>
              <a:endParaRPr altLang="en-US" dirty="0" lang="zh-TW">
                <a:solidFill>
                  <a:schemeClr val="bg1"/>
                </a:solidFill>
              </a:endParaRPr>
            </a:p>
          </p:txBody>
        </p:sp>
      </p:grpSp>
      <p:grpSp>
        <p:nvGrpSpPr>
          <p:cNvPr id="19" name="群組 18">
            <a:extLst>
              <a:ext uri="{FF2B5EF4-FFF2-40B4-BE49-F238E27FC236}">
                <a16:creationId xmlns:a16="http://schemas.microsoft.com/office/drawing/2014/main" id="{56359E9B-A130-4F10-A0EF-9FF2A2C53BC3}"/>
              </a:ext>
            </a:extLst>
          </p:cNvPr>
          <p:cNvGrpSpPr/>
          <p:nvPr/>
        </p:nvGrpSpPr>
        <p:grpSpPr>
          <a:xfrm>
            <a:off x="2411760" y="4791035"/>
            <a:ext cx="504056" cy="432048"/>
            <a:chOff x="1835696" y="2492896"/>
            <a:chExt cx="504056" cy="432048"/>
          </a:xfrm>
        </p:grpSpPr>
        <p:sp>
          <p:nvSpPr>
            <p:cNvPr id="20" name="七邊形 19">
              <a:extLst>
                <a:ext uri="{FF2B5EF4-FFF2-40B4-BE49-F238E27FC236}">
                  <a16:creationId xmlns:a16="http://schemas.microsoft.com/office/drawing/2014/main" id="{A0208DC6-EFE9-4415-BD5F-D21AB6A39591}"/>
                </a:ext>
              </a:extLst>
            </p:cNvPr>
            <p:cNvSpPr/>
            <p:nvPr/>
          </p:nvSpPr>
          <p:spPr>
            <a:xfrm>
              <a:off x="1835696" y="2492896"/>
              <a:ext cx="504056" cy="432048"/>
            </a:xfrm>
            <a:prstGeom prst="heptagon">
              <a:avLst/>
            </a:prstGeom>
            <a:solidFill>
              <a:srgbClr val="FF66CC"/>
            </a:solidFill>
            <a:ln/>
          </p:spPr>
          <p:style>
            <a:lnRef idx="3">
              <a:schemeClr val="lt1"/>
            </a:lnRef>
            <a:fillRef idx="1">
              <a:schemeClr val="accent2"/>
            </a:fillRef>
            <a:effectRef idx="1">
              <a:schemeClr val="accent2"/>
            </a:effectRef>
            <a:fontRef idx="minor">
              <a:schemeClr val="lt1"/>
            </a:fontRef>
          </p:style>
          <p:txBody>
            <a:bodyPr anchor="ctr" rtlCol="0"/>
            <a:lstStyle/>
            <a:p>
              <a:pPr algn="ctr"/>
              <a:endParaRPr altLang="en-US" lang="zh-TW"/>
            </a:p>
          </p:txBody>
        </p:sp>
        <p:sp>
          <p:nvSpPr>
            <p:cNvPr id="21" name="文字方塊 20">
              <a:extLst>
                <a:ext uri="{FF2B5EF4-FFF2-40B4-BE49-F238E27FC236}">
                  <a16:creationId xmlns:a16="http://schemas.microsoft.com/office/drawing/2014/main" id="{A6E40185-2482-440F-9581-C355C55193B0}"/>
                </a:ext>
              </a:extLst>
            </p:cNvPr>
            <p:cNvSpPr txBox="1"/>
            <p:nvPr/>
          </p:nvSpPr>
          <p:spPr>
            <a:xfrm>
              <a:off x="1943708" y="2524254"/>
              <a:ext cx="144016" cy="369332"/>
            </a:xfrm>
            <a:prstGeom prst="rect">
              <a:avLst/>
            </a:prstGeom>
            <a:noFill/>
          </p:spPr>
          <p:txBody>
            <a:bodyPr rtlCol="0" wrap="square">
              <a:spAutoFit/>
            </a:bodyPr>
            <a:lstStyle/>
            <a:p>
              <a:r>
                <a:rPr altLang="zh-TW" dirty="0" lang="en-US">
                  <a:solidFill>
                    <a:schemeClr val="bg1"/>
                  </a:solidFill>
                </a:rPr>
                <a:t>3</a:t>
              </a:r>
              <a:endParaRPr altLang="en-US" dirty="0" lang="zh-TW">
                <a:solidFill>
                  <a:schemeClr val="bg1"/>
                </a:solidFill>
              </a:endParaRPr>
            </a:p>
          </p:txBody>
        </p:sp>
      </p:grpSp>
      <p:sp>
        <p:nvSpPr>
          <p:cNvPr id="7" name="投影片編號版面配置區 6">
            <a:extLst>
              <a:ext uri="{FF2B5EF4-FFF2-40B4-BE49-F238E27FC236}">
                <a16:creationId xmlns:a16="http://schemas.microsoft.com/office/drawing/2014/main" id="{581DF759-AD69-4F88-869A-B0E5D233BAC7}"/>
              </a:ext>
            </a:extLst>
          </p:cNvPr>
          <p:cNvSpPr>
            <a:spLocks noGrp="1"/>
          </p:cNvSpPr>
          <p:nvPr>
            <p:ph idx="12" sz="quarter" type="sldNum"/>
          </p:nvPr>
        </p:nvSpPr>
        <p:spPr/>
        <p:txBody>
          <a:bodyPr/>
          <a:lstStyle/>
          <a:p>
            <a:pPr>
              <a:defRPr/>
            </a:pPr>
            <a:fld id="{6696D582-221A-4A7A-9495-2A3992126361}" type="slidenum">
              <a:rPr altLang="en-US" lang="zh-TW" smtClean="0"/>
              <a:pPr>
                <a:defRPr/>
              </a:pPr>
              <a:t>89</a:t>
            </a:fld>
            <a:endParaRPr altLang="zh-TW" dirty="0" lang="en-US"/>
          </a:p>
        </p:txBody>
      </p:sp>
    </p:spTree>
    <p:extLst>
      <p:ext uri="{BB962C8B-B14F-4D97-AF65-F5344CB8AC3E}">
        <p14:creationId xmlns:p14="http://schemas.microsoft.com/office/powerpoint/2010/main" val="25793818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txBox="1">
            <a:spLocks noChangeArrowheads="1"/>
          </p:cNvSpPr>
          <p:nvPr/>
        </p:nvSpPr>
        <p:spPr bwMode="auto">
          <a:xfrm>
            <a:off x="395288" y="333375"/>
            <a:ext cx="8686800" cy="563563"/>
          </a:xfrm>
          <a:prstGeom prst="rect">
            <a:avLst/>
          </a:prstGeom>
          <a:noFill/>
          <a:ln w="9525">
            <a:noFill/>
            <a:miter lim="800000"/>
            <a:headEnd/>
            <a:tailEnd/>
          </a:ln>
        </p:spPr>
        <p:txBody>
          <a:bodyPr anchor="ctr"/>
          <a:lstStyle/>
          <a:p>
            <a:r>
              <a:rPr lang="zh-TW" altLang="en-US" sz="2800" dirty="0">
                <a:solidFill>
                  <a:schemeClr val="tx2"/>
                </a:solidFill>
                <a:latin typeface="標楷體" pitchFamily="65" charset="-120"/>
                <a:ea typeface="標楷體" pitchFamily="65" charset="-120"/>
              </a:rPr>
              <a:t>二、重要事項</a:t>
            </a:r>
            <a:r>
              <a:rPr lang="en-US" altLang="zh-TW" sz="2800" dirty="0">
                <a:solidFill>
                  <a:schemeClr val="tx2"/>
                </a:solidFill>
                <a:latin typeface="標楷體" pitchFamily="65" charset="-120"/>
                <a:ea typeface="標楷體" pitchFamily="65" charset="-120"/>
              </a:rPr>
              <a:t>(</a:t>
            </a:r>
            <a:r>
              <a:rPr lang="en-US" altLang="zh-TW" sz="2800" dirty="0">
                <a:solidFill>
                  <a:schemeClr val="tx2"/>
                </a:solidFill>
                <a:latin typeface="Times New Roman" panose="02020603050405020304" pitchFamily="18" charset="0"/>
                <a:ea typeface="標楷體" pitchFamily="65" charset="-120"/>
                <a:cs typeface="Times New Roman" panose="02020603050405020304" pitchFamily="18" charset="0"/>
              </a:rPr>
              <a:t>4/10</a:t>
            </a:r>
            <a:r>
              <a:rPr lang="en-US" altLang="zh-TW" sz="2800" dirty="0">
                <a:solidFill>
                  <a:schemeClr val="tx2"/>
                </a:solidFill>
                <a:latin typeface="標楷體" pitchFamily="65" charset="-120"/>
                <a:ea typeface="標楷體" pitchFamily="65" charset="-120"/>
              </a:rPr>
              <a:t>)</a:t>
            </a:r>
            <a:endParaRPr lang="zh-TW" altLang="en-US" sz="2800" dirty="0">
              <a:solidFill>
                <a:schemeClr val="tx2"/>
              </a:solidFill>
              <a:latin typeface="標楷體" pitchFamily="65" charset="-120"/>
              <a:ea typeface="標楷體" pitchFamily="65" charset="-120"/>
            </a:endParaRPr>
          </a:p>
        </p:txBody>
      </p:sp>
      <p:sp>
        <p:nvSpPr>
          <p:cNvPr id="20483" name="Rectangle 3"/>
          <p:cNvSpPr txBox="1">
            <a:spLocks noChangeArrowheads="1"/>
          </p:cNvSpPr>
          <p:nvPr/>
        </p:nvSpPr>
        <p:spPr bwMode="auto">
          <a:xfrm>
            <a:off x="153988" y="1239044"/>
            <a:ext cx="8666484" cy="5159375"/>
          </a:xfrm>
          <a:prstGeom prst="rect">
            <a:avLst/>
          </a:prstGeom>
          <a:noFill/>
          <a:ln w="9525">
            <a:noFill/>
            <a:miter lim="800000"/>
            <a:headEnd/>
            <a:tailEnd/>
          </a:ln>
        </p:spPr>
        <p:txBody>
          <a:bodyPr/>
          <a:lstStyle/>
          <a:p>
            <a:pPr marL="266700" indent="-266700" algn="just">
              <a:lnSpc>
                <a:spcPts val="2880"/>
              </a:lnSpc>
              <a:buClr>
                <a:schemeClr val="tx1"/>
              </a:buClr>
              <a:buFont typeface="+mj-lt"/>
              <a:buAutoNum type="arabicPeriod" startAt="3"/>
            </a:pPr>
            <a:r>
              <a:rPr lang="zh-TW" altLang="en-US" sz="2300" b="1" u="sng" dirty="0">
                <a:latin typeface="Times New Roman" pitchFamily="18" charset="0"/>
                <a:ea typeface="標楷體" pitchFamily="65" charset="-120"/>
              </a:rPr>
              <a:t>低收入戶及中低收入戶</a:t>
            </a:r>
            <a:r>
              <a:rPr lang="zh-TW" altLang="en-US" sz="2300" dirty="0">
                <a:latin typeface="Times New Roman" pitchFamily="18" charset="0"/>
                <a:ea typeface="標楷體" pitchFamily="65" charset="-120"/>
              </a:rPr>
              <a:t>考生身分審查</a:t>
            </a:r>
            <a:r>
              <a:rPr lang="en-US" altLang="zh-TW" sz="2300" dirty="0">
                <a:latin typeface="Times New Roman" pitchFamily="18" charset="0"/>
                <a:ea typeface="標楷體" pitchFamily="65" charset="-120"/>
              </a:rPr>
              <a:t>:</a:t>
            </a:r>
          </a:p>
          <a:p>
            <a:pPr marL="342900" indent="-342900" algn="just">
              <a:lnSpc>
                <a:spcPts val="2880"/>
              </a:lnSpc>
              <a:buClr>
                <a:schemeClr val="tx1"/>
              </a:buClr>
              <a:buFont typeface="Wingdings" panose="05000000000000000000" pitchFamily="2" charset="2"/>
              <a:buChar char="Ø"/>
            </a:pPr>
            <a:r>
              <a:rPr lang="zh-TW" altLang="en-US" sz="2300" dirty="0">
                <a:latin typeface="Times New Roman" pitchFamily="18" charset="0"/>
                <a:ea typeface="標楷體" pitchFamily="65" charset="-120"/>
              </a:rPr>
              <a:t>報名「</a:t>
            </a:r>
            <a:r>
              <a:rPr lang="en-US" altLang="zh-TW" sz="2300" dirty="0">
                <a:latin typeface="Times New Roman" pitchFamily="18" charset="0"/>
                <a:ea typeface="標楷體" pitchFamily="65" charset="-120"/>
              </a:rPr>
              <a:t>112</a:t>
            </a:r>
            <a:r>
              <a:rPr lang="zh-TW" altLang="en-US" sz="2300" dirty="0">
                <a:latin typeface="Times New Roman" pitchFamily="18" charset="0"/>
                <a:ea typeface="標楷體" pitchFamily="65" charset="-120"/>
              </a:rPr>
              <a:t>學年度四技二專統一入學測驗」或「</a:t>
            </a:r>
            <a:r>
              <a:rPr lang="en-US" altLang="zh-TW" sz="2300" dirty="0">
                <a:latin typeface="Times New Roman" pitchFamily="18" charset="0"/>
                <a:ea typeface="標楷體" pitchFamily="65" charset="-120"/>
              </a:rPr>
              <a:t>112</a:t>
            </a:r>
            <a:r>
              <a:rPr lang="zh-TW" altLang="en-US" sz="2300" dirty="0">
                <a:latin typeface="Times New Roman" pitchFamily="18" charset="0"/>
                <a:ea typeface="標楷體" pitchFamily="65" charset="-120"/>
              </a:rPr>
              <a:t>學年度四技二專甄選入學招生」，已出具證明且通過審查並登錄列冊之低收入戶或中低收入戶考生，即享有登記費免繳或減免</a:t>
            </a:r>
            <a:r>
              <a:rPr lang="en-US" altLang="zh-TW" sz="2300" dirty="0">
                <a:latin typeface="Times New Roman" pitchFamily="18" charset="0"/>
                <a:ea typeface="標楷體" pitchFamily="65" charset="-120"/>
              </a:rPr>
              <a:t>60%</a:t>
            </a:r>
            <a:r>
              <a:rPr lang="zh-TW" altLang="en-US" sz="2300" dirty="0">
                <a:latin typeface="Times New Roman" pitchFamily="18" charset="0"/>
                <a:ea typeface="標楷體" pitchFamily="65" charset="-120"/>
              </a:rPr>
              <a:t>，無須繳寄證明文件至本委員會審查。</a:t>
            </a:r>
            <a:endParaRPr lang="en-US" altLang="zh-TW" sz="2300" dirty="0">
              <a:latin typeface="Times New Roman" pitchFamily="18" charset="0"/>
              <a:ea typeface="標楷體" pitchFamily="65" charset="-120"/>
            </a:endParaRPr>
          </a:p>
          <a:p>
            <a:pPr marL="342900" indent="-342900" algn="just">
              <a:lnSpc>
                <a:spcPts val="2880"/>
              </a:lnSpc>
              <a:buClr>
                <a:schemeClr val="tx1"/>
              </a:buClr>
              <a:buFont typeface="Wingdings" panose="05000000000000000000" pitchFamily="2" charset="2"/>
              <a:buChar char="Ø"/>
            </a:pPr>
            <a:r>
              <a:rPr lang="zh-TW" altLang="en-US" sz="2300" dirty="0">
                <a:solidFill>
                  <a:srgbClr val="0000FF"/>
                </a:solidFill>
                <a:latin typeface="Times New Roman" pitchFamily="18" charset="0"/>
                <a:ea typeface="標楷體" pitchFamily="65" charset="-120"/>
              </a:rPr>
              <a:t>未於報名「</a:t>
            </a:r>
            <a:r>
              <a:rPr lang="en-US" altLang="zh-TW" sz="2300" dirty="0">
                <a:solidFill>
                  <a:srgbClr val="0000FF"/>
                </a:solidFill>
                <a:latin typeface="Times New Roman" pitchFamily="18" charset="0"/>
                <a:ea typeface="標楷體" pitchFamily="65" charset="-120"/>
              </a:rPr>
              <a:t>112</a:t>
            </a:r>
            <a:r>
              <a:rPr lang="zh-TW" altLang="en-US" sz="2300" dirty="0">
                <a:solidFill>
                  <a:srgbClr val="0000FF"/>
                </a:solidFill>
                <a:latin typeface="Times New Roman" pitchFamily="18" charset="0"/>
                <a:ea typeface="標楷體" pitchFamily="65" charset="-120"/>
              </a:rPr>
              <a:t>學年度四技二專統一入學測驗」或「</a:t>
            </a:r>
            <a:r>
              <a:rPr lang="en-US" altLang="zh-TW" sz="2300" dirty="0">
                <a:solidFill>
                  <a:srgbClr val="0000FF"/>
                </a:solidFill>
                <a:latin typeface="Times New Roman" pitchFamily="18" charset="0"/>
                <a:ea typeface="標楷體" pitchFamily="65" charset="-120"/>
              </a:rPr>
              <a:t>112</a:t>
            </a:r>
            <a:r>
              <a:rPr lang="zh-TW" altLang="en-US" sz="2300" dirty="0">
                <a:solidFill>
                  <a:srgbClr val="0000FF"/>
                </a:solidFill>
                <a:latin typeface="Times New Roman" pitchFamily="18" charset="0"/>
                <a:ea typeface="標楷體" pitchFamily="65" charset="-120"/>
              </a:rPr>
              <a:t>學年度四技二專甄選入學招生」時，取得低收入戶或中低收入戶身分資格考生，須於資格審查期間內上網登錄並繳寄相關證明文件至本委員會，經本委員會審查通過者，本招生登記費，低收入戶考生可免繳、中低收入戶考生減免</a:t>
            </a:r>
            <a:r>
              <a:rPr lang="en-US" altLang="zh-TW" sz="2300" dirty="0">
                <a:solidFill>
                  <a:srgbClr val="0000FF"/>
                </a:solidFill>
                <a:latin typeface="Times New Roman" pitchFamily="18" charset="0"/>
                <a:ea typeface="標楷體" pitchFamily="65" charset="-120"/>
              </a:rPr>
              <a:t>60%</a:t>
            </a:r>
            <a:r>
              <a:rPr lang="zh-TW" altLang="en-US" sz="2300" dirty="0">
                <a:solidFill>
                  <a:srgbClr val="0000FF"/>
                </a:solidFill>
                <a:latin typeface="Times New Roman" pitchFamily="18" charset="0"/>
                <a:ea typeface="標楷體" pitchFamily="65" charset="-120"/>
              </a:rPr>
              <a:t>。</a:t>
            </a:r>
            <a:endParaRPr lang="en-US" altLang="zh-TW" sz="2300" dirty="0">
              <a:solidFill>
                <a:srgbClr val="0000FF"/>
              </a:solidFill>
              <a:latin typeface="Times New Roman" pitchFamily="18" charset="0"/>
              <a:ea typeface="標楷體" pitchFamily="65" charset="-120"/>
            </a:endParaRPr>
          </a:p>
          <a:p>
            <a:pPr marL="342900" indent="-342900" algn="just">
              <a:lnSpc>
                <a:spcPts val="2880"/>
              </a:lnSpc>
              <a:buClr>
                <a:schemeClr val="tx1"/>
              </a:buClr>
              <a:buFont typeface="Wingdings" panose="05000000000000000000" pitchFamily="2" charset="2"/>
              <a:buChar char="Ø"/>
            </a:pPr>
            <a:r>
              <a:rPr lang="zh-TW" altLang="en-US" sz="2300" dirty="0">
                <a:latin typeface="Times New Roman" pitchFamily="18" charset="0"/>
                <a:ea typeface="標楷體" pitchFamily="65" charset="-120"/>
              </a:rPr>
              <a:t>所有低收入戶及中低收入戶考生均須於</a:t>
            </a:r>
            <a:r>
              <a:rPr lang="en-US" altLang="zh-TW" sz="2300" dirty="0">
                <a:latin typeface="Times New Roman" pitchFamily="18" charset="0"/>
                <a:ea typeface="標楷體" pitchFamily="65" charset="-120"/>
              </a:rPr>
              <a:t>112</a:t>
            </a:r>
            <a:r>
              <a:rPr lang="zh-TW" altLang="en-US" sz="2300" dirty="0">
                <a:latin typeface="Times New Roman" pitchFamily="18" charset="0"/>
                <a:ea typeface="標楷體" pitchFamily="65" charset="-120"/>
              </a:rPr>
              <a:t>年</a:t>
            </a:r>
            <a:r>
              <a:rPr lang="en-US" altLang="zh-TW" sz="2300" dirty="0">
                <a:latin typeface="Times New Roman" pitchFamily="18" charset="0"/>
                <a:ea typeface="標楷體" pitchFamily="65" charset="-120"/>
              </a:rPr>
              <a:t>6</a:t>
            </a:r>
            <a:r>
              <a:rPr lang="zh-TW" altLang="en-US" sz="2300" dirty="0">
                <a:latin typeface="Times New Roman" pitchFamily="18" charset="0"/>
                <a:ea typeface="標楷體" pitchFamily="65" charset="-120"/>
              </a:rPr>
              <a:t>月</a:t>
            </a:r>
            <a:r>
              <a:rPr lang="en-US" altLang="zh-TW" sz="2300" dirty="0">
                <a:latin typeface="Times New Roman" pitchFamily="18" charset="0"/>
                <a:ea typeface="標楷體" pitchFamily="65" charset="-120"/>
              </a:rPr>
              <a:t>27</a:t>
            </a:r>
            <a:r>
              <a:rPr lang="zh-TW" altLang="en-US" sz="2300" dirty="0">
                <a:latin typeface="Times New Roman" pitchFamily="18" charset="0"/>
                <a:ea typeface="標楷體" pitchFamily="65" charset="-120"/>
              </a:rPr>
              <a:t>日</a:t>
            </a:r>
            <a:r>
              <a:rPr lang="en-US" altLang="zh-TW" sz="2300" dirty="0">
                <a:latin typeface="Times New Roman" pitchFamily="18" charset="0"/>
                <a:ea typeface="標楷體" pitchFamily="65" charset="-120"/>
              </a:rPr>
              <a:t>(</a:t>
            </a:r>
            <a:r>
              <a:rPr lang="zh-TW" altLang="en-US" sz="2300" dirty="0">
                <a:latin typeface="Times New Roman" pitchFamily="18" charset="0"/>
                <a:ea typeface="標楷體" pitchFamily="65" charset="-120"/>
              </a:rPr>
              <a:t>星期二</a:t>
            </a:r>
            <a:r>
              <a:rPr lang="en-US" altLang="zh-TW" sz="2300" dirty="0">
                <a:latin typeface="Times New Roman" pitchFamily="18" charset="0"/>
                <a:ea typeface="標楷體" pitchFamily="65" charset="-120"/>
              </a:rPr>
              <a:t>)</a:t>
            </a:r>
            <a:r>
              <a:rPr lang="zh-TW" altLang="en-US" sz="2300" dirty="0">
                <a:latin typeface="Times New Roman" pitchFamily="18" charset="0"/>
                <a:ea typeface="標楷體" pitchFamily="65" charset="-120"/>
              </a:rPr>
              <a:t> </a:t>
            </a:r>
            <a:r>
              <a:rPr lang="en-US" altLang="zh-TW" sz="2300" dirty="0">
                <a:latin typeface="Times New Roman" pitchFamily="18" charset="0"/>
                <a:ea typeface="標楷體" pitchFamily="65" charset="-120"/>
              </a:rPr>
              <a:t>10:00</a:t>
            </a:r>
            <a:r>
              <a:rPr lang="zh-TW" altLang="en-US" sz="2300" dirty="0">
                <a:latin typeface="Times New Roman" pitchFamily="18" charset="0"/>
                <a:ea typeface="標楷體" pitchFamily="65" charset="-120"/>
              </a:rPr>
              <a:t>起，至本委員會網站「資格審查結果公告系統」，確認低收入戶或中低收入戶身分，未確認而致影響自身權益者，其後果由報名考生自行負責。</a:t>
            </a:r>
          </a:p>
          <a:p>
            <a:pPr algn="just">
              <a:buClr>
                <a:schemeClr val="tx1"/>
              </a:buClr>
            </a:pPr>
            <a:endParaRPr lang="zh-TW" altLang="en-US" sz="2400" dirty="0">
              <a:solidFill>
                <a:srgbClr val="0000FF"/>
              </a:solidFill>
              <a:latin typeface="Times New Roman" pitchFamily="18" charset="0"/>
              <a:ea typeface="標楷體" pitchFamily="65" charset="-120"/>
            </a:endParaRPr>
          </a:p>
          <a:p>
            <a:pPr algn="just">
              <a:buClr>
                <a:schemeClr val="tx1"/>
              </a:buClr>
            </a:pPr>
            <a:endParaRPr lang="zh-TW" altLang="en-US" sz="2400" dirty="0">
              <a:solidFill>
                <a:srgbClr val="0000FF"/>
              </a:solidFill>
              <a:latin typeface="Times New Roman" pitchFamily="18" charset="0"/>
              <a:ea typeface="標楷體" pitchFamily="65" charset="-120"/>
            </a:endParaRPr>
          </a:p>
        </p:txBody>
      </p:sp>
      <p:sp>
        <p:nvSpPr>
          <p:cNvPr id="14" name="圓角矩形 13"/>
          <p:cNvSpPr/>
          <p:nvPr/>
        </p:nvSpPr>
        <p:spPr>
          <a:xfrm>
            <a:off x="5470922" y="210280"/>
            <a:ext cx="363538" cy="1150938"/>
          </a:xfrm>
          <a:prstGeom prst="roundRect">
            <a:avLst/>
          </a:prstGeom>
          <a:solidFill>
            <a:srgbClr val="FFC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defRPr/>
            </a:pPr>
            <a:r>
              <a:rPr lang="zh-TW" altLang="en-US" dirty="0">
                <a:solidFill>
                  <a:schemeClr val="tx1"/>
                </a:solidFill>
                <a:latin typeface="標楷體" pitchFamily="65" charset="-120"/>
                <a:ea typeface="標楷體" pitchFamily="65" charset="-120"/>
              </a:rPr>
              <a:t>資格審查</a:t>
            </a:r>
          </a:p>
        </p:txBody>
      </p:sp>
      <p:sp>
        <p:nvSpPr>
          <p:cNvPr id="16" name="圓角矩形 15"/>
          <p:cNvSpPr/>
          <p:nvPr/>
        </p:nvSpPr>
        <p:spPr>
          <a:xfrm>
            <a:off x="5977335" y="210280"/>
            <a:ext cx="363537" cy="1150938"/>
          </a:xfrm>
          <a:prstGeom prst="roundRect">
            <a:avLst/>
          </a:prstGeom>
          <a:solidFill>
            <a:srgbClr val="FFFF9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defRPr/>
            </a:pPr>
            <a:r>
              <a:rPr lang="zh-TW" altLang="en-US" dirty="0">
                <a:solidFill>
                  <a:schemeClr val="tx1"/>
                </a:solidFill>
                <a:latin typeface="標楷體" pitchFamily="65" charset="-120"/>
                <a:ea typeface="標楷體" pitchFamily="65" charset="-120"/>
              </a:rPr>
              <a:t>繳費</a:t>
            </a:r>
          </a:p>
        </p:txBody>
      </p:sp>
      <p:sp>
        <p:nvSpPr>
          <p:cNvPr id="18" name="圓角矩形 17"/>
          <p:cNvSpPr/>
          <p:nvPr/>
        </p:nvSpPr>
        <p:spPr>
          <a:xfrm>
            <a:off x="6483746" y="317697"/>
            <a:ext cx="895455" cy="936104"/>
          </a:xfrm>
          <a:prstGeom prst="roundRect">
            <a:avLst/>
          </a:prstGeom>
          <a:solidFill>
            <a:srgbClr val="FFFF9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horz" anchor="ctr"/>
          <a:lstStyle/>
          <a:p>
            <a:pPr algn="ctr">
              <a:defRPr/>
            </a:pPr>
            <a:r>
              <a:rPr lang="zh-TW" altLang="en-US" sz="1200" b="1" dirty="0">
                <a:solidFill>
                  <a:schemeClr val="tx1"/>
                </a:solidFill>
                <a:latin typeface="標楷體" pitchFamily="65" charset="-120"/>
                <a:ea typeface="標楷體" pitchFamily="65" charset="-120"/>
              </a:rPr>
              <a:t>個人總成績查詢</a:t>
            </a:r>
            <a:r>
              <a:rPr lang="en-US" altLang="zh-TW" sz="1200" b="1" dirty="0">
                <a:solidFill>
                  <a:schemeClr val="tx1"/>
                </a:solidFill>
                <a:latin typeface="標楷體" pitchFamily="65" charset="-120"/>
                <a:ea typeface="標楷體" pitchFamily="65" charset="-120"/>
              </a:rPr>
              <a:t>&amp;</a:t>
            </a:r>
            <a:endParaRPr lang="zh-TW" altLang="en-US" sz="1200" b="1" dirty="0">
              <a:solidFill>
                <a:schemeClr val="tx1"/>
              </a:solidFill>
              <a:latin typeface="標楷體" pitchFamily="65" charset="-120"/>
              <a:ea typeface="標楷體" pitchFamily="65" charset="-120"/>
            </a:endParaRPr>
          </a:p>
          <a:p>
            <a:pPr algn="ctr">
              <a:defRPr/>
            </a:pPr>
            <a:r>
              <a:rPr lang="zh-TW" altLang="en-US" sz="1200" b="1" dirty="0">
                <a:solidFill>
                  <a:schemeClr val="tx1"/>
                </a:solidFill>
                <a:latin typeface="標楷體" pitchFamily="65" charset="-120"/>
                <a:ea typeface="標楷體" pitchFamily="65" charset="-120"/>
              </a:rPr>
              <a:t>各權重組合人數累計表公告</a:t>
            </a:r>
          </a:p>
        </p:txBody>
      </p:sp>
      <p:sp>
        <p:nvSpPr>
          <p:cNvPr id="19" name="圓角矩形 18"/>
          <p:cNvSpPr/>
          <p:nvPr/>
        </p:nvSpPr>
        <p:spPr>
          <a:xfrm>
            <a:off x="7522075" y="188640"/>
            <a:ext cx="639762" cy="1150938"/>
          </a:xfrm>
          <a:prstGeom prst="roundRect">
            <a:avLst/>
          </a:prstGeom>
          <a:solidFill>
            <a:srgbClr val="FFFF9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defRPr/>
            </a:pPr>
            <a:r>
              <a:rPr lang="zh-TW" altLang="en-US" dirty="0">
                <a:solidFill>
                  <a:schemeClr val="tx1"/>
                </a:solidFill>
                <a:latin typeface="標楷體" pitchFamily="65" charset="-120"/>
                <a:ea typeface="標楷體" pitchFamily="65" charset="-120"/>
              </a:rPr>
              <a:t>登記志願網路選填</a:t>
            </a:r>
          </a:p>
        </p:txBody>
      </p:sp>
      <p:sp>
        <p:nvSpPr>
          <p:cNvPr id="20" name="圓角矩形 19"/>
          <p:cNvSpPr/>
          <p:nvPr/>
        </p:nvSpPr>
        <p:spPr>
          <a:xfrm>
            <a:off x="8306300" y="188640"/>
            <a:ext cx="361950" cy="1150938"/>
          </a:xfrm>
          <a:prstGeom prst="roundRect">
            <a:avLst/>
          </a:prstGeom>
          <a:solidFill>
            <a:srgbClr val="FFFF9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defRPr/>
            </a:pPr>
            <a:r>
              <a:rPr lang="zh-TW" altLang="en-US" dirty="0">
                <a:solidFill>
                  <a:schemeClr val="tx1"/>
                </a:solidFill>
                <a:latin typeface="標楷體" pitchFamily="65" charset="-120"/>
                <a:ea typeface="標楷體" pitchFamily="65" charset="-120"/>
              </a:rPr>
              <a:t>錄取公告</a:t>
            </a:r>
          </a:p>
        </p:txBody>
      </p:sp>
      <p:cxnSp>
        <p:nvCxnSpPr>
          <p:cNvPr id="21" name="直線單箭頭接點 20"/>
          <p:cNvCxnSpPr>
            <a:stCxn id="14" idx="3"/>
            <a:endCxn id="16" idx="1"/>
          </p:cNvCxnSpPr>
          <p:nvPr/>
        </p:nvCxnSpPr>
        <p:spPr>
          <a:xfrm>
            <a:off x="5834460" y="786543"/>
            <a:ext cx="142875" cy="0"/>
          </a:xfrm>
          <a:prstGeom prst="straightConnector1">
            <a:avLst/>
          </a:prstGeom>
          <a:ln w="19050">
            <a:solidFill>
              <a:srgbClr val="00206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直線單箭頭接點 21"/>
          <p:cNvCxnSpPr/>
          <p:nvPr/>
        </p:nvCxnSpPr>
        <p:spPr>
          <a:xfrm>
            <a:off x="6340871" y="786543"/>
            <a:ext cx="142875" cy="0"/>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3" name="直線單箭頭接點 22"/>
          <p:cNvCxnSpPr>
            <a:endCxn id="19" idx="1"/>
          </p:cNvCxnSpPr>
          <p:nvPr/>
        </p:nvCxnSpPr>
        <p:spPr>
          <a:xfrm>
            <a:off x="7379199" y="764109"/>
            <a:ext cx="142876" cy="0"/>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4" name="直線單箭頭接點 23"/>
          <p:cNvCxnSpPr>
            <a:stCxn id="19" idx="3"/>
            <a:endCxn id="20" idx="1"/>
          </p:cNvCxnSpPr>
          <p:nvPr/>
        </p:nvCxnSpPr>
        <p:spPr>
          <a:xfrm>
            <a:off x="8161837" y="764903"/>
            <a:ext cx="144463" cy="0"/>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3" name="投影片編號版面配置區 2">
            <a:extLst>
              <a:ext uri="{FF2B5EF4-FFF2-40B4-BE49-F238E27FC236}">
                <a16:creationId xmlns:a16="http://schemas.microsoft.com/office/drawing/2014/main" id="{D2A83885-DA24-47AD-A2E9-DF567C50D351}"/>
              </a:ext>
            </a:extLst>
          </p:cNvPr>
          <p:cNvSpPr>
            <a:spLocks noGrp="1"/>
          </p:cNvSpPr>
          <p:nvPr>
            <p:ph type="sldNum" sz="quarter" idx="12"/>
          </p:nvPr>
        </p:nvSpPr>
        <p:spPr/>
        <p:txBody>
          <a:bodyPr/>
          <a:lstStyle/>
          <a:p>
            <a:pPr>
              <a:defRPr/>
            </a:pPr>
            <a:fld id="{6696D582-221A-4A7A-9495-2A3992126361}" type="slidenum">
              <a:rPr lang="zh-TW" altLang="en-US" smtClean="0"/>
              <a:pPr>
                <a:defRPr/>
              </a:pPr>
              <a:t>9</a:t>
            </a:fld>
            <a:endParaRPr lang="en-US" altLang="zh-TW" dirty="0"/>
          </a:p>
        </p:txBody>
      </p:sp>
    </p:spTree>
    <p:extLst>
      <p:ext uri="{BB962C8B-B14F-4D97-AF65-F5344CB8AC3E}">
        <p14:creationId xmlns:p14="http://schemas.microsoft.com/office/powerpoint/2010/main" val="206205700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6DCC63D1-305E-479E-A05D-0C98E9D23358}"/>
              </a:ext>
            </a:extLst>
          </p:cNvPr>
          <p:cNvPicPr>
            <a:picLocks noChangeAspect="1"/>
          </p:cNvPicPr>
          <p:nvPr/>
        </p:nvPicPr>
        <p:blipFill rotWithShape="1">
          <a:blip r:embed="rId3">
            <a:extLst>
              <a:ext uri="{28A0092B-C50C-407E-A947-70E740481C1C}">
                <a14:useLocalDpi xmlns:a14="http://schemas.microsoft.com/office/drawing/2010/main" val="0"/>
              </a:ext>
            </a:extLst>
          </a:blip>
          <a:srcRect t="35300"/>
          <a:stretch/>
        </p:blipFill>
        <p:spPr>
          <a:xfrm>
            <a:off x="245711" y="2201863"/>
            <a:ext cx="8570471" cy="4437112"/>
          </a:xfrm>
          <a:prstGeom prst="rect">
            <a:avLst/>
          </a:prstGeom>
        </p:spPr>
      </p:pic>
      <p:pic>
        <p:nvPicPr>
          <p:cNvPr id="8" name="圖片 7">
            <a:extLst>
              <a:ext uri="{FF2B5EF4-FFF2-40B4-BE49-F238E27FC236}">
                <a16:creationId xmlns:a16="http://schemas.microsoft.com/office/drawing/2014/main" id="{664F7EFA-97F8-4F13-BC05-0369C627D2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85403" y="3064104"/>
            <a:ext cx="6193586" cy="2423577"/>
          </a:xfrm>
          <a:prstGeom prst="rect">
            <a:avLst/>
          </a:prstGeom>
          <a:ln w="38100">
            <a:solidFill>
              <a:srgbClr val="00B050"/>
            </a:solidFill>
          </a:ln>
        </p:spPr>
      </p:pic>
      <p:pic>
        <p:nvPicPr>
          <p:cNvPr id="10" name="圖片 9">
            <a:extLst>
              <a:ext uri="{FF2B5EF4-FFF2-40B4-BE49-F238E27FC236}">
                <a16:creationId xmlns:a16="http://schemas.microsoft.com/office/drawing/2014/main" id="{C524BC2B-92AE-4B5E-8C05-3EAC6CC7CC7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93483" y="3652972"/>
            <a:ext cx="2577426" cy="1127624"/>
          </a:xfrm>
          <a:prstGeom prst="rect">
            <a:avLst/>
          </a:prstGeom>
        </p:spPr>
      </p:pic>
      <p:sp>
        <p:nvSpPr>
          <p:cNvPr id="98306" name="標題 1"/>
          <p:cNvSpPr txBox="1">
            <a:spLocks/>
          </p:cNvSpPr>
          <p:nvPr/>
        </p:nvSpPr>
        <p:spPr bwMode="auto">
          <a:xfrm>
            <a:off x="323850" y="400050"/>
            <a:ext cx="8229600" cy="633413"/>
          </a:xfrm>
          <a:prstGeom prst="rect">
            <a:avLst/>
          </a:prstGeom>
          <a:noFill/>
          <a:ln w="9525">
            <a:noFill/>
            <a:miter lim="800000"/>
            <a:headEnd/>
            <a:tailEnd/>
          </a:ln>
        </p:spPr>
        <p:txBody>
          <a:bodyPr/>
          <a:lstStyle/>
          <a:p>
            <a:pPr eaLnBrk="0" hangingPunct="0"/>
            <a:r>
              <a:rPr lang="zh-TW" altLang="en-US" sz="2800" dirty="0">
                <a:solidFill>
                  <a:schemeClr val="tx2"/>
                </a:solidFill>
                <a:latin typeface="標楷體" pitchFamily="65" charset="-120"/>
                <a:ea typeface="標楷體" pitchFamily="65" charset="-120"/>
              </a:rPr>
              <a:t>十、網路選填登記志願系統</a:t>
            </a:r>
            <a:r>
              <a:rPr lang="en-US" altLang="zh-TW" sz="2800" dirty="0">
                <a:solidFill>
                  <a:schemeClr val="tx2"/>
                </a:solidFill>
                <a:latin typeface="標楷體" pitchFamily="65" charset="-120"/>
                <a:ea typeface="標楷體" pitchFamily="65" charset="-120"/>
              </a:rPr>
              <a:t>-</a:t>
            </a:r>
            <a:r>
              <a:rPr lang="zh-TW" altLang="en-US" sz="2800" dirty="0">
                <a:solidFill>
                  <a:srgbClr val="FF0000"/>
                </a:solidFill>
                <a:latin typeface="標楷體" pitchFamily="65" charset="-120"/>
                <a:ea typeface="標楷體" pitchFamily="65" charset="-120"/>
              </a:rPr>
              <a:t>貼上志願碼</a:t>
            </a:r>
            <a:endParaRPr lang="zh-TW" altLang="en-US" sz="2800" dirty="0">
              <a:solidFill>
                <a:srgbClr val="FF0000"/>
              </a:solidFill>
            </a:endParaRPr>
          </a:p>
        </p:txBody>
      </p:sp>
      <p:sp>
        <p:nvSpPr>
          <p:cNvPr id="98307" name="矩形 5"/>
          <p:cNvSpPr>
            <a:spLocks noChangeArrowheads="1"/>
          </p:cNvSpPr>
          <p:nvPr/>
        </p:nvSpPr>
        <p:spPr bwMode="auto">
          <a:xfrm>
            <a:off x="323850" y="1124645"/>
            <a:ext cx="7747000" cy="1077218"/>
          </a:xfrm>
          <a:prstGeom prst="rect">
            <a:avLst/>
          </a:prstGeom>
          <a:noFill/>
          <a:ln w="9525">
            <a:noFill/>
            <a:miter lim="800000"/>
            <a:headEnd/>
            <a:tailEnd/>
          </a:ln>
        </p:spPr>
        <p:txBody>
          <a:bodyPr>
            <a:spAutoFit/>
          </a:bodyPr>
          <a:lstStyle/>
          <a:p>
            <a:pPr algn="just"/>
            <a:r>
              <a:rPr lang="zh-TW" altLang="en-US" sz="1600" b="1" dirty="0">
                <a:solidFill>
                  <a:srgbClr val="0000FF"/>
                </a:solidFill>
                <a:latin typeface="標楷體" pitchFamily="65" charset="-120"/>
                <a:ea typeface="標楷體" pitchFamily="65" charset="-120"/>
              </a:rPr>
              <a:t>考生可複製</a:t>
            </a:r>
            <a:r>
              <a:rPr lang="zh-TW" altLang="en-US" sz="1600" b="1" dirty="0">
                <a:solidFill>
                  <a:srgbClr val="FF0000"/>
                </a:solidFill>
                <a:latin typeface="標楷體" pitchFamily="65" charset="-120"/>
                <a:ea typeface="標楷體" pitchFamily="65" charset="-120"/>
              </a:rPr>
              <a:t>網路選填登記志願練習版系統</a:t>
            </a:r>
            <a:r>
              <a:rPr lang="zh-TW" altLang="en-US" sz="1600" b="1" dirty="0">
                <a:solidFill>
                  <a:srgbClr val="0000FF"/>
                </a:solidFill>
                <a:latin typeface="標楷體" pitchFamily="65" charset="-120"/>
                <a:ea typeface="標楷體" pitchFamily="65" charset="-120"/>
              </a:rPr>
              <a:t>所選填之志願至本系統。請</a:t>
            </a:r>
            <a:r>
              <a:rPr lang="zh-TW" altLang="zh-TW" sz="1600" b="1" dirty="0">
                <a:solidFill>
                  <a:srgbClr val="0000FF"/>
                </a:solidFill>
                <a:latin typeface="標楷體" pitchFamily="65" charset="-120"/>
                <a:ea typeface="標楷體" pitchFamily="65" charset="-120"/>
              </a:rPr>
              <a:t>點選「貼上志願碼」按鈕，</a:t>
            </a:r>
            <a:r>
              <a:rPr lang="zh-TW" altLang="en-US" sz="1600" b="1" dirty="0">
                <a:solidFill>
                  <a:srgbClr val="0000FF"/>
                </a:solidFill>
                <a:latin typeface="標楷體" pitchFamily="65" charset="-120"/>
                <a:ea typeface="標楷體" pitchFamily="65" charset="-120"/>
              </a:rPr>
              <a:t>此時</a:t>
            </a:r>
            <a:r>
              <a:rPr lang="zh-TW" altLang="zh-TW" sz="1600" b="1" dirty="0">
                <a:solidFill>
                  <a:srgbClr val="0000FF"/>
                </a:solidFill>
                <a:latin typeface="標楷體" pitchFamily="65" charset="-120"/>
                <a:ea typeface="標楷體" pitchFamily="65" charset="-120"/>
              </a:rPr>
              <a:t>出現貼上志願碼</a:t>
            </a:r>
            <a:r>
              <a:rPr lang="zh-TW" altLang="en-US" sz="1600" b="1" dirty="0">
                <a:solidFill>
                  <a:srgbClr val="0000FF"/>
                </a:solidFill>
                <a:latin typeface="標楷體" pitchFamily="65" charset="-120"/>
                <a:ea typeface="標楷體" pitchFamily="65" charset="-120"/>
              </a:rPr>
              <a:t>文字方塊，請將先前儲存之志願代碼複製並</a:t>
            </a:r>
            <a:r>
              <a:rPr lang="zh-TW" altLang="zh-TW" sz="1600" b="1" dirty="0">
                <a:solidFill>
                  <a:srgbClr val="0000FF"/>
                </a:solidFill>
                <a:latin typeface="標楷體" pitchFamily="65" charset="-120"/>
                <a:ea typeface="標楷體" pitchFamily="65" charset="-120"/>
              </a:rPr>
              <a:t>貼上</a:t>
            </a:r>
            <a:r>
              <a:rPr lang="zh-TW" altLang="en-US" sz="1600" b="1" dirty="0">
                <a:solidFill>
                  <a:srgbClr val="0000FF"/>
                </a:solidFill>
                <a:latin typeface="標楷體" pitchFamily="65" charset="-120"/>
                <a:ea typeface="標楷體" pitchFamily="65" charset="-120"/>
              </a:rPr>
              <a:t>於此文字方塊</a:t>
            </a:r>
            <a:r>
              <a:rPr lang="zh-TW" altLang="zh-TW" sz="1600" b="1" dirty="0">
                <a:solidFill>
                  <a:srgbClr val="0000FF"/>
                </a:solidFill>
                <a:latin typeface="標楷體" pitchFamily="65" charset="-120"/>
                <a:ea typeface="標楷體" pitchFamily="65" charset="-120"/>
              </a:rPr>
              <a:t>，志願碼</a:t>
            </a:r>
            <a:r>
              <a:rPr lang="zh-TW" altLang="en-US" sz="1600" b="1" dirty="0">
                <a:solidFill>
                  <a:srgbClr val="0000FF"/>
                </a:solidFill>
                <a:latin typeface="標楷體" pitchFamily="65" charset="-120"/>
                <a:ea typeface="標楷體" pitchFamily="65" charset="-120"/>
              </a:rPr>
              <a:t>將顯示於</a:t>
            </a:r>
            <a:r>
              <a:rPr lang="zh-TW" altLang="zh-TW" sz="1600" b="1" dirty="0">
                <a:solidFill>
                  <a:srgbClr val="0000FF"/>
                </a:solidFill>
                <a:latin typeface="標楷體" pitchFamily="65" charset="-120"/>
                <a:ea typeface="標楷體" pitchFamily="65" charset="-120"/>
              </a:rPr>
              <a:t>文字方塊</a:t>
            </a:r>
            <a:r>
              <a:rPr lang="zh-TW" altLang="en-US" sz="1600" b="1" dirty="0">
                <a:solidFill>
                  <a:srgbClr val="0000FF"/>
                </a:solidFill>
                <a:latin typeface="標楷體" pitchFamily="65" charset="-120"/>
                <a:ea typeface="標楷體" pitchFamily="65" charset="-120"/>
              </a:rPr>
              <a:t>內，</a:t>
            </a:r>
            <a:r>
              <a:rPr lang="zh-TW" altLang="zh-TW" sz="1600" b="1" dirty="0">
                <a:solidFill>
                  <a:srgbClr val="0000FF"/>
                </a:solidFill>
                <a:latin typeface="標楷體" pitchFamily="65" charset="-120"/>
                <a:ea typeface="標楷體" pitchFamily="65" charset="-120"/>
              </a:rPr>
              <a:t>再點選「確定」按鈕，此時會出現提示訊息，點選「確認」</a:t>
            </a:r>
            <a:r>
              <a:rPr lang="zh-TW" altLang="en-US" sz="1600" b="1" dirty="0">
                <a:solidFill>
                  <a:srgbClr val="0000FF"/>
                </a:solidFill>
                <a:latin typeface="標楷體" pitchFamily="65" charset="-120"/>
                <a:ea typeface="標楷體" pitchFamily="65" charset="-120"/>
              </a:rPr>
              <a:t>後</a:t>
            </a:r>
            <a:r>
              <a:rPr lang="zh-TW" altLang="zh-TW" sz="1600" b="1" dirty="0">
                <a:solidFill>
                  <a:srgbClr val="0000FF"/>
                </a:solidFill>
                <a:latin typeface="標楷體" pitchFamily="65" charset="-120"/>
                <a:ea typeface="標楷體" pitchFamily="65" charset="-120"/>
              </a:rPr>
              <a:t>志願碼將存入</a:t>
            </a:r>
            <a:r>
              <a:rPr lang="zh-TW" altLang="en-US" sz="1600" b="1" dirty="0">
                <a:solidFill>
                  <a:srgbClr val="0000FF"/>
                </a:solidFill>
                <a:latin typeface="標楷體" pitchFamily="65" charset="-120"/>
                <a:ea typeface="標楷體" pitchFamily="65" charset="-120"/>
              </a:rPr>
              <a:t>本</a:t>
            </a:r>
            <a:r>
              <a:rPr lang="zh-TW" altLang="zh-TW" sz="1600" b="1" dirty="0">
                <a:solidFill>
                  <a:srgbClr val="0000FF"/>
                </a:solidFill>
                <a:latin typeface="標楷體" pitchFamily="65" charset="-120"/>
                <a:ea typeface="標楷體" pitchFamily="65" charset="-120"/>
              </a:rPr>
              <a:t>系統並出現在「已選取志願」清單內。</a:t>
            </a:r>
          </a:p>
        </p:txBody>
      </p:sp>
      <p:sp>
        <p:nvSpPr>
          <p:cNvPr id="19" name="向右箭號 16">
            <a:extLst>
              <a:ext uri="{FF2B5EF4-FFF2-40B4-BE49-F238E27FC236}">
                <a16:creationId xmlns:a16="http://schemas.microsoft.com/office/drawing/2014/main" id="{C3D327FB-0FFC-495A-9BB9-4018B12A0C4E}"/>
              </a:ext>
            </a:extLst>
          </p:cNvPr>
          <p:cNvSpPr/>
          <p:nvPr/>
        </p:nvSpPr>
        <p:spPr>
          <a:xfrm rot="2112161">
            <a:off x="2950447" y="2921369"/>
            <a:ext cx="455349" cy="21947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b="1">
              <a:ln w="22225">
                <a:solidFill>
                  <a:schemeClr val="accent2"/>
                </a:solidFill>
                <a:prstDash val="solid"/>
              </a:ln>
              <a:solidFill>
                <a:schemeClr val="accent2">
                  <a:lumMod val="40000"/>
                  <a:lumOff val="60000"/>
                </a:schemeClr>
              </a:solidFill>
            </a:endParaRPr>
          </a:p>
        </p:txBody>
      </p:sp>
      <p:sp>
        <p:nvSpPr>
          <p:cNvPr id="20" name="向右箭號 17">
            <a:extLst>
              <a:ext uri="{FF2B5EF4-FFF2-40B4-BE49-F238E27FC236}">
                <a16:creationId xmlns:a16="http://schemas.microsoft.com/office/drawing/2014/main" id="{0A12160C-63D3-4313-9BE9-45FF6CED43C3}"/>
              </a:ext>
            </a:extLst>
          </p:cNvPr>
          <p:cNvSpPr/>
          <p:nvPr/>
        </p:nvSpPr>
        <p:spPr>
          <a:xfrm rot="15969085">
            <a:off x="5148819" y="4829140"/>
            <a:ext cx="497625" cy="273708"/>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21" name="群組 20">
            <a:extLst>
              <a:ext uri="{FF2B5EF4-FFF2-40B4-BE49-F238E27FC236}">
                <a16:creationId xmlns:a16="http://schemas.microsoft.com/office/drawing/2014/main" id="{50139B4C-85A3-433B-A448-216F82191679}"/>
              </a:ext>
            </a:extLst>
          </p:cNvPr>
          <p:cNvGrpSpPr/>
          <p:nvPr/>
        </p:nvGrpSpPr>
        <p:grpSpPr>
          <a:xfrm>
            <a:off x="2050071" y="3090535"/>
            <a:ext cx="504056" cy="432048"/>
            <a:chOff x="1835696" y="2492896"/>
            <a:chExt cx="504056" cy="432048"/>
          </a:xfrm>
        </p:grpSpPr>
        <p:sp>
          <p:nvSpPr>
            <p:cNvPr id="22" name="七邊形 21">
              <a:extLst>
                <a:ext uri="{FF2B5EF4-FFF2-40B4-BE49-F238E27FC236}">
                  <a16:creationId xmlns:a16="http://schemas.microsoft.com/office/drawing/2014/main" id="{75E9B89C-C89B-4208-84E5-5F3CC301E32B}"/>
                </a:ext>
              </a:extLst>
            </p:cNvPr>
            <p:cNvSpPr/>
            <p:nvPr/>
          </p:nvSpPr>
          <p:spPr>
            <a:xfrm>
              <a:off x="1835696" y="2492896"/>
              <a:ext cx="504056" cy="432048"/>
            </a:xfrm>
            <a:prstGeom prst="heptagon">
              <a:avLst/>
            </a:prstGeom>
            <a:solidFill>
              <a:srgbClr val="FF66CC"/>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zh-TW" altLang="en-US" dirty="0">
                <a:solidFill>
                  <a:schemeClr val="bg1"/>
                </a:solidFill>
              </a:endParaRPr>
            </a:p>
          </p:txBody>
        </p:sp>
        <p:sp>
          <p:nvSpPr>
            <p:cNvPr id="23" name="文字方塊 22">
              <a:extLst>
                <a:ext uri="{FF2B5EF4-FFF2-40B4-BE49-F238E27FC236}">
                  <a16:creationId xmlns:a16="http://schemas.microsoft.com/office/drawing/2014/main" id="{1B501B39-560A-4900-8F12-CD36840157AB}"/>
                </a:ext>
              </a:extLst>
            </p:cNvPr>
            <p:cNvSpPr txBox="1"/>
            <p:nvPr/>
          </p:nvSpPr>
          <p:spPr>
            <a:xfrm>
              <a:off x="1943708" y="2524254"/>
              <a:ext cx="144016" cy="369332"/>
            </a:xfrm>
            <a:prstGeom prst="rect">
              <a:avLst/>
            </a:prstGeom>
            <a:noFill/>
          </p:spPr>
          <p:txBody>
            <a:bodyPr wrap="square" rtlCol="0">
              <a:spAutoFit/>
            </a:bodyPr>
            <a:lstStyle/>
            <a:p>
              <a:r>
                <a:rPr lang="en-US" altLang="zh-TW" dirty="0">
                  <a:solidFill>
                    <a:schemeClr val="bg1"/>
                  </a:solidFill>
                </a:rPr>
                <a:t>1</a:t>
              </a:r>
              <a:endParaRPr lang="zh-TW" altLang="en-US" dirty="0">
                <a:solidFill>
                  <a:schemeClr val="bg1"/>
                </a:solidFill>
              </a:endParaRPr>
            </a:p>
          </p:txBody>
        </p:sp>
      </p:grpSp>
      <p:grpSp>
        <p:nvGrpSpPr>
          <p:cNvPr id="24" name="群組 23">
            <a:extLst>
              <a:ext uri="{FF2B5EF4-FFF2-40B4-BE49-F238E27FC236}">
                <a16:creationId xmlns:a16="http://schemas.microsoft.com/office/drawing/2014/main" id="{C1C17F84-06F8-4F64-88C1-B230FBDEF26B}"/>
              </a:ext>
            </a:extLst>
          </p:cNvPr>
          <p:cNvGrpSpPr/>
          <p:nvPr/>
        </p:nvGrpSpPr>
        <p:grpSpPr>
          <a:xfrm>
            <a:off x="4698180" y="4910264"/>
            <a:ext cx="504056" cy="459200"/>
            <a:chOff x="1835696" y="2492896"/>
            <a:chExt cx="504056" cy="432048"/>
          </a:xfrm>
        </p:grpSpPr>
        <p:sp>
          <p:nvSpPr>
            <p:cNvPr id="25" name="七邊形 24">
              <a:extLst>
                <a:ext uri="{FF2B5EF4-FFF2-40B4-BE49-F238E27FC236}">
                  <a16:creationId xmlns:a16="http://schemas.microsoft.com/office/drawing/2014/main" id="{9CF42DA7-0A46-41A9-A9B7-E5CBA3E1DBF5}"/>
                </a:ext>
              </a:extLst>
            </p:cNvPr>
            <p:cNvSpPr/>
            <p:nvPr/>
          </p:nvSpPr>
          <p:spPr>
            <a:xfrm>
              <a:off x="1835696" y="2492896"/>
              <a:ext cx="504056" cy="432048"/>
            </a:xfrm>
            <a:prstGeom prst="heptagon">
              <a:avLst/>
            </a:prstGeom>
            <a:solidFill>
              <a:srgbClr val="FF66CC"/>
            </a:solid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zh-TW" altLang="en-US">
                <a:solidFill>
                  <a:schemeClr val="bg1"/>
                </a:solidFill>
              </a:endParaRPr>
            </a:p>
          </p:txBody>
        </p:sp>
        <p:sp>
          <p:nvSpPr>
            <p:cNvPr id="33" name="文字方塊 32">
              <a:extLst>
                <a:ext uri="{FF2B5EF4-FFF2-40B4-BE49-F238E27FC236}">
                  <a16:creationId xmlns:a16="http://schemas.microsoft.com/office/drawing/2014/main" id="{13AEB1F0-D9D5-4F3E-A56D-0C0523EBEB94}"/>
                </a:ext>
              </a:extLst>
            </p:cNvPr>
            <p:cNvSpPr txBox="1"/>
            <p:nvPr/>
          </p:nvSpPr>
          <p:spPr>
            <a:xfrm>
              <a:off x="1949036" y="2550451"/>
              <a:ext cx="144016" cy="369332"/>
            </a:xfrm>
            <a:prstGeom prst="rect">
              <a:avLst/>
            </a:prstGeom>
            <a:noFill/>
          </p:spPr>
          <p:txBody>
            <a:bodyPr wrap="square" rtlCol="0">
              <a:spAutoFit/>
            </a:bodyPr>
            <a:lstStyle/>
            <a:p>
              <a:r>
                <a:rPr lang="en-US" altLang="zh-TW" dirty="0">
                  <a:solidFill>
                    <a:schemeClr val="bg1"/>
                  </a:solidFill>
                </a:rPr>
                <a:t>2</a:t>
              </a:r>
              <a:endParaRPr lang="zh-TW" altLang="en-US" dirty="0">
                <a:solidFill>
                  <a:schemeClr val="bg1"/>
                </a:solidFill>
              </a:endParaRPr>
            </a:p>
          </p:txBody>
        </p:sp>
      </p:grpSp>
      <p:sp>
        <p:nvSpPr>
          <p:cNvPr id="34" name="文字方塊 33">
            <a:extLst>
              <a:ext uri="{FF2B5EF4-FFF2-40B4-BE49-F238E27FC236}">
                <a16:creationId xmlns:a16="http://schemas.microsoft.com/office/drawing/2014/main" id="{CB7D896D-E061-4ED0-A938-BC3644DBC90E}"/>
              </a:ext>
            </a:extLst>
          </p:cNvPr>
          <p:cNvSpPr txBox="1"/>
          <p:nvPr/>
        </p:nvSpPr>
        <p:spPr>
          <a:xfrm>
            <a:off x="6976462" y="3090535"/>
            <a:ext cx="1839974" cy="2308324"/>
          </a:xfrm>
          <a:prstGeom prst="rect">
            <a:avLst/>
          </a:prstGeom>
          <a:solidFill>
            <a:srgbClr val="FF3399"/>
          </a:solidFill>
          <a:ln>
            <a:solidFill>
              <a:srgbClr val="FF3399"/>
            </a:solidFill>
          </a:ln>
          <a:effectLst>
            <a:outerShdw blurRad="50800" dist="38100" dir="2700000" algn="tl" rotWithShape="0">
              <a:prstClr val="black">
                <a:alpha val="40000"/>
              </a:prstClr>
            </a:outerShdw>
          </a:effectLst>
        </p:spPr>
        <p:txBody>
          <a:bodyPr wrap="square" rtlCol="0">
            <a:spAutoFit/>
          </a:bodyPr>
          <a:lstStyle/>
          <a:p>
            <a:pPr algn="just"/>
            <a:r>
              <a:rPr lang="zh-TW" altLang="en-US" b="1" dirty="0">
                <a:solidFill>
                  <a:schemeClr val="bg1"/>
                </a:solidFill>
                <a:latin typeface="微軟正黑體" panose="020B0604030504040204" pitchFamily="34" charset="-120"/>
                <a:ea typeface="微軟正黑體" panose="020B0604030504040204" pitchFamily="34" charset="-120"/>
              </a:rPr>
              <a:t>志願碼貼至網路選填登記志願系統後，仍然可以再加入志願、調整志願順序及刪除志願，直到將志願確定送出後為止</a:t>
            </a:r>
          </a:p>
        </p:txBody>
      </p:sp>
      <p:sp>
        <p:nvSpPr>
          <p:cNvPr id="5" name="投影片編號版面配置區 4">
            <a:extLst>
              <a:ext uri="{FF2B5EF4-FFF2-40B4-BE49-F238E27FC236}">
                <a16:creationId xmlns:a16="http://schemas.microsoft.com/office/drawing/2014/main" id="{A38DFF02-7EC5-471A-95E5-85BD1B87C53C}"/>
              </a:ext>
            </a:extLst>
          </p:cNvPr>
          <p:cNvSpPr>
            <a:spLocks noGrp="1"/>
          </p:cNvSpPr>
          <p:nvPr>
            <p:ph type="sldNum" sz="quarter" idx="12"/>
          </p:nvPr>
        </p:nvSpPr>
        <p:spPr/>
        <p:txBody>
          <a:bodyPr/>
          <a:lstStyle/>
          <a:p>
            <a:pPr>
              <a:defRPr/>
            </a:pPr>
            <a:fld id="{6696D582-221A-4A7A-9495-2A3992126361}" type="slidenum">
              <a:rPr lang="zh-TW" altLang="en-US" smtClean="0"/>
              <a:pPr>
                <a:defRPr/>
              </a:pPr>
              <a:t>90</a:t>
            </a:fld>
            <a:endParaRPr lang="en-US" altLang="zh-TW" dirty="0"/>
          </a:p>
        </p:txBody>
      </p:sp>
    </p:spTree>
    <p:extLst>
      <p:ext uri="{BB962C8B-B14F-4D97-AF65-F5344CB8AC3E}">
        <p14:creationId xmlns:p14="http://schemas.microsoft.com/office/powerpoint/2010/main" val="139729995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1" name="圖片 4" descr="聯合會logo.jpg"/>
          <p:cNvPicPr>
            <a:picLocks noChangeAspect="1"/>
          </p:cNvPicPr>
          <p:nvPr/>
        </p:nvPicPr>
        <p:blipFill>
          <a:blip r:embed="rId2">
            <a:clrChange>
              <a:clrFrom>
                <a:srgbClr val="FDFDFD"/>
              </a:clrFrom>
              <a:clrTo>
                <a:srgbClr val="FDFDFD">
                  <a:alpha val="0"/>
                </a:srgbClr>
              </a:clrTo>
            </a:clrChange>
          </a:blip>
          <a:srcRect/>
          <a:stretch>
            <a:fillRect/>
          </a:stretch>
        </p:blipFill>
        <p:spPr bwMode="auto">
          <a:xfrm>
            <a:off x="179388" y="6021388"/>
            <a:ext cx="3546475" cy="647700"/>
          </a:xfrm>
          <a:prstGeom prst="rect">
            <a:avLst/>
          </a:prstGeom>
          <a:noFill/>
          <a:ln w="9525">
            <a:noFill/>
            <a:miter lim="800000"/>
            <a:headEnd/>
            <a:tailEnd/>
          </a:ln>
        </p:spPr>
      </p:pic>
      <p:sp>
        <p:nvSpPr>
          <p:cNvPr id="5" name="副標題 4"/>
          <p:cNvSpPr txBox="1">
            <a:spLocks/>
          </p:cNvSpPr>
          <p:nvPr/>
        </p:nvSpPr>
        <p:spPr bwMode="auto">
          <a:xfrm>
            <a:off x="971600" y="3717032"/>
            <a:ext cx="4968552" cy="1296144"/>
          </a:xfrm>
          <a:prstGeom prst="rect">
            <a:avLst/>
          </a:prstGeom>
          <a:noFill/>
          <a:ln w="9525">
            <a:noFill/>
            <a:miter lim="800000"/>
            <a:headEnd/>
            <a:tailEnd/>
          </a:ln>
        </p:spPr>
        <p:txBody>
          <a:bodyPr/>
          <a:lstStyle/>
          <a:p>
            <a:pPr>
              <a:spcBef>
                <a:spcPct val="20000"/>
              </a:spcBef>
            </a:pPr>
            <a:r>
              <a:rPr lang="en-US" altLang="zh-TW" b="1" dirty="0">
                <a:latin typeface="Times New Roman" pitchFamily="18" charset="0"/>
                <a:ea typeface="標楷體" pitchFamily="65" charset="-120"/>
                <a:cs typeface="Times New Roman" pitchFamily="18" charset="0"/>
              </a:rPr>
              <a:t>112</a:t>
            </a:r>
            <a:r>
              <a:rPr lang="zh-TW" altLang="en-US" b="1" dirty="0">
                <a:latin typeface="Times New Roman" pitchFamily="18" charset="0"/>
                <a:ea typeface="標楷體" pitchFamily="65" charset="-120"/>
                <a:cs typeface="Times New Roman" pitchFamily="18" charset="0"/>
              </a:rPr>
              <a:t>學年度四技二專日間部聯合登記分發委員會</a:t>
            </a:r>
            <a:endParaRPr lang="en-US" altLang="zh-TW" b="1" dirty="0">
              <a:latin typeface="Times New Roman" pitchFamily="18" charset="0"/>
              <a:ea typeface="標楷體" pitchFamily="65" charset="-120"/>
              <a:cs typeface="Times New Roman" pitchFamily="18" charset="0"/>
            </a:endParaRPr>
          </a:p>
          <a:p>
            <a:pPr>
              <a:spcBef>
                <a:spcPct val="20000"/>
              </a:spcBef>
            </a:pPr>
            <a:r>
              <a:rPr lang="zh-TW" altLang="en-US" b="1" dirty="0">
                <a:latin typeface="Times New Roman" pitchFamily="18" charset="0"/>
                <a:ea typeface="標楷體" pitchFamily="65" charset="-120"/>
                <a:cs typeface="Times New Roman" pitchFamily="18" charset="0"/>
              </a:rPr>
              <a:t>電話</a:t>
            </a:r>
            <a:r>
              <a:rPr lang="en-US" altLang="zh-TW" b="1" dirty="0">
                <a:latin typeface="Times New Roman" pitchFamily="18" charset="0"/>
                <a:ea typeface="標楷體" pitchFamily="65" charset="-120"/>
                <a:cs typeface="Times New Roman" pitchFamily="18" charset="0"/>
                <a:sym typeface="Wingdings" pitchFamily="2" charset="2"/>
              </a:rPr>
              <a:t>:(</a:t>
            </a:r>
            <a:r>
              <a:rPr lang="en-US" altLang="zh-TW" b="1" dirty="0">
                <a:latin typeface="Times New Roman" pitchFamily="18" charset="0"/>
                <a:ea typeface="標楷體" pitchFamily="65" charset="-120"/>
                <a:cs typeface="Times New Roman" pitchFamily="18" charset="0"/>
              </a:rPr>
              <a:t>02)2772-5333</a:t>
            </a:r>
            <a:r>
              <a:rPr lang="zh-TW" altLang="en-US" b="1" dirty="0">
                <a:latin typeface="Times New Roman" pitchFamily="18" charset="0"/>
                <a:ea typeface="標楷體" pitchFamily="65" charset="-120"/>
                <a:cs typeface="Times New Roman" pitchFamily="18" charset="0"/>
              </a:rPr>
              <a:t>分機</a:t>
            </a:r>
            <a:r>
              <a:rPr lang="en-US" altLang="zh-TW" b="1" dirty="0">
                <a:latin typeface="Times New Roman" pitchFamily="18" charset="0"/>
                <a:ea typeface="標楷體" pitchFamily="65" charset="-120"/>
                <a:cs typeface="Times New Roman" pitchFamily="18" charset="0"/>
              </a:rPr>
              <a:t>211</a:t>
            </a:r>
          </a:p>
          <a:p>
            <a:pPr>
              <a:spcBef>
                <a:spcPct val="20000"/>
              </a:spcBef>
            </a:pPr>
            <a:r>
              <a:rPr lang="zh-TW" altLang="en-US" b="1" dirty="0">
                <a:latin typeface="Times New Roman" pitchFamily="18" charset="0"/>
                <a:ea typeface="標楷體" pitchFamily="65" charset="-120"/>
                <a:cs typeface="Times New Roman" pitchFamily="18" charset="0"/>
              </a:rPr>
              <a:t>主辦單位：技專校院招生委員會聯合會</a:t>
            </a:r>
            <a:endParaRPr lang="en-US" altLang="zh-TW" b="1" dirty="0">
              <a:latin typeface="Times New Roman" pitchFamily="18" charset="0"/>
              <a:ea typeface="標楷體" pitchFamily="65" charset="-120"/>
              <a:cs typeface="Times New Roman" pitchFamily="18" charset="0"/>
            </a:endParaRPr>
          </a:p>
          <a:p>
            <a:pPr>
              <a:spcBef>
                <a:spcPct val="20000"/>
              </a:spcBef>
            </a:pPr>
            <a:r>
              <a:rPr lang="en-US" altLang="zh-TW" b="1" dirty="0">
                <a:latin typeface="Times New Roman" pitchFamily="18" charset="0"/>
                <a:ea typeface="標楷體" pitchFamily="65" charset="-120"/>
                <a:cs typeface="Times New Roman" pitchFamily="18" charset="0"/>
              </a:rPr>
              <a:t>E-mail:</a:t>
            </a:r>
            <a:r>
              <a:rPr lang="zh-TW" altLang="en-US" b="1" dirty="0">
                <a:latin typeface="Times New Roman" pitchFamily="18" charset="0"/>
                <a:ea typeface="標楷體" pitchFamily="65" charset="-120"/>
                <a:cs typeface="Times New Roman" pitchFamily="18" charset="0"/>
              </a:rPr>
              <a:t>  </a:t>
            </a:r>
            <a:r>
              <a:rPr lang="en-US" altLang="zh-TW" b="1" dirty="0">
                <a:latin typeface="Times New Roman" pitchFamily="18" charset="0"/>
                <a:ea typeface="標楷體" pitchFamily="65" charset="-120"/>
                <a:cs typeface="Times New Roman" pitchFamily="18" charset="0"/>
              </a:rPr>
              <a:t>union42@ntut.edu.tw</a:t>
            </a:r>
            <a:endParaRPr lang="zh-TW" altLang="en-US" b="1" dirty="0">
              <a:latin typeface="Times New Roman" pitchFamily="18" charset="0"/>
              <a:ea typeface="標楷體" pitchFamily="65" charset="-120"/>
              <a:cs typeface="Times New Roman" pitchFamily="18" charset="0"/>
            </a:endParaRPr>
          </a:p>
        </p:txBody>
      </p:sp>
      <p:sp>
        <p:nvSpPr>
          <p:cNvPr id="6" name="標題 3"/>
          <p:cNvSpPr txBox="1">
            <a:spLocks/>
          </p:cNvSpPr>
          <p:nvPr/>
        </p:nvSpPr>
        <p:spPr bwMode="auto">
          <a:xfrm>
            <a:off x="1115616" y="1412776"/>
            <a:ext cx="7052869" cy="808657"/>
          </a:xfrm>
          <a:prstGeom prst="rect">
            <a:avLst/>
          </a:prstGeom>
          <a:noFill/>
          <a:ln>
            <a:noFill/>
          </a:ln>
          <a:effectLst>
            <a:innerShdw blurRad="63500" dist="50800">
              <a:prstClr val="black">
                <a:alpha val="50000"/>
              </a:prstClr>
            </a:innerShdw>
          </a:effectLst>
        </p:spPr>
        <p:txBody>
          <a:bodyPr anchor="ctr"/>
          <a:lstStyle>
            <a:lvl1pPr algn="l" rtl="0" eaLnBrk="0" fontAlgn="base" hangingPunct="0">
              <a:spcBef>
                <a:spcPct val="0"/>
              </a:spcBef>
              <a:spcAft>
                <a:spcPct val="0"/>
              </a:spcAft>
              <a:defRPr kumimoji="1" sz="2800">
                <a:solidFill>
                  <a:schemeClr val="tx2"/>
                </a:solidFill>
                <a:latin typeface="+mj-lt"/>
                <a:ea typeface="+mj-ea"/>
                <a:cs typeface="+mj-cs"/>
              </a:defRPr>
            </a:lvl1pPr>
            <a:lvl2pPr algn="l" rtl="0" eaLnBrk="0" fontAlgn="base" hangingPunct="0">
              <a:spcBef>
                <a:spcPct val="0"/>
              </a:spcBef>
              <a:spcAft>
                <a:spcPct val="0"/>
              </a:spcAft>
              <a:defRPr kumimoji="1" sz="2800">
                <a:solidFill>
                  <a:schemeClr val="tx2"/>
                </a:solidFill>
                <a:latin typeface="Arial" charset="0"/>
                <a:ea typeface="新細明體" charset="-120"/>
              </a:defRPr>
            </a:lvl2pPr>
            <a:lvl3pPr algn="l" rtl="0" eaLnBrk="0" fontAlgn="base" hangingPunct="0">
              <a:spcBef>
                <a:spcPct val="0"/>
              </a:spcBef>
              <a:spcAft>
                <a:spcPct val="0"/>
              </a:spcAft>
              <a:defRPr kumimoji="1" sz="2800">
                <a:solidFill>
                  <a:schemeClr val="tx2"/>
                </a:solidFill>
                <a:latin typeface="Arial" charset="0"/>
                <a:ea typeface="新細明體" charset="-120"/>
              </a:defRPr>
            </a:lvl3pPr>
            <a:lvl4pPr algn="l" rtl="0" eaLnBrk="0" fontAlgn="base" hangingPunct="0">
              <a:spcBef>
                <a:spcPct val="0"/>
              </a:spcBef>
              <a:spcAft>
                <a:spcPct val="0"/>
              </a:spcAft>
              <a:defRPr kumimoji="1" sz="2800">
                <a:solidFill>
                  <a:schemeClr val="tx2"/>
                </a:solidFill>
                <a:latin typeface="Arial" charset="0"/>
                <a:ea typeface="新細明體" charset="-120"/>
              </a:defRPr>
            </a:lvl4pPr>
            <a:lvl5pPr algn="l" rtl="0" eaLnBrk="0" fontAlgn="base" hangingPunct="0">
              <a:spcBef>
                <a:spcPct val="0"/>
              </a:spcBef>
              <a:spcAft>
                <a:spcPct val="0"/>
              </a:spcAft>
              <a:defRPr kumimoji="1" sz="2800">
                <a:solidFill>
                  <a:schemeClr val="tx2"/>
                </a:solidFill>
                <a:latin typeface="Arial" charset="0"/>
                <a:ea typeface="新細明體" charset="-120"/>
              </a:defRPr>
            </a:lvl5pPr>
            <a:lvl6pPr marL="457200" algn="l" rtl="0" fontAlgn="base">
              <a:spcBef>
                <a:spcPct val="0"/>
              </a:spcBef>
              <a:spcAft>
                <a:spcPct val="0"/>
              </a:spcAft>
              <a:defRPr kumimoji="1" sz="2800">
                <a:solidFill>
                  <a:schemeClr val="tx2"/>
                </a:solidFill>
                <a:latin typeface="Arial" charset="0"/>
                <a:ea typeface="新細明體" charset="-120"/>
              </a:defRPr>
            </a:lvl6pPr>
            <a:lvl7pPr marL="914400" algn="l" rtl="0" fontAlgn="base">
              <a:spcBef>
                <a:spcPct val="0"/>
              </a:spcBef>
              <a:spcAft>
                <a:spcPct val="0"/>
              </a:spcAft>
              <a:defRPr kumimoji="1" sz="2800">
                <a:solidFill>
                  <a:schemeClr val="tx2"/>
                </a:solidFill>
                <a:latin typeface="Arial" charset="0"/>
                <a:ea typeface="新細明體" charset="-120"/>
              </a:defRPr>
            </a:lvl7pPr>
            <a:lvl8pPr marL="1371600" algn="l" rtl="0" fontAlgn="base">
              <a:spcBef>
                <a:spcPct val="0"/>
              </a:spcBef>
              <a:spcAft>
                <a:spcPct val="0"/>
              </a:spcAft>
              <a:defRPr kumimoji="1" sz="2800">
                <a:solidFill>
                  <a:schemeClr val="tx2"/>
                </a:solidFill>
                <a:latin typeface="Arial" charset="0"/>
                <a:ea typeface="新細明體" charset="-120"/>
              </a:defRPr>
            </a:lvl8pPr>
            <a:lvl9pPr marL="1828800" algn="l" rtl="0" fontAlgn="base">
              <a:spcBef>
                <a:spcPct val="0"/>
              </a:spcBef>
              <a:spcAft>
                <a:spcPct val="0"/>
              </a:spcAft>
              <a:defRPr kumimoji="1" sz="2800">
                <a:solidFill>
                  <a:schemeClr val="tx2"/>
                </a:solidFill>
                <a:latin typeface="Arial" charset="0"/>
                <a:ea typeface="新細明體" charset="-120"/>
              </a:defRPr>
            </a:lvl9pPr>
          </a:lstStyle>
          <a:p>
            <a:pPr>
              <a:defRPr/>
            </a:pPr>
            <a:r>
              <a:rPr lang="zh-TW" altLang="en-US" sz="4800" dirty="0">
                <a:latin typeface="標楷體" pitchFamily="65" charset="-120"/>
                <a:ea typeface="標楷體" pitchFamily="65" charset="-120"/>
              </a:rPr>
              <a:t>　簡報完畢　敬請指教</a:t>
            </a:r>
          </a:p>
        </p:txBody>
      </p:sp>
      <p:sp>
        <p:nvSpPr>
          <p:cNvPr id="3" name="投影片編號版面配置區 2">
            <a:extLst>
              <a:ext uri="{FF2B5EF4-FFF2-40B4-BE49-F238E27FC236}">
                <a16:creationId xmlns:a16="http://schemas.microsoft.com/office/drawing/2014/main" id="{509188AC-3558-43D1-AC20-29B12DA724CB}"/>
              </a:ext>
            </a:extLst>
          </p:cNvPr>
          <p:cNvSpPr>
            <a:spLocks noGrp="1"/>
          </p:cNvSpPr>
          <p:nvPr>
            <p:ph type="sldNum" sz="quarter" idx="12"/>
          </p:nvPr>
        </p:nvSpPr>
        <p:spPr/>
        <p:txBody>
          <a:bodyPr/>
          <a:lstStyle/>
          <a:p>
            <a:pPr>
              <a:defRPr/>
            </a:pPr>
            <a:fld id="{A1297BAF-E677-45CB-9475-4CFDE0F857E5}" type="slidenum">
              <a:rPr lang="zh-TW" altLang="en-US" smtClean="0"/>
              <a:pPr>
                <a:defRPr/>
              </a:pPr>
              <a:t>91</a:t>
            </a:fld>
            <a:endParaRPr lang="en-US" altLang="zh-TW" dirty="0"/>
          </a:p>
        </p:txBody>
      </p:sp>
      <p:pic>
        <p:nvPicPr>
          <p:cNvPr id="7" name="圖片 6">
            <a:extLst>
              <a:ext uri="{FF2B5EF4-FFF2-40B4-BE49-F238E27FC236}">
                <a16:creationId xmlns:a16="http://schemas.microsoft.com/office/drawing/2014/main" id="{4E7E8F05-0FC9-48BF-97FF-8B6B9FB1E9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99753" y="4022591"/>
            <a:ext cx="486097" cy="486097"/>
          </a:xfrm>
          <a:prstGeom prst="rect">
            <a:avLst/>
          </a:prstGeom>
        </p:spPr>
      </p:pic>
      <p:pic>
        <p:nvPicPr>
          <p:cNvPr id="9" name="圖片 8">
            <a:extLst>
              <a:ext uri="{FF2B5EF4-FFF2-40B4-BE49-F238E27FC236}">
                <a16:creationId xmlns:a16="http://schemas.microsoft.com/office/drawing/2014/main" id="{50646D71-15BD-4EF4-9E24-3F410F60B02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42801" y="4726536"/>
            <a:ext cx="298465" cy="298465"/>
          </a:xfrm>
          <a:prstGeom prst="rect">
            <a:avLst/>
          </a:prstGeom>
        </p:spPr>
      </p:pic>
    </p:spTree>
    <p:extLst>
      <p:ext uri="{BB962C8B-B14F-4D97-AF65-F5344CB8AC3E}">
        <p14:creationId xmlns:p14="http://schemas.microsoft.com/office/powerpoint/2010/main" val="697948124"/>
      </p:ext>
    </p:extLst>
  </p:cSld>
  <p:clrMapOvr>
    <a:masterClrMapping/>
  </p:clrMapOvr>
</p:sld>
</file>

<file path=ppt/theme/theme1.xml><?xml version="1.0" encoding="utf-8"?>
<a:theme xmlns:a="http://schemas.openxmlformats.org/drawingml/2006/main" name="101四技聯登-高職報名宣導">
  <a:themeElements>
    <a:clrScheme name="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自訂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自訂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自訂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自訂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自訂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自訂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自訂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自訂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自訂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自訂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自訂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自訂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101四技聯登-高職報名宣導</Template>
  <TotalTime>111384</TotalTime>
  <Words>7064</Words>
  <Application>Microsoft Office PowerPoint</Application>
  <PresentationFormat>如螢幕大小 (4:3)</PresentationFormat>
  <Paragraphs>457</Paragraphs>
  <Slides>91</Slides>
  <Notes>90</Notes>
  <HiddenSlides>0</HiddenSlides>
  <MMClips>0</MMClips>
  <ScaleCrop>false</ScaleCrop>
  <HeadingPairs>
    <vt:vector size="6" baseType="variant">
      <vt:variant>
        <vt:lpstr>使用字型</vt:lpstr>
      </vt:variant>
      <vt:variant>
        <vt:i4>9</vt:i4>
      </vt:variant>
      <vt:variant>
        <vt:lpstr>佈景主題</vt:lpstr>
      </vt:variant>
      <vt:variant>
        <vt:i4>1</vt:i4>
      </vt:variant>
      <vt:variant>
        <vt:lpstr>投影片標題</vt:lpstr>
      </vt:variant>
      <vt:variant>
        <vt:i4>91</vt:i4>
      </vt:variant>
    </vt:vector>
  </HeadingPairs>
  <TitlesOfParts>
    <vt:vector size="101" baseType="lpstr">
      <vt:lpstr>華康儷粗宋</vt:lpstr>
      <vt:lpstr>微軟正黑體</vt:lpstr>
      <vt:lpstr>新細明體</vt:lpstr>
      <vt:lpstr>標楷體</vt:lpstr>
      <vt:lpstr>Arial</vt:lpstr>
      <vt:lpstr>Calibri</vt:lpstr>
      <vt:lpstr>Segoe UI Historic</vt:lpstr>
      <vt:lpstr>Times New Roman</vt:lpstr>
      <vt:lpstr>Wingdings</vt:lpstr>
      <vt:lpstr>101四技聯登-高職報名宣導</vt:lpstr>
      <vt:lpstr>112學年度</vt:lpstr>
      <vt:lpstr>簡報大綱</vt:lpstr>
      <vt:lpstr>PowerPoint 簡報</vt:lpstr>
      <vt:lpstr>二、重要事項-112學年度重要提醒事項</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三、招生學校資料查詢系統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112學年度</dc:title>
  <dc:creator>User</dc:creator>
  <cp:lastModifiedBy>莊丞芳</cp:lastModifiedBy>
  <cp:revision>1608</cp:revision>
  <cp:lastPrinted>2023-03-23T03:27:51Z</cp:lastPrinted>
  <dcterms:created xsi:type="dcterms:W3CDTF">2011-11-28T00:15:34Z</dcterms:created>
  <dcterms:modified xsi:type="dcterms:W3CDTF">2023-03-28T09:54:32Z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4931705</vt:lpwstr>
  </property>
  <property fmtid="{D5CDD505-2E9C-101B-9397-08002B2CF9AE}" name="NXPowerLiteSettings" pid="3">
    <vt:lpwstr>F7000400038000</vt:lpwstr>
  </property>
  <property fmtid="{D5CDD505-2E9C-101B-9397-08002B2CF9AE}" name="NXPowerLiteVersion" pid="4">
    <vt:lpwstr>S9.2.0</vt:lpwstr>
  </property>
</Properties>
</file>