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handoutMasterIdLst>
    <p:handoutMasterId r:id="rId40"/>
  </p:handoutMasterIdLst>
  <p:sldIdLst>
    <p:sldId id="256" r:id="rId2"/>
    <p:sldId id="257" r:id="rId3"/>
    <p:sldId id="258" r:id="rId4"/>
    <p:sldId id="259" r:id="rId5"/>
    <p:sldId id="261" r:id="rId6"/>
    <p:sldId id="316" r:id="rId7"/>
    <p:sldId id="317" r:id="rId8"/>
    <p:sldId id="318" r:id="rId9"/>
    <p:sldId id="319" r:id="rId10"/>
    <p:sldId id="314" r:id="rId11"/>
    <p:sldId id="286" r:id="rId12"/>
    <p:sldId id="298" r:id="rId13"/>
    <p:sldId id="263" r:id="rId14"/>
    <p:sldId id="291" r:id="rId15"/>
    <p:sldId id="266" r:id="rId16"/>
    <p:sldId id="267" r:id="rId17"/>
    <p:sldId id="268" r:id="rId18"/>
    <p:sldId id="304" r:id="rId19"/>
    <p:sldId id="292" r:id="rId20"/>
    <p:sldId id="310" r:id="rId21"/>
    <p:sldId id="278" r:id="rId22"/>
    <p:sldId id="279" r:id="rId23"/>
    <p:sldId id="265" r:id="rId24"/>
    <p:sldId id="288" r:id="rId25"/>
    <p:sldId id="315" r:id="rId26"/>
    <p:sldId id="269" r:id="rId27"/>
    <p:sldId id="320" r:id="rId28"/>
    <p:sldId id="299" r:id="rId29"/>
    <p:sldId id="300" r:id="rId30"/>
    <p:sldId id="301" r:id="rId31"/>
    <p:sldId id="276" r:id="rId32"/>
    <p:sldId id="296" r:id="rId33"/>
    <p:sldId id="280" r:id="rId34"/>
    <p:sldId id="281" r:id="rId35"/>
    <p:sldId id="282" r:id="rId36"/>
    <p:sldId id="283" r:id="rId37"/>
    <p:sldId id="287" r:id="rId38"/>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C0000"/>
    <a:srgbClr val="66FF66"/>
    <a:srgbClr val="FFFF99"/>
    <a:srgbClr val="CCFFFF"/>
    <a:srgbClr val="FDADB3"/>
    <a:srgbClr val="EC6E82"/>
    <a:srgbClr val="551882"/>
    <a:srgbClr val="AE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756" autoAdjust="0"/>
  </p:normalViewPr>
  <p:slideViewPr>
    <p:cSldViewPr>
      <p:cViewPr varScale="1">
        <p:scale>
          <a:sx n="108" d="100"/>
          <a:sy n="108" d="100"/>
        </p:scale>
        <p:origin x="1764" y="96"/>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2022/12/13</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2022/12/13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9089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156560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23778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35</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6</a:t>
            </a:fld>
            <a:endParaRPr lang="en-US" altLang="zh-TW" dirty="0"/>
          </a:p>
        </p:txBody>
      </p:sp>
    </p:spTree>
    <p:extLst>
      <p:ext uri="{BB962C8B-B14F-4D97-AF65-F5344CB8AC3E}">
        <p14:creationId xmlns:p14="http://schemas.microsoft.com/office/powerpoint/2010/main" val="26057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7</a:t>
            </a:fld>
            <a:endParaRPr lang="en-US" altLang="zh-TW" dirty="0"/>
          </a:p>
        </p:txBody>
      </p:sp>
    </p:spTree>
    <p:extLst>
      <p:ext uri="{BB962C8B-B14F-4D97-AF65-F5344CB8AC3E}">
        <p14:creationId xmlns:p14="http://schemas.microsoft.com/office/powerpoint/2010/main" val="40269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8</a:t>
            </a:fld>
            <a:endParaRPr lang="en-US" altLang="zh-TW" dirty="0"/>
          </a:p>
        </p:txBody>
      </p:sp>
    </p:spTree>
    <p:extLst>
      <p:ext uri="{BB962C8B-B14F-4D97-AF65-F5344CB8AC3E}">
        <p14:creationId xmlns:p14="http://schemas.microsoft.com/office/powerpoint/2010/main" val="342877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9</a:t>
            </a:fld>
            <a:endParaRPr lang="en-US" altLang="zh-TW" dirty="0"/>
          </a:p>
        </p:txBody>
      </p:sp>
    </p:spTree>
    <p:extLst>
      <p:ext uri="{BB962C8B-B14F-4D97-AF65-F5344CB8AC3E}">
        <p14:creationId xmlns:p14="http://schemas.microsoft.com/office/powerpoint/2010/main" val="164208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2022/12/13</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2022/12/13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2022/12/13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2022/12/13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2022/12/13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2022/12/13</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2022/12/13</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2022/12/13</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2022/12/13</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2022/12/13</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2022/12/13</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a:solidFill>
                  <a:srgbClr val="CC0000"/>
                </a:solidFill>
                <a:latin typeface="Times New Roman" panose="02020603050405020304" pitchFamily="18" charset="0"/>
                <a:ea typeface="微軟正黑體" pitchFamily="34" charset="-120"/>
                <a:cs typeface="Times New Roman" panose="02020603050405020304" pitchFamily="18" charset="0"/>
              </a:rPr>
              <a:t>112</a:t>
            </a:r>
            <a:r>
              <a:rPr lang="zh-TW" altLang="en-US" dirty="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a:solidFill>
                  <a:srgbClr val="0000CC"/>
                </a:solidFill>
                <a:latin typeface="標楷體" panose="03000509000000000000" pitchFamily="65" charset="-120"/>
                <a:ea typeface="標楷體" panose="03000509000000000000" pitchFamily="65" charset="-120"/>
              </a:rPr>
              <a:t>招生宣導說明會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332656"/>
            <a:ext cx="8496944"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sz="2600" dirty="0">
                <a:solidFill>
                  <a:srgbClr val="FF0000"/>
                </a:solidFill>
                <a:latin typeface="Times New Roman" panose="02020603050405020304" pitchFamily="18" charset="0"/>
                <a:ea typeface="標楷體" pitchFamily="65" charset="-120"/>
                <a:cs typeface="Times New Roman" panose="02020603050405020304" pitchFamily="18" charset="0"/>
              </a:rPr>
              <a:t>重要注意事項</a:t>
            </a:r>
            <a:endParaRPr lang="en-US" altLang="zh-TW" sz="26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179512" y="1124744"/>
            <a:ext cx="8424936" cy="259228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0"/>
              </a:spcAft>
              <a:buClr>
                <a:schemeClr val="tx1"/>
              </a:buClr>
              <a:buFont typeface="Wingdings" panose="05000000000000000000" pitchFamily="2" charset="2"/>
              <a:buChar char="u"/>
              <a:defRPr/>
            </a:pPr>
            <a:r>
              <a:rPr lang="en-US" altLang="zh-TW" sz="2250" dirty="0">
                <a:latin typeface="Times New Roman" pitchFamily="18" charset="0"/>
                <a:ea typeface="標楷體" pitchFamily="65" charset="-120"/>
              </a:rPr>
              <a:t>112</a:t>
            </a:r>
            <a:r>
              <a:rPr lang="zh-TW" altLang="en-US" sz="2250" dirty="0">
                <a:latin typeface="Times New Roman" pitchFamily="18" charset="0"/>
                <a:ea typeface="標楷體" pitchFamily="65" charset="-120"/>
              </a:rPr>
              <a:t>學年度參加本招生登記分發考生之</a:t>
            </a:r>
            <a:r>
              <a:rPr lang="zh-TW" altLang="en-US" sz="2250" b="1" dirty="0">
                <a:solidFill>
                  <a:srgbClr val="0000CC"/>
                </a:solidFill>
                <a:latin typeface="Times New Roman" pitchFamily="18" charset="0"/>
                <a:ea typeface="標楷體" pitchFamily="65" charset="-120"/>
              </a:rPr>
              <a:t>最低登記標準同</a:t>
            </a:r>
            <a:r>
              <a:rPr lang="en-US" altLang="zh-TW" sz="2250" b="1" dirty="0">
                <a:solidFill>
                  <a:srgbClr val="0000CC"/>
                </a:solidFill>
                <a:latin typeface="Times New Roman" pitchFamily="18" charset="0"/>
                <a:ea typeface="標楷體" pitchFamily="65" charset="-120"/>
              </a:rPr>
              <a:t>111</a:t>
            </a:r>
            <a:r>
              <a:rPr lang="zh-TW" altLang="en-US" sz="2250" b="1" dirty="0">
                <a:solidFill>
                  <a:srgbClr val="0000CC"/>
                </a:solidFill>
                <a:latin typeface="Times New Roman" pitchFamily="18" charset="0"/>
                <a:ea typeface="標楷體" pitchFamily="65" charset="-120"/>
              </a:rPr>
              <a:t>學年度</a:t>
            </a:r>
            <a:r>
              <a:rPr lang="en-US" altLang="zh-TW" sz="2250" b="1" dirty="0">
                <a:solidFill>
                  <a:srgbClr val="0000CC"/>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「四技二專統一入學測驗之各科目原始成績有</a:t>
            </a:r>
            <a:r>
              <a:rPr lang="en-US" altLang="zh-TW" sz="2250" b="1" dirty="0">
                <a:solidFill>
                  <a:srgbClr val="FF0000"/>
                </a:solidFill>
                <a:latin typeface="Times New Roman" pitchFamily="18" charset="0"/>
                <a:ea typeface="標楷體" pitchFamily="65" charset="-120"/>
              </a:rPr>
              <a:t>2</a:t>
            </a:r>
            <a:r>
              <a:rPr lang="zh-TW" altLang="en-US" sz="2250" b="1" dirty="0">
                <a:solidFill>
                  <a:srgbClr val="FF0000"/>
                </a:solidFill>
                <a:latin typeface="Times New Roman" pitchFamily="18" charset="0"/>
                <a:ea typeface="標楷體" pitchFamily="65" charset="-120"/>
              </a:rPr>
              <a:t>科目</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以上</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含因違反統一入學測驗試場規則應扣減分數後合計為</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者，不得登記參加有提供一般生名額之校系科</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組</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、學程分發</a:t>
            </a:r>
            <a:r>
              <a:rPr lang="zh-TW" altLang="en-US" sz="2000" b="1" dirty="0">
                <a:solidFill>
                  <a:srgbClr val="FF0000"/>
                </a:solidFill>
                <a:latin typeface="Times New Roman" pitchFamily="18" charset="0"/>
                <a:ea typeface="標楷體" pitchFamily="65" charset="-120"/>
              </a:rPr>
              <a:t>」；</a:t>
            </a:r>
            <a:r>
              <a:rPr lang="zh-TW" altLang="en-US" sz="2250" dirty="0">
                <a:latin typeface="Times New Roman" pitchFamily="18" charset="0"/>
                <a:ea typeface="標楷體" pitchFamily="65" charset="-120"/>
              </a:rPr>
              <a:t>惟符合特種生身分，登記參加有提供所具特種生身分招生名額之校系科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、學程分發者，不受此限；跨群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考生採計之科目為就其所選填登記志願所屬招生群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別採計科目。</a:t>
            </a:r>
            <a:endParaRPr lang="en-US" altLang="zh-TW" sz="2250" dirty="0">
              <a:latin typeface="Times New Roman" pitchFamily="18" charset="0"/>
              <a:ea typeface="標楷體" pitchFamily="65" charset="-120"/>
            </a:endParaRPr>
          </a:p>
          <a:p>
            <a:pPr algn="just" eaLnBrk="1" hangingPunct="1">
              <a:spcBef>
                <a:spcPts val="1200"/>
              </a:spcBef>
              <a:spcAft>
                <a:spcPts val="0"/>
              </a:spcAft>
              <a:buClr>
                <a:schemeClr val="tx1"/>
              </a:buClr>
              <a:buFont typeface="Wingdings" panose="05000000000000000000" pitchFamily="2" charset="2"/>
              <a:buChar char="u"/>
              <a:defRPr/>
            </a:pPr>
            <a:r>
              <a:rPr lang="zh-TW" altLang="en-US" sz="2250" dirty="0">
                <a:latin typeface="Times New Roman" pitchFamily="18" charset="0"/>
                <a:ea typeface="標楷體" pitchFamily="65" charset="-120"/>
              </a:rPr>
              <a:t>請協助提醒考生應依</a:t>
            </a:r>
            <a:r>
              <a:rPr lang="zh-TW" altLang="en-US" sz="2250" b="1" u="sng" dirty="0">
                <a:solidFill>
                  <a:srgbClr val="FF0000"/>
                </a:solidFill>
                <a:latin typeface="Times New Roman" pitchFamily="18" charset="0"/>
                <a:ea typeface="標楷體" pitchFamily="65" charset="-120"/>
              </a:rPr>
              <a:t>簡章所訂繳費規定期限及方式完成繳交登記費</a:t>
            </a:r>
            <a:r>
              <a:rPr lang="zh-TW" altLang="en-US" sz="2250" dirty="0">
                <a:latin typeface="Times New Roman" pitchFamily="18" charset="0"/>
                <a:ea typeface="標楷體" pitchFamily="65" charset="-120"/>
              </a:rPr>
              <a:t>，</a:t>
            </a:r>
            <a:r>
              <a:rPr lang="zh-TW" altLang="en-US" sz="2250" b="1" u="sng" dirty="0">
                <a:solidFill>
                  <a:srgbClr val="0000CC"/>
                </a:solidFill>
                <a:latin typeface="Times New Roman" pitchFamily="18" charset="0"/>
                <a:ea typeface="標楷體" pitchFamily="65" charset="-120"/>
              </a:rPr>
              <a:t>逾期或未依規定完成繳費者</a:t>
            </a:r>
            <a:r>
              <a:rPr lang="zh-TW" altLang="en-US" sz="2250" dirty="0">
                <a:latin typeface="Times New Roman" pitchFamily="18" charset="0"/>
                <a:ea typeface="標楷體" pitchFamily="65" charset="-120"/>
              </a:rPr>
              <a:t>，概不受理，</a:t>
            </a:r>
            <a:r>
              <a:rPr lang="zh-TW" altLang="en-US" sz="2250" b="1" u="sng" dirty="0">
                <a:solidFill>
                  <a:srgbClr val="0000CC"/>
                </a:solidFill>
                <a:latin typeface="Times New Roman" pitchFamily="18" charset="0"/>
                <a:ea typeface="標楷體" pitchFamily="65" charset="-120"/>
              </a:rPr>
              <a:t>即不得參加本招生</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考生</a:t>
            </a:r>
            <a:r>
              <a:rPr lang="zh-TW" altLang="en-US" sz="2250" b="1" dirty="0">
                <a:solidFill>
                  <a:srgbClr val="00B050"/>
                </a:solidFill>
                <a:latin typeface="Times New Roman" pitchFamily="18" charset="0"/>
                <a:ea typeface="標楷體" pitchFamily="65" charset="-120"/>
              </a:rPr>
              <a:t>繳費後</a:t>
            </a:r>
            <a:r>
              <a:rPr lang="zh-TW" altLang="en-US" sz="2250" dirty="0">
                <a:latin typeface="Times New Roman" pitchFamily="18" charset="0"/>
                <a:ea typeface="標楷體" pitchFamily="65" charset="-120"/>
              </a:rPr>
              <a:t>均務必於繳費規定期限內上網</a:t>
            </a:r>
            <a:r>
              <a:rPr lang="zh-TW" altLang="en-US" sz="2250" b="1" dirty="0">
                <a:solidFill>
                  <a:srgbClr val="00B050"/>
                </a:solidFill>
                <a:latin typeface="Times New Roman" pitchFamily="18" charset="0"/>
                <a:ea typeface="標楷體" pitchFamily="65" charset="-120"/>
              </a:rPr>
              <a:t>查詢繳費狀態</a:t>
            </a:r>
            <a:r>
              <a:rPr lang="zh-TW" altLang="en-US" sz="2250" dirty="0">
                <a:latin typeface="Times New Roman" pitchFamily="18" charset="0"/>
                <a:ea typeface="標楷體" pitchFamily="65" charset="-120"/>
              </a:rPr>
              <a:t>，如獲</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系統回應「</a:t>
            </a:r>
            <a:r>
              <a:rPr lang="zh-TW" altLang="en-US" sz="2250" b="1" u="sng" dirty="0">
                <a:solidFill>
                  <a:srgbClr val="00B050"/>
                </a:solidFill>
                <a:latin typeface="Times New Roman" pitchFamily="18" charset="0"/>
                <a:ea typeface="標楷體" pitchFamily="65" charset="-120"/>
              </a:rPr>
              <a:t>繳費成功</a:t>
            </a:r>
            <a:r>
              <a:rPr lang="zh-TW" altLang="en-US" sz="2250" dirty="0">
                <a:latin typeface="Times New Roman" pitchFamily="18" charset="0"/>
                <a:ea typeface="標楷體" pitchFamily="65" charset="-120"/>
              </a:rPr>
              <a:t>」者，即表示已完成繳費，及參加本招生</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之登記分發；如達最低登記標準者，</a:t>
            </a:r>
            <a:r>
              <a:rPr lang="zh-TW" altLang="en-US" sz="2250" b="1" u="sng" dirty="0">
                <a:solidFill>
                  <a:srgbClr val="00B050"/>
                </a:solidFill>
                <a:latin typeface="Times New Roman" pitchFamily="18" charset="0"/>
                <a:ea typeface="標楷體" pitchFamily="65" charset="-120"/>
              </a:rPr>
              <a:t>即具有上網選填登記志願</a:t>
            </a:r>
            <a:endParaRPr lang="en-US" altLang="zh-TW" sz="2250" b="1" u="sng" dirty="0">
              <a:solidFill>
                <a:srgbClr val="00B050"/>
              </a:solidFill>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b="1" u="sng" dirty="0">
                <a:solidFill>
                  <a:srgbClr val="00B050"/>
                </a:solidFill>
                <a:latin typeface="Times New Roman" pitchFamily="18" charset="0"/>
                <a:ea typeface="標楷體" pitchFamily="65" charset="-120"/>
              </a:rPr>
              <a:t>資格</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extLst>
      <p:ext uri="{BB962C8B-B14F-4D97-AF65-F5344CB8AC3E}">
        <p14:creationId xmlns:p14="http://schemas.microsoft.com/office/powerpoint/2010/main" val="42461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1/4</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7992888" cy="4320480"/>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7188" indent="-357188" algn="just" eaLnBrk="1" hangingPunct="1">
              <a:lnSpc>
                <a:spcPct val="90000"/>
              </a:lnSpc>
              <a:spcBef>
                <a:spcPts val="200"/>
              </a:spcBef>
              <a:spcAft>
                <a:spcPts val="200"/>
              </a:spcAft>
              <a:buClr>
                <a:schemeClr val="tx1"/>
              </a:buClr>
              <a:buFont typeface="+mj-lt"/>
              <a:buAutoNum type="arabicPeriod"/>
              <a:defRPr/>
            </a:pPr>
            <a:r>
              <a:rPr lang="zh-TW" altLang="en-US" sz="2400" b="1" dirty="0">
                <a:latin typeface="Times New Roman" pitchFamily="18" charset="0"/>
                <a:ea typeface="標楷體" pitchFamily="65" charset="-120"/>
                <a:cs typeface="Times New Roman" panose="02020603050405020304" pitchFamily="18" charset="0"/>
              </a:rPr>
              <a:t>登記資格：</a:t>
            </a:r>
            <a:r>
              <a:rPr lang="zh-TW" altLang="en-US" sz="2400" b="1" spc="-100" dirty="0">
                <a:latin typeface="Times New Roman" pitchFamily="18" charset="0"/>
                <a:ea typeface="標楷體" pitchFamily="65" charset="-120"/>
                <a:cs typeface="Times New Roman" panose="02020603050405020304" pitchFamily="18" charset="0"/>
              </a:rPr>
              <a:t>技術型高中及普通型高中之專業群科</a:t>
            </a:r>
            <a:r>
              <a:rPr lang="zh-TW" altLang="zh-TW" sz="2400" b="1" spc="-100" dirty="0">
                <a:latin typeface="Times New Roman" pitchFamily="18" charset="0"/>
                <a:ea typeface="標楷體" pitchFamily="65" charset="-120"/>
              </a:rPr>
              <a:t>畢業</a:t>
            </a:r>
            <a:r>
              <a:rPr lang="zh-TW" altLang="en-US" sz="2400" b="1" spc="-100" dirty="0">
                <a:latin typeface="Times New Roman" pitchFamily="18" charset="0"/>
                <a:ea typeface="標楷體" pitchFamily="65" charset="-120"/>
                <a:cs typeface="Times New Roman" panose="02020603050405020304" pitchFamily="18" charset="0"/>
              </a:rPr>
              <a:t>、綜</a:t>
            </a:r>
            <a:endParaRPr lang="en-US" altLang="zh-TW" sz="2400" b="1" spc="-100" dirty="0">
              <a:latin typeface="Times New Roman" pitchFamily="18" charset="0"/>
              <a:ea typeface="標楷體" pitchFamily="65" charset="-120"/>
              <a:cs typeface="Times New Roman" panose="02020603050405020304" pitchFamily="18" charset="0"/>
            </a:endParaRPr>
          </a:p>
          <a:p>
            <a:pPr marL="0" indent="1872000" algn="just" eaLnBrk="1" hangingPunct="1">
              <a:lnSpc>
                <a:spcPct val="90000"/>
              </a:lnSpc>
              <a:spcBef>
                <a:spcPts val="200"/>
              </a:spcBef>
              <a:spcAft>
                <a:spcPts val="200"/>
              </a:spcAft>
              <a:buClr>
                <a:schemeClr val="tx1"/>
              </a:buClr>
              <a:buNone/>
              <a:defRPr/>
            </a:pPr>
            <a:r>
              <a:rPr lang="zh-TW" altLang="en-US" sz="2400" b="1" spc="-100" dirty="0">
                <a:latin typeface="Times New Roman" pitchFamily="18" charset="0"/>
                <a:ea typeface="標楷體" pitchFamily="65" charset="-120"/>
                <a:cs typeface="Times New Roman" panose="02020603050405020304" pitchFamily="18" charset="0"/>
              </a:rPr>
              <a:t>合型高中</a:t>
            </a:r>
            <a:r>
              <a:rPr lang="zh-TW" altLang="zh-TW" sz="2400" b="1" spc="-100" dirty="0">
                <a:latin typeface="Times New Roman" pitchFamily="18" charset="0"/>
                <a:ea typeface="標楷體" pitchFamily="65" charset="-120"/>
              </a:rPr>
              <a:t>畢業，或</a:t>
            </a:r>
            <a:r>
              <a:rPr lang="zh-TW" altLang="en-US" sz="2400" b="1" spc="-100" dirty="0">
                <a:latin typeface="Times New Roman" pitchFamily="18" charset="0"/>
                <a:ea typeface="標楷體" pitchFamily="65" charset="-120"/>
              </a:rPr>
              <a:t>其他</a:t>
            </a:r>
            <a:r>
              <a:rPr lang="zh-TW" altLang="zh-TW" sz="2400" b="1" spc="-100" dirty="0">
                <a:latin typeface="Times New Roman" pitchFamily="18" charset="0"/>
                <a:ea typeface="標楷體" pitchFamily="65" charset="-120"/>
              </a:rPr>
              <a:t>具有同等學歷</a:t>
            </a:r>
            <a:r>
              <a:rPr lang="en-US" altLang="zh-TW" sz="2400" b="1" spc="-100" dirty="0">
                <a:latin typeface="Times New Roman" pitchFamily="18" charset="0"/>
                <a:ea typeface="標楷體" pitchFamily="65" charset="-120"/>
              </a:rPr>
              <a:t>(</a:t>
            </a:r>
            <a:r>
              <a:rPr lang="zh-TW" altLang="zh-TW" sz="2400" b="1" spc="-100" dirty="0">
                <a:latin typeface="Times New Roman" pitchFamily="18" charset="0"/>
                <a:ea typeface="標楷體" pitchFamily="65" charset="-120"/>
              </a:rPr>
              <a:t>力</a:t>
            </a:r>
            <a:r>
              <a:rPr lang="en-US" altLang="zh-TW" sz="2400" b="1" spc="-100" dirty="0">
                <a:latin typeface="Times New Roman" pitchFamily="18" charset="0"/>
                <a:ea typeface="標楷體" pitchFamily="65" charset="-120"/>
              </a:rPr>
              <a:t>)</a:t>
            </a:r>
            <a:r>
              <a:rPr lang="zh-TW" altLang="zh-TW" sz="2400" b="1" spc="-100" dirty="0">
                <a:latin typeface="Times New Roman" pitchFamily="18" charset="0"/>
                <a:ea typeface="標楷體" pitchFamily="65" charset="-120"/>
              </a:rPr>
              <a:t>資格</a:t>
            </a:r>
            <a:endParaRPr lang="en-US" altLang="zh-TW" sz="2400" b="1" spc="-100" dirty="0">
              <a:latin typeface="Times New Roman" pitchFamily="18" charset="0"/>
              <a:ea typeface="標楷體" pitchFamily="65" charset="-120"/>
            </a:endParaRPr>
          </a:p>
          <a:p>
            <a:pPr marL="0" indent="1872000" algn="just" eaLnBrk="1" hangingPunct="1">
              <a:lnSpc>
                <a:spcPct val="90000"/>
              </a:lnSpc>
              <a:spcBef>
                <a:spcPts val="200"/>
              </a:spcBef>
              <a:spcAft>
                <a:spcPts val="200"/>
              </a:spcAft>
              <a:buClr>
                <a:schemeClr val="tx1"/>
              </a:buClr>
              <a:buNone/>
              <a:defRPr/>
            </a:pPr>
            <a:r>
              <a:rPr lang="zh-TW" altLang="zh-TW" sz="2400" b="1" spc="-100" dirty="0">
                <a:latin typeface="Times New Roman" pitchFamily="18" charset="0"/>
                <a:ea typeface="標楷體" pitchFamily="65" charset="-120"/>
              </a:rPr>
              <a:t>者</a:t>
            </a:r>
            <a:r>
              <a:rPr lang="zh-TW" altLang="en-US" sz="2400" b="1" spc="-100" dirty="0">
                <a:latin typeface="Times New Roman" pitchFamily="18" charset="0"/>
                <a:ea typeface="標楷體" pitchFamily="65" charset="-120"/>
              </a:rPr>
              <a:t>，詳細登記資格規定請參閱招生簡章第</a:t>
            </a:r>
            <a:r>
              <a:rPr lang="en-US" altLang="zh-TW" sz="2400" b="1" spc="-100" dirty="0">
                <a:latin typeface="Times New Roman" pitchFamily="18" charset="0"/>
                <a:ea typeface="標楷體" pitchFamily="65" charset="-120"/>
              </a:rPr>
              <a:t>2-4</a:t>
            </a:r>
            <a:r>
              <a:rPr lang="zh-TW" altLang="en-US" sz="2400" b="1" spc="-100" dirty="0">
                <a:latin typeface="Times New Roman" pitchFamily="18" charset="0"/>
                <a:ea typeface="標楷體" pitchFamily="65" charset="-120"/>
              </a:rPr>
              <a:t>頁</a:t>
            </a:r>
            <a:r>
              <a:rPr lang="zh-TW" altLang="en-US" sz="2400" spc="-100" dirty="0">
                <a:latin typeface="Times New Roman" pitchFamily="18" charset="0"/>
                <a:ea typeface="標楷體" pitchFamily="65" charset="-120"/>
              </a:rPr>
              <a:t>。</a:t>
            </a:r>
            <a:endParaRPr lang="en-US" altLang="zh-TW" sz="2400" spc="-100" dirty="0">
              <a:latin typeface="Times New Roman" pitchFamily="18" charset="0"/>
              <a:ea typeface="標楷體" pitchFamily="65" charset="-120"/>
            </a:endParaRPr>
          </a:p>
          <a:p>
            <a:pPr marL="357188" indent="-357188" algn="just" eaLnBrk="1" hangingPunct="1">
              <a:lnSpc>
                <a:spcPct val="90000"/>
              </a:lnSpc>
              <a:spcBef>
                <a:spcPts val="1200"/>
              </a:spcBef>
              <a:spcAft>
                <a:spcPts val="200"/>
              </a:spcAft>
              <a:buClr>
                <a:schemeClr val="tx1"/>
              </a:buClr>
              <a:buFont typeface="+mj-lt"/>
              <a:buAutoNum type="arabicPeriod" startAt="2"/>
              <a:tabLst>
                <a:tab pos="357188" algn="l"/>
              </a:tabLst>
              <a:defRPr/>
            </a:pPr>
            <a:r>
              <a:rPr lang="en-US" altLang="zh-TW" sz="2400" b="1" dirty="0">
                <a:latin typeface="Times New Roman" pitchFamily="18" charset="0"/>
                <a:ea typeface="標楷體" pitchFamily="65" charset="-120"/>
                <a:cs typeface="Times New Roman" panose="02020603050405020304" pitchFamily="18" charset="0"/>
              </a:rPr>
              <a:t>111</a:t>
            </a:r>
            <a:r>
              <a:rPr lang="zh-TW" altLang="en-US" sz="2400" b="1" dirty="0">
                <a:latin typeface="Times New Roman" pitchFamily="18" charset="0"/>
                <a:ea typeface="標楷體" pitchFamily="65" charset="-120"/>
                <a:cs typeface="Times New Roman" panose="02020603050405020304" pitchFamily="18" charset="0"/>
              </a:rPr>
              <a:t>學年度</a:t>
            </a:r>
            <a:r>
              <a:rPr lang="zh-TW" altLang="en-US" sz="2400" b="1" spc="-100" dirty="0">
                <a:latin typeface="Times New Roman" pitchFamily="18" charset="0"/>
                <a:ea typeface="標楷體" pitchFamily="65" charset="-120"/>
                <a:cs typeface="Times New Roman" panose="02020603050405020304" pitchFamily="18" charset="0"/>
              </a:rPr>
              <a:t>技術型高中</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spc="-100" dirty="0">
                <a:latin typeface="Times New Roman" pitchFamily="18" charset="0"/>
                <a:ea typeface="標楷體" pitchFamily="65" charset="-120"/>
                <a:cs typeface="Times New Roman" panose="02020603050405020304" pitchFamily="18" charset="0"/>
              </a:rPr>
              <a:t>綜合型高中</a:t>
            </a:r>
            <a:r>
              <a:rPr lang="zh-TW" altLang="en-US" sz="2400" b="1" dirty="0">
                <a:latin typeface="Times New Roman" pitchFamily="18" charset="0"/>
                <a:ea typeface="標楷體" pitchFamily="65" charset="-120"/>
                <a:cs typeface="Times New Roman" panose="02020603050405020304" pitchFamily="18" charset="0"/>
              </a:rPr>
              <a:t>或</a:t>
            </a:r>
            <a:r>
              <a:rPr lang="zh-TW" altLang="en-US" sz="2400" b="1" spc="-100" dirty="0">
                <a:latin typeface="Times New Roman" pitchFamily="18" charset="0"/>
                <a:ea typeface="標楷體" pitchFamily="65" charset="-120"/>
                <a:cs typeface="Times New Roman" panose="02020603050405020304" pitchFamily="18" charset="0"/>
              </a:rPr>
              <a:t>普通型高中</a:t>
            </a:r>
            <a:r>
              <a:rPr lang="zh-TW" altLang="en-US" sz="2400" b="1" dirty="0">
                <a:latin typeface="Times New Roman" pitchFamily="18" charset="0"/>
                <a:ea typeface="標楷體" pitchFamily="65" charset="-120"/>
                <a:cs typeface="Times New Roman" panose="02020603050405020304" pitchFamily="18" charset="0"/>
              </a:rPr>
              <a:t>附設專業群科</a:t>
            </a:r>
            <a:r>
              <a:rPr lang="zh-TW" altLang="en-US" sz="2400" b="1" u="sng" dirty="0">
                <a:latin typeface="Times New Roman" pitchFamily="18" charset="0"/>
                <a:ea typeface="標楷體" pitchFamily="65" charset="-120"/>
                <a:cs typeface="Times New Roman" panose="02020603050405020304" pitchFamily="18" charset="0"/>
              </a:rPr>
              <a:t>應屆畢</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結</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業之一般生</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若已由原就讀學校辦理免登記資格審查者，考生得免繳驗學歷</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力</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證件，即無須辦理登記資格審查</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0000CC"/>
                </a:solidFill>
                <a:latin typeface="Times New Roman" pitchFamily="18" charset="0"/>
                <a:ea typeface="標楷體" pitchFamily="65" charset="-120"/>
                <a:cs typeface="Times New Roman" panose="02020603050405020304" pitchFamily="18" charset="0"/>
              </a:rPr>
              <a:t>但若未經由就讀學校辦理免登記資格審查者，則考生須自行辦理登記資格審查</a:t>
            </a:r>
            <a:r>
              <a:rPr lang="zh-TW" altLang="en-US" sz="2400" b="1" dirty="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0" indent="360000" algn="just" eaLnBrk="1" hangingPunct="1">
              <a:lnSpc>
                <a:spcPct val="90000"/>
              </a:lnSpc>
              <a:spcBef>
                <a:spcPts val="0"/>
              </a:spcBef>
              <a:spcAft>
                <a:spcPts val="200"/>
              </a:spcAft>
              <a:buClr>
                <a:schemeClr val="tx1"/>
              </a:buClr>
              <a:buNone/>
              <a:tabLst>
                <a:tab pos="357188" algn="l"/>
              </a:tabLst>
              <a:defRPr/>
            </a:pPr>
            <a:r>
              <a:rPr lang="en-US" altLang="zh-TW" sz="2400" b="1" u="sng" dirty="0">
                <a:solidFill>
                  <a:srgbClr val="00B050"/>
                </a:solidFill>
                <a:latin typeface="Times New Roman" pitchFamily="18" charset="0"/>
                <a:ea typeface="標楷體" pitchFamily="65" charset="-120"/>
                <a:cs typeface="Times New Roman" panose="02020603050405020304" pitchFamily="18" charset="0"/>
              </a:rPr>
              <a:t>※</a:t>
            </a:r>
            <a:r>
              <a:rPr lang="zh-TW" altLang="en-US" sz="2400" b="1" u="sng" dirty="0">
                <a:solidFill>
                  <a:srgbClr val="00B050"/>
                </a:solidFill>
                <a:latin typeface="Times New Roman" pitchFamily="18" charset="0"/>
                <a:ea typeface="標楷體" pitchFamily="65" charset="-120"/>
                <a:cs typeface="Times New Roman" panose="02020603050405020304" pitchFamily="18" charset="0"/>
              </a:rPr>
              <a:t>凡登記資格審查未通過者，不得繳費及參加網路選填</a:t>
            </a:r>
            <a:endParaRPr lang="en-US" altLang="zh-TW" sz="2400" b="1" u="sng" dirty="0">
              <a:solidFill>
                <a:srgbClr val="00B050"/>
              </a:solidFill>
              <a:latin typeface="Times New Roman" pitchFamily="18" charset="0"/>
              <a:ea typeface="標楷體" pitchFamily="65" charset="-120"/>
              <a:cs typeface="Times New Roman" panose="02020603050405020304" pitchFamily="18" charset="0"/>
            </a:endParaRPr>
          </a:p>
          <a:p>
            <a:pPr marL="0" indent="684000" algn="just" eaLnBrk="1" hangingPunct="1">
              <a:lnSpc>
                <a:spcPct val="90000"/>
              </a:lnSpc>
              <a:spcBef>
                <a:spcPts val="0"/>
              </a:spcBef>
              <a:spcAft>
                <a:spcPts val="200"/>
              </a:spcAft>
              <a:buClr>
                <a:schemeClr val="tx1"/>
              </a:buClr>
              <a:buNone/>
              <a:tabLst>
                <a:tab pos="357188" algn="l"/>
              </a:tabLst>
              <a:defRPr/>
            </a:pPr>
            <a:r>
              <a:rPr lang="zh-TW" altLang="en-US" sz="2400" b="1" u="sng" dirty="0">
                <a:solidFill>
                  <a:srgbClr val="00B050"/>
                </a:solidFill>
                <a:latin typeface="Times New Roman" pitchFamily="18" charset="0"/>
                <a:ea typeface="標楷體" pitchFamily="65" charset="-120"/>
                <a:cs typeface="Times New Roman" panose="02020603050405020304" pitchFamily="18" charset="0"/>
              </a:rPr>
              <a:t>登記志願。</a:t>
            </a:r>
            <a:endParaRPr lang="en-US" altLang="zh-TW" sz="2400" b="1" u="sng" dirty="0">
              <a:solidFill>
                <a:srgbClr val="00B050"/>
              </a:solidFill>
              <a:latin typeface="Times New Roman" pitchFamily="18" charset="0"/>
              <a:ea typeface="標楷體" pitchFamily="65" charset="-120"/>
              <a:cs typeface="Times New Roman" panose="02020603050405020304" pitchFamily="18" charset="0"/>
            </a:endParaRPr>
          </a:p>
          <a:p>
            <a:pPr marL="357188" indent="-357188" algn="just" eaLnBrk="1" hangingPunct="1">
              <a:lnSpc>
                <a:spcPct val="90000"/>
              </a:lnSpc>
              <a:spcBef>
                <a:spcPts val="1200"/>
              </a:spcBef>
              <a:spcAft>
                <a:spcPts val="200"/>
              </a:spcAft>
              <a:buClr>
                <a:schemeClr val="tx1"/>
              </a:buClr>
              <a:buFont typeface="+mj-lt"/>
              <a:buAutoNum type="arabicPeriod" startAt="3"/>
              <a:defRPr/>
            </a:pPr>
            <a:r>
              <a:rPr lang="zh-TW" altLang="en-US" sz="2400" b="1" dirty="0">
                <a:latin typeface="Times New Roman" pitchFamily="18" charset="0"/>
                <a:ea typeface="標楷體" pitchFamily="65" charset="-120"/>
                <a:cs typeface="Times New Roman" panose="02020603050405020304" pitchFamily="18" charset="0"/>
              </a:rPr>
              <a:t>考生如另具特種生身分，無論是否為應屆畢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業生，皆另須辦理特種生身分資格審查。</a:t>
            </a:r>
            <a:endParaRPr lang="en-US" altLang="zh-TW" sz="2400" b="1"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登記資格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u="sng" dirty="0">
                <a:solidFill>
                  <a:srgbClr val="0000CC"/>
                </a:solidFill>
                <a:latin typeface="標楷體" panose="03000509000000000000" pitchFamily="65" charset="-120"/>
                <a:ea typeface="標楷體" panose="03000509000000000000" pitchFamily="65" charset="-120"/>
              </a:rPr>
              <a:t>(</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u="sng" dirty="0">
                <a:solidFill>
                  <a:srgbClr val="0000CC"/>
                </a:solidFill>
                <a:latin typeface="標楷體" panose="03000509000000000000" pitchFamily="65" charset="-120"/>
                <a:ea typeface="標楷體" panose="03000509000000000000" pitchFamily="65" charset="-12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技術型高中、綜合型高中或普通型高中附設專業群科之</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應屆畢業生，</a:t>
            </a:r>
            <a:r>
              <a:rPr lang="zh-TW" altLang="en-US" sz="205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未經由</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就讀學校辦理免登記資格審查之集體</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個別</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名</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學年度四技二專統一入學測驗應屆畢業生。 </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學年度四技二專日間部聯合登記分發入學招生登</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記資格審查」考生。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身分審查</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具特種身分考生：</a:t>
            </a: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包含</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政府派外工作人員子</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境外優秀科學技術人才子女等，須辦理特種身分資格審查。</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甄選入學招生」報名後，</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新通過</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之低收入戶或中低收入戶身分考生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val="352382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3/4</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8" name="內容版面配置區 2"/>
          <p:cNvSpPr>
            <a:spLocks noGrp="1"/>
          </p:cNvSpPr>
          <p:nvPr>
            <p:ph idx="1"/>
          </p:nvPr>
        </p:nvSpPr>
        <p:spPr>
          <a:xfrm>
            <a:off x="285104" y="1154758"/>
            <a:ext cx="8054680" cy="5328592"/>
          </a:xfrm>
        </p:spPr>
        <p:txBody>
          <a:bodyPr/>
          <a:lstStyle/>
          <a:p>
            <a:pPr marL="266400" indent="-266400" algn="just">
              <a:buFont typeface="+mj-lt"/>
              <a:buAutoNum type="arabicPeriod" startAt="6"/>
              <a:tabLst>
                <a:tab pos="85725" algn="l"/>
              </a:tabLst>
              <a:defRPr/>
            </a:pPr>
            <a:r>
              <a:rPr lang="zh-TW" altLang="zh-TW" sz="2200" dirty="0">
                <a:latin typeface="Times New Roman" pitchFamily="18" charset="0"/>
                <a:ea typeface="標楷體" pitchFamily="65" charset="-120"/>
                <a:cs typeface="Times New Roman" panose="02020603050405020304" pitchFamily="18" charset="0"/>
              </a:rPr>
              <a:t>資格審查</a:t>
            </a:r>
            <a:r>
              <a:rPr lang="zh-TW" altLang="en-US" sz="2200" dirty="0">
                <a:latin typeface="Times New Roman" pitchFamily="18" charset="0"/>
                <a:ea typeface="標楷體" pitchFamily="65" charset="-120"/>
                <a:cs typeface="Times New Roman" panose="02020603050405020304" pitchFamily="18" charset="0"/>
              </a:rPr>
              <a:t>須</a:t>
            </a:r>
            <a:r>
              <a:rPr lang="zh-TW" altLang="zh-TW" sz="2200" dirty="0">
                <a:latin typeface="Times New Roman" pitchFamily="18" charset="0"/>
                <a:ea typeface="標楷體" pitchFamily="65" charset="-120"/>
                <a:cs typeface="Times New Roman" panose="02020603050405020304" pitchFamily="18" charset="0"/>
              </a:rPr>
              <a:t>繳交之黏貼單</a:t>
            </a:r>
            <a:endParaRPr lang="en-US" altLang="zh-TW" sz="2200" dirty="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200" dirty="0">
                <a:latin typeface="Times New Roman" pitchFamily="18" charset="0"/>
                <a:ea typeface="標楷體" pitchFamily="65" charset="-120"/>
              </a:rPr>
              <a:t>    (</a:t>
            </a:r>
            <a:r>
              <a:rPr lang="zh-TW" altLang="en-US" sz="2200" dirty="0">
                <a:latin typeface="Times New Roman" pitchFamily="18" charset="0"/>
                <a:ea typeface="標楷體" pitchFamily="65" charset="-120"/>
              </a:rPr>
              <a:t>列印由資格審查系統勾選所產生之黏貼單</a:t>
            </a:r>
            <a:r>
              <a:rPr lang="en-US" altLang="zh-TW" sz="2200" dirty="0">
                <a:latin typeface="Times New Roman" pitchFamily="18" charset="0"/>
                <a:ea typeface="標楷體" pitchFamily="65" charset="-120"/>
              </a:rPr>
              <a:t>)</a:t>
            </a:r>
          </a:p>
          <a:p>
            <a:pPr marL="720000" algn="just">
              <a:buFontTx/>
              <a:buNone/>
              <a:defRPr/>
            </a:pPr>
            <a:r>
              <a:rPr lang="en-US" altLang="zh-TW" sz="1800" dirty="0">
                <a:solidFill>
                  <a:srgbClr val="0000CC"/>
                </a:solidFill>
                <a:latin typeface="Times New Roman" pitchFamily="18" charset="0"/>
                <a:ea typeface="標楷體" pitchFamily="65" charset="-120"/>
              </a:rPr>
              <a:t>(1)</a:t>
            </a:r>
            <a:r>
              <a:rPr lang="zh-TW" altLang="zh-TW" sz="1800" dirty="0">
                <a:latin typeface="Times New Roman" pitchFamily="18" charset="0"/>
                <a:ea typeface="標楷體" pitchFamily="65" charset="-120"/>
              </a:rPr>
              <a:t>畢業</a:t>
            </a:r>
            <a:r>
              <a:rPr lang="en-US" altLang="zh-TW" sz="1800" dirty="0">
                <a:latin typeface="Times New Roman" pitchFamily="18" charset="0"/>
                <a:ea typeface="標楷體" pitchFamily="65" charset="-120"/>
              </a:rPr>
              <a:t>(</a:t>
            </a:r>
            <a:r>
              <a:rPr lang="zh-TW" altLang="en-US" sz="1800" dirty="0">
                <a:latin typeface="Times New Roman" pitchFamily="18" charset="0"/>
                <a:ea typeface="標楷體" pitchFamily="65" charset="-120"/>
              </a:rPr>
              <a:t>或學位</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證書</a:t>
            </a:r>
            <a:r>
              <a:rPr lang="zh-TW" altLang="en-US" sz="1800" dirty="0">
                <a:latin typeface="Times New Roman" pitchFamily="18" charset="0"/>
                <a:ea typeface="標楷體" pitchFamily="65" charset="-120"/>
              </a:rPr>
              <a:t>或同等學力證件</a:t>
            </a:r>
            <a:r>
              <a:rPr lang="zh-TW" altLang="zh-TW" sz="1800" dirty="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(2)</a:t>
            </a:r>
            <a:r>
              <a:rPr lang="zh-TW" altLang="zh-TW" sz="1800" spc="-150" dirty="0">
                <a:latin typeface="Times New Roman" pitchFamily="18" charset="0"/>
                <a:ea typeface="標楷體" pitchFamily="65" charset="-120"/>
              </a:rPr>
              <a:t>特種身分證件影本黏貼單</a:t>
            </a:r>
            <a:endParaRPr lang="en-US" altLang="zh-TW" sz="1800" spc="-150" dirty="0">
              <a:latin typeface="Times New Roman" pitchFamily="18" charset="0"/>
              <a:ea typeface="標楷體" pitchFamily="65" charset="-120"/>
            </a:endParaRPr>
          </a:p>
          <a:p>
            <a:pPr marL="720000" algn="just">
              <a:buFontTx/>
              <a:buNone/>
              <a:defRPr/>
            </a:pPr>
            <a:r>
              <a:rPr lang="en-US" altLang="zh-TW" sz="1800" spc="-150" dirty="0">
                <a:latin typeface="Times New Roman" pitchFamily="18" charset="0"/>
                <a:ea typeface="標楷體" pitchFamily="65" charset="-120"/>
              </a:rPr>
              <a:t>      </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各種特種身分應繳交文件請參閱</a:t>
            </a:r>
            <a:r>
              <a:rPr lang="zh-TW" altLang="en-US" sz="1800" dirty="0">
                <a:latin typeface="Times New Roman" pitchFamily="18" charset="0"/>
                <a:ea typeface="標楷體" pitchFamily="65" charset="-120"/>
              </a:rPr>
              <a:t>招生</a:t>
            </a:r>
            <a:r>
              <a:rPr lang="zh-TW" altLang="zh-TW" sz="1800" dirty="0">
                <a:latin typeface="Times New Roman" pitchFamily="18" charset="0"/>
                <a:ea typeface="標楷體" pitchFamily="65" charset="-120"/>
              </a:rPr>
              <a:t>簡章第</a:t>
            </a:r>
            <a:r>
              <a:rPr lang="en-US" altLang="zh-TW" sz="1800" dirty="0">
                <a:latin typeface="Times New Roman" pitchFamily="18" charset="0"/>
                <a:ea typeface="標楷體" pitchFamily="65" charset="-120"/>
              </a:rPr>
              <a:t>8-9</a:t>
            </a:r>
            <a:r>
              <a:rPr lang="zh-TW" altLang="zh-TW" sz="1800" dirty="0">
                <a:latin typeface="Times New Roman" pitchFamily="18" charset="0"/>
                <a:ea typeface="標楷體" pitchFamily="65" charset="-120"/>
              </a:rPr>
              <a:t>頁之表一</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(3)</a:t>
            </a:r>
            <a:r>
              <a:rPr lang="zh-TW" altLang="en-US" sz="1800" dirty="0">
                <a:latin typeface="Times New Roman" pitchFamily="18" charset="0"/>
                <a:ea typeface="標楷體" pitchFamily="65" charset="-120"/>
              </a:rPr>
              <a:t>低收入戶或中低收入戶證明文件黏貼單。</a:t>
            </a:r>
            <a:endParaRPr lang="en-US" altLang="zh-TW" sz="1800" dirty="0">
              <a:latin typeface="Times New Roman" pitchFamily="18" charset="0"/>
              <a:ea typeface="標楷體" pitchFamily="65" charset="-120"/>
            </a:endParaRPr>
          </a:p>
          <a:p>
            <a:pPr marL="0" algn="just">
              <a:buFontTx/>
              <a:buNone/>
              <a:defRPr/>
            </a:pPr>
            <a:r>
              <a:rPr lang="zh-TW" altLang="en-US" sz="1800" b="1" dirty="0">
                <a:latin typeface="Times New Roman" pitchFamily="18" charset="0"/>
                <a:ea typeface="標楷體" pitchFamily="65" charset="-120"/>
              </a:rPr>
              <a:t>註：</a:t>
            </a:r>
            <a:r>
              <a:rPr lang="zh-TW" altLang="en-US" sz="1800" b="1" u="sng" dirty="0">
                <a:latin typeface="Times New Roman" pitchFamily="18" charset="0"/>
                <a:ea typeface="標楷體" pitchFamily="65" charset="-120"/>
              </a:rPr>
              <a:t>以原住民之特種生身分參加本招生者，僅須於資格審查期間至本委員</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會網站「資格審查系統」登錄原住民之身分與文化及語言能力合格證</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明等資料，無須繳寄「戶籍資料證明文件」與「文化及語言能力合格</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證明書」</a:t>
            </a:r>
            <a:r>
              <a:rPr lang="zh-TW" altLang="en-US" sz="1800" b="1" dirty="0">
                <a:latin typeface="Times New Roman" pitchFamily="18" charset="0"/>
                <a:ea typeface="標楷體" pitchFamily="65" charset="-120"/>
              </a:rPr>
              <a:t>。</a:t>
            </a:r>
            <a:endParaRPr lang="en-US" altLang="zh-TW" sz="1800" b="1" dirty="0">
              <a:latin typeface="Times New Roman" pitchFamily="18" charset="0"/>
              <a:ea typeface="標楷體" pitchFamily="65" charset="-120"/>
            </a:endParaRPr>
          </a:p>
          <a:p>
            <a:pPr marL="265113" indent="-265113" algn="just">
              <a:spcBef>
                <a:spcPts val="800"/>
              </a:spcBef>
              <a:buFont typeface="+mj-lt"/>
              <a:buAutoNum type="arabicPeriod" startAt="7"/>
              <a:defRPr/>
            </a:pPr>
            <a:r>
              <a:rPr lang="zh-TW" altLang="en-US" sz="2000" dirty="0">
                <a:latin typeface="Times New Roman" pitchFamily="18" charset="0"/>
                <a:ea typeface="標楷體" pitchFamily="65" charset="-120"/>
                <a:cs typeface="Times New Roman" panose="02020603050405020304" pitchFamily="18" charset="0"/>
              </a:rPr>
              <a:t>考生應於</a:t>
            </a:r>
            <a:r>
              <a:rPr lang="en-US" altLang="zh-TW" sz="2000" dirty="0">
                <a:latin typeface="Times New Roman" pitchFamily="18" charset="0"/>
                <a:ea typeface="標楷體" pitchFamily="65" charset="-120"/>
                <a:cs typeface="Times New Roman" panose="02020603050405020304" pitchFamily="18" charset="0"/>
              </a:rPr>
              <a:t>112.6.27(</a:t>
            </a:r>
            <a:r>
              <a:rPr lang="zh-TW" altLang="en-US" sz="2000" dirty="0">
                <a:latin typeface="Times New Roman" pitchFamily="18" charset="0"/>
                <a:ea typeface="標楷體" pitchFamily="65" charset="-120"/>
                <a:cs typeface="Times New Roman" panose="02020603050405020304" pitchFamily="18" charset="0"/>
              </a:rPr>
              <a:t>二</a:t>
            </a:r>
            <a:r>
              <a:rPr lang="en-US" altLang="zh-TW" sz="2000" dirty="0">
                <a:latin typeface="Times New Roman" pitchFamily="18" charset="0"/>
                <a:ea typeface="標楷體" pitchFamily="65" charset="-120"/>
                <a:cs typeface="Times New Roman" panose="02020603050405020304" pitchFamily="18" charset="0"/>
              </a:rPr>
              <a:t>)10</a:t>
            </a:r>
            <a:r>
              <a:rPr lang="zh-TW" altLang="en-US" sz="2000" dirty="0">
                <a:latin typeface="Times New Roman" pitchFamily="18" charset="0"/>
                <a:ea typeface="標楷體" pitchFamily="65" charset="-120"/>
                <a:cs typeface="Times New Roman" panose="02020603050405020304" pitchFamily="18" charset="0"/>
              </a:rPr>
              <a:t>：</a:t>
            </a:r>
            <a:r>
              <a:rPr lang="en-US" altLang="zh-TW" sz="2000" dirty="0">
                <a:latin typeface="Times New Roman" pitchFamily="18" charset="0"/>
                <a:ea typeface="標楷體" pitchFamily="65" charset="-120"/>
                <a:cs typeface="Times New Roman" panose="02020603050405020304" pitchFamily="18" charset="0"/>
              </a:rPr>
              <a:t>00</a:t>
            </a:r>
            <a:r>
              <a:rPr lang="zh-TW" altLang="en-US" sz="20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起至本委員會網站，查詢登記資格、特種生身分之優待加分比例，及低收入戶登記費免繳或中低收入戶登記費減免</a:t>
            </a:r>
            <a:r>
              <a:rPr lang="en-US" altLang="zh-TW" sz="2000" dirty="0">
                <a:latin typeface="Times New Roman" pitchFamily="18" charset="0"/>
                <a:ea typeface="標楷體" pitchFamily="65" charset="-120"/>
                <a:cs typeface="Times New Roman" panose="02020603050405020304" pitchFamily="18" charset="0"/>
              </a:rPr>
              <a:t>60</a:t>
            </a:r>
            <a:r>
              <a:rPr lang="zh-TW" altLang="en-US" sz="2000" dirty="0">
                <a:latin typeface="Times New Roman" pitchFamily="18" charset="0"/>
                <a:ea typeface="標楷體" pitchFamily="65" charset="-120"/>
                <a:cs typeface="Times New Roman" panose="02020603050405020304" pitchFamily="18" charset="0"/>
              </a:rPr>
              <a:t>％審查結果，本委員會不另寄發通知，考生如</a:t>
            </a:r>
            <a:r>
              <a:rPr lang="zh-TW" altLang="en-US" sz="2000" kern="1200" dirty="0">
                <a:latin typeface="Times New Roman" pitchFamily="18" charset="0"/>
                <a:ea typeface="標楷體" pitchFamily="65" charset="-120"/>
                <a:cs typeface="Times New Roman" panose="02020603050405020304" pitchFamily="18" charset="0"/>
              </a:rPr>
              <a:t>對資格審查結果如有疑義，可於</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112.6.27(</a:t>
            </a:r>
            <a:r>
              <a:rPr lang="zh-TW" altLang="en-US" sz="2000" kern="1200" dirty="0">
                <a:solidFill>
                  <a:srgbClr val="0000CC"/>
                </a:solidFill>
                <a:latin typeface="Times New Roman" pitchFamily="18" charset="0"/>
                <a:ea typeface="標楷體" pitchFamily="65" charset="-120"/>
                <a:cs typeface="Times New Roman" panose="02020603050405020304" pitchFamily="18" charset="0"/>
              </a:rPr>
              <a:t>二</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~112.6.29</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如招生簡章附表一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zh-TW" sz="2000" b="1" dirty="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4/4</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16508" y="1196752"/>
            <a:ext cx="8064896" cy="5256584"/>
          </a:xfrm>
        </p:spPr>
        <p:txBody>
          <a:bodyPr/>
          <a:lstStyle/>
          <a:p>
            <a:pPr algn="just">
              <a:buFontTx/>
              <a:buNone/>
              <a:defRPr/>
            </a:pPr>
            <a:r>
              <a:rPr lang="zh-TW" altLang="en-US" sz="1950" b="1" dirty="0">
                <a:latin typeface="Times New Roman" pitchFamily="18" charset="0"/>
                <a:ea typeface="標楷體" pitchFamily="65" charset="-120"/>
              </a:rPr>
              <a:t>注意事項：</a:t>
            </a:r>
            <a:endParaRPr lang="en-US" altLang="zh-TW" sz="1950" b="1" dirty="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195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195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195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endParaRPr lang="en-US" altLang="zh-TW" sz="195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rPr>
              <a:t>112</a:t>
            </a: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b="1"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雖已通過登記資格審查，但未於規定時間內上網登錄或繳件之申請特種生資格審查考生，於資格審查登錄繳件時間截止後，不得以任何理由申請補繳或追認其特種身分，並以一般生身分辦理，不予加分優待。</a:t>
            </a:r>
            <a:endParaRPr lang="en-US" altLang="zh-TW" sz="1950" b="1" dirty="0">
              <a:latin typeface="Times New Roman"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dirty="0">
                <a:latin typeface="Times New Roman" pitchFamily="18" charset="0"/>
                <a:ea typeface="標楷體" pitchFamily="65" charset="-120"/>
                <a:cs typeface="Times New Roman" panose="02020603050405020304" pitchFamily="18" charset="0"/>
              </a:rPr>
              <a:t>報名「</a:t>
            </a:r>
            <a:r>
              <a:rPr lang="en-US" altLang="zh-TW" sz="1950" dirty="0">
                <a:latin typeface="Times New Roman" pitchFamily="18" charset="0"/>
                <a:ea typeface="標楷體" pitchFamily="65" charset="-120"/>
                <a:cs typeface="Times New Roman" panose="02020603050405020304" pitchFamily="18" charset="0"/>
              </a:rPr>
              <a:t>112</a:t>
            </a:r>
            <a:r>
              <a:rPr lang="zh-TW" altLang="en-US" sz="1950" dirty="0">
                <a:latin typeface="Times New Roman" pitchFamily="18" charset="0"/>
                <a:ea typeface="標楷體" pitchFamily="65" charset="-120"/>
                <a:cs typeface="Times New Roman" panose="02020603050405020304" pitchFamily="18" charset="0"/>
              </a:rPr>
              <a:t>學年度四技二專統一入學測驗」或「</a:t>
            </a:r>
            <a:r>
              <a:rPr lang="en-US" altLang="zh-TW" sz="1950" dirty="0">
                <a:latin typeface="Times New Roman" pitchFamily="18" charset="0"/>
                <a:ea typeface="標楷體" pitchFamily="65" charset="-120"/>
                <a:cs typeface="Times New Roman" panose="02020603050405020304" pitchFamily="18" charset="0"/>
              </a:rPr>
              <a:t>112</a:t>
            </a:r>
            <a:r>
              <a:rPr lang="zh-TW" altLang="en-US" sz="1950" dirty="0">
                <a:latin typeface="Times New Roman" pitchFamily="18" charset="0"/>
                <a:ea typeface="標楷體" pitchFamily="65" charset="-120"/>
                <a:cs typeface="Times New Roman" panose="02020603050405020304" pitchFamily="18" charset="0"/>
              </a:rPr>
              <a:t>學年度四技二專甄選入學招生」時，</a:t>
            </a:r>
            <a:r>
              <a:rPr lang="zh-TW" altLang="en-US" sz="1950" b="1" dirty="0">
                <a:latin typeface="Times New Roman" pitchFamily="18" charset="0"/>
                <a:ea typeface="標楷體" pitchFamily="65" charset="-120"/>
                <a:cs typeface="Times New Roman" panose="02020603050405020304" pitchFamily="18" charset="0"/>
              </a:rPr>
              <a:t>已出具證明且通過審查並登錄列冊之低收入戶或中低收入戶考生，即各分別享有登記費免繳或減免</a:t>
            </a:r>
            <a:r>
              <a:rPr lang="en-US" altLang="zh-TW" sz="1950" b="1" dirty="0">
                <a:latin typeface="Times New Roman" pitchFamily="18" charset="0"/>
                <a:ea typeface="標楷體" pitchFamily="65" charset="-120"/>
                <a:cs typeface="Times New Roman" panose="02020603050405020304" pitchFamily="18" charset="0"/>
              </a:rPr>
              <a:t>60%</a:t>
            </a:r>
            <a:r>
              <a:rPr lang="zh-TW" altLang="en-US" sz="1950" b="1" dirty="0">
                <a:latin typeface="Times New Roman" pitchFamily="18" charset="0"/>
                <a:ea typeface="標楷體" pitchFamily="65" charset="-120"/>
                <a:cs typeface="Times New Roman" panose="02020603050405020304" pitchFamily="18" charset="0"/>
              </a:rPr>
              <a:t>，無須繳寄證明文件至本委員會審查。</a:t>
            </a:r>
            <a:endParaRPr lang="en-US" altLang="zh-TW" sz="1950" b="1" dirty="0">
              <a:latin typeface="Times New Roman"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195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extLst>
      <p:ext uri="{BB962C8B-B14F-4D97-AF65-F5344CB8AC3E}">
        <p14:creationId xmlns:p14="http://schemas.microsoft.com/office/powerpoint/2010/main" val="22609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6" name="內容版面配置區 2"/>
          <p:cNvSpPr>
            <a:spLocks noGrp="1"/>
          </p:cNvSpPr>
          <p:nvPr>
            <p:ph idx="1"/>
          </p:nvPr>
        </p:nvSpPr>
        <p:spPr>
          <a:xfrm>
            <a:off x="457200" y="1060972"/>
            <a:ext cx="8137152" cy="5404122"/>
          </a:xfrm>
        </p:spPr>
        <p:txBody>
          <a:bodyPr/>
          <a:lstStyle/>
          <a:p>
            <a:pPr marL="266400" indent="-266400" algn="just">
              <a:lnSpc>
                <a:spcPts val="3000"/>
              </a:lnSpc>
              <a:spcBef>
                <a:spcPts val="0"/>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登記費：新臺幣</a:t>
            </a:r>
            <a:r>
              <a:rPr lang="en-US" altLang="zh-TW" sz="2300" dirty="0">
                <a:latin typeface="Times New Roman" panose="02020603050405020304" pitchFamily="18" charset="0"/>
                <a:ea typeface="標楷體" pitchFamily="65" charset="-120"/>
                <a:cs typeface="Times New Roman" panose="02020603050405020304" pitchFamily="18" charset="0"/>
              </a:rPr>
              <a:t>220</a:t>
            </a:r>
            <a:r>
              <a:rPr lang="zh-TW" altLang="en-US" sz="2300" dirty="0">
                <a:latin typeface="Times New Roman" panose="02020603050405020304" pitchFamily="18" charset="0"/>
                <a:ea typeface="標楷體" pitchFamily="65" charset="-120"/>
                <a:cs typeface="Times New Roman" panose="02020603050405020304" pitchFamily="18" charset="0"/>
              </a:rPr>
              <a:t>元整；低收入戶考生免繳，中低收入戶</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1440000" algn="just">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考生為新臺幣</a:t>
            </a:r>
            <a:r>
              <a:rPr lang="en-US" altLang="zh-TW" sz="2300" dirty="0">
                <a:latin typeface="Times New Roman" panose="02020603050405020304" pitchFamily="18" charset="0"/>
                <a:ea typeface="標楷體" pitchFamily="65" charset="-120"/>
                <a:cs typeface="Times New Roman" panose="02020603050405020304" pitchFamily="18" charset="0"/>
              </a:rPr>
              <a:t>88</a:t>
            </a:r>
            <a:r>
              <a:rPr lang="zh-TW" altLang="en-US" sz="2300" dirty="0">
                <a:latin typeface="Times New Roman" panose="02020603050405020304" pitchFamily="18" charset="0"/>
                <a:ea typeface="標楷體" pitchFamily="65" charset="-120"/>
                <a:cs typeface="Times New Roman" panose="02020603050405020304" pitchFamily="18" charset="0"/>
              </a:rPr>
              <a:t>元整。</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000"/>
              </a:lnSpc>
              <a:spcBef>
                <a:spcPts val="600"/>
              </a:spcBef>
              <a:buFont typeface="+mj-lt"/>
              <a:buAutoNum type="arabicPeriod" startAt="2"/>
              <a:defRPr/>
            </a:pPr>
            <a:r>
              <a:rPr lang="zh-TW" altLang="en-US" sz="2300" dirty="0">
                <a:latin typeface="Times New Roman" panose="02020603050405020304" pitchFamily="18" charset="0"/>
                <a:ea typeface="標楷體" pitchFamily="65" charset="-120"/>
                <a:cs typeface="Times New Roman" panose="02020603050405020304" pitchFamily="18" charset="0"/>
              </a:rPr>
              <a:t>考生以</a:t>
            </a:r>
            <a:r>
              <a:rPr lang="zh-TW" altLang="en-US" sz="23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300" dirty="0">
                <a:latin typeface="Times New Roman" panose="02020603050405020304" pitchFamily="18" charset="0"/>
                <a:ea typeface="標楷體" pitchFamily="65" charset="-120"/>
                <a:cs typeface="Times New Roman" panose="02020603050405020304" pitchFamily="18" charset="0"/>
              </a:rPr>
              <a:t>、</a:t>
            </a:r>
            <a:r>
              <a:rPr lang="zh-TW" altLang="en-US" sz="2300" b="1" dirty="0">
                <a:latin typeface="Times New Roman" panose="02020603050405020304" pitchFamily="18" charset="0"/>
                <a:ea typeface="標楷體" pitchFamily="65" charset="-120"/>
                <a:cs typeface="Times New Roman" panose="02020603050405020304" pitchFamily="18" charset="0"/>
              </a:rPr>
              <a:t>出生年月日</a:t>
            </a:r>
            <a:r>
              <a:rPr lang="zh-TW" altLang="en-US" sz="2300" dirty="0">
                <a:latin typeface="Times New Roman" panose="02020603050405020304" pitchFamily="18" charset="0"/>
                <a:ea typeface="標楷體" pitchFamily="65" charset="-120"/>
                <a:cs typeface="Times New Roman" panose="02020603050405020304" pitchFamily="18" charset="0"/>
              </a:rPr>
              <a:t>及</a:t>
            </a:r>
            <a:r>
              <a:rPr lang="zh-TW" altLang="en-US" sz="23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300" dirty="0">
                <a:latin typeface="Times New Roman" panose="02020603050405020304" pitchFamily="18" charset="0"/>
                <a:ea typeface="標楷體" pitchFamily="65" charset="-120"/>
                <a:cs typeface="Times New Roman" panose="02020603050405020304" pitchFamily="18" charset="0"/>
              </a:rPr>
              <a:t>，即可登入「繳款單列印及繳款帳號查詢系統」及「繳費狀態查詢系統」。</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000"/>
              </a:lnSpc>
              <a:spcBef>
                <a:spcPts val="600"/>
              </a:spcBef>
              <a:buFont typeface="+mj-lt"/>
              <a:buAutoNum type="arabicPeriod" startAt="2"/>
              <a:defRPr/>
            </a:pPr>
            <a:r>
              <a:rPr lang="zh-TW" altLang="en-US" sz="2300" b="1" dirty="0">
                <a:latin typeface="Times New Roman" panose="02020603050405020304" pitchFamily="18" charset="0"/>
                <a:ea typeface="標楷體" pitchFamily="65" charset="-120"/>
                <a:cs typeface="Times New Roman" panose="02020603050405020304" pitchFamily="18" charset="0"/>
              </a:rPr>
              <a:t>低收入戶及中低收入戶考生：</a:t>
            </a:r>
            <a:br>
              <a:rPr lang="en-US" altLang="zh-TW" sz="2300" b="1" dirty="0">
                <a:latin typeface="Times New Roman" panose="02020603050405020304" pitchFamily="18" charset="0"/>
                <a:ea typeface="標楷體" pitchFamily="65" charset="-120"/>
                <a:cs typeface="Times New Roman" panose="02020603050405020304" pitchFamily="18" charset="0"/>
              </a:rPr>
            </a:br>
            <a:r>
              <a:rPr lang="en-US" altLang="zh-TW" sz="2300" dirty="0">
                <a:latin typeface="Times New Roman" panose="02020603050405020304" pitchFamily="18" charset="0"/>
                <a:ea typeface="標楷體" pitchFamily="65" charset="-120"/>
                <a:cs typeface="Times New Roman" panose="02020603050405020304" pitchFamily="18" charset="0"/>
              </a:rPr>
              <a:t>(1)</a:t>
            </a:r>
            <a:r>
              <a:rPr lang="zh-TW" altLang="en-US" sz="2300" dirty="0">
                <a:latin typeface="Times New Roman" panose="02020603050405020304" pitchFamily="18" charset="0"/>
                <a:ea typeface="標楷體" pitchFamily="65" charset="-120"/>
                <a:cs typeface="Times New Roman" panose="02020603050405020304" pitchFamily="18" charset="0"/>
              </a:rPr>
              <a:t>低收入戶考生免繳費，後續請依網路選填登記志願相關規</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30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定進行選填登記志願。</a:t>
            </a:r>
            <a:endParaRPr lang="en-US" altLang="zh-TW" sz="2300" dirty="0">
              <a:latin typeface="標楷體" pitchFamily="65" charset="-120"/>
              <a:ea typeface="標楷體" pitchFamily="65" charset="-120"/>
              <a:cs typeface="Times New Roman" panose="02020603050405020304" pitchFamily="18" charset="0"/>
            </a:endParaRPr>
          </a:p>
          <a:p>
            <a:pPr marL="0" indent="265113">
              <a:lnSpc>
                <a:spcPts val="3000"/>
              </a:lnSpc>
              <a:spcBef>
                <a:spcPts val="300"/>
              </a:spcBef>
              <a:buNone/>
              <a:defRPr/>
            </a:pPr>
            <a:r>
              <a:rPr lang="en-US" altLang="zh-TW" sz="2300" dirty="0">
                <a:latin typeface="Times New Roman" panose="02020603050405020304" pitchFamily="18" charset="0"/>
                <a:ea typeface="標楷體" pitchFamily="65" charset="-120"/>
                <a:cs typeface="Times New Roman" panose="02020603050405020304" pitchFamily="18" charset="0"/>
              </a:rPr>
              <a:t>(2)</a:t>
            </a:r>
            <a:r>
              <a:rPr lang="zh-TW" altLang="en-US" sz="2300" dirty="0">
                <a:latin typeface="Times New Roman" panose="02020603050405020304" pitchFamily="18" charset="0"/>
                <a:ea typeface="標楷體" pitchFamily="65" charset="-120"/>
                <a:cs typeface="Times New Roman" panose="02020603050405020304" pitchFamily="18" charset="0"/>
              </a:rPr>
              <a:t>中收入戶考生可減免登記費</a:t>
            </a:r>
            <a:r>
              <a:rPr lang="en-US" altLang="zh-TW" sz="2300" dirty="0">
                <a:latin typeface="Times New Roman" panose="02020603050405020304" pitchFamily="18" charset="0"/>
                <a:ea typeface="標楷體" pitchFamily="65" charset="-120"/>
                <a:cs typeface="Times New Roman" panose="02020603050405020304" pitchFamily="18" charset="0"/>
              </a:rPr>
              <a:t>60%</a:t>
            </a:r>
            <a:r>
              <a:rPr lang="zh-TW" altLang="en-US" sz="2300" dirty="0">
                <a:latin typeface="Times New Roman" panose="02020603050405020304" pitchFamily="18" charset="0"/>
                <a:ea typeface="標楷體" pitchFamily="65" charset="-120"/>
                <a:cs typeface="Times New Roman" panose="02020603050405020304" pitchFamily="18" charset="0"/>
              </a:rPr>
              <a:t>，並須於規定繳費期間內</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繳交登記費新臺幣</a:t>
            </a:r>
            <a:r>
              <a:rPr lang="en-US" altLang="zh-TW" sz="2300" dirty="0">
                <a:latin typeface="Times New Roman" panose="02020603050405020304" pitchFamily="18" charset="0"/>
                <a:ea typeface="標楷體" pitchFamily="65" charset="-120"/>
                <a:cs typeface="Times New Roman" panose="02020603050405020304" pitchFamily="18" charset="0"/>
              </a:rPr>
              <a:t>88</a:t>
            </a:r>
            <a:r>
              <a:rPr lang="zh-TW" altLang="en-US" sz="2300" dirty="0">
                <a:latin typeface="Times New Roman" panose="02020603050405020304" pitchFamily="18" charset="0"/>
                <a:ea typeface="標楷體" pitchFamily="65" charset="-120"/>
                <a:cs typeface="Times New Roman" panose="02020603050405020304" pitchFamily="18" charset="0"/>
              </a:rPr>
              <a:t>元整，繳費成功者，後續請依網路選</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填登記志願相關規定進行選填登記志願。</a:t>
            </a:r>
            <a:endParaRPr lang="en-US" altLang="zh-TW" sz="2300"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限由原報名</a:t>
            </a:r>
            <a:r>
              <a:rPr lang="en-US" altLang="en-US" sz="2400" dirty="0">
                <a:latin typeface="Times New Roman" pitchFamily="18" charset="0"/>
                <a:ea typeface="標楷體" pitchFamily="65" charset="-120"/>
                <a:cs typeface="Times New Roman" panose="02020603050405020304" pitchFamily="18" charset="0"/>
              </a:rPr>
              <a:t>112</a:t>
            </a:r>
            <a:r>
              <a:rPr lang="zh-TW" altLang="en-US" sz="2400" dirty="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請報名學校於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112.7.18(</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00~112.7.20(</a:t>
            </a:r>
            <a:r>
              <a:rPr lang="zh-TW" altLang="en-US" sz="2400"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dirty="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anose="02020603050405020304" pitchFamily="18" charset="0"/>
                <a:ea typeface="標楷體" pitchFamily="65" charset="-120"/>
                <a:cs typeface="Times New Roman" panose="02020603050405020304" pitchFamily="18" charset="0"/>
              </a:rPr>
              <a:t>上網登錄繳費意願，若有意願辦理集體繳費請於上述時間內完成繳費名單勾選及繳費。</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經由就讀各高級中等學校集體報名</a:t>
            </a:r>
            <a:r>
              <a:rPr lang="en-US" altLang="zh-TW" sz="2400" b="1" dirty="0">
                <a:latin typeface="Times New Roman" panose="02020603050405020304" pitchFamily="18" charset="0"/>
                <a:ea typeface="標楷體" pitchFamily="65" charset="-120"/>
                <a:cs typeface="Times New Roman" panose="02020603050405020304" pitchFamily="18" charset="0"/>
              </a:rPr>
              <a:t>112</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就讀學校未辦理集體繳費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考生未參加所屬就讀學校集體繳費者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112.7.21(</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五</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112.7.26(</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a:latin typeface="Times New Roman" panose="02020603050405020304" pitchFamily="18" charset="0"/>
                <a:ea typeface="標楷體" pitchFamily="65" charset="-120"/>
                <a:cs typeface="Times New Roman" panose="02020603050405020304" pitchFamily="18" charset="0"/>
              </a:rPr>
              <a:t>          </a:t>
            </a: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112.7.22(</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六</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a:latin typeface="Times New Roman" panose="02020603050405020304" pitchFamily="18" charset="0"/>
                <a:ea typeface="標楷體" pitchFamily="65" charset="-120"/>
                <a:cs typeface="Times New Roman" panose="02020603050405020304" pitchFamily="18" charset="0"/>
              </a:rPr>
              <a:t>】</a:t>
            </a:r>
          </a:p>
          <a:p>
            <a:pPr marL="266400" indent="-266400" algn="just">
              <a:lnSpc>
                <a:spcPts val="3200"/>
              </a:lnSpc>
              <a:spcBef>
                <a:spcPts val="0"/>
              </a:spcBef>
              <a:buFont typeface="+mj-lt"/>
              <a:buAutoNum type="arabicPeriod" startAt="2"/>
              <a:defRPr/>
            </a:pPr>
            <a:r>
              <a:rPr lang="zh-TW" altLang="en-US" sz="2100" spc="-40" dirty="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繳款帳號取得方式：一律於繳費規定時間內至本委員會網站登入「繳款單列印及繳款帳號查詢系統」取得，</a:t>
            </a:r>
            <a:r>
              <a:rPr lang="zh-TW" altLang="en-US" sz="2100" b="1" spc="-40" dirty="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臺灣銀行臨櫃繳費</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000" dirty="0">
                <a:latin typeface="Times New Roman" panose="02020603050405020304" pitchFamily="18" charset="0"/>
                <a:ea typeface="標楷體" pitchFamily="65" charset="-120"/>
                <a:cs typeface="Times New Roman" panose="02020603050405020304" pitchFamily="18" charset="0"/>
              </a:rPr>
              <a:t>繳費</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60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en-US" sz="2000" dirty="0">
                <a:latin typeface="Times New Roman" panose="02020603050405020304" pitchFamily="18" charset="0"/>
                <a:ea typeface="標楷體" pitchFamily="65" charset="-120"/>
                <a:cs typeface="Times New Roman" panose="02020603050405020304" pitchFamily="18" charset="0"/>
              </a:rPr>
              <a:t>跨行匯款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(4)</a:t>
            </a:r>
            <a:r>
              <a:rPr lang="zh-TW" altLang="en-US" sz="2000" dirty="0">
                <a:latin typeface="Times New Roman" panose="02020603050405020304" pitchFamily="18" charset="0"/>
                <a:ea typeface="標楷體" pitchFamily="65" charset="-120"/>
                <a:cs typeface="Times New Roman" panose="02020603050405020304" pitchFamily="18" charset="0"/>
              </a:rPr>
              <a:t>自動櫃員機</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(5)</a:t>
            </a:r>
            <a:r>
              <a:rPr lang="zh-TW" altLang="en-US" sz="2000" dirty="0">
                <a:latin typeface="Times New Roman" panose="02020603050405020304" pitchFamily="18" charset="0"/>
                <a:ea typeface="標楷體" pitchFamily="65" charset="-120"/>
                <a:cs typeface="Times New Roman" panose="02020603050405020304" pitchFamily="18" charset="0"/>
              </a:rPr>
              <a:t>網路</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b="1" dirty="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
        <p:nvSpPr>
          <p:cNvPr id="6" name="內容版面配置區 2">
            <a:extLst>
              <a:ext uri="{FF2B5EF4-FFF2-40B4-BE49-F238E27FC236}">
                <a16:creationId xmlns:a16="http://schemas.microsoft.com/office/drawing/2014/main" id="{E7690B0B-F1C3-4B5D-8369-9FEB4137EF02}"/>
              </a:ext>
            </a:extLst>
          </p:cNvPr>
          <p:cNvSpPr txBox="1">
            <a:spLocks/>
          </p:cNvSpPr>
          <p:nvPr/>
        </p:nvSpPr>
        <p:spPr bwMode="auto">
          <a:xfrm>
            <a:off x="3875780" y="3523866"/>
            <a:ext cx="5088708" cy="962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2200"/>
              </a:lnSpc>
              <a:spcBef>
                <a:spcPts val="0"/>
              </a:spcBef>
              <a:buNone/>
              <a:defRPr/>
            </a:pPr>
            <a:r>
              <a:rPr lang="zh-TW" altLang="en-US" sz="1800" b="1" dirty="0">
                <a:latin typeface="Times New Roman" panose="02020603050405020304" pitchFamily="18" charset="0"/>
                <a:ea typeface="標楷體" pitchFamily="65" charset="-120"/>
                <a:cs typeface="Times New Roman" panose="02020603050405020304" pitchFamily="18" charset="0"/>
              </a:rPr>
              <a:t>至本委會網站「繳款單列印及繳款帳號查詢系統」下載列印專屬繳款單，逕至臺灣銀行各分行或便利商店繳費。</a:t>
            </a:r>
            <a:endParaRPr lang="en-US" altLang="zh-TW" sz="1800" b="1"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FontTx/>
              <a:buNone/>
              <a:defRPr/>
            </a:pPr>
            <a:endParaRPr lang="en-US" altLang="zh-TW" sz="2200" b="1" kern="0" dirty="0">
              <a:solidFill>
                <a:srgbClr val="0000CC"/>
              </a:solidFill>
              <a:latin typeface="標楷體" pitchFamily="65" charset="-120"/>
              <a:ea typeface="標楷體" pitchFamily="65" charset="-120"/>
            </a:endParaRPr>
          </a:p>
        </p:txBody>
      </p:sp>
      <p:sp>
        <p:nvSpPr>
          <p:cNvPr id="3" name="箭號: 向右 2">
            <a:extLst>
              <a:ext uri="{FF2B5EF4-FFF2-40B4-BE49-F238E27FC236}">
                <a16:creationId xmlns:a16="http://schemas.microsoft.com/office/drawing/2014/main" id="{2AF3E35C-E459-4D9E-B5D6-9F122EDC5955}"/>
              </a:ext>
            </a:extLst>
          </p:cNvPr>
          <p:cNvSpPr/>
          <p:nvPr/>
        </p:nvSpPr>
        <p:spPr>
          <a:xfrm>
            <a:off x="3059832" y="3762748"/>
            <a:ext cx="8159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a:latin typeface="標楷體" pitchFamily="65" charset="-120"/>
              <a:ea typeface="標楷體" pitchFamily="65" charset="-120"/>
            </a:endParaRPr>
          </a:p>
          <a:p>
            <a:pPr marL="0" indent="0" algn="just">
              <a:lnSpc>
                <a:spcPts val="3200"/>
              </a:lnSpc>
              <a:spcBef>
                <a:spcPts val="0"/>
              </a:spcBef>
              <a:buNone/>
              <a:defRPr/>
            </a:pPr>
            <a:endParaRPr lang="en-US" altLang="zh-TW" sz="2200" b="1" dirty="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8288" indent="-268288" algn="just">
              <a:lnSpc>
                <a:spcPts val="3200"/>
              </a:lnSpc>
              <a:spcBef>
                <a:spcPts val="0"/>
              </a:spcBef>
              <a:buFont typeface="+mj-lt"/>
              <a:buAutoNum type="arabicPeriod" startAt="4"/>
              <a:tabLst>
                <a:tab pos="266700" algn="l"/>
              </a:tabLst>
              <a:defRPr/>
            </a:pPr>
            <a:r>
              <a:rPr lang="zh-TW" altLang="en-US" sz="2200" b="1" u="sng" kern="0" dirty="0">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a:latin typeface="Times New Roman" panose="02020603050405020304" pitchFamily="18" charset="0"/>
                <a:ea typeface="標楷體" pitchFamily="65" charset="-120"/>
                <a:cs typeface="Times New Roman" panose="02020603050405020304" pitchFamily="18" charset="0"/>
              </a:rPr>
              <a:t>112.7.26(</a:t>
            </a:r>
            <a:r>
              <a:rPr lang="zh-TW" altLang="en-US" sz="2200" b="1" u="sng" kern="0" dirty="0">
                <a:latin typeface="Times New Roman" panose="02020603050405020304" pitchFamily="18" charset="0"/>
                <a:ea typeface="標楷體" pitchFamily="65" charset="-120"/>
                <a:cs typeface="Times New Roman" panose="02020603050405020304" pitchFamily="18" charset="0"/>
              </a:rPr>
              <a:t>三</a:t>
            </a:r>
            <a:r>
              <a:rPr lang="en-US" altLang="zh-TW" sz="2200" b="1" u="sng" kern="0" dirty="0">
                <a:latin typeface="Times New Roman" panose="02020603050405020304" pitchFamily="18" charset="0"/>
                <a:ea typeface="標楷體" pitchFamily="65" charset="-120"/>
                <a:cs typeface="Times New Roman" panose="02020603050405020304" pitchFamily="18" charset="0"/>
              </a:rPr>
              <a:t>)15</a:t>
            </a:r>
            <a:r>
              <a:rPr lang="zh-TW" altLang="en-US" sz="2200" b="1" u="sng" kern="0" dirty="0">
                <a:latin typeface="Times New Roman" panose="02020603050405020304" pitchFamily="18" charset="0"/>
                <a:ea typeface="標楷體" pitchFamily="65" charset="-120"/>
                <a:cs typeface="Times New Roman" panose="02020603050405020304" pitchFamily="18" charset="0"/>
              </a:rPr>
              <a:t>：</a:t>
            </a:r>
            <a:r>
              <a:rPr lang="en-US" altLang="zh-TW" sz="2200" b="1" u="sng" kern="0" dirty="0">
                <a:latin typeface="Times New Roman" panose="02020603050405020304" pitchFamily="18" charset="0"/>
                <a:ea typeface="標楷體" pitchFamily="65" charset="-120"/>
                <a:cs typeface="Times New Roman" panose="02020603050405020304" pitchFamily="18" charset="0"/>
              </a:rPr>
              <a:t>30</a:t>
            </a:r>
            <a:r>
              <a:rPr lang="zh-TW" altLang="en-US" sz="2200" b="1" u="sng" kern="0" dirty="0">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使用</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證明</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a:latin typeface="Times New Roman" panose="02020603050405020304" pitchFamily="18" charset="0"/>
                <a:ea typeface="標楷體" pitchFamily="65" charset="-120"/>
                <a:cs typeface="Times New Roman" panose="02020603050405020304" pitchFamily="18" charset="0"/>
              </a:rPr>
              <a:t>完成繳費</a:t>
            </a:r>
            <a:r>
              <a:rPr lang="en-US" altLang="zh-TW" sz="2200" dirty="0">
                <a:latin typeface="Times New Roman" panose="02020603050405020304" pitchFamily="18" charset="0"/>
                <a:ea typeface="標楷體" pitchFamily="65" charset="-120"/>
                <a:cs typeface="Times New Roman" panose="02020603050405020304" pitchFamily="18" charset="0"/>
              </a:rPr>
              <a:t>2</a:t>
            </a:r>
            <a:r>
              <a:rPr lang="zh-TW" altLang="en-US" sz="2200" dirty="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a:latin typeface="Times New Roman" panose="02020603050405020304" pitchFamily="18" charset="0"/>
                <a:ea typeface="標楷體" pitchFamily="65" charset="-120"/>
                <a:cs typeface="Times New Roman" panose="02020603050405020304" pitchFamily="18" charset="0"/>
              </a:rPr>
              <a:t>3</a:t>
            </a:r>
            <a:r>
              <a:rPr lang="zh-TW" altLang="en-US" sz="2200" b="1" dirty="0">
                <a:latin typeface="Times New Roman" panose="02020603050405020304" pitchFamily="18" charset="0"/>
                <a:ea typeface="標楷體" pitchFamily="65" charset="-120"/>
                <a:cs typeface="Times New Roman" panose="02020603050405020304" pitchFamily="18" charset="0"/>
              </a:rPr>
              <a:t>個工作天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a:latin typeface="Times New Roman" panose="02020603050405020304" pitchFamily="18" charset="0"/>
                <a:ea typeface="標楷體" pitchFamily="65" charset="-120"/>
                <a:cs typeface="Times New Roman" panose="02020603050405020304" pitchFamily="18" charset="0"/>
              </a:rPr>
              <a:t>，確認繳費成功後請列印「繳費完成確認單」以備查。</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無論參加集體或個別繳費考生，均務必於繳費規定期限內上網查詢繳費狀態，如獲系統回應「繳費成功」者，即表示已完成繳費，及參加本招生之登記分發；如達最低登記標準者，即具有上網選填登記志願資格。</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如達最低登記標準者，即具有上網選填登記志願資格。</a:t>
            </a:r>
            <a:endParaRPr lang="en-US" altLang="zh-TW" sz="2200" b="1"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Tree>
    <p:extLst>
      <p:ext uri="{BB962C8B-B14F-4D97-AF65-F5344CB8AC3E}">
        <p14:creationId xmlns:p14="http://schemas.microsoft.com/office/powerpoint/2010/main" val="5081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536" y="222994"/>
            <a:ext cx="7834312" cy="777875"/>
          </a:xfrm>
        </p:spPr>
        <p:txBody>
          <a:bodyPr/>
          <a:lstStyle/>
          <a:p>
            <a:pPr eaLnBrk="1" hangingPunct="1"/>
            <a:r>
              <a:rPr lang="zh-TW" altLang="en-US" sz="3600" dirty="0">
                <a:latin typeface="標楷體" pitchFamily="65" charset="-120"/>
                <a:ea typeface="標楷體" pitchFamily="65" charset="-120"/>
              </a:rPr>
              <a:t>說明內容</a:t>
            </a:r>
            <a:endParaRPr lang="zh-TW" altLang="en-US" sz="3600" dirty="0">
              <a:ea typeface="華康儷中黑" pitchFamily="49" charset="-120"/>
            </a:endParaRPr>
          </a:p>
        </p:txBody>
      </p:sp>
      <p:sp>
        <p:nvSpPr>
          <p:cNvPr id="6" name="Rectangle 3"/>
          <p:cNvSpPr txBox="1">
            <a:spLocks noChangeArrowheads="1"/>
          </p:cNvSpPr>
          <p:nvPr/>
        </p:nvSpPr>
        <p:spPr bwMode="auto">
          <a:xfrm>
            <a:off x="1835696" y="1916832"/>
            <a:ext cx="5472608" cy="2088231"/>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一、招生重要日程及作業流程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二、招生學校資料查詢系統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四、意見與交流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成績計算原則</a:t>
            </a:r>
            <a:endParaRPr lang="zh-TW" altLang="en-US" sz="2800" b="1" dirty="0">
              <a:solidFill>
                <a:srgbClr val="FF0000"/>
              </a:solidFill>
            </a:endParaRPr>
          </a:p>
        </p:txBody>
      </p:sp>
      <p:sp>
        <p:nvSpPr>
          <p:cNvPr id="36867" name="內容版面配置區 2"/>
          <p:cNvSpPr txBox="1">
            <a:spLocks/>
          </p:cNvSpPr>
          <p:nvPr/>
        </p:nvSpPr>
        <p:spPr bwMode="auto">
          <a:xfrm>
            <a:off x="323528" y="1052736"/>
            <a:ext cx="7920880" cy="5523134"/>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350" b="1" dirty="0">
                <a:latin typeface="Times New Roman" panose="02020603050405020304" pitchFamily="18" charset="0"/>
                <a:ea typeface="標楷體" pitchFamily="65" charset="-120"/>
                <a:cs typeface="Times New Roman" panose="02020603050405020304" pitchFamily="18" charset="0"/>
              </a:rPr>
              <a:t>112</a:t>
            </a:r>
            <a:r>
              <a:rPr lang="zh-TW" altLang="en-US" sz="2350" b="1" dirty="0">
                <a:latin typeface="Times New Roman" panose="02020603050405020304" pitchFamily="18" charset="0"/>
                <a:ea typeface="標楷體" pitchFamily="65" charset="-120"/>
                <a:cs typeface="Times New Roman" panose="02020603050405020304" pitchFamily="18" charset="0"/>
              </a:rPr>
              <a:t>學年度四技二專統一入學測驗」之各考試科目原始分數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各校系科</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組</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、學程之科目成績權重請參閱招生簡章附錄一、二</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各科目實得分數合計為「總分數」，再依特種身分考生優待標準加分核計為其「總成績」；不具特種身分之考生，以「總分數」為其「總成績」。「總分數」及「總成績」皆以四捨五入方式計算至小數第</a:t>
            </a:r>
            <a:r>
              <a:rPr lang="en-US" altLang="zh-TW" sz="2350" b="1" dirty="0">
                <a:latin typeface="Times New Roman" panose="02020603050405020304" pitchFamily="18" charset="0"/>
                <a:ea typeface="標楷體" pitchFamily="65" charset="-120"/>
                <a:cs typeface="Times New Roman" panose="02020603050405020304" pitchFamily="18" charset="0"/>
              </a:rPr>
              <a:t>2</a:t>
            </a:r>
            <a:r>
              <a:rPr lang="zh-TW" altLang="en-US" sz="2350" b="1" dirty="0">
                <a:latin typeface="Times New Roman" panose="02020603050405020304" pitchFamily="18" charset="0"/>
                <a:ea typeface="標楷體" pitchFamily="65" charset="-120"/>
                <a:cs typeface="Times New Roman" panose="02020603050405020304" pitchFamily="18" charset="0"/>
              </a:rPr>
              <a:t>位。以跨群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參加本招生之考生，以相同方式分別核計所跨群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別之總分數及總成績。</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extLst>
      <p:ext uri="{BB962C8B-B14F-4D97-AF65-F5344CB8AC3E}">
        <p14:creationId xmlns:p14="http://schemas.microsoft.com/office/powerpoint/2010/main" val="392688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36867" name="內容版面配置區 2"/>
          <p:cNvSpPr txBox="1">
            <a:spLocks/>
          </p:cNvSpPr>
          <p:nvPr/>
        </p:nvSpPr>
        <p:spPr bwMode="auto">
          <a:xfrm>
            <a:off x="317069" y="1124744"/>
            <a:ext cx="8372854" cy="4320480"/>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王小明參加</a:t>
            </a:r>
            <a:r>
              <a:rPr lang="en-US" altLang="zh-TW" sz="2400" b="1" dirty="0">
                <a:latin typeface="Times New Roman" panose="02020603050405020304" pitchFamily="18" charset="0"/>
                <a:ea typeface="標楷體" pitchFamily="65" charset="-120"/>
                <a:cs typeface="Times New Roman" panose="02020603050405020304" pitchFamily="18" charset="0"/>
              </a:rPr>
              <a:t>112</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分，王小明選填某校系科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總分數</a:t>
            </a:r>
            <a:r>
              <a:rPr lang="zh-TW" altLang="en-US" sz="2400" dirty="0">
                <a:latin typeface="Times New Roman" panose="02020603050405020304" pitchFamily="18" charset="0"/>
                <a:ea typeface="標楷體" pitchFamily="65" charset="-120"/>
                <a:cs typeface="Times New Roman" panose="02020603050405020304" pitchFamily="18" charset="0"/>
              </a:rPr>
              <a:t>為：</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(50×1)+</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(60×1.5)+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140</a:t>
            </a:r>
          </a:p>
          <a:p>
            <a:pPr indent="1512000" eaLnBrk="0" hangingPunct="0">
              <a:spcBef>
                <a:spcPts val="1200"/>
              </a:spcBef>
            </a:pP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(70×2)+</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(80×3)+</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二</a:t>
            </a:r>
            <a:endParaRPr lang="en-US" altLang="zh-TW" sz="2400" u="sng" dirty="0">
              <a:solidFill>
                <a:srgbClr val="FF0000"/>
              </a:solidFill>
              <a:latin typeface="Times New Roman" pitchFamily="18" charset="0"/>
              <a:ea typeface="標楷體" pitchFamily="65" charset="-120"/>
              <a:cs typeface="Times New Roman" panose="02020603050405020304" pitchFamily="18" charset="0"/>
            </a:endParaRPr>
          </a:p>
          <a:p>
            <a:pPr indent="1512000" eaLnBrk="0" hangingPunct="0">
              <a:spcBef>
                <a:spcPts val="1200"/>
              </a:spcBef>
            </a:pPr>
            <a:r>
              <a:rPr lang="en-US" altLang="zh-TW" sz="2400" u="sng" dirty="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(90×2.5)</a:t>
            </a:r>
            <a:r>
              <a:rPr lang="zh-TW" altLang="en-US" sz="2400" dirty="0">
                <a:latin typeface="Times New Roman" pitchFamily="18" charset="0"/>
                <a:ea typeface="標楷體" pitchFamily="65" charset="-120"/>
                <a:cs typeface="Times New Roman" panose="02020603050405020304" pitchFamily="18" charset="0"/>
              </a:rPr>
              <a:t>。王小明該校系科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、學程之總</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indent="1512000" eaLnBrk="0" hangingPunct="0">
              <a:spcBef>
                <a:spcPts val="1200"/>
              </a:spcBef>
            </a:pPr>
            <a:r>
              <a:rPr lang="zh-TW" altLang="en-US" sz="2400" dirty="0">
                <a:latin typeface="Times New Roman" panose="02020603050405020304" pitchFamily="18" charset="0"/>
                <a:ea typeface="標楷體" pitchFamily="65" charset="-120"/>
                <a:cs typeface="Times New Roman" panose="02020603050405020304" pitchFamily="18" charset="0"/>
              </a:rPr>
              <a:t>分數為</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468313" y="126876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總成績：考生之總分數乘以其優待加分標準</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                 </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範例：</a:t>
            </a:r>
            <a:r>
              <a:rPr lang="zh-TW" altLang="en-US" sz="2400" b="1" dirty="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a:latin typeface="Times New Roman" panose="02020603050405020304" pitchFamily="18" charset="0"/>
                <a:ea typeface="標楷體" pitchFamily="65" charset="-120"/>
                <a:cs typeface="Times New Roman" panose="02020603050405020304" pitchFamily="18" charset="0"/>
              </a:rPr>
              <a:t>(35%)</a:t>
            </a:r>
            <a:r>
              <a:rPr lang="zh-TW" altLang="en-US" sz="2400" b="1" dirty="0">
                <a:latin typeface="Times New Roman" panose="02020603050405020304" pitchFamily="18" charset="0"/>
                <a:ea typeface="標楷體" pitchFamily="65" charset="-120"/>
                <a:cs typeface="Times New Roman" panose="02020603050405020304" pitchFamily="18" charset="0"/>
              </a:rPr>
              <a:t>之原住民生</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a:latin typeface="Times New Roman" panose="02020603050405020304" pitchFamily="18" charset="0"/>
                <a:ea typeface="標楷體" pitchFamily="65" charset="-120"/>
                <a:cs typeface="Times New Roman" panose="02020603050405020304" pitchFamily="18" charset="0"/>
              </a:rPr>
              <a:t>745</a:t>
            </a:r>
            <a:r>
              <a:rPr lang="zh-TW" altLang="en-US" sz="2400" dirty="0">
                <a:latin typeface="Times New Roman" panose="02020603050405020304" pitchFamily="18" charset="0"/>
                <a:ea typeface="標楷體" pitchFamily="65" charset="-120"/>
                <a:cs typeface="Times New Roman" panose="02020603050405020304" pitchFamily="18" charset="0"/>
              </a:rPr>
              <a:t>分。</a:t>
            </a:r>
            <a:br>
              <a:rPr lang="en-US" altLang="zh-TW" sz="2400" dirty="0">
                <a:latin typeface="Times New Roman" pitchFamily="18" charset="0"/>
                <a:ea typeface="標楷體" pitchFamily="65" charset="-120"/>
                <a:cs typeface="Times New Roman" pitchFamily="18" charset="0"/>
              </a:rPr>
            </a:br>
            <a:r>
              <a:rPr lang="zh-TW" altLang="en-US" sz="2400" dirty="0">
                <a:latin typeface="Times New Roman" pitchFamily="18" charset="0"/>
                <a:ea typeface="標楷體" pitchFamily="65" charset="-120"/>
                <a:cs typeface="Times New Roman" pitchFamily="18" charset="0"/>
              </a:rPr>
              <a:t>總成績為：</a:t>
            </a:r>
            <a:r>
              <a:rPr lang="en-US" altLang="zh-TW" sz="2400" dirty="0">
                <a:latin typeface="Times New Roman" pitchFamily="18" charset="0"/>
                <a:ea typeface="標楷體" pitchFamily="65" charset="-120"/>
                <a:cs typeface="Times New Roman" pitchFamily="18" charset="0"/>
              </a:rPr>
              <a:t>745× (1+35%)=1005.75</a:t>
            </a:r>
            <a:r>
              <a:rPr lang="zh-TW" altLang="en-US" sz="2400" dirty="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a:latin typeface="Times New Roman" panose="02020603050405020304" pitchFamily="18" charset="0"/>
                <a:ea typeface="標楷體" pitchFamily="65" charset="-120"/>
                <a:cs typeface="Times New Roman" panose="02020603050405020304" pitchFamily="18" charset="0"/>
              </a:rPr>
              <a:t>王小明該校系科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、學程之總成績為</a:t>
            </a:r>
            <a:r>
              <a:rPr lang="en-US" altLang="zh-TW" sz="2400" b="1" spc="-200" dirty="0">
                <a:latin typeface="Times New Roman" panose="02020603050405020304" pitchFamily="18" charset="0"/>
                <a:ea typeface="標楷體" pitchFamily="65" charset="-120"/>
                <a:cs typeface="Times New Roman" panose="02020603050405020304" pitchFamily="18" charset="0"/>
              </a:rPr>
              <a:t>1005.75</a:t>
            </a:r>
            <a:r>
              <a:rPr lang="zh-TW" altLang="en-US" sz="2400" b="1" spc="-200" dirty="0">
                <a:latin typeface="Times New Roman" panose="02020603050405020304" pitchFamily="18" charset="0"/>
                <a:ea typeface="標楷體" pitchFamily="65" charset="-120"/>
                <a:cs typeface="Times New Roman" panose="02020603050405020304" pitchFamily="18" charset="0"/>
              </a:rPr>
              <a:t>分</a:t>
            </a:r>
            <a:r>
              <a:rPr lang="zh-TW" altLang="en-US" sz="2800" b="1" spc="-200" dirty="0">
                <a:latin typeface="Times New Roman" panose="02020603050405020304" pitchFamily="18" charset="0"/>
                <a:ea typeface="標楷體" pitchFamily="65" charset="-120"/>
                <a:cs typeface="Times New Roman" panose="02020603050405020304" pitchFamily="18" charset="0"/>
              </a:rPr>
              <a:t>。</a:t>
            </a: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08942" y="1268760"/>
            <a:ext cx="7920111" cy="3088431"/>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a:latin typeface="Times New Roman" pitchFamily="18" charset="0"/>
                <a:ea typeface="標楷體" pitchFamily="65" charset="-120"/>
                <a:cs typeface="Times New Roman" panose="02020603050405020304" pitchFamily="18" charset="0"/>
              </a:rPr>
              <a:t>112</a:t>
            </a:r>
            <a:r>
              <a:rPr lang="zh-TW" altLang="en-US" sz="2400" dirty="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a:latin typeface="Times New Roman" pitchFamily="18" charset="0"/>
                <a:ea typeface="標楷體" pitchFamily="65" charset="-120"/>
                <a:cs typeface="Times New Roman" panose="02020603050405020304" pitchFamily="18" charset="0"/>
              </a:rPr>
              <a:t>71</a:t>
            </a:r>
            <a:r>
              <a:rPr lang="zh-TW" altLang="en-US" sz="2400" dirty="0">
                <a:latin typeface="Times New Roman" pitchFamily="18" charset="0"/>
                <a:ea typeface="標楷體" pitchFamily="65" charset="-120"/>
                <a:cs typeface="Times New Roman" panose="02020603050405020304" pitchFamily="18" charset="0"/>
              </a:rPr>
              <a:t>所，預定招收一般生</a:t>
            </a:r>
            <a:r>
              <a:rPr lang="en-US" altLang="zh-TW" sz="2400" dirty="0">
                <a:latin typeface="Times New Roman" pitchFamily="18" charset="0"/>
                <a:ea typeface="標楷體" pitchFamily="65" charset="-120"/>
                <a:cs typeface="Times New Roman" panose="02020603050405020304" pitchFamily="18" charset="0"/>
              </a:rPr>
              <a:t>10,850</a:t>
            </a:r>
            <a:r>
              <a:rPr lang="zh-TW" altLang="en-US" sz="2400" dirty="0">
                <a:latin typeface="Times New Roman" pitchFamily="18" charset="0"/>
                <a:ea typeface="標楷體" pitchFamily="65" charset="-120"/>
                <a:cs typeface="Times New Roman" panose="02020603050405020304" pitchFamily="18" charset="0"/>
              </a:rPr>
              <a:t>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含資通訊領域人才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200"/>
              </a:spcBef>
              <a:spcAft>
                <a:spcPts val="6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如因其他招生管道缺額或增額致使本招生之預定招生名額有所增減時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dirty="0">
                <a:solidFill>
                  <a:srgbClr val="FF0000"/>
                </a:solidFill>
                <a:latin typeface="Times New Roman" pitchFamily="18" charset="0"/>
                <a:ea typeface="標楷體" pitchFamily="65" charset="-120"/>
                <a:cs typeface="Times New Roman" panose="02020603050405020304" pitchFamily="18" charset="0"/>
              </a:rPr>
              <a:t>112.7.31(</a:t>
            </a:r>
            <a:r>
              <a:rPr lang="zh-TW" altLang="en-US" sz="2400"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dirty="0">
                <a:solidFill>
                  <a:srgbClr val="FF0000"/>
                </a:solidFill>
                <a:latin typeface="Times New Roman" pitchFamily="18" charset="0"/>
                <a:ea typeface="標楷體" pitchFamily="65" charset="-120"/>
                <a:cs typeface="Times New Roman" panose="02020603050405020304" pitchFamily="18" charset="0"/>
              </a:rPr>
              <a:t>)15</a:t>
            </a:r>
            <a:r>
              <a:rPr lang="zh-TW" altLang="en-US" sz="2400" dirty="0">
                <a:solidFill>
                  <a:srgbClr val="FF0000"/>
                </a:solidFill>
                <a:latin typeface="Times New Roman" pitchFamily="18" charset="0"/>
                <a:ea typeface="標楷體" pitchFamily="65" charset="-120"/>
                <a:cs typeface="Times New Roman" panose="02020603050405020304" pitchFamily="18" charset="0"/>
              </a:rPr>
              <a:t>：</a:t>
            </a:r>
            <a:r>
              <a:rPr lang="en-US" altLang="zh-TW" sz="2400"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起在本委員會網站公告實際招生名額，並據以辦理分發。</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實際</a:t>
            </a:r>
            <a:r>
              <a:rPr lang="zh-TW" altLang="en-US" sz="2800" b="1" dirty="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個人總成績</a:t>
            </a:r>
            <a:r>
              <a:rPr lang="zh-TW" altLang="en-US" sz="2800" b="1" dirty="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51520" y="1340768"/>
            <a:ext cx="8368940" cy="5040560"/>
          </a:xfrm>
        </p:spPr>
        <p:txBody>
          <a:bodyPr/>
          <a:lstStyle/>
          <a:p>
            <a:pPr marL="266400" indent="-266400" algn="just">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dirty="0">
                <a:latin typeface="Times New Roman" pitchFamily="18" charset="0"/>
                <a:ea typeface="標楷體" pitchFamily="65" charset="-120"/>
                <a:cs typeface="Times New Roman" panose="02020603050405020304" pitchFamily="18" charset="0"/>
              </a:rPr>
              <a:t>112.8.1(</a:t>
            </a:r>
            <a:r>
              <a:rPr lang="zh-TW" altLang="en-US" sz="2400" dirty="0">
                <a:latin typeface="Times New Roman" pitchFamily="18" charset="0"/>
                <a:ea typeface="標楷體" pitchFamily="65" charset="-120"/>
                <a:cs typeface="Times New Roman" panose="02020603050405020304" pitchFamily="18" charset="0"/>
              </a:rPr>
              <a:t>二</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起，至本委員會網站登入「個人總成績查詢系統」查詢個人總成績</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招生群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考生對個人總成績如有疑義，可於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112.8.1(</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400" dirty="0">
                <a:latin typeface="Times New Roman" pitchFamily="18" charset="0"/>
                <a:ea typeface="標楷體" pitchFamily="65" charset="-120"/>
                <a:cs typeface="Times New Roman" panose="02020603050405020304" pitchFamily="18" charset="0"/>
              </a:rPr>
              <a:t>    </a:t>
            </a:r>
            <a:r>
              <a:rPr lang="en-US" altLang="zh-TW" sz="2400" dirty="0">
                <a:solidFill>
                  <a:srgbClr val="0000CC"/>
                </a:solidFill>
                <a:latin typeface="Times New Roman" pitchFamily="18" charset="0"/>
                <a:ea typeface="標楷體" pitchFamily="65" charset="-120"/>
                <a:cs typeface="Times New Roman" panose="02020603050405020304" pitchFamily="18" charset="0"/>
              </a:rPr>
              <a:t>112.8.2(</a:t>
            </a:r>
            <a:r>
              <a:rPr lang="zh-TW" altLang="en-US" sz="2400" dirty="0">
                <a:solidFill>
                  <a:srgbClr val="0000CC"/>
                </a:solidFill>
                <a:latin typeface="Times New Roman" pitchFamily="18" charset="0"/>
                <a:ea typeface="標楷體" pitchFamily="65" charset="-120"/>
                <a:cs typeface="Times New Roman" panose="02020603050405020304" pitchFamily="18" charset="0"/>
              </a:rPr>
              <a:t>五</a:t>
            </a:r>
            <a:r>
              <a:rPr lang="en-US" altLang="zh-TW" sz="2400" dirty="0">
                <a:solidFill>
                  <a:srgbClr val="0000CC"/>
                </a:solidFill>
                <a:latin typeface="Times New Roman" pitchFamily="18" charset="0"/>
                <a:ea typeface="標楷體" pitchFamily="65" charset="-120"/>
                <a:cs typeface="Times New Roman" panose="02020603050405020304" pitchFamily="18" charset="0"/>
              </a:rPr>
              <a:t>)12</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填寫「個人總成績複查申請表」</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如招生簡章附表二</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，傳真至本委員會辦理複查。</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None/>
              <a:defRPr/>
            </a:pPr>
            <a:r>
              <a:rPr lang="en-US" altLang="zh-TW" sz="2400" dirty="0">
                <a:latin typeface="Times New Roman" pitchFamily="18" charset="0"/>
                <a:ea typeface="標楷體" pitchFamily="65" charset="-120"/>
                <a:cs typeface="Times New Roman" panose="02020603050405020304" pitchFamily="18" charset="0"/>
              </a:rPr>
              <a:t>3.</a:t>
            </a:r>
            <a:r>
              <a:rPr lang="zh-TW" altLang="en-US" sz="2400" dirty="0">
                <a:latin typeface="Times New Roman" pitchFamily="18" charset="0"/>
                <a:ea typeface="標楷體" pitchFamily="65" charset="-120"/>
                <a:cs typeface="Times New Roman" panose="02020603050405020304" pitchFamily="18" charset="0"/>
              </a:rPr>
              <a:t>「個人總成績查詢系統」，考生可依統測所報招生群</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類</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別，</a:t>
            </a:r>
            <a:r>
              <a:rPr lang="zh-TW" altLang="en-US" sz="2400" dirty="0">
                <a:solidFill>
                  <a:srgbClr val="FF0000"/>
                </a:solidFill>
                <a:latin typeface="Times New Roman" pitchFamily="18" charset="0"/>
                <a:ea typeface="標楷體" pitchFamily="65" charset="-120"/>
                <a:cs typeface="Times New Roman" panose="02020603050405020304" pitchFamily="18" charset="0"/>
              </a:rPr>
              <a:t>選擇統測各科目成績採計權重相同之校系科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a:latin typeface="Times New Roman" pitchFamily="18" charset="0"/>
                <a:ea typeface="標楷體" pitchFamily="65" charset="-120"/>
                <a:cs typeface="Times New Roman" panose="02020603050405020304" pitchFamily="18" charset="0"/>
              </a:rPr>
              <a:t>，查詢</a:t>
            </a:r>
            <a:r>
              <a:rPr lang="zh-TW" altLang="en-US" sz="2400" dirty="0">
                <a:solidFill>
                  <a:srgbClr val="FF0000"/>
                </a:solidFill>
                <a:latin typeface="Times New Roman" pitchFamily="18" charset="0"/>
                <a:ea typeface="標楷體" pitchFamily="65" charset="-120"/>
                <a:cs typeface="Times New Roman" panose="02020603050405020304" pitchFamily="18" charset="0"/>
              </a:rPr>
              <a:t>各權重組合之總成績</a:t>
            </a:r>
            <a:r>
              <a:rPr lang="zh-TW" altLang="en-US" sz="2400" dirty="0">
                <a:latin typeface="Times New Roman" pitchFamily="18" charset="0"/>
                <a:ea typeface="標楷體" pitchFamily="65" charset="-120"/>
                <a:cs typeface="Times New Roman" panose="02020603050405020304" pitchFamily="18" charset="0"/>
              </a:rPr>
              <a:t>及</a:t>
            </a:r>
            <a:r>
              <a:rPr lang="zh-TW" altLang="en-US" sz="2400" dirty="0">
                <a:solidFill>
                  <a:srgbClr val="FF0000"/>
                </a:solidFill>
                <a:latin typeface="Times New Roman" pitchFamily="18" charset="0"/>
                <a:ea typeface="標楷體" pitchFamily="65" charset="-120"/>
                <a:cs typeface="Times New Roman" panose="02020603050405020304" pitchFamily="18" charset="0"/>
              </a:rPr>
              <a:t>採計該組合之校系科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含實際招生名額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，供考生網路選填志願參考。</a:t>
            </a:r>
            <a:r>
              <a:rPr lang="en-US" altLang="zh-TW" sz="2200" u="sng" dirty="0">
                <a:solidFill>
                  <a:srgbClr val="0000CC"/>
                </a:solidFill>
                <a:latin typeface="Times New Roman" pitchFamily="18" charset="0"/>
                <a:ea typeface="標楷體" pitchFamily="65" charset="-120"/>
                <a:cs typeface="Times New Roman" panose="02020603050405020304" pitchFamily="18" charset="0"/>
              </a:rPr>
              <a:t>※</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本系統僅做為網路選填登記志願輔助參考之用，不具任何落點模擬功能。</a:t>
            </a:r>
            <a:endParaRPr lang="en-US" altLang="zh-TW" sz="2200" u="sng" dirty="0">
              <a:solidFill>
                <a:srgbClr val="0000CC"/>
              </a:solidFill>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9264AA16-4590-49C6-A776-F164BE515019}"/>
              </a:ext>
            </a:extLst>
          </p:cNvPr>
          <p:cNvGrpSpPr/>
          <p:nvPr/>
        </p:nvGrpSpPr>
        <p:grpSpPr>
          <a:xfrm>
            <a:off x="202357" y="2817552"/>
            <a:ext cx="4297635" cy="2824646"/>
            <a:chOff x="225338" y="622990"/>
            <a:chExt cx="6705600" cy="4246170"/>
          </a:xfrm>
        </p:grpSpPr>
        <p:pic>
          <p:nvPicPr>
            <p:cNvPr id="14" name="圖片 13">
              <a:extLst>
                <a:ext uri="{FF2B5EF4-FFF2-40B4-BE49-F238E27FC236}">
                  <a16:creationId xmlns:a16="http://schemas.microsoft.com/office/drawing/2014/main" id="{14B7B07C-8DBD-4F1A-AA42-8004F9C94E08}"/>
                </a:ext>
              </a:extLst>
            </p:cNvPr>
            <p:cNvPicPr>
              <a:picLocks noChangeAspect="1"/>
            </p:cNvPicPr>
            <p:nvPr/>
          </p:nvPicPr>
          <p:blipFill rotWithShape="1">
            <a:blip r:embed="rId3"/>
            <a:srcRect t="66911" b="154"/>
            <a:stretch/>
          </p:blipFill>
          <p:spPr>
            <a:xfrm>
              <a:off x="225338" y="2691944"/>
              <a:ext cx="6705600" cy="2177216"/>
            </a:xfrm>
            <a:prstGeom prst="rect">
              <a:avLst/>
            </a:prstGeom>
          </p:spPr>
        </p:pic>
        <p:pic>
          <p:nvPicPr>
            <p:cNvPr id="7" name="圖片 6">
              <a:extLst>
                <a:ext uri="{FF2B5EF4-FFF2-40B4-BE49-F238E27FC236}">
                  <a16:creationId xmlns:a16="http://schemas.microsoft.com/office/drawing/2014/main" id="{E5EFB410-6D3E-4704-B4FC-7701FF252AE5}"/>
                </a:ext>
              </a:extLst>
            </p:cNvPr>
            <p:cNvPicPr>
              <a:picLocks noChangeAspect="1"/>
            </p:cNvPicPr>
            <p:nvPr/>
          </p:nvPicPr>
          <p:blipFill rotWithShape="1">
            <a:blip r:embed="rId3"/>
            <a:srcRect b="68518"/>
            <a:stretch/>
          </p:blipFill>
          <p:spPr>
            <a:xfrm>
              <a:off x="225338" y="622990"/>
              <a:ext cx="6705600" cy="2081039"/>
            </a:xfrm>
            <a:prstGeom prst="rect">
              <a:avLst/>
            </a:prstGeom>
          </p:spPr>
        </p:pic>
      </p:grpSp>
      <p:pic>
        <p:nvPicPr>
          <p:cNvPr id="5" name="圖片 4">
            <a:extLst>
              <a:ext uri="{FF2B5EF4-FFF2-40B4-BE49-F238E27FC236}">
                <a16:creationId xmlns:a16="http://schemas.microsoft.com/office/drawing/2014/main" id="{001C3E13-6689-48F0-895E-9F5B079D07FF}"/>
              </a:ext>
            </a:extLst>
          </p:cNvPr>
          <p:cNvPicPr>
            <a:picLocks noChangeAspect="1"/>
          </p:cNvPicPr>
          <p:nvPr/>
        </p:nvPicPr>
        <p:blipFill rotWithShape="1">
          <a:blip r:embed="rId4"/>
          <a:srcRect t="969"/>
          <a:stretch/>
        </p:blipFill>
        <p:spPr>
          <a:xfrm>
            <a:off x="4772560" y="2488487"/>
            <a:ext cx="3596380" cy="4168658"/>
          </a:xfrm>
          <a:prstGeom prst="rect">
            <a:avLst/>
          </a:prstGeom>
          <a:ln>
            <a:solidFill>
              <a:schemeClr val="tx1"/>
            </a:solidFill>
          </a:ln>
        </p:spPr>
      </p:pic>
      <p:sp>
        <p:nvSpPr>
          <p:cNvPr id="27650" name="標題 1"/>
          <p:cNvSpPr txBox="1">
            <a:spLocks/>
          </p:cNvSpPr>
          <p:nvPr/>
        </p:nvSpPr>
        <p:spPr bwMode="auto">
          <a:xfrm>
            <a:off x="395288" y="260350"/>
            <a:ext cx="8065144"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六</a:t>
            </a:r>
            <a:r>
              <a:rPr lang="en-US" altLang="zh-TW" sz="2800" dirty="0">
                <a:solidFill>
                  <a:schemeClr val="tx2"/>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各權重組合人數累計表公告</a:t>
            </a:r>
            <a:endParaRPr lang="zh-TW" altLang="en-US" sz="2600" b="1" dirty="0">
              <a:solidFill>
                <a:srgbClr val="FF0000"/>
              </a:solidFill>
            </a:endParaRPr>
          </a:p>
        </p:txBody>
      </p:sp>
      <p:sp>
        <p:nvSpPr>
          <p:cNvPr id="27651" name="內容版面配置區 2"/>
          <p:cNvSpPr>
            <a:spLocks noGrp="1"/>
          </p:cNvSpPr>
          <p:nvPr>
            <p:ph idx="1"/>
          </p:nvPr>
        </p:nvSpPr>
        <p:spPr>
          <a:xfrm>
            <a:off x="0" y="1052736"/>
            <a:ext cx="8368940" cy="1639208"/>
          </a:xfrm>
        </p:spPr>
        <p:txBody>
          <a:bodyPr/>
          <a:lstStyle/>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各招生群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別之校系科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、學程考科成績權重組合人數累計表，於</a:t>
            </a:r>
            <a:r>
              <a:rPr lang="en-US" altLang="zh-TW" sz="2000" dirty="0">
                <a:solidFill>
                  <a:srgbClr val="0000CC"/>
                </a:solidFill>
                <a:latin typeface="Times New Roman" pitchFamily="18" charset="0"/>
                <a:ea typeface="標楷體" pitchFamily="65" charset="-120"/>
              </a:rPr>
              <a:t>112.8.1(</a:t>
            </a:r>
            <a:r>
              <a:rPr lang="zh-TW" altLang="en-US" sz="2000" dirty="0">
                <a:solidFill>
                  <a:srgbClr val="0000CC"/>
                </a:solidFill>
                <a:latin typeface="Times New Roman" pitchFamily="18" charset="0"/>
                <a:ea typeface="標楷體" pitchFamily="65" charset="-120"/>
              </a:rPr>
              <a:t>二</a:t>
            </a:r>
            <a:r>
              <a:rPr lang="en-US" altLang="zh-TW" sz="2000" dirty="0">
                <a:solidFill>
                  <a:srgbClr val="0000CC"/>
                </a:solidFill>
                <a:latin typeface="Times New Roman" pitchFamily="18" charset="0"/>
                <a:ea typeface="標楷體" pitchFamily="65" charset="-120"/>
              </a:rPr>
              <a:t>)10</a:t>
            </a:r>
            <a:r>
              <a:rPr lang="zh-TW" altLang="en-US" sz="2000" dirty="0">
                <a:solidFill>
                  <a:srgbClr val="0000CC"/>
                </a:solidFill>
                <a:latin typeface="Times New Roman" pitchFamily="18" charset="0"/>
                <a:ea typeface="標楷體" pitchFamily="65" charset="-120"/>
              </a:rPr>
              <a:t>：</a:t>
            </a:r>
            <a:r>
              <a:rPr lang="en-US" altLang="zh-TW" sz="2000" dirty="0">
                <a:solidFill>
                  <a:srgbClr val="0000CC"/>
                </a:solidFill>
                <a:latin typeface="Times New Roman" pitchFamily="18" charset="0"/>
                <a:ea typeface="標楷體" pitchFamily="65" charset="-120"/>
              </a:rPr>
              <a:t>00</a:t>
            </a:r>
            <a:r>
              <a:rPr lang="zh-TW" altLang="en-US" sz="2000" dirty="0">
                <a:solidFill>
                  <a:srgbClr val="0000CC"/>
                </a:solidFill>
                <a:latin typeface="Times New Roman" pitchFamily="18" charset="0"/>
                <a:ea typeface="標楷體" pitchFamily="65" charset="-120"/>
              </a:rPr>
              <a:t>起</a:t>
            </a:r>
            <a:r>
              <a:rPr lang="zh-TW" altLang="en-US" sz="2000" dirty="0">
                <a:latin typeface="Times New Roman" pitchFamily="18" charset="0"/>
                <a:ea typeface="標楷體" pitchFamily="65" charset="-120"/>
              </a:rPr>
              <a:t>於本委員會網站公告，作為考生選填登記志願之參考。</a:t>
            </a:r>
            <a:endParaRPr lang="en-US" altLang="zh-TW" sz="2000" dirty="0">
              <a:latin typeface="Times New Roman" pitchFamily="18" charset="0"/>
              <a:ea typeface="標楷體" pitchFamily="65" charset="-120"/>
            </a:endParaRPr>
          </a:p>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範例說明</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考生點選所報招生群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別，即可下載該招生群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之各權重組合人數累計表</a:t>
            </a:r>
            <a:r>
              <a:rPr lang="en-US" altLang="zh-TW" sz="2000" dirty="0">
                <a:latin typeface="Times New Roman" pitchFamily="18" charset="0"/>
                <a:ea typeface="標楷體" pitchFamily="65" charset="-120"/>
              </a:rPr>
              <a:t>(PDF</a:t>
            </a:r>
            <a:r>
              <a:rPr lang="zh-TW" altLang="en-US" sz="2000" dirty="0">
                <a:latin typeface="Times New Roman" pitchFamily="18" charset="0"/>
                <a:ea typeface="標楷體" pitchFamily="65" charset="-120"/>
              </a:rPr>
              <a:t>檔</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a:t>
            </a:r>
          </a:p>
          <a:p>
            <a:pPr marL="152850" indent="0" algn="just">
              <a:spcBef>
                <a:spcPts val="612"/>
              </a:spcBef>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a:xfrm>
            <a:off x="6876256" y="6395778"/>
            <a:ext cx="2133600" cy="476250"/>
          </a:xfrm>
        </p:spPr>
        <p:txBody>
          <a:bodyPr/>
          <a:lstStyle/>
          <a:p>
            <a:pPr>
              <a:defRPr/>
            </a:pPr>
            <a:fld id="{AA39E74D-A58A-46CC-986A-EE1885732F1F}" type="slidenum">
              <a:rPr lang="zh-TW" altLang="en-US" smtClean="0"/>
              <a:pPr>
                <a:defRPr/>
              </a:pPr>
              <a:t>25</a:t>
            </a:fld>
            <a:endParaRPr lang="en-US" altLang="zh-TW" dirty="0"/>
          </a:p>
        </p:txBody>
      </p:sp>
      <p:sp>
        <p:nvSpPr>
          <p:cNvPr id="11" name="向右箭號 5">
            <a:extLst>
              <a:ext uri="{FF2B5EF4-FFF2-40B4-BE49-F238E27FC236}">
                <a16:creationId xmlns:a16="http://schemas.microsoft.com/office/drawing/2014/main" id="{D1EED610-4371-4AA7-BDEA-515918E4869E}"/>
              </a:ext>
            </a:extLst>
          </p:cNvPr>
          <p:cNvSpPr/>
          <p:nvPr/>
        </p:nvSpPr>
        <p:spPr>
          <a:xfrm>
            <a:off x="4006280" y="4797152"/>
            <a:ext cx="6377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784716F-5641-4C6D-B36A-4DFE759DC110}"/>
              </a:ext>
            </a:extLst>
          </p:cNvPr>
          <p:cNvSpPr/>
          <p:nvPr/>
        </p:nvSpPr>
        <p:spPr>
          <a:xfrm>
            <a:off x="424111" y="3726557"/>
            <a:ext cx="777724" cy="245369"/>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7" name="矩形 16">
            <a:extLst>
              <a:ext uri="{FF2B5EF4-FFF2-40B4-BE49-F238E27FC236}">
                <a16:creationId xmlns:a16="http://schemas.microsoft.com/office/drawing/2014/main" id="{2709C4DD-FB6C-4E0E-8020-B9C9E2E320D7}"/>
              </a:ext>
            </a:extLst>
          </p:cNvPr>
          <p:cNvSpPr/>
          <p:nvPr/>
        </p:nvSpPr>
        <p:spPr>
          <a:xfrm>
            <a:off x="395288" y="4572816"/>
            <a:ext cx="3564000" cy="1090415"/>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4" name="文字方塊 3">
            <a:extLst>
              <a:ext uri="{FF2B5EF4-FFF2-40B4-BE49-F238E27FC236}">
                <a16:creationId xmlns:a16="http://schemas.microsoft.com/office/drawing/2014/main" id="{894C6802-78CA-4572-AF33-9C3AC6DF501B}"/>
              </a:ext>
            </a:extLst>
          </p:cNvPr>
          <p:cNvSpPr txBox="1"/>
          <p:nvPr/>
        </p:nvSpPr>
        <p:spPr>
          <a:xfrm rot="20222881">
            <a:off x="5758348" y="4884560"/>
            <a:ext cx="2016224" cy="1015663"/>
          </a:xfrm>
          <a:prstGeom prst="rect">
            <a:avLst/>
          </a:prstGeom>
          <a:noFill/>
        </p:spPr>
        <p:txBody>
          <a:bodyPr wrap="square" rtlCol="0">
            <a:spAutoFit/>
          </a:bodyPr>
          <a:lstStyle/>
          <a:p>
            <a:pPr algn="ctr"/>
            <a:r>
              <a:rPr lang="zh-TW" altLang="en-US" sz="6000" dirty="0">
                <a:solidFill>
                  <a:schemeClr val="bg1">
                    <a:lumMod val="50000"/>
                  </a:schemeClr>
                </a:solidFill>
              </a:rPr>
              <a:t>樣張</a:t>
            </a:r>
          </a:p>
        </p:txBody>
      </p:sp>
    </p:spTree>
    <p:extLst>
      <p:ext uri="{BB962C8B-B14F-4D97-AF65-F5344CB8AC3E}">
        <p14:creationId xmlns:p14="http://schemas.microsoft.com/office/powerpoint/2010/main" val="309634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網路選填登記志願時間：</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112.8.1(</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112.8.4(</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五</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112.7.13(</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00~112.7.24(</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a:latin typeface="Times New Roman" pitchFamily="18" charset="0"/>
                <a:ea typeface="標楷體" pitchFamily="65" charset="-120"/>
                <a:cs typeface="Times New Roman" panose="02020603050405020304" pitchFamily="18" charset="0"/>
              </a:rPr>
              <a:t>開放「網路選填登記志願系統練習版」，考生可登入練習熟悉介面流程或試填志願順序。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112</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科目</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以上</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a:t>
            </a:r>
            <a:r>
              <a:rPr lang="en-US" altLang="zh-TW" sz="2000" b="1" dirty="0">
                <a:solidFill>
                  <a:srgbClr val="FF0000"/>
                </a:solidFill>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含因違反統一入學測驗試場規則應扣減分數後合計為</a:t>
            </a:r>
            <a:r>
              <a:rPr lang="en-US" altLang="zh-TW" sz="2000" b="1" dirty="0">
                <a:solidFill>
                  <a:srgbClr val="FF0000"/>
                </a:solidFill>
                <a:latin typeface="Times New Roman" pitchFamily="18" charset="0"/>
                <a:ea typeface="標楷體" pitchFamily="65" charset="-120"/>
              </a:rPr>
              <a:t>0</a:t>
            </a:r>
            <a:r>
              <a:rPr lang="zh-TW" altLang="en-US" sz="2000" b="1" dirty="0">
                <a:solidFill>
                  <a:srgbClr val="FF0000"/>
                </a:solidFill>
                <a:latin typeface="Times New Roman" pitchFamily="18" charset="0"/>
                <a:ea typeface="標楷體" pitchFamily="65" charset="-120"/>
              </a:rPr>
              <a:t>分</a:t>
            </a:r>
            <a:r>
              <a:rPr lang="en-US" altLang="zh-TW" sz="2000" b="1" dirty="0">
                <a:solidFill>
                  <a:srgbClr val="FF0000"/>
                </a:solidFill>
                <a:latin typeface="Times New Roman" pitchFamily="18" charset="0"/>
                <a:ea typeface="標楷體" pitchFamily="65" charset="-12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、學程分發；惟符合特種生身分，登記參加有提供所具特種生身分招生名額之校系科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別採計科目。</a:t>
            </a:r>
            <a:endPar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考生需符合登記志願資格並達到最低登記標準，始能進行本招生網路選填登記志願。</a:t>
            </a:r>
            <a:endPar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363272" cy="5112568"/>
          </a:xfrm>
        </p:spPr>
        <p:txBody>
          <a:bodyPr/>
          <a:lstStyle/>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自行設定之通行碼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完成網路選填登記志願並確定送出後，即不得以任何理由要求修改</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別須與四技二專統一入學測驗之群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別不同者，其各科目原始分數不予採計。</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含單群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及跨群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可選填登記校系科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000" b="1" dirty="0">
                <a:latin typeface="Times New Roman" panose="02020603050405020304" pitchFamily="18" charset="0"/>
                <a:ea typeface="標楷體" pitchFamily="65" charset="-120"/>
                <a:cs typeface="Times New Roman" panose="02020603050405020304" pitchFamily="18" charset="0"/>
              </a:rPr>
              <a:t>199</a:t>
            </a:r>
            <a:r>
              <a:rPr lang="zh-TW" altLang="en-US" sz="2000" dirty="0">
                <a:latin typeface="Times New Roman" panose="02020603050405020304" pitchFamily="18" charset="0"/>
                <a:ea typeface="標楷體" pitchFamily="65" charset="-120"/>
                <a:cs typeface="Times New Roman" panose="02020603050405020304" pitchFamily="18" charset="0"/>
              </a:rPr>
              <a:t>個為限。</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000" dirty="0">
                <a:solidFill>
                  <a:srgbClr val="0000CC"/>
                </a:solidFill>
                <a:latin typeface="標楷體" pitchFamily="65" charset="-120"/>
                <a:ea typeface="標楷體" pitchFamily="65" charset="-120"/>
              </a:rPr>
              <a:t>  </a:t>
            </a:r>
            <a:r>
              <a:rPr lang="en-US" altLang="zh-TW" sz="2000"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000"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一般生：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限選填登記其參加本招生群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別內之各校系科 </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、學程志願。</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solidFill>
                  <a:srgbClr val="0000CC"/>
                </a:solidFill>
                <a:latin typeface="標楷體" pitchFamily="65" charset="-120"/>
                <a:ea typeface="標楷體" pitchFamily="65" charset="-120"/>
              </a:rPr>
              <a:t>  </a:t>
            </a:r>
            <a:r>
              <a:rPr lang="en-US" altLang="zh-TW" sz="2000" b="1"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000" b="1"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特種生：</a:t>
            </a:r>
            <a:r>
              <a:rPr lang="zh-TW" altLang="en-US" sz="2000" dirty="0">
                <a:latin typeface="標楷體" pitchFamily="65" charset="-120"/>
                <a:ea typeface="標楷體" pitchFamily="65" charset="-120"/>
              </a:rPr>
              <a:t>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除可選填登記其參加本招生群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別內，有提供該特種生名額之校</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、學程外，亦可選填其參加本招生群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別內，僅有一般</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生招生名額之校系科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a:t>
            </a:r>
            <a:endParaRPr lang="en-US" altLang="zh-TW" sz="2100" b="1" spc="-3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extLst>
      <p:ext uri="{BB962C8B-B14F-4D97-AF65-F5344CB8AC3E}">
        <p14:creationId xmlns:p14="http://schemas.microsoft.com/office/powerpoint/2010/main" val="195037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87395631"/>
              </p:ext>
            </p:extLst>
          </p:nvPr>
        </p:nvGraphicFramePr>
        <p:xfrm>
          <a:off x="323528" y="1642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5" name="矩形 4"/>
          <p:cNvSpPr/>
          <p:nvPr/>
        </p:nvSpPr>
        <p:spPr>
          <a:xfrm>
            <a:off x="5058245" y="1647456"/>
            <a:ext cx="504825" cy="48067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sp>
        <p:nvSpPr>
          <p:cNvPr id="9" name="矩形 8"/>
          <p:cNvSpPr/>
          <p:nvPr/>
        </p:nvSpPr>
        <p:spPr>
          <a:xfrm>
            <a:off x="323528" y="2754922"/>
            <a:ext cx="4752404" cy="36992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354392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a:latin typeface="Times New Roman" pitchFamily="18" charset="0"/>
                <a:ea typeface="標楷體" pitchFamily="65" charset="-120"/>
                <a:cs typeface="Times New Roman" pitchFamily="18" charset="0"/>
              </a:rPr>
              <a:t>例：</a:t>
            </a:r>
            <a:r>
              <a:rPr lang="en-US" altLang="zh-TW" sz="2400" dirty="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val="1289991852"/>
              </p:ext>
            </p:extLst>
          </p:nvPr>
        </p:nvGraphicFramePr>
        <p:xfrm>
          <a:off x="376315" y="1678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60</a:t>
                      </a:r>
                      <a:endParaRPr lang="en-US" altLang="zh-TW"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矩形 11"/>
          <p:cNvSpPr/>
          <p:nvPr/>
        </p:nvSpPr>
        <p:spPr>
          <a:xfrm>
            <a:off x="376315" y="2783822"/>
            <a:ext cx="4680520" cy="37063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57046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0"/>
            <a:ext cx="569987" cy="480849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一、招生重要日程及作業流程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val="3574304503"/>
              </p:ext>
            </p:extLst>
          </p:nvPr>
        </p:nvGraphicFramePr>
        <p:xfrm>
          <a:off x="251520" y="1124744"/>
          <a:ext cx="8176422" cy="5246788"/>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112.5.8(</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00~112.5.12(</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112.5.18(</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00~112.6.7(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112.6.27</a:t>
                      </a:r>
                      <a:r>
                        <a:rPr lang="en-US" altLang="zh-TW" sz="1700" b="1" dirty="0">
                          <a:latin typeface="標楷體" pitchFamily="65" charset="-120"/>
                          <a:ea typeface="標楷體" pitchFamily="65" charset="-120"/>
                        </a:rPr>
                        <a:t>(</a:t>
                      </a:r>
                      <a:r>
                        <a:rPr lang="zh-TW" altLang="en-US" sz="1700" b="1" dirty="0">
                          <a:latin typeface="標楷體" pitchFamily="65" charset="-120"/>
                          <a:ea typeface="標楷體" pitchFamily="65" charset="-120"/>
                        </a:rPr>
                        <a:t>二</a:t>
                      </a:r>
                      <a:r>
                        <a:rPr lang="en-US" altLang="zh-TW" sz="1700" b="1" dirty="0">
                          <a:latin typeface="標楷體" pitchFamily="65" charset="-120"/>
                          <a:ea typeface="標楷體" pitchFamily="65" charset="-120"/>
                        </a:rPr>
                        <a:t>)</a:t>
                      </a:r>
                      <a:r>
                        <a:rPr lang="en-US" altLang="zh-TW" sz="1700" b="1" dirty="0">
                          <a:latin typeface="Times New Roman" pitchFamily="18" charset="0"/>
                          <a:ea typeface="標楷體" pitchFamily="65" charset="-120"/>
                          <a:cs typeface="Times New Roman" pitchFamily="18" charset="0"/>
                        </a:rPr>
                        <a:t>10</a:t>
                      </a:r>
                      <a:r>
                        <a:rPr lang="zh-TW" altLang="en-US" sz="1700" b="1" dirty="0">
                          <a:latin typeface="Times New Roman" pitchFamily="18" charset="0"/>
                          <a:ea typeface="標楷體" pitchFamily="65" charset="-120"/>
                          <a:cs typeface="Times New Roman" pitchFamily="18" charset="0"/>
                        </a:rPr>
                        <a:t>：</a:t>
                      </a:r>
                      <a:r>
                        <a:rPr lang="en-US" altLang="zh-TW" sz="1700" b="1" dirty="0">
                          <a:latin typeface="Times New Roman" pitchFamily="18" charset="0"/>
                          <a:ea typeface="標楷體" pitchFamily="65" charset="-120"/>
                          <a:cs typeface="Times New Roman" pitchFamily="18" charset="0"/>
                        </a:rPr>
                        <a:t>00</a:t>
                      </a:r>
                      <a:r>
                        <a:rPr lang="zh-TW" altLang="en-US" sz="17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12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112.7</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.18</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112.7.20</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112.7.21(</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00~112.7.26(</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112.7.22(</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六</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2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實際招生名額公告</a:t>
                      </a:r>
                      <a:endParaRPr kumimoji="1" lang="zh-TW" altLang="en-US"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112.7.31(</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)15</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6953533"/>
                  </a:ext>
                </a:extLst>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各招生群</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112.8.1(</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112.8.1</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~112.8.4(</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112.8.10(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53</a:t>
            </a:r>
            <a:r>
              <a:rPr lang="zh-TW" altLang="en-US" sz="2400" dirty="0">
                <a:latin typeface="Times New Roman" pitchFamily="18" charset="0"/>
                <a:ea typeface="標楷體" pitchFamily="65" charset="-120"/>
                <a:cs typeface="Times New Roman" pitchFamily="18" charset="0"/>
              </a:rPr>
              <a:t>商管外語群</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一</a:t>
            </a:r>
            <a:r>
              <a:rPr lang="en-US" altLang="zh-TW" sz="2400" dirty="0">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600579746"/>
              </p:ext>
            </p:extLst>
          </p:nvPr>
        </p:nvGraphicFramePr>
        <p:xfrm>
          <a:off x="419074" y="1700808"/>
          <a:ext cx="7753325" cy="4320480"/>
        </p:xfrm>
        <a:graphic>
          <a:graphicData uri="http://schemas.openxmlformats.org/drawingml/2006/table">
            <a:tbl>
              <a:tblPr>
                <a:tableStyleId>{5C22544A-7EE6-4342-B048-85BDC9FD1C3A}</a:tableStyleId>
              </a:tblPr>
              <a:tblGrid>
                <a:gridCol w="421908">
                  <a:extLst>
                    <a:ext uri="{9D8B030D-6E8A-4147-A177-3AD203B41FA5}">
                      <a16:colId xmlns:a16="http://schemas.microsoft.com/office/drawing/2014/main" val="20000"/>
                    </a:ext>
                  </a:extLst>
                </a:gridCol>
                <a:gridCol w="507762">
                  <a:extLst>
                    <a:ext uri="{9D8B030D-6E8A-4147-A177-3AD203B41FA5}">
                      <a16:colId xmlns:a16="http://schemas.microsoft.com/office/drawing/2014/main" val="20001"/>
                    </a:ext>
                  </a:extLst>
                </a:gridCol>
                <a:gridCol w="1780230">
                  <a:extLst>
                    <a:ext uri="{9D8B030D-6E8A-4147-A177-3AD203B41FA5}">
                      <a16:colId xmlns:a16="http://schemas.microsoft.com/office/drawing/2014/main" val="20002"/>
                    </a:ext>
                  </a:extLst>
                </a:gridCol>
                <a:gridCol w="1731325">
                  <a:extLst>
                    <a:ext uri="{9D8B030D-6E8A-4147-A177-3AD203B41FA5}">
                      <a16:colId xmlns:a16="http://schemas.microsoft.com/office/drawing/2014/main" val="20003"/>
                    </a:ext>
                  </a:extLst>
                </a:gridCol>
                <a:gridCol w="526925">
                  <a:extLst>
                    <a:ext uri="{9D8B030D-6E8A-4147-A177-3AD203B41FA5}">
                      <a16:colId xmlns:a16="http://schemas.microsoft.com/office/drawing/2014/main" val="20004"/>
                    </a:ext>
                  </a:extLst>
                </a:gridCol>
                <a:gridCol w="376375">
                  <a:extLst>
                    <a:ext uri="{9D8B030D-6E8A-4147-A177-3AD203B41FA5}">
                      <a16:colId xmlns:a16="http://schemas.microsoft.com/office/drawing/2014/main" val="20005"/>
                    </a:ext>
                  </a:extLst>
                </a:gridCol>
                <a:gridCol w="376375">
                  <a:extLst>
                    <a:ext uri="{9D8B030D-6E8A-4147-A177-3AD203B41FA5}">
                      <a16:colId xmlns:a16="http://schemas.microsoft.com/office/drawing/2014/main" val="20006"/>
                    </a:ext>
                  </a:extLst>
                </a:gridCol>
                <a:gridCol w="301100">
                  <a:extLst>
                    <a:ext uri="{9D8B030D-6E8A-4147-A177-3AD203B41FA5}">
                      <a16:colId xmlns:a16="http://schemas.microsoft.com/office/drawing/2014/main" val="20007"/>
                    </a:ext>
                  </a:extLst>
                </a:gridCol>
                <a:gridCol w="752750">
                  <a:extLst>
                    <a:ext uri="{9D8B030D-6E8A-4147-A177-3AD203B41FA5}">
                      <a16:colId xmlns:a16="http://schemas.microsoft.com/office/drawing/2014/main" val="20008"/>
                    </a:ext>
                  </a:extLst>
                </a:gridCol>
                <a:gridCol w="451650">
                  <a:extLst>
                    <a:ext uri="{9D8B030D-6E8A-4147-A177-3AD203B41FA5}">
                      <a16:colId xmlns:a16="http://schemas.microsoft.com/office/drawing/2014/main" val="20009"/>
                    </a:ext>
                  </a:extLst>
                </a:gridCol>
                <a:gridCol w="526925">
                  <a:extLst>
                    <a:ext uri="{9D8B030D-6E8A-4147-A177-3AD203B41FA5}">
                      <a16:colId xmlns:a16="http://schemas.microsoft.com/office/drawing/2014/main" val="20010"/>
                    </a:ext>
                  </a:extLst>
                </a:gridCol>
              </a:tblGrid>
              <a:tr h="277373">
                <a:tc rowSpan="2">
                  <a:txBody>
                    <a:bodyPr/>
                    <a:lstStyle/>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群</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類</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50">
                <a:tc rowSpan="6">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商業管理</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effectLst/>
                          <a:latin typeface="Times New Roman" pitchFamily="18" charset="0"/>
                          <a:cs typeface="Times New Roman" pitchFamily="18" charset="0"/>
                        </a:rPr>
                        <a:t>09</a:t>
                      </a:r>
                      <a:r>
                        <a:rPr lang="en-US" sz="1200" b="1" kern="100" spc="-50" baseline="0" dirty="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標楷體" pitchFamily="65" charset="-120"/>
                          <a:ea typeface="標楷體" pitchFamily="65" charset="-120"/>
                        </a:rPr>
                        <a:t>工業管理</a:t>
                      </a:r>
                      <a:r>
                        <a:rPr lang="zh-TW" altLang="zh-TW" sz="1600" kern="100" dirty="0">
                          <a:effectLst/>
                          <a:latin typeface="標楷體" pitchFamily="65" charset="-120"/>
                          <a:ea typeface="標楷體" pitchFamily="65" charset="-120"/>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臺灣</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應用外語系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工業工程與管理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7692">
                <a:tc rowSpan="4">
                  <a:txBody>
                    <a:bodyPr/>
                    <a:lstStyle/>
                    <a:p>
                      <a:pPr algn="ctr" fontAlgn="ctr">
                        <a:lnSpc>
                          <a:spcPts val="1700"/>
                        </a:lnSpc>
                        <a:spcAft>
                          <a:spcPts val="0"/>
                        </a:spcAft>
                      </a:pPr>
                      <a:r>
                        <a:rPr lang="en-US" altLang="zh-TW" sz="1800" kern="100" dirty="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外語</a:t>
                      </a:r>
                      <a:endParaRPr lang="en-US" altLang="zh-TW" sz="1800" kern="100" dirty="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臺灣</a:t>
                      </a:r>
                      <a:r>
                        <a:rPr 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a:latin typeface="標楷體" panose="03000509000000000000" pitchFamily="65" charset="-120"/>
                          <a:ea typeface="標楷體" panose="03000509000000000000" pitchFamily="65" charset="-120"/>
                        </a:rPr>
                        <a:t>企業管理系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財務金融</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30</a:t>
            </a:fld>
            <a:endParaRPr lang="en-US" altLang="zh-TW" dirty="0"/>
          </a:p>
        </p:txBody>
      </p:sp>
    </p:spTree>
    <p:extLst>
      <p:ext uri="{BB962C8B-B14F-4D97-AF65-F5344CB8AC3E}">
        <p14:creationId xmlns:p14="http://schemas.microsoft.com/office/powerpoint/2010/main" val="426921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395536" y="1124744"/>
            <a:ext cx="7848872" cy="4752528"/>
          </a:xfrm>
        </p:spPr>
        <p:txBody>
          <a:bodyPr/>
          <a:lstStyle/>
          <a:p>
            <a:pPr marL="0" indent="0" algn="just">
              <a:spcBef>
                <a:spcPts val="1200"/>
              </a:spcBef>
              <a:buNone/>
              <a:defRPr/>
            </a:pPr>
            <a:r>
              <a:rPr lang="zh-TW" altLang="en-US" sz="2200" b="1" dirty="0">
                <a:latin typeface="標楷體" pitchFamily="65" charset="-120"/>
                <a:ea typeface="標楷體" pitchFamily="65" charset="-120"/>
              </a:rPr>
              <a:t>注意事項：</a:t>
            </a:r>
            <a:endParaRPr lang="en-US" altLang="zh-TW" sz="2200" b="1" dirty="0">
              <a:latin typeface="標楷體" pitchFamily="65" charset="-120"/>
              <a:ea typeface="標楷體" pitchFamily="65" charset="-120"/>
            </a:endParaRPr>
          </a:p>
          <a:p>
            <a:pPr marL="265113" indent="-265113" algn="just">
              <a:buFont typeface="+mj-lt"/>
              <a:buAutoNum type="arabicPeriod"/>
              <a:defRPr/>
            </a:pPr>
            <a:r>
              <a:rPr lang="zh-TW" altLang="en-US" sz="2000" dirty="0">
                <a:latin typeface="Times New Roman" pitchFamily="18" charset="0"/>
                <a:ea typeface="標楷體" pitchFamily="65" charset="-120"/>
                <a:cs typeface="Times New Roman" panose="02020603050405020304" pitchFamily="18" charset="0"/>
              </a:rPr>
              <a:t>考生若已參加</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112</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學年度</a:t>
            </a:r>
            <a:r>
              <a:rPr lang="zh-TW" altLang="en-US" sz="2000" dirty="0">
                <a:latin typeface="Times New Roman" pitchFamily="18" charset="0"/>
                <a:ea typeface="標楷體" pitchFamily="65" charset="-120"/>
                <a:cs typeface="Times New Roman" panose="02020603050405020304" pitchFamily="18" charset="0"/>
              </a:rPr>
              <a:t>下列各管道入學招生，</a:t>
            </a:r>
            <a:r>
              <a:rPr lang="zh-TW" altLang="en-US" sz="2000" b="1" dirty="0">
                <a:solidFill>
                  <a:srgbClr val="FF0000"/>
                </a:solidFill>
                <a:latin typeface="Times New Roman" pitchFamily="18" charset="0"/>
                <a:ea typeface="標楷體" pitchFamily="65" charset="-120"/>
                <a:cs typeface="Times New Roman" panose="02020603050405020304" pitchFamily="18" charset="0"/>
              </a:rPr>
              <a:t>經錄取</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報到</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後，不得再行參加本招生</a:t>
            </a:r>
            <a:r>
              <a:rPr lang="zh-TW" altLang="en-US" sz="2000" dirty="0">
                <a:latin typeface="Times New Roman" pitchFamily="18" charset="0"/>
                <a:ea typeface="標楷體" pitchFamily="65" charset="-120"/>
                <a:cs typeface="Times New Roman" panose="02020603050405020304" pitchFamily="18" charset="0"/>
              </a:rPr>
              <a:t>，違者一律取消網路選填登記志願資格，若已繳登記費者，不予退費，考生不得異議。</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000" dirty="0">
                <a:latin typeface="Times New Roman" pitchFamily="18" charset="0"/>
                <a:ea typeface="標楷體" pitchFamily="65" charset="-120"/>
                <a:cs typeface="Times New Roman" panose="02020603050405020304" pitchFamily="18" charset="0"/>
              </a:rPr>
              <a:t>(1)</a:t>
            </a:r>
            <a:r>
              <a:rPr lang="zh-TW" altLang="en-US" sz="2000" dirty="0">
                <a:latin typeface="Times New Roman" pitchFamily="18" charset="0"/>
                <a:ea typeface="標楷體" pitchFamily="65" charset="-120"/>
                <a:cs typeface="Times New Roman" panose="02020603050405020304" pitchFamily="18" charset="0"/>
              </a:rPr>
              <a:t>四技二專技優保送入學招生。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(2)</a:t>
            </a:r>
            <a:r>
              <a:rPr lang="zh-TW" altLang="en-US" sz="2000" dirty="0">
                <a:latin typeface="Times New Roman" pitchFamily="18" charset="0"/>
                <a:ea typeface="標楷體" pitchFamily="65" charset="-120"/>
                <a:cs typeface="Times New Roman" panose="02020603050405020304" pitchFamily="18" charset="0"/>
              </a:rPr>
              <a:t>四技二專技優甄審入學招生。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(3)</a:t>
            </a:r>
            <a:r>
              <a:rPr lang="zh-TW" altLang="en-US" sz="2000" spc="-100" dirty="0">
                <a:latin typeface="Times New Roman" pitchFamily="18" charset="0"/>
                <a:ea typeface="標楷體" pitchFamily="65" charset="-120"/>
                <a:cs typeface="Times New Roman" panose="02020603050405020304" pitchFamily="18" charset="0"/>
              </a:rPr>
              <a:t>高級中等以上學校運動成績優良學生升學輔導甄審、甄試招生。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(4)</a:t>
            </a:r>
            <a:r>
              <a:rPr lang="zh-TW" altLang="en-US" sz="2000" dirty="0">
                <a:latin typeface="Times New Roman" pitchFamily="18" charset="0"/>
                <a:ea typeface="標楷體" pitchFamily="65" charset="-120"/>
                <a:cs typeface="Times New Roman" panose="02020603050405020304" pitchFamily="18" charset="0"/>
              </a:rPr>
              <a:t>四技二專甄選入學招生。</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FontTx/>
              <a:buNone/>
              <a:defRPr/>
            </a:pPr>
            <a:r>
              <a:rPr lang="en-US" altLang="zh-TW" sz="2000" dirty="0">
                <a:latin typeface="Times New Roman" pitchFamily="18" charset="0"/>
                <a:ea typeface="標楷體" pitchFamily="65" charset="-120"/>
              </a:rPr>
              <a:t>(5)</a:t>
            </a:r>
            <a:r>
              <a:rPr lang="zh-TW" altLang="en-US" sz="2000" dirty="0">
                <a:latin typeface="Times New Roman" pitchFamily="18" charset="0"/>
                <a:ea typeface="標楷體" pitchFamily="65" charset="-120"/>
              </a:rPr>
              <a:t>四技申請入學招生。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(6)</a:t>
            </a:r>
            <a:r>
              <a:rPr lang="zh-TW" altLang="en-US" sz="2000" dirty="0">
                <a:latin typeface="Times New Roman" pitchFamily="18" charset="0"/>
                <a:ea typeface="標楷體" pitchFamily="65" charset="-120"/>
              </a:rPr>
              <a:t>科技校院繁星計畫聯合推薦甄選入學招生。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(7)</a:t>
            </a:r>
            <a:r>
              <a:rPr lang="zh-TW" altLang="en-US" sz="2000" dirty="0">
                <a:latin typeface="Times New Roman" pitchFamily="18" charset="0"/>
                <a:ea typeface="標楷體" pitchFamily="65" charset="-120"/>
              </a:rPr>
              <a:t>大學辦理特殊選才招生。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(8)</a:t>
            </a:r>
            <a:r>
              <a:rPr lang="zh-TW" altLang="en-US" sz="2000" dirty="0">
                <a:latin typeface="Times New Roman" pitchFamily="18" charset="0"/>
                <a:ea typeface="標楷體" pitchFamily="65" charset="-120"/>
              </a:rPr>
              <a:t>四技二專特殊選才入學聯合招生。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(9)</a:t>
            </a:r>
            <a:r>
              <a:rPr lang="zh-TW" altLang="en-US" sz="2000" spc="-220" dirty="0">
                <a:latin typeface="Times New Roman" pitchFamily="18" charset="0"/>
                <a:ea typeface="標楷體" pitchFamily="65" charset="-120"/>
              </a:rPr>
              <a:t>大專校院各入學招生管道或各校經教育部核准自行辦理之單獨入學招生。</a:t>
            </a:r>
            <a:endParaRPr lang="en-US" altLang="zh-TW" sz="2400" spc="-22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zh-TW" altLang="en-US" sz="2400" b="1"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279735" y="1121257"/>
            <a:ext cx="8136904" cy="5112568"/>
          </a:xfrm>
        </p:spPr>
        <p:txBody>
          <a:bodyPr/>
          <a:lstStyle/>
          <a:p>
            <a:pPr marL="265113" indent="-265113" algn="just">
              <a:spcBef>
                <a:spcPts val="1200"/>
              </a:spcBef>
              <a:buFont typeface="+mj-lt"/>
              <a:buAutoNum type="arabicPeriod" startAt="2"/>
              <a:tabLst>
                <a:tab pos="266700" algn="l"/>
              </a:tabLst>
              <a:defRPr/>
            </a:pPr>
            <a:r>
              <a:rPr lang="zh-TW" altLang="en-US" sz="2000" dirty="0">
                <a:solidFill>
                  <a:srgbClr val="0000CC"/>
                </a:solidFill>
                <a:latin typeface="Times New Roman" panose="02020603050405020304" pitchFamily="18" charset="0"/>
                <a:ea typeface="標楷體" pitchFamily="65" charset="-120"/>
                <a:cs typeface="Times New Roman" panose="02020603050405020304" pitchFamily="18" charset="0"/>
              </a:rPr>
              <a:t>考生首次上網選填登記志願，登入系統時須自行設定通行碼，設定完後請列印通行碼設定表妥善保存。通行碼切勿提供給他人使用，如果因此造成個人資料外洩或權益受損，概由考生自行負責。</a:t>
            </a:r>
            <a:endPar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dirty="0">
                <a:latin typeface="Times New Roman" panose="02020603050405020304" pitchFamily="18" charset="0"/>
                <a:ea typeface="標楷體" pitchFamily="65" charset="-120"/>
                <a:cs typeface="Times New Roman" panose="02020603050405020304" pitchFamily="18" charset="0"/>
              </a:rPr>
              <a:t>考生完成網路選填登記志願並確定送出後，系統將產生考生所選填志願校系科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0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，本委員會將以考生最後暫存於網路選填登記志願系統內之志願選填資料作為分發之依據，考生不得異議。</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0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extLst>
      <p:ext uri="{BB962C8B-B14F-4D97-AF65-F5344CB8AC3E}">
        <p14:creationId xmlns:p14="http://schemas.microsoft.com/office/powerpoint/2010/main" val="310677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24744"/>
            <a:ext cx="8291264" cy="5184576"/>
          </a:xfrm>
          <a:prstGeom prst="rect">
            <a:avLst/>
          </a:prstGeom>
          <a:noFill/>
          <a:ln w="9525">
            <a:noFill/>
            <a:miter lim="800000"/>
            <a:headEnd/>
            <a:tailEnd/>
          </a:ln>
        </p:spPr>
        <p:txBody>
          <a:bodyPr/>
          <a:lstStyle/>
          <a:p>
            <a:pPr marL="342900" indent="-342900" eaLnBrk="0" hangingPunct="0">
              <a:spcBef>
                <a:spcPts val="600"/>
              </a:spcBef>
              <a:buFontTx/>
              <a:buBlip>
                <a:blip r:embed="rId3"/>
              </a:buBlip>
            </a:pPr>
            <a:r>
              <a:rPr lang="zh-TW" altLang="en-US" sz="2100" dirty="0">
                <a:latin typeface="標楷體" pitchFamily="65" charset="-120"/>
                <a:ea typeface="標楷體" pitchFamily="65" charset="-120"/>
              </a:rPr>
              <a:t>分發原則：</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、學程所選填登記考生之總分數高低順序，再按考生選填登記之志願序統一分發，每位考生至多錄取一個志願</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ㄧ</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a:t>
            </a:r>
            <a:endParaRPr lang="en-US" altLang="zh-TW" sz="2100" b="1" u="sng" dirty="0">
              <a:solidFill>
                <a:srgbClr val="FF0000"/>
              </a:solidFill>
              <a:latin typeface="標楷體" pitchFamily="65" charset="-120"/>
              <a:ea typeface="標楷體" pitchFamily="65" charset="-120"/>
            </a:endParaRPr>
          </a:p>
          <a:p>
            <a:pPr indent="1080000" eaLnBrk="0" hangingPunct="0">
              <a:spcBef>
                <a:spcPts val="0"/>
              </a:spcBef>
            </a:pP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、英文、國文、數學</a:t>
            </a:r>
            <a:r>
              <a:rPr lang="zh-TW" altLang="en-US" sz="2100" b="1" dirty="0">
                <a:latin typeface="標楷體" pitchFamily="65" charset="-120"/>
                <a:ea typeface="標楷體" pitchFamily="65" charset="-120"/>
              </a:rPr>
              <a:t>之科目為參酌順序。</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三</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同分參酌範例：</a:t>
            </a:r>
          </a:p>
          <a:p>
            <a:pPr indent="1188000" eaLnBrk="0" hangingPunct="0">
              <a:spcBef>
                <a:spcPts val="0"/>
              </a:spcBef>
            </a:pPr>
            <a:r>
              <a:rPr lang="zh-TW" altLang="en-US" sz="2100" b="1" dirty="0">
                <a:latin typeface="標楷體" pitchFamily="65" charset="-120"/>
                <a:ea typeface="標楷體" pitchFamily="65" charset="-120"/>
              </a:rPr>
              <a:t>某校系科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endParaRPr lang="en-US" altLang="zh-TW" sz="2100" b="1" dirty="0">
              <a:latin typeface="標楷體" pitchFamily="65" charset="-120"/>
              <a:ea typeface="標楷體" pitchFamily="65" charset="-120"/>
            </a:endParaRPr>
          </a:p>
          <a:p>
            <a:pPr indent="1188000" eaLnBrk="0" hangingPunct="0">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國文</a:t>
            </a:r>
            <a:r>
              <a:rPr lang="en-US" altLang="zh-TW" sz="2100" b="1" dirty="0">
                <a:latin typeface="Times New Roman" panose="02020603050405020304" pitchFamily="18" charset="0"/>
                <a:ea typeface="標楷體" pitchFamily="65" charset="-120"/>
                <a:cs typeface="Times New Roman" panose="02020603050405020304" pitchFamily="18" charset="0"/>
              </a:rPr>
              <a:t>1</a:t>
            </a:r>
            <a:r>
              <a:rPr lang="zh-TW" altLang="en-US" sz="2100" b="1" dirty="0">
                <a:latin typeface="Times New Roman" panose="02020603050405020304" pitchFamily="18" charset="0"/>
                <a:ea typeface="標楷體" pitchFamily="65" charset="-120"/>
                <a:cs typeface="Times New Roman" panose="02020603050405020304" pitchFamily="18" charset="0"/>
              </a:rPr>
              <a:t>倍、英文</a:t>
            </a:r>
            <a:r>
              <a:rPr lang="en-US" altLang="zh-TW" sz="2100" b="1" dirty="0">
                <a:latin typeface="Times New Roman" panose="02020603050405020304" pitchFamily="18" charset="0"/>
                <a:ea typeface="標楷體" pitchFamily="65" charset="-120"/>
                <a:cs typeface="Times New Roman" panose="02020603050405020304" pitchFamily="18" charset="0"/>
              </a:rPr>
              <a:t>1.5</a:t>
            </a:r>
            <a:r>
              <a:rPr lang="zh-TW" altLang="en-US" sz="2100" b="1" dirty="0">
                <a:latin typeface="Times New Roman" panose="02020603050405020304" pitchFamily="18" charset="0"/>
                <a:ea typeface="標楷體" pitchFamily="65" charset="-120"/>
                <a:cs typeface="Times New Roman" panose="02020603050405020304" pitchFamily="18" charset="0"/>
              </a:rPr>
              <a:t>倍、數學</a:t>
            </a:r>
            <a:r>
              <a:rPr lang="en-US" altLang="zh-TW" sz="2100" b="1" dirty="0">
                <a:latin typeface="Times New Roman" panose="02020603050405020304" pitchFamily="18" charset="0"/>
                <a:ea typeface="標楷體" pitchFamily="65" charset="-120"/>
                <a:cs typeface="Times New Roman" panose="02020603050405020304" pitchFamily="18" charset="0"/>
              </a:rPr>
              <a:t>2</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一</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二</a:t>
            </a:r>
            <a:r>
              <a:rPr lang="en-US" altLang="zh-TW" sz="2100" b="1" dirty="0">
                <a:latin typeface="Times New Roman" panose="02020603050405020304" pitchFamily="18" charset="0"/>
                <a:ea typeface="標楷體" pitchFamily="65" charset="-120"/>
                <a:cs typeface="Times New Roman" panose="02020603050405020304" pitchFamily="18" charset="0"/>
              </a:rPr>
              <a:t>)3</a:t>
            </a:r>
          </a:p>
          <a:p>
            <a:pPr indent="1188000" eaLnBrk="0" hangingPunct="0">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(2)</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endParaRPr lang="en-US" altLang="zh-TW" sz="2100" b="1" dirty="0">
              <a:latin typeface="標楷體" pitchFamily="65" charset="-120"/>
              <a:ea typeface="標楷體" pitchFamily="65" charset="-120"/>
            </a:endParaRPr>
          </a:p>
          <a:p>
            <a:pPr indent="1188000" eaLnBrk="0" hangingPunct="0">
              <a:spcBef>
                <a:spcPts val="0"/>
              </a:spcBef>
            </a:pP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endParaRPr lang="en-US" altLang="zh-TW" sz="2100" b="1" dirty="0">
              <a:latin typeface="標楷體" pitchFamily="65" charset="-120"/>
              <a:ea typeface="標楷體" pitchFamily="65" charset="-120"/>
            </a:endParaRPr>
          </a:p>
          <a:p>
            <a:pPr indent="1188000" eaLnBrk="0" hangingPunct="0">
              <a:spcBef>
                <a:spcPct val="20000"/>
              </a:spcBef>
            </a:pPr>
            <a:endParaRPr lang="zh-TW" altLang="en-US" sz="1900" b="1"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317187" y="1193962"/>
            <a:ext cx="8171486" cy="5272276"/>
          </a:xfrm>
        </p:spPr>
        <p:txBody>
          <a:bodyPr/>
          <a:lstStyle/>
          <a:p>
            <a:pPr marL="266700" indent="-266700">
              <a:spcBef>
                <a:spcPts val="0"/>
              </a:spcBef>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一般生：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在有提供一般生名額之校系科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依總分數高低順序錄取</a:t>
            </a:r>
            <a:r>
              <a:rPr lang="zh-TW" altLang="en-US" sz="2000" dirty="0">
                <a:latin typeface="Times New Roman" panose="02020603050405020304" pitchFamily="18" charset="0"/>
                <a:ea typeface="標楷體"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700" indent="-266700">
              <a:spcBef>
                <a:spcPts val="600"/>
              </a:spcBef>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特種生：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、學程之志願順序，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先以一般生身分與其他一般生一起</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，依一般生最低登記標準及總分數高低順序，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分發於該校系科</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、學程之一般生名額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未以一般生身分獲分發錄取者，但若該校系科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、學程有該類特種</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生外加名額，</a:t>
            </a:r>
            <a:r>
              <a:rPr lang="zh-TW"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考生之該類特種生優待加分後之總成績達一般生最低</a:t>
            </a:r>
            <a:endPar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錄取標準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含同分參酌標準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，再以特種生身分及依總成績高低順序，</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分發於該類特種生之外加名額，至額滿為止。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65113" indent="-265113">
              <a:spcBef>
                <a:spcPts val="600"/>
              </a:spcBef>
              <a:buFont typeface="+mj-lt"/>
              <a:buAutoNum type="arabicPeriod" startAt="3"/>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分別就其所選填登記招生群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、學程所訂科目成績採計權重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，加權後核計為該校系科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、學程之各科目實得分數及總分數。依照考生所選填登記招生群</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、學程之總分數高低順序及依考生選填登記之志願序</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與未跨群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別考生統一分發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，總分數相同時，錄取優先順序與前述原則相同。</a:t>
            </a:r>
          </a:p>
          <a:p>
            <a:pPr marL="0" indent="252000">
              <a:spcBef>
                <a:spcPts val="0"/>
              </a:spcBef>
              <a:buNone/>
              <a:defRPr/>
            </a:pPr>
            <a:endParaRPr lang="zh-TW"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本委員會訂於</a:t>
            </a:r>
            <a:r>
              <a:rPr lang="en-US" altLang="zh-TW" sz="2250" dirty="0">
                <a:latin typeface="Times New Roman" pitchFamily="18" charset="0"/>
                <a:ea typeface="標楷體" pitchFamily="65" charset="-120"/>
                <a:cs typeface="Times New Roman" pitchFamily="18" charset="0"/>
              </a:rPr>
              <a:t>112.8.10(</a:t>
            </a:r>
            <a:r>
              <a:rPr lang="zh-TW" altLang="en-US" sz="2250" dirty="0">
                <a:latin typeface="Times New Roman" pitchFamily="18" charset="0"/>
                <a:ea typeface="標楷體" pitchFamily="65" charset="-120"/>
                <a:cs typeface="Times New Roman" pitchFamily="18" charset="0"/>
              </a:rPr>
              <a:t>四</a:t>
            </a:r>
            <a:r>
              <a:rPr lang="en-US" altLang="zh-TW" sz="2250" dirty="0">
                <a:latin typeface="Times New Roman" pitchFamily="18" charset="0"/>
                <a:ea typeface="標楷體" pitchFamily="65" charset="-120"/>
                <a:cs typeface="Times New Roman" pitchFamily="18" charset="0"/>
              </a:rPr>
              <a:t>)10</a:t>
            </a:r>
            <a:r>
              <a:rPr lang="zh-TW" altLang="en-US" sz="2250" dirty="0">
                <a:latin typeface="Times New Roman" pitchFamily="18" charset="0"/>
                <a:ea typeface="標楷體" pitchFamily="65" charset="-120"/>
                <a:cs typeface="Times New Roman" pitchFamily="18" charset="0"/>
              </a:rPr>
              <a:t>：</a:t>
            </a:r>
            <a:r>
              <a:rPr lang="en-US" altLang="zh-TW" sz="2250" dirty="0">
                <a:latin typeface="Times New Roman" pitchFamily="18" charset="0"/>
                <a:ea typeface="標楷體" pitchFamily="65" charset="-120"/>
                <a:cs typeface="Times New Roman" pitchFamily="18" charset="0"/>
              </a:rPr>
              <a:t>00</a:t>
            </a:r>
            <a:r>
              <a:rPr lang="zh-TW" altLang="en-US" sz="2250" dirty="0">
                <a:latin typeface="Times New Roman" pitchFamily="18" charset="0"/>
                <a:ea typeface="標楷體" pitchFamily="65" charset="-120"/>
                <a:cs typeface="Times New Roman" pitchFamily="18" charset="0"/>
              </a:rPr>
              <a:t>起，於本委員會網站公告各校系科</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組</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錄取生之報到註冊通知單由各錄取學校寄發。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至本委員會網站「分發結果查詢系統」查詢</a:t>
            </a:r>
            <a:r>
              <a:rPr lang="en-US" altLang="zh-TW" sz="2250" dirty="0">
                <a:latin typeface="Times New Roman" pitchFamily="18" charset="0"/>
                <a:ea typeface="標楷體" pitchFamily="65" charset="-120"/>
                <a:cs typeface="Times New Roman" pitchFamily="18" charset="0"/>
              </a:rPr>
              <a:t> </a:t>
            </a:r>
            <a:r>
              <a:rPr lang="zh-TW" altLang="en-US" sz="2250" dirty="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40" dirty="0">
                <a:latin typeface="Times New Roman" pitchFamily="18" charset="0"/>
                <a:ea typeface="標楷體" pitchFamily="65" charset="-120"/>
                <a:cs typeface="Times New Roman" pitchFamily="18" charset="0"/>
              </a:rPr>
              <a:t>考生對分發結果如有疑義，可於</a:t>
            </a:r>
            <a:r>
              <a:rPr lang="en-US" altLang="zh-TW" sz="2250" spc="-40" dirty="0">
                <a:solidFill>
                  <a:srgbClr val="0000CC"/>
                </a:solidFill>
                <a:latin typeface="Times New Roman" pitchFamily="18" charset="0"/>
                <a:ea typeface="標楷體" pitchFamily="65" charset="-120"/>
                <a:cs typeface="Times New Roman" pitchFamily="18" charset="0"/>
              </a:rPr>
              <a:t>112.8.10(</a:t>
            </a:r>
            <a:r>
              <a:rPr lang="zh-TW" altLang="en-US" sz="2250" spc="-40" dirty="0">
                <a:solidFill>
                  <a:srgbClr val="0000CC"/>
                </a:solidFill>
                <a:latin typeface="Times New Roman" pitchFamily="18" charset="0"/>
                <a:ea typeface="標楷體" pitchFamily="65" charset="-120"/>
                <a:cs typeface="Times New Roman" pitchFamily="18" charset="0"/>
              </a:rPr>
              <a:t>四</a:t>
            </a:r>
            <a:r>
              <a:rPr lang="en-US" altLang="zh-TW" sz="2250" spc="-40" dirty="0">
                <a:solidFill>
                  <a:srgbClr val="0000CC"/>
                </a:solidFill>
                <a:latin typeface="Times New Roman" pitchFamily="18" charset="0"/>
                <a:ea typeface="標楷體" pitchFamily="65" charset="-120"/>
                <a:cs typeface="Times New Roman" pitchFamily="18" charset="0"/>
              </a:rPr>
              <a:t>)10</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00~112.8.11(</a:t>
            </a:r>
            <a:r>
              <a:rPr lang="zh-TW" altLang="en-US" sz="2250" spc="-40" dirty="0">
                <a:solidFill>
                  <a:srgbClr val="0000CC"/>
                </a:solidFill>
                <a:latin typeface="Times New Roman" pitchFamily="18" charset="0"/>
                <a:ea typeface="標楷體" pitchFamily="65" charset="-120"/>
                <a:cs typeface="Times New Roman" pitchFamily="18" charset="0"/>
              </a:rPr>
              <a:t>五</a:t>
            </a:r>
            <a:r>
              <a:rPr lang="en-US" altLang="zh-TW" sz="2250" spc="-40" dirty="0">
                <a:solidFill>
                  <a:srgbClr val="0000CC"/>
                </a:solidFill>
                <a:latin typeface="Times New Roman" pitchFamily="18" charset="0"/>
                <a:ea typeface="標楷體" pitchFamily="65" charset="-120"/>
                <a:cs typeface="Times New Roman" pitchFamily="18" charset="0"/>
              </a:rPr>
              <a:t>)</a:t>
            </a:r>
            <a:r>
              <a:rPr lang="zh-TW" altLang="en-US" sz="2250" spc="-40" dirty="0">
                <a:solidFill>
                  <a:srgbClr val="0000CC"/>
                </a:solidFill>
                <a:latin typeface="Times New Roman" pitchFamily="18" charset="0"/>
                <a:ea typeface="標楷體" pitchFamily="65" charset="-120"/>
                <a:cs typeface="Times New Roman" pitchFamily="18" charset="0"/>
              </a:rPr>
              <a:t> </a:t>
            </a:r>
            <a:r>
              <a:rPr lang="en-US" altLang="zh-TW" sz="2250" spc="-40" dirty="0">
                <a:solidFill>
                  <a:srgbClr val="0000CC"/>
                </a:solidFill>
                <a:latin typeface="Times New Roman" pitchFamily="18" charset="0"/>
                <a:ea typeface="標楷體" pitchFamily="65" charset="-120"/>
                <a:cs typeface="Times New Roman" pitchFamily="18" charset="0"/>
              </a:rPr>
              <a:t>12</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a:t>
            </a:r>
            <a:r>
              <a:rPr lang="zh-TW" altLang="en-US" sz="2250" spc="-40" dirty="0">
                <a:latin typeface="Times New Roman" pitchFamily="18" charset="0"/>
                <a:ea typeface="標楷體" pitchFamily="65" charset="-120"/>
                <a:cs typeface="Times New Roman" pitchFamily="18" charset="0"/>
              </a:rPr>
              <a:t>，填寫「分發結果複查申請表」</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如招生簡章附表三</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，連同志願表傳真至本委員會辦理複查</a:t>
            </a:r>
            <a:r>
              <a:rPr lang="zh-TW" altLang="en-US" sz="2400" spc="-40" dirty="0">
                <a:latin typeface="Times New Roman" pitchFamily="18" charset="0"/>
                <a:ea typeface="標楷體" pitchFamily="65" charset="-120"/>
                <a:cs typeface="Times New Roman" pitchFamily="18" charset="0"/>
              </a:rPr>
              <a:t>。</a:t>
            </a:r>
            <a:endParaRPr lang="en-US" altLang="zh-TW" sz="2400" spc="-4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九</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35</a:t>
            </a:fld>
            <a:endParaRPr lang="en-US" altLang="zh-TW"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2736304"/>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a:latin typeface="Times New Roman" pitchFamily="18" charset="0"/>
                <a:ea typeface="標楷體" pitchFamily="65" charset="-120"/>
                <a:cs typeface="Times New Roman" pitchFamily="18" charset="0"/>
              </a:rPr>
              <a:t>招生相關資訊</a:t>
            </a:r>
            <a:r>
              <a:rPr lang="zh-TW" altLang="en-US" sz="2400" dirty="0">
                <a:latin typeface="Times New Roman" pitchFamily="18" charset="0"/>
                <a:ea typeface="標楷體" pitchFamily="65" charset="-120"/>
                <a:cs typeface="Times New Roman" pitchFamily="18" charset="0"/>
              </a:rPr>
              <a:t>及</a:t>
            </a:r>
            <a:r>
              <a:rPr lang="zh-TW" altLang="zh-TW" sz="2400" dirty="0">
                <a:latin typeface="Times New Roman" pitchFamily="18" charset="0"/>
                <a:ea typeface="標楷體" pitchFamily="65" charset="-120"/>
                <a:cs typeface="Times New Roman" pitchFamily="18" charset="0"/>
              </a:rPr>
              <a:t>系統，考生均可至本委員會網站使用，本委員會網站網址</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a:latin typeface="Times New Roman" pitchFamily="18" charset="0"/>
              <a:ea typeface="標楷體" pitchFamily="65" charset="-120"/>
              <a:cs typeface="Times New Roman" pitchFamily="18" charset="0"/>
            </a:endParaRPr>
          </a:p>
          <a:p>
            <a:pPr>
              <a:buBlip>
                <a:blip r:embed="rId3"/>
              </a:buBlip>
              <a:defRPr/>
            </a:pPr>
            <a:r>
              <a:rPr lang="zh-TW" altLang="en-US" sz="2400" dirty="0">
                <a:latin typeface="Times New Roman" pitchFamily="18" charset="0"/>
                <a:ea typeface="標楷體" pitchFamily="65" charset="-120"/>
                <a:cs typeface="Times New Roman" pitchFamily="18" charset="0"/>
              </a:rPr>
              <a:t>技專校院招生委員會聯合會網址：</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4"/>
              </a:rPr>
              <a:t>https://www.jctv.ntut.edu.tw</a:t>
            </a:r>
            <a:endParaRPr lang="en-US" altLang="zh-TW" sz="2400" dirty="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四、意見與交流</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dirty="0">
                <a:solidFill>
                  <a:srgbClr val="FF0000"/>
                </a:solidFill>
                <a:latin typeface="標楷體" pitchFamily="65" charset="-120"/>
                <a:ea typeface="標楷體" pitchFamily="65" charset="-120"/>
              </a:rPr>
              <a:t>感謝您的蒞臨與指導</a:t>
            </a:r>
            <a:br>
              <a:rPr lang="en-US" altLang="zh-TW" dirty="0">
                <a:solidFill>
                  <a:srgbClr val="FF0000"/>
                </a:solidFill>
                <a:latin typeface="標楷體" pitchFamily="65" charset="-120"/>
                <a:ea typeface="標楷體" pitchFamily="65" charset="-120"/>
              </a:rPr>
            </a:br>
            <a:r>
              <a:rPr lang="zh-TW" altLang="en-US" dirty="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112</a:t>
            </a:r>
            <a:r>
              <a:rPr lang="zh-TW" altLang="en-US" sz="1800" b="1" dirty="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電話</a:t>
            </a:r>
            <a:r>
              <a:rPr lang="zh-TW" altLang="en-US"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rPr>
              <a:t>02)2772-5333</a:t>
            </a:r>
            <a:r>
              <a:rPr lang="zh-TW" altLang="en-US" sz="1800" b="1" dirty="0">
                <a:solidFill>
                  <a:srgbClr val="0000CC"/>
                </a:solidFill>
                <a:latin typeface="Times New Roman" pitchFamily="18" charset="0"/>
                <a:ea typeface="標楷體" pitchFamily="65" charset="-120"/>
                <a:cs typeface="Times New Roman" pitchFamily="18" charset="0"/>
              </a:rPr>
              <a:t>分機</a:t>
            </a:r>
            <a:r>
              <a:rPr lang="en-US" altLang="zh-TW" sz="1800" b="1" dirty="0">
                <a:solidFill>
                  <a:srgbClr val="0000CC"/>
                </a:solidFill>
                <a:latin typeface="Times New Roman" pitchFamily="18" charset="0"/>
                <a:ea typeface="標楷體" pitchFamily="65" charset="-120"/>
                <a:cs typeface="Times New Roman" pitchFamily="18" charset="0"/>
              </a:rPr>
              <a:t>214</a:t>
            </a:r>
          </a:p>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E-mail</a:t>
            </a:r>
            <a:r>
              <a:rPr lang="zh-TW" altLang="en-US" sz="1800" b="1" dirty="0">
                <a:solidFill>
                  <a:srgbClr val="0000CC"/>
                </a:solidFill>
                <a:latin typeface="Times New Roman" pitchFamily="18" charset="0"/>
                <a:ea typeface="標楷體" pitchFamily="65" charset="-120"/>
                <a:cs typeface="Times New Roman" pitchFamily="18" charset="0"/>
              </a:rPr>
              <a:t>：</a:t>
            </a:r>
            <a:r>
              <a:rPr lang="en-US" altLang="zh-TW" sz="1800" b="1" dirty="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3131840" y="1007489"/>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意見與交流</a:t>
            </a: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a:latin typeface="標楷體" pitchFamily="65" charset="-120"/>
                <a:ea typeface="標楷體" pitchFamily="65" charset="-120"/>
              </a:rPr>
              <a:t>　簡報完畢　敬請指教</a:t>
            </a: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37</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圖說文字 29">
            <a:extLst>
              <a:ext uri="{FF2B5EF4-FFF2-40B4-BE49-F238E27FC236}">
                <a16:creationId xmlns:a16="http://schemas.microsoft.com/office/drawing/2014/main" id="{BF7407F9-79D6-41A6-93D7-D8A8621BA3EE}"/>
              </a:ext>
            </a:extLst>
          </p:cNvPr>
          <p:cNvSpPr/>
          <p:nvPr/>
        </p:nvSpPr>
        <p:spPr bwMode="auto">
          <a:xfrm>
            <a:off x="5321760" y="898662"/>
            <a:ext cx="2187719" cy="1326209"/>
          </a:xfrm>
          <a:prstGeom prst="wedgeRectCallout">
            <a:avLst>
              <a:gd name="adj1" fmla="val 50996"/>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zh-TW" sz="1400" b="1" dirty="0">
                <a:latin typeface="Times New Roman" panose="02020603050405020304" pitchFamily="18" charset="0"/>
                <a:ea typeface="標楷體" pitchFamily="65" charset="-120"/>
                <a:cs typeface="Times New Roman" panose="02020603050405020304" pitchFamily="18" charset="0"/>
              </a:rPr>
              <a:t>112.7.31 </a:t>
            </a:r>
            <a:r>
              <a:rPr lang="zh-TW" altLang="en-US" sz="1400" b="1" spc="-100" dirty="0">
                <a:latin typeface="Times New Roman" panose="02020603050405020304" pitchFamily="18" charset="0"/>
                <a:ea typeface="標楷體" pitchFamily="65" charset="-120"/>
                <a:cs typeface="Times New Roman" panose="02020603050405020304" pitchFamily="18" charset="0"/>
              </a:rPr>
              <a:t>實際招生名額公告</a:t>
            </a:r>
            <a:endParaRPr lang="zh-TW" altLang="en-US" sz="1200" b="1" spc="-100" dirty="0">
              <a:solidFill>
                <a:srgbClr val="0000CC"/>
              </a:solidFill>
              <a:latin typeface="Times New Roman" panose="02020603050405020304" pitchFamily="18" charset="0"/>
              <a:ea typeface="標楷體" pitchFamily="65" charset="-120"/>
              <a:cs typeface="Times New Roman" panose="02020603050405020304" pitchFamily="18" charset="0"/>
            </a:endParaRPr>
          </a:p>
          <a:p>
            <a:r>
              <a:rPr lang="en-US" altLang="zh-TW" sz="1400" b="1" dirty="0">
                <a:latin typeface="Times New Roman" panose="02020603050405020304" pitchFamily="18" charset="0"/>
                <a:ea typeface="標楷體" pitchFamily="65" charset="-120"/>
                <a:cs typeface="Times New Roman" panose="02020603050405020304" pitchFamily="18" charset="0"/>
              </a:rPr>
              <a:t>112.8.1</a:t>
            </a:r>
            <a:r>
              <a:rPr lang="zh-TW" altLang="en-US" sz="1400" b="1" dirty="0">
                <a:latin typeface="Times New Roman" panose="02020603050405020304" pitchFamily="18" charset="0"/>
                <a:ea typeface="標楷體" pitchFamily="65" charset="-120"/>
                <a:cs typeface="Times New Roman" panose="02020603050405020304" pitchFamily="18" charset="0"/>
              </a:rPr>
              <a:t> 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、學程考科成績權重組合人數累計表公告</a:t>
            </a:r>
            <a:r>
              <a:rPr lang="zh-TW" altLang="en-US" sz="1400" dirty="0">
                <a:latin typeface="Times New Roman" panose="02020603050405020304" pitchFamily="18" charset="0"/>
                <a:cs typeface="Times New Roman" panose="02020603050405020304" pitchFamily="18" charset="0"/>
              </a:rPr>
              <a:t>，</a:t>
            </a:r>
            <a:r>
              <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endParaRPr lang="zh-TW" altLang="en-US" sz="1400" dirty="0"/>
          </a:p>
        </p:txBody>
      </p:sp>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一、</a:t>
            </a:r>
            <a:r>
              <a:rPr lang="zh-TW" altLang="en-US" dirty="0">
                <a:latin typeface="標楷體" pitchFamily="65" charset="-120"/>
                <a:ea typeface="標楷體" pitchFamily="65" charset="-120"/>
              </a:rPr>
              <a:t>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(2/3)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111.12.9~</a:t>
            </a:r>
          </a:p>
          <a:p>
            <a:pPr>
              <a:defRPr/>
            </a:pPr>
            <a:r>
              <a:rPr lang="en-US" altLang="zh-TW" sz="5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111.12.21</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112.4.6</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112.4.29~</a:t>
            </a:r>
          </a:p>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112.4.30</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275857" y="2270922"/>
            <a:ext cx="1416776"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a:latin typeface="Times New Roman" panose="02020603050405020304" pitchFamily="18" charset="0"/>
                <a:ea typeface="標楷體" pitchFamily="65" charset="-120"/>
                <a:cs typeface="Times New Roman" panose="02020603050405020304" pitchFamily="18" charset="0"/>
              </a:rPr>
              <a:t>112.5.18~</a:t>
            </a:r>
          </a:p>
          <a:p>
            <a:pPr algn="ctr">
              <a:defRPr/>
            </a:pPr>
            <a:r>
              <a:rPr lang="en-US" altLang="zh-TW" sz="1400" b="1" spc="-100" dirty="0">
                <a:latin typeface="Times New Roman" panose="02020603050405020304" pitchFamily="18" charset="0"/>
                <a:ea typeface="標楷體" pitchFamily="65" charset="-120"/>
                <a:cs typeface="Times New Roman" panose="02020603050405020304" pitchFamily="18" charset="0"/>
              </a:rPr>
              <a:t>112.6.7</a:t>
            </a: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資格審查登錄</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含特種生</a:t>
            </a: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繳件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250780" y="1484316"/>
            <a:ext cx="1008063" cy="647700"/>
          </a:xfrm>
          <a:prstGeom prst="wedgeRectCallout">
            <a:avLst>
              <a:gd name="adj1" fmla="val 33152"/>
              <a:gd name="adj2" fmla="val 22282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112.6.27</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112.7.18~</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112.7.20</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登錄集體繳費意願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a:latin typeface="Times New Roman" panose="02020603050405020304" pitchFamily="18" charset="0"/>
                <a:ea typeface="標楷體" pitchFamily="65" charset="-120"/>
                <a:cs typeface="Times New Roman" panose="02020603050405020304" pitchFamily="18" charset="0"/>
              </a:rPr>
              <a:t>勾選集體繳費考生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p:spPr>
        <p:txBody>
          <a:bodyPr wrap="square">
            <a:spAutoFit/>
          </a:bodyPr>
          <a:lstStyle/>
          <a:p>
            <a:pPr algn="ctr">
              <a:defRPr/>
            </a:pPr>
            <a:r>
              <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112.7.20</a:t>
            </a:r>
            <a:r>
              <a:rPr lang="zh-TW" altLang="en-US"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完成集體繳費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a:cxnSpLocks/>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112.8.1~112.8.4</a:t>
            </a: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112.8.10</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錄取公告及</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a:latin typeface="Times New Roman" panose="02020603050405020304" pitchFamily="18" charset="0"/>
                <a:cs typeface="Times New Roman" panose="02020603050405020304" pitchFamily="18" charset="0"/>
              </a:rPr>
              <a:t>  </a:t>
            </a: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483504" y="5866391"/>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請參閱招生簡章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a:solidFill>
                  <a:schemeClr val="tx1"/>
                </a:solidFill>
                <a:latin typeface="Times New Roman" panose="02020603050405020304" pitchFamily="18" charset="0"/>
                <a:cs typeface="Times New Roman" panose="02020603050405020304" pitchFamily="18" charset="0"/>
              </a:rPr>
              <a:t>112.7.21~112.7.26</a:t>
            </a: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 112.5.8~</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112.5.12</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勾選免登記資格審查名單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4</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一、招生重要日程及作業流程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(3/3)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252413"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038225"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統一入學測驗考試</a:t>
            </a:r>
          </a:p>
        </p:txBody>
      </p:sp>
      <p:sp>
        <p:nvSpPr>
          <p:cNvPr id="32" name="矩形 31"/>
          <p:cNvSpPr/>
          <p:nvPr/>
        </p:nvSpPr>
        <p:spPr>
          <a:xfrm>
            <a:off x="1824039" y="1891506"/>
            <a:ext cx="431800" cy="327660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資格審查登錄及繳件</a:t>
            </a:r>
          </a:p>
        </p:txBody>
      </p:sp>
      <p:sp>
        <p:nvSpPr>
          <p:cNvPr id="33" name="矩形 32"/>
          <p:cNvSpPr/>
          <p:nvPr/>
        </p:nvSpPr>
        <p:spPr>
          <a:xfrm>
            <a:off x="2609851" y="1891507"/>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038469" y="1942834"/>
            <a:ext cx="1065470"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b"/>
          <a:lstStyle/>
          <a:p>
            <a:pPr algn="ctr" fontAlgn="auto">
              <a:lnSpc>
                <a:spcPts val="1800"/>
              </a:lnSpc>
              <a:spcBef>
                <a:spcPts val="0"/>
              </a:spcBef>
              <a:spcAft>
                <a:spcPts val="0"/>
              </a:spcAft>
              <a:defRPr/>
            </a:pPr>
            <a:r>
              <a:rPr kumimoji="0" lang="zh-TW" altLang="en-US" b="1" dirty="0">
                <a:solidFill>
                  <a:srgbClr val="0000CC"/>
                </a:solidFill>
                <a:latin typeface="標楷體" pitchFamily="65" charset="-120"/>
                <a:ea typeface="標楷體" pitchFamily="65" charset="-120"/>
              </a:rPr>
              <a:t>查詢</a:t>
            </a:r>
            <a:r>
              <a:rPr kumimoji="0" lang="en-US" altLang="zh-TW" b="1" dirty="0">
                <a:solidFill>
                  <a:schemeClr val="bg1"/>
                </a:solidFill>
                <a:latin typeface="標楷體" pitchFamily="65" charset="-120"/>
                <a:ea typeface="標楷體" pitchFamily="65" charset="-120"/>
              </a:rPr>
              <a:t>…………………………….</a:t>
            </a:r>
          </a:p>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重組合人數表公告；</a:t>
            </a:r>
            <a:r>
              <a:rPr kumimoji="0" lang="zh-TW" altLang="en-US" b="1" dirty="0">
                <a:solidFill>
                  <a:srgbClr val="0000CC"/>
                </a:solidFill>
                <a:latin typeface="標楷體" pitchFamily="65" charset="-120"/>
                <a:ea typeface="標楷體" pitchFamily="65" charset="-120"/>
              </a:rPr>
              <a:t>個人總成績</a:t>
            </a: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、學程考科成績權實際招生名額及各招生群</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類</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206875" y="1937544"/>
            <a:ext cx="433388" cy="145415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206875" y="3748882"/>
            <a:ext cx="433388" cy="1443038"/>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669088" y="1949185"/>
            <a:ext cx="431800" cy="3273425"/>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454900"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錄取公告及分發結果查詢</a:t>
            </a:r>
          </a:p>
        </p:txBody>
      </p:sp>
      <p:sp>
        <p:nvSpPr>
          <p:cNvPr id="39" name="矩形 38"/>
          <p:cNvSpPr/>
          <p:nvPr/>
        </p:nvSpPr>
        <p:spPr>
          <a:xfrm>
            <a:off x="3390900" y="1916906"/>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8240712" y="1949451"/>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註冊報到</a:t>
            </a:r>
          </a:p>
        </p:txBody>
      </p:sp>
      <p:cxnSp>
        <p:nvCxnSpPr>
          <p:cNvPr id="41" name="直線單箭頭接點 40"/>
          <p:cNvCxnSpPr/>
          <p:nvPr/>
        </p:nvCxnSpPr>
        <p:spPr>
          <a:xfrm>
            <a:off x="681037"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466849"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252663"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067049" y="3640931"/>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3884614" y="2666206"/>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3859213" y="456485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smtClean="0">
                <a:solidFill>
                  <a:schemeClr val="tx1"/>
                </a:solidFill>
              </a:rPr>
              <a:pPr>
                <a:defRPr/>
              </a:pPr>
              <a:t>5</a:t>
            </a:fld>
            <a:endParaRPr lang="zh-TW" altLang="en-US" dirty="0">
              <a:solidFill>
                <a:schemeClr val="tx1"/>
              </a:solidFill>
            </a:endParaRPr>
          </a:p>
        </p:txBody>
      </p:sp>
      <p:cxnSp>
        <p:nvCxnSpPr>
          <p:cNvPr id="48" name="直線單箭頭接點 47"/>
          <p:cNvCxnSpPr/>
          <p:nvPr/>
        </p:nvCxnSpPr>
        <p:spPr>
          <a:xfrm>
            <a:off x="4640263"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6215061"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7131050" y="3540652"/>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916862" y="357319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CD0CD23-4FB3-4FAC-A264-2FCFD40F49ED}"/>
              </a:ext>
            </a:extLst>
          </p:cNvPr>
          <p:cNvPicPr>
            <a:picLocks noChangeAspect="1"/>
          </p:cNvPicPr>
          <p:nvPr/>
        </p:nvPicPr>
        <p:blipFill>
          <a:blip r:embed="rId3"/>
          <a:stretch>
            <a:fillRect/>
          </a:stretch>
        </p:blipFill>
        <p:spPr>
          <a:xfrm>
            <a:off x="975819" y="2169232"/>
            <a:ext cx="7192361" cy="3743816"/>
          </a:xfrm>
          <a:prstGeom prst="rect">
            <a:avLst/>
          </a:prstGeom>
        </p:spPr>
      </p:pic>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6</a:t>
            </a:fld>
            <a:endParaRPr lang="en-US" altLang="zh-TW" dirty="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49338" y="1190725"/>
            <a:ext cx="7890011" cy="646331"/>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簡章查詢與下載」中「</a:t>
            </a:r>
            <a:r>
              <a:rPr lang="en-US" altLang="zh-TW" b="1" dirty="0">
                <a:latin typeface="Times New Roman" panose="02020603050405020304" pitchFamily="18" charset="0"/>
                <a:ea typeface="標楷體" pitchFamily="65" charset="-120"/>
                <a:cs typeface="Times New Roman" panose="02020603050405020304" pitchFamily="18" charset="0"/>
              </a:rPr>
              <a:t>112</a:t>
            </a:r>
            <a:r>
              <a:rPr lang="zh-TW" altLang="en-US" b="1" dirty="0">
                <a:latin typeface="Times New Roman" panose="02020603050405020304" pitchFamily="18" charset="0"/>
                <a:ea typeface="標楷體" pitchFamily="65" charset="-120"/>
                <a:cs typeface="Times New Roman" panose="02020603050405020304" pitchFamily="18" charset="0"/>
              </a:rPr>
              <a:t>學年度招生學校資料查詢系統 」</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64807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7</a:t>
            </a:fld>
            <a:endParaRPr lang="en-US" altLang="zh-TW" dirty="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3" name="圖片 2">
            <a:extLst>
              <a:ext uri="{FF2B5EF4-FFF2-40B4-BE49-F238E27FC236}">
                <a16:creationId xmlns:a16="http://schemas.microsoft.com/office/drawing/2014/main" id="{191E584B-92D0-4468-8D13-F33D7D32D26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835696" y="1124744"/>
            <a:ext cx="5832648" cy="5472607"/>
          </a:xfrm>
          <a:prstGeom prst="rect">
            <a:avLst/>
          </a:prstGeom>
        </p:spPr>
      </p:pic>
      <p:pic>
        <p:nvPicPr>
          <p:cNvPr id="6" name="圖片 5">
            <a:extLst>
              <a:ext uri="{FF2B5EF4-FFF2-40B4-BE49-F238E27FC236}">
                <a16:creationId xmlns:a16="http://schemas.microsoft.com/office/drawing/2014/main" id="{1E958E43-859F-4CBD-A6FF-B6063A0D3A98}"/>
              </a:ext>
            </a:extLst>
          </p:cNvPr>
          <p:cNvPicPr>
            <a:picLocks noChangeAspect="1"/>
          </p:cNvPicPr>
          <p:nvPr/>
        </p:nvPicPr>
        <p:blipFill>
          <a:blip r:embed="rId5"/>
          <a:stretch>
            <a:fillRect/>
          </a:stretch>
        </p:blipFill>
        <p:spPr>
          <a:xfrm>
            <a:off x="1698589" y="1126458"/>
            <a:ext cx="6113771" cy="5483975"/>
          </a:xfrm>
          <a:prstGeom prst="rect">
            <a:avLst/>
          </a:prstGeom>
        </p:spPr>
      </p:pic>
    </p:spTree>
    <p:extLst>
      <p:ext uri="{BB962C8B-B14F-4D97-AF65-F5344CB8AC3E}">
        <p14:creationId xmlns:p14="http://schemas.microsoft.com/office/powerpoint/2010/main" val="38597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763F976-D764-4CC7-AA6C-830E82295ACD}"/>
              </a:ext>
            </a:extLst>
          </p:cNvPr>
          <p:cNvPicPr>
            <a:picLocks noChangeAspect="1"/>
          </p:cNvPicPr>
          <p:nvPr/>
        </p:nvPicPr>
        <p:blipFill rotWithShape="1">
          <a:blip r:embed="rId3"/>
          <a:srcRect t="22447"/>
          <a:stretch/>
        </p:blipFill>
        <p:spPr>
          <a:xfrm>
            <a:off x="827584" y="3699671"/>
            <a:ext cx="7272808" cy="2699967"/>
          </a:xfrm>
          <a:prstGeom prst="rect">
            <a:avLst/>
          </a:prstGeom>
        </p:spPr>
      </p:pic>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8</a:t>
            </a:fld>
            <a:endParaRPr lang="en-US" altLang="zh-TW" dirty="0"/>
          </a:p>
        </p:txBody>
      </p:sp>
      <p:sp>
        <p:nvSpPr>
          <p:cNvPr id="34819" name="標題 1"/>
          <p:cNvSpPr txBox="1">
            <a:spLocks/>
          </p:cNvSpPr>
          <p:nvPr/>
        </p:nvSpPr>
        <p:spPr bwMode="auto">
          <a:xfrm>
            <a:off x="271462" y="341313"/>
            <a:ext cx="8621017"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權重組合查詢結果頁面</a:t>
            </a:r>
            <a:endParaRPr lang="zh-TW" altLang="en-US" sz="2800" dirty="0">
              <a:solidFill>
                <a:srgbClr val="FF0000"/>
              </a:solidFill>
            </a:endParaRPr>
          </a:p>
        </p:txBody>
      </p:sp>
      <p:sp>
        <p:nvSpPr>
          <p:cNvPr id="6" name="矩形 5"/>
          <p:cNvSpPr/>
          <p:nvPr/>
        </p:nvSpPr>
        <p:spPr>
          <a:xfrm>
            <a:off x="6300191" y="1062980"/>
            <a:ext cx="2592287" cy="1200329"/>
          </a:xfrm>
          <a:prstGeom prst="rect">
            <a:avLst/>
          </a:prstGeom>
        </p:spPr>
        <p:txBody>
          <a:bodyPr wrap="square">
            <a:spAutoFit/>
          </a:bodyPr>
          <a:lstStyle/>
          <a:p>
            <a:r>
              <a:rPr lang="zh-TW" altLang="en-US" dirty="0">
                <a:solidFill>
                  <a:srgbClr val="00B050"/>
                </a:solidFill>
                <a:latin typeface="標楷體" panose="03000509000000000000" pitchFamily="65" charset="-120"/>
                <a:ea typeface="標楷體" panose="03000509000000000000" pitchFamily="65" charset="-120"/>
              </a:rPr>
              <a:t>考生可查詢統測各科目成績採計權重相同之校系科</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組</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、學程組合，作為後續選填志願參考。</a:t>
            </a:r>
          </a:p>
        </p:txBody>
      </p:sp>
      <p:pic>
        <p:nvPicPr>
          <p:cNvPr id="3" name="圖片 2">
            <a:extLst>
              <a:ext uri="{FF2B5EF4-FFF2-40B4-BE49-F238E27FC236}">
                <a16:creationId xmlns:a16="http://schemas.microsoft.com/office/drawing/2014/main" id="{91A34254-60F7-4222-9A9E-3010A06FAD6A}"/>
              </a:ext>
            </a:extLst>
          </p:cNvPr>
          <p:cNvPicPr>
            <a:picLocks noChangeAspect="1"/>
          </p:cNvPicPr>
          <p:nvPr/>
        </p:nvPicPr>
        <p:blipFill>
          <a:blip r:embed="rId4"/>
          <a:stretch>
            <a:fillRect/>
          </a:stretch>
        </p:blipFill>
        <p:spPr>
          <a:xfrm>
            <a:off x="467544" y="1136921"/>
            <a:ext cx="5616624" cy="2562750"/>
          </a:xfrm>
          <a:prstGeom prst="rect">
            <a:avLst/>
          </a:prstGeom>
        </p:spPr>
      </p:pic>
      <p:sp>
        <p:nvSpPr>
          <p:cNvPr id="11" name="上彎箭號 9">
            <a:extLst>
              <a:ext uri="{FF2B5EF4-FFF2-40B4-BE49-F238E27FC236}">
                <a16:creationId xmlns:a16="http://schemas.microsoft.com/office/drawing/2014/main" id="{E5AF4AF2-9F61-418A-A1E5-74B410C79139}"/>
              </a:ext>
            </a:extLst>
          </p:cNvPr>
          <p:cNvSpPr/>
          <p:nvPr/>
        </p:nvSpPr>
        <p:spPr>
          <a:xfrm rot="10800000" flipH="1">
            <a:off x="6372200" y="2351564"/>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矩形 6">
            <a:extLst>
              <a:ext uri="{FF2B5EF4-FFF2-40B4-BE49-F238E27FC236}">
                <a16:creationId xmlns:a16="http://schemas.microsoft.com/office/drawing/2014/main" id="{33388AEB-EFD8-4C21-AAFA-F07346C754E0}"/>
              </a:ext>
            </a:extLst>
          </p:cNvPr>
          <p:cNvSpPr/>
          <p:nvPr/>
        </p:nvSpPr>
        <p:spPr>
          <a:xfrm>
            <a:off x="6606872" y="4293096"/>
            <a:ext cx="1476165" cy="1994049"/>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Tree>
    <p:extLst>
      <p:ext uri="{BB962C8B-B14F-4D97-AF65-F5344CB8AC3E}">
        <p14:creationId xmlns:p14="http://schemas.microsoft.com/office/powerpoint/2010/main" val="272321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9</a:t>
            </a:fld>
            <a:endParaRPr lang="en-US" altLang="zh-TW" dirty="0"/>
          </a:p>
        </p:txBody>
      </p:sp>
      <p:sp>
        <p:nvSpPr>
          <p:cNvPr id="34819" name="標題 1"/>
          <p:cNvSpPr txBox="1">
            <a:spLocks/>
          </p:cNvSpPr>
          <p:nvPr/>
        </p:nvSpPr>
        <p:spPr bwMode="auto">
          <a:xfrm>
            <a:off x="65783" y="260648"/>
            <a:ext cx="8898705"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各招生群</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類</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別權重組合代碼對      </a:t>
            </a:r>
            <a:endParaRPr lang="en-US" altLang="zh-TW" sz="2000" dirty="0">
              <a:solidFill>
                <a:srgbClr val="FF0000"/>
              </a:solidFill>
              <a:latin typeface="標楷體" pitchFamily="65" charset="-120"/>
              <a:ea typeface="標楷體" pitchFamily="65" charset="-120"/>
            </a:endParaRPr>
          </a:p>
          <a:p>
            <a:pPr eaLnBrk="0" hangingPunct="0"/>
            <a:r>
              <a:rPr lang="en-US" altLang="zh-TW" sz="2000" dirty="0">
                <a:solidFill>
                  <a:srgbClr val="FF0000"/>
                </a:solidFill>
                <a:latin typeface="標楷體" pitchFamily="65" charset="-120"/>
                <a:ea typeface="標楷體" pitchFamily="65" charset="-120"/>
              </a:rPr>
              <a:t>                                      </a:t>
            </a:r>
            <a:r>
              <a:rPr lang="zh-TW" altLang="en-US" sz="2000" dirty="0">
                <a:solidFill>
                  <a:srgbClr val="FF0000"/>
                </a:solidFill>
                <a:latin typeface="標楷體" pitchFamily="65" charset="-120"/>
                <a:ea typeface="標楷體" pitchFamily="65" charset="-120"/>
              </a:rPr>
              <a:t>應統測各科目採計權重一覽表下載</a:t>
            </a:r>
            <a:endParaRPr lang="zh-TW" altLang="en-US" sz="2000" dirty="0">
              <a:solidFill>
                <a:srgbClr val="FF0000"/>
              </a:solidFill>
            </a:endParaRPr>
          </a:p>
        </p:txBody>
      </p:sp>
      <p:pic>
        <p:nvPicPr>
          <p:cNvPr id="2" name="圖片 1">
            <a:extLst>
              <a:ext uri="{FF2B5EF4-FFF2-40B4-BE49-F238E27FC236}">
                <a16:creationId xmlns:a16="http://schemas.microsoft.com/office/drawing/2014/main" id="{001D21C7-7B22-4168-9536-BEF3172D71B8}"/>
              </a:ext>
            </a:extLst>
          </p:cNvPr>
          <p:cNvPicPr>
            <a:picLocks noChangeAspect="1"/>
          </p:cNvPicPr>
          <p:nvPr/>
        </p:nvPicPr>
        <p:blipFill>
          <a:blip r:embed="rId3"/>
          <a:stretch>
            <a:fillRect/>
          </a:stretch>
        </p:blipFill>
        <p:spPr>
          <a:xfrm>
            <a:off x="323528" y="1251606"/>
            <a:ext cx="5400600" cy="2255384"/>
          </a:xfrm>
          <a:prstGeom prst="rect">
            <a:avLst/>
          </a:prstGeom>
        </p:spPr>
      </p:pic>
      <p:sp>
        <p:nvSpPr>
          <p:cNvPr id="8" name="上彎箭號 9">
            <a:extLst>
              <a:ext uri="{FF2B5EF4-FFF2-40B4-BE49-F238E27FC236}">
                <a16:creationId xmlns:a16="http://schemas.microsoft.com/office/drawing/2014/main" id="{884F2C56-4EB5-4BF6-A81C-F1239FAE1D26}"/>
              </a:ext>
            </a:extLst>
          </p:cNvPr>
          <p:cNvSpPr/>
          <p:nvPr/>
        </p:nvSpPr>
        <p:spPr>
          <a:xfrm rot="10800000" flipH="1">
            <a:off x="5724128" y="2266335"/>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5" name="圖片 4">
            <a:extLst>
              <a:ext uri="{FF2B5EF4-FFF2-40B4-BE49-F238E27FC236}">
                <a16:creationId xmlns:a16="http://schemas.microsoft.com/office/drawing/2014/main" id="{D3B588A6-2BBB-42D0-918F-897677BD7619}"/>
              </a:ext>
            </a:extLst>
          </p:cNvPr>
          <p:cNvPicPr>
            <a:picLocks noChangeAspect="1"/>
          </p:cNvPicPr>
          <p:nvPr/>
        </p:nvPicPr>
        <p:blipFill rotWithShape="1">
          <a:blip r:embed="rId4"/>
          <a:srcRect t="3404"/>
          <a:stretch/>
        </p:blipFill>
        <p:spPr>
          <a:xfrm>
            <a:off x="4506356" y="2642645"/>
            <a:ext cx="3801281" cy="4078830"/>
          </a:xfrm>
          <a:prstGeom prst="rect">
            <a:avLst/>
          </a:prstGeom>
          <a:ln>
            <a:solidFill>
              <a:schemeClr val="tx1"/>
            </a:solidFill>
          </a:ln>
        </p:spPr>
      </p:pic>
    </p:spTree>
    <p:extLst>
      <p:ext uri="{BB962C8B-B14F-4D97-AF65-F5344CB8AC3E}">
        <p14:creationId xmlns:p14="http://schemas.microsoft.com/office/powerpoint/2010/main" val="2081584192"/>
      </p:ext>
    </p:extLst>
  </p:cSld>
  <p:clrMapOvr>
    <a:masterClrMapping/>
  </p:clrMapOvr>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56927</TotalTime>
  <Words>6273</Words>
  <Application>Microsoft Office PowerPoint</Application>
  <PresentationFormat>如螢幕大小 (4:3)</PresentationFormat>
  <Paragraphs>732</Paragraphs>
  <Slides>37</Slides>
  <Notes>37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37</vt:i4>
      </vt:variant>
    </vt:vector>
  </HeadingPairs>
  <TitlesOfParts>
    <vt:vector size="44" baseType="lpstr">
      <vt:lpstr>新細明體</vt:lpstr>
      <vt:lpstr>標楷體</vt:lpstr>
      <vt:lpstr>Arial</vt:lpstr>
      <vt:lpstr>Calibri</vt:lpstr>
      <vt:lpstr>Times New Roman</vt:lpstr>
      <vt:lpstr>Wingdings</vt:lpstr>
      <vt:lpstr>101四技聯登-高職報名宣導</vt:lpstr>
      <vt:lpstr>112學年度</vt:lpstr>
      <vt:lpstr>說明內容</vt:lpstr>
      <vt:lpstr>PowerPoint 簡報</vt:lpstr>
      <vt:lpstr>一、招生重要日程及作業流程(2/3)</vt:lpstr>
      <vt:lpstr>一、招生重要日程及作業流程(3/3)</vt:lpstr>
      <vt:lpstr>PowerPoint 簡報</vt:lpstr>
      <vt:lpstr>PowerPoint 簡報</vt:lpstr>
      <vt:lpstr>PowerPoint 簡報</vt:lpstr>
      <vt:lpstr>PowerPoint 簡報</vt:lpstr>
      <vt:lpstr>三、招生作業說明-重要注意事項</vt:lpstr>
      <vt:lpstr>三、招生作業說明(一)-資格審查(1/4)</vt:lpstr>
      <vt:lpstr>三、招生作業說明(一)-資格審查(2/4)</vt:lpstr>
      <vt:lpstr>三、招生作業說明(一)-資格審查(3/4)</vt:lpstr>
      <vt:lpstr>三、招生作業說明(一)-資格審查(4/4)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三、招生作業說明(七)-網路選填登記志願(1/7)</vt:lpstr>
      <vt:lpstr>三、招生作業說明(七)-網路選填登記志願(2/7)</vt:lpstr>
      <vt:lpstr>三、招生作業說明(七)-網路選填登記志願(3/7)</vt:lpstr>
      <vt:lpstr>三、招生作業說明(七)-網路選填登記志願(4/7)</vt:lpstr>
      <vt:lpstr>三、招生作業說明(七)-網路選填登記志願(5/7)</vt:lpstr>
      <vt:lpstr>三、招生作業說明(七)-網路選填登記志願(6/7)</vt:lpstr>
      <vt:lpstr>三、招生作業說明(七)-網路選填登記志願(7/7)</vt:lpstr>
      <vt:lpstr>PowerPoint 簡報</vt:lpstr>
      <vt:lpstr>PowerPoint 簡報</vt:lpstr>
      <vt:lpstr>PowerPoint 簡報</vt:lpstr>
      <vt:lpstr>PowerPoint 簡報</vt:lpstr>
      <vt:lpstr>感謝您的蒞臨與指導 並祝您順心如意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112學年度四技二專聯合登記分發入學招生宣導</dc:title>
  <dc:creator>技專校院招生委員會聯合會</dc:creator>
  <cp:lastModifiedBy>王翠霜</cp:lastModifiedBy>
  <cp:revision>855</cp:revision>
  <cp:lastPrinted>2012-12-12T05:48:57Z</cp:lastPrinted>
  <dcterms:created xsi:type="dcterms:W3CDTF">2011-11-28T00:15:34Z</dcterms:created>
  <dcterms:modified xsi:type="dcterms:W3CDTF">2022-12-13T02:57:31Z</dcterms:modified>
</cp:coreProperties>
</file>