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handoutMasterIdLst>
    <p:handoutMasterId r:id="rId29"/>
  </p:handoutMasterIdLst>
  <p:sldIdLst>
    <p:sldId id="256" r:id="rId2"/>
    <p:sldId id="337" r:id="rId3"/>
    <p:sldId id="353" r:id="rId4"/>
    <p:sldId id="360" r:id="rId5"/>
    <p:sldId id="326" r:id="rId6"/>
    <p:sldId id="361" r:id="rId7"/>
    <p:sldId id="349" r:id="rId8"/>
    <p:sldId id="350" r:id="rId9"/>
    <p:sldId id="356" r:id="rId10"/>
    <p:sldId id="357" r:id="rId11"/>
    <p:sldId id="362" r:id="rId12"/>
    <p:sldId id="358" r:id="rId13"/>
    <p:sldId id="359" r:id="rId14"/>
    <p:sldId id="331" r:id="rId15"/>
    <p:sldId id="363" r:id="rId16"/>
    <p:sldId id="364" r:id="rId17"/>
    <p:sldId id="366" r:id="rId18"/>
    <p:sldId id="367" r:id="rId19"/>
    <p:sldId id="355" r:id="rId20"/>
    <p:sldId id="347" r:id="rId21"/>
    <p:sldId id="351" r:id="rId22"/>
    <p:sldId id="338" r:id="rId23"/>
    <p:sldId id="334" r:id="rId24"/>
    <p:sldId id="335" r:id="rId25"/>
    <p:sldId id="336" r:id="rId26"/>
    <p:sldId id="348" r:id="rId27"/>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6600"/>
    <a:srgbClr val="FF6600"/>
    <a:srgbClr val="A8DF39"/>
    <a:srgbClr val="8EC31F"/>
    <a:srgbClr val="5D5DCB"/>
    <a:srgbClr val="FF0000"/>
    <a:srgbClr val="0B337B"/>
    <a:srgbClr val="FFA54B"/>
    <a:srgbClr val="F2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761" autoAdjust="0"/>
  </p:normalViewPr>
  <p:slideViewPr>
    <p:cSldViewPr>
      <p:cViewPr varScale="1">
        <p:scale>
          <a:sx n="104" d="100"/>
          <a:sy n="104" d="100"/>
        </p:scale>
        <p:origin x="17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33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827A463-BC8D-4E2F-A516-0C64F144222A}"/>
              </a:ext>
            </a:extLst>
          </p:cNvPr>
          <p:cNvSpPr>
            <a:spLocks noGrp="1"/>
          </p:cNvSpPr>
          <p:nvPr>
            <p:ph type="hdr" sz="quarter"/>
          </p:nvPr>
        </p:nvSpPr>
        <p:spPr>
          <a:xfrm>
            <a:off x="0" y="0"/>
            <a:ext cx="3076575" cy="511175"/>
          </a:xfrm>
          <a:prstGeom prst="rect">
            <a:avLst/>
          </a:prstGeom>
        </p:spPr>
        <p:txBody>
          <a:bodyPr vert="horz" lIns="94737" tIns="47369" rIns="94737" bIns="47369"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a:extLst>
              <a:ext uri="{FF2B5EF4-FFF2-40B4-BE49-F238E27FC236}">
                <a16:creationId xmlns:a16="http://schemas.microsoft.com/office/drawing/2014/main" id="{56AB13CB-C5CD-4185-8DC2-1CFD5920CE0A}"/>
              </a:ext>
            </a:extLst>
          </p:cNvPr>
          <p:cNvSpPr>
            <a:spLocks noGrp="1"/>
          </p:cNvSpPr>
          <p:nvPr>
            <p:ph type="dt" idx="1"/>
          </p:nvPr>
        </p:nvSpPr>
        <p:spPr>
          <a:xfrm>
            <a:off x="4021138" y="0"/>
            <a:ext cx="3076575" cy="511175"/>
          </a:xfrm>
          <a:prstGeom prst="rect">
            <a:avLst/>
          </a:prstGeom>
        </p:spPr>
        <p:txBody>
          <a:bodyPr vert="horz" lIns="94737" tIns="47369" rIns="94737" bIns="47369" rtlCol="0"/>
          <a:lstStyle>
            <a:lvl1pPr algn="r" eaLnBrk="1" hangingPunct="1">
              <a:defRPr sz="1200">
                <a:latin typeface="Arial" charset="0"/>
                <a:ea typeface="新細明體" charset="-120"/>
              </a:defRPr>
            </a:lvl1pPr>
          </a:lstStyle>
          <a:p>
            <a:pPr>
              <a:defRPr/>
            </a:pPr>
            <a:fld id="{F9133D92-9F11-4895-9692-665526DE7F61}" type="datetime1">
              <a:rPr lang="zh-TW" altLang="en-US"/>
              <a:pPr>
                <a:defRPr/>
              </a:pPr>
              <a:t>2023/4/11</a:t>
            </a:fld>
            <a:endParaRPr lang="zh-TW" altLang="en-US"/>
          </a:p>
        </p:txBody>
      </p:sp>
      <p:sp>
        <p:nvSpPr>
          <p:cNvPr id="4" name="投影片圖像版面配置區 3">
            <a:extLst>
              <a:ext uri="{FF2B5EF4-FFF2-40B4-BE49-F238E27FC236}">
                <a16:creationId xmlns:a16="http://schemas.microsoft.com/office/drawing/2014/main" id="{DB8F7E11-121E-402F-9A46-9EB2C2CE162D}"/>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7" tIns="47369" rIns="94737" bIns="47369" rtlCol="0" anchor="ctr"/>
          <a:lstStyle/>
          <a:p>
            <a:pPr lvl="0"/>
            <a:endParaRPr lang="zh-TW" altLang="en-US" noProof="0"/>
          </a:p>
        </p:txBody>
      </p:sp>
      <p:sp>
        <p:nvSpPr>
          <p:cNvPr id="5" name="備忘稿版面配置區 4">
            <a:extLst>
              <a:ext uri="{FF2B5EF4-FFF2-40B4-BE49-F238E27FC236}">
                <a16:creationId xmlns:a16="http://schemas.microsoft.com/office/drawing/2014/main" id="{45BA481B-CA43-467C-8899-DF5021F0E7FA}"/>
              </a:ext>
            </a:extLst>
          </p:cNvPr>
          <p:cNvSpPr>
            <a:spLocks noGrp="1"/>
          </p:cNvSpPr>
          <p:nvPr>
            <p:ph type="body" sz="quarter" idx="3"/>
          </p:nvPr>
        </p:nvSpPr>
        <p:spPr>
          <a:xfrm>
            <a:off x="709613" y="4860925"/>
            <a:ext cx="5680075" cy="4605338"/>
          </a:xfrm>
          <a:prstGeom prst="rect">
            <a:avLst/>
          </a:prstGeom>
        </p:spPr>
        <p:txBody>
          <a:bodyPr vert="horz" lIns="94737" tIns="47369" rIns="94737" bIns="47369"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EC08A041-4151-464A-97B1-CBFD72AA73F2}"/>
              </a:ext>
            </a:extLst>
          </p:cNvPr>
          <p:cNvSpPr>
            <a:spLocks noGrp="1"/>
          </p:cNvSpPr>
          <p:nvPr>
            <p:ph type="ftr" sz="quarter" idx="4"/>
          </p:nvPr>
        </p:nvSpPr>
        <p:spPr>
          <a:xfrm>
            <a:off x="0" y="9721850"/>
            <a:ext cx="3076575" cy="511175"/>
          </a:xfrm>
          <a:prstGeom prst="rect">
            <a:avLst/>
          </a:prstGeom>
        </p:spPr>
        <p:txBody>
          <a:bodyPr vert="horz" lIns="94737" tIns="47369" rIns="94737" bIns="47369"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E9719BC4-9007-4E62-A59E-025F7DC63D25}"/>
              </a:ext>
            </a:extLst>
          </p:cNvPr>
          <p:cNvSpPr>
            <a:spLocks noGrp="1"/>
          </p:cNvSpPr>
          <p:nvPr>
            <p:ph type="sldNum" sz="quarter" idx="5"/>
          </p:nvPr>
        </p:nvSpPr>
        <p:spPr>
          <a:xfrm>
            <a:off x="4021138" y="9721850"/>
            <a:ext cx="3076575" cy="511175"/>
          </a:xfrm>
          <a:prstGeom prst="rect">
            <a:avLst/>
          </a:prstGeom>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5AC05091-7EAB-46BC-8D04-F664E97C815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5175" indent="-292100">
              <a:spcBef>
                <a:spcPct val="30000"/>
              </a:spcBef>
              <a:defRPr sz="1200">
                <a:solidFill>
                  <a:schemeClr val="tx1"/>
                </a:solidFill>
                <a:latin typeface="Calibri" panose="020F0502020204030204" pitchFamily="34" charset="0"/>
                <a:ea typeface="新細明體" panose="02020500000000000000" pitchFamily="18" charset="-120"/>
              </a:defRPr>
            </a:lvl2pPr>
            <a:lvl3pPr marL="1181100" indent="-233363">
              <a:spcBef>
                <a:spcPct val="30000"/>
              </a:spcBef>
              <a:defRPr sz="1200">
                <a:solidFill>
                  <a:schemeClr val="tx1"/>
                </a:solidFill>
                <a:latin typeface="Calibri" panose="020F0502020204030204" pitchFamily="34" charset="0"/>
                <a:ea typeface="新細明體" panose="02020500000000000000" pitchFamily="18" charset="-120"/>
              </a:defRPr>
            </a:lvl3pPr>
            <a:lvl4pPr marL="1654175" indent="-233363">
              <a:spcBef>
                <a:spcPct val="30000"/>
              </a:spcBef>
              <a:defRPr sz="1200">
                <a:solidFill>
                  <a:schemeClr val="tx1"/>
                </a:solidFill>
                <a:latin typeface="Calibri" panose="020F0502020204030204" pitchFamily="34" charset="0"/>
                <a:ea typeface="新細明體" panose="02020500000000000000" pitchFamily="18" charset="-120"/>
              </a:defRPr>
            </a:lvl4pPr>
            <a:lvl5pPr marL="2128838" indent="-233363">
              <a:spcBef>
                <a:spcPct val="30000"/>
              </a:spcBef>
              <a:defRPr sz="1200">
                <a:solidFill>
                  <a:schemeClr val="tx1"/>
                </a:solidFill>
                <a:latin typeface="Calibri" panose="020F0502020204030204" pitchFamily="34" charset="0"/>
                <a:ea typeface="新細明體" panose="02020500000000000000" pitchFamily="18" charset="-120"/>
              </a:defRPr>
            </a:lvl5pPr>
            <a:lvl6pPr marL="25860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432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04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57638" indent="-2333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CC96C9C-776F-4908-B34B-993A62658B75}" type="slidenum">
              <a:rPr lang="zh-TW" altLang="en-US" smtClean="0">
                <a:latin typeface="Arial" panose="020B0604020202020204" pitchFamily="34" charset="0"/>
              </a:rPr>
              <a:pPr>
                <a:spcBef>
                  <a:spcPct val="0"/>
                </a:spcBef>
              </a:pPr>
              <a:t>2</a:t>
            </a:fld>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68350" indent="-293688">
              <a:defRPr kumimoji="1">
                <a:solidFill>
                  <a:schemeClr val="tx1"/>
                </a:solidFill>
                <a:latin typeface="Arial" panose="020B0604020202020204" pitchFamily="34" charset="0"/>
                <a:ea typeface="新細明體" panose="02020500000000000000" pitchFamily="18" charset="-120"/>
              </a:defRPr>
            </a:lvl2pPr>
            <a:lvl3pPr marL="1182688" indent="-234950">
              <a:defRPr kumimoji="1">
                <a:solidFill>
                  <a:schemeClr val="tx1"/>
                </a:solidFill>
                <a:latin typeface="Arial" panose="020B0604020202020204" pitchFamily="34" charset="0"/>
                <a:ea typeface="新細明體" panose="02020500000000000000" pitchFamily="18" charset="-120"/>
              </a:defRPr>
            </a:lvl3pPr>
            <a:lvl4pPr marL="1655763" indent="-234950">
              <a:defRPr kumimoji="1">
                <a:solidFill>
                  <a:schemeClr val="tx1"/>
                </a:solidFill>
                <a:latin typeface="Arial" panose="020B0604020202020204" pitchFamily="34" charset="0"/>
                <a:ea typeface="新細明體" panose="02020500000000000000" pitchFamily="18" charset="-120"/>
              </a:defRPr>
            </a:lvl4pPr>
            <a:lvl5pPr marL="2130425" indent="-234950">
              <a:defRPr kumimoji="1">
                <a:solidFill>
                  <a:schemeClr val="tx1"/>
                </a:solidFill>
                <a:latin typeface="Arial" panose="020B0604020202020204" pitchFamily="34" charset="0"/>
                <a:ea typeface="新細明體" panose="02020500000000000000" pitchFamily="18" charset="-120"/>
              </a:defRPr>
            </a:lvl5pPr>
            <a:lvl6pPr marL="25876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448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20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592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96EF20F-25B7-44AB-9403-AA171F010D2F}" type="slidenum">
              <a:rPr lang="zh-TW" altLang="en-US" smtClean="0"/>
              <a:pPr/>
              <a:t>19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68350" indent="-293688">
              <a:defRPr kumimoji="1">
                <a:solidFill>
                  <a:schemeClr val="tx1"/>
                </a:solidFill>
                <a:latin typeface="Arial" panose="020B0604020202020204" pitchFamily="34" charset="0"/>
                <a:ea typeface="新細明體" panose="02020500000000000000" pitchFamily="18" charset="-120"/>
              </a:defRPr>
            </a:lvl2pPr>
            <a:lvl3pPr marL="1182688" indent="-234950">
              <a:defRPr kumimoji="1">
                <a:solidFill>
                  <a:schemeClr val="tx1"/>
                </a:solidFill>
                <a:latin typeface="Arial" panose="020B0604020202020204" pitchFamily="34" charset="0"/>
                <a:ea typeface="新細明體" panose="02020500000000000000" pitchFamily="18" charset="-120"/>
              </a:defRPr>
            </a:lvl3pPr>
            <a:lvl4pPr marL="1655763" indent="-234950">
              <a:defRPr kumimoji="1">
                <a:solidFill>
                  <a:schemeClr val="tx1"/>
                </a:solidFill>
                <a:latin typeface="Arial" panose="020B0604020202020204" pitchFamily="34" charset="0"/>
                <a:ea typeface="新細明體" panose="02020500000000000000" pitchFamily="18" charset="-120"/>
              </a:defRPr>
            </a:lvl4pPr>
            <a:lvl5pPr marL="2130425" indent="-234950">
              <a:defRPr kumimoji="1">
                <a:solidFill>
                  <a:schemeClr val="tx1"/>
                </a:solidFill>
                <a:latin typeface="Arial" panose="020B0604020202020204" pitchFamily="34" charset="0"/>
                <a:ea typeface="新細明體" panose="02020500000000000000" pitchFamily="18" charset="-120"/>
              </a:defRPr>
            </a:lvl5pPr>
            <a:lvl6pPr marL="25876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448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20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59225" indent="-2349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B4734E3-A492-445F-ABCF-965962B99640}" type="slidenum">
              <a:rPr lang="zh-TW" altLang="en-US" smtClean="0"/>
              <a:pPr/>
              <a:t>20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a:extLst>
              <a:ext uri="{FF2B5EF4-FFF2-40B4-BE49-F238E27FC236}">
                <a16:creationId xmlns:a16="http://schemas.microsoft.com/office/drawing/2014/main" id="{3F74B5F7-F48D-4DC9-893B-80D8E4B59ABC}"/>
              </a:ext>
            </a:extLst>
          </p:cNvPr>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endParaRPr lang="zh-TW" altLang="en-US">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C3A96EC-BB6D-4981-B4DD-2CB08AADC1C3}"/>
              </a:ext>
            </a:extLst>
          </p:cNvPr>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a:extLst>
              <a:ext uri="{FF2B5EF4-FFF2-40B4-BE49-F238E27FC236}">
                <a16:creationId xmlns:a16="http://schemas.microsoft.com/office/drawing/2014/main" id="{D7839FB2-9555-449E-A40C-67F96BAC585D}"/>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3186A67-D47D-4EBB-BA09-8EDA3FDC3CDF}" type="datetime1">
              <a:rPr lang="zh-TW" altLang="en-US"/>
              <a:pPr>
                <a:defRPr/>
              </a:pPr>
              <a:t>2023/4/11</a:t>
            </a:fld>
            <a:endParaRPr lang="en-US" altLang="zh-TW"/>
          </a:p>
        </p:txBody>
      </p:sp>
      <p:sp>
        <p:nvSpPr>
          <p:cNvPr id="9" name="Rectangle 7">
            <a:extLst>
              <a:ext uri="{FF2B5EF4-FFF2-40B4-BE49-F238E27FC236}">
                <a16:creationId xmlns:a16="http://schemas.microsoft.com/office/drawing/2014/main" id="{038D427B-F3FC-4509-B82B-78726E102693}"/>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a:extLst>
              <a:ext uri="{FF2B5EF4-FFF2-40B4-BE49-F238E27FC236}">
                <a16:creationId xmlns:a16="http://schemas.microsoft.com/office/drawing/2014/main" id="{79154961-0F80-4E2F-BD60-F4DDF858BC61}"/>
              </a:ext>
            </a:extLst>
          </p:cNvPr>
          <p:cNvSpPr>
            <a:spLocks noGrp="1" noChangeArrowheads="1"/>
          </p:cNvSpPr>
          <p:nvPr>
            <p:ph type="sldNum" sz="quarter" idx="12"/>
          </p:nvPr>
        </p:nvSpPr>
        <p:spPr/>
        <p:txBody>
          <a:bodyPr/>
          <a:lstStyle>
            <a:lvl1pPr>
              <a:defRPr/>
            </a:lvl1pPr>
          </a:lstStyle>
          <a:p>
            <a:pPr>
              <a:defRPr/>
            </a:pPr>
            <a:fld id="{7037BDA4-EE96-438F-80FC-C950842F55DB}" type="slidenum">
              <a:rPr lang="zh-TW" altLang="en-US"/>
              <a:pPr>
                <a:defRPr/>
              </a:pPr>
              <a:t>‹#›</a:t>
            </a:fld>
            <a:endParaRPr lang="en-US" altLang="zh-TW"/>
          </a:p>
        </p:txBody>
      </p:sp>
    </p:spTree>
    <p:extLst>
      <p:ext uri="{BB962C8B-B14F-4D97-AF65-F5344CB8AC3E}">
        <p14:creationId xmlns:p14="http://schemas.microsoft.com/office/powerpoint/2010/main" val="124826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C3B239A-0EA9-46BE-99D1-1D69358CCFF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D1E28D47-67FD-407A-9246-A6CB7589F05A}" type="datetime1">
              <a:rPr lang="zh-TW" altLang="en-US"/>
              <a:pPr>
                <a:defRPr/>
              </a:pPr>
              <a:t>2023/4/11</a:t>
            </a:fld>
            <a:endParaRPr lang="en-US" altLang="zh-TW"/>
          </a:p>
        </p:txBody>
      </p:sp>
      <p:sp>
        <p:nvSpPr>
          <p:cNvPr id="5" name="Rectangle 5">
            <a:extLst>
              <a:ext uri="{FF2B5EF4-FFF2-40B4-BE49-F238E27FC236}">
                <a16:creationId xmlns:a16="http://schemas.microsoft.com/office/drawing/2014/main" id="{CFC85B24-ED92-46F8-A141-F290A83BE721}"/>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066AFB8-9698-40C1-8A90-FE15C5EF425B}"/>
              </a:ext>
            </a:extLst>
          </p:cNvPr>
          <p:cNvSpPr>
            <a:spLocks noGrp="1" noChangeArrowheads="1"/>
          </p:cNvSpPr>
          <p:nvPr>
            <p:ph type="sldNum" sz="quarter" idx="12"/>
          </p:nvPr>
        </p:nvSpPr>
        <p:spPr/>
        <p:txBody>
          <a:bodyPr/>
          <a:lstStyle>
            <a:lvl1pPr>
              <a:defRPr/>
            </a:lvl1pPr>
          </a:lstStyle>
          <a:p>
            <a:pPr>
              <a:defRPr/>
            </a:pPr>
            <a:fld id="{B46447C8-9A78-440F-9EAC-79A23839489B}" type="slidenum">
              <a:rPr lang="zh-TW" altLang="en-US"/>
              <a:pPr>
                <a:defRPr/>
              </a:pPr>
              <a:t>‹#›</a:t>
            </a:fld>
            <a:endParaRPr lang="en-US" altLang="zh-TW"/>
          </a:p>
        </p:txBody>
      </p:sp>
    </p:spTree>
    <p:extLst>
      <p:ext uri="{BB962C8B-B14F-4D97-AF65-F5344CB8AC3E}">
        <p14:creationId xmlns:p14="http://schemas.microsoft.com/office/powerpoint/2010/main" val="120630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0F9E4DC-7E98-4C0A-AF2A-6B53340A541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6735B3AD-B555-4923-924E-53C671D3CA37}" type="datetime1">
              <a:rPr lang="zh-TW" altLang="en-US"/>
              <a:pPr>
                <a:defRPr/>
              </a:pPr>
              <a:t>2023/4/11</a:t>
            </a:fld>
            <a:endParaRPr lang="en-US" altLang="zh-TW"/>
          </a:p>
        </p:txBody>
      </p:sp>
      <p:sp>
        <p:nvSpPr>
          <p:cNvPr id="5" name="Rectangle 5">
            <a:extLst>
              <a:ext uri="{FF2B5EF4-FFF2-40B4-BE49-F238E27FC236}">
                <a16:creationId xmlns:a16="http://schemas.microsoft.com/office/drawing/2014/main" id="{D9360D86-A9EF-4B9B-A558-4ACFCCFD76D9}"/>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E817036-3933-4EEB-9CD4-E0027246FC89}"/>
              </a:ext>
            </a:extLst>
          </p:cNvPr>
          <p:cNvSpPr>
            <a:spLocks noGrp="1" noChangeArrowheads="1"/>
          </p:cNvSpPr>
          <p:nvPr>
            <p:ph type="sldNum" sz="quarter" idx="12"/>
          </p:nvPr>
        </p:nvSpPr>
        <p:spPr/>
        <p:txBody>
          <a:bodyPr/>
          <a:lstStyle>
            <a:lvl1pPr>
              <a:defRPr/>
            </a:lvl1pPr>
          </a:lstStyle>
          <a:p>
            <a:pPr>
              <a:defRPr/>
            </a:pPr>
            <a:fld id="{B7AE6517-A5D8-4056-B7F2-B85222BA8B27}" type="slidenum">
              <a:rPr lang="zh-TW" altLang="en-US"/>
              <a:pPr>
                <a:defRPr/>
              </a:pPr>
              <a:t>‹#›</a:t>
            </a:fld>
            <a:endParaRPr lang="en-US" altLang="zh-TW"/>
          </a:p>
        </p:txBody>
      </p:sp>
    </p:spTree>
    <p:extLst>
      <p:ext uri="{BB962C8B-B14F-4D97-AF65-F5344CB8AC3E}">
        <p14:creationId xmlns:p14="http://schemas.microsoft.com/office/powerpoint/2010/main" val="214010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5FED666-A769-4652-9780-4F85B35C000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88F909FF-B7A4-42C2-A99F-16C37D734EC4}" type="datetime1">
              <a:rPr lang="zh-TW" altLang="en-US"/>
              <a:pPr>
                <a:defRPr/>
              </a:pPr>
              <a:t>2023/4/11</a:t>
            </a:fld>
            <a:endParaRPr lang="en-US" altLang="zh-TW"/>
          </a:p>
        </p:txBody>
      </p:sp>
      <p:sp>
        <p:nvSpPr>
          <p:cNvPr id="5" name="Rectangle 5">
            <a:extLst>
              <a:ext uri="{FF2B5EF4-FFF2-40B4-BE49-F238E27FC236}">
                <a16:creationId xmlns:a16="http://schemas.microsoft.com/office/drawing/2014/main" id="{79AC116A-CD02-4B7C-B5EF-5ADE2C97AE6A}"/>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EC59DB8-57EC-441D-871F-82C22F6B3D2C}"/>
              </a:ext>
            </a:extLst>
          </p:cNvPr>
          <p:cNvSpPr>
            <a:spLocks noGrp="1" noChangeArrowheads="1"/>
          </p:cNvSpPr>
          <p:nvPr>
            <p:ph type="sldNum" sz="quarter" idx="12"/>
          </p:nvPr>
        </p:nvSpPr>
        <p:spPr/>
        <p:txBody>
          <a:bodyPr/>
          <a:lstStyle>
            <a:lvl1pPr>
              <a:defRPr/>
            </a:lvl1pPr>
          </a:lstStyle>
          <a:p>
            <a:pPr>
              <a:defRPr/>
            </a:pPr>
            <a:fld id="{3D50DE69-F466-40A0-AA8C-7174EFF8D2A2}" type="slidenum">
              <a:rPr lang="zh-TW" altLang="en-US"/>
              <a:pPr>
                <a:defRPr/>
              </a:pPr>
              <a:t>‹#›</a:t>
            </a:fld>
            <a:endParaRPr lang="en-US" altLang="zh-TW" dirty="0"/>
          </a:p>
        </p:txBody>
      </p:sp>
    </p:spTree>
    <p:extLst>
      <p:ext uri="{BB962C8B-B14F-4D97-AF65-F5344CB8AC3E}">
        <p14:creationId xmlns:p14="http://schemas.microsoft.com/office/powerpoint/2010/main" val="28431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CC075802-6074-482C-8C0D-84259C1693CE}"/>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26CC0DE2-8504-4E2B-A4AD-66E92894C876}" type="datetime1">
              <a:rPr lang="zh-TW" altLang="en-US"/>
              <a:pPr>
                <a:defRPr/>
              </a:pPr>
              <a:t>2023/4/11</a:t>
            </a:fld>
            <a:endParaRPr lang="en-US" altLang="zh-TW"/>
          </a:p>
        </p:txBody>
      </p:sp>
      <p:sp>
        <p:nvSpPr>
          <p:cNvPr id="5" name="Rectangle 5">
            <a:extLst>
              <a:ext uri="{FF2B5EF4-FFF2-40B4-BE49-F238E27FC236}">
                <a16:creationId xmlns:a16="http://schemas.microsoft.com/office/drawing/2014/main" id="{624ECA47-A256-41B2-99E6-EE61A7CC7088}"/>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63FD6D1-CF44-4B3D-884C-BBC44ECCE22C}"/>
              </a:ext>
            </a:extLst>
          </p:cNvPr>
          <p:cNvSpPr>
            <a:spLocks noGrp="1" noChangeArrowheads="1"/>
          </p:cNvSpPr>
          <p:nvPr>
            <p:ph type="sldNum" sz="quarter" idx="12"/>
          </p:nvPr>
        </p:nvSpPr>
        <p:spPr/>
        <p:txBody>
          <a:bodyPr/>
          <a:lstStyle>
            <a:lvl1pPr>
              <a:defRPr/>
            </a:lvl1pPr>
          </a:lstStyle>
          <a:p>
            <a:pPr>
              <a:defRPr/>
            </a:pPr>
            <a:fld id="{E54E4F4B-15A6-4B4A-BA73-7DD657C3B439}" type="slidenum">
              <a:rPr lang="zh-TW" altLang="en-US"/>
              <a:pPr>
                <a:defRPr/>
              </a:pPr>
              <a:t>‹#›</a:t>
            </a:fld>
            <a:endParaRPr lang="en-US" altLang="zh-TW"/>
          </a:p>
        </p:txBody>
      </p:sp>
    </p:spTree>
    <p:extLst>
      <p:ext uri="{BB962C8B-B14F-4D97-AF65-F5344CB8AC3E}">
        <p14:creationId xmlns:p14="http://schemas.microsoft.com/office/powerpoint/2010/main" val="42091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3813E463-3173-465A-8834-7DF86AA4EF5A}"/>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17A7A89-3E3A-45F2-9418-EB1B52F2422D}" type="datetime1">
              <a:rPr lang="zh-TW" altLang="en-US"/>
              <a:pPr>
                <a:defRPr/>
              </a:pPr>
              <a:t>2023/4/11</a:t>
            </a:fld>
            <a:endParaRPr lang="en-US" altLang="zh-TW"/>
          </a:p>
        </p:txBody>
      </p:sp>
      <p:sp>
        <p:nvSpPr>
          <p:cNvPr id="6" name="Rectangle 5">
            <a:extLst>
              <a:ext uri="{FF2B5EF4-FFF2-40B4-BE49-F238E27FC236}">
                <a16:creationId xmlns:a16="http://schemas.microsoft.com/office/drawing/2014/main" id="{33BE02A5-BB6F-452F-93EA-8236A2DF9986}"/>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582C049-0F40-403A-B0DE-64E22F022CB9}"/>
              </a:ext>
            </a:extLst>
          </p:cNvPr>
          <p:cNvSpPr>
            <a:spLocks noGrp="1" noChangeArrowheads="1"/>
          </p:cNvSpPr>
          <p:nvPr>
            <p:ph type="sldNum" sz="quarter" idx="12"/>
          </p:nvPr>
        </p:nvSpPr>
        <p:spPr/>
        <p:txBody>
          <a:bodyPr/>
          <a:lstStyle>
            <a:lvl1pPr>
              <a:defRPr/>
            </a:lvl1pPr>
          </a:lstStyle>
          <a:p>
            <a:pPr>
              <a:defRPr/>
            </a:pPr>
            <a:fld id="{C825C070-1070-4A7C-94C1-9A5F8EDB9BB9}" type="slidenum">
              <a:rPr lang="zh-TW" altLang="en-US"/>
              <a:pPr>
                <a:defRPr/>
              </a:pPr>
              <a:t>‹#›</a:t>
            </a:fld>
            <a:endParaRPr lang="en-US" altLang="zh-TW"/>
          </a:p>
        </p:txBody>
      </p:sp>
    </p:spTree>
    <p:extLst>
      <p:ext uri="{BB962C8B-B14F-4D97-AF65-F5344CB8AC3E}">
        <p14:creationId xmlns:p14="http://schemas.microsoft.com/office/powerpoint/2010/main" val="41810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4FA3F789-A428-4E42-8B43-E83FCC8E989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2681DE08-661A-4F12-B8B5-8DDFD18D281D}" type="datetime1">
              <a:rPr lang="zh-TW" altLang="en-US"/>
              <a:pPr>
                <a:defRPr/>
              </a:pPr>
              <a:t>2023/4/11</a:t>
            </a:fld>
            <a:endParaRPr lang="en-US" altLang="zh-TW"/>
          </a:p>
        </p:txBody>
      </p:sp>
      <p:sp>
        <p:nvSpPr>
          <p:cNvPr id="8" name="Rectangle 5">
            <a:extLst>
              <a:ext uri="{FF2B5EF4-FFF2-40B4-BE49-F238E27FC236}">
                <a16:creationId xmlns:a16="http://schemas.microsoft.com/office/drawing/2014/main" id="{54633A9D-9327-4B02-94A5-9AE9456F0FF6}"/>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34AD5FA0-E418-486A-9BEE-BDD21DE7556D}"/>
              </a:ext>
            </a:extLst>
          </p:cNvPr>
          <p:cNvSpPr>
            <a:spLocks noGrp="1" noChangeArrowheads="1"/>
          </p:cNvSpPr>
          <p:nvPr>
            <p:ph type="sldNum" sz="quarter" idx="12"/>
          </p:nvPr>
        </p:nvSpPr>
        <p:spPr/>
        <p:txBody>
          <a:bodyPr/>
          <a:lstStyle>
            <a:lvl1pPr>
              <a:defRPr/>
            </a:lvl1pPr>
          </a:lstStyle>
          <a:p>
            <a:pPr>
              <a:defRPr/>
            </a:pPr>
            <a:fld id="{65BD850E-2408-4126-A044-1AC85B5B9EB5}" type="slidenum">
              <a:rPr lang="zh-TW" altLang="en-US"/>
              <a:pPr>
                <a:defRPr/>
              </a:pPr>
              <a:t>‹#›</a:t>
            </a:fld>
            <a:endParaRPr lang="en-US" altLang="zh-TW"/>
          </a:p>
        </p:txBody>
      </p:sp>
    </p:spTree>
    <p:extLst>
      <p:ext uri="{BB962C8B-B14F-4D97-AF65-F5344CB8AC3E}">
        <p14:creationId xmlns:p14="http://schemas.microsoft.com/office/powerpoint/2010/main" val="411520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6E78D9F-5770-44D1-8CF8-C2993A21680D}"/>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8B970490-823B-4D7B-8ACA-E0F02226CB8E}" type="datetime1">
              <a:rPr lang="zh-TW" altLang="en-US"/>
              <a:pPr>
                <a:defRPr/>
              </a:pPr>
              <a:t>2023/4/11</a:t>
            </a:fld>
            <a:endParaRPr lang="en-US" altLang="zh-TW"/>
          </a:p>
        </p:txBody>
      </p:sp>
      <p:sp>
        <p:nvSpPr>
          <p:cNvPr id="4" name="Rectangle 5">
            <a:extLst>
              <a:ext uri="{FF2B5EF4-FFF2-40B4-BE49-F238E27FC236}">
                <a16:creationId xmlns:a16="http://schemas.microsoft.com/office/drawing/2014/main" id="{E8161E3D-2FEA-45AA-9FDE-6C30853EA16D}"/>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6A8ED02A-FEEE-4EBF-B972-072DDFC451E9}"/>
              </a:ext>
            </a:extLst>
          </p:cNvPr>
          <p:cNvSpPr>
            <a:spLocks noGrp="1" noChangeArrowheads="1"/>
          </p:cNvSpPr>
          <p:nvPr>
            <p:ph type="sldNum" sz="quarter" idx="12"/>
          </p:nvPr>
        </p:nvSpPr>
        <p:spPr/>
        <p:txBody>
          <a:bodyPr/>
          <a:lstStyle>
            <a:lvl1pPr>
              <a:defRPr/>
            </a:lvl1pPr>
          </a:lstStyle>
          <a:p>
            <a:pPr>
              <a:defRPr/>
            </a:pPr>
            <a:fld id="{DA53BF02-503B-40C6-8D01-A4968EFB4C1E}" type="slidenum">
              <a:rPr lang="zh-TW" altLang="en-US"/>
              <a:pPr>
                <a:defRPr/>
              </a:pPr>
              <a:t>‹#›</a:t>
            </a:fld>
            <a:endParaRPr lang="en-US" altLang="zh-TW"/>
          </a:p>
        </p:txBody>
      </p:sp>
    </p:spTree>
    <p:extLst>
      <p:ext uri="{BB962C8B-B14F-4D97-AF65-F5344CB8AC3E}">
        <p14:creationId xmlns:p14="http://schemas.microsoft.com/office/powerpoint/2010/main" val="316940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CA10EF-D188-4D8B-9B09-D66650B205F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27C22F2-A05F-4075-AFAE-3742BAA53BBF}" type="datetime1">
              <a:rPr lang="zh-TW" altLang="en-US"/>
              <a:pPr>
                <a:defRPr/>
              </a:pPr>
              <a:t>2023/4/11</a:t>
            </a:fld>
            <a:endParaRPr lang="en-US" altLang="zh-TW"/>
          </a:p>
        </p:txBody>
      </p:sp>
      <p:sp>
        <p:nvSpPr>
          <p:cNvPr id="3" name="Rectangle 5">
            <a:extLst>
              <a:ext uri="{FF2B5EF4-FFF2-40B4-BE49-F238E27FC236}">
                <a16:creationId xmlns:a16="http://schemas.microsoft.com/office/drawing/2014/main" id="{9A9230D2-47BE-4BD3-84BE-550B6FA5F5C5}"/>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2B4A9855-BFF2-4320-8EF7-734284F70B68}"/>
              </a:ext>
            </a:extLst>
          </p:cNvPr>
          <p:cNvSpPr>
            <a:spLocks noGrp="1" noChangeArrowheads="1"/>
          </p:cNvSpPr>
          <p:nvPr>
            <p:ph type="sldNum" sz="quarter" idx="12"/>
          </p:nvPr>
        </p:nvSpPr>
        <p:spPr>
          <a:xfrm>
            <a:off x="6876256" y="6381750"/>
            <a:ext cx="2133600" cy="476250"/>
          </a:xfrm>
        </p:spPr>
        <p:txBody>
          <a:bodyPr/>
          <a:lstStyle>
            <a:lvl1pPr>
              <a:defRPr sz="1800"/>
            </a:lvl1pPr>
          </a:lstStyle>
          <a:p>
            <a:pPr>
              <a:defRPr/>
            </a:pPr>
            <a:fld id="{7B2A6B83-F4E7-4D87-BE27-71EF5CB495C0}" type="slidenum">
              <a:rPr lang="zh-TW" altLang="en-US" smtClean="0"/>
              <a:pPr>
                <a:defRPr/>
              </a:pPr>
              <a:t>‹#›</a:t>
            </a:fld>
            <a:endParaRPr lang="en-US" altLang="zh-TW" dirty="0"/>
          </a:p>
        </p:txBody>
      </p:sp>
    </p:spTree>
    <p:extLst>
      <p:ext uri="{BB962C8B-B14F-4D97-AF65-F5344CB8AC3E}">
        <p14:creationId xmlns:p14="http://schemas.microsoft.com/office/powerpoint/2010/main" val="216905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935DF22D-6299-409D-AF87-726BCCA3CC0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DAB02C5-D31E-4C4A-8F31-28C57AA1FF8E}" type="datetime1">
              <a:rPr lang="zh-TW" altLang="en-US"/>
              <a:pPr>
                <a:defRPr/>
              </a:pPr>
              <a:t>2023/4/11</a:t>
            </a:fld>
            <a:endParaRPr lang="en-US" altLang="zh-TW"/>
          </a:p>
        </p:txBody>
      </p:sp>
      <p:sp>
        <p:nvSpPr>
          <p:cNvPr id="6" name="Rectangle 5">
            <a:extLst>
              <a:ext uri="{FF2B5EF4-FFF2-40B4-BE49-F238E27FC236}">
                <a16:creationId xmlns:a16="http://schemas.microsoft.com/office/drawing/2014/main" id="{3F397CEC-AECC-49F0-A7AA-39A23251B875}"/>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DD738DE8-24E8-4BAB-8A01-0BE5E73D119B}"/>
              </a:ext>
            </a:extLst>
          </p:cNvPr>
          <p:cNvSpPr>
            <a:spLocks noGrp="1" noChangeArrowheads="1"/>
          </p:cNvSpPr>
          <p:nvPr>
            <p:ph type="sldNum" sz="quarter" idx="12"/>
          </p:nvPr>
        </p:nvSpPr>
        <p:spPr/>
        <p:txBody>
          <a:bodyPr/>
          <a:lstStyle>
            <a:lvl1pPr>
              <a:defRPr/>
            </a:lvl1pPr>
          </a:lstStyle>
          <a:p>
            <a:pPr>
              <a:defRPr/>
            </a:pPr>
            <a:fld id="{29FB196A-6112-46A8-B896-A329998492C6}" type="slidenum">
              <a:rPr lang="zh-TW" altLang="en-US"/>
              <a:pPr>
                <a:defRPr/>
              </a:pPr>
              <a:t>‹#›</a:t>
            </a:fld>
            <a:endParaRPr lang="en-US" altLang="zh-TW"/>
          </a:p>
        </p:txBody>
      </p:sp>
    </p:spTree>
    <p:extLst>
      <p:ext uri="{BB962C8B-B14F-4D97-AF65-F5344CB8AC3E}">
        <p14:creationId xmlns:p14="http://schemas.microsoft.com/office/powerpoint/2010/main" val="5778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C569642-880E-4338-B653-30B293D1C8CB}"/>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9E742D1-7DC4-4C3F-A3F9-28F83D0479D3}" type="datetime1">
              <a:rPr lang="zh-TW" altLang="en-US"/>
              <a:pPr>
                <a:defRPr/>
              </a:pPr>
              <a:t>2023/4/11</a:t>
            </a:fld>
            <a:endParaRPr lang="en-US" altLang="zh-TW"/>
          </a:p>
        </p:txBody>
      </p:sp>
      <p:sp>
        <p:nvSpPr>
          <p:cNvPr id="6" name="Rectangle 5">
            <a:extLst>
              <a:ext uri="{FF2B5EF4-FFF2-40B4-BE49-F238E27FC236}">
                <a16:creationId xmlns:a16="http://schemas.microsoft.com/office/drawing/2014/main" id="{1BD9D5FF-0B8B-4AA5-B560-A3FFA1C0F367}"/>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7F36FEF6-B834-4E13-AA6E-20ED6B3E16CA}"/>
              </a:ext>
            </a:extLst>
          </p:cNvPr>
          <p:cNvSpPr>
            <a:spLocks noGrp="1" noChangeArrowheads="1"/>
          </p:cNvSpPr>
          <p:nvPr>
            <p:ph type="sldNum" sz="quarter" idx="12"/>
          </p:nvPr>
        </p:nvSpPr>
        <p:spPr/>
        <p:txBody>
          <a:bodyPr/>
          <a:lstStyle>
            <a:lvl1pPr>
              <a:defRPr/>
            </a:lvl1pPr>
          </a:lstStyle>
          <a:p>
            <a:pPr>
              <a:defRPr/>
            </a:pPr>
            <a:fld id="{B75A91AF-2252-414D-9C79-D7705712483A}" type="slidenum">
              <a:rPr lang="zh-TW" altLang="en-US"/>
              <a:pPr>
                <a:defRPr/>
              </a:pPr>
              <a:t>‹#›</a:t>
            </a:fld>
            <a:endParaRPr lang="en-US" altLang="zh-TW"/>
          </a:p>
        </p:txBody>
      </p:sp>
    </p:spTree>
    <p:extLst>
      <p:ext uri="{BB962C8B-B14F-4D97-AF65-F5344CB8AC3E}">
        <p14:creationId xmlns:p14="http://schemas.microsoft.com/office/powerpoint/2010/main" val="74287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a:extLst>
              <a:ext uri="{FF2B5EF4-FFF2-40B4-BE49-F238E27FC236}">
                <a16:creationId xmlns:a16="http://schemas.microsoft.com/office/drawing/2014/main" id="{D7000256-92A7-4B06-BE1B-D531E7D37A8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a:extLst>
              <a:ext uri="{FF2B5EF4-FFF2-40B4-BE49-F238E27FC236}">
                <a16:creationId xmlns:a16="http://schemas.microsoft.com/office/drawing/2014/main" id="{08F84DB0-CF5A-4C15-803B-28B3CDB01B8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B3886A1-7A51-4910-B062-0E1AC2F65492}" type="slidenum">
              <a:rPr lang="zh-TW" altLang="en-US"/>
              <a:pPr>
                <a:defRPr/>
              </a:pPr>
              <a:t>‹#›</a:t>
            </a:fld>
            <a:endParaRPr lang="en-US" altLang="zh-TW"/>
          </a:p>
        </p:txBody>
      </p:sp>
      <p:sp>
        <p:nvSpPr>
          <p:cNvPr id="12" name="矩形 11">
            <a:extLst>
              <a:ext uri="{FF2B5EF4-FFF2-40B4-BE49-F238E27FC236}">
                <a16:creationId xmlns:a16="http://schemas.microsoft.com/office/drawing/2014/main" id="{CCE65686-3C58-4E52-B98D-63B5A9CEE99E}"/>
              </a:ext>
            </a:extLst>
          </p:cNvPr>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8"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star@ntut.edu.t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jctv.ntut.edu.tw/star/"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ubTitle" idx="1"/>
          </p:nvPr>
        </p:nvSpPr>
        <p:spPr>
          <a:xfrm>
            <a:off x="1466850" y="4625975"/>
            <a:ext cx="6400800" cy="1223963"/>
          </a:xfrm>
        </p:spPr>
        <p:txBody>
          <a:bodyPr/>
          <a:lstStyle/>
          <a:p>
            <a:pPr eaLnBrk="1" hangingPunct="1">
              <a:spcBef>
                <a:spcPts val="1800"/>
              </a:spcBef>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主辦單位：技專校院招生委員會聯合會</a:t>
            </a:r>
            <a:endPar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ts val="1800"/>
              </a:spcBef>
            </a:pPr>
            <a:r>
              <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年 </a:t>
            </a:r>
            <a:r>
              <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月 </a:t>
            </a:r>
            <a:r>
              <a:rPr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20-24</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日</a:t>
            </a:r>
          </a:p>
        </p:txBody>
      </p:sp>
      <p:sp>
        <p:nvSpPr>
          <p:cNvPr id="14339" name="Rectangle 7"/>
          <p:cNvSpPr>
            <a:spLocks noChangeArrowheads="1"/>
          </p:cNvSpPr>
          <p:nvPr/>
        </p:nvSpPr>
        <p:spPr bwMode="auto">
          <a:xfrm>
            <a:off x="630238" y="1255713"/>
            <a:ext cx="7962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6600">
              <a:solidFill>
                <a:srgbClr val="00009A"/>
              </a:solidFill>
              <a:ea typeface="超研澤超黑"/>
              <a:cs typeface="超研澤超黑"/>
            </a:endParaRPr>
          </a:p>
        </p:txBody>
      </p:sp>
      <p:sp>
        <p:nvSpPr>
          <p:cNvPr id="10" name="Rectangle 2">
            <a:extLst>
              <a:ext uri="{FF2B5EF4-FFF2-40B4-BE49-F238E27FC236}">
                <a16:creationId xmlns:a16="http://schemas.microsoft.com/office/drawing/2014/main" id="{046B3677-90FA-48B6-9C96-DEF1C9F434C4}"/>
              </a:ext>
            </a:extLst>
          </p:cNvPr>
          <p:cNvSpPr txBox="1">
            <a:spLocks noChangeArrowheads="1"/>
          </p:cNvSpPr>
          <p:nvPr/>
        </p:nvSpPr>
        <p:spPr bwMode="auto">
          <a:xfrm>
            <a:off x="330200" y="981075"/>
            <a:ext cx="8356600" cy="1389063"/>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en-US" altLang="zh-TW" sz="4000" b="1" kern="0" dirty="0">
                <a:solidFill>
                  <a:srgbClr val="0000CC"/>
                </a:solidFill>
                <a:latin typeface="微軟正黑體" panose="020B0604030504040204" pitchFamily="34" charset="-120"/>
                <a:ea typeface="微軟正黑體" panose="020B0604030504040204" pitchFamily="34" charset="-120"/>
                <a:cs typeface="+mj-cs"/>
              </a:rPr>
              <a:t>112</a:t>
            </a:r>
            <a:r>
              <a:rPr lang="zh-TW" altLang="en-US" sz="4000" b="1" kern="0" dirty="0">
                <a:solidFill>
                  <a:srgbClr val="0000CC"/>
                </a:solidFill>
                <a:latin typeface="微軟正黑體" panose="020B0604030504040204" pitchFamily="34" charset="-120"/>
                <a:ea typeface="微軟正黑體" panose="020B0604030504040204" pitchFamily="34" charset="-120"/>
                <a:cs typeface="+mj-cs"/>
              </a:rPr>
              <a:t>學年度科技校院繁星計畫</a:t>
            </a:r>
            <a:br>
              <a:rPr lang="en-US" altLang="zh-TW" sz="4000" b="1" kern="0" dirty="0">
                <a:solidFill>
                  <a:srgbClr val="0000CC"/>
                </a:solidFill>
                <a:latin typeface="微軟正黑體" panose="020B0604030504040204" pitchFamily="34" charset="-120"/>
                <a:ea typeface="微軟正黑體" panose="020B0604030504040204" pitchFamily="34" charset="-120"/>
                <a:cs typeface="+mj-cs"/>
              </a:rPr>
            </a:br>
            <a:r>
              <a:rPr lang="zh-TW" altLang="en-US" sz="4000" b="1" kern="0" dirty="0">
                <a:solidFill>
                  <a:srgbClr val="0000CC"/>
                </a:solidFill>
                <a:latin typeface="微軟正黑體" panose="020B0604030504040204" pitchFamily="34" charset="-120"/>
                <a:ea typeface="微軟正黑體" panose="020B0604030504040204" pitchFamily="34" charset="-120"/>
                <a:cs typeface="+mj-cs"/>
              </a:rPr>
              <a:t>聯合推薦甄選入學招生</a:t>
            </a:r>
          </a:p>
        </p:txBody>
      </p:sp>
      <p:sp>
        <p:nvSpPr>
          <p:cNvPr id="14342" name="矩形 10"/>
          <p:cNvSpPr>
            <a:spLocks noChangeArrowheads="1"/>
          </p:cNvSpPr>
          <p:nvPr/>
        </p:nvSpPr>
        <p:spPr bwMode="auto">
          <a:xfrm>
            <a:off x="1263650" y="2587625"/>
            <a:ext cx="66976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ts val="5400"/>
              </a:lnSpc>
              <a:spcBef>
                <a:spcPct val="0"/>
              </a:spcBef>
              <a:buFontTx/>
              <a:buNone/>
            </a:pPr>
            <a:r>
              <a:rPr lang="zh-TW" altLang="en-US" sz="4800" b="1">
                <a:solidFill>
                  <a:srgbClr val="DA5800"/>
                </a:solidFill>
                <a:latin typeface="微軟正黑體" panose="020B0604030504040204" pitchFamily="34" charset="-120"/>
                <a:ea typeface="微軟正黑體" panose="020B0604030504040204" pitchFamily="34" charset="-120"/>
              </a:rPr>
              <a:t>網路選填登記就讀志願</a:t>
            </a:r>
            <a:endParaRPr lang="en-US" altLang="zh-TW" sz="4800" b="1">
              <a:solidFill>
                <a:srgbClr val="DA5800"/>
              </a:solidFill>
              <a:latin typeface="微軟正黑體" panose="020B0604030504040204" pitchFamily="34" charset="-120"/>
              <a:ea typeface="微軟正黑體" panose="020B0604030504040204" pitchFamily="34" charset="-120"/>
            </a:endParaRPr>
          </a:p>
          <a:p>
            <a:pPr algn="ctr" eaLnBrk="1" hangingPunct="1">
              <a:lnSpc>
                <a:spcPts val="5400"/>
              </a:lnSpc>
              <a:spcBef>
                <a:spcPct val="0"/>
              </a:spcBef>
              <a:buFontTx/>
              <a:buNone/>
            </a:pPr>
            <a:r>
              <a:rPr lang="zh-TW" altLang="en-US" sz="4800" b="1">
                <a:solidFill>
                  <a:srgbClr val="DA5800"/>
                </a:solidFill>
                <a:latin typeface="微軟正黑體" panose="020B0604030504040204" pitchFamily="34" charset="-120"/>
                <a:ea typeface="微軟正黑體" panose="020B0604030504040204" pitchFamily="34" charset="-120"/>
              </a:rPr>
              <a:t>系統操作說明會</a:t>
            </a:r>
          </a:p>
        </p:txBody>
      </p:sp>
      <p:pic>
        <p:nvPicPr>
          <p:cNvPr id="143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4141788"/>
            <a:ext cx="11461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214DF42-057B-4471-B6AF-F7400215C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 y="1094535"/>
            <a:ext cx="5851950" cy="4584526"/>
          </a:xfrm>
          <a:prstGeom prst="rect">
            <a:avLst/>
          </a:prstGeom>
        </p:spPr>
      </p:pic>
      <p:sp>
        <p:nvSpPr>
          <p:cNvPr id="28675" name="標題 1"/>
          <p:cNvSpPr>
            <a:spLocks noGrp="1" noChangeArrowheads="1"/>
          </p:cNvSpPr>
          <p:nvPr>
            <p:ph type="title"/>
          </p:nvPr>
        </p:nvSpPr>
        <p:spPr>
          <a:xfrm>
            <a:off x="0" y="260350"/>
            <a:ext cx="9048750"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(2/5)</a:t>
            </a:r>
            <a:endParaRPr lang="zh-TW" altLang="en-US" sz="2400">
              <a:solidFill>
                <a:srgbClr val="000099"/>
              </a:solidFill>
              <a:latin typeface="微軟正黑體" panose="020B0604030504040204" pitchFamily="34" charset="-120"/>
              <a:ea typeface="微軟正黑體" panose="020B0604030504040204" pitchFamily="34" charset="-120"/>
            </a:endParaRPr>
          </a:p>
        </p:txBody>
      </p:sp>
      <p:sp>
        <p:nvSpPr>
          <p:cNvPr id="28676" name="投影片編號版面配置區 3"/>
          <p:cNvSpPr>
            <a:spLocks noGrp="1"/>
          </p:cNvSpPr>
          <p:nvPr>
            <p:ph type="sldNum" sz="quarter" idx="12"/>
          </p:nvPr>
        </p:nvSpPr>
        <p:spPr>
          <a:xfrm>
            <a:off x="6808788" y="6330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AF0994-8781-4234-A851-59D0B3940B42}" type="slidenum">
              <a:rPr lang="zh-TW" altLang="en-US" sz="1400" smtClean="0"/>
              <a:pPr>
                <a:spcBef>
                  <a:spcPct val="0"/>
                </a:spcBef>
                <a:buFontTx/>
                <a:buNone/>
              </a:pPr>
              <a:t>10</a:t>
            </a:fld>
            <a:endParaRPr lang="en-US" altLang="zh-TW" sz="1400"/>
          </a:p>
        </p:txBody>
      </p:sp>
      <p:sp>
        <p:nvSpPr>
          <p:cNvPr id="9" name="矩形圖說文字 8">
            <a:extLst>
              <a:ext uri="{FF2B5EF4-FFF2-40B4-BE49-F238E27FC236}">
                <a16:creationId xmlns:a16="http://schemas.microsoft.com/office/drawing/2014/main" id="{05E3D727-6862-4A4E-9D41-5F41C615C37E}"/>
              </a:ext>
            </a:extLst>
          </p:cNvPr>
          <p:cNvSpPr/>
          <p:nvPr/>
        </p:nvSpPr>
        <p:spPr>
          <a:xfrm>
            <a:off x="5678226" y="1785363"/>
            <a:ext cx="3343100" cy="1241732"/>
          </a:xfrm>
          <a:prstGeom prst="wedgeRectCallout">
            <a:avLst>
              <a:gd name="adj1" fmla="val -122172"/>
              <a:gd name="adj2" fmla="val 22143"/>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indent="-182563">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 在此可進行「加入志願」、 「移除志願」、「志願上移」或「志願下移」之編輯動作</a:t>
            </a:r>
          </a:p>
        </p:txBody>
      </p:sp>
      <p:sp>
        <p:nvSpPr>
          <p:cNvPr id="11" name="矩形圖說文字 10">
            <a:extLst>
              <a:ext uri="{FF2B5EF4-FFF2-40B4-BE49-F238E27FC236}">
                <a16:creationId xmlns:a16="http://schemas.microsoft.com/office/drawing/2014/main" id="{3CB5704F-BD13-41A3-8609-E8893C028912}"/>
              </a:ext>
            </a:extLst>
          </p:cNvPr>
          <p:cNvSpPr/>
          <p:nvPr/>
        </p:nvSpPr>
        <p:spPr>
          <a:xfrm>
            <a:off x="1835696" y="5300087"/>
            <a:ext cx="2871986" cy="1065461"/>
          </a:xfrm>
          <a:prstGeom prst="wedgeRectCallout">
            <a:avLst>
              <a:gd name="adj1" fmla="val -10929"/>
              <a:gd name="adj2" fmla="val -101644"/>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13" indent="-265113">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 完成所有就讀志願序之選填，請點按「送出志願」</a:t>
            </a:r>
          </a:p>
        </p:txBody>
      </p:sp>
      <p:sp>
        <p:nvSpPr>
          <p:cNvPr id="13" name="圓角矩形 12">
            <a:extLst>
              <a:ext uri="{FF2B5EF4-FFF2-40B4-BE49-F238E27FC236}">
                <a16:creationId xmlns:a16="http://schemas.microsoft.com/office/drawing/2014/main" id="{3AAA411A-35FF-4E97-8A47-15E9E2F6C1C9}"/>
              </a:ext>
            </a:extLst>
          </p:cNvPr>
          <p:cNvSpPr/>
          <p:nvPr/>
        </p:nvSpPr>
        <p:spPr>
          <a:xfrm>
            <a:off x="5763776" y="3835811"/>
            <a:ext cx="3257550" cy="2058988"/>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000" b="1" dirty="0">
                <a:solidFill>
                  <a:srgbClr val="0000CC"/>
                </a:solidFill>
                <a:latin typeface="微軟正黑體" panose="020B0604030504040204" pitchFamily="34" charset="-120"/>
                <a:ea typeface="微軟正黑體" panose="020B0604030504040204" pitchFamily="34" charset="-120"/>
              </a:rPr>
              <a:t>建議考生使用桌上型電腦或筆記型電腦，</a:t>
            </a:r>
            <a:r>
              <a:rPr lang="zh-TW" altLang="en-US" sz="2000" b="1" u="sng" dirty="0">
                <a:solidFill>
                  <a:srgbClr val="FF0000"/>
                </a:solidFill>
                <a:latin typeface="微軟正黑體" panose="020B0604030504040204" pitchFamily="34" charset="-120"/>
                <a:ea typeface="微軟正黑體" panose="020B0604030504040204" pitchFamily="34" charset="-120"/>
              </a:rPr>
              <a:t>避免</a:t>
            </a:r>
            <a:r>
              <a:rPr lang="zh-TW" altLang="en-US" sz="2000" b="1" dirty="0">
                <a:solidFill>
                  <a:srgbClr val="FF0000"/>
                </a:solidFill>
                <a:latin typeface="微軟正黑體" panose="020B0604030504040204" pitchFamily="34" charset="-120"/>
                <a:ea typeface="微軟正黑體" panose="020B0604030504040204" pitchFamily="34" charset="-120"/>
              </a:rPr>
              <a:t>使用手機或平板電腦</a:t>
            </a:r>
            <a:r>
              <a:rPr lang="zh-TW" altLang="en-US" sz="2000" b="1" dirty="0">
                <a:solidFill>
                  <a:srgbClr val="0000CC"/>
                </a:solidFill>
                <a:latin typeface="微軟正黑體" panose="020B0604030504040204" pitchFamily="34" charset="-120"/>
                <a:ea typeface="微軟正黑體" panose="020B0604030504040204" pitchFamily="34" charset="-120"/>
              </a:rPr>
              <a:t>因螢幕太小，資訊欄位顯示不完全，造成漏登資料而影響分發權益。</a:t>
            </a:r>
          </a:p>
        </p:txBody>
      </p:sp>
      <p:sp>
        <p:nvSpPr>
          <p:cNvPr id="28684" name="文字方塊 15"/>
          <p:cNvSpPr txBox="1">
            <a:spLocks noChangeArrowheads="1"/>
          </p:cNvSpPr>
          <p:nvPr/>
        </p:nvSpPr>
        <p:spPr bwMode="auto">
          <a:xfrm>
            <a:off x="2530475" y="1617663"/>
            <a:ext cx="334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
        <p:nvSpPr>
          <p:cNvPr id="28685" name="文字方塊 16"/>
          <p:cNvSpPr txBox="1">
            <a:spLocks noChangeArrowheads="1"/>
          </p:cNvSpPr>
          <p:nvPr/>
        </p:nvSpPr>
        <p:spPr bwMode="auto">
          <a:xfrm>
            <a:off x="2493963" y="3917950"/>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087C8DA-53B5-4522-9E6B-28A656C1B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108730"/>
            <a:ext cx="5311934" cy="1521338"/>
          </a:xfrm>
          <a:prstGeom prst="rect">
            <a:avLst/>
          </a:prstGeom>
        </p:spPr>
      </p:pic>
      <p:sp>
        <p:nvSpPr>
          <p:cNvPr id="296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F136934-9DDD-4957-BBB3-144816881AFC}" type="slidenum">
              <a:rPr lang="zh-TW" altLang="en-US" sz="1400" smtClean="0"/>
              <a:pPr>
                <a:spcBef>
                  <a:spcPct val="0"/>
                </a:spcBef>
                <a:buFontTx/>
                <a:buNone/>
              </a:pPr>
              <a:t>11</a:t>
            </a:fld>
            <a:endParaRPr lang="en-US" altLang="zh-TW" sz="1400"/>
          </a:p>
        </p:txBody>
      </p:sp>
      <p:sp>
        <p:nvSpPr>
          <p:cNvPr id="6" name="矩形圖說文字 5">
            <a:extLst>
              <a:ext uri="{FF2B5EF4-FFF2-40B4-BE49-F238E27FC236}">
                <a16:creationId xmlns:a16="http://schemas.microsoft.com/office/drawing/2014/main" id="{551699A5-D360-4778-97FB-C62080E6CA38}"/>
              </a:ext>
            </a:extLst>
          </p:cNvPr>
          <p:cNvSpPr/>
          <p:nvPr/>
        </p:nvSpPr>
        <p:spPr>
          <a:xfrm>
            <a:off x="5940152" y="1106677"/>
            <a:ext cx="3026632" cy="1832973"/>
          </a:xfrm>
          <a:prstGeom prst="wedgeRectCallout">
            <a:avLst>
              <a:gd name="adj1" fmla="val -73138"/>
              <a:gd name="adj2" fmla="val -20417"/>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indent="-266700" algn="just">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 若選填未足</a:t>
            </a:r>
            <a:r>
              <a:rPr lang="en-US" altLang="zh-TW" b="1" dirty="0">
                <a:solidFill>
                  <a:schemeClr val="tx1"/>
                </a:solidFill>
                <a:latin typeface="微軟正黑體" panose="020B0604030504040204" pitchFamily="34" charset="-120"/>
                <a:ea typeface="微軟正黑體" panose="020B0604030504040204" pitchFamily="34" charset="-120"/>
              </a:rPr>
              <a:t>25</a:t>
            </a:r>
            <a:r>
              <a:rPr lang="zh-TW" altLang="en-US" b="1" dirty="0">
                <a:solidFill>
                  <a:schemeClr val="tx1"/>
                </a:solidFill>
                <a:latin typeface="微軟正黑體" panose="020B0604030504040204" pitchFamily="34" charset="-120"/>
                <a:ea typeface="微軟正黑體" panose="020B0604030504040204" pitchFamily="34" charset="-120"/>
              </a:rPr>
              <a:t>個志願，系統會出現提示訊息；若選填已達</a:t>
            </a:r>
            <a:r>
              <a:rPr lang="en-US" altLang="zh-TW" b="1" dirty="0">
                <a:solidFill>
                  <a:schemeClr val="tx1"/>
                </a:solidFill>
                <a:latin typeface="微軟正黑體" panose="020B0604030504040204" pitchFamily="34" charset="-120"/>
                <a:ea typeface="微軟正黑體" panose="020B0604030504040204" pitchFamily="34" charset="-120"/>
              </a:rPr>
              <a:t>25</a:t>
            </a:r>
            <a:r>
              <a:rPr lang="zh-TW" altLang="en-US" b="1" dirty="0">
                <a:solidFill>
                  <a:schemeClr val="tx1"/>
                </a:solidFill>
                <a:latin typeface="微軟正黑體" panose="020B0604030504040204" pitchFamily="34" charset="-120"/>
                <a:ea typeface="微軟正黑體" panose="020B0604030504040204" pitchFamily="34" charset="-120"/>
              </a:rPr>
              <a:t>個志願，則不會出現此對話視窗，直接進入下一個畫面。</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29703" name="文字方塊 17"/>
          <p:cNvSpPr txBox="1">
            <a:spLocks noChangeArrowheads="1"/>
          </p:cNvSpPr>
          <p:nvPr/>
        </p:nvSpPr>
        <p:spPr bwMode="auto">
          <a:xfrm>
            <a:off x="1588" y="1538288"/>
            <a:ext cx="436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
        <p:nvSpPr>
          <p:cNvPr id="9" name="標題 1">
            <a:extLst>
              <a:ext uri="{FF2B5EF4-FFF2-40B4-BE49-F238E27FC236}">
                <a16:creationId xmlns:a16="http://schemas.microsoft.com/office/drawing/2014/main" id="{5E645CCC-0306-4DFD-9582-691A4D7FB89E}"/>
              </a:ext>
            </a:extLst>
          </p:cNvPr>
          <p:cNvSpPr txBox="1">
            <a:spLocks/>
          </p:cNvSpPr>
          <p:nvPr/>
        </p:nvSpPr>
        <p:spPr bwMode="auto">
          <a:xfrm>
            <a:off x="234950" y="236538"/>
            <a:ext cx="90487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b="1" kern="0" dirty="0">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kern="0" dirty="0">
                <a:solidFill>
                  <a:srgbClr val="000099"/>
                </a:solidFill>
                <a:latin typeface="微軟正黑體" panose="020B0604030504040204" pitchFamily="34" charset="-120"/>
                <a:ea typeface="微軟正黑體" panose="020B0604030504040204" pitchFamily="34" charset="-120"/>
              </a:rPr>
              <a:t>-</a:t>
            </a:r>
            <a:r>
              <a:rPr lang="zh-TW" altLang="en-US" sz="3600" b="1" kern="0" dirty="0">
                <a:solidFill>
                  <a:srgbClr val="000099"/>
                </a:solidFill>
                <a:latin typeface="微軟正黑體" panose="020B0604030504040204" pitchFamily="34" charset="-120"/>
                <a:ea typeface="微軟正黑體" panose="020B0604030504040204" pitchFamily="34" charset="-120"/>
              </a:rPr>
              <a:t>選填志願</a:t>
            </a:r>
            <a:r>
              <a:rPr lang="en-US" altLang="zh-TW" sz="2400" b="1" kern="0" dirty="0">
                <a:solidFill>
                  <a:srgbClr val="000099"/>
                </a:solidFill>
                <a:latin typeface="微軟正黑體" panose="020B0604030504040204" pitchFamily="34" charset="-120"/>
                <a:ea typeface="微軟正黑體" panose="020B0604030504040204" pitchFamily="34" charset="-120"/>
              </a:rPr>
              <a:t>(3/5)</a:t>
            </a:r>
            <a:endParaRPr lang="zh-TW" altLang="en-US" sz="2400" kern="0" dirty="0">
              <a:solidFill>
                <a:srgbClr val="000099"/>
              </a:solidFill>
              <a:latin typeface="微軟正黑體" panose="020B0604030504040204" pitchFamily="34" charset="-120"/>
              <a:ea typeface="微軟正黑體" panose="020B0604030504040204" pitchFamily="34" charset="-120"/>
            </a:endParaRPr>
          </a:p>
        </p:txBody>
      </p:sp>
      <p:sp>
        <p:nvSpPr>
          <p:cNvPr id="10" name="圓角矩形 9">
            <a:extLst>
              <a:ext uri="{FF2B5EF4-FFF2-40B4-BE49-F238E27FC236}">
                <a16:creationId xmlns:a16="http://schemas.microsoft.com/office/drawing/2014/main" id="{E64ED8C4-80EA-4F43-B761-9184E9782F26}"/>
              </a:ext>
            </a:extLst>
          </p:cNvPr>
          <p:cNvSpPr/>
          <p:nvPr/>
        </p:nvSpPr>
        <p:spPr>
          <a:xfrm>
            <a:off x="438150" y="3238247"/>
            <a:ext cx="8229600" cy="2132013"/>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600"/>
              </a:spcAft>
              <a:defRPr/>
            </a:pPr>
            <a:r>
              <a:rPr lang="zh-TW" altLang="en-US" sz="2000" dirty="0">
                <a:solidFill>
                  <a:schemeClr val="tx1"/>
                </a:solidFill>
                <a:latin typeface="微軟正黑體" panose="020B0604030504040204" pitchFamily="34" charset="-120"/>
                <a:ea typeface="微軟正黑體" panose="020B0604030504040204" pitchFamily="34" charset="-120"/>
              </a:rPr>
              <a:t>備註：</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defRPr/>
            </a:pPr>
            <a:r>
              <a:rPr lang="zh-TW" altLang="en-US" sz="2000" b="1" dirty="0">
                <a:solidFill>
                  <a:srgbClr val="FF0000"/>
                </a:solidFill>
                <a:latin typeface="微軟正黑體" panose="020B0604030504040204" pitchFamily="34" charset="-120"/>
                <a:ea typeface="微軟正黑體" panose="020B0604030504040204" pitchFamily="34" charset="-120"/>
              </a:rPr>
              <a:t>系統無暫存功能</a:t>
            </a:r>
            <a:r>
              <a:rPr lang="zh-TW" altLang="en-US" sz="2000" dirty="0">
                <a:solidFill>
                  <a:schemeClr val="tx1"/>
                </a:solidFill>
                <a:latin typeface="微軟正黑體" panose="020B0604030504040204" pitchFamily="34" charset="-120"/>
                <a:ea typeface="微軟正黑體" panose="020B0604030504040204" pitchFamily="34" charset="-120"/>
              </a:rPr>
              <a:t>，考生若中途登出系統，下次登入須重新操作。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defRPr/>
            </a:pPr>
            <a:r>
              <a:rPr lang="zh-TW" altLang="en-US" sz="2000" b="1" dirty="0">
                <a:solidFill>
                  <a:srgbClr val="FF0000"/>
                </a:solidFill>
                <a:latin typeface="微軟正黑體" panose="020B0604030504040204" pitchFamily="34" charset="-120"/>
                <a:ea typeface="微軟正黑體" panose="020B0604030504040204" pitchFamily="34" charset="-120"/>
              </a:rPr>
              <a:t>請留意：系統未操作停置超過</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分鐘</a:t>
            </a:r>
            <a:r>
              <a:rPr lang="zh-TW" altLang="en-US" sz="2000" b="1" dirty="0">
                <a:solidFill>
                  <a:srgbClr val="FF0000"/>
                </a:solidFill>
                <a:latin typeface="微軟正黑體" panose="020B0604030504040204" pitchFamily="34" charset="-120"/>
                <a:ea typeface="微軟正黑體" panose="020B0604030504040204" pitchFamily="34" charset="-120"/>
              </a:rPr>
              <a:t>，將自動登出，登出後須重新登入始可使用；另</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勿</a:t>
            </a:r>
            <a:r>
              <a:rPr lang="zh-TW" altLang="en-US" sz="2000" b="1" dirty="0">
                <a:solidFill>
                  <a:srgbClr val="FF0000"/>
                </a:solidFill>
                <a:latin typeface="微軟正黑體" panose="020B0604030504040204" pitchFamily="34" charset="-120"/>
                <a:ea typeface="微軟正黑體" panose="020B0604030504040204" pitchFamily="34" charset="-120"/>
              </a:rPr>
              <a:t>開啟</a:t>
            </a:r>
            <a:r>
              <a:rPr lang="zh-TW" altLang="en-US" sz="2000" dirty="0">
                <a:solidFill>
                  <a:schemeClr val="tx1"/>
                </a:solidFill>
                <a:latin typeface="微軟正黑體" panose="020B0604030504040204" pitchFamily="34" charset="-120"/>
                <a:ea typeface="微軟正黑體" panose="020B0604030504040204" pitchFamily="34" charset="-120"/>
              </a:rPr>
              <a:t>多個本系統視窗，以免造成就讀志願序無法送出。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B10CC68-8669-413C-9949-F231AD36F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055624"/>
            <a:ext cx="5976664" cy="5813489"/>
          </a:xfrm>
          <a:prstGeom prst="rect">
            <a:avLst/>
          </a:prstGeom>
        </p:spPr>
      </p:pic>
      <p:sp>
        <p:nvSpPr>
          <p:cNvPr id="30723" name="標題 1"/>
          <p:cNvSpPr>
            <a:spLocks noGrp="1" noChangeArrowheads="1"/>
          </p:cNvSpPr>
          <p:nvPr>
            <p:ph type="title"/>
          </p:nvPr>
        </p:nvSpPr>
        <p:spPr>
          <a:xfrm>
            <a:off x="0" y="260350"/>
            <a:ext cx="8964613"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(4/5)</a:t>
            </a:r>
            <a:endParaRPr lang="zh-TW" altLang="en-US" sz="2400">
              <a:solidFill>
                <a:srgbClr val="000099"/>
              </a:solidFill>
              <a:latin typeface="微軟正黑體" panose="020B0604030504040204" pitchFamily="34" charset="-120"/>
              <a:ea typeface="微軟正黑體" panose="020B0604030504040204" pitchFamily="34" charset="-120"/>
            </a:endParaRPr>
          </a:p>
        </p:txBody>
      </p:sp>
      <p:sp>
        <p:nvSpPr>
          <p:cNvPr id="30724" name="投影片編號版面配置區 3"/>
          <p:cNvSpPr>
            <a:spLocks noGrp="1"/>
          </p:cNvSpPr>
          <p:nvPr>
            <p:ph type="sldNum" sz="quarter" idx="12"/>
          </p:nvPr>
        </p:nvSpPr>
        <p:spPr>
          <a:xfrm>
            <a:off x="6600825" y="65405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7B3C309-E902-42E3-B4E0-0EDBFDB4FF57}" type="slidenum">
              <a:rPr lang="zh-TW" altLang="en-US" sz="1400" smtClean="0"/>
              <a:pPr>
                <a:spcBef>
                  <a:spcPct val="0"/>
                </a:spcBef>
                <a:buFontTx/>
                <a:buNone/>
              </a:pPr>
              <a:t>12</a:t>
            </a:fld>
            <a:endParaRPr lang="en-US" altLang="zh-TW" sz="1400"/>
          </a:p>
        </p:txBody>
      </p:sp>
      <p:sp>
        <p:nvSpPr>
          <p:cNvPr id="30725" name="文字方塊 10"/>
          <p:cNvSpPr txBox="1">
            <a:spLocks noChangeArrowheads="1"/>
          </p:cNvSpPr>
          <p:nvPr/>
        </p:nvSpPr>
        <p:spPr bwMode="auto">
          <a:xfrm>
            <a:off x="-117475" y="1461294"/>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30726" name="文字方塊 11"/>
          <p:cNvSpPr txBox="1">
            <a:spLocks noChangeArrowheads="1"/>
          </p:cNvSpPr>
          <p:nvPr/>
        </p:nvSpPr>
        <p:spPr bwMode="auto">
          <a:xfrm>
            <a:off x="-117475" y="2552700"/>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
        <p:nvSpPr>
          <p:cNvPr id="30727" name="文字方塊 12"/>
          <p:cNvSpPr txBox="1">
            <a:spLocks noChangeArrowheads="1"/>
          </p:cNvSpPr>
          <p:nvPr/>
        </p:nvSpPr>
        <p:spPr bwMode="auto">
          <a:xfrm>
            <a:off x="971600" y="5372750"/>
            <a:ext cx="436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15" name="矩形圖說文字 14">
            <a:extLst>
              <a:ext uri="{FF2B5EF4-FFF2-40B4-BE49-F238E27FC236}">
                <a16:creationId xmlns:a16="http://schemas.microsoft.com/office/drawing/2014/main" id="{3A8B1810-D697-46AB-96BB-66F1731B0F5B}"/>
              </a:ext>
            </a:extLst>
          </p:cNvPr>
          <p:cNvSpPr/>
          <p:nvPr/>
        </p:nvSpPr>
        <p:spPr>
          <a:xfrm>
            <a:off x="5928073" y="1673454"/>
            <a:ext cx="3060456" cy="3960440"/>
          </a:xfrm>
          <a:prstGeom prst="wedgeRectCallout">
            <a:avLst>
              <a:gd name="adj1" fmla="val -74772"/>
              <a:gd name="adj2" fmla="val -22682"/>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閱讀注意事項。</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務必確認已選填就讀志願序之校系（組）、學程是否正確無誤。</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志願序若已確認無誤，請</a:t>
            </a:r>
            <a:r>
              <a:rPr lang="zh-TW" altLang="zh-TW" sz="2000" b="1" dirty="0">
                <a:solidFill>
                  <a:schemeClr val="tx1"/>
                </a:solidFill>
                <a:latin typeface="微軟正黑體" panose="020B0604030504040204" pitchFamily="34" charset="-120"/>
                <a:ea typeface="微軟正黑體" panose="020B0604030504040204" pitchFamily="34" charset="-120"/>
              </a:rPr>
              <a:t>勾選「志願序已確定無誤」核取方塊，並</a:t>
            </a:r>
            <a:r>
              <a:rPr lang="zh-TW" altLang="en-US" sz="2000" b="1" dirty="0">
                <a:solidFill>
                  <a:schemeClr val="tx1"/>
                </a:solidFill>
                <a:latin typeface="微軟正黑體" panose="020B0604030504040204" pitchFamily="34" charset="-120"/>
                <a:ea typeface="微軟正黑體" panose="020B0604030504040204" pitchFamily="34" charset="-120"/>
              </a:rPr>
              <a:t>輸入「甄選編號」、「密碼」及「驗證碼」</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點按「確定送出」。</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30731" name="文字方塊 12"/>
          <p:cNvSpPr txBox="1">
            <a:spLocks noChangeArrowheads="1"/>
          </p:cNvSpPr>
          <p:nvPr/>
        </p:nvSpPr>
        <p:spPr bwMode="auto">
          <a:xfrm>
            <a:off x="2051720" y="6382771"/>
            <a:ext cx="43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C8A77EA-0817-483C-B933-18EA9D908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63647"/>
            <a:ext cx="5721337" cy="3181577"/>
          </a:xfrm>
          <a:prstGeom prst="rect">
            <a:avLst/>
          </a:prstGeom>
        </p:spPr>
      </p:pic>
      <p:sp>
        <p:nvSpPr>
          <p:cNvPr id="31746" name="標題 1"/>
          <p:cNvSpPr>
            <a:spLocks noGrp="1" noChangeArrowheads="1"/>
          </p:cNvSpPr>
          <p:nvPr>
            <p:ph type="title"/>
          </p:nvPr>
        </p:nvSpPr>
        <p:spPr>
          <a:xfrm>
            <a:off x="0" y="260350"/>
            <a:ext cx="8964613"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(5/5)</a:t>
            </a:r>
            <a:endParaRPr lang="zh-TW" altLang="en-US" sz="2400">
              <a:latin typeface="微軟正黑體" panose="020B0604030504040204" pitchFamily="34" charset="-120"/>
              <a:ea typeface="微軟正黑體" panose="020B0604030504040204" pitchFamily="34" charset="-120"/>
            </a:endParaRPr>
          </a:p>
        </p:txBody>
      </p:sp>
      <p:sp>
        <p:nvSpPr>
          <p:cNvPr id="317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9088D6E-3DDD-49AE-BB19-28915BA9BEE3}" type="slidenum">
              <a:rPr lang="zh-TW" altLang="en-US" sz="1400" smtClean="0"/>
              <a:pPr>
                <a:spcBef>
                  <a:spcPct val="0"/>
                </a:spcBef>
                <a:buFontTx/>
                <a:buNone/>
              </a:pPr>
              <a:t>13</a:t>
            </a:fld>
            <a:endParaRPr lang="en-US" altLang="zh-TW" sz="1400"/>
          </a:p>
        </p:txBody>
      </p:sp>
      <p:sp>
        <p:nvSpPr>
          <p:cNvPr id="6" name="圓角矩形 5">
            <a:extLst>
              <a:ext uri="{FF2B5EF4-FFF2-40B4-BE49-F238E27FC236}">
                <a16:creationId xmlns:a16="http://schemas.microsoft.com/office/drawing/2014/main" id="{B4EF0160-5054-4F3F-8B21-91C60E777300}"/>
              </a:ext>
            </a:extLst>
          </p:cNvPr>
          <p:cNvSpPr/>
          <p:nvPr/>
        </p:nvSpPr>
        <p:spPr>
          <a:xfrm>
            <a:off x="5994882" y="2376973"/>
            <a:ext cx="2969731" cy="2954924"/>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Aft>
                <a:spcPts val="600"/>
              </a:spcAft>
              <a:defRPr/>
            </a:pPr>
            <a:r>
              <a:rPr lang="zh-TW" altLang="en-US" sz="2800" dirty="0">
                <a:solidFill>
                  <a:srgbClr val="0000FF"/>
                </a:solidFill>
                <a:latin typeface="新細明體" panose="02020500000000000000" pitchFamily="18" charset="-120"/>
              </a:rPr>
              <a:t>★★</a:t>
            </a:r>
            <a:r>
              <a:rPr lang="zh-TW" altLang="en-US" sz="3300" dirty="0">
                <a:solidFill>
                  <a:srgbClr val="0000FF"/>
                </a:solidFill>
                <a:latin typeface="華康新特黑體" panose="02010609010101010101" pitchFamily="49" charset="-120"/>
                <a:ea typeface="華康新特黑體" panose="02010609010101010101" pitchFamily="49" charset="-120"/>
              </a:rPr>
              <a:t>請注意</a:t>
            </a:r>
            <a:r>
              <a:rPr lang="zh-TW" altLang="en-US" sz="2800" dirty="0">
                <a:solidFill>
                  <a:srgbClr val="0000FF"/>
                </a:solidFill>
                <a:latin typeface="新細明體" panose="02020500000000000000" pitchFamily="18" charset="-120"/>
              </a:rPr>
              <a:t>★★</a:t>
            </a:r>
            <a:endParaRPr lang="en-US" altLang="zh-TW" sz="2800" dirty="0">
              <a:solidFill>
                <a:srgbClr val="0000FF"/>
              </a:solidFill>
              <a:latin typeface="微軟正黑體" panose="020B0604030504040204" pitchFamily="34" charset="-120"/>
              <a:ea typeface="微軟正黑體" panose="020B0604030504040204" pitchFamily="34" charset="-120"/>
            </a:endParaRPr>
          </a:p>
          <a:p>
            <a:pPr algn="just">
              <a:spcAft>
                <a:spcPts val="600"/>
              </a:spcAft>
              <a:defRPr/>
            </a:pPr>
            <a:r>
              <a:rPr lang="zh-TW" altLang="en-US" sz="2300" u="sng" dirty="0">
                <a:solidFill>
                  <a:srgbClr val="FF0000"/>
                </a:solidFill>
                <a:latin typeface="華康新特黑體" panose="02010609010101010101" pitchFamily="49" charset="-120"/>
                <a:ea typeface="華康新特黑體" panose="02010609010101010101" pitchFamily="49" charset="-120"/>
              </a:rPr>
              <a:t>就讀志願序選填登記確定送出僅限</a:t>
            </a:r>
            <a:r>
              <a:rPr lang="en-US" altLang="zh-TW" sz="2300" u="sng" dirty="0">
                <a:solidFill>
                  <a:srgbClr val="FF0000"/>
                </a:solidFill>
                <a:latin typeface="華康新特黑體" panose="02010609010101010101" pitchFamily="49" charset="-120"/>
                <a:ea typeface="華康新特黑體" panose="02010609010101010101" pitchFamily="49" charset="-120"/>
              </a:rPr>
              <a:t>1</a:t>
            </a:r>
            <a:r>
              <a:rPr lang="zh-TW" altLang="en-US" sz="2300" u="sng" dirty="0">
                <a:solidFill>
                  <a:srgbClr val="FF0000"/>
                </a:solidFill>
                <a:latin typeface="華康新特黑體" panose="02010609010101010101" pitchFamily="49" charset="-120"/>
                <a:ea typeface="華康新特黑體" panose="02010609010101010101" pitchFamily="49" charset="-120"/>
              </a:rPr>
              <a:t>次</a:t>
            </a:r>
            <a:r>
              <a:rPr lang="zh-TW" altLang="en-US" sz="2300" dirty="0">
                <a:solidFill>
                  <a:srgbClr val="0000FF"/>
                </a:solidFill>
                <a:latin typeface="華康新特黑體" panose="02010609010101010101" pitchFamily="49" charset="-120"/>
                <a:ea typeface="華康新特黑體" panose="02010609010101010101" pitchFamily="49" charset="-120"/>
              </a:rPr>
              <a:t>，一經確定送出後，即不可以任何理由要求修改或重填。</a:t>
            </a:r>
            <a:endParaRPr lang="en-US" altLang="zh-TW" sz="2300" dirty="0">
              <a:solidFill>
                <a:srgbClr val="0000FF"/>
              </a:solidFill>
              <a:latin typeface="華康新特黑體" panose="02010609010101010101" pitchFamily="49" charset="-120"/>
              <a:ea typeface="華康新特黑體" panose="02010609010101010101" pitchFamily="49" charset="-120"/>
            </a:endParaRPr>
          </a:p>
        </p:txBody>
      </p:sp>
      <p:sp>
        <p:nvSpPr>
          <p:cNvPr id="7" name="矩形圖說文字 6">
            <a:extLst>
              <a:ext uri="{FF2B5EF4-FFF2-40B4-BE49-F238E27FC236}">
                <a16:creationId xmlns:a16="http://schemas.microsoft.com/office/drawing/2014/main" id="{28499322-40B3-41A0-92DC-80AEB7CE1C1A}"/>
              </a:ext>
            </a:extLst>
          </p:cNvPr>
          <p:cNvSpPr/>
          <p:nvPr/>
        </p:nvSpPr>
        <p:spPr>
          <a:xfrm>
            <a:off x="323529" y="1135013"/>
            <a:ext cx="6552727" cy="900952"/>
          </a:xfrm>
          <a:prstGeom prst="wedgeRectCallout">
            <a:avLst>
              <a:gd name="adj1" fmla="val -25266"/>
              <a:gd name="adj2" fmla="val 99488"/>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marL="266700" indent="-266700">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畫面將出現訊息視窗。請務必詳細閱讀。</a:t>
            </a:r>
            <a:endParaRPr lang="en-US" altLang="zh-TW"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266700" indent="-266700">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確定送出選填登記就讀志願序無誤後，點選「確定」。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0C2DCF38-9923-477D-8CD8-8710B5B9C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755" y="1022574"/>
            <a:ext cx="4384343" cy="5805264"/>
          </a:xfrm>
          <a:prstGeom prst="rect">
            <a:avLst/>
          </a:prstGeom>
        </p:spPr>
      </p:pic>
      <p:pic>
        <p:nvPicPr>
          <p:cNvPr id="5" name="圖片 4">
            <a:extLst>
              <a:ext uri="{FF2B5EF4-FFF2-40B4-BE49-F238E27FC236}">
                <a16:creationId xmlns:a16="http://schemas.microsoft.com/office/drawing/2014/main" id="{AB8EB899-F6A9-4A86-809B-D7CDC6AD9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2" y="1022574"/>
            <a:ext cx="4715672" cy="5805264"/>
          </a:xfrm>
          <a:prstGeom prst="rect">
            <a:avLst/>
          </a:prstGeom>
        </p:spPr>
      </p:pic>
      <p:sp>
        <p:nvSpPr>
          <p:cNvPr id="32772"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200" b="1" dirty="0">
                <a:solidFill>
                  <a:srgbClr val="000099"/>
                </a:solidFill>
                <a:latin typeface="微軟正黑體" panose="020B0604030504040204" pitchFamily="34" charset="-120"/>
                <a:ea typeface="微軟正黑體" panose="020B0604030504040204" pitchFamily="34" charset="-120"/>
              </a:rPr>
              <a:t>-</a:t>
            </a:r>
            <a:r>
              <a:rPr lang="zh-TW" altLang="en-US" sz="3200" b="1" dirty="0">
                <a:solidFill>
                  <a:srgbClr val="000099"/>
                </a:solidFill>
                <a:latin typeface="微軟正黑體" panose="020B0604030504040204" pitchFamily="34" charset="-120"/>
                <a:ea typeface="微軟正黑體" panose="020B0604030504040204" pitchFamily="34" charset="-120"/>
              </a:rPr>
              <a:t>列印就讀志願表</a:t>
            </a:r>
          </a:p>
        </p:txBody>
      </p:sp>
      <p:sp>
        <p:nvSpPr>
          <p:cNvPr id="13" name="矩形圖說文字 12">
            <a:extLst>
              <a:ext uri="{FF2B5EF4-FFF2-40B4-BE49-F238E27FC236}">
                <a16:creationId xmlns:a16="http://schemas.microsoft.com/office/drawing/2014/main" id="{4D30F457-F7B3-4EB1-913B-570A7DA08031}"/>
              </a:ext>
            </a:extLst>
          </p:cNvPr>
          <p:cNvSpPr/>
          <p:nvPr/>
        </p:nvSpPr>
        <p:spPr>
          <a:xfrm>
            <a:off x="70556" y="1196975"/>
            <a:ext cx="1477108" cy="2412951"/>
          </a:xfrm>
          <a:prstGeom prst="wedgeRectCallout">
            <a:avLst>
              <a:gd name="adj1" fmla="val 85042"/>
              <a:gd name="adj2" fmla="val 16114"/>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請考生將就讀志願序之</a:t>
            </a:r>
            <a:r>
              <a:rPr lang="en-US" altLang="zh-TW" b="1" dirty="0">
                <a:solidFill>
                  <a:schemeClr val="tx1"/>
                </a:solidFill>
                <a:latin typeface="微軟正黑體" panose="020B0604030504040204" pitchFamily="34" charset="-120"/>
                <a:ea typeface="微軟正黑體" panose="020B0604030504040204" pitchFamily="34" charset="-120"/>
              </a:rPr>
              <a:t>PDF</a:t>
            </a:r>
            <a:r>
              <a:rPr lang="zh-TW" altLang="en-US" b="1" dirty="0">
                <a:solidFill>
                  <a:schemeClr val="tx1"/>
                </a:solidFill>
                <a:latin typeface="微軟正黑體" panose="020B0604030504040204" pitchFamily="34" charset="-120"/>
                <a:ea typeface="微軟正黑體" panose="020B0604030504040204" pitchFamily="34" charset="-120"/>
              </a:rPr>
              <a:t>檔自行存檔或列印留存，嗣後若提出疑義申請</a:t>
            </a:r>
            <a:r>
              <a:rPr lang="zh-TW" altLang="en-US" b="1" dirty="0">
                <a:solidFill>
                  <a:srgbClr val="FF0000"/>
                </a:solidFill>
                <a:latin typeface="微軟正黑體" panose="020B0604030504040204" pitchFamily="34" charset="-120"/>
                <a:ea typeface="微軟正黑體" panose="020B0604030504040204" pitchFamily="34" charset="-120"/>
              </a:rPr>
              <a:t>複查</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須檢附</a:t>
            </a:r>
            <a:r>
              <a:rPr lang="zh-TW" altLang="en-US" b="1" dirty="0">
                <a:solidFill>
                  <a:schemeClr val="tx1"/>
                </a:solidFill>
                <a:latin typeface="微軟正黑體" panose="020B0604030504040204" pitchFamily="34" charset="-120"/>
                <a:ea typeface="微軟正黑體" panose="020B0604030504040204" pitchFamily="34" charset="-120"/>
              </a:rPr>
              <a:t>「就讀志願表」。</a:t>
            </a:r>
          </a:p>
        </p:txBody>
      </p:sp>
      <p:sp>
        <p:nvSpPr>
          <p:cNvPr id="15" name="圓角矩形 14">
            <a:extLst>
              <a:ext uri="{FF2B5EF4-FFF2-40B4-BE49-F238E27FC236}">
                <a16:creationId xmlns:a16="http://schemas.microsoft.com/office/drawing/2014/main" id="{450F0AF9-CFF7-408E-B52F-0FF3F74E27D0}"/>
              </a:ext>
            </a:extLst>
          </p:cNvPr>
          <p:cNvSpPr/>
          <p:nvPr/>
        </p:nvSpPr>
        <p:spPr>
          <a:xfrm>
            <a:off x="5711825" y="4221163"/>
            <a:ext cx="2514600" cy="1216025"/>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Aft>
                <a:spcPts val="600"/>
              </a:spcAft>
              <a:defRPr/>
            </a:pPr>
            <a:r>
              <a:rPr lang="zh-TW" altLang="en-US" sz="3200" b="1" dirty="0">
                <a:solidFill>
                  <a:srgbClr val="FF0000"/>
                </a:solidFill>
                <a:latin typeface="微軟正黑體" panose="020B0604030504040204" pitchFamily="34" charset="-120"/>
                <a:ea typeface="微軟正黑體" panose="020B0604030504040204" pitchFamily="34" charset="-120"/>
              </a:rPr>
              <a:t>自行存檔或列印留存</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3" name="向右箭號 2">
            <a:extLst>
              <a:ext uri="{FF2B5EF4-FFF2-40B4-BE49-F238E27FC236}">
                <a16:creationId xmlns:a16="http://schemas.microsoft.com/office/drawing/2014/main" id="{0C80D6E2-111C-4415-8E2B-7B2A246A88D8}"/>
              </a:ext>
            </a:extLst>
          </p:cNvPr>
          <p:cNvSpPr/>
          <p:nvPr/>
        </p:nvSpPr>
        <p:spPr>
          <a:xfrm>
            <a:off x="3267869" y="2276872"/>
            <a:ext cx="1062037" cy="971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2773" name="投影片編號版面配置區 4"/>
          <p:cNvSpPr>
            <a:spLocks noGrp="1"/>
          </p:cNvSpPr>
          <p:nvPr>
            <p:ph type="sldNum" sz="quarter" idx="12"/>
          </p:nvPr>
        </p:nvSpPr>
        <p:spPr>
          <a:xfrm>
            <a:off x="6911975" y="63515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E24337D-D0C1-4404-8DA2-8B6E4DC8DF62}" type="slidenum">
              <a:rPr lang="en-US" altLang="zh-TW" sz="1400" smtClean="0"/>
              <a:pPr>
                <a:spcBef>
                  <a:spcPct val="0"/>
                </a:spcBef>
                <a:buFontTx/>
                <a:buNone/>
              </a:pPr>
              <a:t>14</a:t>
            </a:fld>
            <a:endParaRPr lang="en-US" altLang="zh-TW" sz="1400" dirty="0"/>
          </a:p>
        </p:txBody>
      </p:sp>
      <p:sp>
        <p:nvSpPr>
          <p:cNvPr id="2" name="矩形 1"/>
          <p:cNvSpPr/>
          <p:nvPr/>
        </p:nvSpPr>
        <p:spPr>
          <a:xfrm>
            <a:off x="6310512" y="1786643"/>
            <a:ext cx="1338828" cy="646331"/>
          </a:xfrm>
          <a:prstGeom prst="rect">
            <a:avLst/>
          </a:prstGeom>
          <a:solidFill>
            <a:srgbClr val="FFFF00"/>
          </a:solidFill>
        </p:spPr>
        <p:txBody>
          <a:bodyPr wrap="none">
            <a:spAutoFit/>
          </a:bodyPr>
          <a:lstStyle/>
          <a:p>
            <a:pPr algn="ctr"/>
            <a:r>
              <a:rPr lang="zh-TW" altLang="en-US" b="1" dirty="0">
                <a:solidFill>
                  <a:srgbClr val="000099"/>
                </a:solidFill>
                <a:latin typeface="微軟正黑體" panose="020B0604030504040204" pitchFamily="34" charset="-120"/>
                <a:ea typeface="微軟正黑體" panose="020B0604030504040204" pitchFamily="34" charset="-120"/>
              </a:rPr>
              <a:t>就讀志願表</a:t>
            </a:r>
            <a:br>
              <a:rPr lang="en-US" altLang="zh-TW" b="1" dirty="0">
                <a:solidFill>
                  <a:srgbClr val="000099"/>
                </a:solidFill>
                <a:latin typeface="微軟正黑體" panose="020B0604030504040204" pitchFamily="34" charset="-120"/>
                <a:ea typeface="微軟正黑體" panose="020B0604030504040204" pitchFamily="34" charset="-120"/>
              </a:rPr>
            </a:br>
            <a:r>
              <a:rPr lang="en-US" altLang="zh-TW" b="1" dirty="0">
                <a:solidFill>
                  <a:srgbClr val="000099"/>
                </a:solidFill>
                <a:latin typeface="微軟正黑體" panose="020B0604030504040204" pitchFamily="34" charset="-120"/>
                <a:ea typeface="微軟正黑體" panose="020B0604030504040204" pitchFamily="34" charset="-120"/>
              </a:rPr>
              <a:t>【</a:t>
            </a:r>
            <a:r>
              <a:rPr lang="zh-TW" altLang="en-US" b="1" dirty="0">
                <a:solidFill>
                  <a:srgbClr val="000099"/>
                </a:solidFill>
                <a:latin typeface="微軟正黑體" panose="020B0604030504040204" pitchFamily="34" charset="-120"/>
                <a:ea typeface="微軟正黑體" panose="020B0604030504040204" pitchFamily="34" charset="-120"/>
              </a:rPr>
              <a:t>範 例</a:t>
            </a:r>
            <a:r>
              <a:rPr lang="en-US" altLang="zh-TW" b="1" dirty="0">
                <a:solidFill>
                  <a:srgbClr val="000099"/>
                </a:solidFill>
                <a:latin typeface="微軟正黑體" panose="020B0604030504040204" pitchFamily="34" charset="-120"/>
                <a:ea typeface="微軟正黑體" panose="020B0604030504040204" pitchFamily="34" charset="-120"/>
              </a:rPr>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23813" y="177800"/>
            <a:ext cx="8229600"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a:solidFill>
                  <a:srgbClr val="000099"/>
                </a:solidFill>
                <a:latin typeface="微軟正黑體" panose="020B0604030504040204" pitchFamily="34" charset="-120"/>
                <a:ea typeface="微軟正黑體" panose="020B0604030504040204" pitchFamily="34" charset="-120"/>
              </a:rPr>
              <a:t>(1/4)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C4805D3-4887-417B-A844-633ABCCC95E9}"/>
              </a:ext>
            </a:extLst>
          </p:cNvPr>
          <p:cNvSpPr>
            <a:spLocks noGrp="1"/>
          </p:cNvSpPr>
          <p:nvPr>
            <p:ph idx="1"/>
          </p:nvPr>
        </p:nvSpPr>
        <p:spPr>
          <a:xfrm>
            <a:off x="107504" y="1189038"/>
            <a:ext cx="4787900" cy="4895850"/>
          </a:xfrm>
        </p:spPr>
        <p:txBody>
          <a:bodyPr/>
          <a:lstStyle/>
          <a:p>
            <a:pPr indent="-360000" algn="just">
              <a:spcBef>
                <a:spcPts val="1200"/>
              </a:spcBef>
              <a:spcAft>
                <a:spcPts val="600"/>
              </a:spcAft>
              <a:defRPr/>
            </a:pPr>
            <a:r>
              <a:rPr lang="en-US" altLang="zh-TW" sz="2200" b="1" kern="1200" dirty="0">
                <a:solidFill>
                  <a:srgbClr val="FF0000"/>
                </a:solidFill>
                <a:latin typeface="微軟正黑體" panose="020B0604030504040204" pitchFamily="34" charset="-120"/>
                <a:ea typeface="微軟正黑體" panose="020B0604030504040204" pitchFamily="34" charset="-120"/>
              </a:rPr>
              <a:t>112</a:t>
            </a:r>
            <a:r>
              <a:rPr lang="zh-TW" altLang="en-US" sz="2200" b="1" kern="1200" dirty="0">
                <a:solidFill>
                  <a:srgbClr val="FF0000"/>
                </a:solidFill>
                <a:latin typeface="微軟正黑體" panose="020B0604030504040204" pitchFamily="34" charset="-120"/>
                <a:ea typeface="微軟正黑體" panose="020B0604030504040204" pitchFamily="34" charset="-120"/>
              </a:rPr>
              <a:t>年</a:t>
            </a:r>
            <a:r>
              <a:rPr lang="en-US" altLang="zh-TW" sz="2200" b="1" kern="1200" dirty="0">
                <a:solidFill>
                  <a:srgbClr val="FF0000"/>
                </a:solidFill>
                <a:latin typeface="微軟正黑體" panose="020B0604030504040204" pitchFamily="34" charset="-120"/>
                <a:ea typeface="微軟正黑體" panose="020B0604030504040204" pitchFamily="34" charset="-120"/>
              </a:rPr>
              <a:t>4</a:t>
            </a:r>
            <a:r>
              <a:rPr lang="zh-TW" altLang="en-US" sz="2200" b="1" kern="1200" dirty="0">
                <a:solidFill>
                  <a:srgbClr val="FF0000"/>
                </a:solidFill>
                <a:latin typeface="微軟正黑體" panose="020B0604030504040204" pitchFamily="34" charset="-120"/>
                <a:ea typeface="微軟正黑體" panose="020B0604030504040204" pitchFamily="34" charset="-120"/>
              </a:rPr>
              <a:t>月</a:t>
            </a:r>
            <a:r>
              <a:rPr lang="en-US" altLang="zh-TW" sz="2200" b="1" kern="1200" dirty="0">
                <a:solidFill>
                  <a:srgbClr val="FF0000"/>
                </a:solidFill>
                <a:latin typeface="微軟正黑體" panose="020B0604030504040204" pitchFamily="34" charset="-120"/>
                <a:ea typeface="微軟正黑體" panose="020B0604030504040204" pitchFamily="34" charset="-120"/>
              </a:rPr>
              <a:t>18</a:t>
            </a:r>
            <a:r>
              <a:rPr lang="zh-TW" altLang="en-US" sz="2200" b="1" kern="1200" dirty="0">
                <a:solidFill>
                  <a:srgbClr val="FF0000"/>
                </a:solidFill>
                <a:latin typeface="微軟正黑體" panose="020B0604030504040204" pitchFamily="34" charset="-120"/>
                <a:ea typeface="微軟正黑體" panose="020B0604030504040204" pitchFamily="34" charset="-120"/>
              </a:rPr>
              <a:t>日</a:t>
            </a:r>
            <a:r>
              <a:rPr lang="en-US" altLang="zh-TW" sz="2200" b="1" kern="1200" dirty="0">
                <a:solidFill>
                  <a:srgbClr val="FF0000"/>
                </a:solidFill>
                <a:latin typeface="微軟正黑體" panose="020B0604030504040204" pitchFamily="34" charset="-120"/>
                <a:ea typeface="微軟正黑體" panose="020B0604030504040204" pitchFamily="34" charset="-120"/>
              </a:rPr>
              <a:t>10:00</a:t>
            </a:r>
            <a:r>
              <a:rPr lang="zh-TW" altLang="en-US" sz="2200" b="1" kern="1200" dirty="0">
                <a:solidFill>
                  <a:srgbClr val="FF0000"/>
                </a:solidFill>
                <a:latin typeface="微軟正黑體" panose="020B0604030504040204" pitchFamily="34" charset="-120"/>
                <a:ea typeface="微軟正黑體" panose="020B0604030504040204" pitchFamily="34" charset="-120"/>
              </a:rPr>
              <a:t>起</a:t>
            </a:r>
            <a:r>
              <a:rPr lang="zh-TW" altLang="en-US" sz="2200" kern="1200" dirty="0">
                <a:latin typeface="微軟正黑體" panose="020B0604030504040204" pitchFamily="34" charset="-120"/>
                <a:ea typeface="微軟正黑體" panose="020B0604030504040204" pitchFamily="34" charset="-120"/>
              </a:rPr>
              <a:t>開放</a:t>
            </a:r>
            <a:r>
              <a:rPr lang="zh-TW" altLang="en-US" sz="2200" b="1" kern="1200" dirty="0">
                <a:latin typeface="微軟正黑體" panose="020B0604030504040204" pitchFamily="34" charset="-120"/>
                <a:ea typeface="微軟正黑體" panose="020B0604030504040204" pitchFamily="34" charset="-120"/>
              </a:rPr>
              <a:t>考生排名查詢</a:t>
            </a:r>
            <a:r>
              <a:rPr lang="zh-TW" altLang="en-US" sz="2200" kern="1200" dirty="0">
                <a:latin typeface="微軟正黑體" panose="020B0604030504040204" pitchFamily="34" charset="-120"/>
                <a:ea typeface="微軟正黑體" panose="020B0604030504040204" pitchFamily="34" charset="-120"/>
              </a:rPr>
              <a:t>，亦提供</a:t>
            </a:r>
            <a:r>
              <a:rPr lang="zh-TW" altLang="en-US" sz="2200" b="1" kern="1200" dirty="0">
                <a:latin typeface="微軟正黑體" panose="020B0604030504040204" pitchFamily="34" charset="-120"/>
                <a:ea typeface="微軟正黑體" panose="020B0604030504040204" pitchFamily="34" charset="-120"/>
              </a:rPr>
              <a:t>「各分發輪別群別人數」</a:t>
            </a:r>
            <a:r>
              <a:rPr lang="zh-TW" altLang="en-US" sz="2200" kern="1200" dirty="0">
                <a:latin typeface="微軟正黑體" panose="020B0604030504040204" pitchFamily="34" charset="-120"/>
                <a:ea typeface="微軟正黑體" panose="020B0604030504040204" pitchFamily="34" charset="-120"/>
              </a:rPr>
              <a:t>，考生可至委員會網站下載專區下載參閱。</a:t>
            </a:r>
            <a:endParaRPr lang="en-US" altLang="zh-TW" sz="2200" kern="1200" dirty="0">
              <a:latin typeface="微軟正黑體" panose="020B0604030504040204" pitchFamily="34" charset="-120"/>
              <a:ea typeface="微軟正黑體" panose="020B0604030504040204" pitchFamily="34" charset="-120"/>
            </a:endParaRPr>
          </a:p>
          <a:p>
            <a:pPr indent="-360000" algn="just">
              <a:spcBef>
                <a:spcPts val="1200"/>
              </a:spcBef>
              <a:spcAft>
                <a:spcPts val="600"/>
              </a:spcAft>
              <a:defRPr/>
            </a:pPr>
            <a:r>
              <a:rPr lang="zh-TW" altLang="en-US" sz="2200" b="1" kern="1200" dirty="0">
                <a:latin typeface="微軟正黑體" panose="020B0604030504040204" pitchFamily="34" charset="-120"/>
                <a:ea typeface="微軟正黑體" panose="020B0604030504040204" pitchFamily="34" charset="-120"/>
              </a:rPr>
              <a:t>考生排名結果可與「各分發輪別群別人數」一併參閱，作為選填志願參考。</a:t>
            </a:r>
            <a:endParaRPr lang="en-US" altLang="zh-TW" sz="2200" b="1" kern="1200" dirty="0">
              <a:latin typeface="微軟正黑體" panose="020B0604030504040204" pitchFamily="34" charset="-120"/>
              <a:ea typeface="微軟正黑體" panose="020B0604030504040204" pitchFamily="34" charset="-120"/>
            </a:endParaRPr>
          </a:p>
          <a:p>
            <a:pPr indent="-360000" algn="just">
              <a:spcBef>
                <a:spcPts val="1200"/>
              </a:spcBef>
              <a:spcAft>
                <a:spcPts val="600"/>
              </a:spcAft>
              <a:defRPr/>
            </a:pPr>
            <a:r>
              <a:rPr lang="zh-TW" altLang="zh-TW" sz="2200" kern="1200" dirty="0">
                <a:latin typeface="微軟正黑體" panose="020B0604030504040204" pitchFamily="34" charset="-120"/>
                <a:ea typeface="微軟正黑體" panose="020B0604030504040204" pitchFamily="34" charset="-120"/>
              </a:rPr>
              <a:t>考生網路選填登記就讀志願序截止日</a:t>
            </a:r>
            <a:r>
              <a:rPr lang="zh-TW" altLang="en-US" sz="2200" kern="1200" dirty="0">
                <a:latin typeface="微軟正黑體" panose="020B0604030504040204" pitchFamily="34" charset="-120"/>
                <a:ea typeface="微軟正黑體" panose="020B0604030504040204" pitchFamily="34" charset="-120"/>
              </a:rPr>
              <a:t>，為</a:t>
            </a:r>
            <a:r>
              <a:rPr lang="zh-TW" altLang="zh-TW" sz="2200" kern="1200" dirty="0">
                <a:latin typeface="微軟正黑體" panose="020B0604030504040204" pitchFamily="34" charset="-120"/>
                <a:ea typeface="微軟正黑體" panose="020B0604030504040204" pitchFamily="34" charset="-120"/>
              </a:rPr>
              <a:t>統測</a:t>
            </a:r>
            <a:r>
              <a:rPr lang="zh-TW" altLang="en-US" sz="2200" kern="1200" dirty="0">
                <a:latin typeface="微軟正黑體" panose="020B0604030504040204" pitchFamily="34" charset="-120"/>
                <a:ea typeface="微軟正黑體" panose="020B0604030504040204" pitchFamily="34" charset="-120"/>
              </a:rPr>
              <a:t>考試</a:t>
            </a:r>
            <a:r>
              <a:rPr lang="zh-TW" altLang="zh-TW" sz="2200" kern="1200" dirty="0">
                <a:latin typeface="微軟正黑體" panose="020B0604030504040204" pitchFamily="34" charset="-120"/>
                <a:ea typeface="微軟正黑體" panose="020B0604030504040204" pitchFamily="34" charset="-120"/>
              </a:rPr>
              <a:t>後，考生</a:t>
            </a:r>
            <a:r>
              <a:rPr lang="zh-TW" altLang="en-US" sz="2200" kern="1200" dirty="0">
                <a:latin typeface="微軟正黑體" panose="020B0604030504040204" pitchFamily="34" charset="-120"/>
                <a:ea typeface="微軟正黑體" panose="020B0604030504040204" pitchFamily="34" charset="-120"/>
              </a:rPr>
              <a:t>可選擇適合之入學管道，或評估錄取生不得報名甄選入學等因素，謹慎選填繁星志願，</a:t>
            </a:r>
            <a:r>
              <a:rPr lang="zh-TW" altLang="en-US" sz="2200" b="1" u="sng" kern="1200" dirty="0">
                <a:solidFill>
                  <a:srgbClr val="FF0000"/>
                </a:solidFill>
                <a:latin typeface="微軟正黑體" panose="020B0604030504040204" pitchFamily="34" charset="-120"/>
                <a:ea typeface="微軟正黑體" panose="020B0604030504040204" pitchFamily="34" charset="-120"/>
              </a:rPr>
              <a:t>無意願就讀之招生校系請勿選填</a:t>
            </a:r>
            <a:r>
              <a:rPr lang="zh-TW" altLang="en-US" sz="2200" u="sng" kern="1200" dirty="0">
                <a:solidFill>
                  <a:srgbClr val="FF0000"/>
                </a:solidFill>
                <a:latin typeface="微軟正黑體" panose="020B0604030504040204" pitchFamily="34" charset="-120"/>
                <a:ea typeface="微軟正黑體" panose="020B0604030504040204" pitchFamily="34" charset="-120"/>
              </a:rPr>
              <a:t>。</a:t>
            </a:r>
            <a:endParaRPr lang="en-US" altLang="zh-TW" sz="2200" u="sng" kern="1200" dirty="0">
              <a:solidFill>
                <a:srgbClr val="FF0000"/>
              </a:solidFill>
              <a:latin typeface="微軟正黑體" panose="020B0604030504040204" pitchFamily="34" charset="-120"/>
              <a:ea typeface="微軟正黑體" panose="020B0604030504040204" pitchFamily="34" charset="-120"/>
            </a:endParaRPr>
          </a:p>
          <a:p>
            <a:pPr>
              <a:defRPr/>
            </a:pPr>
            <a:endParaRPr lang="zh-TW" altLang="en-US" sz="2200" b="1" kern="1200" dirty="0">
              <a:latin typeface="微軟正黑體" panose="020B0604030504040204" pitchFamily="34" charset="-120"/>
              <a:ea typeface="微軟正黑體" panose="020B0604030504040204" pitchFamily="34" charset="-120"/>
            </a:endParaRPr>
          </a:p>
        </p:txBody>
      </p:sp>
      <p:sp>
        <p:nvSpPr>
          <p:cNvPr id="399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76E896C-28F8-4AC5-A9DE-243F10785FD8}" type="slidenum">
              <a:rPr lang="zh-TW" altLang="en-US" sz="1400" smtClean="0"/>
              <a:pPr>
                <a:spcBef>
                  <a:spcPct val="0"/>
                </a:spcBef>
                <a:buFontTx/>
                <a:buNone/>
              </a:pPr>
              <a:t>15</a:t>
            </a:fld>
            <a:endParaRPr lang="en-US" altLang="zh-TW" sz="1400"/>
          </a:p>
        </p:txBody>
      </p:sp>
      <p:pic>
        <p:nvPicPr>
          <p:cNvPr id="39941"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0033" y="1125538"/>
            <a:ext cx="428396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內容版面配置區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1920875"/>
            <a:ext cx="9224963" cy="1878013"/>
          </a:xfrm>
        </p:spPr>
      </p:pic>
      <p:sp>
        <p:nvSpPr>
          <p:cNvPr id="40963" name="標題 1"/>
          <p:cNvSpPr>
            <a:spLocks noGrp="1" noChangeArrowheads="1"/>
          </p:cNvSpPr>
          <p:nvPr>
            <p:ph type="title"/>
          </p:nvPr>
        </p:nvSpPr>
        <p:spPr>
          <a:xfrm>
            <a:off x="-11113" y="141288"/>
            <a:ext cx="8229601" cy="633412"/>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a:solidFill>
                  <a:srgbClr val="000099"/>
                </a:solidFill>
                <a:latin typeface="微軟正黑體" panose="020B0604030504040204" pitchFamily="34" charset="-120"/>
                <a:ea typeface="微軟正黑體" panose="020B0604030504040204" pitchFamily="34" charset="-120"/>
              </a:rPr>
              <a:t>(2/4)</a:t>
            </a:r>
            <a:endParaRPr lang="zh-TW" altLang="en-US" sz="2400"/>
          </a:p>
        </p:txBody>
      </p:sp>
      <p:sp>
        <p:nvSpPr>
          <p:cNvPr id="4096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37E01E1-357F-466D-BBE7-DD3C90EC1331}" type="slidenum">
              <a:rPr lang="zh-TW" altLang="en-US" sz="1400" smtClean="0"/>
              <a:pPr>
                <a:spcBef>
                  <a:spcPct val="0"/>
                </a:spcBef>
                <a:buFontTx/>
                <a:buNone/>
              </a:pPr>
              <a:t>16</a:t>
            </a:fld>
            <a:endParaRPr lang="en-US" altLang="zh-TW" sz="1400"/>
          </a:p>
        </p:txBody>
      </p:sp>
      <p:sp>
        <p:nvSpPr>
          <p:cNvPr id="6" name="矩形圖說文字 5">
            <a:extLst>
              <a:ext uri="{FF2B5EF4-FFF2-40B4-BE49-F238E27FC236}">
                <a16:creationId xmlns:a16="http://schemas.microsoft.com/office/drawing/2014/main" id="{139F0002-73EF-46A9-BED9-0E267C8C1272}"/>
              </a:ext>
            </a:extLst>
          </p:cNvPr>
          <p:cNvSpPr/>
          <p:nvPr/>
        </p:nvSpPr>
        <p:spPr>
          <a:xfrm>
            <a:off x="4364782" y="1275332"/>
            <a:ext cx="3028850" cy="525049"/>
          </a:xfrm>
          <a:prstGeom prst="wedgeRectCallout">
            <a:avLst>
              <a:gd name="adj1" fmla="val -39902"/>
              <a:gd name="adj2" fmla="val 94189"/>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p>
        </p:txBody>
      </p:sp>
      <p:sp>
        <p:nvSpPr>
          <p:cNvPr id="7" name="矩形圖說文字 6">
            <a:extLst>
              <a:ext uri="{FF2B5EF4-FFF2-40B4-BE49-F238E27FC236}">
                <a16:creationId xmlns:a16="http://schemas.microsoft.com/office/drawing/2014/main" id="{EBBB3FEC-8B32-4262-AA01-AF68C0BFC178}"/>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商管群考生共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800</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名，甲生為商管群排名第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26</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40971" name="矩形 7"/>
          <p:cNvSpPr>
            <a:spLocks noChangeArrowheads="1"/>
          </p:cNvSpPr>
          <p:nvPr/>
        </p:nvSpPr>
        <p:spPr bwMode="auto">
          <a:xfrm>
            <a:off x="34925" y="1095375"/>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b="1">
                <a:latin typeface="微軟正黑體" panose="020B0604030504040204" pitchFamily="34" charset="-120"/>
                <a:ea typeface="微軟正黑體" panose="020B0604030504040204" pitchFamily="34" charset="-120"/>
              </a:rPr>
              <a:t>範例</a:t>
            </a:r>
            <a:r>
              <a:rPr lang="en-US" altLang="zh-TW" sz="2400" b="1">
                <a:latin typeface="微軟正黑體" panose="020B0604030504040204" pitchFamily="34" charset="-120"/>
                <a:ea typeface="微軟正黑體" panose="020B0604030504040204" pitchFamily="34" charset="-120"/>
              </a:rPr>
              <a:t>1</a:t>
            </a:r>
            <a:r>
              <a:rPr lang="zh-TW" altLang="en-US" sz="2400" b="1">
                <a:latin typeface="微軟正黑體" panose="020B0604030504040204" pitchFamily="34" charset="-120"/>
                <a:ea typeface="微軟正黑體" panose="020B0604030504040204" pitchFamily="34" charset="-120"/>
              </a:rPr>
              <a:t>：</a:t>
            </a:r>
            <a:r>
              <a:rPr lang="en-US" altLang="zh-TW" sz="2400" b="1">
                <a:latin typeface="微軟正黑體" panose="020B0604030504040204" pitchFamily="34" charset="-120"/>
                <a:ea typeface="微軟正黑體" panose="020B0604030504040204" pitchFamily="34" charset="-120"/>
              </a:rPr>
              <a:t>06</a:t>
            </a:r>
            <a:r>
              <a:rPr lang="zh-TW" altLang="en-US" sz="2400" b="1">
                <a:latin typeface="微軟正黑體" panose="020B0604030504040204" pitchFamily="34" charset="-120"/>
                <a:ea typeface="微軟正黑體" panose="020B0604030504040204" pitchFamily="34" charset="-120"/>
              </a:rPr>
              <a:t>商業與管理群</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甲生</a:t>
            </a:r>
            <a:endParaRPr lang="zh-TW" altLang="en-US" sz="2400"/>
          </a:p>
        </p:txBody>
      </p:sp>
      <p:sp>
        <p:nvSpPr>
          <p:cNvPr id="9" name="矩形圖說文字 8">
            <a:extLst>
              <a:ext uri="{FF2B5EF4-FFF2-40B4-BE49-F238E27FC236}">
                <a16:creationId xmlns:a16="http://schemas.microsoft.com/office/drawing/2014/main" id="{F674C158-A136-4179-904F-D193234622AD}"/>
              </a:ext>
            </a:extLst>
          </p:cNvPr>
          <p:cNvSpPr/>
          <p:nvPr/>
        </p:nvSpPr>
        <p:spPr>
          <a:xfrm>
            <a:off x="1979712" y="4032626"/>
            <a:ext cx="1728192" cy="1577946"/>
          </a:xfrm>
          <a:prstGeom prst="wedgeRectCallout">
            <a:avLst>
              <a:gd name="adj1" fmla="val -5639"/>
              <a:gd name="adj2" fmla="val -80809"/>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甲生的商管群在第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25</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4B50D5B2-6E8A-49EF-A1F3-A0FFBC699C60}"/>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名，甲生為第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86</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EDA86419-291C-457D-A12F-1B60DA4802BD}"/>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甲生為第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58F22102-6CC2-4C8C-8F25-DF75E703ED3B}"/>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不分群別排名在甲生名次前有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70</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40982"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582613"/>
            <a:ext cx="8715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內容版面配置區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874838"/>
            <a:ext cx="9109075" cy="1887537"/>
          </a:xfrm>
        </p:spPr>
      </p:pic>
      <p:sp>
        <p:nvSpPr>
          <p:cNvPr id="41987" name="標題 1"/>
          <p:cNvSpPr>
            <a:spLocks noGrp="1" noChangeArrowheads="1"/>
          </p:cNvSpPr>
          <p:nvPr>
            <p:ph type="title"/>
          </p:nvPr>
        </p:nvSpPr>
        <p:spPr>
          <a:xfrm>
            <a:off x="-11113" y="141288"/>
            <a:ext cx="8229601" cy="633412"/>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a:solidFill>
                  <a:srgbClr val="000099"/>
                </a:solidFill>
                <a:latin typeface="微軟正黑體" panose="020B0604030504040204" pitchFamily="34" charset="-120"/>
                <a:ea typeface="微軟正黑體" panose="020B0604030504040204" pitchFamily="34" charset="-120"/>
              </a:rPr>
              <a:t>(3/4)</a:t>
            </a:r>
            <a:endParaRPr lang="zh-TW" altLang="en-US" sz="2400"/>
          </a:p>
        </p:txBody>
      </p:sp>
      <p:sp>
        <p:nvSpPr>
          <p:cNvPr id="41988" name="投影片編號版面配置區 3"/>
          <p:cNvSpPr>
            <a:spLocks noGrp="1"/>
          </p:cNvSpPr>
          <p:nvPr>
            <p:ph type="sldNum" sz="quarter" idx="12"/>
          </p:nvPr>
        </p:nvSpPr>
        <p:spPr>
          <a:xfrm>
            <a:off x="6962775" y="63500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646E0DB-E67D-47F1-900E-D4601DE83161}" type="slidenum">
              <a:rPr lang="zh-TW" altLang="en-US" sz="1400" smtClean="0"/>
              <a:pPr>
                <a:spcBef>
                  <a:spcPct val="0"/>
                </a:spcBef>
                <a:buFontTx/>
                <a:buNone/>
              </a:pPr>
              <a:t>17</a:t>
            </a:fld>
            <a:endParaRPr lang="en-US" altLang="zh-TW" sz="1400"/>
          </a:p>
        </p:txBody>
      </p:sp>
      <p:sp>
        <p:nvSpPr>
          <p:cNvPr id="6" name="矩形圖說文字 5">
            <a:extLst>
              <a:ext uri="{FF2B5EF4-FFF2-40B4-BE49-F238E27FC236}">
                <a16:creationId xmlns:a16="http://schemas.microsoft.com/office/drawing/2014/main" id="{BED6536E-1BAE-442D-9D7E-F40F08B2BE81}"/>
              </a:ext>
            </a:extLst>
          </p:cNvPr>
          <p:cNvSpPr/>
          <p:nvPr/>
        </p:nvSpPr>
        <p:spPr>
          <a:xfrm>
            <a:off x="4555050" y="1191983"/>
            <a:ext cx="3028850" cy="525049"/>
          </a:xfrm>
          <a:prstGeom prst="wedgeRectCallout">
            <a:avLst>
              <a:gd name="adj1" fmla="val -39902"/>
              <a:gd name="adj2" fmla="val 94189"/>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p>
        </p:txBody>
      </p:sp>
      <p:sp>
        <p:nvSpPr>
          <p:cNvPr id="7" name="矩形圖說文字 6">
            <a:extLst>
              <a:ext uri="{FF2B5EF4-FFF2-40B4-BE49-F238E27FC236}">
                <a16:creationId xmlns:a16="http://schemas.microsoft.com/office/drawing/2014/main" id="{93DB1244-E4A5-45AD-A471-D7FE3AF4DB93}"/>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土木群考生共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名，乙生為土木群排名第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41995" name="矩形 7"/>
          <p:cNvSpPr>
            <a:spLocks noChangeArrowheads="1"/>
          </p:cNvSpPr>
          <p:nvPr/>
        </p:nvSpPr>
        <p:spPr bwMode="auto">
          <a:xfrm>
            <a:off x="34925" y="1095375"/>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b="1">
                <a:latin typeface="微軟正黑體" panose="020B0604030504040204" pitchFamily="34" charset="-120"/>
                <a:ea typeface="微軟正黑體" panose="020B0604030504040204" pitchFamily="34" charset="-120"/>
              </a:rPr>
              <a:t>範例</a:t>
            </a:r>
            <a:r>
              <a:rPr lang="en-US" altLang="zh-TW" sz="2400" b="1">
                <a:latin typeface="微軟正黑體" panose="020B0604030504040204" pitchFamily="34" charset="-120"/>
                <a:ea typeface="微軟正黑體" panose="020B0604030504040204" pitchFamily="34" charset="-120"/>
              </a:rPr>
              <a:t>2</a:t>
            </a:r>
            <a:r>
              <a:rPr lang="zh-TW" altLang="en-US" sz="2400" b="1">
                <a:latin typeface="微軟正黑體" panose="020B0604030504040204" pitchFamily="34" charset="-120"/>
                <a:ea typeface="微軟正黑體" panose="020B0604030504040204" pitchFamily="34" charset="-120"/>
              </a:rPr>
              <a:t>：</a:t>
            </a:r>
            <a:r>
              <a:rPr lang="en-US" altLang="zh-TW" sz="2400" b="1">
                <a:latin typeface="微軟正黑體" panose="020B0604030504040204" pitchFamily="34" charset="-120"/>
                <a:ea typeface="微軟正黑體" panose="020B0604030504040204" pitchFamily="34" charset="-120"/>
              </a:rPr>
              <a:t>05</a:t>
            </a:r>
            <a:r>
              <a:rPr lang="zh-TW" altLang="en-US" sz="2400" b="1">
                <a:latin typeface="微軟正黑體" panose="020B0604030504040204" pitchFamily="34" charset="-120"/>
                <a:ea typeface="微軟正黑體" panose="020B0604030504040204" pitchFamily="34" charset="-120"/>
              </a:rPr>
              <a:t>土木建築群</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乙生</a:t>
            </a:r>
            <a:endParaRPr lang="zh-TW" altLang="en-US" sz="2400"/>
          </a:p>
        </p:txBody>
      </p:sp>
      <p:sp>
        <p:nvSpPr>
          <p:cNvPr id="9" name="矩形圖說文字 8">
            <a:extLst>
              <a:ext uri="{FF2B5EF4-FFF2-40B4-BE49-F238E27FC236}">
                <a16:creationId xmlns:a16="http://schemas.microsoft.com/office/drawing/2014/main" id="{390459A8-4545-4618-BDFC-8F66D4090290}"/>
              </a:ext>
            </a:extLst>
          </p:cNvPr>
          <p:cNvSpPr/>
          <p:nvPr/>
        </p:nvSpPr>
        <p:spPr>
          <a:xfrm>
            <a:off x="1979712" y="4032626"/>
            <a:ext cx="1728192" cy="1000722"/>
          </a:xfrm>
          <a:prstGeom prst="wedgeRectCallout">
            <a:avLst>
              <a:gd name="adj1" fmla="val -9776"/>
              <a:gd name="adj2" fmla="val -96825"/>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乙生的土木群在第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輪排名為第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endParaRPr lang="en-US" altLang="zh-TW" strike="sngStrike" dirty="0">
              <a:solidFill>
                <a:schemeClr val="tx1"/>
              </a:solidFill>
              <a:highlight>
                <a:srgbClr val="00FF00"/>
              </a:highligh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C60C8736-C701-48FE-863D-E88125F90083}"/>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439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96B1B7B0-C787-4B25-B925-D3E76761C012}"/>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5B337802-1B2B-4CB9-94D5-55ECF5B6BD86}"/>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不分群別排名在乙生名次前有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215</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圓角矩形圖說文字 15">
            <a:extLst>
              <a:ext uri="{FF2B5EF4-FFF2-40B4-BE49-F238E27FC236}">
                <a16:creationId xmlns:a16="http://schemas.microsoft.com/office/drawing/2014/main" id="{8DE6F09E-7EA2-42BB-A34C-664241EF6D03}"/>
              </a:ext>
            </a:extLst>
          </p:cNvPr>
          <p:cNvSpPr/>
          <p:nvPr/>
        </p:nvSpPr>
        <p:spPr>
          <a:xfrm>
            <a:off x="1331640" y="5733256"/>
            <a:ext cx="4176464" cy="1008112"/>
          </a:xfrm>
          <a:prstGeom prst="wedgeRoundRectCallout">
            <a:avLst>
              <a:gd name="adj1" fmla="val -18885"/>
              <a:gd name="adj2" fmla="val -119843"/>
              <a:gd name="adj3" fmla="val 16667"/>
            </a:avLst>
          </a:prstGeom>
          <a:solidFill>
            <a:srgbClr val="A8DF3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說明：土木群其他考生，群排名在乙生之後，但為該校之</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輪</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分發考生，依登記志願有可能在乙生前優先分發。</a:t>
            </a:r>
          </a:p>
        </p:txBody>
      </p:sp>
      <p:pic>
        <p:nvPicPr>
          <p:cNvPr id="42007" name="圖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484188"/>
            <a:ext cx="9525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內容版面配置區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555"/>
          <a:stretch>
            <a:fillRect/>
          </a:stretch>
        </p:blipFill>
        <p:spPr>
          <a:xfrm>
            <a:off x="-58738" y="1817688"/>
            <a:ext cx="9178926" cy="1968500"/>
          </a:xfrm>
        </p:spPr>
      </p:pic>
      <p:sp>
        <p:nvSpPr>
          <p:cNvPr id="43011" name="標題 1"/>
          <p:cNvSpPr>
            <a:spLocks noGrp="1" noChangeArrowheads="1"/>
          </p:cNvSpPr>
          <p:nvPr>
            <p:ph type="title"/>
          </p:nvPr>
        </p:nvSpPr>
        <p:spPr>
          <a:xfrm>
            <a:off x="-11113" y="141288"/>
            <a:ext cx="8229601" cy="633412"/>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考生排名結果說明</a:t>
            </a:r>
            <a:r>
              <a:rPr lang="en-US" altLang="zh-TW" sz="2400" b="1">
                <a:solidFill>
                  <a:srgbClr val="000099"/>
                </a:solidFill>
                <a:latin typeface="微軟正黑體" panose="020B0604030504040204" pitchFamily="34" charset="-120"/>
                <a:ea typeface="微軟正黑體" panose="020B0604030504040204" pitchFamily="34" charset="-120"/>
              </a:rPr>
              <a:t>(4/4)</a:t>
            </a:r>
            <a:endParaRPr lang="zh-TW" altLang="en-US" sz="2400"/>
          </a:p>
        </p:txBody>
      </p:sp>
      <p:sp>
        <p:nvSpPr>
          <p:cNvPr id="43012" name="投影片編號版面配置區 3"/>
          <p:cNvSpPr>
            <a:spLocks noGrp="1"/>
          </p:cNvSpPr>
          <p:nvPr>
            <p:ph type="sldNum" sz="quarter" idx="12"/>
          </p:nvPr>
        </p:nvSpPr>
        <p:spPr>
          <a:xfrm>
            <a:off x="6962775" y="63500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6284DCB-4C44-4093-A84A-3B573F9DF2D6}" type="slidenum">
              <a:rPr lang="zh-TW" altLang="en-US" sz="1400" smtClean="0"/>
              <a:pPr>
                <a:spcBef>
                  <a:spcPct val="0"/>
                </a:spcBef>
                <a:buFontTx/>
                <a:buNone/>
              </a:pPr>
              <a:t>18</a:t>
            </a:fld>
            <a:endParaRPr lang="en-US" altLang="zh-TW" sz="1400"/>
          </a:p>
        </p:txBody>
      </p:sp>
      <p:sp>
        <p:nvSpPr>
          <p:cNvPr id="6" name="矩形圖說文字 5">
            <a:extLst>
              <a:ext uri="{FF2B5EF4-FFF2-40B4-BE49-F238E27FC236}">
                <a16:creationId xmlns:a16="http://schemas.microsoft.com/office/drawing/2014/main" id="{4C4D1C24-C1F1-4A4E-9C0A-FCB378BD9084}"/>
              </a:ext>
            </a:extLst>
          </p:cNvPr>
          <p:cNvSpPr/>
          <p:nvPr/>
        </p:nvSpPr>
        <p:spPr>
          <a:xfrm>
            <a:off x="4364782" y="1132481"/>
            <a:ext cx="3028850" cy="525049"/>
          </a:xfrm>
          <a:prstGeom prst="wedgeRectCallout">
            <a:avLst>
              <a:gd name="adj1" fmla="val -41450"/>
              <a:gd name="adj2" fmla="val 109818"/>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p>
        </p:txBody>
      </p:sp>
      <p:sp>
        <p:nvSpPr>
          <p:cNvPr id="7" name="矩形圖說文字 6">
            <a:extLst>
              <a:ext uri="{FF2B5EF4-FFF2-40B4-BE49-F238E27FC236}">
                <a16:creationId xmlns:a16="http://schemas.microsoft.com/office/drawing/2014/main" id="{B574F503-6A47-4A8C-B681-895320D51DCC}"/>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餐旅群考生共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598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名，丙生為餐旅群排名第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207</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43019" name="矩形 7"/>
          <p:cNvSpPr>
            <a:spLocks noChangeArrowheads="1"/>
          </p:cNvSpPr>
          <p:nvPr/>
        </p:nvSpPr>
        <p:spPr bwMode="auto">
          <a:xfrm>
            <a:off x="34925" y="1095375"/>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b="1">
                <a:latin typeface="微軟正黑體" panose="020B0604030504040204" pitchFamily="34" charset="-120"/>
                <a:ea typeface="微軟正黑體" panose="020B0604030504040204" pitchFamily="34" charset="-120"/>
              </a:rPr>
              <a:t>範例</a:t>
            </a:r>
            <a:r>
              <a:rPr lang="en-US" altLang="zh-TW" sz="2400" b="1">
                <a:latin typeface="微軟正黑體" panose="020B0604030504040204" pitchFamily="34" charset="-120"/>
                <a:ea typeface="微軟正黑體" panose="020B0604030504040204" pitchFamily="34" charset="-120"/>
              </a:rPr>
              <a:t>3</a:t>
            </a:r>
            <a:r>
              <a:rPr lang="zh-TW" altLang="en-US" sz="2400" b="1">
                <a:latin typeface="微軟正黑體" panose="020B0604030504040204" pitchFamily="34" charset="-120"/>
                <a:ea typeface="微軟正黑體" panose="020B0604030504040204" pitchFamily="34" charset="-120"/>
              </a:rPr>
              <a:t>：</a:t>
            </a:r>
            <a:r>
              <a:rPr lang="en-US" altLang="zh-TW" sz="2400" b="1">
                <a:latin typeface="微軟正黑體" panose="020B0604030504040204" pitchFamily="34" charset="-120"/>
                <a:ea typeface="微軟正黑體" panose="020B0604030504040204" pitchFamily="34" charset="-120"/>
              </a:rPr>
              <a:t>12</a:t>
            </a:r>
            <a:r>
              <a:rPr lang="zh-TW" altLang="en-US" sz="2400" b="1">
                <a:latin typeface="微軟正黑體" panose="020B0604030504040204" pitchFamily="34" charset="-120"/>
                <a:ea typeface="微軟正黑體" panose="020B0604030504040204" pitchFamily="34" charset="-120"/>
              </a:rPr>
              <a:t>餐旅群</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丙生</a:t>
            </a:r>
            <a:endParaRPr lang="zh-TW" altLang="en-US" sz="2400"/>
          </a:p>
        </p:txBody>
      </p:sp>
      <p:sp>
        <p:nvSpPr>
          <p:cNvPr id="9" name="矩形圖說文字 8">
            <a:extLst>
              <a:ext uri="{FF2B5EF4-FFF2-40B4-BE49-F238E27FC236}">
                <a16:creationId xmlns:a16="http://schemas.microsoft.com/office/drawing/2014/main" id="{1D8D3E56-BADE-4E1E-966E-ECAD962AAE83}"/>
              </a:ext>
            </a:extLst>
          </p:cNvPr>
          <p:cNvSpPr/>
          <p:nvPr/>
        </p:nvSpPr>
        <p:spPr>
          <a:xfrm>
            <a:off x="1979712" y="4032625"/>
            <a:ext cx="1728192" cy="980551"/>
          </a:xfrm>
          <a:prstGeom prst="wedgeRectCallout">
            <a:avLst>
              <a:gd name="adj1" fmla="val -10835"/>
              <a:gd name="adj2" fmla="val -98303"/>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丙生的餐旅群排名在第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endParaRPr lang="en-US" altLang="zh-TW" sz="1700" dirty="0">
              <a:solidFill>
                <a:schemeClr val="tx1"/>
              </a:solidFill>
              <a:highlight>
                <a:srgbClr val="00FF00"/>
              </a:highligh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CF5872CD-8B71-40AD-80AB-B770237AFC45}"/>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1,399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99429BED-7B8D-4F37-BAE3-1E201B8B35C8}"/>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82B25074-ECFA-4686-B5D7-C52BA7742BD0}"/>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不分群別排名在丙生名次前有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278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圓角矩形圖說文字 15">
            <a:extLst>
              <a:ext uri="{FF2B5EF4-FFF2-40B4-BE49-F238E27FC236}">
                <a16:creationId xmlns:a16="http://schemas.microsoft.com/office/drawing/2014/main" id="{34AC5007-9EE1-4E42-B21A-329EC3527968}"/>
              </a:ext>
            </a:extLst>
          </p:cNvPr>
          <p:cNvSpPr/>
          <p:nvPr/>
        </p:nvSpPr>
        <p:spPr>
          <a:xfrm>
            <a:off x="1403648" y="5733256"/>
            <a:ext cx="4204642" cy="1000722"/>
          </a:xfrm>
          <a:prstGeom prst="wedgeRoundRectCallout">
            <a:avLst>
              <a:gd name="adj1" fmla="val -21224"/>
              <a:gd name="adj2" fmla="val -123450"/>
              <a:gd name="adj3" fmla="val 16667"/>
            </a:avLst>
          </a:prstGeom>
          <a:solidFill>
            <a:srgbClr val="A8DF3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說明：餐旅群其他考生，群排名在丙生之前，但為該校</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4</a:t>
            </a:r>
            <a:r>
              <a:rPr lang="zh-TW" altLang="en-US"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輪</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分發考生，依登記志願有可能在丙生後分發。</a:t>
            </a:r>
          </a:p>
        </p:txBody>
      </p:sp>
      <p:pic>
        <p:nvPicPr>
          <p:cNvPr id="43031" name="圖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549275"/>
            <a:ext cx="9080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644254F-00A9-42A8-8E19-9DC11CC0FC1D}" type="slidenum">
              <a:rPr lang="zh-TW" altLang="en-US" sz="1400" smtClean="0"/>
              <a:pPr>
                <a:spcBef>
                  <a:spcPct val="0"/>
                </a:spcBef>
                <a:buFontTx/>
                <a:buNone/>
              </a:pPr>
              <a:t>19</a:t>
            </a:fld>
            <a:endParaRPr lang="en-US" altLang="zh-TW" sz="1400"/>
          </a:p>
        </p:txBody>
      </p:sp>
      <p:grpSp>
        <p:nvGrpSpPr>
          <p:cNvPr id="10" name="群組 9">
            <a:extLst>
              <a:ext uri="{FF2B5EF4-FFF2-40B4-BE49-F238E27FC236}">
                <a16:creationId xmlns:a16="http://schemas.microsoft.com/office/drawing/2014/main" id="{5DE929EA-615A-4173-B1B7-4377AB974D49}"/>
              </a:ext>
            </a:extLst>
          </p:cNvPr>
          <p:cNvGrpSpPr/>
          <p:nvPr/>
        </p:nvGrpSpPr>
        <p:grpSpPr>
          <a:xfrm>
            <a:off x="1691680" y="1052736"/>
            <a:ext cx="7287918" cy="1008112"/>
            <a:chOff x="635496" y="1701"/>
            <a:chExt cx="5471848" cy="590103"/>
          </a:xfrm>
          <a:solidFill>
            <a:schemeClr val="accent5"/>
          </a:solidFill>
        </p:grpSpPr>
        <p:sp>
          <p:nvSpPr>
            <p:cNvPr id="11" name="圓角化同側角落矩形 10">
              <a:extLst>
                <a:ext uri="{FF2B5EF4-FFF2-40B4-BE49-F238E27FC236}">
                  <a16:creationId xmlns:a16="http://schemas.microsoft.com/office/drawing/2014/main" id="{EDA16B1D-F672-44F7-A39C-2C5BB305663E}"/>
                </a:ext>
              </a:extLst>
            </p:cNvPr>
            <p:cNvSpPr/>
            <p:nvPr/>
          </p:nvSpPr>
          <p:spPr>
            <a:xfrm rot="5400000">
              <a:off x="3082041" y="-2433499"/>
              <a:ext cx="590103"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圓角化同側角落矩形 4">
              <a:extLst>
                <a:ext uri="{FF2B5EF4-FFF2-40B4-BE49-F238E27FC236}">
                  <a16:creationId xmlns:a16="http://schemas.microsoft.com/office/drawing/2014/main" id="{4E05BF58-2EC6-451B-A228-DF89B70EA02B}"/>
                </a:ext>
              </a:extLst>
            </p:cNvPr>
            <p:cNvSpPr/>
            <p:nvPr/>
          </p:nvSpPr>
          <p:spPr>
            <a:xfrm>
              <a:off x="635496" y="30507"/>
              <a:ext cx="5431697" cy="53249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b="1" dirty="0">
                  <a:latin typeface="微軟正黑體" panose="020B0604030504040204" pitchFamily="34" charset="-120"/>
                  <a:ea typeface="微軟正黑體" panose="020B0604030504040204" pitchFamily="34" charset="-120"/>
                </a:rPr>
                <a:t>全部</a:t>
              </a:r>
              <a:r>
                <a:rPr lang="zh-TW" altLang="en-US" sz="1600" dirty="0">
                  <a:latin typeface="微軟正黑體" panose="020B0604030504040204" pitchFamily="34" charset="-120"/>
                  <a:ea typeface="微軟正黑體" panose="020B0604030504040204" pitchFamily="34" charset="-120"/>
                </a:rPr>
                <a:t>報名考生進行比序排名（含同名次參酌比序）。</a:t>
              </a:r>
              <a:endParaRPr lang="en-US" altLang="zh-TW" sz="1600" dirty="0">
                <a:latin typeface="微軟正黑體" panose="020B0604030504040204" pitchFamily="34" charset="-120"/>
                <a:ea typeface="微軟正黑體" panose="020B0604030504040204" pitchFamily="34" charset="-120"/>
              </a:endParaRPr>
            </a:p>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取各</a:t>
              </a:r>
              <a:r>
                <a:rPr lang="zh-TW" altLang="en-US" sz="1600" b="1" dirty="0">
                  <a:latin typeface="微軟正黑體" panose="020B0604030504040204" pitchFamily="34" charset="-120"/>
                  <a:ea typeface="微軟正黑體" panose="020B0604030504040204" pitchFamily="34" charset="-120"/>
                </a:rPr>
                <a:t>單一推薦學校之考生比序排名</a:t>
              </a:r>
              <a:r>
                <a:rPr lang="zh-TW" altLang="en-US" sz="1600" dirty="0">
                  <a:latin typeface="微軟正黑體" panose="020B0604030504040204" pitchFamily="34" charset="-120"/>
                  <a:ea typeface="微軟正黑體" panose="020B0604030504040204" pitchFamily="34" charset="-120"/>
                </a:rPr>
                <a:t>（單一推薦學校內比序排名仍相同時，再依推薦學校推薦順序），</a:t>
              </a:r>
              <a:r>
                <a:rPr lang="zh-TW" altLang="en-US" sz="1600" b="1" dirty="0">
                  <a:latin typeface="微軟正黑體" panose="020B0604030504040204" pitchFamily="34" charset="-120"/>
                  <a:ea typeface="微軟正黑體" panose="020B0604030504040204" pitchFamily="34" charset="-120"/>
                </a:rPr>
                <a:t>第</a:t>
              </a: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位者為第一輪分發考生、第</a:t>
              </a: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位者為第二輪分發考生、第</a:t>
              </a:r>
              <a:r>
                <a:rPr lang="en-US" altLang="zh-TW" sz="1600" b="1" dirty="0">
                  <a:latin typeface="微軟正黑體" panose="020B0604030504040204" pitchFamily="34" charset="-120"/>
                  <a:ea typeface="微軟正黑體" panose="020B0604030504040204" pitchFamily="34" charset="-120"/>
                </a:rPr>
                <a:t>3</a:t>
              </a:r>
              <a:r>
                <a:rPr lang="zh-TW" altLang="en-US" sz="1600" b="1" dirty="0">
                  <a:latin typeface="微軟正黑體" panose="020B0604030504040204" pitchFamily="34" charset="-120"/>
                  <a:ea typeface="微軟正黑體" panose="020B0604030504040204" pitchFamily="34" charset="-120"/>
                </a:rPr>
                <a:t>位者為第三輪分發考生，其餘考生均為第四輪分發考生。</a:t>
              </a:r>
            </a:p>
          </p:txBody>
        </p:sp>
      </p:grpSp>
      <p:sp>
        <p:nvSpPr>
          <p:cNvPr id="13" name="矩形 12">
            <a:extLst>
              <a:ext uri="{FF2B5EF4-FFF2-40B4-BE49-F238E27FC236}">
                <a16:creationId xmlns:a16="http://schemas.microsoft.com/office/drawing/2014/main" id="{79A51064-E841-41A4-9ACE-EA86B1ABEB9A}"/>
              </a:ext>
            </a:extLst>
          </p:cNvPr>
          <p:cNvSpPr/>
          <p:nvPr/>
        </p:nvSpPr>
        <p:spPr>
          <a:xfrm>
            <a:off x="93541" y="1052736"/>
            <a:ext cx="1584176" cy="100811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TW" altLang="en-US" b="1" dirty="0">
                <a:solidFill>
                  <a:schemeClr val="bg1"/>
                </a:solidFill>
                <a:latin typeface="微軟正黑體" panose="020B0604030504040204" pitchFamily="34" charset="-120"/>
                <a:ea typeface="微軟正黑體" panose="020B0604030504040204" pitchFamily="34" charset="-120"/>
              </a:rPr>
              <a:t>比序排名及四輪分發考生</a:t>
            </a:r>
          </a:p>
        </p:txBody>
      </p:sp>
      <p:sp>
        <p:nvSpPr>
          <p:cNvPr id="15" name="矩形 14">
            <a:extLst>
              <a:ext uri="{FF2B5EF4-FFF2-40B4-BE49-F238E27FC236}">
                <a16:creationId xmlns:a16="http://schemas.microsoft.com/office/drawing/2014/main" id="{B4115E12-A162-4F7A-B59E-E1712C250BC5}"/>
              </a:ext>
            </a:extLst>
          </p:cNvPr>
          <p:cNvSpPr/>
          <p:nvPr/>
        </p:nvSpPr>
        <p:spPr>
          <a:xfrm>
            <a:off x="102653" y="2340945"/>
            <a:ext cx="1584176" cy="1060313"/>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第一輪分發</a:t>
            </a:r>
          </a:p>
        </p:txBody>
      </p:sp>
      <p:grpSp>
        <p:nvGrpSpPr>
          <p:cNvPr id="16" name="群組 15">
            <a:extLst>
              <a:ext uri="{FF2B5EF4-FFF2-40B4-BE49-F238E27FC236}">
                <a16:creationId xmlns:a16="http://schemas.microsoft.com/office/drawing/2014/main" id="{CA8727A8-7F3D-4D77-B23F-62B76D72D83C}"/>
              </a:ext>
            </a:extLst>
          </p:cNvPr>
          <p:cNvGrpSpPr/>
          <p:nvPr/>
        </p:nvGrpSpPr>
        <p:grpSpPr>
          <a:xfrm>
            <a:off x="1709366" y="2347423"/>
            <a:ext cx="7272809" cy="1042796"/>
            <a:chOff x="635496" y="1701"/>
            <a:chExt cx="5460504" cy="443470"/>
          </a:xfrm>
          <a:solidFill>
            <a:schemeClr val="accent5"/>
          </a:solidFill>
        </p:grpSpPr>
        <p:sp>
          <p:nvSpPr>
            <p:cNvPr id="17" name="圓角化同側角落矩形 16">
              <a:extLst>
                <a:ext uri="{FF2B5EF4-FFF2-40B4-BE49-F238E27FC236}">
                  <a16:creationId xmlns:a16="http://schemas.microsoft.com/office/drawing/2014/main" id="{532C4BC1-19C6-410F-947B-73833052F984}"/>
                </a:ext>
              </a:extLst>
            </p:cNvPr>
            <p:cNvSpPr/>
            <p:nvPr/>
          </p:nvSpPr>
          <p:spPr>
            <a:xfrm rot="5400000">
              <a:off x="3144014" y="-2506816"/>
              <a:ext cx="443470"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圓角化同側角落矩形 4">
              <a:extLst>
                <a:ext uri="{FF2B5EF4-FFF2-40B4-BE49-F238E27FC236}">
                  <a16:creationId xmlns:a16="http://schemas.microsoft.com/office/drawing/2014/main" id="{0A1D80A9-6BA4-4217-B012-8BAE9A4E99E1}"/>
                </a:ext>
              </a:extLst>
            </p:cNvPr>
            <p:cNvSpPr/>
            <p:nvPr/>
          </p:nvSpPr>
          <p:spPr>
            <a:xfrm>
              <a:off x="635496" y="33176"/>
              <a:ext cx="5431697" cy="39368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b="1" dirty="0">
                  <a:latin typeface="微軟正黑體" panose="020B0604030504040204" pitchFamily="34" charset="-120"/>
                  <a:ea typeface="微軟正黑體" panose="020B0604030504040204" pitchFamily="34" charset="-120"/>
                </a:rPr>
                <a:t>取各推薦學校第一輪分發考生</a:t>
              </a:r>
              <a:r>
                <a:rPr lang="zh-TW" altLang="en-US" sz="1600" dirty="0">
                  <a:latin typeface="微軟正黑體" panose="020B0604030504040204" pitchFamily="34" charset="-120"/>
                  <a:ea typeface="微軟正黑體" panose="020B0604030504040204" pitchFamily="34" charset="-120"/>
                </a:rPr>
                <a:t>，並依其比序排名及所選填登記就讀志願序，進行各校系（組）、學程招生名額分發。</a:t>
              </a:r>
              <a:endParaRPr lang="en-US" altLang="zh-TW" sz="1600" dirty="0">
                <a:latin typeface="微軟正黑體" panose="020B0604030504040204" pitchFamily="34" charset="-120"/>
                <a:ea typeface="微軟正黑體" panose="020B0604030504040204" pitchFamily="34" charset="-120"/>
              </a:endParaRPr>
            </a:p>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若於</a:t>
              </a:r>
              <a:r>
                <a:rPr lang="zh-TW" altLang="en-US" sz="1600" b="1" dirty="0">
                  <a:latin typeface="微軟正黑體" panose="020B0604030504040204" pitchFamily="34" charset="-120"/>
                  <a:ea typeface="微軟正黑體" panose="020B0604030504040204" pitchFamily="34" charset="-120"/>
                </a:rPr>
                <a:t>首輪分發</a:t>
              </a:r>
              <a:r>
                <a:rPr lang="zh-TW" altLang="en-US" sz="1600" dirty="0">
                  <a:latin typeface="微軟正黑體" panose="020B0604030504040204" pitchFamily="34" charset="-120"/>
                  <a:ea typeface="微軟正黑體" panose="020B0604030504040204" pitchFamily="34" charset="-120"/>
                </a:rPr>
                <a:t>，倘有考生</a:t>
              </a:r>
              <a:r>
                <a:rPr lang="zh-TW" altLang="en-US" sz="1600" b="1" dirty="0">
                  <a:latin typeface="微軟正黑體" panose="020B0604030504040204" pitchFamily="34" charset="-120"/>
                  <a:ea typeface="微軟正黑體" panose="020B0604030504040204" pitchFamily="34" charset="-120"/>
                </a:rPr>
                <a:t>未獲分發錄取之推薦學校</a:t>
              </a:r>
              <a:r>
                <a:rPr lang="zh-TW" altLang="en-US" sz="1600"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僅由該校原訂於第二輪分發之考生優先參與第一輪遞補分發</a:t>
              </a:r>
              <a:r>
                <a:rPr lang="zh-TW" altLang="en-US" sz="1600" dirty="0">
                  <a:latin typeface="微軟正黑體" panose="020B0604030504040204" pitchFamily="34" charset="-120"/>
                  <a:ea typeface="微軟正黑體" panose="020B0604030504040204" pitchFamily="34" charset="-120"/>
                </a:rPr>
                <a:t>。</a:t>
              </a:r>
            </a:p>
          </p:txBody>
        </p:sp>
      </p:grpSp>
      <p:sp>
        <p:nvSpPr>
          <p:cNvPr id="19" name="矩形 18">
            <a:extLst>
              <a:ext uri="{FF2B5EF4-FFF2-40B4-BE49-F238E27FC236}">
                <a16:creationId xmlns:a16="http://schemas.microsoft.com/office/drawing/2014/main" id="{7F0E48C8-2ABA-493A-AFF0-74AD1D402F2C}"/>
              </a:ext>
            </a:extLst>
          </p:cNvPr>
          <p:cNvSpPr/>
          <p:nvPr/>
        </p:nvSpPr>
        <p:spPr>
          <a:xfrm>
            <a:off x="122614" y="3683213"/>
            <a:ext cx="1584176" cy="535859"/>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第二輪分發</a:t>
            </a:r>
          </a:p>
        </p:txBody>
      </p:sp>
      <p:grpSp>
        <p:nvGrpSpPr>
          <p:cNvPr id="20" name="群組 19">
            <a:extLst>
              <a:ext uri="{FF2B5EF4-FFF2-40B4-BE49-F238E27FC236}">
                <a16:creationId xmlns:a16="http://schemas.microsoft.com/office/drawing/2014/main" id="{4EC0F39E-4825-4E58-AF54-F4CD0EA2F2DD}"/>
              </a:ext>
            </a:extLst>
          </p:cNvPr>
          <p:cNvGrpSpPr/>
          <p:nvPr/>
        </p:nvGrpSpPr>
        <p:grpSpPr>
          <a:xfrm>
            <a:off x="1706791" y="3692743"/>
            <a:ext cx="7272807" cy="525907"/>
            <a:chOff x="658543" y="-385932"/>
            <a:chExt cx="5460503" cy="696708"/>
          </a:xfrm>
          <a:solidFill>
            <a:schemeClr val="accent5"/>
          </a:solidFill>
        </p:grpSpPr>
        <p:sp>
          <p:nvSpPr>
            <p:cNvPr id="21" name="圓角化同側角落矩形 20">
              <a:extLst>
                <a:ext uri="{FF2B5EF4-FFF2-40B4-BE49-F238E27FC236}">
                  <a16:creationId xmlns:a16="http://schemas.microsoft.com/office/drawing/2014/main" id="{43B8C03D-DD0F-47AB-B266-CE3BB5C50A58}"/>
                </a:ext>
              </a:extLst>
            </p:cNvPr>
            <p:cNvSpPr/>
            <p:nvPr/>
          </p:nvSpPr>
          <p:spPr>
            <a:xfrm rot="5400000">
              <a:off x="3040441" y="-2767830"/>
              <a:ext cx="696708"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圓角化同側角落矩形 4">
              <a:extLst>
                <a:ext uri="{FF2B5EF4-FFF2-40B4-BE49-F238E27FC236}">
                  <a16:creationId xmlns:a16="http://schemas.microsoft.com/office/drawing/2014/main" id="{07B699E5-B27E-4B7E-A23B-6C5F60639AAF}"/>
                </a:ext>
              </a:extLst>
            </p:cNvPr>
            <p:cNvSpPr/>
            <p:nvPr/>
          </p:nvSpPr>
          <p:spPr>
            <a:xfrm>
              <a:off x="660476" y="-277487"/>
              <a:ext cx="5431697" cy="5361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zh-TW" sz="1600" dirty="0">
                  <a:latin typeface="微軟正黑體" panose="020B0604030504040204" pitchFamily="34" charset="-120"/>
                  <a:ea typeface="微軟正黑體" panose="020B0604030504040204" pitchFamily="34" charset="-120"/>
                </a:rPr>
                <a:t>第一輪分發後若有缺額之校系（組）、學程再進行第二輪分發。</a:t>
              </a:r>
              <a:r>
                <a:rPr lang="zh-TW" altLang="zh-TW" sz="1600" b="1" dirty="0">
                  <a:latin typeface="微軟正黑體" panose="020B0604030504040204" pitchFamily="34" charset="-120"/>
                  <a:ea typeface="微軟正黑體" panose="020B0604030504040204" pitchFamily="34" charset="-120"/>
                </a:rPr>
                <a:t>取</a:t>
              </a:r>
              <a:r>
                <a:rPr lang="zh-TW" altLang="en-US" sz="1600" b="1" dirty="0">
                  <a:latin typeface="微軟正黑體" panose="020B0604030504040204" pitchFamily="34" charset="-120"/>
                  <a:ea typeface="微軟正黑體" panose="020B0604030504040204" pitchFamily="34" charset="-120"/>
                </a:rPr>
                <a:t>各推薦學校</a:t>
              </a:r>
              <a:r>
                <a:rPr lang="zh-TW" altLang="zh-TW" sz="1600" b="1" dirty="0">
                  <a:latin typeface="微軟正黑體" panose="020B0604030504040204" pitchFamily="34" charset="-120"/>
                  <a:ea typeface="微軟正黑體" panose="020B0604030504040204" pitchFamily="34" charset="-120"/>
                </a:rPr>
                <a:t>第二輪分發考生</a:t>
              </a:r>
              <a:r>
                <a:rPr lang="zh-TW" altLang="zh-TW" sz="1600" dirty="0">
                  <a:latin typeface="微軟正黑體" panose="020B0604030504040204" pitchFamily="34" charset="-120"/>
                  <a:ea typeface="微軟正黑體" panose="020B0604030504040204" pitchFamily="34" charset="-120"/>
                </a:rPr>
                <a:t>（不含已參與第一輪遞補分發者）參加分發</a:t>
              </a:r>
              <a:r>
                <a:rPr lang="zh-TW" altLang="en-US" sz="1600" dirty="0">
                  <a:latin typeface="微軟正黑體" panose="020B0604030504040204" pitchFamily="34" charset="-120"/>
                  <a:ea typeface="微軟正黑體" panose="020B0604030504040204" pitchFamily="34" charset="-120"/>
                </a:rPr>
                <a:t>。</a:t>
              </a:r>
            </a:p>
          </p:txBody>
        </p:sp>
      </p:grpSp>
      <p:sp>
        <p:nvSpPr>
          <p:cNvPr id="23" name="矩形 22">
            <a:extLst>
              <a:ext uri="{FF2B5EF4-FFF2-40B4-BE49-F238E27FC236}">
                <a16:creationId xmlns:a16="http://schemas.microsoft.com/office/drawing/2014/main" id="{1FD2E49A-E0C6-4D01-A55F-A94E694B80AF}"/>
              </a:ext>
            </a:extLst>
          </p:cNvPr>
          <p:cNvSpPr/>
          <p:nvPr/>
        </p:nvSpPr>
        <p:spPr>
          <a:xfrm>
            <a:off x="119909" y="4495937"/>
            <a:ext cx="1584176" cy="535859"/>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第三輪分發</a:t>
            </a:r>
          </a:p>
        </p:txBody>
      </p:sp>
      <p:grpSp>
        <p:nvGrpSpPr>
          <p:cNvPr id="24" name="群組 23">
            <a:extLst>
              <a:ext uri="{FF2B5EF4-FFF2-40B4-BE49-F238E27FC236}">
                <a16:creationId xmlns:a16="http://schemas.microsoft.com/office/drawing/2014/main" id="{19CCFB64-86B7-46CC-9EE9-0F134470074B}"/>
              </a:ext>
            </a:extLst>
          </p:cNvPr>
          <p:cNvGrpSpPr/>
          <p:nvPr/>
        </p:nvGrpSpPr>
        <p:grpSpPr>
          <a:xfrm>
            <a:off x="1704085" y="4487142"/>
            <a:ext cx="7286251" cy="535858"/>
            <a:chOff x="648451" y="-177621"/>
            <a:chExt cx="5470597" cy="590103"/>
          </a:xfrm>
          <a:solidFill>
            <a:schemeClr val="accent5"/>
          </a:solidFill>
        </p:grpSpPr>
        <p:sp>
          <p:nvSpPr>
            <p:cNvPr id="25" name="圓角化同側角落矩形 24">
              <a:extLst>
                <a:ext uri="{FF2B5EF4-FFF2-40B4-BE49-F238E27FC236}">
                  <a16:creationId xmlns:a16="http://schemas.microsoft.com/office/drawing/2014/main" id="{F9DF887A-482B-4102-B802-996C75FE6DD2}"/>
                </a:ext>
              </a:extLst>
            </p:cNvPr>
            <p:cNvSpPr/>
            <p:nvPr/>
          </p:nvSpPr>
          <p:spPr>
            <a:xfrm rot="5400000">
              <a:off x="3093745" y="-2612821"/>
              <a:ext cx="590103"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圓角化同側角落矩形 4">
              <a:extLst>
                <a:ext uri="{FF2B5EF4-FFF2-40B4-BE49-F238E27FC236}">
                  <a16:creationId xmlns:a16="http://schemas.microsoft.com/office/drawing/2014/main" id="{505B1F84-02BE-40D2-9EE8-60FC20E6E298}"/>
                </a:ext>
              </a:extLst>
            </p:cNvPr>
            <p:cNvSpPr/>
            <p:nvPr/>
          </p:nvSpPr>
          <p:spPr>
            <a:xfrm>
              <a:off x="648451" y="-150173"/>
              <a:ext cx="5431697" cy="5361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分發規則同第二輪。</a:t>
              </a:r>
            </a:p>
          </p:txBody>
        </p:sp>
      </p:grpSp>
      <p:sp>
        <p:nvSpPr>
          <p:cNvPr id="27" name="矩形 26">
            <a:extLst>
              <a:ext uri="{FF2B5EF4-FFF2-40B4-BE49-F238E27FC236}">
                <a16:creationId xmlns:a16="http://schemas.microsoft.com/office/drawing/2014/main" id="{E99604D4-93A3-4EA4-9B62-B2C018A1071F}"/>
              </a:ext>
            </a:extLst>
          </p:cNvPr>
          <p:cNvSpPr/>
          <p:nvPr/>
        </p:nvSpPr>
        <p:spPr>
          <a:xfrm>
            <a:off x="93540" y="5321079"/>
            <a:ext cx="1584176" cy="775501"/>
          </a:xfrm>
          <a:prstGeom prst="rect">
            <a:avLst/>
          </a:prstGeom>
          <a:solidFill>
            <a:srgbClr val="5D5DCB"/>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000" b="1" dirty="0">
                <a:solidFill>
                  <a:srgbClr val="FFFF00"/>
                </a:solidFill>
                <a:latin typeface="微軟正黑體" panose="020B0604030504040204" pitchFamily="34" charset="-120"/>
                <a:ea typeface="微軟正黑體" panose="020B0604030504040204" pitchFamily="34" charset="-120"/>
              </a:rPr>
              <a:t>第四輪分發</a:t>
            </a:r>
          </a:p>
        </p:txBody>
      </p:sp>
      <p:grpSp>
        <p:nvGrpSpPr>
          <p:cNvPr id="29" name="群組 28">
            <a:extLst>
              <a:ext uri="{FF2B5EF4-FFF2-40B4-BE49-F238E27FC236}">
                <a16:creationId xmlns:a16="http://schemas.microsoft.com/office/drawing/2014/main" id="{891AEA1F-77A9-4E32-9E7A-BE719E927B1A}"/>
              </a:ext>
            </a:extLst>
          </p:cNvPr>
          <p:cNvGrpSpPr/>
          <p:nvPr/>
        </p:nvGrpSpPr>
        <p:grpSpPr>
          <a:xfrm>
            <a:off x="1681237" y="5318916"/>
            <a:ext cx="7303507" cy="779826"/>
            <a:chOff x="635495" y="-177621"/>
            <a:chExt cx="5483553" cy="590103"/>
          </a:xfrm>
          <a:solidFill>
            <a:schemeClr val="accent5"/>
          </a:solidFill>
        </p:grpSpPr>
        <p:sp>
          <p:nvSpPr>
            <p:cNvPr id="30" name="圓角化同側角落矩形 29">
              <a:extLst>
                <a:ext uri="{FF2B5EF4-FFF2-40B4-BE49-F238E27FC236}">
                  <a16:creationId xmlns:a16="http://schemas.microsoft.com/office/drawing/2014/main" id="{666057D7-1A1A-4DC1-8B5A-FCCD8134A50D}"/>
                </a:ext>
              </a:extLst>
            </p:cNvPr>
            <p:cNvSpPr/>
            <p:nvPr/>
          </p:nvSpPr>
          <p:spPr>
            <a:xfrm rot="5400000">
              <a:off x="3093745" y="-2612821"/>
              <a:ext cx="590103" cy="5460503"/>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圓角化同側角落矩形 4">
              <a:extLst>
                <a:ext uri="{FF2B5EF4-FFF2-40B4-BE49-F238E27FC236}">
                  <a16:creationId xmlns:a16="http://schemas.microsoft.com/office/drawing/2014/main" id="{36702E3E-88E4-4A3A-9067-434209F04E7F}"/>
                </a:ext>
              </a:extLst>
            </p:cNvPr>
            <p:cNvSpPr/>
            <p:nvPr/>
          </p:nvSpPr>
          <p:spPr>
            <a:xfrm>
              <a:off x="635495" y="-149611"/>
              <a:ext cx="5431697" cy="55313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marL="285750" lvl="1" indent="-285750" defTabSz="666750">
                <a:lnSpc>
                  <a:spcPct val="90000"/>
                </a:lnSpc>
                <a:spcAft>
                  <a:spcPct val="15000"/>
                </a:spcAft>
                <a:buFont typeface="Wingdings" panose="05000000000000000000" pitchFamily="2" charset="2"/>
                <a:buChar char="l"/>
                <a:defRPr/>
              </a:pPr>
              <a:r>
                <a:rPr lang="zh-TW" altLang="en-US" sz="1600" dirty="0">
                  <a:latin typeface="微軟正黑體" panose="020B0604030504040204" pitchFamily="34" charset="-120"/>
                  <a:ea typeface="微軟正黑體" panose="020B0604030504040204" pitchFamily="34" charset="-120"/>
                </a:rPr>
                <a:t>分發規則同第二輪。</a:t>
              </a:r>
            </a:p>
            <a:p>
              <a:pPr marL="285750" indent="-285750">
                <a:buFont typeface="Wingdings" panose="05000000000000000000" pitchFamily="2" charset="2"/>
                <a:buChar char="l"/>
                <a:defRPr/>
              </a:pPr>
              <a:r>
                <a:rPr lang="zh-TW" altLang="zh-TW" sz="1600" b="1" dirty="0">
                  <a:latin typeface="微軟正黑體" panose="020B0604030504040204" pitchFamily="34" charset="-120"/>
                  <a:ea typeface="微軟正黑體" panose="020B0604030504040204" pitchFamily="34" charset="-120"/>
                </a:rPr>
                <a:t>各科技校院對單一</a:t>
              </a:r>
              <a:r>
                <a:rPr lang="zh-TW" altLang="en-US" sz="1600" b="1" dirty="0">
                  <a:latin typeface="微軟正黑體" panose="020B0604030504040204" pitchFamily="34" charset="-120"/>
                  <a:ea typeface="微軟正黑體" panose="020B0604030504040204" pitchFamily="34" charset="-120"/>
                </a:rPr>
                <a:t>推薦學校</a:t>
              </a:r>
              <a:r>
                <a:rPr lang="zh-TW" altLang="zh-TW" sz="1600" b="1" dirty="0">
                  <a:latin typeface="微軟正黑體" panose="020B0604030504040204" pitchFamily="34" charset="-120"/>
                  <a:ea typeface="微軟正黑體" panose="020B0604030504040204" pitchFamily="34" charset="-120"/>
                </a:rPr>
                <a:t>考生至多再錄取</a:t>
              </a:r>
              <a:r>
                <a:rPr lang="en-US" altLang="zh-TW" sz="1600" b="1" dirty="0">
                  <a:latin typeface="微軟正黑體" panose="020B0604030504040204" pitchFamily="34" charset="-120"/>
                  <a:ea typeface="微軟正黑體" panose="020B0604030504040204" pitchFamily="34" charset="-120"/>
                </a:rPr>
                <a:t>2</a:t>
              </a:r>
              <a:r>
                <a:rPr lang="zh-TW" altLang="zh-TW" sz="1600" b="1" dirty="0">
                  <a:latin typeface="微軟正黑體" panose="020B0604030504040204" pitchFamily="34" charset="-120"/>
                  <a:ea typeface="微軟正黑體" panose="020B0604030504040204" pitchFamily="34" charset="-120"/>
                </a:rPr>
                <a:t>名，以各</a:t>
              </a:r>
              <a:r>
                <a:rPr lang="zh-TW" altLang="en-US" sz="1600" b="1" dirty="0">
                  <a:latin typeface="微軟正黑體" panose="020B0604030504040204" pitchFamily="34" charset="-120"/>
                  <a:ea typeface="微軟正黑體" panose="020B0604030504040204" pitchFamily="34" charset="-120"/>
                </a:rPr>
                <a:t>推薦學校</a:t>
              </a:r>
              <a:r>
                <a:rPr lang="zh-TW" altLang="zh-TW" sz="1600" b="1" dirty="0">
                  <a:latin typeface="微軟正黑體" panose="020B0604030504040204" pitchFamily="34" charset="-120"/>
                  <a:ea typeface="微軟正黑體" panose="020B0604030504040204" pitchFamily="34" charset="-120"/>
                </a:rPr>
                <a:t>推薦順序較前者優先錄取。</a:t>
              </a:r>
            </a:p>
          </p:txBody>
        </p:sp>
      </p:grpSp>
      <p:sp>
        <p:nvSpPr>
          <p:cNvPr id="32" name="向下箭號 31">
            <a:extLst>
              <a:ext uri="{FF2B5EF4-FFF2-40B4-BE49-F238E27FC236}">
                <a16:creationId xmlns:a16="http://schemas.microsoft.com/office/drawing/2014/main" id="{9F1ECC36-6155-49E7-8DC1-DCAB035B82FE}"/>
              </a:ext>
            </a:extLst>
          </p:cNvPr>
          <p:cNvSpPr/>
          <p:nvPr/>
        </p:nvSpPr>
        <p:spPr>
          <a:xfrm>
            <a:off x="755650" y="2060575"/>
            <a:ext cx="287338" cy="277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3" name="向下箭號 32">
            <a:extLst>
              <a:ext uri="{FF2B5EF4-FFF2-40B4-BE49-F238E27FC236}">
                <a16:creationId xmlns:a16="http://schemas.microsoft.com/office/drawing/2014/main" id="{901DF815-D317-41CF-BAFC-AC6C6FDCEF3B}"/>
              </a:ext>
            </a:extLst>
          </p:cNvPr>
          <p:cNvSpPr/>
          <p:nvPr/>
        </p:nvSpPr>
        <p:spPr>
          <a:xfrm>
            <a:off x="750888" y="3414713"/>
            <a:ext cx="287337" cy="2603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4" name="向下箭號 33">
            <a:extLst>
              <a:ext uri="{FF2B5EF4-FFF2-40B4-BE49-F238E27FC236}">
                <a16:creationId xmlns:a16="http://schemas.microsoft.com/office/drawing/2014/main" id="{5AA89123-E903-4D3B-A935-BCA0FB5A3D9E}"/>
              </a:ext>
            </a:extLst>
          </p:cNvPr>
          <p:cNvSpPr/>
          <p:nvPr/>
        </p:nvSpPr>
        <p:spPr>
          <a:xfrm>
            <a:off x="741363" y="4200525"/>
            <a:ext cx="287337" cy="25876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5" name="向下箭號 34">
            <a:extLst>
              <a:ext uri="{FF2B5EF4-FFF2-40B4-BE49-F238E27FC236}">
                <a16:creationId xmlns:a16="http://schemas.microsoft.com/office/drawing/2014/main" id="{8D980B2F-F4FE-42D8-8441-5DE4D65E4A37}"/>
              </a:ext>
            </a:extLst>
          </p:cNvPr>
          <p:cNvSpPr/>
          <p:nvPr/>
        </p:nvSpPr>
        <p:spPr>
          <a:xfrm>
            <a:off x="750888" y="5037138"/>
            <a:ext cx="287337" cy="2603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36" name="Rectangle 2">
            <a:extLst>
              <a:ext uri="{FF2B5EF4-FFF2-40B4-BE49-F238E27FC236}">
                <a16:creationId xmlns:a16="http://schemas.microsoft.com/office/drawing/2014/main" id="{C75E366E-E06F-4C49-870F-0416045F51B0}"/>
              </a:ext>
            </a:extLst>
          </p:cNvPr>
          <p:cNvSpPr txBox="1">
            <a:spLocks noChangeArrowheads="1"/>
          </p:cNvSpPr>
          <p:nvPr/>
        </p:nvSpPr>
        <p:spPr bwMode="auto">
          <a:xfrm>
            <a:off x="120650" y="1587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b="1" kern="0" dirty="0">
                <a:solidFill>
                  <a:srgbClr val="000099"/>
                </a:solidFill>
                <a:latin typeface="微軟正黑體" panose="020B0604030504040204" pitchFamily="34" charset="-120"/>
                <a:ea typeface="微軟正黑體" panose="020B0604030504040204" pitchFamily="34" charset="-120"/>
              </a:rPr>
              <a:t>分發方式說明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2E9873D-552A-418D-9635-23EABEC6DE0E}" type="slidenum">
              <a:rPr lang="zh-TW" altLang="en-US" sz="1400" smtClean="0"/>
              <a:pPr>
                <a:spcBef>
                  <a:spcPct val="0"/>
                </a:spcBef>
                <a:buFontTx/>
                <a:buNone/>
              </a:pPr>
              <a:t>2</a:t>
            </a:fld>
            <a:endParaRPr lang="en-US" altLang="zh-TW" sz="1400" dirty="0"/>
          </a:p>
        </p:txBody>
      </p:sp>
      <p:graphicFrame>
        <p:nvGraphicFramePr>
          <p:cNvPr id="4" name="表格 3">
            <a:extLst>
              <a:ext uri="{FF2B5EF4-FFF2-40B4-BE49-F238E27FC236}">
                <a16:creationId xmlns:a16="http://schemas.microsoft.com/office/drawing/2014/main" id="{C4476D55-99EC-4E8F-860B-3C208806B389}"/>
              </a:ext>
            </a:extLst>
          </p:cNvPr>
          <p:cNvGraphicFramePr>
            <a:graphicFrameLocks noGrp="1"/>
          </p:cNvGraphicFramePr>
          <p:nvPr>
            <p:extLst>
              <p:ext uri="{D42A27DB-BD31-4B8C-83A1-F6EECF244321}">
                <p14:modId xmlns:p14="http://schemas.microsoft.com/office/powerpoint/2010/main" val="4132993049"/>
              </p:ext>
            </p:extLst>
          </p:nvPr>
        </p:nvGraphicFramePr>
        <p:xfrm>
          <a:off x="539552" y="1193228"/>
          <a:ext cx="8280920" cy="4752531"/>
        </p:xfrm>
        <a:graphic>
          <a:graphicData uri="http://schemas.openxmlformats.org/drawingml/2006/table">
            <a:tbl>
              <a:tblPr>
                <a:tableStyleId>{793D81CF-94F2-401A-BA57-92F5A7B2D0C5}</a:tableStyleId>
              </a:tblPr>
              <a:tblGrid>
                <a:gridCol w="3058718">
                  <a:extLst>
                    <a:ext uri="{9D8B030D-6E8A-4147-A177-3AD203B41FA5}">
                      <a16:colId xmlns:a16="http://schemas.microsoft.com/office/drawing/2014/main" val="20000"/>
                    </a:ext>
                  </a:extLst>
                </a:gridCol>
                <a:gridCol w="5222202">
                  <a:extLst>
                    <a:ext uri="{9D8B030D-6E8A-4147-A177-3AD203B41FA5}">
                      <a16:colId xmlns:a16="http://schemas.microsoft.com/office/drawing/2014/main" val="20001"/>
                    </a:ext>
                  </a:extLst>
                </a:gridCol>
              </a:tblGrid>
              <a:tr h="561696">
                <a:tc>
                  <a:txBody>
                    <a:bodyPr/>
                    <a:lstStyle/>
                    <a:p>
                      <a:pPr marL="71755" marR="71755" algn="ctr" fontAlgn="ctr">
                        <a:spcAft>
                          <a:spcPts val="0"/>
                        </a:spcAft>
                        <a:tabLst>
                          <a:tab pos="8371205" algn="l"/>
                        </a:tabLst>
                      </a:pPr>
                      <a:r>
                        <a:rPr lang="zh-TW" sz="2400" b="0" kern="100" dirty="0">
                          <a:effectLst/>
                          <a:latin typeface="微軟正黑體" panose="020B0604030504040204" pitchFamily="34" charset="-120"/>
                          <a:ea typeface="微軟正黑體" panose="020B0604030504040204" pitchFamily="34" charset="-120"/>
                          <a:cs typeface="Times New Roman" pitchFamily="18" charset="0"/>
                        </a:rPr>
                        <a:t>日</a:t>
                      </a:r>
                      <a:r>
                        <a:rPr lang="en-US" altLang="zh-TW" sz="2400" b="0" kern="100" dirty="0">
                          <a:effectLst/>
                          <a:latin typeface="微軟正黑體" panose="020B0604030504040204" pitchFamily="34" charset="-120"/>
                          <a:ea typeface="微軟正黑體" panose="020B0604030504040204" pitchFamily="34" charset="-120"/>
                          <a:cs typeface="Times New Roman" pitchFamily="18" charset="0"/>
                        </a:rPr>
                        <a:t>    </a:t>
                      </a:r>
                      <a:r>
                        <a:rPr lang="zh-TW" sz="2400" b="0" kern="100" dirty="0">
                          <a:effectLst/>
                          <a:latin typeface="微軟正黑體" panose="020B0604030504040204" pitchFamily="34" charset="-120"/>
                          <a:ea typeface="微軟正黑體" panose="020B0604030504040204" pitchFamily="34" charset="-120"/>
                          <a:cs typeface="Times New Roman" pitchFamily="18" charset="0"/>
                        </a:rPr>
                        <a:t>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tc>
                  <a:txBody>
                    <a:bodyPr/>
                    <a:lstStyle/>
                    <a:p>
                      <a:pPr marL="71755" marR="36195" algn="ctr" fontAlgn="ctr">
                        <a:spcAft>
                          <a:spcPts val="0"/>
                        </a:spcAft>
                        <a:tabLst>
                          <a:tab pos="8371205" algn="l"/>
                        </a:tabLst>
                      </a:pPr>
                      <a:r>
                        <a:rPr lang="zh-TW" altLang="en-US" sz="2400" b="0" kern="100" dirty="0">
                          <a:effectLst/>
                          <a:latin typeface="微軟正黑體" panose="020B0604030504040204" pitchFamily="34" charset="-120"/>
                          <a:ea typeface="微軟正黑體" panose="020B0604030504040204" pitchFamily="34" charset="-120"/>
                          <a:cs typeface="Times New Roman" pitchFamily="18" charset="0"/>
                        </a:rPr>
                        <a:t>辦  理  事  項</a:t>
                      </a:r>
                      <a:endParaRPr lang="zh-TW" sz="2400" b="0" kern="100" dirty="0">
                        <a:effectLst/>
                        <a:latin typeface="微軟正黑體" panose="020B0604030504040204" pitchFamily="34" charset="-12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FFFF"/>
                    </a:solidFill>
                  </a:tcPr>
                </a:tc>
                <a:extLst>
                  <a:ext uri="{0D108BD9-81ED-4DB2-BD59-A6C34878D82A}">
                    <a16:rowId xmlns:a16="http://schemas.microsoft.com/office/drawing/2014/main" val="10000"/>
                  </a:ext>
                </a:extLst>
              </a:tr>
              <a:tr h="838167">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112.04.18(</a:t>
                      </a:r>
                      <a:r>
                        <a:rPr lang="zh-TW" altLang="zh-TW" sz="2000" kern="1200" dirty="0">
                          <a:effectLst/>
                          <a:latin typeface="微軟正黑體" panose="020B0604030504040204" pitchFamily="34" charset="-120"/>
                          <a:ea typeface="微軟正黑體" panose="020B0604030504040204" pitchFamily="34" charset="-120"/>
                        </a:rPr>
                        <a:t>二</a:t>
                      </a:r>
                      <a:r>
                        <a:rPr lang="en-US" altLang="zh-TW" sz="2000" kern="1200" dirty="0">
                          <a:effectLst/>
                          <a:latin typeface="微軟正黑體" panose="020B0604030504040204" pitchFamily="34" charset="-120"/>
                          <a:ea typeface="微軟正黑體" panose="020B0604030504040204" pitchFamily="34" charset="-120"/>
                        </a:rPr>
                        <a:t>)10:00</a:t>
                      </a:r>
                      <a:r>
                        <a:rPr lang="zh-TW" altLang="zh-TW" sz="2000" kern="1200" dirty="0">
                          <a:effectLst/>
                          <a:latin typeface="微軟正黑體" panose="020B0604030504040204" pitchFamily="34" charset="-120"/>
                          <a:ea typeface="微軟正黑體" panose="020B0604030504040204" pitchFamily="34" charset="-120"/>
                        </a:rPr>
                        <a:t>起</a:t>
                      </a:r>
                      <a:endParaRPr lang="zh-TW" altLang="zh-TW" sz="20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71755" marR="36195" algn="l" fontAlgn="ctr">
                        <a:spcAft>
                          <a:spcPts val="0"/>
                        </a:spcAft>
                        <a:tabLst>
                          <a:tab pos="8371205" algn="l"/>
                        </a:tabLst>
                      </a:pPr>
                      <a:r>
                        <a:rPr lang="zh-TW" sz="2000" b="0" kern="100" dirty="0">
                          <a:effectLst/>
                          <a:latin typeface="微軟正黑體" panose="020B0604030504040204" pitchFamily="34" charset="-120"/>
                          <a:ea typeface="微軟正黑體" panose="020B0604030504040204" pitchFamily="34" charset="-120"/>
                          <a:cs typeface="Times New Roman" pitchFamily="18" charset="0"/>
                        </a:rPr>
                        <a:t>考生排名網路查詢</a:t>
                      </a:r>
                    </a:p>
                  </a:txBody>
                  <a:tcPr marL="7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0001"/>
                  </a:ext>
                </a:extLst>
              </a:tr>
              <a:tr h="838167">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112.04.19(</a:t>
                      </a:r>
                      <a:r>
                        <a:rPr lang="zh-TW" altLang="zh-TW" sz="2000" kern="1200" dirty="0">
                          <a:effectLst/>
                          <a:latin typeface="微軟正黑體" panose="020B0604030504040204" pitchFamily="34" charset="-120"/>
                          <a:ea typeface="微軟正黑體" panose="020B0604030504040204" pitchFamily="34" charset="-120"/>
                        </a:rPr>
                        <a:t>三</a:t>
                      </a:r>
                      <a:r>
                        <a:rPr lang="en-US" altLang="zh-TW" sz="2000" kern="1200" dirty="0">
                          <a:effectLst/>
                          <a:latin typeface="微軟正黑體" panose="020B0604030504040204" pitchFamily="34" charset="-120"/>
                          <a:ea typeface="微軟正黑體" panose="020B0604030504040204" pitchFamily="34" charset="-120"/>
                        </a:rPr>
                        <a:t>)10:00</a:t>
                      </a:r>
                      <a:r>
                        <a:rPr lang="zh-TW" altLang="zh-TW" sz="2000" kern="1200" dirty="0">
                          <a:effectLst/>
                          <a:latin typeface="微軟正黑體" panose="020B0604030504040204" pitchFamily="34" charset="-120"/>
                          <a:ea typeface="微軟正黑體" panose="020B0604030504040204" pitchFamily="34" charset="-120"/>
                        </a:rPr>
                        <a:t>起</a:t>
                      </a:r>
                    </a:p>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112.04.26(</a:t>
                      </a:r>
                      <a:r>
                        <a:rPr lang="zh-TW" altLang="zh-TW" sz="2000" kern="1200" dirty="0">
                          <a:effectLst/>
                          <a:latin typeface="微軟正黑體" panose="020B0604030504040204" pitchFamily="34" charset="-120"/>
                          <a:ea typeface="微軟正黑體" panose="020B0604030504040204" pitchFamily="34" charset="-120"/>
                        </a:rPr>
                        <a:t>三</a:t>
                      </a:r>
                      <a:r>
                        <a:rPr lang="en-US" altLang="zh-TW" sz="2000" kern="1200" dirty="0">
                          <a:effectLst/>
                          <a:latin typeface="微軟正黑體" panose="020B0604030504040204" pitchFamily="34" charset="-120"/>
                          <a:ea typeface="微軟正黑體" panose="020B0604030504040204" pitchFamily="34" charset="-120"/>
                        </a:rPr>
                        <a:t>)17:00</a:t>
                      </a:r>
                      <a:r>
                        <a:rPr lang="zh-TW" altLang="zh-TW" sz="2000" kern="1200" dirty="0">
                          <a:effectLst/>
                          <a:latin typeface="微軟正黑體" panose="020B0604030504040204" pitchFamily="34" charset="-120"/>
                          <a:ea typeface="微軟正黑體" panose="020B0604030504040204" pitchFamily="34" charset="-120"/>
                        </a:rPr>
                        <a:t>止</a:t>
                      </a:r>
                      <a:endParaRPr lang="zh-TW" altLang="en-US" sz="2000" b="1" kern="1200" dirty="0">
                        <a:solidFill>
                          <a:srgbClr val="9933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13335" marR="19050" algn="l" defTabSz="914400" rtl="0" eaLnBrk="1" fontAlgn="ctr" latinLnBrk="0" hangingPunct="1">
                        <a:lnSpc>
                          <a:spcPct val="100000"/>
                        </a:lnSpc>
                        <a:spcAft>
                          <a:spcPts val="0"/>
                        </a:spcAft>
                        <a:tabLst>
                          <a:tab pos="8371205" algn="l"/>
                        </a:tabLst>
                      </a:pPr>
                      <a:r>
                        <a:rPr lang="zh-TW" altLang="zh-TW" sz="20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「網路選填登記就讀志願序系統」</a:t>
                      </a:r>
                      <a:r>
                        <a:rPr lang="zh-TW" altLang="zh-TW" sz="2400" b="1" u="sng" kern="1200" dirty="0">
                          <a:solidFill>
                            <a:srgbClr val="6600CC"/>
                          </a:solidFill>
                          <a:effectLst/>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sz="2400" b="1" u="sng" kern="1200" dirty="0">
                        <a:solidFill>
                          <a:srgbClr val="6600CC"/>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extLst>
                  <a:ext uri="{0D108BD9-81ED-4DB2-BD59-A6C34878D82A}">
                    <a16:rowId xmlns:a16="http://schemas.microsoft.com/office/drawing/2014/main" val="10002"/>
                  </a:ext>
                </a:extLst>
              </a:tr>
              <a:tr h="838167">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2000" b="1" kern="100" dirty="0">
                          <a:solidFill>
                            <a:srgbClr val="FF0000"/>
                          </a:solidFill>
                          <a:effectLst/>
                          <a:latin typeface="微軟正黑體" panose="020B0604030504040204" pitchFamily="34" charset="-120"/>
                          <a:ea typeface="微軟正黑體" panose="020B0604030504040204" pitchFamily="34" charset="-120"/>
                        </a:rPr>
                        <a:t>112.04.27(</a:t>
                      </a:r>
                      <a:r>
                        <a:rPr lang="zh-TW" altLang="zh-TW" sz="2000" b="1" kern="100" dirty="0">
                          <a:solidFill>
                            <a:srgbClr val="FF0000"/>
                          </a:solidFill>
                          <a:effectLst/>
                          <a:latin typeface="微軟正黑體" panose="020B0604030504040204" pitchFamily="34" charset="-120"/>
                          <a:ea typeface="微軟正黑體" panose="020B0604030504040204" pitchFamily="34" charset="-120"/>
                        </a:rPr>
                        <a:t>四</a:t>
                      </a:r>
                      <a:r>
                        <a:rPr lang="en-US" altLang="zh-TW" sz="2000" b="1" kern="100" dirty="0">
                          <a:solidFill>
                            <a:srgbClr val="FF0000"/>
                          </a:solidFill>
                          <a:effectLst/>
                          <a:latin typeface="微軟正黑體" panose="020B0604030504040204" pitchFamily="34" charset="-120"/>
                          <a:ea typeface="微軟正黑體" panose="020B0604030504040204" pitchFamily="34" charset="-120"/>
                        </a:rPr>
                        <a:t>)10:00</a:t>
                      </a:r>
                      <a:r>
                        <a:rPr lang="zh-TW" altLang="zh-TW" sz="2000" b="1" kern="100" dirty="0">
                          <a:solidFill>
                            <a:srgbClr val="FF0000"/>
                          </a:solidFill>
                          <a:effectLst/>
                          <a:latin typeface="微軟正黑體" panose="020B0604030504040204" pitchFamily="34" charset="-120"/>
                          <a:ea typeface="微軟正黑體" panose="020B0604030504040204" pitchFamily="34" charset="-120"/>
                        </a:rPr>
                        <a:t>起</a:t>
                      </a:r>
                    </a:p>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2000" b="1" kern="100" dirty="0">
                          <a:solidFill>
                            <a:srgbClr val="FF0000"/>
                          </a:solidFill>
                          <a:effectLst/>
                          <a:latin typeface="微軟正黑體" panose="020B0604030504040204" pitchFamily="34" charset="-120"/>
                          <a:ea typeface="微軟正黑體" panose="020B0604030504040204" pitchFamily="34" charset="-120"/>
                        </a:rPr>
                        <a:t>112.05.03(</a:t>
                      </a:r>
                      <a:r>
                        <a:rPr lang="zh-TW" altLang="zh-TW" sz="2000" b="1" kern="100" dirty="0">
                          <a:solidFill>
                            <a:srgbClr val="FF0000"/>
                          </a:solidFill>
                          <a:effectLst/>
                          <a:latin typeface="微軟正黑體" panose="020B0604030504040204" pitchFamily="34" charset="-120"/>
                          <a:ea typeface="微軟正黑體" panose="020B0604030504040204" pitchFamily="34" charset="-120"/>
                        </a:rPr>
                        <a:t>三</a:t>
                      </a:r>
                      <a:r>
                        <a:rPr lang="en-US" altLang="zh-TW" sz="2000" b="1" kern="100" dirty="0">
                          <a:solidFill>
                            <a:srgbClr val="FF0000"/>
                          </a:solidFill>
                          <a:effectLst/>
                          <a:latin typeface="微軟正黑體" panose="020B0604030504040204" pitchFamily="34" charset="-120"/>
                          <a:ea typeface="微軟正黑體" panose="020B0604030504040204" pitchFamily="34" charset="-120"/>
                        </a:rPr>
                        <a:t>)17:00</a:t>
                      </a:r>
                      <a:r>
                        <a:rPr lang="zh-TW" altLang="zh-TW" sz="2000" b="1" kern="100" dirty="0">
                          <a:solidFill>
                            <a:srgbClr val="FF0000"/>
                          </a:solidFill>
                          <a:effectLst/>
                          <a:latin typeface="微軟正黑體" panose="020B0604030504040204" pitchFamily="34" charset="-120"/>
                          <a:ea typeface="微軟正黑體" panose="020B0604030504040204" pitchFamily="34" charset="-120"/>
                        </a:rPr>
                        <a:t>止</a:t>
                      </a:r>
                      <a:endParaRPr lang="zh-TW" altLang="en-US"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71755" marR="36195" algn="l" defTabSz="914400" rtl="0" eaLnBrk="1" fontAlgn="ctr" latinLnBrk="0" hangingPunct="1">
                        <a:spcAft>
                          <a:spcPts val="0"/>
                        </a:spcAft>
                        <a:tabLst>
                          <a:tab pos="8371205" algn="l"/>
                        </a:tabLst>
                      </a:pPr>
                      <a:r>
                        <a:rPr lang="zh-TW" altLang="zh-TW" sz="24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考生網路選填登記就讀志願序</a:t>
                      </a:r>
                      <a:endParaRPr lang="zh-TW" sz="2400" b="1" kern="100" spc="-4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0003"/>
                  </a:ext>
                </a:extLst>
              </a:tr>
              <a:tr h="838167">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2000" kern="1200" dirty="0">
                          <a:effectLst/>
                          <a:latin typeface="微軟正黑體" panose="020B0604030504040204" pitchFamily="34" charset="-120"/>
                          <a:ea typeface="微軟正黑體" panose="020B0604030504040204" pitchFamily="34" charset="-120"/>
                        </a:rPr>
                        <a:t>112.05.09(</a:t>
                      </a:r>
                      <a:r>
                        <a:rPr lang="zh-TW" altLang="zh-TW" sz="2000" kern="1200" dirty="0">
                          <a:effectLst/>
                          <a:latin typeface="微軟正黑體" panose="020B0604030504040204" pitchFamily="34" charset="-120"/>
                          <a:ea typeface="微軟正黑體" panose="020B0604030504040204" pitchFamily="34" charset="-120"/>
                        </a:rPr>
                        <a:t>二</a:t>
                      </a:r>
                      <a:r>
                        <a:rPr lang="en-US" altLang="zh-TW" sz="2000" kern="1200" dirty="0">
                          <a:effectLst/>
                          <a:latin typeface="微軟正黑體" panose="020B0604030504040204" pitchFamily="34" charset="-120"/>
                          <a:ea typeface="微軟正黑體" panose="020B0604030504040204" pitchFamily="34" charset="-120"/>
                        </a:rPr>
                        <a:t>)10:00</a:t>
                      </a:r>
                      <a:r>
                        <a:rPr lang="zh-TW" altLang="zh-TW" sz="2000" kern="1200" dirty="0">
                          <a:effectLst/>
                          <a:latin typeface="微軟正黑體" panose="020B0604030504040204" pitchFamily="34" charset="-120"/>
                          <a:ea typeface="微軟正黑體" panose="020B0604030504040204" pitchFamily="34" charset="-120"/>
                        </a:rPr>
                        <a:t>起</a:t>
                      </a:r>
                      <a:endParaRPr lang="zh-TW" altLang="zh-TW" sz="20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8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71755" marR="36195" algn="l" fontAlgn="ctr">
                        <a:spcAft>
                          <a:spcPts val="0"/>
                        </a:spcAft>
                        <a:tabLst>
                          <a:tab pos="8371205" algn="l"/>
                        </a:tabLst>
                      </a:pPr>
                      <a:r>
                        <a:rPr lang="zh-TW" altLang="zh-TW" sz="2000" b="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錄取公告</a:t>
                      </a:r>
                      <a:endParaRPr lang="zh-TW" altLang="zh-TW" sz="20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extLst>
                  <a:ext uri="{0D108BD9-81ED-4DB2-BD59-A6C34878D82A}">
                    <a16:rowId xmlns:a16="http://schemas.microsoft.com/office/drawing/2014/main" val="10004"/>
                  </a:ext>
                </a:extLst>
              </a:tr>
              <a:tr h="838167">
                <a:tc>
                  <a:txBody>
                    <a:bodyPr/>
                    <a:lstStyle/>
                    <a:p>
                      <a:pPr marL="0" marR="0" lvl="0" indent="180975" algn="ctr" defTabSz="914400" rtl="0" eaLnBrk="1" fontAlgn="auto" latinLnBrk="0" hangingPunct="1">
                        <a:lnSpc>
                          <a:spcPts val="2400"/>
                        </a:lnSpc>
                        <a:spcBef>
                          <a:spcPts val="0"/>
                        </a:spcBef>
                        <a:spcAft>
                          <a:spcPts val="0"/>
                        </a:spcAft>
                        <a:buClrTx/>
                        <a:buSzTx/>
                        <a:buFontTx/>
                        <a:buNone/>
                        <a:tabLst/>
                        <a:defRPr/>
                      </a:pPr>
                      <a:r>
                        <a:rPr lang="en-US" sz="2000" b="1" kern="1200" dirty="0">
                          <a:effectLst/>
                          <a:latin typeface="微軟正黑體" panose="020B0604030504040204" pitchFamily="34" charset="-120"/>
                          <a:ea typeface="微軟正黑體" panose="020B0604030504040204" pitchFamily="34" charset="-120"/>
                        </a:rPr>
                        <a:t>112.05.16(</a:t>
                      </a:r>
                      <a:r>
                        <a:rPr lang="zh-TW" altLang="en-US" sz="2000" b="1" kern="1200" dirty="0">
                          <a:effectLst/>
                          <a:latin typeface="微軟正黑體" panose="020B0604030504040204" pitchFamily="34" charset="-120"/>
                          <a:ea typeface="微軟正黑體" panose="020B0604030504040204" pitchFamily="34" charset="-120"/>
                        </a:rPr>
                        <a:t>二</a:t>
                      </a:r>
                      <a:r>
                        <a:rPr lang="en-US" sz="2000" b="1" kern="1200" dirty="0">
                          <a:effectLst/>
                          <a:latin typeface="微軟正黑體" panose="020B0604030504040204" pitchFamily="34" charset="-120"/>
                          <a:ea typeface="微軟正黑體" panose="020B0604030504040204" pitchFamily="34" charset="-120"/>
                        </a:rPr>
                        <a:t>)12</a:t>
                      </a:r>
                      <a:r>
                        <a:rPr lang="en-US" altLang="zh-TW" sz="2000" b="1" kern="1200" dirty="0">
                          <a:effectLst/>
                          <a:latin typeface="微軟正黑體" panose="020B0604030504040204" pitchFamily="34" charset="-120"/>
                          <a:ea typeface="微軟正黑體" panose="020B0604030504040204" pitchFamily="34" charset="-120"/>
                        </a:rPr>
                        <a:t>:</a:t>
                      </a:r>
                      <a:r>
                        <a:rPr lang="en-US" sz="2000" b="1" kern="1200" dirty="0">
                          <a:effectLst/>
                          <a:latin typeface="微軟正黑體" panose="020B0604030504040204" pitchFamily="34" charset="-120"/>
                          <a:ea typeface="微軟正黑體" panose="020B0604030504040204" pitchFamily="34" charset="-120"/>
                        </a:rPr>
                        <a:t>00</a:t>
                      </a:r>
                      <a:r>
                        <a:rPr lang="zh-TW" sz="2000" b="1" kern="1200" dirty="0">
                          <a:effectLst/>
                          <a:latin typeface="微軟正黑體" panose="020B0604030504040204" pitchFamily="34" charset="-120"/>
                          <a:ea typeface="微軟正黑體" panose="020B0604030504040204" pitchFamily="34" charset="-120"/>
                        </a:rPr>
                        <a:t>前</a:t>
                      </a:r>
                      <a:endPar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71755" marR="36195" algn="l" fontAlgn="ctr">
                        <a:spcAft>
                          <a:spcPts val="0"/>
                        </a:spcAft>
                        <a:tabLst>
                          <a:tab pos="8371205" algn="l"/>
                        </a:tabLst>
                      </a:pPr>
                      <a:r>
                        <a:rPr lang="zh-TW" alt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聲明放棄錄取資格截止期限</a:t>
                      </a:r>
                      <a:endParaRPr lang="en-US" alt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0005"/>
                  </a:ext>
                </a:extLst>
              </a:tr>
            </a:tbl>
          </a:graphicData>
        </a:graphic>
      </p:graphicFrame>
      <p:sp>
        <p:nvSpPr>
          <p:cNvPr id="16388" name="標題 5"/>
          <p:cNvSpPr txBox="1">
            <a:spLocks/>
          </p:cNvSpPr>
          <p:nvPr/>
        </p:nvSpPr>
        <p:spPr bwMode="auto">
          <a:xfrm>
            <a:off x="0" y="188913"/>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36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重要日程表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950" y="200025"/>
            <a:ext cx="8229600" cy="633413"/>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分發釋例說明</a:t>
            </a:r>
            <a:r>
              <a:rPr lang="en-US" altLang="zh-TW" sz="2400" b="1" dirty="0">
                <a:solidFill>
                  <a:srgbClr val="000099"/>
                </a:solidFill>
                <a:latin typeface="微軟正黑體" panose="020B0604030504040204" pitchFamily="34" charset="-120"/>
                <a:ea typeface="微軟正黑體" panose="020B0604030504040204" pitchFamily="34" charset="-120"/>
              </a:rPr>
              <a:t>(1/3)</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graphicFrame>
        <p:nvGraphicFramePr>
          <p:cNvPr id="7" name="表格 6">
            <a:extLst>
              <a:ext uri="{FF2B5EF4-FFF2-40B4-BE49-F238E27FC236}">
                <a16:creationId xmlns:a16="http://schemas.microsoft.com/office/drawing/2014/main" id="{58A4ADB6-9C8D-477E-8E0B-368866A88964}"/>
              </a:ext>
            </a:extLst>
          </p:cNvPr>
          <p:cNvGraphicFramePr>
            <a:graphicFrameLocks noGrp="1"/>
          </p:cNvGraphicFramePr>
          <p:nvPr>
            <p:extLst>
              <p:ext uri="{D42A27DB-BD31-4B8C-83A1-F6EECF244321}">
                <p14:modId xmlns:p14="http://schemas.microsoft.com/office/powerpoint/2010/main" val="1924912747"/>
              </p:ext>
            </p:extLst>
          </p:nvPr>
        </p:nvGraphicFramePr>
        <p:xfrm>
          <a:off x="4412457" y="1071565"/>
          <a:ext cx="4314824" cy="2609861"/>
        </p:xfrm>
        <a:graphic>
          <a:graphicData uri="http://schemas.openxmlformats.org/drawingml/2006/table">
            <a:tbl>
              <a:tblPr/>
              <a:tblGrid>
                <a:gridCol w="788325">
                  <a:extLst>
                    <a:ext uri="{9D8B030D-6E8A-4147-A177-3AD203B41FA5}">
                      <a16:colId xmlns:a16="http://schemas.microsoft.com/office/drawing/2014/main" val="20000"/>
                    </a:ext>
                  </a:extLst>
                </a:gridCol>
                <a:gridCol w="1133868">
                  <a:extLst>
                    <a:ext uri="{9D8B030D-6E8A-4147-A177-3AD203B41FA5}">
                      <a16:colId xmlns:a16="http://schemas.microsoft.com/office/drawing/2014/main" val="20001"/>
                    </a:ext>
                  </a:extLst>
                </a:gridCol>
                <a:gridCol w="769060">
                  <a:extLst>
                    <a:ext uri="{9D8B030D-6E8A-4147-A177-3AD203B41FA5}">
                      <a16:colId xmlns:a16="http://schemas.microsoft.com/office/drawing/2014/main" val="20002"/>
                    </a:ext>
                  </a:extLst>
                </a:gridCol>
                <a:gridCol w="854512">
                  <a:extLst>
                    <a:ext uri="{9D8B030D-6E8A-4147-A177-3AD203B41FA5}">
                      <a16:colId xmlns:a16="http://schemas.microsoft.com/office/drawing/2014/main" val="20003"/>
                    </a:ext>
                  </a:extLst>
                </a:gridCol>
                <a:gridCol w="769059">
                  <a:extLst>
                    <a:ext uri="{9D8B030D-6E8A-4147-A177-3AD203B41FA5}">
                      <a16:colId xmlns:a16="http://schemas.microsoft.com/office/drawing/2014/main" val="20004"/>
                    </a:ext>
                  </a:extLst>
                </a:gridCol>
              </a:tblGrid>
              <a:tr h="119063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B</a:t>
                      </a:r>
                      <a:r>
                        <a:rPr kumimoji="0" lang="zh-TW" altLang="en-US" sz="2400" b="1" i="0" u="none" strike="noStrike" cap="none" normalizeH="0" baseline="0" dirty="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校</a:t>
                      </a: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所有報名考生</a:t>
                      </a:r>
                      <a:b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b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比序排名</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群別</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推薦學校推薦順序</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分發</a:t>
                      </a:r>
                      <a:endParaRPr kumimoji="0" lang="en-US"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輪次</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B-1</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1</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第一輪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B-2</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05</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2</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第二輪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B-3</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3</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第三輪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B-4</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05</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4</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第四輪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38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B-5</a:t>
                      </a: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05</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kumimoji="0" lang="en-US" altLang="zh-TW" sz="18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aseline="0" dirty="0">
                          <a:latin typeface="微軟正黑體" panose="020B0604030504040204" pitchFamily="34" charset="-120"/>
                          <a:ea typeface="微軟正黑體" panose="020B0604030504040204" pitchFamily="34" charset="-120"/>
                        </a:rPr>
                        <a:t>5</a:t>
                      </a:r>
                      <a:endParaRPr lang="zh-TW" altLang="en-US" sz="1800" baseline="0" dirty="0">
                        <a:latin typeface="微軟正黑體" panose="020B0604030504040204" pitchFamily="34" charset="-120"/>
                        <a:ea typeface="微軟正黑體" panose="020B0604030504040204" pitchFamily="34" charset="-12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5"/>
                  </a:ext>
                </a:extLst>
              </a:tr>
            </a:tbl>
          </a:graphicData>
        </a:graphic>
      </p:graphicFrame>
      <p:sp>
        <p:nvSpPr>
          <p:cNvPr id="36910" name="矩形 1"/>
          <p:cNvSpPr>
            <a:spLocks noChangeArrowheads="1"/>
          </p:cNvSpPr>
          <p:nvPr/>
        </p:nvSpPr>
        <p:spPr bwMode="auto">
          <a:xfrm>
            <a:off x="3995738" y="3771900"/>
            <a:ext cx="5148262" cy="297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rIns="216000">
            <a:spAutoFit/>
          </a:bodyPr>
          <a:lstStyle>
            <a:lvl1pPr marL="180975" indent="-180975">
              <a:spcBef>
                <a:spcPct val="20000"/>
              </a:spcBef>
              <a:buChar char="•"/>
              <a:tabLst>
                <a:tab pos="4752975"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4752975"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4752975"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4752975"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4752975"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AutoNum type="arabicPeriod"/>
            </a:pP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四輪分發考生：</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全部報名考生進行比序排名</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含同名次參酌比序</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後，取各單一</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之考生比序排名</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進行分發</a:t>
            </a:r>
            <a:r>
              <a:rPr lang="en-US"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單一</a:t>
            </a:r>
            <a:r>
              <a:rPr lang="zh-TW" altLang="en-US" sz="1700" b="1" u="sng"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內比序排名仍相同時，再依</a:t>
            </a:r>
            <a:r>
              <a:rPr lang="zh-TW" altLang="en-US" sz="1700" b="1" u="sng" dirty="0">
                <a:latin typeface="微軟正黑體" panose="020B0604030504040204" pitchFamily="34" charset="-120"/>
                <a:ea typeface="微軟正黑體" panose="020B0604030504040204" pitchFamily="34" charset="-120"/>
                <a:cs typeface="Times New Roman" panose="02020603050405020304" pitchFamily="18" charset="0"/>
              </a:rPr>
              <a:t>推薦學校</a:t>
            </a:r>
            <a:r>
              <a:rPr lang="zh-TW"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推薦順序</a:t>
            </a:r>
            <a:r>
              <a:rPr lang="en-US" altLang="zh-TW" sz="1700" b="1"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位者為第一輪分發考生、第</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位者為第二輪分發考生、第</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700" b="1" dirty="0">
                <a:latin typeface="微軟正黑體" panose="020B0604030504040204" pitchFamily="34" charset="-120"/>
                <a:ea typeface="微軟正黑體" panose="020B0604030504040204" pitchFamily="34" charset="-120"/>
                <a:cs typeface="Times New Roman" panose="02020603050405020304" pitchFamily="18" charset="0"/>
              </a:rPr>
              <a:t>位者為第三輪分發考生，其餘考生均為第四輪分發考生。</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eaLnBrk="1" hangingPunct="1">
              <a:spcBef>
                <a:spcPct val="0"/>
              </a:spcBef>
              <a:buFontTx/>
              <a:buAutoNum type="arabicPeriod"/>
            </a:pP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1700" b="1" dirty="0">
                <a:solidFill>
                  <a:srgbClr val="CC3300"/>
                </a:solidFill>
                <a:latin typeface="微軟正黑體" panose="020B0604030504040204" pitchFamily="34" charset="-120"/>
                <a:ea typeface="微軟正黑體" panose="020B0604030504040204" pitchFamily="34" charset="-120"/>
                <a:cs typeface="Times New Roman" panose="02020603050405020304" pitchFamily="18" charset="0"/>
              </a:rPr>
              <a:t>A-4</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參加第四輪分發，其在</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08</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群是否可以錄取，須視第一輪、第二輪及第三輪分發後，</a:t>
            </a:r>
            <a:r>
              <a:rPr lang="en-US" altLang="zh-TW" sz="1700" b="1" dirty="0">
                <a:solidFill>
                  <a:srgbClr val="CC3300"/>
                </a:solidFill>
                <a:latin typeface="微軟正黑體" panose="020B0604030504040204" pitchFamily="34" charset="-120"/>
                <a:ea typeface="微軟正黑體" panose="020B0604030504040204" pitchFamily="34" charset="-120"/>
                <a:cs typeface="Times New Roman" panose="02020603050405020304" pitchFamily="18" charset="0"/>
              </a:rPr>
              <a:t>A-4</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所填之</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08</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群志願系</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、學程是否仍有</a:t>
            </a:r>
            <a:r>
              <a:rPr lang="zh-TW" altLang="en-US" sz="17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招生名額、考生排名及分發規則</a:t>
            </a:r>
            <a:r>
              <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rPr>
              <a:t>而定。</a:t>
            </a:r>
          </a:p>
        </p:txBody>
      </p:sp>
      <p:graphicFrame>
        <p:nvGraphicFramePr>
          <p:cNvPr id="2" name="表格 1">
            <a:extLst>
              <a:ext uri="{FF2B5EF4-FFF2-40B4-BE49-F238E27FC236}">
                <a16:creationId xmlns:a16="http://schemas.microsoft.com/office/drawing/2014/main" id="{877E5213-642E-405B-AE1F-435A02562C11}"/>
              </a:ext>
            </a:extLst>
          </p:cNvPr>
          <p:cNvGraphicFramePr>
            <a:graphicFrameLocks noGrp="1"/>
          </p:cNvGraphicFramePr>
          <p:nvPr>
            <p:extLst>
              <p:ext uri="{D42A27DB-BD31-4B8C-83A1-F6EECF244321}">
                <p14:modId xmlns:p14="http://schemas.microsoft.com/office/powerpoint/2010/main" val="3637278295"/>
              </p:ext>
            </p:extLst>
          </p:nvPr>
        </p:nvGraphicFramePr>
        <p:xfrm>
          <a:off x="107950" y="1071565"/>
          <a:ext cx="3960564" cy="5670548"/>
        </p:xfrm>
        <a:graphic>
          <a:graphicData uri="http://schemas.openxmlformats.org/drawingml/2006/table">
            <a:tbl>
              <a:tblPr>
                <a:tableStyleId>{616DA210-FB5B-4158-B5E0-FEB733F419BA}</a:tableStyleId>
              </a:tblPr>
              <a:tblGrid>
                <a:gridCol w="72020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1183313">
                <a:tc>
                  <a:txBody>
                    <a:bodyPr/>
                    <a:lstStyle/>
                    <a:p>
                      <a:pPr algn="ctr">
                        <a:spcAft>
                          <a:spcPts val="0"/>
                        </a:spcAft>
                      </a:pPr>
                      <a:r>
                        <a:rPr lang="en-US" sz="2400" b="1" kern="0" dirty="0">
                          <a:solidFill>
                            <a:srgbClr val="FF6600"/>
                          </a:solidFill>
                          <a:effectLst/>
                          <a:latin typeface="微軟正黑體" panose="020B0604030504040204" pitchFamily="34" charset="-120"/>
                          <a:ea typeface="微軟正黑體" panose="020B0604030504040204" pitchFamily="34" charset="-120"/>
                        </a:rPr>
                        <a:t>A</a:t>
                      </a:r>
                      <a:r>
                        <a:rPr lang="zh-TW" sz="2400" b="1" kern="0" dirty="0">
                          <a:solidFill>
                            <a:srgbClr val="FF6600"/>
                          </a:solidFill>
                          <a:effectLst/>
                          <a:latin typeface="微軟正黑體" panose="020B0604030504040204" pitchFamily="34" charset="-120"/>
                          <a:ea typeface="微軟正黑體" panose="020B0604030504040204" pitchFamily="34" charset="-120"/>
                        </a:rPr>
                        <a:t>校</a:t>
                      </a:r>
                      <a:endParaRPr lang="zh-TW" sz="2400" b="1" kern="100" dirty="0">
                        <a:solidFill>
                          <a:srgbClr val="FF66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微軟正黑體" panose="020B0604030504040204" pitchFamily="34" charset="-120"/>
                          <a:ea typeface="微軟正黑體" panose="020B0604030504040204" pitchFamily="34" charset="-120"/>
                        </a:rPr>
                        <a:t>所有報名考生</a:t>
                      </a:r>
                      <a:br>
                        <a:rPr lang="en-US" sz="1800" b="0" kern="0" dirty="0">
                          <a:effectLst/>
                          <a:latin typeface="微軟正黑體" panose="020B0604030504040204" pitchFamily="34" charset="-120"/>
                          <a:ea typeface="微軟正黑體" panose="020B0604030504040204" pitchFamily="34" charset="-120"/>
                        </a:rPr>
                      </a:br>
                      <a:r>
                        <a:rPr lang="zh-TW" sz="1800" b="0" kern="0" dirty="0">
                          <a:effectLst/>
                          <a:latin typeface="微軟正黑體" panose="020B0604030504040204" pitchFamily="34" charset="-120"/>
                          <a:ea typeface="微軟正黑體" panose="020B0604030504040204" pitchFamily="34" charset="-120"/>
                        </a:rPr>
                        <a:t>比序排名</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微軟正黑體" panose="020B0604030504040204" pitchFamily="34" charset="-120"/>
                          <a:ea typeface="微軟正黑體" panose="020B0604030504040204" pitchFamily="34" charset="-120"/>
                        </a:rPr>
                        <a:t>群別</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altLang="en-US" sz="1800" b="0" kern="0" dirty="0">
                          <a:effectLst/>
                          <a:latin typeface="微軟正黑體" panose="020B0604030504040204" pitchFamily="34" charset="-120"/>
                          <a:ea typeface="微軟正黑體" panose="020B0604030504040204" pitchFamily="34" charset="-120"/>
                        </a:rPr>
                        <a:t>推薦學校</a:t>
                      </a:r>
                      <a:r>
                        <a:rPr lang="zh-TW" sz="1800" b="0" kern="0" dirty="0">
                          <a:effectLst/>
                          <a:latin typeface="微軟正黑體" panose="020B0604030504040204" pitchFamily="34" charset="-120"/>
                          <a:ea typeface="微軟正黑體" panose="020B0604030504040204" pitchFamily="34" charset="-120"/>
                        </a:rPr>
                        <a:t>推薦順序</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微軟正黑體" panose="020B0604030504040204" pitchFamily="34" charset="-120"/>
                          <a:ea typeface="微軟正黑體" panose="020B0604030504040204" pitchFamily="34" charset="-120"/>
                        </a:rPr>
                        <a:t>分發</a:t>
                      </a:r>
                      <a:endParaRPr lang="zh-TW" sz="1800" b="0" kern="100" dirty="0">
                        <a:effectLst/>
                        <a:latin typeface="微軟正黑體" panose="020B0604030504040204" pitchFamily="34" charset="-120"/>
                        <a:ea typeface="微軟正黑體" panose="020B0604030504040204" pitchFamily="34" charset="-120"/>
                      </a:endParaRPr>
                    </a:p>
                    <a:p>
                      <a:pPr algn="ctr">
                        <a:spcAft>
                          <a:spcPts val="0"/>
                        </a:spcAft>
                      </a:pPr>
                      <a:r>
                        <a:rPr lang="zh-TW" sz="1800" b="0" kern="0" dirty="0">
                          <a:effectLst/>
                          <a:latin typeface="微軟正黑體" panose="020B0604030504040204" pitchFamily="34" charset="-120"/>
                          <a:ea typeface="微軟正黑體" panose="020B0604030504040204" pitchFamily="34" charset="-120"/>
                        </a:rPr>
                        <a:t>輪次</a:t>
                      </a:r>
                      <a:endParaRPr lang="zh-TW" sz="18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rgbClr val="FFFF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85</a:t>
                      </a:r>
                    </a:p>
                  </a:txBody>
                  <a:tcPr marL="9525" marR="9525" marT="9525" marB="0" anchor="b">
                    <a:solidFill>
                      <a:srgbClr val="FFFF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rgbClr val="FFFF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2</a:t>
                      </a:r>
                    </a:p>
                  </a:txBody>
                  <a:tcPr marL="9525" marR="9525" marT="9525" marB="0" anchor="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第一輪</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1"/>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rgbClr val="99CCFF"/>
                    </a:solidFill>
                  </a:tcPr>
                </a:tc>
                <a:tc>
                  <a:txBody>
                    <a:bodyPr/>
                    <a:lstStyle/>
                    <a:p>
                      <a:pPr marL="0" algn="ctr" defTabSz="914400" rtl="0" eaLnBrk="1" fontAlgn="b" latinLnBrk="0" hangingPunct="1">
                        <a:spcAft>
                          <a:spcPts val="0"/>
                        </a:spcAft>
                      </a:pPr>
                      <a:r>
                        <a:rPr lang="en-US" altLang="zh-TW" sz="1800" kern="0" dirty="0">
                          <a:solidFill>
                            <a:srgbClr val="FF0000"/>
                          </a:solidFill>
                          <a:effectLst/>
                          <a:latin typeface="微軟正黑體" panose="020B0604030504040204" pitchFamily="34" charset="-120"/>
                          <a:ea typeface="微軟正黑體" panose="020B0604030504040204" pitchFamily="34" charset="-120"/>
                          <a:cs typeface="+mn-cs"/>
                        </a:rPr>
                        <a:t>116</a:t>
                      </a:r>
                    </a:p>
                  </a:txBody>
                  <a:tcPr marL="9525" marR="9525" marT="9525" marB="0" anchor="b">
                    <a:solidFill>
                      <a:srgbClr val="99CCFF"/>
                    </a:solidFill>
                  </a:tcPr>
                </a:tc>
                <a:tc>
                  <a:txBody>
                    <a:bodyPr/>
                    <a:lstStyle/>
                    <a:p>
                      <a:pPr marL="0" algn="ctr" defTabSz="914400" rtl="0" eaLnBrk="1" fontAlgn="b" latinLnBrk="0" hangingPunct="1">
                        <a:spcAft>
                          <a:spcPts val="0"/>
                        </a:spcAft>
                      </a:pPr>
                      <a:r>
                        <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rgbClr val="99CCFF"/>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a:t>
                      </a:r>
                    </a:p>
                  </a:txBody>
                  <a:tcPr marL="9525" marR="9525" marT="9525" marB="0" anchor="b">
                    <a:solidFill>
                      <a:srgbClr val="99CCFF"/>
                    </a:solidFill>
                  </a:tcPr>
                </a:tc>
                <a:tc>
                  <a:txBody>
                    <a:bodyPr/>
                    <a:lstStyle/>
                    <a:p>
                      <a:pPr algn="ctr">
                        <a:spcAft>
                          <a:spcPts val="0"/>
                        </a:spcAft>
                      </a:pPr>
                      <a:r>
                        <a:rPr lang="zh-TW" sz="1800" kern="0" dirty="0">
                          <a:solidFill>
                            <a:srgbClr val="FF0000"/>
                          </a:solidFill>
                          <a:effectLst/>
                          <a:latin typeface="微軟正黑體" panose="020B0604030504040204" pitchFamily="34" charset="-120"/>
                          <a:ea typeface="微軟正黑體" panose="020B0604030504040204" pitchFamily="34" charset="-120"/>
                        </a:rPr>
                        <a:t>第二輪</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99CCFF"/>
                    </a:solidFill>
                  </a:tcPr>
                </a:tc>
                <a:extLst>
                  <a:ext uri="{0D108BD9-81ED-4DB2-BD59-A6C34878D82A}">
                    <a16:rowId xmlns:a16="http://schemas.microsoft.com/office/drawing/2014/main" val="10002"/>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rgbClr val="CCFFCC"/>
                    </a:solidFill>
                  </a:tcPr>
                </a:tc>
                <a:tc>
                  <a:txBody>
                    <a:bodyPr/>
                    <a:lstStyle/>
                    <a:p>
                      <a:pPr marL="0" algn="ctr" defTabSz="914400" rtl="0" eaLnBrk="1" fontAlgn="b" latinLnBrk="0" hangingPunct="1">
                        <a:spcAft>
                          <a:spcPts val="0"/>
                        </a:spcAft>
                      </a:pPr>
                      <a:r>
                        <a:rPr lang="en-US" altLang="zh-TW" sz="1800" kern="0" dirty="0">
                          <a:solidFill>
                            <a:srgbClr val="FF0000"/>
                          </a:solidFill>
                          <a:effectLst/>
                          <a:latin typeface="微軟正黑體" panose="020B0604030504040204" pitchFamily="34" charset="-120"/>
                          <a:ea typeface="微軟正黑體" panose="020B0604030504040204" pitchFamily="34" charset="-120"/>
                          <a:cs typeface="+mn-cs"/>
                        </a:rPr>
                        <a:t>116</a:t>
                      </a:r>
                    </a:p>
                  </a:txBody>
                  <a:tcPr marL="9525" marR="9525" marT="9525" marB="0" anchor="b">
                    <a:solidFill>
                      <a:srgbClr val="CCFFCC"/>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rgbClr val="CCFFCC"/>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3</a:t>
                      </a:r>
                    </a:p>
                  </a:txBody>
                  <a:tcPr marL="9525" marR="9525" marT="9525" marB="0" anchor="b">
                    <a:solidFill>
                      <a:srgbClr val="CCFFCC"/>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第三輪</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10003"/>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220</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4</a:t>
                      </a:r>
                    </a:p>
                  </a:txBody>
                  <a:tcPr marL="9525" marR="9525" marT="9525" marB="0" anchor="b">
                    <a:solidFill>
                      <a:schemeClr val="bg1"/>
                    </a:solidFill>
                  </a:tcPr>
                </a:tc>
                <a:tc rowSpan="1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第四輪</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278</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5</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299149">
                <a:tc>
                  <a:txBody>
                    <a:bodyPr/>
                    <a:lstStyle/>
                    <a:p>
                      <a:pPr algn="ctr">
                        <a:spcAft>
                          <a:spcPts val="0"/>
                        </a:spcAft>
                      </a:pPr>
                      <a:r>
                        <a:rPr lang="en-US" sz="1800" kern="0">
                          <a:effectLst/>
                          <a:latin typeface="微軟正黑體" panose="020B0604030504040204" pitchFamily="34" charset="-120"/>
                          <a:ea typeface="微軟正黑體" panose="020B0604030504040204" pitchFamily="34" charset="-120"/>
                        </a:rPr>
                        <a:t>A-6</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423</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6</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299149">
                <a:tc>
                  <a:txBody>
                    <a:bodyPr/>
                    <a:lstStyle/>
                    <a:p>
                      <a:pPr algn="ctr">
                        <a:spcAft>
                          <a:spcPts val="0"/>
                        </a:spcAft>
                      </a:pPr>
                      <a:r>
                        <a:rPr lang="en-US" sz="1800" kern="0">
                          <a:effectLst/>
                          <a:latin typeface="微軟正黑體" panose="020B0604030504040204" pitchFamily="34" charset="-120"/>
                          <a:ea typeface="微軟正黑體" panose="020B0604030504040204" pitchFamily="34" charset="-120"/>
                        </a:rPr>
                        <a:t>A-7</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515</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7</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A-8</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619</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8</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r h="299149">
                <a:tc>
                  <a:txBody>
                    <a:bodyPr/>
                    <a:lstStyle/>
                    <a:p>
                      <a:pPr algn="ctr">
                        <a:spcAft>
                          <a:spcPts val="0"/>
                        </a:spcAft>
                      </a:pPr>
                      <a:r>
                        <a:rPr lang="en-US" sz="1800" kern="0">
                          <a:effectLst/>
                          <a:latin typeface="微軟正黑體" panose="020B0604030504040204" pitchFamily="34" charset="-120"/>
                          <a:ea typeface="微軟正黑體" panose="020B0604030504040204" pitchFamily="34" charset="-120"/>
                        </a:rPr>
                        <a:t>A-9</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629</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A-10</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702</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10</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0"/>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812</a:t>
                      </a:r>
                    </a:p>
                  </a:txBody>
                  <a:tcPr marL="9525" marR="9525" marT="9525" marB="0" anchor="b">
                    <a:solidFill>
                      <a:schemeClr val="bg1"/>
                    </a:solidFill>
                  </a:tcPr>
                </a:tc>
                <a:tc>
                  <a:txBody>
                    <a:bodyPr/>
                    <a:lstStyle/>
                    <a:p>
                      <a:pPr marL="0" algn="ctr" defTabSz="914400" rtl="0" eaLnBrk="1" fontAlgn="b" latinLnBrk="0" hangingPunct="1">
                        <a:spcAft>
                          <a:spcPts val="0"/>
                        </a:spcAft>
                      </a:pPr>
                      <a:r>
                        <a:rPr kumimoji="0" lang="en-US" altLang="zh-TW" sz="1800" b="0" i="0" u="none" strike="noStrike" kern="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11</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1"/>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916</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03</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12</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2"/>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959</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08</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13</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3"/>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963</a:t>
                      </a: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07</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solidFill>
                      <a:schemeClr val="bg1"/>
                    </a:solidFill>
                  </a:tcPr>
                </a:tc>
                <a:tc>
                  <a:txBody>
                    <a:bodyPr/>
                    <a:lstStyle/>
                    <a:p>
                      <a:pPr marL="0" algn="ctr" defTabSz="914400" rtl="0" eaLnBrk="1" fontAlgn="b" latinLnBrk="0" hangingPunct="1">
                        <a:spcAft>
                          <a:spcPts val="0"/>
                        </a:spcAft>
                      </a:pPr>
                      <a:r>
                        <a:rPr lang="en-US" altLang="zh-TW" sz="1800" kern="0">
                          <a:solidFill>
                            <a:schemeClr val="tx1"/>
                          </a:solidFill>
                          <a:effectLst/>
                          <a:latin typeface="微軟正黑體" panose="020B0604030504040204" pitchFamily="34" charset="-120"/>
                          <a:ea typeface="微軟正黑體" panose="020B0604030504040204" pitchFamily="34" charset="-120"/>
                          <a:cs typeface="+mn-cs"/>
                        </a:rPr>
                        <a:t>14</a:t>
                      </a:r>
                    </a:p>
                  </a:txBody>
                  <a:tcPr marL="9525" marR="9525" marT="9525" marB="0" anchor="b">
                    <a:solidFill>
                      <a:schemeClr val="bg1"/>
                    </a:solidFill>
                  </a:tcPr>
                </a:tc>
                <a:tc vMerge="1">
                  <a:txBody>
                    <a:bodyPr/>
                    <a:lstStyle/>
                    <a:p>
                      <a:endParaRPr lang="zh-TW" altLang="en-US"/>
                    </a:p>
                  </a:txBody>
                  <a:tcPr/>
                </a:tc>
                <a:extLst>
                  <a:ext uri="{0D108BD9-81ED-4DB2-BD59-A6C34878D82A}">
                    <a16:rowId xmlns:a16="http://schemas.microsoft.com/office/drawing/2014/main" val="10014"/>
                  </a:ext>
                </a:extLst>
              </a:tr>
              <a:tr h="299149">
                <a:tc>
                  <a:txBody>
                    <a:bodyPr/>
                    <a:lstStyle/>
                    <a:p>
                      <a:pPr algn="ctr">
                        <a:spcAft>
                          <a:spcPts val="0"/>
                        </a:spcAft>
                      </a:pPr>
                      <a:r>
                        <a:rPr lang="en-US" sz="1800" kern="0" dirty="0">
                          <a:effectLst/>
                          <a:latin typeface="微軟正黑體" panose="020B0604030504040204" pitchFamily="34" charset="-120"/>
                          <a:ea typeface="微軟正黑體" panose="020B0604030504040204" pitchFamily="34" charset="-120"/>
                        </a:rPr>
                        <a:t>A-15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1185</a:t>
                      </a:r>
                    </a:p>
                  </a:txBody>
                  <a:tcPr marL="9525" marR="9525" marT="9525" marB="0" anchor="b">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06</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群</a:t>
                      </a:r>
                      <a:endParaRPr lang="en-US" alt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b">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微軟正黑體" panose="020B0604030504040204" pitchFamily="34" charset="-120"/>
                          <a:ea typeface="微軟正黑體" panose="020B0604030504040204" pitchFamily="34" charset="-120"/>
                          <a:cs typeface="+mn-cs"/>
                        </a:rPr>
                        <a:t>15</a:t>
                      </a:r>
                    </a:p>
                  </a:txBody>
                  <a:tcPr marL="9525" marR="9525" marT="9525" marB="0" anchor="b">
                    <a:lnB w="2857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0015"/>
                  </a:ext>
                </a:extLst>
              </a:tr>
            </a:tbl>
          </a:graphicData>
        </a:graphic>
      </p:graphicFrame>
      <p:sp>
        <p:nvSpPr>
          <p:cNvPr id="37004" name="投影片編號版面配置區 3"/>
          <p:cNvSpPr>
            <a:spLocks noGrp="1"/>
          </p:cNvSpPr>
          <p:nvPr>
            <p:ph type="sldNum" sz="quarter" idx="12"/>
          </p:nvPr>
        </p:nvSpPr>
        <p:spPr>
          <a:xfrm>
            <a:off x="6651625" y="6503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45BC517-FD8F-4FC9-AEE4-9C931D162641}" type="slidenum">
              <a:rPr lang="zh-TW" altLang="en-US" sz="1400" smtClean="0"/>
              <a:pPr>
                <a:spcBef>
                  <a:spcPct val="0"/>
                </a:spcBef>
                <a:buFontTx/>
                <a:buNone/>
              </a:pPr>
              <a:t>20</a:t>
            </a:fld>
            <a:endParaRPr lang="en-US" altLang="zh-TW"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B1B8943-1012-47F6-9860-F92CBA37FF06}" type="slidenum">
              <a:rPr lang="zh-TW" altLang="en-US" sz="1400" smtClean="0"/>
              <a:pPr>
                <a:spcBef>
                  <a:spcPct val="0"/>
                </a:spcBef>
                <a:buFontTx/>
                <a:buNone/>
              </a:pPr>
              <a:t>21</a:t>
            </a:fld>
            <a:endParaRPr lang="en-US" altLang="zh-TW" sz="1400"/>
          </a:p>
        </p:txBody>
      </p:sp>
      <p:sp>
        <p:nvSpPr>
          <p:cNvPr id="38915" name="Rectangle 2"/>
          <p:cNvSpPr>
            <a:spLocks noGrp="1" noChangeArrowheads="1"/>
          </p:cNvSpPr>
          <p:nvPr>
            <p:ph type="title"/>
          </p:nvPr>
        </p:nvSpPr>
        <p:spPr>
          <a:xfrm>
            <a:off x="107950" y="180975"/>
            <a:ext cx="8229600" cy="633413"/>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分發釋例說明</a:t>
            </a:r>
            <a:r>
              <a:rPr lang="en-US" altLang="zh-TW" sz="2400" b="1" dirty="0">
                <a:solidFill>
                  <a:srgbClr val="000099"/>
                </a:solidFill>
                <a:latin typeface="微軟正黑體" panose="020B0604030504040204" pitchFamily="34" charset="-120"/>
                <a:ea typeface="微軟正黑體" panose="020B0604030504040204" pitchFamily="34" charset="-120"/>
              </a:rPr>
              <a:t>(2/3)</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9FCFC34-AE09-4510-A34B-C5BC8C6B127B}"/>
              </a:ext>
            </a:extLst>
          </p:cNvPr>
          <p:cNvGraphicFramePr>
            <a:graphicFrameLocks noGrp="1"/>
          </p:cNvGraphicFramePr>
          <p:nvPr>
            <p:extLst>
              <p:ext uri="{D42A27DB-BD31-4B8C-83A1-F6EECF244321}">
                <p14:modId xmlns:p14="http://schemas.microsoft.com/office/powerpoint/2010/main" val="1789840511"/>
              </p:ext>
            </p:extLst>
          </p:nvPr>
        </p:nvGraphicFramePr>
        <p:xfrm>
          <a:off x="250825" y="1557339"/>
          <a:ext cx="8569328" cy="4313063"/>
        </p:xfrm>
        <a:graphic>
          <a:graphicData uri="http://schemas.openxmlformats.org/drawingml/2006/table">
            <a:tbl>
              <a:tblPr firstRow="1" bandRow="1">
                <a:tableStyleId>{93296810-A885-4BE3-A3E7-6D5BEEA58F35}</a:tableStyleId>
              </a:tblPr>
              <a:tblGrid>
                <a:gridCol w="1071166">
                  <a:extLst>
                    <a:ext uri="{9D8B030D-6E8A-4147-A177-3AD203B41FA5}">
                      <a16:colId xmlns:a16="http://schemas.microsoft.com/office/drawing/2014/main" val="20000"/>
                    </a:ext>
                  </a:extLst>
                </a:gridCol>
                <a:gridCol w="1071166">
                  <a:extLst>
                    <a:ext uri="{9D8B030D-6E8A-4147-A177-3AD203B41FA5}">
                      <a16:colId xmlns:a16="http://schemas.microsoft.com/office/drawing/2014/main" val="20001"/>
                    </a:ext>
                  </a:extLst>
                </a:gridCol>
                <a:gridCol w="1071166">
                  <a:extLst>
                    <a:ext uri="{9D8B030D-6E8A-4147-A177-3AD203B41FA5}">
                      <a16:colId xmlns:a16="http://schemas.microsoft.com/office/drawing/2014/main" val="20002"/>
                    </a:ext>
                  </a:extLst>
                </a:gridCol>
                <a:gridCol w="1071166">
                  <a:extLst>
                    <a:ext uri="{9D8B030D-6E8A-4147-A177-3AD203B41FA5}">
                      <a16:colId xmlns:a16="http://schemas.microsoft.com/office/drawing/2014/main" val="20003"/>
                    </a:ext>
                  </a:extLst>
                </a:gridCol>
                <a:gridCol w="1071166">
                  <a:extLst>
                    <a:ext uri="{9D8B030D-6E8A-4147-A177-3AD203B41FA5}">
                      <a16:colId xmlns:a16="http://schemas.microsoft.com/office/drawing/2014/main" val="20004"/>
                    </a:ext>
                  </a:extLst>
                </a:gridCol>
                <a:gridCol w="1071166">
                  <a:extLst>
                    <a:ext uri="{9D8B030D-6E8A-4147-A177-3AD203B41FA5}">
                      <a16:colId xmlns:a16="http://schemas.microsoft.com/office/drawing/2014/main" val="20005"/>
                    </a:ext>
                  </a:extLst>
                </a:gridCol>
                <a:gridCol w="1071166">
                  <a:extLst>
                    <a:ext uri="{9D8B030D-6E8A-4147-A177-3AD203B41FA5}">
                      <a16:colId xmlns:a16="http://schemas.microsoft.com/office/drawing/2014/main" val="20006"/>
                    </a:ext>
                  </a:extLst>
                </a:gridCol>
                <a:gridCol w="1071166">
                  <a:extLst>
                    <a:ext uri="{9D8B030D-6E8A-4147-A177-3AD203B41FA5}">
                      <a16:colId xmlns:a16="http://schemas.microsoft.com/office/drawing/2014/main" val="20007"/>
                    </a:ext>
                  </a:extLst>
                </a:gridCol>
              </a:tblGrid>
              <a:tr h="365813">
                <a:tc gridSpan="2">
                  <a:txBody>
                    <a:bodyPr/>
                    <a:lstStyle/>
                    <a:p>
                      <a:pPr algn="ctr"/>
                      <a:r>
                        <a:rPr lang="zh-TW" altLang="en-US" sz="2000" b="1" baseline="0" dirty="0">
                          <a:solidFill>
                            <a:srgbClr val="FFFF00"/>
                          </a:solidFill>
                          <a:latin typeface="微軟正黑體" panose="020B0604030504040204" pitchFamily="34" charset="-120"/>
                          <a:ea typeface="微軟正黑體" panose="020B0604030504040204" pitchFamily="34" charset="-120"/>
                        </a:rPr>
                        <a:t>第一輪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solidFill>
                      <a:srgbClr val="5D5DCB"/>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baseline="0" dirty="0">
                          <a:solidFill>
                            <a:srgbClr val="FFFF00"/>
                          </a:solidFill>
                          <a:latin typeface="微軟正黑體" panose="020B0604030504040204" pitchFamily="34" charset="-120"/>
                          <a:ea typeface="微軟正黑體" panose="020B0604030504040204" pitchFamily="34" charset="-120"/>
                        </a:rPr>
                        <a:t>第二輪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solidFill>
                      <a:srgbClr val="5D5DCB"/>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baseline="0" dirty="0">
                          <a:solidFill>
                            <a:srgbClr val="FFFF00"/>
                          </a:solidFill>
                          <a:latin typeface="微軟正黑體" panose="020B0604030504040204" pitchFamily="34" charset="-120"/>
                          <a:ea typeface="微軟正黑體" panose="020B0604030504040204" pitchFamily="34" charset="-120"/>
                        </a:rPr>
                        <a:t>第三輪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solidFill>
                      <a:srgbClr val="5D5DCB"/>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baseline="0" dirty="0">
                          <a:solidFill>
                            <a:srgbClr val="FFFF00"/>
                          </a:solidFill>
                          <a:latin typeface="微軟正黑體" panose="020B0604030504040204" pitchFamily="34" charset="-120"/>
                          <a:ea typeface="微軟正黑體" panose="020B0604030504040204" pitchFamily="34" charset="-120"/>
                        </a:rPr>
                        <a:t>第四輪</a:t>
                      </a:r>
                      <a:endParaRPr lang="zh-TW" altLang="en-US" sz="2000" b="1" i="0" baseline="0" dirty="0">
                        <a:solidFill>
                          <a:srgbClr val="FFFF00"/>
                        </a:solidFill>
                        <a:latin typeface="微軟正黑體" panose="020B0604030504040204" pitchFamily="34" charset="-120"/>
                        <a:ea typeface="微軟正黑體" panose="020B0604030504040204" pitchFamily="34" charset="-120"/>
                      </a:endParaRPr>
                    </a:p>
                  </a:txBody>
                  <a:tcPr marL="91444" marR="91444" marT="45717" marB="45717">
                    <a:solidFill>
                      <a:srgbClr val="5D5DCB"/>
                    </a:solidFill>
                  </a:tcPr>
                </a:tc>
                <a:tc hMerge="1">
                  <a:txBody>
                    <a:bodyPr/>
                    <a:lstStyle/>
                    <a:p>
                      <a:endParaRPr lang="zh-TW" altLang="en-US" dirty="0"/>
                    </a:p>
                  </a:txBody>
                  <a:tcPr/>
                </a:tc>
                <a:extLst>
                  <a:ext uri="{0D108BD9-81ED-4DB2-BD59-A6C34878D82A}">
                    <a16:rowId xmlns:a16="http://schemas.microsoft.com/office/drawing/2014/main" val="10000"/>
                  </a:ext>
                </a:extLst>
              </a:tr>
              <a:tr h="341311">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zh-TW" altLang="en-US" sz="1600" b="1" baseline="0" dirty="0">
                          <a:solidFill>
                            <a:srgbClr val="0000CC"/>
                          </a:solidFill>
                          <a:latin typeface="微軟正黑體" panose="020B0604030504040204" pitchFamily="34" charset="-120"/>
                          <a:ea typeface="微軟正黑體" panose="020B0604030504040204" pitchFamily="34" charset="-120"/>
                        </a:rPr>
                        <a:t>不分群別考生排名</a:t>
                      </a:r>
                      <a:endParaRPr lang="zh-TW" altLang="en-US" sz="1600" b="1"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zh-TW" altLang="en-US" sz="1600" b="1" baseline="0" dirty="0">
                          <a:solidFill>
                            <a:srgbClr val="FF0000"/>
                          </a:solidFill>
                          <a:latin typeface="微軟正黑體" panose="020B0604030504040204" pitchFamily="34" charset="-120"/>
                          <a:ea typeface="微軟正黑體" panose="020B0604030504040204" pitchFamily="34" charset="-120"/>
                        </a:rPr>
                        <a:t>分發順位</a:t>
                      </a:r>
                      <a:endParaRPr lang="zh-TW" altLang="en-US" sz="1600" b="1"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1"/>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7</a:t>
                      </a:r>
                    </a:p>
                  </a:txBody>
                  <a:tcPr marL="9525" marR="9525" marT="9524"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35</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220</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1</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2"/>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31</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92</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226</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2</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3"/>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36</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123</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235</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4"/>
                  </a:ext>
                </a:extLst>
              </a:tr>
              <a:tr h="309533">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45</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a:solidFill>
                            <a:srgbClr val="0000CC"/>
                          </a:solidFill>
                          <a:effectLst/>
                          <a:latin typeface="微軟正黑體" panose="020B0604030504040204" pitchFamily="34" charset="-120"/>
                          <a:ea typeface="微軟正黑體" panose="020B0604030504040204" pitchFamily="34" charset="-120"/>
                          <a:cs typeface="+mn-cs"/>
                        </a:rPr>
                        <a:t>132</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263</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4</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5"/>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5</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48</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134</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273</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6"/>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6</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51</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144</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278</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6</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7"/>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8</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64</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190</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293</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7</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8"/>
                  </a:ext>
                </a:extLst>
              </a:tr>
              <a:tr h="320249">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9</a:t>
                      </a:r>
                      <a:endParaRPr lang="zh-TW" altLang="en-US"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68</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193</a:t>
                      </a:r>
                    </a:p>
                  </a:txBody>
                  <a:tcPr marL="9525" marR="9525" marT="9525" marB="0" anchor="b"/>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marL="0" algn="ctr" defTabSz="914400" rtl="0" eaLnBrk="1" fontAlgn="ctr" latinLnBrk="0" hangingPunct="1"/>
                      <a:r>
                        <a:rPr lang="en-US" altLang="zh-TW" sz="1600" b="0"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314</a:t>
                      </a:r>
                    </a:p>
                  </a:txBody>
                  <a:tcPr marL="9525" marR="9525" marT="9525"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8</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09"/>
                  </a:ext>
                </a:extLst>
              </a:tr>
              <a:tr h="320249">
                <a:tc>
                  <a:txBody>
                    <a:bodyPr/>
                    <a:lstStyle/>
                    <a:p>
                      <a:pPr marL="0" algn="ctr" defTabSz="914400" rtl="0" eaLnBrk="1" fontAlgn="ctr" latinLnBrk="0" hangingPunct="1"/>
                      <a:r>
                        <a:rPr lang="en-US" altLang="zh-TW" sz="1600" b="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rgbClr val="0000CC"/>
                        </a:solidFill>
                        <a:effectLst/>
                        <a:latin typeface="微軟正黑體" panose="020B0604030504040204" pitchFamily="34" charset="-120"/>
                        <a:ea typeface="微軟正黑體" panose="020B0604030504040204" pitchFamily="34" charset="-120"/>
                        <a:cs typeface="+mn-cs"/>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0000CC"/>
                          </a:solidFill>
                          <a:effectLst/>
                          <a:latin typeface="微軟正黑體" panose="020B0604030504040204" pitchFamily="34" charset="-120"/>
                          <a:ea typeface="微軟正黑體" panose="020B0604030504040204" pitchFamily="34" charset="-120"/>
                        </a:rPr>
                        <a:t>…</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u="none" strike="noStrike" kern="1200" baseline="0" dirty="0">
                          <a:solidFill>
                            <a:srgbClr val="FF0000"/>
                          </a:solidFill>
                          <a:effectLst/>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rgbClr val="FF0000"/>
                        </a:solidFill>
                        <a:effectLst/>
                        <a:latin typeface="微軟正黑體" panose="020B0604030504040204" pitchFamily="34" charset="-120"/>
                        <a:ea typeface="微軟正黑體" panose="020B0604030504040204" pitchFamily="34" charset="-120"/>
                        <a:cs typeface="+mn-cs"/>
                      </a:endParaRPr>
                    </a:p>
                  </a:txBody>
                  <a:tcPr marL="91444" marR="91444" marT="45717" marB="45717" vert="eaVert" anchor="ctr"/>
                </a:tc>
                <a:extLst>
                  <a:ext uri="{0D108BD9-81ED-4DB2-BD59-A6C34878D82A}">
                    <a16:rowId xmlns:a16="http://schemas.microsoft.com/office/drawing/2014/main" val="10010"/>
                  </a:ext>
                </a:extLst>
              </a:tr>
              <a:tr h="320249">
                <a:tc>
                  <a:txBody>
                    <a:bodyPr/>
                    <a:lstStyle/>
                    <a:p>
                      <a:pPr algn="ctr" fontAlgn="ctr"/>
                      <a:r>
                        <a:rPr lang="en-US" altLang="zh-TW" sz="1600" b="0" i="0" u="none" strike="noStrike" dirty="0">
                          <a:solidFill>
                            <a:srgbClr val="0000CC"/>
                          </a:solidFill>
                          <a:effectLst/>
                          <a:latin typeface="微軟正黑體" panose="020B0604030504040204" pitchFamily="34" charset="-120"/>
                          <a:ea typeface="微軟正黑體" panose="020B0604030504040204" pitchFamily="34" charset="-120"/>
                        </a:rPr>
                        <a:t>3,351</a:t>
                      </a:r>
                    </a:p>
                  </a:txBody>
                  <a:tcPr marL="9525" marR="9525" marT="9524"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300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fontAlgn="ctr"/>
                      <a:r>
                        <a:rPr lang="en-US" altLang="zh-TW" sz="1600" b="0" i="0" u="none" strike="noStrike" dirty="0">
                          <a:solidFill>
                            <a:srgbClr val="0000CC"/>
                          </a:solidFill>
                          <a:effectLst/>
                          <a:latin typeface="微軟正黑體" panose="020B0604030504040204" pitchFamily="34" charset="-120"/>
                          <a:ea typeface="微軟正黑體" panose="020B0604030504040204" pitchFamily="34" charset="-120"/>
                        </a:rPr>
                        <a:t>3,557</a:t>
                      </a:r>
                    </a:p>
                  </a:txBody>
                  <a:tcPr marL="9525" marR="9525" marT="9524"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300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fontAlgn="ctr"/>
                      <a:r>
                        <a:rPr lang="en-US" altLang="zh-TW" sz="1600" b="0" i="0" u="none" strike="noStrike" dirty="0">
                          <a:solidFill>
                            <a:srgbClr val="0000CC"/>
                          </a:solidFill>
                          <a:effectLst/>
                          <a:latin typeface="微軟正黑體" panose="020B0604030504040204" pitchFamily="34" charset="-120"/>
                          <a:ea typeface="微軟正黑體" panose="020B0604030504040204" pitchFamily="34" charset="-120"/>
                        </a:rPr>
                        <a:t>3,619</a:t>
                      </a:r>
                    </a:p>
                  </a:txBody>
                  <a:tcPr marL="9525" marR="9525" marT="9524" marB="0" anchor="ctr"/>
                </a:tc>
                <a:tc>
                  <a:txBody>
                    <a:bodyPr/>
                    <a:lstStyle/>
                    <a:p>
                      <a:pPr algn="ctr"/>
                      <a:r>
                        <a:rPr lang="en-US" altLang="zh-TW" sz="1600" baseline="0" dirty="0">
                          <a:solidFill>
                            <a:srgbClr val="FF0000"/>
                          </a:solidFill>
                          <a:latin typeface="微軟正黑體" panose="020B0604030504040204" pitchFamily="34" charset="-120"/>
                          <a:ea typeface="微軟正黑體" panose="020B0604030504040204" pitchFamily="34" charset="-120"/>
                        </a:rPr>
                        <a:t>300</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en-US" altLang="zh-TW" sz="1600" baseline="0" dirty="0">
                          <a:solidFill>
                            <a:srgbClr val="0000CC"/>
                          </a:solidFill>
                          <a:latin typeface="微軟正黑體" panose="020B0604030504040204" pitchFamily="34" charset="-120"/>
                          <a:ea typeface="微軟正黑體" panose="020B0604030504040204" pitchFamily="34" charset="-120"/>
                        </a:rPr>
                        <a:t>3,825</a:t>
                      </a:r>
                      <a:endParaRPr lang="zh-TW" altLang="en-US" sz="1600" b="0" i="0" baseline="0" dirty="0">
                        <a:solidFill>
                          <a:srgbClr val="0000CC"/>
                        </a:solidFill>
                        <a:latin typeface="微軟正黑體" panose="020B0604030504040204" pitchFamily="34" charset="-120"/>
                        <a:ea typeface="微軟正黑體" panose="020B0604030504040204" pitchFamily="34" charset="-120"/>
                      </a:endParaRPr>
                    </a:p>
                  </a:txBody>
                  <a:tcPr marL="91444" marR="91444" marT="45717" marB="45717" anchor="ctr"/>
                </a:tc>
                <a:tc>
                  <a:txBody>
                    <a:bodyPr/>
                    <a:lstStyle/>
                    <a:p>
                      <a:pPr algn="ctr"/>
                      <a:r>
                        <a:rPr lang="en-US" altLang="zh-TW" sz="1600" dirty="0">
                          <a:solidFill>
                            <a:srgbClr val="FF0000"/>
                          </a:solidFill>
                          <a:latin typeface="微軟正黑體" panose="020B0604030504040204" pitchFamily="34" charset="-120"/>
                          <a:ea typeface="微軟正黑體" panose="020B0604030504040204" pitchFamily="34" charset="-120"/>
                        </a:rPr>
                        <a:t>2,925</a:t>
                      </a:r>
                      <a:endParaRPr lang="zh-TW" altLang="en-US" sz="1600" b="0" i="0" baseline="0" dirty="0">
                        <a:solidFill>
                          <a:srgbClr val="FF0000"/>
                        </a:solidFill>
                        <a:latin typeface="微軟正黑體" panose="020B0604030504040204" pitchFamily="34" charset="-120"/>
                        <a:ea typeface="微軟正黑體" panose="020B0604030504040204" pitchFamily="34" charset="-120"/>
                      </a:endParaRPr>
                    </a:p>
                  </a:txBody>
                  <a:tcPr marL="91444" marR="91444" marT="45717" marB="45717" anchor="ctr"/>
                </a:tc>
                <a:extLst>
                  <a:ext uri="{0D108BD9-81ED-4DB2-BD59-A6C34878D82A}">
                    <a16:rowId xmlns:a16="http://schemas.microsoft.com/office/drawing/2014/main" val="10011"/>
                  </a:ext>
                </a:extLst>
              </a:tr>
            </a:tbl>
          </a:graphicData>
        </a:graphic>
      </p:graphicFrame>
      <p:sp>
        <p:nvSpPr>
          <p:cNvPr id="39031" name="文字方塊 2"/>
          <p:cNvSpPr txBox="1">
            <a:spLocks noChangeArrowheads="1"/>
          </p:cNvSpPr>
          <p:nvPr/>
        </p:nvSpPr>
        <p:spPr bwMode="auto">
          <a:xfrm>
            <a:off x="88900" y="1038225"/>
            <a:ext cx="8893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 typeface="Wingdings" panose="05000000000000000000" pitchFamily="2" charset="2"/>
              <a:buChar char="l"/>
            </a:pPr>
            <a:r>
              <a:rPr lang="zh-TW" altLang="en-US" sz="2200" b="1" dirty="0">
                <a:latin typeface="微軟正黑體" panose="020B0604030504040204" pitchFamily="34" charset="-120"/>
                <a:ea typeface="微軟正黑體" panose="020B0604030504040204" pitchFamily="34" charset="-120"/>
              </a:rPr>
              <a:t>範例：參與科技繁星推薦學校計</a:t>
            </a:r>
            <a:r>
              <a:rPr lang="en-US" altLang="zh-TW" sz="2200" b="1" dirty="0">
                <a:latin typeface="微軟正黑體" panose="020B0604030504040204" pitchFamily="34" charset="-120"/>
                <a:ea typeface="微軟正黑體" panose="020B0604030504040204" pitchFamily="34" charset="-120"/>
              </a:rPr>
              <a:t>300</a:t>
            </a:r>
            <a:r>
              <a:rPr lang="zh-TW" altLang="en-US" sz="2200" b="1" dirty="0">
                <a:latin typeface="微軟正黑體" panose="020B0604030504040204" pitchFamily="34" charset="-120"/>
                <a:ea typeface="微軟正黑體" panose="020B0604030504040204" pitchFamily="34" charset="-120"/>
              </a:rPr>
              <a:t>校，共</a:t>
            </a:r>
            <a:r>
              <a:rPr lang="en-US" altLang="zh-TW" sz="2200" b="1" dirty="0">
                <a:latin typeface="微軟正黑體" panose="020B0604030504040204" pitchFamily="34" charset="-120"/>
                <a:ea typeface="微軟正黑體" panose="020B0604030504040204" pitchFamily="34" charset="-120"/>
              </a:rPr>
              <a:t>3,825</a:t>
            </a:r>
            <a:r>
              <a:rPr lang="zh-TW" altLang="en-US" sz="2200" b="1" dirty="0">
                <a:latin typeface="微軟正黑體" panose="020B0604030504040204" pitchFamily="34" charset="-120"/>
                <a:ea typeface="微軟正黑體" panose="020B0604030504040204" pitchFamily="34" charset="-120"/>
              </a:rPr>
              <a:t>人符合推薦資格。</a:t>
            </a:r>
          </a:p>
        </p:txBody>
      </p:sp>
      <p:sp>
        <p:nvSpPr>
          <p:cNvPr id="39032" name="文字方塊 2"/>
          <p:cNvSpPr txBox="1">
            <a:spLocks noChangeArrowheads="1"/>
          </p:cNvSpPr>
          <p:nvPr/>
        </p:nvSpPr>
        <p:spPr bwMode="auto">
          <a:xfrm>
            <a:off x="292094" y="5905500"/>
            <a:ext cx="8537296"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600" b="1" dirty="0">
                <a:solidFill>
                  <a:srgbClr val="0000CC"/>
                </a:solidFill>
                <a:latin typeface="微軟正黑體" panose="020B0604030504040204" pitchFamily="34" charset="-120"/>
                <a:ea typeface="微軟正黑體" panose="020B0604030504040204" pitchFamily="34" charset="-120"/>
              </a:rPr>
              <a:t>註：排名為全部報名考生進行比序排名（含同名次參酌比序）</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E865631-45BD-4DA7-862F-C7411875A6AC}" type="slidenum">
              <a:rPr lang="zh-TW" altLang="en-US" sz="1400" smtClean="0"/>
              <a:pPr>
                <a:spcBef>
                  <a:spcPct val="0"/>
                </a:spcBef>
                <a:buFontTx/>
                <a:buNone/>
              </a:pPr>
              <a:t>22</a:t>
            </a:fld>
            <a:endParaRPr lang="en-US" altLang="zh-TW" sz="1400"/>
          </a:p>
        </p:txBody>
      </p:sp>
      <p:sp>
        <p:nvSpPr>
          <p:cNvPr id="46083" name="Rectangle 2"/>
          <p:cNvSpPr>
            <a:spLocks noGrp="1" noChangeArrowheads="1"/>
          </p:cNvSpPr>
          <p:nvPr>
            <p:ph type="title"/>
          </p:nvPr>
        </p:nvSpPr>
        <p:spPr>
          <a:xfrm>
            <a:off x="107950" y="188913"/>
            <a:ext cx="8229600" cy="633412"/>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分發釋例說明</a:t>
            </a:r>
            <a:r>
              <a:rPr lang="en-US" altLang="zh-TW" sz="2400" b="1" dirty="0">
                <a:solidFill>
                  <a:srgbClr val="000099"/>
                </a:solidFill>
                <a:latin typeface="微軟正黑體" panose="020B0604030504040204" pitchFamily="34" charset="-120"/>
                <a:ea typeface="微軟正黑體" panose="020B0604030504040204" pitchFamily="34" charset="-120"/>
              </a:rPr>
              <a:t>(3/3)</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170D94C-E511-451E-85BC-37FCC16425EA}"/>
              </a:ext>
            </a:extLst>
          </p:cNvPr>
          <p:cNvSpPr/>
          <p:nvPr/>
        </p:nvSpPr>
        <p:spPr>
          <a:xfrm>
            <a:off x="107950" y="1125538"/>
            <a:ext cx="8847138" cy="4801314"/>
          </a:xfrm>
          <a:prstGeom prst="rect">
            <a:avLst/>
          </a:prstGeom>
        </p:spPr>
        <p:txBody>
          <a:bodyPr>
            <a:spAutoFit/>
          </a:bodyPr>
          <a:lstStyle/>
          <a:p>
            <a:pPr marL="342900" indent="-342900" algn="just" eaLnBrk="1" hangingPunct="1">
              <a:spcBef>
                <a:spcPts val="600"/>
              </a:spcBef>
              <a:spcAft>
                <a:spcPts val="600"/>
              </a:spcAft>
              <a:buFont typeface="Wingdings" pitchFamily="2" charset="2"/>
              <a:buChar char="l"/>
              <a:defRPr/>
            </a:pPr>
            <a:r>
              <a:rPr lang="zh-TW" altLang="zh-TW" sz="2600" b="1" dirty="0">
                <a:solidFill>
                  <a:srgbClr val="0000FF"/>
                </a:solidFill>
                <a:latin typeface="微軟正黑體" panose="020B0604030504040204" pitchFamily="34" charset="-120"/>
                <a:ea typeface="微軟正黑體" panose="020B0604030504040204" pitchFamily="34" charset="-120"/>
                <a:cs typeface="Times New Roman" pitchFamily="18" charset="0"/>
              </a:rPr>
              <a:t>在所屬群別比序排名很前面的考生，為何仍無法保證錄取心目中的理想志願？</a:t>
            </a:r>
            <a:endParaRPr lang="en-US" altLang="zh-TW" sz="2600" b="1" dirty="0">
              <a:solidFill>
                <a:srgbClr val="0000FF"/>
              </a:solidFill>
              <a:latin typeface="微軟正黑體" panose="020B0604030504040204" pitchFamily="34" charset="-120"/>
              <a:ea typeface="微軟正黑體" panose="020B0604030504040204" pitchFamily="34" charset="-120"/>
              <a:cs typeface="Times New Roman" pitchFamily="18" charset="0"/>
            </a:endParaRPr>
          </a:p>
          <a:p>
            <a:pPr marL="361950" indent="711200" algn="just" eaLnBrk="1" hangingPunct="1">
              <a:spcBef>
                <a:spcPts val="600"/>
              </a:spcBef>
              <a:spcAft>
                <a:spcPts val="600"/>
              </a:spcAft>
              <a:defRPr/>
            </a:pPr>
            <a:r>
              <a:rPr lang="zh-TW" altLang="en-US" sz="2600" b="1" u="sng" dirty="0">
                <a:solidFill>
                  <a:srgbClr val="FF0000"/>
                </a:solidFill>
                <a:latin typeface="微軟正黑體" panose="020B0604030504040204" pitchFamily="34" charset="-120"/>
                <a:ea typeface="微軟正黑體" panose="020B0604030504040204" pitchFamily="34" charset="-120"/>
              </a:rPr>
              <a:t>為提供各地區學生適性揚才之均等機會、縮減城鄉差距，充分彰顯繁星計畫的精神</a:t>
            </a:r>
            <a:r>
              <a:rPr lang="zh-TW" altLang="en-US" sz="2600" dirty="0">
                <a:latin typeface="微軟正黑體" panose="020B0604030504040204" pitchFamily="34" charset="-120"/>
                <a:ea typeface="微軟正黑體" panose="020B0604030504040204" pitchFamily="34" charset="-120"/>
              </a:rPr>
              <a:t>，</a:t>
            </a:r>
            <a:r>
              <a:rPr lang="zh-TW" altLang="zh-TW" sz="2600" b="1" u="sng" dirty="0">
                <a:latin typeface="微軟正黑體" panose="020B0604030504040204" pitchFamily="34" charset="-120"/>
                <a:ea typeface="微軟正黑體" panose="020B0604030504040204" pitchFamily="34" charset="-120"/>
              </a:rPr>
              <a:t>第一輪</a:t>
            </a:r>
            <a:r>
              <a:rPr lang="zh-TW" altLang="en-US" sz="2600" b="1" u="sng" dirty="0">
                <a:latin typeface="微軟正黑體" panose="020B0604030504040204" pitchFamily="34" charset="-120"/>
                <a:ea typeface="微軟正黑體" panose="020B0604030504040204" pitchFamily="34" charset="-120"/>
              </a:rPr>
              <a:t>至第三輪</a:t>
            </a:r>
            <a:r>
              <a:rPr lang="zh-TW" altLang="zh-TW" sz="2600" b="1" u="sng" dirty="0">
                <a:latin typeface="微軟正黑體" panose="020B0604030504040204" pitchFamily="34" charset="-120"/>
                <a:ea typeface="微軟正黑體" panose="020B0604030504040204" pitchFamily="34" charset="-120"/>
              </a:rPr>
              <a:t>分發</a:t>
            </a:r>
            <a:r>
              <a:rPr lang="zh-TW" altLang="zh-TW" sz="2600" dirty="0">
                <a:latin typeface="微軟正黑體" panose="020B0604030504040204" pitchFamily="34" charset="-120"/>
                <a:ea typeface="微軟正黑體" panose="020B0604030504040204" pitchFamily="34" charset="-120"/>
              </a:rPr>
              <a:t>作業是全部報名考生進行</a:t>
            </a:r>
            <a:r>
              <a:rPr lang="zh-TW" altLang="zh-TW" sz="2600" b="1" dirty="0">
                <a:latin typeface="微軟正黑體" panose="020B0604030504040204" pitchFamily="34" charset="-120"/>
                <a:ea typeface="微軟正黑體" panose="020B0604030504040204" pitchFamily="34" charset="-120"/>
              </a:rPr>
              <a:t>比序排名後，取各</a:t>
            </a:r>
            <a:r>
              <a:rPr lang="zh-TW" altLang="en-US" sz="2600" b="1" dirty="0">
                <a:latin typeface="微軟正黑體" panose="020B0604030504040204" pitchFamily="34" charset="-120"/>
                <a:ea typeface="微軟正黑體" panose="020B0604030504040204" pitchFamily="34" charset="-120"/>
              </a:rPr>
              <a:t>單一推薦學校</a:t>
            </a:r>
            <a:r>
              <a:rPr lang="zh-TW" altLang="zh-TW" sz="2600" b="1" dirty="0">
                <a:latin typeface="微軟正黑體" panose="020B0604030504040204" pitchFamily="34" charset="-120"/>
                <a:ea typeface="微軟正黑體" panose="020B0604030504040204" pitchFamily="34" charset="-120"/>
              </a:rPr>
              <a:t>考生比序排名</a:t>
            </a:r>
            <a:r>
              <a:rPr lang="zh-TW" altLang="en-US" sz="2600" b="1" dirty="0">
                <a:latin typeface="微軟正黑體" panose="020B0604030504040204" pitchFamily="34" charset="-120"/>
                <a:ea typeface="微軟正黑體" panose="020B0604030504040204" pitchFamily="34" charset="-120"/>
              </a:rPr>
              <a:t>前三</a:t>
            </a:r>
            <a:r>
              <a:rPr lang="zh-TW" altLang="zh-TW" sz="2600" b="1" dirty="0">
                <a:latin typeface="微軟正黑體" panose="020B0604030504040204" pitchFamily="34" charset="-120"/>
                <a:ea typeface="微軟正黑體" panose="020B0604030504040204" pitchFamily="34" charset="-120"/>
              </a:rPr>
              <a:t>名</a:t>
            </a:r>
            <a:r>
              <a:rPr lang="zh-TW" altLang="zh-TW" sz="2600" dirty="0">
                <a:latin typeface="微軟正黑體" panose="020B0604030504040204" pitchFamily="34" charset="-120"/>
                <a:ea typeface="微軟正黑體" panose="020B0604030504040204" pitchFamily="34" charset="-120"/>
              </a:rPr>
              <a:t>，依其所選填登記就讀志願序進行分發</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marL="361950" indent="711200" algn="just" eaLnBrk="1" hangingPunct="1">
              <a:spcBef>
                <a:spcPts val="600"/>
              </a:spcBef>
              <a:spcAft>
                <a:spcPts val="600"/>
              </a:spcAft>
              <a:defRPr/>
            </a:pPr>
            <a:r>
              <a:rPr lang="zh-TW" altLang="zh-TW" sz="2600" dirty="0">
                <a:latin typeface="微軟正黑體" panose="020B0604030504040204" pitchFamily="34" charset="-120"/>
                <a:ea typeface="微軟正黑體" panose="020B0604030504040204" pitchFamily="34" charset="-120"/>
              </a:rPr>
              <a:t>所以若</a:t>
            </a:r>
            <a:r>
              <a:rPr lang="zh-TW" altLang="en-US" sz="2600" dirty="0">
                <a:latin typeface="微軟正黑體" panose="020B0604030504040204" pitchFamily="34" charset="-120"/>
                <a:ea typeface="微軟正黑體" panose="020B0604030504040204" pitchFamily="34" charset="-120"/>
              </a:rPr>
              <a:t>非</a:t>
            </a:r>
            <a:r>
              <a:rPr lang="zh-TW" altLang="zh-TW" sz="2600" dirty="0">
                <a:latin typeface="微軟正黑體" panose="020B0604030504040204" pitchFamily="34" charset="-120"/>
                <a:ea typeface="微軟正黑體" panose="020B0604030504040204" pitchFamily="34" charset="-120"/>
              </a:rPr>
              <a:t>該</a:t>
            </a:r>
            <a:r>
              <a:rPr lang="zh-TW" altLang="en-US" sz="2600" dirty="0">
                <a:latin typeface="微軟正黑體" panose="020B0604030504040204" pitchFamily="34" charset="-120"/>
                <a:ea typeface="微軟正黑體" panose="020B0604030504040204" pitchFamily="34" charset="-120"/>
              </a:rPr>
              <a:t>推薦學校</a:t>
            </a:r>
            <a:r>
              <a:rPr lang="zh-TW" altLang="zh-TW" sz="2600" dirty="0">
                <a:latin typeface="微軟正黑體" panose="020B0604030504040204" pitchFamily="34" charset="-120"/>
                <a:ea typeface="微軟正黑體" panose="020B0604030504040204" pitchFamily="34" charset="-120"/>
              </a:rPr>
              <a:t>比序排名</a:t>
            </a:r>
            <a:r>
              <a:rPr lang="zh-TW" altLang="en-US" sz="2600" dirty="0">
                <a:latin typeface="微軟正黑體" panose="020B0604030504040204" pitchFamily="34" charset="-120"/>
                <a:ea typeface="微軟正黑體" panose="020B0604030504040204" pitchFamily="34" charset="-120"/>
              </a:rPr>
              <a:t>前三名</a:t>
            </a:r>
            <a:r>
              <a:rPr lang="zh-TW" altLang="zh-TW" sz="2600" dirty="0">
                <a:latin typeface="微軟正黑體" panose="020B0604030504040204" pitchFamily="34" charset="-120"/>
                <a:ea typeface="微軟正黑體" panose="020B0604030504040204" pitchFamily="34" charset="-120"/>
              </a:rPr>
              <a:t>之考生，</a:t>
            </a:r>
            <a:r>
              <a:rPr lang="zh-TW" altLang="en-US" sz="2600" dirty="0">
                <a:latin typeface="微軟正黑體" panose="020B0604030504040204" pitchFamily="34" charset="-120"/>
                <a:ea typeface="微軟正黑體" panose="020B0604030504040204" pitchFamily="34" charset="-120"/>
              </a:rPr>
              <a:t>則</a:t>
            </a:r>
            <a:r>
              <a:rPr lang="zh-TW" altLang="zh-TW" sz="2600" dirty="0">
                <a:latin typeface="微軟正黑體" panose="020B0604030504040204" pitchFamily="34" charset="-120"/>
                <a:ea typeface="微軟正黑體" panose="020B0604030504040204" pitchFamily="34" charset="-120"/>
              </a:rPr>
              <a:t>將</a:t>
            </a:r>
            <a:r>
              <a:rPr lang="zh-TW" altLang="en-US" sz="2600" dirty="0">
                <a:latin typeface="微軟正黑體" panose="020B0604030504040204" pitchFamily="34" charset="-120"/>
                <a:ea typeface="微軟正黑體" panose="020B0604030504040204" pitchFamily="34" charset="-120"/>
              </a:rPr>
              <a:t>在</a:t>
            </a:r>
            <a:r>
              <a:rPr lang="zh-TW" altLang="zh-TW" sz="2600" b="1" u="sng" dirty="0">
                <a:solidFill>
                  <a:srgbClr val="006600"/>
                </a:solidFill>
                <a:latin typeface="微軟正黑體" panose="020B0604030504040204" pitchFamily="34" charset="-120"/>
                <a:ea typeface="微軟正黑體" panose="020B0604030504040204" pitchFamily="34" charset="-120"/>
              </a:rPr>
              <a:t>第</a:t>
            </a:r>
            <a:r>
              <a:rPr lang="zh-TW" altLang="en-US" sz="2600" b="1" u="sng" dirty="0">
                <a:solidFill>
                  <a:srgbClr val="006600"/>
                </a:solidFill>
                <a:latin typeface="微軟正黑體" panose="020B0604030504040204" pitchFamily="34" charset="-120"/>
                <a:ea typeface="微軟正黑體" panose="020B0604030504040204" pitchFamily="34" charset="-120"/>
              </a:rPr>
              <a:t>四</a:t>
            </a:r>
            <a:r>
              <a:rPr lang="zh-TW" altLang="zh-TW" sz="2600" b="1" u="sng" dirty="0">
                <a:solidFill>
                  <a:srgbClr val="006600"/>
                </a:solidFill>
                <a:latin typeface="微軟正黑體" panose="020B0604030504040204" pitchFamily="34" charset="-120"/>
                <a:ea typeface="微軟正黑體" panose="020B0604030504040204" pitchFamily="34" charset="-120"/>
              </a:rPr>
              <a:t>輪</a:t>
            </a:r>
            <a:r>
              <a:rPr lang="zh-TW" altLang="en-US" sz="2600" u="sng" dirty="0">
                <a:solidFill>
                  <a:srgbClr val="006600"/>
                </a:solidFill>
                <a:latin typeface="微軟正黑體" panose="020B0604030504040204" pitchFamily="34" charset="-120"/>
                <a:ea typeface="微軟正黑體" panose="020B0604030504040204" pitchFamily="34" charset="-120"/>
              </a:rPr>
              <a:t>進行</a:t>
            </a:r>
            <a:r>
              <a:rPr lang="zh-TW" altLang="zh-TW" sz="2600" u="sng" dirty="0">
                <a:solidFill>
                  <a:srgbClr val="006600"/>
                </a:solidFill>
                <a:latin typeface="微軟正黑體" panose="020B0604030504040204" pitchFamily="34" charset="-120"/>
                <a:ea typeface="微軟正黑體" panose="020B0604030504040204" pitchFamily="34" charset="-120"/>
              </a:rPr>
              <a:t>分發</a:t>
            </a:r>
            <a:r>
              <a:rPr lang="zh-TW" altLang="zh-TW" sz="2600" dirty="0">
                <a:solidFill>
                  <a:srgbClr val="006600"/>
                </a:solidFill>
                <a:latin typeface="微軟正黑體" panose="020B0604030504040204" pitchFamily="34" charset="-120"/>
                <a:ea typeface="微軟正黑體" panose="020B0604030504040204" pitchFamily="34" charset="-120"/>
              </a:rPr>
              <a:t>，此時該考生心目中理想志願是否</a:t>
            </a:r>
            <a:r>
              <a:rPr lang="zh-TW" altLang="en-US" sz="2600" dirty="0">
                <a:solidFill>
                  <a:srgbClr val="006600"/>
                </a:solidFill>
                <a:latin typeface="微軟正黑體" panose="020B0604030504040204" pitchFamily="34" charset="-120"/>
                <a:ea typeface="微軟正黑體" panose="020B0604030504040204" pitchFamily="34" charset="-120"/>
              </a:rPr>
              <a:t>能</a:t>
            </a:r>
            <a:r>
              <a:rPr lang="zh-TW" altLang="zh-TW" sz="2600" dirty="0">
                <a:solidFill>
                  <a:srgbClr val="006600"/>
                </a:solidFill>
                <a:latin typeface="微軟正黑體" panose="020B0604030504040204" pitchFamily="34" charset="-120"/>
                <a:ea typeface="微軟正黑體" panose="020B0604030504040204" pitchFamily="34" charset="-120"/>
              </a:rPr>
              <a:t>被分發錄取，須視第一輪</a:t>
            </a:r>
            <a:r>
              <a:rPr lang="zh-TW" altLang="en-US" sz="2600" dirty="0">
                <a:solidFill>
                  <a:srgbClr val="006600"/>
                </a:solidFill>
                <a:latin typeface="微軟正黑體" panose="020B0604030504040204" pitchFamily="34" charset="-120"/>
                <a:ea typeface="微軟正黑體" panose="020B0604030504040204" pitchFamily="34" charset="-120"/>
              </a:rPr>
              <a:t>至第三輪</a:t>
            </a:r>
            <a:r>
              <a:rPr lang="zh-TW" altLang="zh-TW" sz="2600" dirty="0">
                <a:solidFill>
                  <a:srgbClr val="006600"/>
                </a:solidFill>
                <a:latin typeface="微軟正黑體" panose="020B0604030504040204" pitchFamily="34" charset="-120"/>
                <a:ea typeface="微軟正黑體" panose="020B0604030504040204" pitchFamily="34" charset="-120"/>
              </a:rPr>
              <a:t>分發後該志願</a:t>
            </a:r>
            <a:r>
              <a:rPr lang="zh-TW" altLang="zh-TW" sz="2600" dirty="0">
                <a:solidFill>
                  <a:srgbClr val="C00000"/>
                </a:solidFill>
                <a:latin typeface="微軟正黑體" panose="020B0604030504040204" pitchFamily="34" charset="-120"/>
                <a:ea typeface="微軟正黑體" panose="020B0604030504040204" pitchFamily="34" charset="-120"/>
              </a:rPr>
              <a:t>是否仍有缺額</a:t>
            </a:r>
            <a:r>
              <a:rPr lang="zh-TW" altLang="zh-TW" sz="2600" dirty="0">
                <a:solidFill>
                  <a:srgbClr val="006600"/>
                </a:solidFill>
                <a:latin typeface="微軟正黑體" panose="020B0604030504040204" pitchFamily="34" charset="-120"/>
                <a:ea typeface="微軟正黑體" panose="020B0604030504040204" pitchFamily="34" charset="-120"/>
              </a:rPr>
              <a:t>及</a:t>
            </a:r>
            <a:r>
              <a:rPr lang="zh-TW" altLang="zh-TW" sz="2600" dirty="0">
                <a:solidFill>
                  <a:srgbClr val="C00000"/>
                </a:solidFill>
                <a:latin typeface="微軟正黑體" panose="020B0604030504040204" pitchFamily="34" charset="-120"/>
                <a:ea typeface="微軟正黑體" panose="020B0604030504040204" pitchFamily="34" charset="-120"/>
              </a:rPr>
              <a:t>考生的排名順序</a:t>
            </a:r>
            <a:r>
              <a:rPr lang="zh-TW" altLang="zh-TW" sz="2600" dirty="0">
                <a:solidFill>
                  <a:srgbClr val="006600"/>
                </a:solidFill>
                <a:latin typeface="微軟正黑體" panose="020B0604030504040204" pitchFamily="34" charset="-120"/>
                <a:ea typeface="微軟正黑體" panose="020B0604030504040204" pitchFamily="34" charset="-120"/>
              </a:rPr>
              <a:t>而定</a:t>
            </a:r>
            <a:r>
              <a:rPr lang="zh-TW" altLang="zh-TW" sz="2600" dirty="0">
                <a:latin typeface="微軟正黑體" panose="020B0604030504040204" pitchFamily="34" charset="-120"/>
                <a:ea typeface="微軟正黑體" panose="020B0604030504040204" pitchFamily="34" charset="-120"/>
              </a:rPr>
              <a:t>，故即使</a:t>
            </a:r>
            <a:r>
              <a:rPr lang="zh-TW" altLang="en-US" sz="2600" dirty="0">
                <a:latin typeface="微軟正黑體" panose="020B0604030504040204" pitchFamily="34" charset="-120"/>
                <a:ea typeface="微軟正黑體" panose="020B0604030504040204" pitchFamily="34" charset="-120"/>
              </a:rPr>
              <a:t>考生</a:t>
            </a:r>
            <a:r>
              <a:rPr lang="zh-TW" altLang="zh-TW" sz="2600" dirty="0">
                <a:latin typeface="微軟正黑體" panose="020B0604030504040204" pitchFamily="34" charset="-120"/>
                <a:ea typeface="微軟正黑體" panose="020B0604030504040204" pitchFamily="34" charset="-120"/>
              </a:rPr>
              <a:t>在所屬群別排名很前面，</a:t>
            </a:r>
            <a:r>
              <a:rPr lang="zh-TW" altLang="en-US" sz="2600" dirty="0">
                <a:latin typeface="微軟正黑體" panose="020B0604030504040204" pitchFamily="34" charset="-120"/>
                <a:ea typeface="微軟正黑體" panose="020B0604030504040204" pitchFamily="34" charset="-120"/>
              </a:rPr>
              <a:t>並非表示</a:t>
            </a:r>
            <a:r>
              <a:rPr lang="zh-TW" altLang="zh-TW" sz="2600" dirty="0">
                <a:latin typeface="微軟正黑體" panose="020B0604030504040204" pitchFamily="34" charset="-120"/>
                <a:ea typeface="微軟正黑體" panose="020B0604030504040204" pitchFamily="34" charset="-120"/>
              </a:rPr>
              <a:t>必然錄取某一志願。</a:t>
            </a:r>
            <a:endParaRPr lang="zh-TW" altLang="en-US" sz="26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7950" y="212725"/>
            <a:ext cx="8229600" cy="633413"/>
          </a:xfrm>
        </p:spPr>
        <p:txBody>
          <a:bodyPr/>
          <a:lstStyle/>
          <a:p>
            <a:pPr eaLnBrk="1" hangingPunct="1"/>
            <a:r>
              <a:rPr lang="zh-TW" altLang="en-US" sz="3600" b="1" dirty="0">
                <a:solidFill>
                  <a:srgbClr val="000099"/>
                </a:solidFill>
                <a:latin typeface="微軟正黑體" panose="020B0604030504040204" pitchFamily="34" charset="-120"/>
                <a:ea typeface="微軟正黑體" panose="020B0604030504040204" pitchFamily="34" charset="-120"/>
              </a:rPr>
              <a:t>錄取公告</a:t>
            </a:r>
            <a:endParaRPr lang="zh-TW" altLang="en-US" sz="2400" b="1" dirty="0">
              <a:solidFill>
                <a:srgbClr val="000099"/>
              </a:solidFill>
              <a:latin typeface="微軟正黑體" panose="020B0604030504040204" pitchFamily="34" charset="-120"/>
              <a:ea typeface="微軟正黑體" panose="020B0604030504040204" pitchFamily="34" charset="-120"/>
            </a:endParaRPr>
          </a:p>
        </p:txBody>
      </p:sp>
      <p:sp>
        <p:nvSpPr>
          <p:cNvPr id="44035" name="Rectangle 3"/>
          <p:cNvSpPr>
            <a:spLocks noGrp="1" noChangeArrowheads="1"/>
          </p:cNvSpPr>
          <p:nvPr>
            <p:ph idx="1"/>
          </p:nvPr>
        </p:nvSpPr>
        <p:spPr>
          <a:xfrm>
            <a:off x="107950" y="1042988"/>
            <a:ext cx="8785225" cy="5481637"/>
          </a:xfrm>
        </p:spPr>
        <p:txBody>
          <a:bodyPr/>
          <a:lstStyle/>
          <a:p>
            <a:pPr eaLnBrk="1" hangingPunct="1">
              <a:spcBef>
                <a:spcPts val="1200"/>
              </a:spcBef>
              <a:buFont typeface="Wingdings" panose="05000000000000000000" pitchFamily="2" charset="2"/>
              <a:buChar char="l"/>
            </a:pP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星期二</a:t>
            </a:r>
            <a:r>
              <a:rPr lang="zh-TW"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在本委員會網站</a:t>
            </a:r>
            <a:r>
              <a:rPr lang="zh-TW"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公告錄取名單</a:t>
            </a:r>
            <a:r>
              <a:rPr lang="zh-TW" altLang="zh-TW"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，不另寄分發結果之書面通知</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，考生須自行上網查詢、下載或列印各考生之分發結果通知單。考生如未上網查詢，而致錄取權益受損，概由考生自行負責。各考生就讀學校亦可自行上網查詢或列印錄取名單存參。</a:t>
            </a:r>
            <a:b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（網址：</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hlinkClick r:id="rId3"/>
              </a:rPr>
              <a:t>https://www.jctv.ntut.edu.tw/star/</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ts val="1200"/>
              </a:spcBef>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分發結果複查</a:t>
            </a:r>
          </a:p>
          <a:p>
            <a:pPr marL="457200" lvl="1" indent="0" algn="just" eaLnBrk="1" hangingPunct="1">
              <a:spcBef>
                <a:spcPts val="600"/>
              </a:spcBef>
              <a:buFontTx/>
              <a:buNone/>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考生對分發結果有疑義時，請填妥簡章附件</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六</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「排名及分發結果複查申請</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表</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，連同「就讀志願表」於</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12:00</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向本委員會以傳真方式提出複查申請，並以電話確定</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本會</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已收到傳真，未依規定期限及方式申請複查概不受理</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lvl="1" indent="-342900" eaLnBrk="1" hangingPunct="1">
              <a:spcBef>
                <a:spcPts val="1200"/>
              </a:spcBef>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本招生各科技校院不另辦理錄取報到作業。</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403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0A74A88-60C3-49D3-A4AC-31066254D65A}" type="slidenum">
              <a:rPr lang="en-US" altLang="zh-TW" sz="1400" smtClean="0"/>
              <a:pPr>
                <a:spcBef>
                  <a:spcPct val="0"/>
                </a:spcBef>
                <a:buFontTx/>
                <a:buNone/>
              </a:pPr>
              <a:t>23</a:t>
            </a:fld>
            <a:endParaRPr lang="en-US" altLang="zh-TW"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201613" y="1125538"/>
            <a:ext cx="8691562" cy="5429250"/>
          </a:xfrm>
        </p:spPr>
        <p:txBody>
          <a:bodyPr/>
          <a:lstStyle/>
          <a:p>
            <a:pPr algn="just">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經本委員會分發錄取之</a:t>
            </a:r>
            <a:r>
              <a:rPr lang="zh-TW" altLang="en-US" sz="2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錄取生，</a:t>
            </a:r>
            <a:r>
              <a:rPr lang="zh-TW" altLang="en-US" sz="26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無論放棄與否</a:t>
            </a:r>
            <a:r>
              <a:rPr lang="zh-TW" altLang="en-US"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，一概不得參加</a:t>
            </a:r>
            <a:r>
              <a:rPr lang="en-US" altLang="zh-TW" sz="2600" u="sng"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u="sng" dirty="0">
                <a:latin typeface="微軟正黑體" panose="020B0604030504040204" pitchFamily="34" charset="-120"/>
                <a:ea typeface="微軟正黑體" panose="020B0604030504040204" pitchFamily="34" charset="-120"/>
                <a:cs typeface="Times New Roman" panose="02020603050405020304" pitchFamily="18" charset="0"/>
              </a:rPr>
              <a:t>學年度四技二專</a:t>
            </a:r>
            <a:r>
              <a:rPr lang="zh-TW" altLang="en-US"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甄選入學</a:t>
            </a:r>
            <a:r>
              <a:rPr lang="zh-TW" altLang="en-US" sz="2600" u="sng"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600" u="sng"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未依規定期限及方式，以書面向錄取學校辦理聲明放棄錄取資格者，不得參加</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學年度四技二專技優甄審入學招生、日間部聯合登記分發入學招生、各校單獨招生及大學各招生管道之招生，違者取消本招生錄取資格。</a:t>
            </a:r>
            <a:endPar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10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B04CFE0-64CD-4B1D-8AFB-508CEC783A3D}" type="slidenum">
              <a:rPr lang="en-US" altLang="zh-TW" sz="1400" smtClean="0"/>
              <a:pPr>
                <a:spcBef>
                  <a:spcPct val="0"/>
                </a:spcBef>
                <a:buFontTx/>
                <a:buNone/>
              </a:pPr>
              <a:t>24</a:t>
            </a:fld>
            <a:endParaRPr lang="en-US" altLang="zh-TW" sz="1400"/>
          </a:p>
        </p:txBody>
      </p:sp>
      <p:sp>
        <p:nvSpPr>
          <p:cNvPr id="47108" name="Rectangle 2"/>
          <p:cNvSpPr>
            <a:spLocks noGrp="1" noChangeArrowheads="1"/>
          </p:cNvSpPr>
          <p:nvPr>
            <p:ph type="title"/>
          </p:nvPr>
        </p:nvSpPr>
        <p:spPr>
          <a:xfrm>
            <a:off x="107950" y="188913"/>
            <a:ext cx="8229600" cy="63341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錄取規定</a:t>
            </a:r>
            <a:endParaRPr lang="zh-TW" altLang="en-US" b="1">
              <a:solidFill>
                <a:srgbClr val="000099"/>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23850" y="1130300"/>
            <a:ext cx="8496300" cy="4459288"/>
          </a:xfrm>
        </p:spPr>
        <p:txBody>
          <a:bodyPr/>
          <a:lstStyle/>
          <a:p>
            <a:pPr algn="just" eaLnBrk="1" hangingPunct="1">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錄取生因故欲申請放棄錄取資格者，請填寫「</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學年度科技校院繁星計畫聯合推薦甄選入學招生放棄錄取資格聲明書」（如簡章附件七），於</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日（星期二）</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600" b="1" dirty="0">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將此書面資料</a:t>
            </a:r>
            <a:r>
              <a:rPr lang="zh-TW" altLang="en-US" sz="26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傳真</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至錄取學校，且</a:t>
            </a:r>
            <a:r>
              <a:rPr lang="zh-TW" altLang="en-US" sz="26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以電話確定</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錄取學校已收到傳真，始完成放棄程序。未依規定期限及方式聲明放棄者，概不受理。</a:t>
            </a:r>
            <a:endPar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eaLnBrk="1" hangingPunct="1">
              <a:spcAft>
                <a:spcPts val="1200"/>
              </a:spcAft>
              <a:buFont typeface="Wingdings" panose="05000000000000000000" pitchFamily="2" charset="2"/>
              <a:buChar char="l"/>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本項作業辦理</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傳真</a:t>
            </a:r>
            <a:r>
              <a:rPr lang="zh-TW" altLang="zh-TW" sz="2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收到</a:t>
            </a:r>
            <a:r>
              <a:rPr lang="zh-TW" altLang="en-US" sz="2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考生</a:t>
            </a:r>
            <a:r>
              <a:rPr lang="zh-TW" altLang="zh-TW" sz="2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之文件</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為主</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 </a:t>
            </a:r>
          </a:p>
        </p:txBody>
      </p:sp>
      <p:sp>
        <p:nvSpPr>
          <p:cNvPr id="4915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4747237-1592-4B78-84C5-6171E7610375}" type="slidenum">
              <a:rPr lang="en-US" altLang="zh-TW" sz="1400" smtClean="0"/>
              <a:pPr>
                <a:spcBef>
                  <a:spcPct val="0"/>
                </a:spcBef>
                <a:buFontTx/>
                <a:buNone/>
              </a:pPr>
              <a:t>25</a:t>
            </a:fld>
            <a:endParaRPr lang="en-US" altLang="zh-TW" sz="1400"/>
          </a:p>
        </p:txBody>
      </p:sp>
      <p:sp>
        <p:nvSpPr>
          <p:cNvPr id="49156" name="Rectangle 2"/>
          <p:cNvSpPr>
            <a:spLocks noGrp="1" noChangeArrowheads="1"/>
          </p:cNvSpPr>
          <p:nvPr>
            <p:ph type="title"/>
          </p:nvPr>
        </p:nvSpPr>
        <p:spPr>
          <a:xfrm>
            <a:off x="107950" y="169863"/>
            <a:ext cx="8229600" cy="633412"/>
          </a:xfrm>
        </p:spPr>
        <p:txBody>
          <a:bodyPr/>
          <a:lstStyle/>
          <a:p>
            <a:pPr eaLnBrk="1" hangingPunct="1"/>
            <a:r>
              <a:rPr lang="zh-TW" altLang="zh-TW" sz="3600" b="1">
                <a:solidFill>
                  <a:srgbClr val="000099"/>
                </a:solidFill>
                <a:latin typeface="微軟正黑體" panose="020B0604030504040204" pitchFamily="34" charset="-120"/>
                <a:ea typeface="微軟正黑體" panose="020B0604030504040204" pitchFamily="34" charset="-120"/>
              </a:rPr>
              <a:t>放棄錄取資格</a:t>
            </a:r>
            <a:endParaRPr lang="zh-TW" altLang="en-US" sz="3600" b="1">
              <a:solidFill>
                <a:srgbClr val="000099"/>
              </a:solidFill>
              <a:latin typeface="微軟正黑體" panose="020B0604030504040204" pitchFamily="34" charset="-120"/>
              <a:ea typeface="微軟正黑體" panose="020B0604030504040204" pitchFamily="34" charset="-120"/>
            </a:endParaRPr>
          </a:p>
        </p:txBody>
      </p:sp>
      <p:pic>
        <p:nvPicPr>
          <p:cNvPr id="49157" name="Picture 4" descr="ç¸éå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382" y="4545013"/>
            <a:ext cx="22320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向右箭號 5">
            <a:extLst>
              <a:ext uri="{FF2B5EF4-FFF2-40B4-BE49-F238E27FC236}">
                <a16:creationId xmlns:a16="http://schemas.microsoft.com/office/drawing/2014/main" id="{825EE6B8-B95E-4718-AF93-0D86F12535FF}"/>
              </a:ext>
            </a:extLst>
          </p:cNvPr>
          <p:cNvSpPr/>
          <p:nvPr/>
        </p:nvSpPr>
        <p:spPr>
          <a:xfrm>
            <a:off x="4885432" y="5013325"/>
            <a:ext cx="673100" cy="576263"/>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44039" name="Picture 14" descr="http://s15.sinaimg.cn/middle/6ad25097t7980fcc7e8de&amp;690">
            <a:extLst>
              <a:ext uri="{FF2B5EF4-FFF2-40B4-BE49-F238E27FC236}">
                <a16:creationId xmlns:a16="http://schemas.microsoft.com/office/drawing/2014/main" id="{08F0E361-59FB-4E3F-B65C-CDEDDD55DA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504531"/>
            <a:ext cx="1685758" cy="1740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AA61D76-E09D-45B6-AA88-700DD0FC9F98}" type="slidenum">
              <a:rPr lang="zh-TW" altLang="en-US" sz="1400" smtClean="0"/>
              <a:pPr>
                <a:spcBef>
                  <a:spcPct val="0"/>
                </a:spcBef>
                <a:buFontTx/>
                <a:buNone/>
              </a:pPr>
              <a:t>26</a:t>
            </a:fld>
            <a:endParaRPr lang="en-US" altLang="zh-TW" sz="1400"/>
          </a:p>
        </p:txBody>
      </p:sp>
      <p:sp>
        <p:nvSpPr>
          <p:cNvPr id="46083" name="矩形 1">
            <a:extLst>
              <a:ext uri="{FF2B5EF4-FFF2-40B4-BE49-F238E27FC236}">
                <a16:creationId xmlns:a16="http://schemas.microsoft.com/office/drawing/2014/main" id="{E286543C-FE5A-4399-9F6E-9995B5B552C0}"/>
              </a:ext>
            </a:extLst>
          </p:cNvPr>
          <p:cNvSpPr>
            <a:spLocks noChangeArrowheads="1"/>
          </p:cNvSpPr>
          <p:nvPr/>
        </p:nvSpPr>
        <p:spPr bwMode="auto">
          <a:xfrm>
            <a:off x="35496" y="3502026"/>
            <a:ext cx="907300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520825" indent="-152082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buFontTx/>
              <a:buNone/>
              <a:defRPr/>
            </a:pPr>
            <a:r>
              <a:rPr lang="en-US" altLang="zh-TW" sz="3600" b="1" dirty="0">
                <a:solidFill>
                  <a:srgbClr val="FF0000"/>
                </a:solidFill>
                <a:latin typeface="微軟正黑體" panose="020B0604030504040204" pitchFamily="34" charset="-120"/>
                <a:ea typeface="微軟正黑體" panose="020B0604030504040204" pitchFamily="34" charset="-120"/>
              </a:rPr>
              <a:t>~</a:t>
            </a:r>
            <a:r>
              <a:rPr lang="zh-TW" altLang="en-US" sz="3600" b="1" dirty="0">
                <a:solidFill>
                  <a:srgbClr val="FF0000"/>
                </a:solidFill>
                <a:latin typeface="微軟正黑體" panose="020B0604030504040204" pitchFamily="34" charset="-120"/>
                <a:ea typeface="微軟正黑體" panose="020B0604030504040204" pitchFamily="34" charset="-120"/>
              </a:rPr>
              <a:t> 感謝您的參與 </a:t>
            </a:r>
            <a:r>
              <a:rPr lang="en-US" altLang="zh-TW" sz="3600" b="1" dirty="0">
                <a:solidFill>
                  <a:srgbClr val="FF0000"/>
                </a:solidFill>
                <a:latin typeface="微軟正黑體" panose="020B0604030504040204" pitchFamily="34" charset="-120"/>
                <a:ea typeface="微軟正黑體" panose="020B0604030504040204" pitchFamily="34" charset="-120"/>
              </a:rPr>
              <a:t>~</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4123DFB9-CE6C-4A3C-8B4B-5CCD776C6655}"/>
              </a:ext>
            </a:extLst>
          </p:cNvPr>
          <p:cNvPicPr>
            <a:picLocks noChangeAspect="1"/>
          </p:cNvPicPr>
          <p:nvPr/>
        </p:nvPicPr>
        <p:blipFill>
          <a:blip r:embed="rId2"/>
          <a:stretch>
            <a:fillRect/>
          </a:stretch>
        </p:blipFill>
        <p:spPr>
          <a:xfrm>
            <a:off x="3192986" y="4221088"/>
            <a:ext cx="2758028" cy="1697247"/>
          </a:xfrm>
          <a:prstGeom prst="rect">
            <a:avLst/>
          </a:prstGeom>
          <a:effectLst>
            <a:softEdge rad="31750"/>
          </a:effectLst>
        </p:spPr>
      </p:pic>
      <p:sp>
        <p:nvSpPr>
          <p:cNvPr id="51205" name="矩形 2"/>
          <p:cNvSpPr>
            <a:spLocks noChangeArrowheads="1"/>
          </p:cNvSpPr>
          <p:nvPr/>
        </p:nvSpPr>
        <p:spPr bwMode="auto">
          <a:xfrm>
            <a:off x="250825" y="1162050"/>
            <a:ext cx="8435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600"/>
              </a:spcAft>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電話：</a:t>
            </a:r>
            <a:r>
              <a:rPr lang="en-US" altLang="zh-TW" sz="2400" b="1" dirty="0">
                <a:latin typeface="微軟正黑體" panose="020B0604030504040204" pitchFamily="34" charset="-120"/>
                <a:ea typeface="微軟正黑體" panose="020B0604030504040204" pitchFamily="34" charset="-120"/>
              </a:rPr>
              <a:t>02-2772-5333</a:t>
            </a:r>
            <a:r>
              <a:rPr lang="zh-TW" altLang="en-US" sz="2400" b="1" dirty="0">
                <a:latin typeface="微軟正黑體" panose="020B0604030504040204" pitchFamily="34" charset="-120"/>
                <a:ea typeface="微軟正黑體" panose="020B0604030504040204" pitchFamily="34" charset="-120"/>
              </a:rPr>
              <a:t> </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代表號</a:t>
            </a:r>
            <a:r>
              <a:rPr lang="en-US" altLang="zh-TW" sz="2400" b="1" dirty="0">
                <a:latin typeface="微軟正黑體" panose="020B0604030504040204" pitchFamily="34" charset="-120"/>
                <a:ea typeface="微軟正黑體" panose="020B0604030504040204" pitchFamily="34" charset="-120"/>
              </a:rPr>
              <a:t>)</a:t>
            </a:r>
          </a:p>
          <a:p>
            <a:pPr>
              <a:spcBef>
                <a:spcPct val="0"/>
              </a:spcBef>
              <a:spcAft>
                <a:spcPts val="600"/>
              </a:spcAft>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傳真：</a:t>
            </a:r>
            <a:r>
              <a:rPr lang="en-US" altLang="zh-TW" sz="2400" b="1" dirty="0">
                <a:latin typeface="微軟正黑體" panose="020B0604030504040204" pitchFamily="34" charset="-120"/>
                <a:ea typeface="微軟正黑體" panose="020B0604030504040204" pitchFamily="34" charset="-120"/>
              </a:rPr>
              <a:t>02-2773-8881</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02-27731655</a:t>
            </a:r>
          </a:p>
          <a:p>
            <a:pPr>
              <a:spcBef>
                <a:spcPct val="0"/>
              </a:spcBef>
              <a:spcAft>
                <a:spcPts val="600"/>
              </a:spcAft>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網址：</a:t>
            </a:r>
            <a:r>
              <a:rPr lang="en-US" altLang="zh-TW" sz="2400" b="1" dirty="0">
                <a:latin typeface="微軟正黑體" panose="020B0604030504040204" pitchFamily="34" charset="-120"/>
                <a:ea typeface="微軟正黑體" panose="020B0604030504040204" pitchFamily="34" charset="-120"/>
                <a:hlinkClick r:id="rId3"/>
              </a:rPr>
              <a:t>https://www.jctv.ntut.edu.tw/star/</a:t>
            </a:r>
            <a:endParaRPr lang="en-US" altLang="zh-TW" sz="2400" b="1" dirty="0">
              <a:latin typeface="微軟正黑體" panose="020B0604030504040204" pitchFamily="34" charset="-120"/>
              <a:ea typeface="微軟正黑體" panose="020B0604030504040204" pitchFamily="34" charset="-120"/>
            </a:endParaRPr>
          </a:p>
          <a:p>
            <a:pPr>
              <a:spcBef>
                <a:spcPct val="0"/>
              </a:spcBef>
              <a:spcAft>
                <a:spcPts val="600"/>
              </a:spcAft>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電子郵件信箱：</a:t>
            </a:r>
            <a:r>
              <a:rPr lang="en-US" altLang="zh-TW" sz="2400" b="1" dirty="0">
                <a:latin typeface="微軟正黑體" panose="020B0604030504040204" pitchFamily="34" charset="-120"/>
                <a:ea typeface="微軟正黑體" panose="020B0604030504040204" pitchFamily="34" charset="-120"/>
                <a:hlinkClick r:id="rId4"/>
              </a:rPr>
              <a:t>star@ntut.edu.tw</a:t>
            </a:r>
            <a:endParaRPr lang="en-US" altLang="zh-TW" sz="2400" b="1" dirty="0">
              <a:latin typeface="微軟正黑體" panose="020B0604030504040204" pitchFamily="34" charset="-120"/>
              <a:ea typeface="微軟正黑體" panose="020B0604030504040204" pitchFamily="34" charset="-120"/>
            </a:endParaRPr>
          </a:p>
        </p:txBody>
      </p:sp>
      <p:sp>
        <p:nvSpPr>
          <p:cNvPr id="51206" name="Rectangle 2"/>
          <p:cNvSpPr>
            <a:spLocks noGrp="1" noChangeArrowheads="1"/>
          </p:cNvSpPr>
          <p:nvPr>
            <p:ph type="title"/>
          </p:nvPr>
        </p:nvSpPr>
        <p:spPr>
          <a:xfrm>
            <a:off x="179388" y="231775"/>
            <a:ext cx="8229600" cy="633413"/>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意見交流</a:t>
            </a:r>
            <a:endParaRPr lang="zh-TW" altLang="en-US" b="1">
              <a:solidFill>
                <a:srgbClr val="000099"/>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內容版面配置區 2">
            <a:extLst>
              <a:ext uri="{FF2B5EF4-FFF2-40B4-BE49-F238E27FC236}">
                <a16:creationId xmlns:a16="http://schemas.microsoft.com/office/drawing/2014/main" id="{E03DF093-C04F-463B-A936-720ABF317F2D}"/>
              </a:ext>
            </a:extLst>
          </p:cNvPr>
          <p:cNvSpPr>
            <a:spLocks noGrp="1"/>
          </p:cNvSpPr>
          <p:nvPr>
            <p:ph idx="1"/>
          </p:nvPr>
        </p:nvSpPr>
        <p:spPr>
          <a:xfrm>
            <a:off x="179388" y="1198563"/>
            <a:ext cx="8713787" cy="5000625"/>
          </a:xfrm>
        </p:spPr>
        <p:txBody>
          <a:bodyPr/>
          <a:lstStyle/>
          <a:p>
            <a:pPr algn="just">
              <a:spcBef>
                <a:spcPts val="600"/>
              </a:spcBef>
              <a:spcAft>
                <a:spcPts val="600"/>
              </a:spcAft>
              <a:buFont typeface="新細明體" panose="02020500000000000000" pitchFamily="18" charset="-120"/>
              <a:buChar char="★"/>
              <a:defRPr/>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建議考生使用</a:t>
            </a:r>
            <a:r>
              <a:rPr lang="zh-TW" altLang="en-US" sz="2600" b="1" dirty="0">
                <a:latin typeface="微軟正黑體" panose="020B0604030504040204" pitchFamily="34" charset="-120"/>
                <a:ea typeface="微軟正黑體" panose="020B0604030504040204" pitchFamily="34" charset="-120"/>
                <a:cs typeface="Times New Roman" panose="02020603050405020304" pitchFamily="18" charset="0"/>
              </a:rPr>
              <a:t>桌上型電腦或筆記型電腦</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避免</a:t>
            </a:r>
            <a:r>
              <a:rPr lang="zh-TW" altLang="en-US" sz="26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使用手機或平板電腦</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因螢幕太小，資訊欄位顯示不完全，造成漏登資料而影響分發權益。</a:t>
            </a:r>
            <a:endPar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spcAft>
                <a:spcPts val="600"/>
              </a:spcAft>
              <a:buFont typeface="新細明體" panose="02020500000000000000" pitchFamily="18" charset="-120"/>
              <a:buChar char="★"/>
              <a:defRPr/>
            </a:pP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由考生親自進行系統操作，</a:t>
            </a:r>
            <a:r>
              <a:rPr lang="zh-TW" altLang="en-US" sz="2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切勿</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將甄選編號及設定密碼告知他人。</a:t>
            </a:r>
            <a:endPar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spcAft>
                <a:spcPts val="600"/>
              </a:spcAft>
              <a:buFont typeface="新細明體" panose="02020500000000000000" pitchFamily="18" charset="-120"/>
              <a:buChar char="★"/>
              <a:defRPr/>
            </a:pP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每位考生須依其就讀科</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、學程</a:t>
            </a:r>
            <a:r>
              <a:rPr lang="zh-TW" altLang="zh-TW" sz="2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歸屬群別及不分群</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之系</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、學程志願</a:t>
            </a:r>
            <a:r>
              <a:rPr lang="zh-TW" altLang="zh-TW" sz="2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至多</a:t>
            </a:r>
            <a:r>
              <a:rPr lang="en-US" altLang="zh-TW" sz="2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zh-TW" sz="2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dirty="0">
                <a:latin typeface="微軟正黑體" panose="020B0604030504040204" pitchFamily="34" charset="-120"/>
                <a:ea typeface="微軟正黑體" panose="020B0604030504040204" pitchFamily="34" charset="-120"/>
                <a:cs typeface="Times New Roman" panose="02020603050405020304" pitchFamily="18" charset="0"/>
              </a:rPr>
              <a:t>請</a:t>
            </a:r>
            <a:r>
              <a:rPr lang="zh-TW" altLang="zh-TW" sz="2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審慎選填</a:t>
            </a:r>
            <a:r>
              <a:rPr lang="zh-TW" altLang="zh-TW" sz="2600" dirty="0">
                <a:latin typeface="微軟正黑體" panose="020B0604030504040204" pitchFamily="34" charset="-120"/>
                <a:ea typeface="微軟正黑體" panose="020B0604030504040204" pitchFamily="34" charset="-120"/>
                <a:cs typeface="Times New Roman" panose="02020603050405020304" pitchFamily="18" charset="0"/>
              </a:rPr>
              <a:t>登記就讀志願。</a:t>
            </a:r>
          </a:p>
          <a:p>
            <a:pPr algn="just">
              <a:spcBef>
                <a:spcPts val="600"/>
              </a:spcBef>
              <a:spcAft>
                <a:spcPts val="600"/>
              </a:spcAft>
              <a:buFont typeface="新細明體" panose="02020500000000000000" pitchFamily="18" charset="-120"/>
              <a:buChar char="★"/>
              <a:defRPr/>
            </a:pPr>
            <a:r>
              <a:rPr lang="zh-TW" altLang="zh-TW"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一經確定送出後即完成</a:t>
            </a:r>
            <a:r>
              <a:rPr lang="zh-TW" altLang="en-US"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就讀</a:t>
            </a:r>
            <a:r>
              <a:rPr lang="zh-TW" altLang="zh-TW"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志願</a:t>
            </a:r>
            <a:r>
              <a:rPr lang="zh-TW" altLang="en-US"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r>
              <a:rPr lang="zh-TW" altLang="zh-TW"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登記，不得以任何理由要求修改或重填，請特別注意</a:t>
            </a:r>
            <a:r>
              <a:rPr lang="zh-TW" altLang="en-US"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6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600"/>
              </a:spcAft>
              <a:buFont typeface="Wingdings" panose="05000000000000000000" pitchFamily="2" charset="2"/>
              <a:buChar char="l"/>
              <a:defRPr/>
            </a:pPr>
            <a:endParaRPr lang="zh-TW" altLang="zh-TW"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43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D5F32F1-E03E-4EF7-998F-7A797E72C21A}" type="slidenum">
              <a:rPr lang="zh-TW" altLang="en-US" sz="1400" smtClean="0"/>
              <a:pPr>
                <a:spcBef>
                  <a:spcPct val="0"/>
                </a:spcBef>
                <a:buFontTx/>
                <a:buNone/>
              </a:pPr>
              <a:t>3</a:t>
            </a:fld>
            <a:endParaRPr lang="en-US" altLang="zh-TW" sz="1400"/>
          </a:p>
        </p:txBody>
      </p:sp>
      <p:sp>
        <p:nvSpPr>
          <p:cNvPr id="5" name="Rectangle 2">
            <a:extLst>
              <a:ext uri="{FF2B5EF4-FFF2-40B4-BE49-F238E27FC236}">
                <a16:creationId xmlns:a16="http://schemas.microsoft.com/office/drawing/2014/main" id="{66D42F8F-86A9-4576-99BC-D707BB14F4E3}"/>
              </a:ext>
            </a:extLst>
          </p:cNvPr>
          <p:cNvSpPr txBox="1">
            <a:spLocks noChangeArrowheads="1"/>
          </p:cNvSpPr>
          <p:nvPr/>
        </p:nvSpPr>
        <p:spPr>
          <a:xfrm>
            <a:off x="117475" y="190500"/>
            <a:ext cx="9036050" cy="79216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3600" b="1" kern="0" dirty="0">
                <a:solidFill>
                  <a:srgbClr val="FF0000"/>
                </a:solidFill>
                <a:latin typeface="微軟正黑體" panose="020B0604030504040204" pitchFamily="34" charset="-120"/>
                <a:ea typeface="微軟正黑體" panose="020B0604030504040204" pitchFamily="34" charset="-120"/>
              </a:rPr>
              <a:t>網路選填登記就讀志願系統</a:t>
            </a:r>
            <a:r>
              <a:rPr lang="en-US" altLang="zh-TW" sz="3600" b="1" kern="0" dirty="0">
                <a:solidFill>
                  <a:srgbClr val="FF0000"/>
                </a:solidFill>
                <a:latin typeface="微軟正黑體" panose="020B0604030504040204" pitchFamily="34" charset="-120"/>
                <a:ea typeface="微軟正黑體" panose="020B0604030504040204" pitchFamily="34" charset="-120"/>
              </a:rPr>
              <a:t>-</a:t>
            </a:r>
            <a:r>
              <a:rPr lang="zh-TW" altLang="en-US" sz="3600" b="1" kern="0" dirty="0">
                <a:solidFill>
                  <a:srgbClr val="FF0000"/>
                </a:solidFill>
                <a:latin typeface="微軟正黑體" panose="020B0604030504040204" pitchFamily="34" charset="-120"/>
                <a:ea typeface="微軟正黑體" panose="020B0604030504040204" pitchFamily="34" charset="-120"/>
              </a:rPr>
              <a:t>注意事項</a:t>
            </a:r>
            <a:r>
              <a:rPr lang="en-US" altLang="zh-TW" sz="2400" b="1" kern="0" dirty="0">
                <a:solidFill>
                  <a:srgbClr val="FF0000"/>
                </a:solidFill>
                <a:latin typeface="微軟正黑體" panose="020B0604030504040204" pitchFamily="34" charset="-120"/>
                <a:ea typeface="微軟正黑體" panose="020B0604030504040204" pitchFamily="34" charset="-120"/>
              </a:rPr>
              <a:t>(1/2)</a:t>
            </a:r>
            <a:endParaRPr lang="zh-TW" altLang="en-US" sz="2400" b="1" kern="0" dirty="0">
              <a:solidFill>
                <a:srgbClr val="FF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noChangeArrowheads="1"/>
          </p:cNvSpPr>
          <p:nvPr>
            <p:ph type="title"/>
          </p:nvPr>
        </p:nvSpPr>
        <p:spPr>
          <a:xfrm>
            <a:off x="0" y="260350"/>
            <a:ext cx="9144000" cy="633413"/>
          </a:xfrm>
        </p:spPr>
        <p:txBody>
          <a:bodyPr/>
          <a:lstStyle/>
          <a:p>
            <a:r>
              <a:rPr lang="zh-TW" altLang="en-US" sz="3600" b="1">
                <a:solidFill>
                  <a:srgbClr val="FF0000"/>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FF0000"/>
                </a:solidFill>
                <a:latin typeface="微軟正黑體" panose="020B0604030504040204" pitchFamily="34" charset="-120"/>
                <a:ea typeface="微軟正黑體" panose="020B0604030504040204" pitchFamily="34" charset="-120"/>
              </a:rPr>
              <a:t>-</a:t>
            </a:r>
            <a:r>
              <a:rPr lang="zh-TW" altLang="en-US" sz="3600" b="1">
                <a:solidFill>
                  <a:srgbClr val="FF0000"/>
                </a:solidFill>
                <a:latin typeface="微軟正黑體" panose="020B0604030504040204" pitchFamily="34" charset="-120"/>
                <a:ea typeface="微軟正黑體" panose="020B0604030504040204" pitchFamily="34" charset="-120"/>
              </a:rPr>
              <a:t>注意事項</a:t>
            </a:r>
            <a:r>
              <a:rPr lang="en-US" altLang="zh-TW" sz="2400" b="1">
                <a:solidFill>
                  <a:srgbClr val="FF0000"/>
                </a:solidFill>
                <a:latin typeface="微軟正黑體" panose="020B0604030504040204" pitchFamily="34" charset="-120"/>
                <a:ea typeface="微軟正黑體" panose="020B0604030504040204" pitchFamily="34" charset="-120"/>
              </a:rPr>
              <a:t>(2/2)</a:t>
            </a:r>
            <a:endParaRPr lang="zh-TW" altLang="en-US" sz="2400">
              <a:latin typeface="微軟正黑體" panose="020B0604030504040204" pitchFamily="34" charset="-120"/>
              <a:ea typeface="微軟正黑體" panose="020B0604030504040204" pitchFamily="34" charset="-120"/>
            </a:endParaRPr>
          </a:p>
        </p:txBody>
      </p:sp>
      <p:sp>
        <p:nvSpPr>
          <p:cNvPr id="19459" name="內容版面配置區 2">
            <a:extLst>
              <a:ext uri="{FF2B5EF4-FFF2-40B4-BE49-F238E27FC236}">
                <a16:creationId xmlns:a16="http://schemas.microsoft.com/office/drawing/2014/main" id="{9CD016FC-AD30-482B-B776-5847FE24568F}"/>
              </a:ext>
            </a:extLst>
          </p:cNvPr>
          <p:cNvSpPr>
            <a:spLocks noGrp="1"/>
          </p:cNvSpPr>
          <p:nvPr>
            <p:ph idx="1"/>
          </p:nvPr>
        </p:nvSpPr>
        <p:spPr>
          <a:xfrm>
            <a:off x="179388" y="1125538"/>
            <a:ext cx="8713092" cy="5000625"/>
          </a:xfrm>
        </p:spPr>
        <p:txBody>
          <a:bodyPr/>
          <a:lstStyle/>
          <a:p>
            <a:pPr algn="just">
              <a:spcBef>
                <a:spcPts val="600"/>
              </a:spcBef>
              <a:spcAft>
                <a:spcPts val="600"/>
              </a:spcAft>
              <a:buFont typeface="新細明體" panose="02020500000000000000" pitchFamily="18" charset="-120"/>
              <a:buChar char="★"/>
              <a:defRPr/>
            </a:pP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凡於規定時間內未上網選填登記就讀志願或雖有上網選填登記就讀志願但</a:t>
            </a:r>
            <a:r>
              <a:rPr lang="zh-TW" altLang="zh-TW" sz="2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未確定送出者，均以未登記論</a:t>
            </a: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，即喪失登記資格與分發機會。</a:t>
            </a:r>
            <a:endParaRPr lang="en-US" altLang="zh-TW" sz="2600" dirty="0">
              <a:latin typeface="微軟正黑體" panose="020B0604030504040204" pitchFamily="34" charset="-120"/>
              <a:ea typeface="微軟正黑體" panose="020B0604030504040204" pitchFamily="34" charset="-120"/>
              <a:cs typeface="Arial" panose="020B0604020202020204" pitchFamily="34" charset="0"/>
            </a:endParaRPr>
          </a:p>
          <a:p>
            <a:pPr algn="just">
              <a:spcBef>
                <a:spcPts val="600"/>
              </a:spcBef>
              <a:spcAft>
                <a:spcPts val="600"/>
              </a:spcAft>
              <a:buFont typeface="新細明體" panose="02020500000000000000" pitchFamily="18" charset="-120"/>
              <a:buChar char="★"/>
              <a:defRPr/>
            </a:pPr>
            <a:r>
              <a:rPr lang="zh-TW" altLang="en-US" sz="2600" b="1"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分發</a:t>
            </a:r>
            <a:r>
              <a:rPr lang="zh-TW" altLang="zh-TW" sz="2600" b="1"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錄取生，無論放棄與否，一概不得</a:t>
            </a:r>
            <a:r>
              <a:rPr lang="zh-TW" altLang="zh-TW" sz="2600" u="sng" dirty="0">
                <a:latin typeface="微軟正黑體" panose="020B0604030504040204" pitchFamily="34" charset="-120"/>
                <a:ea typeface="微軟正黑體" panose="020B0604030504040204" pitchFamily="34" charset="-120"/>
                <a:cs typeface="Arial" panose="020B0604020202020204" pitchFamily="34" charset="0"/>
              </a:rPr>
              <a:t>參加</a:t>
            </a:r>
            <a:r>
              <a:rPr lang="en-US" altLang="zh-TW" sz="2600" u="sng" dirty="0">
                <a:latin typeface="微軟正黑體" panose="020B0604030504040204" pitchFamily="34" charset="-120"/>
                <a:ea typeface="微軟正黑體" panose="020B0604030504040204" pitchFamily="34" charset="-120"/>
                <a:cs typeface="Arial" panose="020B0604020202020204" pitchFamily="34" charset="0"/>
              </a:rPr>
              <a:t>112</a:t>
            </a:r>
            <a:r>
              <a:rPr lang="zh-TW" altLang="en-US" sz="2600" u="sng" dirty="0">
                <a:latin typeface="微軟正黑體" panose="020B0604030504040204" pitchFamily="34" charset="-120"/>
                <a:ea typeface="微軟正黑體" panose="020B0604030504040204" pitchFamily="34" charset="-120"/>
                <a:cs typeface="Arial" panose="020B0604020202020204" pitchFamily="34" charset="0"/>
              </a:rPr>
              <a:t>學年度</a:t>
            </a:r>
            <a:r>
              <a:rPr lang="zh-TW" altLang="zh-TW" sz="2600" u="sng" dirty="0">
                <a:latin typeface="微軟正黑體" panose="020B0604030504040204" pitchFamily="34" charset="-120"/>
                <a:ea typeface="微軟正黑體" panose="020B0604030504040204" pitchFamily="34" charset="-120"/>
                <a:cs typeface="Arial" panose="020B0604020202020204" pitchFamily="34" charset="0"/>
              </a:rPr>
              <a:t>四技二專</a:t>
            </a:r>
            <a:r>
              <a:rPr lang="zh-TW" altLang="zh-TW" sz="2600" b="1" u="sng"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甄選入學</a:t>
            </a: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600" dirty="0">
              <a:latin typeface="微軟正黑體" panose="020B0604030504040204" pitchFamily="34" charset="-120"/>
              <a:ea typeface="微軟正黑體" panose="020B0604030504040204" pitchFamily="34" charset="-120"/>
              <a:cs typeface="Arial" panose="020B0604020202020204" pitchFamily="34" charset="0"/>
            </a:endParaRPr>
          </a:p>
          <a:p>
            <a:pPr algn="just">
              <a:spcBef>
                <a:spcPts val="600"/>
              </a:spcBef>
              <a:spcAft>
                <a:spcPts val="600"/>
              </a:spcAft>
              <a:buFont typeface="新細明體" panose="02020500000000000000" pitchFamily="18" charset="-120"/>
              <a:buChar char="★"/>
              <a:defRPr/>
            </a:pPr>
            <a:r>
              <a:rPr lang="zh-TW" altLang="en-US" sz="2600" dirty="0">
                <a:latin typeface="微軟正黑體" panose="020B0604030504040204" pitchFamily="34" charset="-120"/>
                <a:ea typeface="微軟正黑體" panose="020B0604030504040204" pitchFamily="34" charset="-120"/>
                <a:cs typeface="Arial" panose="020B0604020202020204" pitchFamily="34" charset="0"/>
              </a:rPr>
              <a:t>未獲分發</a:t>
            </a:r>
            <a:r>
              <a:rPr lang="zh-TW" altLang="zh-TW" sz="2600" dirty="0">
                <a:latin typeface="微軟正黑體" panose="020B0604030504040204" pitchFamily="34" charset="-120"/>
                <a:ea typeface="微軟正黑體" panose="020B0604030504040204" pitchFamily="34" charset="-120"/>
                <a:cs typeface="Arial" panose="020B0604020202020204" pitchFamily="34" charset="0"/>
              </a:rPr>
              <a:t>錄取</a:t>
            </a:r>
            <a:r>
              <a:rPr lang="zh-TW" altLang="en-US" sz="2600" dirty="0">
                <a:latin typeface="微軟正黑體" panose="020B0604030504040204" pitchFamily="34" charset="-120"/>
                <a:ea typeface="微軟正黑體" panose="020B0604030504040204" pitchFamily="34" charset="-120"/>
                <a:cs typeface="Arial" panose="020B0604020202020204" pitchFamily="34" charset="0"/>
              </a:rPr>
              <a:t>考生：得參加</a:t>
            </a:r>
            <a:r>
              <a:rPr lang="en-US" altLang="zh-TW" sz="2600" dirty="0">
                <a:latin typeface="微軟正黑體" panose="020B0604030504040204" pitchFamily="34" charset="-120"/>
                <a:ea typeface="微軟正黑體" panose="020B0604030504040204" pitchFamily="34" charset="-120"/>
                <a:cs typeface="Arial" panose="020B0604020202020204" pitchFamily="34" charset="0"/>
              </a:rPr>
              <a:t>112</a:t>
            </a:r>
            <a:r>
              <a:rPr lang="zh-TW" altLang="en-US" sz="2600" dirty="0">
                <a:latin typeface="微軟正黑體" panose="020B0604030504040204" pitchFamily="34" charset="-120"/>
                <a:ea typeface="微軟正黑體" panose="020B0604030504040204" pitchFamily="34" charset="-120"/>
                <a:cs typeface="Arial" panose="020B0604020202020204" pitchFamily="34" charset="0"/>
              </a:rPr>
              <a:t>學年度四技二專甄選入學等後續招生管道。</a:t>
            </a:r>
            <a:endParaRPr lang="zh-TW" altLang="zh-TW" sz="2600" dirty="0">
              <a:latin typeface="微軟正黑體" panose="020B0604030504040204" pitchFamily="34" charset="-120"/>
              <a:ea typeface="微軟正黑體" panose="020B0604030504040204" pitchFamily="34" charset="-120"/>
              <a:cs typeface="Arial" panose="020B0604020202020204" pitchFamily="34" charset="0"/>
            </a:endParaRPr>
          </a:p>
          <a:p>
            <a:pPr>
              <a:defRPr/>
            </a:pP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2BA1552-380D-4057-ACA5-3CC16B4CDBF8}" type="slidenum">
              <a:rPr lang="zh-TW" altLang="en-US" sz="1400" smtClean="0"/>
              <a:pPr>
                <a:spcBef>
                  <a:spcPct val="0"/>
                </a:spcBef>
                <a:buFontTx/>
                <a:buNone/>
              </a:pPr>
              <a:t>4</a:t>
            </a:fld>
            <a:endParaRPr lang="en-US" altLang="zh-TW"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FFB8523-F60B-41AA-8243-D351E0381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5036"/>
            <a:ext cx="4554538" cy="4565665"/>
          </a:xfrm>
          <a:prstGeom prst="rect">
            <a:avLst/>
          </a:prstGeom>
        </p:spPr>
      </p:pic>
      <p:pic>
        <p:nvPicPr>
          <p:cNvPr id="6" name="圖片 5">
            <a:extLst>
              <a:ext uri="{FF2B5EF4-FFF2-40B4-BE49-F238E27FC236}">
                <a16:creationId xmlns:a16="http://schemas.microsoft.com/office/drawing/2014/main" id="{38F7C376-6233-4487-A227-39D0B5742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2305036"/>
            <a:ext cx="4788024" cy="4496360"/>
          </a:xfrm>
          <a:prstGeom prst="rect">
            <a:avLst/>
          </a:prstGeom>
        </p:spPr>
      </p:pic>
      <p:sp>
        <p:nvSpPr>
          <p:cNvPr id="20483" name="Rectangle 2"/>
          <p:cNvSpPr>
            <a:spLocks noGrp="1" noChangeArrowheads="1"/>
          </p:cNvSpPr>
          <p:nvPr>
            <p:ph type="title"/>
          </p:nvPr>
        </p:nvSpPr>
        <p:spPr>
          <a:xfrm>
            <a:off x="0" y="115888"/>
            <a:ext cx="9036050" cy="79216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(1/4)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20484" name="投影片編號版面配置區 4"/>
          <p:cNvSpPr>
            <a:spLocks noGrp="1"/>
          </p:cNvSpPr>
          <p:nvPr>
            <p:ph type="sldNum" sz="quarter" idx="12"/>
          </p:nvPr>
        </p:nvSpPr>
        <p:spPr>
          <a:xfrm>
            <a:off x="6840538" y="61595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0B37F2D-E107-4A61-855B-8BF15DAE591F}" type="slidenum">
              <a:rPr lang="en-US" altLang="zh-TW" sz="1400" smtClean="0"/>
              <a:pPr>
                <a:spcBef>
                  <a:spcPct val="0"/>
                </a:spcBef>
                <a:buFontTx/>
                <a:buNone/>
              </a:pPr>
              <a:t>5</a:t>
            </a:fld>
            <a:endParaRPr lang="en-US" altLang="zh-TW" sz="1400"/>
          </a:p>
        </p:txBody>
      </p:sp>
      <p:sp>
        <p:nvSpPr>
          <p:cNvPr id="20487" name="內容版面配置區 2"/>
          <p:cNvSpPr>
            <a:spLocks noGrp="1" noChangeArrowheads="1"/>
          </p:cNvSpPr>
          <p:nvPr>
            <p:ph idx="1"/>
          </p:nvPr>
        </p:nvSpPr>
        <p:spPr>
          <a:xfrm>
            <a:off x="187325" y="1050925"/>
            <a:ext cx="8848725" cy="1050925"/>
          </a:xfrm>
        </p:spPr>
        <p:txBody>
          <a:bodyPr/>
          <a:lstStyle/>
          <a:p>
            <a:pPr marL="266700" indent="-266700">
              <a:spcAft>
                <a:spcPts val="600"/>
              </a:spcAft>
              <a:buFontTx/>
              <a:buAutoNum type="arabicPeriod"/>
            </a:pPr>
            <a:r>
              <a:rPr lang="zh-TW" altLang="en-US" sz="2400" b="1">
                <a:latin typeface="微軟正黑體" panose="020B0604030504040204" pitchFamily="34" charset="-120"/>
                <a:ea typeface="微軟正黑體" panose="020B0604030504040204" pitchFamily="34" charset="-120"/>
                <a:cs typeface="Arial" panose="020B0604020202020204" pitchFamily="34" charset="0"/>
              </a:rPr>
              <a:t>科技繁星網站：</a:t>
            </a:r>
            <a:r>
              <a:rPr lang="en-US" altLang="zh-TW" sz="2400" b="1">
                <a:latin typeface="微軟正黑體" panose="020B0604030504040204" pitchFamily="34" charset="-120"/>
                <a:ea typeface="微軟正黑體" panose="020B0604030504040204" pitchFamily="34" charset="-120"/>
                <a:cs typeface="Arial" panose="020B0604020202020204" pitchFamily="34" charset="0"/>
                <a:hlinkClick r:id="rId5"/>
              </a:rPr>
              <a:t>https://www.jctv.ntut.edu.tw/star/</a:t>
            </a:r>
            <a:endParaRPr lang="en-US" altLang="zh-TW" sz="2400" b="1">
              <a:latin typeface="微軟正黑體" panose="020B0604030504040204" pitchFamily="34" charset="-120"/>
              <a:ea typeface="微軟正黑體" panose="020B0604030504040204" pitchFamily="34" charset="-120"/>
              <a:cs typeface="Arial" panose="020B0604020202020204" pitchFamily="34" charset="0"/>
            </a:endParaRPr>
          </a:p>
          <a:p>
            <a:pPr marL="266700" indent="-266700">
              <a:lnSpc>
                <a:spcPts val="2200"/>
              </a:lnSpc>
              <a:spcAft>
                <a:spcPts val="600"/>
              </a:spcAft>
              <a:buFontTx/>
              <a:buAutoNum type="arabicPeriod"/>
            </a:pPr>
            <a:r>
              <a:rPr lang="zh-TW" altLang="en-US" sz="2400" b="1">
                <a:latin typeface="微軟正黑體" panose="020B0604030504040204" pitchFamily="34" charset="-120"/>
                <a:ea typeface="微軟正黑體" panose="020B0604030504040204" pitchFamily="34" charset="-120"/>
                <a:cs typeface="Arial" panose="020B0604020202020204" pitchFamily="34" charset="0"/>
              </a:rPr>
              <a:t>至「網路選填登記就讀志願系統」登入甄選編號、已設定之密碼及驗證碼登入系統。</a:t>
            </a:r>
          </a:p>
          <a:p>
            <a:pPr marL="266700" indent="-266700">
              <a:buFontTx/>
              <a:buNone/>
            </a:pPr>
            <a:endParaRPr lang="zh-TW" altLang="en-US">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 name="向右箭號 4">
            <a:extLst>
              <a:ext uri="{FF2B5EF4-FFF2-40B4-BE49-F238E27FC236}">
                <a16:creationId xmlns:a16="http://schemas.microsoft.com/office/drawing/2014/main" id="{58785E1A-3A4C-4570-8DF7-6EB74EEE5143}"/>
              </a:ext>
            </a:extLst>
          </p:cNvPr>
          <p:cNvSpPr/>
          <p:nvPr/>
        </p:nvSpPr>
        <p:spPr>
          <a:xfrm>
            <a:off x="4355976" y="5085184"/>
            <a:ext cx="904875" cy="9477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FD4A5070-AB5C-4470-978F-E13169116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890" y="2007530"/>
            <a:ext cx="4177110" cy="4850470"/>
          </a:xfrm>
          <a:prstGeom prst="rect">
            <a:avLst/>
          </a:prstGeom>
        </p:spPr>
      </p:pic>
      <p:pic>
        <p:nvPicPr>
          <p:cNvPr id="4" name="圖片 3">
            <a:extLst>
              <a:ext uri="{FF2B5EF4-FFF2-40B4-BE49-F238E27FC236}">
                <a16:creationId xmlns:a16="http://schemas.microsoft.com/office/drawing/2014/main" id="{FF6133A2-9D4B-484A-85ED-20AC5382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 y="2004291"/>
            <a:ext cx="5107709" cy="4840348"/>
          </a:xfrm>
          <a:prstGeom prst="rect">
            <a:avLst/>
          </a:prstGeom>
        </p:spPr>
      </p:pic>
      <p:sp>
        <p:nvSpPr>
          <p:cNvPr id="22532" name="標題 1"/>
          <p:cNvSpPr>
            <a:spLocks noGrp="1" noChangeArrowheads="1"/>
          </p:cNvSpPr>
          <p:nvPr>
            <p:ph type="title"/>
          </p:nvPr>
        </p:nvSpPr>
        <p:spPr>
          <a:xfrm>
            <a:off x="0" y="184150"/>
            <a:ext cx="9036050"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(2/4)</a:t>
            </a:r>
            <a:endParaRPr lang="zh-TW" altLang="en-US" sz="240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0E17FEA-F85E-4B70-966F-BF144563CCD0}"/>
              </a:ext>
            </a:extLst>
          </p:cNvPr>
          <p:cNvSpPr>
            <a:spLocks noGrp="1"/>
          </p:cNvSpPr>
          <p:nvPr>
            <p:ph idx="1"/>
          </p:nvPr>
        </p:nvSpPr>
        <p:spPr>
          <a:xfrm>
            <a:off x="188913" y="1108075"/>
            <a:ext cx="8785225" cy="1050925"/>
          </a:xfrm>
        </p:spPr>
        <p:txBody>
          <a:bodyPr/>
          <a:lstStyle/>
          <a:p>
            <a:pPr>
              <a:defRPr/>
            </a:pPr>
            <a:r>
              <a:rPr lang="zh-TW" altLang="en-US" sz="2400" b="1" kern="1200" dirty="0">
                <a:latin typeface="微軟正黑體" panose="020B0604030504040204" pitchFamily="34" charset="-120"/>
                <a:ea typeface="微軟正黑體" panose="020B0604030504040204" pitchFamily="34" charset="-120"/>
                <a:cs typeface="Arial" panose="020B0604020202020204" pitchFamily="34" charset="0"/>
              </a:rPr>
              <a:t>考生</a:t>
            </a:r>
            <a:r>
              <a:rPr lang="zh-TW" altLang="en-US" sz="2400" b="1" u="sng" kern="1200" dirty="0">
                <a:latin typeface="微軟正黑體" panose="020B0604030504040204" pitchFamily="34" charset="-120"/>
                <a:ea typeface="微軟正黑體" panose="020B0604030504040204" pitchFamily="34" charset="-120"/>
                <a:cs typeface="Arial" panose="020B0604020202020204" pitchFamily="34" charset="0"/>
              </a:rPr>
              <a:t>忘記密碼</a:t>
            </a:r>
            <a:r>
              <a:rPr lang="zh-TW" altLang="en-US" sz="2400" b="1" kern="1200" dirty="0">
                <a:latin typeface="微軟正黑體" panose="020B0604030504040204" pitchFamily="34" charset="-120"/>
                <a:ea typeface="微軟正黑體" panose="020B0604030504040204" pitchFamily="34" charset="-120"/>
                <a:cs typeface="Arial" panose="020B0604020202020204" pitchFamily="34" charset="0"/>
              </a:rPr>
              <a:t>，可至本委員會網站下載專區，下載「系統登入密碼申請切結書</a:t>
            </a:r>
            <a:r>
              <a:rPr lang="en-US" altLang="zh-TW" sz="2400" b="1" kern="1200" dirty="0">
                <a:latin typeface="微軟正黑體" panose="020B0604030504040204" pitchFamily="34" charset="-120"/>
                <a:ea typeface="微軟正黑體" panose="020B0604030504040204" pitchFamily="34" charset="-120"/>
                <a:cs typeface="Arial" panose="020B0604020202020204" pitchFamily="34" charset="0"/>
              </a:rPr>
              <a:t>(PDF</a:t>
            </a:r>
            <a:r>
              <a:rPr lang="zh-TW" altLang="en-US" sz="2400" b="1" kern="1200" dirty="0">
                <a:latin typeface="微軟正黑體" panose="020B0604030504040204" pitchFamily="34" charset="-120"/>
                <a:ea typeface="微軟正黑體" panose="020B0604030504040204" pitchFamily="34" charset="-120"/>
                <a:cs typeface="Arial" panose="020B0604020202020204" pitchFamily="34" charset="0"/>
              </a:rPr>
              <a:t>檔</a:t>
            </a:r>
            <a:r>
              <a:rPr lang="en-US" altLang="zh-TW" sz="2400" b="1" kern="12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kern="1200" dirty="0">
                <a:latin typeface="微軟正黑體" panose="020B0604030504040204" pitchFamily="34" charset="-120"/>
                <a:ea typeface="微軟正黑體" panose="020B0604030504040204" pitchFamily="34" charset="-120"/>
                <a:cs typeface="Arial" panose="020B0604020202020204" pitchFamily="34" charset="0"/>
              </a:rPr>
              <a:t>」，填妥後傳真至本會申請補發。</a:t>
            </a:r>
          </a:p>
          <a:p>
            <a:pPr marL="0" indent="0">
              <a:buFontTx/>
              <a:buNone/>
              <a:defRPr/>
            </a:pPr>
            <a:endParaRPr lang="zh-TW" altLang="en-US" dirty="0">
              <a:latin typeface="微軟正黑體" panose="020B0604030504040204" pitchFamily="34" charset="-120"/>
              <a:ea typeface="微軟正黑體" panose="020B0604030504040204" pitchFamily="34" charset="-120"/>
            </a:endParaRPr>
          </a:p>
        </p:txBody>
      </p:sp>
      <p:sp>
        <p:nvSpPr>
          <p:cNvPr id="22534" name="投影片編號版面配置區 3"/>
          <p:cNvSpPr>
            <a:spLocks noGrp="1"/>
          </p:cNvSpPr>
          <p:nvPr>
            <p:ph type="sldNum" sz="quarter" idx="12"/>
          </p:nvPr>
        </p:nvSpPr>
        <p:spPr>
          <a:xfrm>
            <a:off x="6976341" y="627264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3055AB7-6CEA-4A12-9347-7AD2774D6B73}" type="slidenum">
              <a:rPr lang="zh-TW" altLang="en-US" sz="1400" smtClean="0"/>
              <a:pPr>
                <a:spcBef>
                  <a:spcPct val="0"/>
                </a:spcBef>
                <a:buFontTx/>
                <a:buNone/>
              </a:pPr>
              <a:t>6</a:t>
            </a:fld>
            <a:endParaRPr lang="en-US" altLang="zh-TW" sz="1400" dirty="0"/>
          </a:p>
        </p:txBody>
      </p:sp>
      <p:sp>
        <p:nvSpPr>
          <p:cNvPr id="13" name="向右箭號 12">
            <a:extLst>
              <a:ext uri="{FF2B5EF4-FFF2-40B4-BE49-F238E27FC236}">
                <a16:creationId xmlns:a16="http://schemas.microsoft.com/office/drawing/2014/main" id="{E3E3D67B-BB50-453C-A494-C65850A3867D}"/>
              </a:ext>
            </a:extLst>
          </p:cNvPr>
          <p:cNvSpPr/>
          <p:nvPr/>
        </p:nvSpPr>
        <p:spPr>
          <a:xfrm>
            <a:off x="4032601" y="3861048"/>
            <a:ext cx="904875" cy="9477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04403B0-9726-443C-8615-929790DCD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2430464"/>
            <a:ext cx="9285504" cy="4427712"/>
          </a:xfrm>
          <a:prstGeom prst="rect">
            <a:avLst/>
          </a:prstGeom>
        </p:spPr>
      </p:pic>
      <p:sp>
        <p:nvSpPr>
          <p:cNvPr id="23555" name="Rectangle 2"/>
          <p:cNvSpPr>
            <a:spLocks noGrp="1" noChangeArrowheads="1"/>
          </p:cNvSpPr>
          <p:nvPr>
            <p:ph type="title"/>
          </p:nvPr>
        </p:nvSpPr>
        <p:spPr>
          <a:xfrm>
            <a:off x="-33338" y="90488"/>
            <a:ext cx="9036051" cy="79216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(3/4)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23556" name="投影片編號版面配置區 4"/>
          <p:cNvSpPr>
            <a:spLocks noGrp="1"/>
          </p:cNvSpPr>
          <p:nvPr>
            <p:ph type="sldNum" sz="quarter" idx="12"/>
          </p:nvPr>
        </p:nvSpPr>
        <p:spPr>
          <a:xfrm>
            <a:off x="6728470" y="609329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DF9F2E1-263C-48BD-9D7E-F224B785E095}" type="slidenum">
              <a:rPr lang="en-US" altLang="zh-TW" sz="1400" smtClean="0"/>
              <a:pPr>
                <a:spcBef>
                  <a:spcPct val="0"/>
                </a:spcBef>
                <a:buFontTx/>
                <a:buNone/>
              </a:pPr>
              <a:t>7</a:t>
            </a:fld>
            <a:endParaRPr lang="en-US" altLang="zh-TW" sz="1400" dirty="0"/>
          </a:p>
        </p:txBody>
      </p:sp>
      <p:sp>
        <p:nvSpPr>
          <p:cNvPr id="23557" name="文字方塊 4"/>
          <p:cNvSpPr txBox="1">
            <a:spLocks noChangeArrowheads="1"/>
          </p:cNvSpPr>
          <p:nvPr/>
        </p:nvSpPr>
        <p:spPr bwMode="auto">
          <a:xfrm>
            <a:off x="827584" y="3167062"/>
            <a:ext cx="43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3558" name="文字方塊 11"/>
          <p:cNvSpPr txBox="1">
            <a:spLocks noChangeArrowheads="1"/>
          </p:cNvSpPr>
          <p:nvPr/>
        </p:nvSpPr>
        <p:spPr bwMode="auto">
          <a:xfrm>
            <a:off x="35338" y="4742712"/>
            <a:ext cx="43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3559" name="文字方塊 14"/>
          <p:cNvSpPr txBox="1">
            <a:spLocks noChangeArrowheads="1"/>
          </p:cNvSpPr>
          <p:nvPr/>
        </p:nvSpPr>
        <p:spPr bwMode="auto">
          <a:xfrm>
            <a:off x="3275856" y="5733256"/>
            <a:ext cx="43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3560" name="內容版面配置區 2"/>
          <p:cNvSpPr>
            <a:spLocks noGrp="1" noChangeArrowheads="1"/>
          </p:cNvSpPr>
          <p:nvPr>
            <p:ph idx="1"/>
          </p:nvPr>
        </p:nvSpPr>
        <p:spPr>
          <a:xfrm>
            <a:off x="122238" y="1052513"/>
            <a:ext cx="8785225" cy="1377950"/>
          </a:xfrm>
        </p:spPr>
        <p:txBody>
          <a:bodyPr/>
          <a:lstStyle/>
          <a:p>
            <a:pPr indent="-257175" eaLnBrk="1" hangingPunct="1">
              <a:buFontTx/>
              <a:buAutoNum type="arabicPeriod"/>
            </a:pPr>
            <a:r>
              <a:rPr lang="zh-TW" altLang="en-US" sz="2400" b="1" dirty="0">
                <a:latin typeface="微軟正黑體" panose="020B0604030504040204" pitchFamily="34" charset="-120"/>
                <a:ea typeface="微軟正黑體" panose="020B0604030504040204" pitchFamily="34" charset="-120"/>
              </a:rPr>
              <a:t>有關系統操作步驟，請詳閱</a:t>
            </a:r>
            <a:r>
              <a:rPr lang="zh-TW" altLang="en-US" sz="2400" b="1" dirty="0">
                <a:latin typeface="細明體" panose="02020509000000000000" pitchFamily="49" charset="-120"/>
                <a:ea typeface="細明體" panose="02020509000000000000" pitchFamily="49" charset="-120"/>
              </a:rPr>
              <a:t>「</a:t>
            </a:r>
            <a:r>
              <a:rPr lang="zh-TW" altLang="en-US" sz="2400" b="1" dirty="0">
                <a:latin typeface="微軟正黑體" panose="020B0604030504040204" pitchFamily="34" charset="-120"/>
                <a:ea typeface="微軟正黑體" panose="020B0604030504040204" pitchFamily="34" charset="-120"/>
              </a:rPr>
              <a:t>操作手冊</a:t>
            </a:r>
            <a:r>
              <a:rPr lang="zh-TW" altLang="en-US" sz="2400" b="1" dirty="0">
                <a:latin typeface="細明體" panose="02020509000000000000" pitchFamily="49" charset="-120"/>
                <a:ea typeface="細明體" panose="02020509000000000000" pitchFamily="49" charset="-120"/>
              </a:rPr>
              <a:t>」 </a:t>
            </a:r>
            <a:r>
              <a:rPr lang="zh-TW" altLang="en-US"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indent="-257175" eaLnBrk="1" hangingPunct="1">
              <a:buFontTx/>
              <a:buAutoNum type="arabicPeriod"/>
            </a:pPr>
            <a:r>
              <a:rPr lang="zh-TW" altLang="en-US" sz="2400" b="1" dirty="0">
                <a:latin typeface="微軟正黑體" panose="020B0604030504040204" pitchFamily="34" charset="-120"/>
                <a:ea typeface="微軟正黑體" panose="020B0604030504040204" pitchFamily="34" charset="-120"/>
              </a:rPr>
              <a:t>請務必閱讀注意事項。</a:t>
            </a:r>
            <a:endParaRPr lang="en-US" altLang="zh-TW" sz="2400" b="1" dirty="0">
              <a:latin typeface="微軟正黑體" panose="020B0604030504040204" pitchFamily="34" charset="-120"/>
              <a:ea typeface="微軟正黑體" panose="020B0604030504040204" pitchFamily="34" charset="-120"/>
            </a:endParaRPr>
          </a:p>
          <a:p>
            <a:pPr indent="-257175" eaLnBrk="1" hangingPunct="1">
              <a:buFontTx/>
              <a:buAutoNum type="arabicPeriod"/>
            </a:pPr>
            <a:r>
              <a:rPr lang="zh-TW" altLang="en-US" sz="2400" b="1" dirty="0">
                <a:latin typeface="微軟正黑體" panose="020B0604030504040204" pitchFamily="34" charset="-120"/>
                <a:ea typeface="微軟正黑體" panose="020B0604030504040204" pitchFamily="34" charset="-120"/>
              </a:rPr>
              <a:t>閱讀完成請勾選核取方塊後，點選「確定並進行下一步」。</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5926283-FB24-470E-AF0A-2E4E82E08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 y="2014720"/>
            <a:ext cx="9144000" cy="3904886"/>
          </a:xfrm>
          <a:prstGeom prst="rect">
            <a:avLst/>
          </a:prstGeom>
        </p:spPr>
      </p:pic>
      <p:sp>
        <p:nvSpPr>
          <p:cNvPr id="25603" name="Rectangle 2"/>
          <p:cNvSpPr>
            <a:spLocks noGrp="1" noChangeArrowheads="1"/>
          </p:cNvSpPr>
          <p:nvPr>
            <p:ph type="title"/>
          </p:nvPr>
        </p:nvSpPr>
        <p:spPr>
          <a:xfrm>
            <a:off x="0" y="115888"/>
            <a:ext cx="9036050" cy="792162"/>
          </a:xfrm>
        </p:spPr>
        <p:txBody>
          <a:bodyPr/>
          <a:lstStyle/>
          <a:p>
            <a:pPr eaLnBrk="1" hangingPunct="1"/>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系統登入</a:t>
            </a:r>
            <a:r>
              <a:rPr lang="en-US" altLang="zh-TW" sz="2400" b="1">
                <a:solidFill>
                  <a:srgbClr val="000099"/>
                </a:solidFill>
                <a:latin typeface="微軟正黑體" panose="020B0604030504040204" pitchFamily="34" charset="-120"/>
                <a:ea typeface="微軟正黑體" panose="020B0604030504040204" pitchFamily="34" charset="-120"/>
              </a:rPr>
              <a:t>(4/4)</a:t>
            </a:r>
            <a:endParaRPr lang="zh-TW" altLang="en-US" sz="2400" b="1">
              <a:solidFill>
                <a:srgbClr val="000099"/>
              </a:solidFill>
              <a:latin typeface="微軟正黑體" panose="020B0604030504040204" pitchFamily="34" charset="-120"/>
              <a:ea typeface="微軟正黑體" panose="020B0604030504040204" pitchFamily="34" charset="-120"/>
            </a:endParaRPr>
          </a:p>
        </p:txBody>
      </p:sp>
      <p:sp>
        <p:nvSpPr>
          <p:cNvPr id="25604" name="投影片編號版面配置區 4"/>
          <p:cNvSpPr>
            <a:spLocks noGrp="1"/>
          </p:cNvSpPr>
          <p:nvPr>
            <p:ph type="sldNum" sz="quarter" idx="12"/>
          </p:nvPr>
        </p:nvSpPr>
        <p:spPr>
          <a:xfrm>
            <a:off x="6553200" y="62738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162AEEB-5AAF-4AB5-AD9C-55AD00EEEE08}" type="slidenum">
              <a:rPr lang="en-US" altLang="zh-TW" sz="1400" smtClean="0"/>
              <a:pPr>
                <a:spcBef>
                  <a:spcPct val="0"/>
                </a:spcBef>
                <a:buFontTx/>
                <a:buNone/>
              </a:pPr>
              <a:t>8</a:t>
            </a:fld>
            <a:endParaRPr lang="en-US" altLang="zh-TW" sz="1400"/>
          </a:p>
        </p:txBody>
      </p:sp>
      <p:sp>
        <p:nvSpPr>
          <p:cNvPr id="25605" name="文字方塊 11"/>
          <p:cNvSpPr txBox="1">
            <a:spLocks noChangeArrowheads="1"/>
          </p:cNvSpPr>
          <p:nvPr/>
        </p:nvSpPr>
        <p:spPr bwMode="auto">
          <a:xfrm>
            <a:off x="107504" y="3413827"/>
            <a:ext cx="43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5606" name="文字方塊 12"/>
          <p:cNvSpPr txBox="1">
            <a:spLocks noChangeArrowheads="1"/>
          </p:cNvSpPr>
          <p:nvPr/>
        </p:nvSpPr>
        <p:spPr bwMode="auto">
          <a:xfrm>
            <a:off x="2771800" y="5013176"/>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a:solidFill>
                  <a:srgbClr val="FF0000"/>
                </a:solidFill>
                <a:sym typeface="Wingdings 2" panose="05020102010507070707" pitchFamily="18" charset="2"/>
              </a:rPr>
              <a:t></a:t>
            </a:r>
            <a:endParaRPr lang="zh-TW" altLang="en-US" sz="2800">
              <a:solidFill>
                <a:srgbClr val="FF0000"/>
              </a:solidFill>
            </a:endParaRPr>
          </a:p>
        </p:txBody>
      </p:sp>
      <p:sp>
        <p:nvSpPr>
          <p:cNvPr id="25607" name="內容版面配置區 2"/>
          <p:cNvSpPr>
            <a:spLocks noGrp="1" noChangeArrowheads="1"/>
          </p:cNvSpPr>
          <p:nvPr>
            <p:ph idx="1"/>
          </p:nvPr>
        </p:nvSpPr>
        <p:spPr>
          <a:xfrm>
            <a:off x="179388" y="1098550"/>
            <a:ext cx="8785225" cy="1376363"/>
          </a:xfrm>
        </p:spPr>
        <p:txBody>
          <a:bodyPr/>
          <a:lstStyle/>
          <a:p>
            <a:pPr marL="266700" indent="-266700" eaLnBrk="1" hangingPunct="1">
              <a:buFontTx/>
              <a:buAutoNum type="arabicPeriod"/>
            </a:pPr>
            <a:r>
              <a:rPr lang="zh-TW" altLang="en-US" sz="2400" b="1">
                <a:latin typeface="微軟正黑體" panose="020B0604030504040204" pitchFamily="34" charset="-120"/>
                <a:ea typeface="微軟正黑體" panose="020B0604030504040204" pitchFamily="34" charset="-120"/>
              </a:rPr>
              <a:t>請務必閱讀注意事項。</a:t>
            </a:r>
            <a:endParaRPr lang="en-US" altLang="zh-TW" sz="2400" b="1">
              <a:latin typeface="微軟正黑體" panose="020B0604030504040204" pitchFamily="34" charset="-120"/>
              <a:ea typeface="微軟正黑體" panose="020B0604030504040204" pitchFamily="34" charset="-120"/>
            </a:endParaRPr>
          </a:p>
          <a:p>
            <a:pPr marL="266700" indent="-266700" eaLnBrk="1" hangingPunct="1">
              <a:buFontTx/>
              <a:buAutoNum type="arabicPeriod"/>
            </a:pPr>
            <a:r>
              <a:rPr lang="zh-TW" altLang="en-US" sz="2400" b="1">
                <a:latin typeface="微軟正黑體" panose="020B0604030504040204" pitchFamily="34" charset="-120"/>
                <a:ea typeface="微軟正黑體" panose="020B0604030504040204" pitchFamily="34" charset="-120"/>
              </a:rPr>
              <a:t>閱讀完成請勾選核取方塊後，點選「確定並進行志願選填」。</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2106D9C-6C2B-4918-A11E-DC3A01401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 y="1038564"/>
            <a:ext cx="6024449" cy="5848888"/>
          </a:xfrm>
          <a:prstGeom prst="rect">
            <a:avLst/>
          </a:prstGeom>
        </p:spPr>
      </p:pic>
      <p:sp>
        <p:nvSpPr>
          <p:cNvPr id="27651" name="標題 1"/>
          <p:cNvSpPr>
            <a:spLocks noGrp="1" noChangeArrowheads="1"/>
          </p:cNvSpPr>
          <p:nvPr>
            <p:ph type="title"/>
          </p:nvPr>
        </p:nvSpPr>
        <p:spPr>
          <a:xfrm>
            <a:off x="0" y="260350"/>
            <a:ext cx="8964613" cy="633413"/>
          </a:xfrm>
        </p:spPr>
        <p:txBody>
          <a:bodyPr/>
          <a:lstStyle/>
          <a:p>
            <a:r>
              <a:rPr lang="zh-TW" altLang="en-US" sz="3600" b="1">
                <a:solidFill>
                  <a:srgbClr val="000099"/>
                </a:solidFill>
                <a:latin typeface="微軟正黑體" panose="020B0604030504040204" pitchFamily="34" charset="-120"/>
                <a:ea typeface="微軟正黑體" panose="020B0604030504040204" pitchFamily="34" charset="-120"/>
              </a:rPr>
              <a:t>網路選填登記就讀志願系統</a:t>
            </a:r>
            <a:r>
              <a:rPr lang="en-US" altLang="zh-TW" sz="3600" b="1">
                <a:solidFill>
                  <a:srgbClr val="000099"/>
                </a:solidFill>
                <a:latin typeface="微軟正黑體" panose="020B0604030504040204" pitchFamily="34" charset="-120"/>
                <a:ea typeface="微軟正黑體" panose="020B0604030504040204" pitchFamily="34" charset="-120"/>
              </a:rPr>
              <a:t>-</a:t>
            </a:r>
            <a:r>
              <a:rPr lang="zh-TW" altLang="en-US" sz="3600" b="1">
                <a:solidFill>
                  <a:srgbClr val="000099"/>
                </a:solidFill>
                <a:latin typeface="微軟正黑體" panose="020B0604030504040204" pitchFamily="34" charset="-120"/>
                <a:ea typeface="微軟正黑體" panose="020B0604030504040204" pitchFamily="34" charset="-120"/>
              </a:rPr>
              <a:t>選填志願</a:t>
            </a:r>
            <a:r>
              <a:rPr lang="en-US" altLang="zh-TW" sz="2400" b="1">
                <a:solidFill>
                  <a:srgbClr val="000099"/>
                </a:solidFill>
                <a:latin typeface="微軟正黑體" panose="020B0604030504040204" pitchFamily="34" charset="-120"/>
                <a:ea typeface="微軟正黑體" panose="020B0604030504040204" pitchFamily="34" charset="-120"/>
              </a:rPr>
              <a:t>(1/5)</a:t>
            </a:r>
            <a:endParaRPr lang="zh-TW" altLang="en-US" sz="2400">
              <a:solidFill>
                <a:srgbClr val="000099"/>
              </a:solidFill>
              <a:latin typeface="微軟正黑體" panose="020B0604030504040204" pitchFamily="34" charset="-120"/>
              <a:ea typeface="微軟正黑體" panose="020B0604030504040204" pitchFamily="34" charset="-120"/>
            </a:endParaRPr>
          </a:p>
        </p:txBody>
      </p:sp>
      <p:sp>
        <p:nvSpPr>
          <p:cNvPr id="27652" name="投影片編號版面配置區 3"/>
          <p:cNvSpPr>
            <a:spLocks noGrp="1"/>
          </p:cNvSpPr>
          <p:nvPr>
            <p:ph type="sldNum" sz="quarter" idx="12"/>
          </p:nvPr>
        </p:nvSpPr>
        <p:spPr>
          <a:xfrm>
            <a:off x="7008813" y="64833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72A1CBE-8AAB-4D46-9035-5FFF91FABA48}" type="slidenum">
              <a:rPr lang="zh-TW" altLang="en-US" sz="1400" smtClean="0"/>
              <a:pPr>
                <a:spcBef>
                  <a:spcPct val="0"/>
                </a:spcBef>
                <a:buFontTx/>
                <a:buNone/>
              </a:pPr>
              <a:t>9</a:t>
            </a:fld>
            <a:endParaRPr lang="en-US" altLang="zh-TW" sz="1400"/>
          </a:p>
        </p:txBody>
      </p:sp>
      <p:sp>
        <p:nvSpPr>
          <p:cNvPr id="27653" name="文字方塊 14"/>
          <p:cNvSpPr txBox="1">
            <a:spLocks noChangeArrowheads="1"/>
          </p:cNvSpPr>
          <p:nvPr/>
        </p:nvSpPr>
        <p:spPr bwMode="auto">
          <a:xfrm>
            <a:off x="44733" y="1460067"/>
            <a:ext cx="4381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7654" name="文字方塊 16"/>
          <p:cNvSpPr txBox="1">
            <a:spLocks noChangeArrowheads="1"/>
          </p:cNvSpPr>
          <p:nvPr/>
        </p:nvSpPr>
        <p:spPr bwMode="auto">
          <a:xfrm>
            <a:off x="331060" y="4408054"/>
            <a:ext cx="4381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27655" name="文字方塊 15"/>
          <p:cNvSpPr txBox="1">
            <a:spLocks noChangeArrowheads="1"/>
          </p:cNvSpPr>
          <p:nvPr/>
        </p:nvSpPr>
        <p:spPr bwMode="auto">
          <a:xfrm>
            <a:off x="63205" y="2722130"/>
            <a:ext cx="43815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dirty="0">
                <a:solidFill>
                  <a:srgbClr val="FF0000"/>
                </a:solidFill>
                <a:sym typeface="Wingdings 2" panose="05020102010507070707" pitchFamily="18" charset="2"/>
              </a:rPr>
              <a:t></a:t>
            </a:r>
            <a:endParaRPr lang="zh-TW" altLang="en-US" sz="2800" dirty="0">
              <a:solidFill>
                <a:srgbClr val="FF0000"/>
              </a:solidFill>
            </a:endParaRPr>
          </a:p>
        </p:txBody>
      </p:sp>
      <p:sp>
        <p:nvSpPr>
          <p:cNvPr id="9" name="矩形圖說文字 8">
            <a:extLst>
              <a:ext uri="{FF2B5EF4-FFF2-40B4-BE49-F238E27FC236}">
                <a16:creationId xmlns:a16="http://schemas.microsoft.com/office/drawing/2014/main" id="{F906E7DD-1F5F-4DBA-8920-D6A060A122E2}"/>
              </a:ext>
            </a:extLst>
          </p:cNvPr>
          <p:cNvSpPr/>
          <p:nvPr/>
        </p:nvSpPr>
        <p:spPr>
          <a:xfrm>
            <a:off x="6084293" y="1147052"/>
            <a:ext cx="2880320" cy="5135054"/>
          </a:xfrm>
          <a:prstGeom prst="wedgeRectCallout">
            <a:avLst>
              <a:gd name="adj1" fmla="val -70986"/>
              <a:gd name="adj2" fmla="val -20979"/>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marL="265113" indent="-265113">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確認最新排名結果</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65113" indent="-265113">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詳閱注意事項</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65113" indent="-265113">
              <a:spcBef>
                <a:spcPts val="600"/>
              </a:spcBef>
              <a:spcAft>
                <a:spcPts val="600"/>
              </a:spcAft>
              <a:buFont typeface="+mj-lt"/>
              <a:buAutoNum type="arabicPeriod"/>
              <a:defRPr/>
            </a:pPr>
            <a:r>
              <a:rPr lang="zh-TW" altLang="en-US" sz="2000" b="1" dirty="0">
                <a:solidFill>
                  <a:schemeClr val="tx1"/>
                </a:solidFill>
                <a:latin typeface="微軟正黑體" panose="020B0604030504040204" pitchFamily="34" charset="-120"/>
                <a:ea typeface="微軟正黑體" panose="020B0604030504040204" pitchFamily="34" charset="-120"/>
              </a:rPr>
              <a:t>考生可選填登記科技校院為其</a:t>
            </a:r>
            <a:r>
              <a:rPr lang="zh-TW" altLang="en-US" sz="2000" b="1" dirty="0">
                <a:solidFill>
                  <a:srgbClr val="FF0000"/>
                </a:solidFill>
                <a:latin typeface="微軟正黑體" panose="020B0604030504040204" pitchFamily="34" charset="-120"/>
                <a:ea typeface="微軟正黑體" panose="020B0604030504040204" pitchFamily="34" charset="-120"/>
              </a:rPr>
              <a:t>所屬招生群別</a:t>
            </a:r>
            <a:r>
              <a:rPr lang="zh-TW" altLang="en-US" sz="2000" b="1" dirty="0">
                <a:solidFill>
                  <a:schemeClr val="tx1"/>
                </a:solidFill>
                <a:latin typeface="微軟正黑體" panose="020B0604030504040204" pitchFamily="34" charset="-120"/>
                <a:ea typeface="微軟正黑體" panose="020B0604030504040204" pitchFamily="34" charset="-120"/>
              </a:rPr>
              <a:t>及</a:t>
            </a:r>
            <a:r>
              <a:rPr lang="zh-TW" altLang="en-US" sz="2000" b="1" dirty="0">
                <a:solidFill>
                  <a:srgbClr val="FF0000"/>
                </a:solidFill>
                <a:latin typeface="微軟正黑體" panose="020B0604030504040204" pitchFamily="34" charset="-120"/>
                <a:ea typeface="微軟正黑體" panose="020B0604030504040204" pitchFamily="34" charset="-120"/>
              </a:rPr>
              <a:t>不分群</a:t>
            </a:r>
            <a:r>
              <a:rPr lang="zh-TW" altLang="en-US" sz="2000" b="1" dirty="0">
                <a:solidFill>
                  <a:schemeClr val="tx1"/>
                </a:solidFill>
                <a:latin typeface="微軟正黑體" panose="020B0604030504040204" pitchFamily="34" charset="-120"/>
                <a:ea typeface="微軟正黑體" panose="020B0604030504040204" pitchFamily="34" charset="-120"/>
              </a:rPr>
              <a:t>之系（組）、學程志願，皆已列於左方「可供選填志願」內，</a:t>
            </a:r>
            <a:r>
              <a:rPr lang="zh-TW" altLang="zh-TW" sz="2000" b="1" dirty="0">
                <a:solidFill>
                  <a:srgbClr val="FF0000"/>
                </a:solidFill>
                <a:latin typeface="微軟正黑體" panose="020B0604030504040204" pitchFamily="34" charset="-120"/>
                <a:ea typeface="微軟正黑體" panose="020B0604030504040204" pitchFamily="34" charset="-120"/>
              </a:rPr>
              <a:t>至多可選填</a:t>
            </a:r>
            <a:r>
              <a:rPr lang="en-US" altLang="zh-TW" sz="2000" b="1" dirty="0">
                <a:solidFill>
                  <a:srgbClr val="FF0000"/>
                </a:solidFill>
                <a:latin typeface="微軟正黑體" panose="020B0604030504040204" pitchFamily="34" charset="-120"/>
                <a:ea typeface="微軟正黑體" panose="020B0604030504040204" pitchFamily="34" charset="-120"/>
              </a:rPr>
              <a:t>25</a:t>
            </a:r>
            <a:r>
              <a:rPr lang="zh-TW" altLang="zh-TW" sz="2000" b="1" dirty="0">
                <a:solidFill>
                  <a:srgbClr val="FF0000"/>
                </a:solidFill>
                <a:latin typeface="微軟正黑體" panose="020B0604030504040204" pitchFamily="34" charset="-120"/>
                <a:ea typeface="微軟正黑體" panose="020B0604030504040204" pitchFamily="34" charset="-120"/>
              </a:rPr>
              <a:t>個校系（組）、學程</a:t>
            </a:r>
            <a:r>
              <a:rPr lang="zh-TW" altLang="en-US" sz="2000" b="1" dirty="0">
                <a:solidFill>
                  <a:schemeClr val="tx1"/>
                </a:solidFill>
                <a:latin typeface="微軟正黑體" panose="020B0604030504040204" pitchFamily="34" charset="-120"/>
                <a:ea typeface="微軟正黑體" panose="020B0604030504040204" pitchFamily="34" charset="-120"/>
              </a:rPr>
              <a:t>。</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just">
              <a:spcBef>
                <a:spcPts val="600"/>
              </a:spcBef>
              <a:spcAft>
                <a:spcPts val="600"/>
              </a:spcAft>
              <a:defRPr/>
            </a:pPr>
            <a:r>
              <a:rPr lang="zh-TW" altLang="en-US" sz="1600" dirty="0">
                <a:solidFill>
                  <a:schemeClr val="tx1"/>
                </a:solidFill>
                <a:latin typeface="微軟正黑體" panose="020B0604030504040204" pitchFamily="34" charset="-120"/>
                <a:ea typeface="微軟正黑體" panose="020B0604030504040204" pitchFamily="34" charset="-120"/>
              </a:rPr>
              <a:t>例如：考生甲就讀汽車科，屬於</a:t>
            </a:r>
            <a:r>
              <a:rPr lang="en-US" altLang="zh-TW" sz="1600" dirty="0">
                <a:solidFill>
                  <a:schemeClr val="tx1"/>
                </a:solidFill>
                <a:latin typeface="微軟正黑體" panose="020B0604030504040204" pitchFamily="34" charset="-120"/>
                <a:ea typeface="微軟正黑體" panose="020B0604030504040204" pitchFamily="34" charset="-120"/>
              </a:rPr>
              <a:t>02</a:t>
            </a:r>
            <a:r>
              <a:rPr lang="zh-TW" altLang="en-US" sz="1600" dirty="0">
                <a:solidFill>
                  <a:schemeClr val="tx1"/>
                </a:solidFill>
                <a:latin typeface="微軟正黑體" panose="020B0604030504040204" pitchFamily="34" charset="-120"/>
                <a:ea typeface="微軟正黑體" panose="020B0604030504040204" pitchFamily="34" charset="-120"/>
              </a:rPr>
              <a:t>動力機械群，則可供考生甲選填之志願為：</a:t>
            </a:r>
            <a:r>
              <a:rPr lang="en-US" altLang="zh-TW" sz="1600" dirty="0">
                <a:solidFill>
                  <a:schemeClr val="tx1"/>
                </a:solidFill>
                <a:latin typeface="微軟正黑體" panose="020B0604030504040204" pitchFamily="34" charset="-120"/>
                <a:ea typeface="微軟正黑體" panose="020B0604030504040204" pitchFamily="34" charset="-120"/>
              </a:rPr>
              <a:t> </a:t>
            </a:r>
            <a:r>
              <a:rPr lang="en-US" altLang="zh-TW" sz="1600" u="sng" dirty="0">
                <a:solidFill>
                  <a:schemeClr val="tx1"/>
                </a:solidFill>
                <a:latin typeface="微軟正黑體" panose="020B0604030504040204" pitchFamily="34" charset="-120"/>
                <a:ea typeface="微軟正黑體" panose="020B0604030504040204" pitchFamily="34" charset="-120"/>
              </a:rPr>
              <a:t>02</a:t>
            </a:r>
            <a:r>
              <a:rPr lang="zh-TW" altLang="en-US" sz="1600" u="sng" dirty="0">
                <a:solidFill>
                  <a:schemeClr val="tx1"/>
                </a:solidFill>
                <a:latin typeface="微軟正黑體" panose="020B0604030504040204" pitchFamily="34" charset="-120"/>
                <a:ea typeface="微軟正黑體" panose="020B0604030504040204" pitchFamily="34" charset="-120"/>
              </a:rPr>
              <a:t>動力機械群、</a:t>
            </a:r>
            <a:r>
              <a:rPr lang="en-US" altLang="zh-TW" sz="1600" u="sng" dirty="0">
                <a:solidFill>
                  <a:schemeClr val="tx1"/>
                </a:solidFill>
                <a:latin typeface="微軟正黑體" panose="020B0604030504040204" pitchFamily="34" charset="-120"/>
                <a:ea typeface="微軟正黑體" panose="020B0604030504040204" pitchFamily="34" charset="-120"/>
              </a:rPr>
              <a:t>16</a:t>
            </a:r>
            <a:r>
              <a:rPr lang="zh-TW" altLang="en-US" sz="1600" u="sng" dirty="0">
                <a:solidFill>
                  <a:schemeClr val="tx1"/>
                </a:solidFill>
                <a:latin typeface="微軟正黑體" panose="020B0604030504040204" pitchFamily="34" charset="-120"/>
                <a:ea typeface="微軟正黑體" panose="020B0604030504040204" pitchFamily="34" charset="-120"/>
              </a:rPr>
              <a:t>不分群</a:t>
            </a:r>
            <a:r>
              <a:rPr lang="zh-TW" altLang="en-US" sz="1600" dirty="0">
                <a:solidFill>
                  <a:schemeClr val="tx1"/>
                </a:solidFill>
                <a:latin typeface="微軟正黑體" panose="020B0604030504040204" pitchFamily="34" charset="-120"/>
                <a:ea typeface="微軟正黑體" panose="020B0604030504040204" pitchFamily="34" charset="-120"/>
              </a:rPr>
              <a:t>之系（組）、學程</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32003</TotalTime>
  <Words>2944</Words>
  <Application>Microsoft Office PowerPoint</Application>
  <PresentationFormat>如螢幕大小 (4:3)</PresentationFormat>
  <Paragraphs>378</Paragraphs>
  <Slides>26</Slides>
  <Notes>11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26</vt:i4>
      </vt:variant>
    </vt:vector>
  </HeadingPairs>
  <TitlesOfParts>
    <vt:vector size="34" baseType="lpstr">
      <vt:lpstr>細明體</vt:lpstr>
      <vt:lpstr>華康新特黑體</vt:lpstr>
      <vt:lpstr>微軟正黑體</vt:lpstr>
      <vt:lpstr>新細明體</vt:lpstr>
      <vt:lpstr>Arial</vt:lpstr>
      <vt:lpstr>Calibri</vt:lpstr>
      <vt:lpstr>Wingdings</vt:lpstr>
      <vt:lpstr>自訂設計</vt:lpstr>
      <vt:lpstr>PowerPoint 簡報</vt:lpstr>
      <vt:lpstr>PowerPoint 簡報</vt:lpstr>
      <vt:lpstr>PowerPoint 簡報</vt:lpstr>
      <vt:lpstr>網路選填登記就讀志願系統-注意事項(2/2)</vt:lpstr>
      <vt:lpstr>網路選填登記就讀志願系統-系統登入(1/4)</vt:lpstr>
      <vt:lpstr>網路選填登記就讀志願系統-系統登入(2/4)</vt:lpstr>
      <vt:lpstr>網路選填登記就讀志願系統-系統登入(3/4)</vt:lpstr>
      <vt:lpstr>網路選填登記就讀志願系統-系統登入(4/4)</vt:lpstr>
      <vt:lpstr>網路選填登記就讀志願系統-選填志願(1/5)</vt:lpstr>
      <vt:lpstr>網路選填登記就讀志願系統-選填志願(2/5)</vt:lpstr>
      <vt:lpstr>PowerPoint 簡報</vt:lpstr>
      <vt:lpstr>網路選填登記就讀志願系統-選填志願(4/5)</vt:lpstr>
      <vt:lpstr>網路選填登記就讀志願系統-選填志願(5/5)</vt:lpstr>
      <vt:lpstr>網路選填登記就讀志願系統-列印就讀志願表</vt:lpstr>
      <vt:lpstr>考生排名結果說明(1/4)</vt:lpstr>
      <vt:lpstr>考生排名結果說明(2/4)</vt:lpstr>
      <vt:lpstr>考生排名結果說明(3/4)</vt:lpstr>
      <vt:lpstr>考生排名結果說明(4/4)</vt:lpstr>
      <vt:lpstr>PowerPoint 簡報</vt:lpstr>
      <vt:lpstr>分發釋例說明(1/3)</vt:lpstr>
      <vt:lpstr>分發釋例說明(2/3)</vt:lpstr>
      <vt:lpstr>分發釋例說明(3/3)</vt:lpstr>
      <vt:lpstr>錄取公告</vt:lpstr>
      <vt:lpstr>錄取規定</vt:lpstr>
      <vt:lpstr>放棄錄取資格</vt:lpstr>
      <vt:lpstr>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張嘉珮</cp:lastModifiedBy>
  <cp:revision>406</cp:revision>
  <cp:lastPrinted>2022-04-12T06:40:04Z</cp:lastPrinted>
  <dcterms:created xsi:type="dcterms:W3CDTF">2010-11-29T05:36:38Z</dcterms:created>
  <dcterms:modified xsi:type="dcterms:W3CDTF">2023-04-11T05:40:22Z</dcterms:modified>
</cp:coreProperties>
</file>