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319" r:id="rId2"/>
    <p:sldId id="320" r:id="rId3"/>
    <p:sldId id="396" r:id="rId4"/>
    <p:sldId id="434" r:id="rId5"/>
    <p:sldId id="395" r:id="rId6"/>
    <p:sldId id="440" r:id="rId7"/>
    <p:sldId id="461" r:id="rId8"/>
    <p:sldId id="462" r:id="rId9"/>
    <p:sldId id="464" r:id="rId10"/>
    <p:sldId id="436" r:id="rId11"/>
    <p:sldId id="444" r:id="rId12"/>
    <p:sldId id="445" r:id="rId13"/>
    <p:sldId id="463" r:id="rId14"/>
    <p:sldId id="437" r:id="rId15"/>
    <p:sldId id="446" r:id="rId16"/>
    <p:sldId id="447" r:id="rId17"/>
    <p:sldId id="448" r:id="rId18"/>
    <p:sldId id="405" r:id="rId19"/>
    <p:sldId id="431" r:id="rId20"/>
    <p:sldId id="406" r:id="rId21"/>
    <p:sldId id="430" r:id="rId22"/>
    <p:sldId id="456" r:id="rId23"/>
    <p:sldId id="380" r:id="rId24"/>
    <p:sldId id="455" r:id="rId25"/>
    <p:sldId id="381" r:id="rId26"/>
    <p:sldId id="424" r:id="rId27"/>
    <p:sldId id="359" r:id="rId28"/>
    <p:sldId id="372" r:id="rId29"/>
    <p:sldId id="385" r:id="rId30"/>
    <p:sldId id="458" r:id="rId31"/>
    <p:sldId id="459" r:id="rId32"/>
    <p:sldId id="460" r:id="rId33"/>
    <p:sldId id="410" r:id="rId34"/>
    <p:sldId id="373" r:id="rId35"/>
    <p:sldId id="377" r:id="rId36"/>
    <p:sldId id="378" r:id="rId37"/>
    <p:sldId id="379" r:id="rId38"/>
    <p:sldId id="389" r:id="rId39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F829DDB-AD12-4DAF-AF84-A4494CE1D8EB}">
          <p14:sldIdLst>
            <p14:sldId id="319"/>
            <p14:sldId id="320"/>
            <p14:sldId id="396"/>
            <p14:sldId id="434"/>
            <p14:sldId id="395"/>
            <p14:sldId id="440"/>
            <p14:sldId id="461"/>
            <p14:sldId id="462"/>
            <p14:sldId id="464"/>
          </p14:sldIdLst>
        </p14:section>
        <p14:section name="未命名的章節" id="{2812CBF7-4B46-4FC6-B4E1-C845C99706A5}">
          <p14:sldIdLst>
            <p14:sldId id="436"/>
            <p14:sldId id="444"/>
            <p14:sldId id="445"/>
            <p14:sldId id="463"/>
            <p14:sldId id="437"/>
            <p14:sldId id="446"/>
            <p14:sldId id="447"/>
            <p14:sldId id="448"/>
            <p14:sldId id="405"/>
            <p14:sldId id="431"/>
            <p14:sldId id="406"/>
            <p14:sldId id="430"/>
            <p14:sldId id="456"/>
            <p14:sldId id="380"/>
            <p14:sldId id="455"/>
            <p14:sldId id="381"/>
            <p14:sldId id="424"/>
            <p14:sldId id="359"/>
            <p14:sldId id="372"/>
            <p14:sldId id="385"/>
            <p14:sldId id="458"/>
            <p14:sldId id="459"/>
            <p14:sldId id="460"/>
            <p14:sldId id="410"/>
            <p14:sldId id="373"/>
            <p14:sldId id="377"/>
            <p14:sldId id="378"/>
            <p14:sldId id="379"/>
          </p14:sldIdLst>
        </p14:section>
        <p14:section name="未命名的章節" id="{B7B4CF4A-4F74-44FD-943A-276D36D7F6E7}">
          <p14:sldIdLst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CC"/>
    <a:srgbClr val="0000FF"/>
    <a:srgbClr val="FFFFDD"/>
    <a:srgbClr val="FFFFFF"/>
    <a:srgbClr val="FF3399"/>
    <a:srgbClr val="FF0066"/>
    <a:srgbClr val="FF6699"/>
    <a:srgbClr val="744D2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6391" autoAdjust="0"/>
  </p:normalViewPr>
  <p:slideViewPr>
    <p:cSldViewPr>
      <p:cViewPr varScale="1">
        <p:scale>
          <a:sx n="110" d="100"/>
          <a:sy n="110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0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.&#32321;&#26143;&#35336;&#30059;\111&#23416;&#24180;&#24230;\12.&#32113;&#35336;\E111-&#31185;&#25216;&#32321;&#26143;&#32113;&#35336;&#36039;&#26009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109~111</a:t>
            </a:r>
            <a:r>
              <a:rPr lang="zh-TW" sz="2000" dirty="0">
                <a:solidFill>
                  <a:schemeClr val="tx1"/>
                </a:solidFill>
              </a:rPr>
              <a:t>學年度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zh-TW" sz="2000" dirty="0">
                <a:solidFill>
                  <a:schemeClr val="tx1"/>
                </a:solidFill>
              </a:rPr>
              <a:t>可選填志願數與平均選填志願數分析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6127490464022512E-2"/>
          <c:y val="0.20689441631862202"/>
          <c:w val="0.91770532440839903"/>
          <c:h val="0.68786078431053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平均志願數!$A$2</c:f>
              <c:strCache>
                <c:ptCount val="1"/>
                <c:pt idx="0">
                  <c:v>可選填志願數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平均志願數!$B$1:$D$1</c:f>
              <c:strCache>
                <c:ptCount val="3"/>
                <c:pt idx="0">
                  <c:v>109學年度</c:v>
                </c:pt>
                <c:pt idx="1">
                  <c:v>110學年度</c:v>
                </c:pt>
                <c:pt idx="2">
                  <c:v>111學年度</c:v>
                </c:pt>
              </c:strCache>
            </c:strRef>
          </c:cat>
          <c:val>
            <c:numRef>
              <c:f>平均志願數!$B$2:$D$2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7-4218-9FE7-F27C867AE884}"/>
            </c:ext>
          </c:extLst>
        </c:ser>
        <c:ser>
          <c:idx val="1"/>
          <c:order val="1"/>
          <c:tx>
            <c:strRef>
              <c:f>平均志願數!$A$3</c:f>
              <c:strCache>
                <c:ptCount val="1"/>
                <c:pt idx="0">
                  <c:v>平均志願數</c:v>
                </c:pt>
              </c:strCache>
            </c:strRef>
          </c:tx>
          <c:spPr>
            <a:solidFill>
              <a:srgbClr val="F9737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平均志願數!$B$1:$D$1</c:f>
              <c:strCache>
                <c:ptCount val="3"/>
                <c:pt idx="0">
                  <c:v>109學年度</c:v>
                </c:pt>
                <c:pt idx="1">
                  <c:v>110學年度</c:v>
                </c:pt>
                <c:pt idx="2">
                  <c:v>111學年度</c:v>
                </c:pt>
              </c:strCache>
            </c:strRef>
          </c:cat>
          <c:val>
            <c:numRef>
              <c:f>平均志願數!$B$3:$D$3</c:f>
              <c:numCache>
                <c:formatCode>General</c:formatCode>
                <c:ptCount val="3"/>
                <c:pt idx="0">
                  <c:v>10.8</c:v>
                </c:pt>
                <c:pt idx="1">
                  <c:v>10.4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47-4218-9FE7-F27C867AE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226916992"/>
        <c:axId val="226934048"/>
      </c:barChart>
      <c:catAx>
        <c:axId val="22691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6934048"/>
        <c:crosses val="autoZero"/>
        <c:auto val="1"/>
        <c:lblAlgn val="ctr"/>
        <c:lblOffset val="100"/>
        <c:noMultiLvlLbl val="0"/>
      </c:catAx>
      <c:valAx>
        <c:axId val="22693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Black" panose="020B0A040201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2691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88288338332783"/>
          <c:y val="5.6664925048469039E-2"/>
          <c:w val="0.13543402584897973"/>
          <c:h val="0.10965527639786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19499-31DC-4D14-902E-78B391682971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zh-TW" altLang="en-US"/>
        </a:p>
      </dgm:t>
    </dgm:pt>
    <dgm:pt modelId="{B0CE326D-33DC-41AF-9529-DA11C8E6534D}">
      <dgm:prSet phldrT="[文字]" custT="1"/>
      <dgm:spPr>
        <a:gradFill rotWithShape="0">
          <a:gsLst>
            <a:gs pos="21000">
              <a:srgbClr val="FCDA84"/>
            </a:gs>
            <a:gs pos="100000">
              <a:srgbClr val="FFCC00"/>
            </a:gs>
          </a:gsLst>
        </a:gradFill>
      </dgm:spPr>
      <dgm:t>
        <a:bodyPr/>
        <a:lstStyle/>
        <a:p>
          <a:pPr marL="809625" indent="-809625">
            <a:lnSpc>
              <a:spcPts val="2500"/>
            </a:lnSpc>
            <a:tabLst>
              <a:tab pos="809625" algn="l"/>
            </a:tabLst>
          </a:pP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例一：</a:t>
          </a:r>
          <a:r>
            <a:rPr lang="en-US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校國際貿易科共</a:t>
          </a:r>
          <a:r>
            <a:rPr lang="en-US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25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人，甲生在國際貿易科在校學業平均成績排名為第</a:t>
          </a:r>
          <a:r>
            <a:rPr lang="en-US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名</a:t>
          </a:r>
        </a:p>
      </dgm:t>
    </dgm:pt>
    <dgm:pt modelId="{9D3ACFAF-918A-476C-B7A6-425B467E0ED4}" type="parTrans" cxnId="{BB3318B8-BB56-4F53-8762-377B40E53FDA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667950-D945-4335-A22B-29E04FD74995}" type="sibTrans" cxnId="{BB3318B8-BB56-4F53-8762-377B40E53FDA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284DBD-992F-496D-84AF-01920755B2BF}">
      <dgm:prSet phldrT="[文字]" custT="1"/>
      <dgm:spPr/>
      <dgm:t>
        <a:bodyPr/>
        <a:lstStyle/>
        <a:p>
          <a:pPr>
            <a:lnSpc>
              <a:spcPts val="25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甲生之科（組）、學程百分比為</a:t>
          </a:r>
          <a:r>
            <a:rPr lang="en-US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(8÷25)×100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＝</a:t>
          </a:r>
          <a:r>
            <a:rPr lang="en-US" altLang="en-US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32</a:t>
          </a:r>
          <a:r>
            <a:rPr lang="en-US" altLang="zh-TW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1800" b="1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2C0E5A4-8F5D-4957-8720-A1D7FEBC73CF}" type="parTrans" cxnId="{3B52D82C-4B76-46A9-B765-DD7101550071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CE7827-1851-4E36-83E2-3B69C1C98608}" type="sibTrans" cxnId="{3B52D82C-4B76-46A9-B765-DD7101550071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FAACE7-00D1-4A91-871E-8708B712A55B}">
      <dgm:prSet phldrT="[文字]" custT="1"/>
      <dgm:spPr>
        <a:gradFill rotWithShape="0">
          <a:gsLst>
            <a:gs pos="0">
              <a:srgbClr val="CC00FF">
                <a:alpha val="49804"/>
              </a:srgbClr>
            </a:gs>
            <a:gs pos="81000">
              <a:srgbClr val="FF66FF">
                <a:alpha val="49804"/>
              </a:srgbClr>
            </a:gs>
            <a:gs pos="100000">
              <a:srgbClr val="CC00FF"/>
            </a:gs>
          </a:gsLst>
        </a:gradFill>
      </dgm:spPr>
      <dgm:t>
        <a:bodyPr/>
        <a:lstStyle/>
        <a:p>
          <a:pPr marL="809625" indent="-809625">
            <a:lnSpc>
              <a:spcPts val="2500"/>
            </a:lnSpc>
            <a:tabLst>
              <a:tab pos="809625" algn="l"/>
            </a:tabLst>
          </a:pP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例二：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校機械科共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人，乙生在機械科在校學業平均成績排名為第</a:t>
          </a:r>
          <a:r>
            <a: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名</a:t>
          </a:r>
        </a:p>
      </dgm:t>
    </dgm:pt>
    <dgm:pt modelId="{27EA2B21-A3CD-4B58-8051-A495ED64A989}" type="parTrans" cxnId="{D4AD24F5-058F-4394-A04D-2DBFD6A084C3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3680CF-D235-4233-BB64-90A08A56F6FF}" type="sibTrans" cxnId="{D4AD24F5-058F-4394-A04D-2DBFD6A084C3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638D49-7971-4B98-AB91-B67B3FE7291B}">
      <dgm:prSet phldrT="[文字]" custT="1"/>
      <dgm:spPr/>
      <dgm:t>
        <a:bodyPr/>
        <a:lstStyle/>
        <a:p>
          <a:pPr>
            <a:lnSpc>
              <a:spcPts val="25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乙生之科（組）、學程百分比為</a:t>
          </a:r>
          <a:r>
            <a:rPr lang="en-US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(7÷23)×100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en-US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=</a:t>
          </a:r>
          <a:r>
            <a:rPr lang="en-US" altLang="en-US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</a:t>
          </a:r>
          <a:r>
            <a:rPr lang="en-US" altLang="zh-TW" sz="1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1800" b="1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F0D32646-E4F1-4359-9473-53C1D21DDDCB}" type="parTrans" cxnId="{1132CA7F-0977-426C-BAC4-E3E5DE0AC352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6BAE1E-7B83-45AE-B04D-5F69045F22B5}" type="sibTrans" cxnId="{1132CA7F-0977-426C-BAC4-E3E5DE0AC352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7238FE-F4FD-4E67-AE4E-7728B629BA97}">
      <dgm:prSet phldrT="[文字]" custT="1"/>
      <dgm:spPr/>
      <dgm:t>
        <a:bodyPr/>
        <a:lstStyle/>
        <a:p>
          <a:pPr>
            <a:lnSpc>
              <a:spcPts val="25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因為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</a:t>
          </a:r>
          <a:r>
            <a: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＞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30.43%</a:t>
          </a: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請勿四捨五入取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30%</a:t>
          </a: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不符合招生簡章推薦報名資格「排名在各科（組）、學程前</a:t>
          </a:r>
          <a:r>
            <a:rPr lang="en-US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以內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」之規定。</a:t>
          </a:r>
        </a:p>
      </dgm:t>
    </dgm:pt>
    <dgm:pt modelId="{64CBD643-0D1E-46E3-B254-B5629A21A132}" type="parTrans" cxnId="{AA73245C-BA0F-4C37-A014-7EF0789E2495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407534-98A3-4819-A32D-713DC56C1611}" type="sibTrans" cxnId="{AA73245C-BA0F-4C37-A014-7EF0789E2495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A155F4E-7838-45D2-900C-E9C37C62FBC0}">
      <dgm:prSet phldrT="[文字]" custT="1"/>
      <dgm:spPr/>
      <dgm:t>
        <a:bodyPr/>
        <a:lstStyle/>
        <a:p>
          <a:pPr>
            <a:lnSpc>
              <a:spcPts val="2500"/>
            </a:lnSpc>
            <a:spcBef>
              <a:spcPts val="0"/>
            </a:spcBef>
            <a:spcAft>
              <a:spcPts val="0"/>
            </a:spcAft>
          </a:pP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因為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32</a:t>
          </a:r>
          <a:r>
            <a: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＞</a:t>
          </a:r>
          <a:r>
            <a:rPr lang="en-US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不符合招生簡章推薦報名資格「排名在各科（組）、學程前</a:t>
          </a:r>
          <a:r>
            <a:rPr lang="en-US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以內」之規定。</a:t>
          </a:r>
          <a:endParaRPr lang="zh-TW" altLang="en-US" sz="18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B437803D-A52B-4D0F-B466-5EB23BE90C4C}" type="parTrans" cxnId="{E38D496F-6C11-4E9C-B344-D15ACDC67389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A220FB-A428-4489-A6D6-033F280D1FF8}" type="sibTrans" cxnId="{E38D496F-6C11-4E9C-B344-D15ACDC67389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2B622C-6ABF-42CE-802E-0D53AD64D129}" type="pres">
      <dgm:prSet presAssocID="{7CE19499-31DC-4D14-902E-78B391682971}" presName="linear" presStyleCnt="0">
        <dgm:presLayoutVars>
          <dgm:animLvl val="lvl"/>
          <dgm:resizeHandles val="exact"/>
        </dgm:presLayoutVars>
      </dgm:prSet>
      <dgm:spPr/>
    </dgm:pt>
    <dgm:pt modelId="{50404A41-DDEC-4D58-ACC9-66C1EEA50753}" type="pres">
      <dgm:prSet presAssocID="{B0CE326D-33DC-41AF-9529-DA11C8E6534D}" presName="parentText" presStyleLbl="node1" presStyleIdx="0" presStyleCnt="2" custScaleY="58749" custLinFactNeighborX="185" custLinFactNeighborY="-40621">
        <dgm:presLayoutVars>
          <dgm:chMax val="0"/>
          <dgm:bulletEnabled val="1"/>
        </dgm:presLayoutVars>
      </dgm:prSet>
      <dgm:spPr/>
    </dgm:pt>
    <dgm:pt modelId="{763B0DA7-4D65-41E8-8031-AD8BE5118BC7}" type="pres">
      <dgm:prSet presAssocID="{B0CE326D-33DC-41AF-9529-DA11C8E6534D}" presName="childText" presStyleLbl="revTx" presStyleIdx="0" presStyleCnt="2" custLinFactNeighborX="185" custLinFactNeighborY="-28570">
        <dgm:presLayoutVars>
          <dgm:bulletEnabled val="1"/>
        </dgm:presLayoutVars>
      </dgm:prSet>
      <dgm:spPr/>
    </dgm:pt>
    <dgm:pt modelId="{079DD5F2-D9B8-4AC9-9275-97C1CF626293}" type="pres">
      <dgm:prSet presAssocID="{48FAACE7-00D1-4A91-871E-8708B712A55B}" presName="parentText" presStyleLbl="node1" presStyleIdx="1" presStyleCnt="2" custScaleY="59087" custLinFactNeighborX="185" custLinFactNeighborY="-13713">
        <dgm:presLayoutVars>
          <dgm:chMax val="0"/>
          <dgm:bulletEnabled val="1"/>
        </dgm:presLayoutVars>
      </dgm:prSet>
      <dgm:spPr/>
    </dgm:pt>
    <dgm:pt modelId="{C2FBDC99-BA2F-465C-84B1-20660A191428}" type="pres">
      <dgm:prSet presAssocID="{48FAACE7-00D1-4A91-871E-8708B712A55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22DB16-14BB-494F-95A2-4A98862438A8}" type="presOf" srcId="{0D7238FE-F4FD-4E67-AE4E-7728B629BA97}" destId="{C2FBDC99-BA2F-465C-84B1-20660A191428}" srcOrd="0" destOrd="1" presId="urn:microsoft.com/office/officeart/2005/8/layout/vList2"/>
    <dgm:cxn modelId="{C6100221-24C4-4673-A776-6D6BA1BC0413}" type="presOf" srcId="{7CE19499-31DC-4D14-902E-78B391682971}" destId="{D92B622C-6ABF-42CE-802E-0D53AD64D129}" srcOrd="0" destOrd="0" presId="urn:microsoft.com/office/officeart/2005/8/layout/vList2"/>
    <dgm:cxn modelId="{3B52D82C-4B76-46A9-B765-DD7101550071}" srcId="{B0CE326D-33DC-41AF-9529-DA11C8E6534D}" destId="{26284DBD-992F-496D-84AF-01920755B2BF}" srcOrd="0" destOrd="0" parTransId="{B2C0E5A4-8F5D-4957-8720-A1D7FEBC73CF}" sibTransId="{F4CE7827-1851-4E36-83E2-3B69C1C98608}"/>
    <dgm:cxn modelId="{AA73245C-BA0F-4C37-A014-7EF0789E2495}" srcId="{48FAACE7-00D1-4A91-871E-8708B712A55B}" destId="{0D7238FE-F4FD-4E67-AE4E-7728B629BA97}" srcOrd="1" destOrd="0" parTransId="{64CBD643-0D1E-46E3-B254-B5629A21A132}" sibTransId="{78407534-98A3-4819-A32D-713DC56C1611}"/>
    <dgm:cxn modelId="{43996244-DDCB-48AD-93C9-5946CFEA29D4}" type="presOf" srcId="{F4638D49-7971-4B98-AB91-B67B3FE7291B}" destId="{C2FBDC99-BA2F-465C-84B1-20660A191428}" srcOrd="0" destOrd="0" presId="urn:microsoft.com/office/officeart/2005/8/layout/vList2"/>
    <dgm:cxn modelId="{E38D496F-6C11-4E9C-B344-D15ACDC67389}" srcId="{B0CE326D-33DC-41AF-9529-DA11C8E6534D}" destId="{DA155F4E-7838-45D2-900C-E9C37C62FBC0}" srcOrd="1" destOrd="0" parTransId="{B437803D-A52B-4D0F-B466-5EB23BE90C4C}" sibTransId="{31A220FB-A428-4489-A6D6-033F280D1FF8}"/>
    <dgm:cxn modelId="{4200BD7E-8B81-4C76-BABD-8D1E168DD770}" type="presOf" srcId="{26284DBD-992F-496D-84AF-01920755B2BF}" destId="{763B0DA7-4D65-41E8-8031-AD8BE5118BC7}" srcOrd="0" destOrd="0" presId="urn:microsoft.com/office/officeart/2005/8/layout/vList2"/>
    <dgm:cxn modelId="{1132CA7F-0977-426C-BAC4-E3E5DE0AC352}" srcId="{48FAACE7-00D1-4A91-871E-8708B712A55B}" destId="{F4638D49-7971-4B98-AB91-B67B3FE7291B}" srcOrd="0" destOrd="0" parTransId="{F0D32646-E4F1-4359-9473-53C1D21DDDCB}" sibTransId="{866BAE1E-7B83-45AE-B04D-5F69045F22B5}"/>
    <dgm:cxn modelId="{029C3283-E3BC-404A-B3D5-49991064BA7A}" type="presOf" srcId="{48FAACE7-00D1-4A91-871E-8708B712A55B}" destId="{079DD5F2-D9B8-4AC9-9275-97C1CF626293}" srcOrd="0" destOrd="0" presId="urn:microsoft.com/office/officeart/2005/8/layout/vList2"/>
    <dgm:cxn modelId="{C99AF49D-95E6-4583-BDB0-1AC525D5E918}" type="presOf" srcId="{B0CE326D-33DC-41AF-9529-DA11C8E6534D}" destId="{50404A41-DDEC-4D58-ACC9-66C1EEA50753}" srcOrd="0" destOrd="0" presId="urn:microsoft.com/office/officeart/2005/8/layout/vList2"/>
    <dgm:cxn modelId="{468EFCAE-AE9E-4A43-AA6C-CAC8034D1733}" type="presOf" srcId="{DA155F4E-7838-45D2-900C-E9C37C62FBC0}" destId="{763B0DA7-4D65-41E8-8031-AD8BE5118BC7}" srcOrd="0" destOrd="1" presId="urn:microsoft.com/office/officeart/2005/8/layout/vList2"/>
    <dgm:cxn modelId="{BB3318B8-BB56-4F53-8762-377B40E53FDA}" srcId="{7CE19499-31DC-4D14-902E-78B391682971}" destId="{B0CE326D-33DC-41AF-9529-DA11C8E6534D}" srcOrd="0" destOrd="0" parTransId="{9D3ACFAF-918A-476C-B7A6-425B467E0ED4}" sibTransId="{73667950-D945-4335-A22B-29E04FD74995}"/>
    <dgm:cxn modelId="{D4AD24F5-058F-4394-A04D-2DBFD6A084C3}" srcId="{7CE19499-31DC-4D14-902E-78B391682971}" destId="{48FAACE7-00D1-4A91-871E-8708B712A55B}" srcOrd="1" destOrd="0" parTransId="{27EA2B21-A3CD-4B58-8051-A495ED64A989}" sibTransId="{4F3680CF-D235-4233-BB64-90A08A56F6FF}"/>
    <dgm:cxn modelId="{A0DC7A5C-9F74-46F8-88B9-2ADF2E714FB9}" type="presParOf" srcId="{D92B622C-6ABF-42CE-802E-0D53AD64D129}" destId="{50404A41-DDEC-4D58-ACC9-66C1EEA50753}" srcOrd="0" destOrd="0" presId="urn:microsoft.com/office/officeart/2005/8/layout/vList2"/>
    <dgm:cxn modelId="{19C1DC15-6F22-4502-B43A-7E108CEB9FF0}" type="presParOf" srcId="{D92B622C-6ABF-42CE-802E-0D53AD64D129}" destId="{763B0DA7-4D65-41E8-8031-AD8BE5118BC7}" srcOrd="1" destOrd="0" presId="urn:microsoft.com/office/officeart/2005/8/layout/vList2"/>
    <dgm:cxn modelId="{D798D039-80AB-466F-85DF-D37491B3B520}" type="presParOf" srcId="{D92B622C-6ABF-42CE-802E-0D53AD64D129}" destId="{079DD5F2-D9B8-4AC9-9275-97C1CF626293}" srcOrd="2" destOrd="0" presId="urn:microsoft.com/office/officeart/2005/8/layout/vList2"/>
    <dgm:cxn modelId="{76569A9C-DB2D-4C22-9EA1-AFAC013C1FAA}" type="presParOf" srcId="{D92B622C-6ABF-42CE-802E-0D53AD64D129}" destId="{C2FBDC99-BA2F-465C-84B1-20660A191428}" srcOrd="3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4A41-DDEC-4D58-ACC9-66C1EEA50753}">
      <dsp:nvSpPr>
        <dsp:cNvPr id="0" name=""/>
        <dsp:cNvSpPr/>
      </dsp:nvSpPr>
      <dsp:spPr>
        <a:xfrm>
          <a:off x="0" y="166329"/>
          <a:ext cx="8478544" cy="703860"/>
        </a:xfrm>
        <a:prstGeom prst="roundRect">
          <a:avLst/>
        </a:prstGeom>
        <a:gradFill rotWithShape="0">
          <a:gsLst>
            <a:gs pos="21000">
              <a:srgbClr val="FCDA84"/>
            </a:gs>
            <a:gs pos="100000">
              <a:srgbClr val="FFCC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09625" lvl="0" indent="-809625" algn="l" defTabSz="889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  <a:tabLst>
              <a:tab pos="809625" algn="l"/>
            </a:tabLs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例一：</a:t>
          </a:r>
          <a:r>
            <a:rPr lang="en-US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校國際貿易科共</a:t>
          </a:r>
          <a:r>
            <a:rPr lang="en-US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25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人，甲生在國際貿易科在校學業平均成績排名為第</a:t>
          </a:r>
          <a:r>
            <a:rPr lang="en-US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名</a:t>
          </a:r>
        </a:p>
      </dsp:txBody>
      <dsp:txXfrm>
        <a:off x="34360" y="200689"/>
        <a:ext cx="8409824" cy="635140"/>
      </dsp:txXfrm>
    </dsp:sp>
    <dsp:sp modelId="{763B0DA7-4D65-41E8-8031-AD8BE5118BC7}">
      <dsp:nvSpPr>
        <dsp:cNvPr id="0" name=""/>
        <dsp:cNvSpPr/>
      </dsp:nvSpPr>
      <dsp:spPr>
        <a:xfrm>
          <a:off x="0" y="958415"/>
          <a:ext cx="8478544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9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甲生之科（組）、學程百分比為</a:t>
          </a:r>
          <a:r>
            <a:rPr lang="en-US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(8÷25)×100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＝</a:t>
          </a:r>
          <a:r>
            <a:rPr lang="en-US" altLang="en-US" sz="18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32</a:t>
          </a:r>
          <a:r>
            <a:rPr lang="en-US" altLang="zh-TW" sz="18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1800" b="1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因為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32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＞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不符合招生簡章推薦報名資格「排名在各科（組）、學程前</a:t>
          </a:r>
          <a:r>
            <a:rPr lang="en-US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以內」之規定。</a:t>
          </a:r>
          <a:endParaRPr lang="zh-TW" altLang="en-US" sz="1800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0" y="958415"/>
        <a:ext cx="8478544" cy="1059840"/>
      </dsp:txXfrm>
    </dsp:sp>
    <dsp:sp modelId="{079DD5F2-D9B8-4AC9-9275-97C1CF626293}">
      <dsp:nvSpPr>
        <dsp:cNvPr id="0" name=""/>
        <dsp:cNvSpPr/>
      </dsp:nvSpPr>
      <dsp:spPr>
        <a:xfrm>
          <a:off x="0" y="2215211"/>
          <a:ext cx="8478544" cy="707909"/>
        </a:xfrm>
        <a:prstGeom prst="roundRect">
          <a:avLst/>
        </a:prstGeom>
        <a:gradFill rotWithShape="0">
          <a:gsLst>
            <a:gs pos="0">
              <a:srgbClr val="CC00FF">
                <a:alpha val="49804"/>
              </a:srgbClr>
            </a:gs>
            <a:gs pos="81000">
              <a:srgbClr val="FF66FF">
                <a:alpha val="49804"/>
              </a:srgbClr>
            </a:gs>
            <a:gs pos="100000">
              <a:srgbClr val="CC00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09625" lvl="0" indent="-809625" algn="l" defTabSz="889000">
            <a:lnSpc>
              <a:spcPts val="2500"/>
            </a:lnSpc>
            <a:spcBef>
              <a:spcPct val="0"/>
            </a:spcBef>
            <a:spcAft>
              <a:spcPct val="35000"/>
            </a:spcAft>
            <a:buNone/>
            <a:tabLst>
              <a:tab pos="809625" algn="l"/>
            </a:tabLst>
          </a:pP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例二：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校機械科共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人，乙生在機械科在校學業平均成績排名為第</a:t>
          </a:r>
          <a:r>
            <a:rPr lang="en-US" altLang="zh-TW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名</a:t>
          </a:r>
        </a:p>
      </dsp:txBody>
      <dsp:txXfrm>
        <a:off x="34557" y="2249768"/>
        <a:ext cx="8409430" cy="638795"/>
      </dsp:txXfrm>
    </dsp:sp>
    <dsp:sp modelId="{C2FBDC99-BA2F-465C-84B1-20660A191428}">
      <dsp:nvSpPr>
        <dsp:cNvPr id="0" name=""/>
        <dsp:cNvSpPr/>
      </dsp:nvSpPr>
      <dsp:spPr>
        <a:xfrm>
          <a:off x="0" y="3068456"/>
          <a:ext cx="8478544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9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乙生之科（組）、學程百分比為</a:t>
          </a:r>
          <a:r>
            <a:rPr lang="en-US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(7÷23)×100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en-US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=</a:t>
          </a:r>
          <a:r>
            <a:rPr lang="en-US" altLang="en-US" sz="18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</a:t>
          </a:r>
          <a:r>
            <a:rPr lang="en-US" altLang="zh-TW" sz="1800" b="1" kern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endParaRPr lang="zh-TW" altLang="en-US" sz="1800" b="1" kern="1200" dirty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ts val="25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因為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＞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（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30.43%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請勿四捨五入取</a:t>
          </a:r>
          <a:r>
            <a:rPr lang="en-US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30%</a:t>
          </a:r>
          <a:r>
            <a:rPr lang="zh-TW" altLang="en-US" sz="18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）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，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不符合招生簡章推薦報名資格「排名在各科（組）、學程前</a:t>
          </a:r>
          <a:r>
            <a:rPr lang="en-US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en-US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%</a:t>
          </a:r>
          <a:r>
            <a:rPr lang="zh-TW" altLang="zh-TW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以內</a:t>
          </a:r>
          <a:r>
            <a:rPr lang="zh-TW" altLang="en-US" sz="1800" kern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」之規定。</a:t>
          </a:r>
        </a:p>
      </dsp:txBody>
      <dsp:txXfrm>
        <a:off x="0" y="3068456"/>
        <a:ext cx="8478544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143B243E-2008-4D64-B8F2-E8E664BC4F50}" type="datetimeFigureOut">
              <a:rPr lang="zh-TW" altLang="en-US" smtClean="0"/>
              <a:t>2022/12/13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DD3D11F3-C485-4771-8970-B6132EAE4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280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6501880-6AB9-47E5-A022-32FB2573F31C}" type="datetimeFigureOut">
              <a:rPr lang="zh-TW" altLang="en-US"/>
              <a:pPr>
                <a:defRPr/>
              </a:pPr>
              <a:t>2022/12/13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00" y="4861156"/>
            <a:ext cx="5680103" cy="4605821"/>
          </a:xfrm>
          <a:prstGeom prst="rect">
            <a:avLst/>
          </a:prstGeom>
        </p:spPr>
        <p:txBody>
          <a:bodyPr vert="horz" lIns="94760" tIns="47380" rIns="94760" bIns="4738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232C73-1FA9-4703-B60E-4F907179D2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22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DE88755-4C55-47CF-B53B-E0A70FF4519F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15363" name="投影片編號版面配置區 6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7F0673-F6B5-4F3F-B98B-663198CB88A5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64" name="投影片編號版面配置區 6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1D1DC9-4B9F-4ACE-A764-BEF65A348068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65" name="投影片編號版面配置區 6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CC1BCF-53FB-4ABA-A080-5C7579BFCFD4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66" name="投影片編號版面配置區 6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337969-ECDC-4244-9959-01FEAB025570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67" name="投影片編號版面配置區 6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2A1967-A8DA-405C-922C-1C37381D8762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6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5370" name="投影片編號版面配置區 4"/>
          <p:cNvSpPr txBox="1">
            <a:spLocks noGrp="1"/>
          </p:cNvSpPr>
          <p:nvPr/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49" tIns="45324" rIns="90649" bIns="4532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6C5B09-36AE-441F-9C1A-3C89A8B2EB5A}" type="slidenum">
              <a:rPr lang="zh-TW" altLang="en-US" sz="11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 sz="1100">
              <a:latin typeface="Arial" panose="020B0604020202020204" pitchFamily="34" charset="0"/>
            </a:endParaRPr>
          </a:p>
        </p:txBody>
      </p:sp>
      <p:sp>
        <p:nvSpPr>
          <p:cNvPr id="15371" name="日期版面配置區 9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1B087AC-42DA-4118-8727-7646F432FEEB}" type="datetime1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2022/12/13</a:t>
            </a:fld>
            <a:endParaRPr lang="en-US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89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32DC92-F658-4507-B2AE-D28B9E3AC860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2FA26FF-DD86-4645-A44D-53F5B979C3D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BB33EE7-A005-4088-8765-430A3255420F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1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B00FE82-CE20-4CC2-ADB5-710696F770D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E819969-05F2-4F51-8B0A-4810893A332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81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E71244A-55DF-445F-81BD-3CA79A9086B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72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33A637-7993-4DBA-9433-45611CDB0866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43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3974DC5-C163-444B-BDE9-8B61E2872FB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6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1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E4E5245-1B38-4AF7-8F43-9291356CD1A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95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9F7DEAC-EA98-4B83-B486-0EAB2186F9E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1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61C9EB-06CC-44A7-9AB7-F5CADCB95E4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87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920B5AB-65A9-4578-AAD1-F75A4476AD5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7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BA865F-C6BB-4B42-B88F-6C578B301AFE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316773-A13E-499C-AA1F-320D98B94A5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0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32C73-1FA9-4703-B60E-4F907179D249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6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6842A7-29D6-422B-BE12-083BF4CD5B7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61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32C73-1FA9-4703-B60E-4F907179D249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098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D76A313-B6F0-4414-A00D-2111AB107D3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1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69930" indent="-2961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84509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58313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132115" indent="-23690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605919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079724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553527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027330" indent="-236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62FAE8-E7D6-49C6-B32D-954210CE688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5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/>
          <p:cNvSpPr>
            <a:spLocks noChangeArrowheads="1"/>
          </p:cNvSpPr>
          <p:nvPr userDrawn="1"/>
        </p:nvSpPr>
        <p:spPr bwMode="auto">
          <a:xfrm flipV="1">
            <a:off x="0" y="5033963"/>
            <a:ext cx="9144000" cy="1824037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990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611188" y="2420938"/>
            <a:ext cx="7993062" cy="36512"/>
          </a:xfrm>
          <a:prstGeom prst="rect">
            <a:avLst/>
          </a:prstGeom>
          <a:gradFill flip="none" rotWithShape="1">
            <a:gsLst>
              <a:gs pos="0">
                <a:srgbClr val="67A9D7">
                  <a:tint val="66000"/>
                  <a:satMod val="160000"/>
                </a:srgbClr>
              </a:gs>
              <a:gs pos="50000">
                <a:srgbClr val="67A9D7">
                  <a:tint val="44500"/>
                  <a:satMod val="160000"/>
                </a:srgbClr>
              </a:gs>
              <a:gs pos="100000">
                <a:srgbClr val="67A9D7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3" descr="聯合會logo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546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538" y="8778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153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37C7760-1B4B-4347-8F0C-78B3E496E597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3390-329D-4EA5-AC61-CDFA81EE4C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359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F481DAC-B86C-406E-8322-9A631F6F0EEB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CB8B-E5EF-4DEA-B91C-631F6F5D98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9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2171700" cy="5865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362700" cy="58658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3F87FAF-33B5-4677-B2B2-83647AC6D1AE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109D-790C-4CB1-A9F3-A4FC4FEB10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3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8D11A2C-7BD3-40FC-B001-3528C4555091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6108-DA02-42FF-8F2B-6965D0D38C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03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7136B18-E285-42DD-86F1-D0CC661C1A71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3C07-1E58-4D93-A2BC-1916A7E7AA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0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E6B0011-5D51-4F11-8E38-A4E7E0A786A1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6A2E6-8ECE-476D-B9A3-4D1B46698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31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8D77E29-F1A6-4629-95A3-167D6A145D8E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538B-B9D3-4BEC-89D6-FE4A20D88C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1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E30AD31-8C40-46B5-B63A-0F67312F9ACF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0AAD-7957-4869-A86B-0CCEC5320B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70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F24D824-D3B1-462D-8DD5-006F6D887870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5526-9DD5-4B9B-B93C-83C7C3C9A3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59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A491AEF-1ACE-40DC-A9E6-886B54F550A8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4996-8A35-4B20-B675-3D6F6D1237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88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B01D45F-10E9-4CE2-8B1A-125D1723FEB0}" type="datetime1">
              <a:rPr lang="zh-TW" altLang="en-US"/>
              <a:pPr>
                <a:defRPr/>
              </a:pPr>
              <a:t>2022/12/13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3C-12CA-4BF2-8A84-437CE0D776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179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4025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71E52AF-6CE5-43F1-9990-4F54EDBB43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矩形 11"/>
          <p:cNvSpPr/>
          <p:nvPr/>
        </p:nvSpPr>
        <p:spPr>
          <a:xfrm>
            <a:off x="9525" y="963613"/>
            <a:ext cx="7993063" cy="36512"/>
          </a:xfrm>
          <a:prstGeom prst="rect">
            <a:avLst/>
          </a:prstGeom>
          <a:gradFill flip="none" rotWithShape="1">
            <a:gsLst>
              <a:gs pos="0">
                <a:srgbClr val="67A9D7">
                  <a:tint val="66000"/>
                  <a:satMod val="160000"/>
                </a:srgbClr>
              </a:gs>
              <a:gs pos="50000">
                <a:srgbClr val="67A9D7">
                  <a:tint val="44500"/>
                  <a:satMod val="160000"/>
                </a:srgbClr>
              </a:gs>
              <a:gs pos="100000">
                <a:srgbClr val="67A9D7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1032" name="圖片 9" descr="聯合會log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37288"/>
            <a:ext cx="25923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150" r:id="rId3"/>
    <p:sldLayoutId id="2147485151" r:id="rId4"/>
    <p:sldLayoutId id="2147485152" r:id="rId5"/>
    <p:sldLayoutId id="2147485153" r:id="rId6"/>
    <p:sldLayoutId id="2147485154" r:id="rId7"/>
    <p:sldLayoutId id="2147485155" r:id="rId8"/>
    <p:sldLayoutId id="2147485156" r:id="rId9"/>
    <p:sldLayoutId id="2147485157" r:id="rId10"/>
    <p:sldLayoutId id="21474851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642350" cy="2571750"/>
          </a:xfrm>
        </p:spPr>
        <p:txBody>
          <a:bodyPr/>
          <a:lstStyle/>
          <a:p>
            <a:pPr algn="ctr" eaLnBrk="1" hangingPunct="1"/>
            <a:r>
              <a:rPr lang="en-US" altLang="zh-TW" sz="4400" dirty="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112</a:t>
            </a:r>
            <a:r>
              <a:rPr lang="zh-TW" altLang="en-US" sz="4400" dirty="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學年度科技校院繁星計畫</a:t>
            </a:r>
            <a:br>
              <a:rPr lang="en-US" altLang="zh-TW" sz="4400" dirty="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聯合推薦甄選入學招生</a:t>
            </a:r>
          </a:p>
        </p:txBody>
      </p:sp>
      <p:sp>
        <p:nvSpPr>
          <p:cNvPr id="14339" name="副標題 2"/>
          <p:cNvSpPr>
            <a:spLocks noGrp="1"/>
          </p:cNvSpPr>
          <p:nvPr>
            <p:ph type="subTitle" idx="1"/>
          </p:nvPr>
        </p:nvSpPr>
        <p:spPr>
          <a:xfrm>
            <a:off x="1258888" y="5618163"/>
            <a:ext cx="6408737" cy="503237"/>
          </a:xfrm>
        </p:spPr>
        <p:txBody>
          <a:bodyPr/>
          <a:lstStyle/>
          <a:p>
            <a:pPr marL="26988" eaLnBrk="1" hangingPunct="1"/>
            <a:r>
              <a:rPr lang="zh-TW" altLang="en-US" sz="2400" dirty="0">
                <a:solidFill>
                  <a:srgbClr val="00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主辦單位：技專校院招生委員會聯合會</a:t>
            </a:r>
            <a:endParaRPr lang="en-US" altLang="zh-TW" sz="2400" dirty="0">
              <a:solidFill>
                <a:srgbClr val="000000"/>
              </a:solidFill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434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750A9-6B1F-46B3-AD27-D359AF7534C5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/>
          </a:p>
        </p:txBody>
      </p:sp>
      <p:sp>
        <p:nvSpPr>
          <p:cNvPr id="14341" name="文字方塊 1"/>
          <p:cNvSpPr txBox="1">
            <a:spLocks noChangeArrowheads="1"/>
          </p:cNvSpPr>
          <p:nvPr/>
        </p:nvSpPr>
        <p:spPr bwMode="auto">
          <a:xfrm>
            <a:off x="1763713" y="2565400"/>
            <a:ext cx="5437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600" dirty="0">
                <a:solidFill>
                  <a:srgbClr val="FF0000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試務宣導說明會</a:t>
            </a:r>
          </a:p>
        </p:txBody>
      </p:sp>
      <p:pic>
        <p:nvPicPr>
          <p:cNvPr id="1434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113088"/>
            <a:ext cx="2919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文字方塊 6"/>
          <p:cNvSpPr txBox="1">
            <a:spLocks noChangeArrowheads="1"/>
          </p:cNvSpPr>
          <p:nvPr/>
        </p:nvSpPr>
        <p:spPr bwMode="auto">
          <a:xfrm>
            <a:off x="2339752" y="4335463"/>
            <a:ext cx="42134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111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 年 </a:t>
            </a:r>
            <a:r>
              <a:rPr lang="en-US" altLang="zh-TW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2800" dirty="0">
                <a:solidFill>
                  <a:srgbClr val="0000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 月</a:t>
            </a:r>
          </a:p>
        </p:txBody>
      </p:sp>
      <p:pic>
        <p:nvPicPr>
          <p:cNvPr id="9" name="Picture 2" descr="http://s05.calm9.com/qrcode/2022-11/8WOI7ZKN8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166" y="4045332"/>
            <a:ext cx="925586" cy="9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7013002"/>
              </p:ext>
            </p:extLst>
          </p:nvPr>
        </p:nvGraphicFramePr>
        <p:xfrm>
          <a:off x="470267" y="2132856"/>
          <a:ext cx="8478544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肆、推薦資格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2/2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2737"/>
            <a:ext cx="8856984" cy="12241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在校學業成績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排名在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各科（組）、學程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前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30%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以內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非指被推薦生所屬群別排名之前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30%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r>
              <a:rPr lang="zh-TW" altLang="zh-TW" sz="2000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</a:t>
            </a:r>
            <a:r>
              <a:rPr lang="zh-TW" altLang="en-US" sz="2000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非全程實際就讀之</a:t>
            </a:r>
            <a:r>
              <a:rPr lang="zh-TW" altLang="zh-TW" sz="2000" dirty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轉學生不列入各科（組）、學程人數計算）</a:t>
            </a:r>
            <a:endParaRPr lang="en-US" altLang="zh-TW" sz="2000" dirty="0">
              <a:solidFill>
                <a:srgbClr val="CC33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74321" y="6481911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60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3565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伍、推薦機制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5" name="五邊形 4"/>
          <p:cNvSpPr/>
          <p:nvPr/>
        </p:nvSpPr>
        <p:spPr>
          <a:xfrm>
            <a:off x="443568" y="1429895"/>
            <a:ext cx="8244328" cy="1495049"/>
          </a:xfrm>
          <a:prstGeom prst="homePlate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619250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各推薦學校至多可推薦</a:t>
            </a:r>
            <a:r>
              <a:rPr lang="en-US" altLang="zh-TW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考生。</a:t>
            </a:r>
          </a:p>
        </p:txBody>
      </p:sp>
      <p:sp>
        <p:nvSpPr>
          <p:cNvPr id="7" name="五邊形 6"/>
          <p:cNvSpPr/>
          <p:nvPr/>
        </p:nvSpPr>
        <p:spPr>
          <a:xfrm>
            <a:off x="404728" y="3313041"/>
            <a:ext cx="8272904" cy="2204192"/>
          </a:xfrm>
          <a:prstGeom prst="homePlate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 algn="just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各推薦學校須提供被推薦考生之不同</a:t>
            </a:r>
            <a:r>
              <a:rPr lang="zh-TW" altLang="en-US" sz="2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推薦順序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，作為同一推薦學校考生之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比序排名名次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（含同名次參酌）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，於前三輪取單一高職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位考生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及第四輪分發錄取同一科技校院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之優先順序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619250" algn="just">
              <a:spcBef>
                <a:spcPts val="600"/>
              </a:spcBef>
            </a:pPr>
            <a:r>
              <a:rPr lang="en-US" altLang="zh-TW" sz="20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推薦序並非分發輪別</a:t>
            </a:r>
            <a:r>
              <a:rPr lang="en-US" altLang="zh-TW" sz="20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五邊形 11"/>
          <p:cNvSpPr/>
          <p:nvPr/>
        </p:nvSpPr>
        <p:spPr>
          <a:xfrm>
            <a:off x="404728" y="1429894"/>
            <a:ext cx="1584176" cy="1495049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可推薦人數</a:t>
            </a:r>
          </a:p>
        </p:txBody>
      </p:sp>
      <p:sp>
        <p:nvSpPr>
          <p:cNvPr id="14" name="五邊形 13"/>
          <p:cNvSpPr/>
          <p:nvPr/>
        </p:nvSpPr>
        <p:spPr>
          <a:xfrm>
            <a:off x="404728" y="3330859"/>
            <a:ext cx="1612752" cy="2186374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推薦序作用</a:t>
            </a:r>
          </a:p>
        </p:txBody>
      </p:sp>
    </p:spTree>
    <p:extLst>
      <p:ext uri="{BB962C8B-B14F-4D97-AF65-F5344CB8AC3E}">
        <p14:creationId xmlns:p14="http://schemas.microsoft.com/office/powerpoint/2010/main" val="92370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40289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5" name="五邊形 4"/>
          <p:cNvSpPr/>
          <p:nvPr/>
        </p:nvSpPr>
        <p:spPr>
          <a:xfrm>
            <a:off x="424200" y="1331351"/>
            <a:ext cx="8272904" cy="1980000"/>
          </a:xfrm>
          <a:prstGeom prst="homePlate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以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考生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之比序排名、各校系（組）、學程招生名額、考生所選填登記就讀志願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序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及各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推薦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學校推薦順序，進行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輪分發錄取作業。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424200" y="1335951"/>
            <a:ext cx="1612752" cy="1975400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甄選</a:t>
            </a:r>
            <a:b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方式</a:t>
            </a:r>
          </a:p>
        </p:txBody>
      </p:sp>
      <p:sp>
        <p:nvSpPr>
          <p:cNvPr id="8" name="五邊形 7"/>
          <p:cNvSpPr/>
          <p:nvPr/>
        </p:nvSpPr>
        <p:spPr>
          <a:xfrm>
            <a:off x="413896" y="3621877"/>
            <a:ext cx="8272904" cy="1980000"/>
          </a:xfrm>
          <a:prstGeom prst="homePlate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0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考生不須製作備審資料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1619250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免收報名費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9" name="五邊形 8"/>
          <p:cNvSpPr/>
          <p:nvPr/>
        </p:nvSpPr>
        <p:spPr>
          <a:xfrm>
            <a:off x="424200" y="3626477"/>
            <a:ext cx="1612752" cy="1975400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提醒事項</a:t>
            </a:r>
          </a:p>
        </p:txBody>
      </p:sp>
    </p:spTree>
    <p:extLst>
      <p:ext uri="{BB962C8B-B14F-4D97-AF65-F5344CB8AC3E}">
        <p14:creationId xmlns:p14="http://schemas.microsoft.com/office/powerpoint/2010/main" val="3066682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5915"/>
              </p:ext>
            </p:extLst>
          </p:nvPr>
        </p:nvGraphicFramePr>
        <p:xfrm>
          <a:off x="-1" y="1665262"/>
          <a:ext cx="9143998" cy="41400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00199">
                  <a:extLst>
                    <a:ext uri="{9D8B030D-6E8A-4147-A177-3AD203B41FA5}">
                      <a16:colId xmlns:a16="http://schemas.microsoft.com/office/drawing/2014/main" val="4043481591"/>
                    </a:ext>
                  </a:extLst>
                </a:gridCol>
                <a:gridCol w="2420463">
                  <a:extLst>
                    <a:ext uri="{9D8B030D-6E8A-4147-A177-3AD203B41FA5}">
                      <a16:colId xmlns:a16="http://schemas.microsoft.com/office/drawing/2014/main" val="2172640113"/>
                    </a:ext>
                  </a:extLst>
                </a:gridCol>
                <a:gridCol w="1997893">
                  <a:extLst>
                    <a:ext uri="{9D8B030D-6E8A-4147-A177-3AD203B41FA5}">
                      <a16:colId xmlns:a16="http://schemas.microsoft.com/office/drawing/2014/main" val="2910374006"/>
                    </a:ext>
                  </a:extLst>
                </a:gridCol>
                <a:gridCol w="2530718">
                  <a:extLst>
                    <a:ext uri="{9D8B030D-6E8A-4147-A177-3AD203B41FA5}">
                      <a16:colId xmlns:a16="http://schemas.microsoft.com/office/drawing/2014/main" val="3469187139"/>
                    </a:ext>
                  </a:extLst>
                </a:gridCol>
                <a:gridCol w="1494725">
                  <a:extLst>
                    <a:ext uri="{9D8B030D-6E8A-4147-A177-3AD203B41FA5}">
                      <a16:colId xmlns:a16="http://schemas.microsoft.com/office/drawing/2014/main" val="1487262336"/>
                    </a:ext>
                  </a:extLst>
                </a:gridCol>
              </a:tblGrid>
              <a:tr h="666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  <a:b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專門學程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實用技能學程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建教合作班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同名次參酌比序順序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780130"/>
                  </a:ext>
                </a:extLst>
              </a:tr>
              <a:tr h="322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697870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62399774"/>
                  </a:ext>
                </a:extLst>
              </a:tr>
              <a:tr h="535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專業科目及實習科目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專精科目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專業科目及實習科目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4530053"/>
                  </a:ext>
                </a:extLst>
              </a:tr>
              <a:tr h="535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技能領域科目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核心科目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endParaRPr lang="en-US" altLang="zh-TW" sz="16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實習科目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endParaRPr lang="en-US" altLang="zh-TW" sz="1600" u="sng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78543972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4583358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zh-TW" altLang="en-US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77814788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平均成績之</a:t>
                      </a:r>
                      <a:r>
                        <a:rPr lang="zh-TW" sz="1600" u="sng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600" u="none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名次百分比</a:t>
                      </a:r>
                      <a:endParaRPr lang="zh-TW" sz="1600" u="non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6(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群名次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4059023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「競賽、證照及語文能力檢定」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之總合成績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9591322"/>
                  </a:ext>
                </a:extLst>
              </a:tr>
              <a:tr h="346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「學校幹部、志工、社會服務及社團參與」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之總合成績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1804975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5797098"/>
            <a:ext cx="914400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上述成績指一般學制至畢業前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個學期，若為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年制夜間部則為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學期。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「英語文」、「國語文」、「數學」等基本學科應包含哪些科目由各推薦學校自定。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比序及第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比序所有計分項目之計分標準，均經本招生委員會之委員會議審議通過，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以正面表列方式公告採計項目及計分標準，非表列項目均不採計</a:t>
            </a:r>
            <a:r>
              <a:rPr lang="zh-TW" altLang="en-US" sz="1200" b="1" dirty="0"/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174799" y="1095139"/>
            <a:ext cx="6473858" cy="45414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項比序排名項目、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項同名次參酌比序項目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5624" y="5964890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56704" y="125933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</a:t>
            </a:r>
            <a:r>
              <a:rPr lang="zh-TW" altLang="en-US" sz="4400" kern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、甄選規定</a:t>
            </a:r>
            <a:r>
              <a:rPr lang="zh-TW" altLang="en-US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2/11</a:t>
            </a:r>
            <a:r>
              <a:rPr lang="zh-TW" altLang="en-US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5909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57150" y="6309319"/>
            <a:ext cx="9201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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群名次百分比試算表（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），於本委員會網站「</a:t>
            </a:r>
            <a:r>
              <a:rPr lang="zh-TW" altLang="en-US" sz="1200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下載專區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」提供下載試算，請由檔案內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「測試區」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輸入群名次及群人數試算。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49008" y="6584722"/>
            <a:ext cx="694992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062775"/>
              </p:ext>
            </p:extLst>
          </p:nvPr>
        </p:nvGraphicFramePr>
        <p:xfrm>
          <a:off x="279904" y="1556792"/>
          <a:ext cx="8630863" cy="33334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31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9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9131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例甲：校內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【</a:t>
                      </a:r>
                      <a:r>
                        <a:rPr lang="zh-TW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機械群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】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總人數</a:t>
                      </a:r>
                      <a:r>
                        <a:rPr lang="en-US" sz="16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603</a:t>
                      </a:r>
                      <a:r>
                        <a:rPr lang="zh-TW" sz="16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zh-TW" sz="1600" b="1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例乙：校內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【</a:t>
                      </a:r>
                      <a:r>
                        <a:rPr lang="zh-TW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外語群</a:t>
                      </a:r>
                      <a:r>
                        <a:rPr lang="en-US" alt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】</a:t>
                      </a:r>
                      <a:r>
                        <a:rPr lang="zh-TW" sz="16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總人數</a:t>
                      </a:r>
                      <a:r>
                        <a:rPr lang="en-US" sz="16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zh-TW" sz="1600" b="1" kern="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zh-TW" sz="1600" b="1" kern="100" dirty="0">
                        <a:solidFill>
                          <a:srgbClr val="0000CC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群名次</a:t>
                      </a:r>
                      <a:b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百分比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該百分比之累計人數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每一百分比級距推薦累計人數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該百分比級距可推薦人數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群名次</a:t>
                      </a:r>
                      <a:b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百分比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該百分比之累計</a:t>
                      </a:r>
                      <a:r>
                        <a:rPr lang="zh-TW" alt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每一百分比級距推薦累計人數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該百分比級距可推薦人數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1%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6.03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0.42</a:t>
                      </a:r>
                      <a:endParaRPr lang="zh-TW" sz="2000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2000" kern="100" baseline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2%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12.06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0.84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3%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18.09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2000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3%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1.26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24.12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1.68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30.15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5%</a:t>
                      </a:r>
                      <a:endParaRPr lang="zh-TW" sz="2000" b="1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2.1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zh-TW" sz="2000" kern="100" baseline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2000" b="1" kern="100" baseline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79" marR="17779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36.18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2.52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…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186.93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187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31%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13.02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32%</a:t>
                      </a:r>
                      <a:endParaRPr lang="zh-TW" sz="1400" b="1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192.96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193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32%</a:t>
                      </a:r>
                      <a:endParaRPr lang="zh-TW" sz="1400" b="1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13.44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33%</a:t>
                      </a:r>
                      <a:endParaRPr lang="zh-TW" sz="1400" b="1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198.99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199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33%</a:t>
                      </a:r>
                      <a:endParaRPr lang="zh-TW" sz="1400" b="1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13.86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205.02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206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34%</a:t>
                      </a:r>
                      <a:endParaRPr lang="zh-TW" sz="1400" b="1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14.28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8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總計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  <a:endParaRPr lang="zh-TW" sz="1400" kern="0" baseline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206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總計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endParaRPr lang="zh-TW" sz="1400" kern="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305032" y="4941168"/>
            <a:ext cx="8630862" cy="140038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以校內各群之群名次</a:t>
            </a:r>
            <a:r>
              <a:rPr lang="zh-TW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百分比</a:t>
            </a:r>
            <a:r>
              <a:rPr lang="zh-TW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數值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1%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2%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3%......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等）</a:t>
            </a:r>
            <a:r>
              <a:rPr lang="zh-TW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乘以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校內各</a:t>
            </a:r>
            <a:r>
              <a:rPr lang="zh-TW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群之總人數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得到該百分比之累計數，該數</a:t>
            </a:r>
            <a:r>
              <a:rPr lang="zh-TW" altLang="zh-TW" sz="1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無條件進位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至整數位後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得到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每一百分比級距</a:t>
            </a:r>
            <a:r>
              <a:rPr lang="zh-TW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推薦累計人數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，再將此數</a:t>
            </a:r>
            <a:r>
              <a:rPr lang="zh-TW" altLang="zh-TW" sz="1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減去前一百分比級距推薦累計人數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即得該百分比級距可推薦人數。</a:t>
            </a:r>
          </a:p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例甲中，群名次百分比為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1%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之級距可推薦人數為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人，即該群學生排名第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名之群名次百分比均為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1%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，以此類推可得各群名次所對應之群名次百分比。</a:t>
            </a:r>
          </a:p>
        </p:txBody>
      </p:sp>
      <p:sp>
        <p:nvSpPr>
          <p:cNvPr id="8" name="矩形 7"/>
          <p:cNvSpPr/>
          <p:nvPr/>
        </p:nvSpPr>
        <p:spPr>
          <a:xfrm>
            <a:off x="279904" y="1034263"/>
            <a:ext cx="5012176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zh-TW" altLang="en-US" sz="2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群名次百分比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之計算釋例：</a:t>
            </a:r>
          </a:p>
        </p:txBody>
      </p:sp>
    </p:spTree>
    <p:extLst>
      <p:ext uri="{BB962C8B-B14F-4D97-AF65-F5344CB8AC3E}">
        <p14:creationId xmlns:p14="http://schemas.microsoft.com/office/powerpoint/2010/main" val="261394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254064" y="1051910"/>
            <a:ext cx="4320480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競賽與證照部分之計分標準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68415"/>
              </p:ext>
            </p:extLst>
          </p:nvPr>
        </p:nvGraphicFramePr>
        <p:xfrm>
          <a:off x="236000" y="1592167"/>
          <a:ext cx="8713663" cy="522011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973620">
                  <a:extLst>
                    <a:ext uri="{9D8B030D-6E8A-4147-A177-3AD203B41FA5}">
                      <a16:colId xmlns:a16="http://schemas.microsoft.com/office/drawing/2014/main" val="2305953174"/>
                    </a:ext>
                  </a:extLst>
                </a:gridCol>
                <a:gridCol w="3360796">
                  <a:extLst>
                    <a:ext uri="{9D8B030D-6E8A-4147-A177-3AD203B41FA5}">
                      <a16:colId xmlns:a16="http://schemas.microsoft.com/office/drawing/2014/main" val="2601185873"/>
                    </a:ext>
                  </a:extLst>
                </a:gridCol>
                <a:gridCol w="1746000">
                  <a:extLst>
                    <a:ext uri="{9D8B030D-6E8A-4147-A177-3AD203B41FA5}">
                      <a16:colId xmlns:a16="http://schemas.microsoft.com/office/drawing/2014/main" val="2825220984"/>
                    </a:ext>
                  </a:extLst>
                </a:gridCol>
                <a:gridCol w="633247">
                  <a:extLst>
                    <a:ext uri="{9D8B030D-6E8A-4147-A177-3AD203B41FA5}">
                      <a16:colId xmlns:a16="http://schemas.microsoft.com/office/drawing/2014/main" val="2540276412"/>
                    </a:ext>
                  </a:extLst>
                </a:gridCol>
              </a:tblGrid>
              <a:tr h="511149"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競賽、證照名稱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主辦單位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競賽優勝名次</a:t>
                      </a:r>
                      <a:b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或證照等級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計分</a:t>
                      </a:r>
                      <a:b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標準</a:t>
                      </a:r>
                      <a:endParaRPr lang="zh-TW" sz="1600" b="1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70946"/>
                  </a:ext>
                </a:extLst>
              </a:tr>
              <a:tr h="530228">
                <a:tc rowSpan="2"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國際技能競賽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國際展能節職業技能競賽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國際科技展覽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國際技能競賽組織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國際奧林匹克身心障礙聯合會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spc="-3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（由國立臺灣科學教育館推薦參加）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(</a:t>
                      </a:r>
                      <a:r>
                        <a:rPr lang="zh-TW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金牌、銀牌、銅牌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)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40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505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優勝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35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46202"/>
                  </a:ext>
                </a:extLst>
              </a:tr>
              <a:tr h="470070"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國際技能競賽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國際展能節職業技能競賽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spc="-2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勞動部（國際技能競賽中華民國委員會）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勞動部（原行政院勞工委員會）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spc="-1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正（備）取國手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35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0936"/>
                  </a:ext>
                </a:extLst>
              </a:tr>
              <a:tr h="264905">
                <a:tc rowSpan="4"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全國技能競賽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全國身心障礙者技能競賽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zh-TW" sz="1500" kern="0" spc="-2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勞動部（國際技能競賽中華民國委員會）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勞動部（原行政院勞工委員會）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名（金牌）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35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12553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名（銀牌）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30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58402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名（銅牌）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43407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、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23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68843"/>
                  </a:ext>
                </a:extLst>
              </a:tr>
              <a:tr h="264905">
                <a:tc rowSpan="6"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全國高級中等學校技藝競賽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教育部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25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05198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4~8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20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28861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9~13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07921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14~23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354185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24~50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14725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51~76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933"/>
                  </a:ext>
                </a:extLst>
              </a:tr>
              <a:tr h="264905">
                <a:tc rowSpan="3"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全國中小學科學展覽會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臺灣國際科學展覽會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國立臺灣科學教育館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20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783728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第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2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、</a:t>
                      </a:r>
                      <a:r>
                        <a:rPr lang="en-US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3</a:t>
                      </a:r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名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62164"/>
                  </a:ext>
                </a:extLst>
              </a:tr>
              <a:tr h="2649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5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佳作</a:t>
                      </a:r>
                      <a:endParaRPr lang="zh-TW" sz="15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5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5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00856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831632" y="105191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altLang="zh-TW" sz="1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參照四技二專技優甄審、甄選入學招生簡章編修競賽名稱、優勝名次</a:t>
            </a:r>
          </a:p>
        </p:txBody>
      </p:sp>
    </p:spTree>
    <p:extLst>
      <p:ext uri="{BB962C8B-B14F-4D97-AF65-F5344CB8AC3E}">
        <p14:creationId xmlns:p14="http://schemas.microsoft.com/office/powerpoint/2010/main" val="64759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91927" y="6347571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7631"/>
              </p:ext>
            </p:extLst>
          </p:nvPr>
        </p:nvGraphicFramePr>
        <p:xfrm>
          <a:off x="239656" y="1542011"/>
          <a:ext cx="8470234" cy="529200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756280">
                  <a:extLst>
                    <a:ext uri="{9D8B030D-6E8A-4147-A177-3AD203B41FA5}">
                      <a16:colId xmlns:a16="http://schemas.microsoft.com/office/drawing/2014/main" val="370501654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937833333"/>
                    </a:ext>
                  </a:extLst>
                </a:gridCol>
                <a:gridCol w="1484908">
                  <a:extLst>
                    <a:ext uri="{9D8B030D-6E8A-4147-A177-3AD203B41FA5}">
                      <a16:colId xmlns:a16="http://schemas.microsoft.com/office/drawing/2014/main" val="4015043493"/>
                    </a:ext>
                  </a:extLst>
                </a:gridCol>
                <a:gridCol w="852782">
                  <a:extLst>
                    <a:ext uri="{9D8B030D-6E8A-4147-A177-3AD203B41FA5}">
                      <a16:colId xmlns:a16="http://schemas.microsoft.com/office/drawing/2014/main" val="2497518330"/>
                    </a:ext>
                  </a:extLst>
                </a:gridCol>
              </a:tblGrid>
              <a:tr h="490299"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競賽、證照名稱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主辦單位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競賽優勝名次</a:t>
                      </a:r>
                      <a:b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或證照等級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計分</a:t>
                      </a:r>
                      <a:b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600" b="1" kern="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標準</a:t>
                      </a:r>
                      <a:endParaRPr lang="zh-TW" sz="16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907010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全國技能競賽分區（北、中、南）技能競賽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/>
                      <a:r>
                        <a:rPr lang="zh-TW" sz="14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中央各級機關或直轄市政府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16932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5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60914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全國高職學生團隊技術創造力培訓與競賽活動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20100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</a:t>
                      </a: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名、佳作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306188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全國高中職智慧鐵人創意競賽決賽暨國際邀請賽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07184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spc="-4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spc="-4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4~6</a:t>
                      </a:r>
                      <a:r>
                        <a:rPr lang="zh-TW" sz="1400" spc="-4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986393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電腦鼠暨智慧輪型機器人國內及國際競賽</a:t>
                      </a:r>
                    </a:p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人工智慧單晶片電腦鼠暨機器人國內及國際邀請賽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17356"/>
                  </a:ext>
                </a:extLst>
              </a:tr>
              <a:tr h="4246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其餘得獎者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44797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全國學生美術比賽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spc="-4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特優、優等、甲等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09741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入選（佳作）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3108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教育部全國各級學校圍棋運動錦標賽</a:t>
                      </a: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14561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佳作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45357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14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全國高級中等學校專業群科專題實作及創意競賽決賽</a:t>
                      </a:r>
                      <a:endParaRPr lang="zh-TW" sz="14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1~3</a:t>
                      </a: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15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94214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佳作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10</a:t>
                      </a:r>
                      <a:r>
                        <a:rPr lang="zh-TW" sz="140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分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06262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全國學生舞蹈比賽個人賽決賽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1~3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712301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其餘得獎者</a:t>
                      </a: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46488"/>
                  </a:ext>
                </a:extLst>
              </a:tr>
              <a:tr h="218852">
                <a:tc rowSpan="2"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全國學生音樂比賽個人賽決賽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1~3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414311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其餘得獎者</a:t>
                      </a: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03074"/>
                  </a:ext>
                </a:extLst>
              </a:tr>
              <a:tr h="218852">
                <a:tc rowSpan="3"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領有技術士證者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en-US" altLang="zh-TW" sz="14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（原行政院勞工委員會）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甲級技術士證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61050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乙級技術士證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85786"/>
                  </a:ext>
                </a:extLst>
              </a:tr>
              <a:tr h="218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丙級技術士證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5415" marR="15415" marT="0" marB="0" anchor="ctr">
                    <a:lnL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7708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4064" y="1051910"/>
            <a:ext cx="474998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競賽與證照部分之計分標準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057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4064" y="1694344"/>
            <a:ext cx="8638416" cy="4739223"/>
          </a:xfrm>
        </p:spPr>
        <p:txBody>
          <a:bodyPr/>
          <a:lstStyle/>
          <a:p>
            <a:pPr marL="539750" indent="-539750" algn="just">
              <a:spcAft>
                <a:spcPts val="300"/>
              </a:spcAft>
              <a:buNone/>
              <a:tabLst>
                <a:tab pos="539750" algn="l"/>
              </a:tabLst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相同職類之競賽及證照採最優名次或最高等級計分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，不同職類之競賽及證照，則可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累計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計分；未在本表所列之競賽及證照，均不予計分。</a:t>
            </a:r>
          </a:p>
          <a:p>
            <a:pPr marL="539750" indent="-539750" algn="just">
              <a:spcAft>
                <a:spcPts val="300"/>
              </a:spcAft>
              <a:buNone/>
              <a:tabLst>
                <a:tab pos="539750" algn="l"/>
              </a:tabLst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：考生所持技術士證照中，若屬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乙級報檢資格中所稱「取得申請檢定職類丙級技術士證」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，則屬同一職類，依註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規定採最高等級計分，本項所述技術士證職類請參閱當年度全國技術士技能檢定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簡章或依技能檢定中心公告為主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539750" indent="-539750" algn="just">
              <a:spcAft>
                <a:spcPts val="300"/>
              </a:spcAft>
              <a:buNone/>
              <a:tabLst>
                <a:tab pos="539750" algn="l"/>
              </a:tabLst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：全國高級中等學校技藝競賽獲各職種</a:t>
            </a:r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優勝名次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</a:t>
            </a:r>
            <a:r>
              <a:rPr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檢附</a:t>
            </a:r>
            <a:r>
              <a:rPr lang="zh-TW" altLang="en-US" sz="18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優勝獎狀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，才得予採計（參賽證明不予採計）。</a:t>
            </a:r>
          </a:p>
          <a:p>
            <a:pPr marL="539750" indent="-539750" algn="just">
              <a:spcAft>
                <a:spcPts val="300"/>
              </a:spcAft>
              <a:buNone/>
              <a:tabLst>
                <a:tab pos="539750" algn="l"/>
              </a:tabLst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：中央各級機關及直轄市政府主辦之各項技藝技能競賽，發證時之主辦單位和落款單位須為中央各級機關或直轄市政府，且落款人須為機關首長，否則不列入本表採計項目（參賽證明不予採計）。</a:t>
            </a:r>
          </a:p>
          <a:p>
            <a:pPr marL="539750" indent="-539750" algn="just">
              <a:spcAft>
                <a:spcPts val="300"/>
              </a:spcAft>
              <a:buNone/>
              <a:tabLst>
                <a:tab pos="539750" algn="l"/>
              </a:tabLst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若尚未拿到技術士證照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，但有成績單或於技能檢定術科辦理單位相關網站可查詢到成績，請檢附成績單影本或列印成績查詢頁面，並請於「網路報名系統」之第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比序項目資料將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發證日期登錄為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254064" y="1124744"/>
            <a:ext cx="474998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競賽與證照部分之計分標準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432" y="1675060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818" y="4807312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比序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59563" y="6487126"/>
            <a:ext cx="2133600" cy="32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8B16A2-A362-483D-ADA8-FF491AA59471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1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89946"/>
              </p:ext>
            </p:extLst>
          </p:nvPr>
        </p:nvGraphicFramePr>
        <p:xfrm>
          <a:off x="179388" y="1583875"/>
          <a:ext cx="8785226" cy="4874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86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語文能力檢定名稱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主辦單位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語文能力檢定等級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計分標準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58">
                <a:tc row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國內各項英語及外語能力檢定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目前國內各項語文能力檢定對照表</a:t>
                      </a:r>
                      <a:r>
                        <a:rPr 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對照表</a:t>
                      </a:r>
                      <a:r>
                        <a:rPr lang="zh-TW" alt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1400" b="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詳見本簡報第</a:t>
                      </a:r>
                      <a:r>
                        <a:rPr lang="en-US" altLang="zh-TW" sz="1400" b="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400" b="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各語文能力檢定主辦單位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b="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目前國內各項語文能力檢定對照表</a:t>
                      </a:r>
                      <a:r>
                        <a:rPr lang="zh-TW" alt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對照表</a:t>
                      </a:r>
                      <a:r>
                        <a:rPr lang="zh-TW" alt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，詳見本簡報第</a:t>
                      </a:r>
                      <a:r>
                        <a:rPr lang="en-US" alt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</a:t>
                      </a:r>
                      <a:r>
                        <a:rPr lang="en-US" altLang="zh-TW" sz="14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C2(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精通級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Mastery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C1(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流利級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EffectiveOperationalProficiency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分或複試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en-US" altLang="zh-TW" sz="14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altLang="zh-TW" sz="1400" b="0" kern="100" baseline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初試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B2(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高階級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Vantage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223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分或複試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en-US" altLang="zh-TW" sz="14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0223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altLang="zh-TW" sz="1400" b="1" kern="100" baseline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B1(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進階級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Threshold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223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分或複試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en-US" altLang="zh-TW" sz="14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02235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altLang="zh-TW" sz="1400" b="1" kern="100" baseline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A2(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基礎級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Waystage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6985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分或複試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  <a:endParaRPr lang="en-US" altLang="zh-TW" sz="14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02235" indent="69850" algn="ctr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altLang="zh-TW" sz="1400" b="1" kern="100" baseline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初試</a:t>
                      </a:r>
                      <a:r>
                        <a:rPr lang="en-US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sz="14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</a:t>
                      </a: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58">
                <a:tc row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JLPT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spc="-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日本語能力試驗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財團法人語言訓練測驗中心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一級或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N1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二級或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N3/2010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年新增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三級或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N4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15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四級或</a:t>
                      </a: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N5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2" marR="68582" marT="952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79388" y="1046029"/>
            <a:ext cx="4536628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語文能力採計項目及計分標準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5857437"/>
            <a:ext cx="8801462" cy="451883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61950" indent="-361950" algn="just">
              <a:buNone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註：</a:t>
            </a:r>
            <a:r>
              <a:rPr lang="zh-TW" altLang="zh-TW" sz="1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相同語文者，其檢定採最高等級計分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，不同語文者，則可累計計分；</a:t>
            </a:r>
            <a:r>
              <a:rPr lang="zh-TW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未在本表所列相關語文檢定者，不予計分。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另被推薦考生取得語文能力檢定項目證明之日期，須為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被推薦考生入學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</a:t>
            </a:r>
            <a:r>
              <a:rPr lang="zh-TW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之後至報名截止日</a:t>
            </a:r>
            <a:r>
              <a:rPr lang="en-US" altLang="zh-TW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zh-TW" altLang="en-US" sz="1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日（星期三）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前。</a:t>
            </a:r>
            <a:endParaRPr lang="zh-TW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標題 4"/>
          <p:cNvSpPr>
            <a:spLocks noGrp="1"/>
          </p:cNvSpPr>
          <p:nvPr>
            <p:ph type="title"/>
          </p:nvPr>
        </p:nvSpPr>
        <p:spPr>
          <a:xfrm>
            <a:off x="0" y="145222"/>
            <a:ext cx="8229600" cy="633413"/>
          </a:xfrm>
        </p:spPr>
        <p:txBody>
          <a:bodyPr/>
          <a:lstStyle/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7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比序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251520" y="1071290"/>
            <a:ext cx="5122912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語文能力採計項目及計分標準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續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30869"/>
              </p:ext>
            </p:extLst>
          </p:nvPr>
        </p:nvGraphicFramePr>
        <p:xfrm>
          <a:off x="251520" y="1633428"/>
          <a:ext cx="8784440" cy="415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869231228"/>
                    </a:ext>
                  </a:extLst>
                </a:gridCol>
                <a:gridCol w="595266">
                  <a:extLst>
                    <a:ext uri="{9D8B030D-6E8A-4147-A177-3AD203B41FA5}">
                      <a16:colId xmlns:a16="http://schemas.microsoft.com/office/drawing/2014/main" val="35741726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484578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22456700"/>
                    </a:ext>
                  </a:extLst>
                </a:gridCol>
                <a:gridCol w="340742">
                  <a:extLst>
                    <a:ext uri="{9D8B030D-6E8A-4147-A177-3AD203B41FA5}">
                      <a16:colId xmlns:a16="http://schemas.microsoft.com/office/drawing/2014/main" val="33665561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2515505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2529317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8895942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045597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63386197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926032446"/>
                    </a:ext>
                  </a:extLst>
                </a:gridCol>
                <a:gridCol w="657825">
                  <a:extLst>
                    <a:ext uri="{9D8B030D-6E8A-4147-A177-3AD203B41FA5}">
                      <a16:colId xmlns:a16="http://schemas.microsoft.com/office/drawing/2014/main" val="2651709117"/>
                    </a:ext>
                  </a:extLst>
                </a:gridCol>
                <a:gridCol w="657825">
                  <a:extLst>
                    <a:ext uri="{9D8B030D-6E8A-4147-A177-3AD203B41FA5}">
                      <a16:colId xmlns:a16="http://schemas.microsoft.com/office/drawing/2014/main" val="501203341"/>
                    </a:ext>
                  </a:extLst>
                </a:gridCol>
                <a:gridCol w="484550">
                  <a:extLst>
                    <a:ext uri="{9D8B030D-6E8A-4147-A177-3AD203B41FA5}">
                      <a16:colId xmlns:a16="http://schemas.microsoft.com/office/drawing/2014/main" val="358498872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14055102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全民英檢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(GEPT)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latinLnBrk="1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初試：聽、讀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複試：說、寫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本欄參照</a:t>
                      </a: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CEF</a:t>
                      </a: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指標所訂</a:t>
                      </a:r>
                      <a:r>
                        <a:rPr lang="zh-TW" altLang="zh-TW" sz="9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有初複試</a:t>
                      </a: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之計分標準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CEF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語言能力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參考指標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本欄參照</a:t>
                      </a: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CEF</a:t>
                      </a: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指標所訂</a:t>
                      </a:r>
                      <a:r>
                        <a:rPr lang="zh-TW" altLang="en-US" sz="900" b="1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非初複試</a:t>
                      </a: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之計分標準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托福</a:t>
                      </a: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(TOEFL)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口說、寫作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IELTS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聽力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閱讀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寫作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口試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劍橋大學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英語能力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認證分級測驗</a:t>
                      </a: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(Cambridge Main Suite)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聽、說、讀、寫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外語能力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測驗</a:t>
                      </a: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(FLPT)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多益測驗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(TOEIC)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另有獨立之口說及寫作測驗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劍橋領思測驗（</a:t>
                      </a:r>
                      <a:r>
                        <a:rPr lang="en-US" altLang="zh-TW" sz="900" b="1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Linguaskill</a:t>
                      </a: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 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另有單獨之口說及寫作測驗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大學校院英語能力測驗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(CSEPT)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無說、寫測驗</a:t>
                      </a: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549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紙筆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網路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型態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三項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筆試總分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口說</a:t>
                      </a:r>
                      <a:endParaRPr lang="en-US" altLang="zh-TW" sz="9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級分</a:t>
                      </a:r>
                      <a:endParaRPr lang="zh-TW" altLang="en-US" sz="9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zh-TW" altLang="en-US" sz="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英語測驗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Linguaskill</a:t>
                      </a:r>
                      <a:endParaRPr lang="en-US" altLang="zh-TW" sz="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Business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英語測驗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kern="1200" dirty="0" err="1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Linguaskill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General</a:t>
                      </a:r>
                      <a:endParaRPr lang="zh-TW" altLang="en-US" sz="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第一級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聽力、綜合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第二級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</a:t>
                      </a: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用法</a:t>
                      </a:r>
                      <a:r>
                        <a:rPr lang="en-US" altLang="zh-TW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9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77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優級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C2(</a:t>
                      </a:r>
                      <a:r>
                        <a:rPr lang="zh-TW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精通級</a:t>
                      </a: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Mastery</a:t>
                      </a:r>
                      <a:endParaRPr lang="zh-TW" sz="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630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7.5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1188" algn="l"/>
                          <a:tab pos="304800" algn="l"/>
                        </a:tabLst>
                      </a:pP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Certificate of Proficiency </a:t>
                      </a:r>
                    </a:p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1188" algn="l"/>
                          <a:tab pos="304800" algn="l"/>
                        </a:tabLst>
                      </a:pP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in English (CPE)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endParaRPr lang="zh-TW" sz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4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4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4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C1(</a:t>
                      </a:r>
                      <a:r>
                        <a:rPr lang="zh-TW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流利級</a:t>
                      </a:r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Effective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Operational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Proficiency</a:t>
                      </a:r>
                      <a:endParaRPr lang="zh-TW" sz="9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560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110~120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Certificate in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Advanced </a:t>
                      </a: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English (CAE)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240~330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S-3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945</a:t>
                      </a:r>
                      <a:r>
                        <a:rPr lang="zh-TW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zh-TW" sz="9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145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4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4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8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中高級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B2(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高階級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Vantage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527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87~109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First </a:t>
                      </a: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Certificate in</a:t>
                      </a:r>
                      <a:endParaRPr lang="zh-TW" altLang="zh-TW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9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English (FCE)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195~239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S-2+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785</a:t>
                      </a:r>
                      <a:r>
                        <a:rPr lang="zh-TW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160-179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240~360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473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中高級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98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B1(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進階級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Threshold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457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57~86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4.5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Preliminary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English Test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(PET)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150~194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S-2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550</a:t>
                      </a:r>
                      <a:r>
                        <a:rPr lang="zh-TW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140-159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170~240</a:t>
                      </a:r>
                      <a:endParaRPr lang="zh-TW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180~239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14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55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A2(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基礎級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Waystage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390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24~56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Key English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Test (KET)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105~149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S-1+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225</a:t>
                      </a:r>
                      <a:r>
                        <a:rPr lang="zh-TW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120-139</a:t>
                      </a:r>
                      <a:endParaRPr lang="zh-TW" sz="9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130~169</a:t>
                      </a:r>
                      <a:endParaRPr lang="zh-TW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0430" indent="-900430" algn="ctr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120~179</a:t>
                      </a:r>
                      <a:endParaRPr lang="zh-TW" sz="900" b="1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9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初級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zh-TW" sz="900" b="1" spc="-1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初試</a:t>
                      </a:r>
                      <a:endParaRPr lang="zh-TW" sz="9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0430" indent="-90043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7950" algn="l"/>
                          <a:tab pos="215900" algn="l"/>
                          <a:tab pos="323850" algn="l"/>
                          <a:tab pos="431800" algn="l"/>
                          <a:tab pos="612140" algn="l"/>
                          <a:tab pos="900430" algn="l"/>
                          <a:tab pos="304800" algn="l"/>
                        </a:tabLs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</a:t>
                      </a:r>
                      <a:endParaRPr lang="zh-TW" sz="9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35542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60232" y="6567664"/>
            <a:ext cx="2133600" cy="280119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940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44640" y="629094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2D18B-1066-4DCA-88CB-5FE2CF8AA656}" type="slidenum">
              <a:rPr lang="en-US" altLang="zh-TW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/>
          </a:p>
        </p:txBody>
      </p:sp>
      <p:sp>
        <p:nvSpPr>
          <p:cNvPr id="16387" name="Rectangle 44"/>
          <p:cNvSpPr>
            <a:spLocks noChangeArrowheads="1"/>
          </p:cNvSpPr>
          <p:nvPr/>
        </p:nvSpPr>
        <p:spPr bwMode="auto">
          <a:xfrm>
            <a:off x="107950" y="115888"/>
            <a:ext cx="8061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400" dirty="0">
                <a:latin typeface="華康超明體" panose="02020C09000000000000" pitchFamily="49" charset="-120"/>
                <a:ea typeface="華康超明體" panose="02020C09000000000000" pitchFamily="49" charset="-120"/>
                <a:cs typeface="+mj-cs"/>
              </a:rPr>
              <a:t>簡報大綱</a:t>
            </a:r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545229"/>
              </p:ext>
            </p:extLst>
          </p:nvPr>
        </p:nvGraphicFramePr>
        <p:xfrm>
          <a:off x="395536" y="1340768"/>
          <a:ext cx="8291264" cy="3672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3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壹、近三年招生概況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伍、推薦機制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貳、招生名額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陸、甄選規定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參、重要日程表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柒、分發方式及錄取規定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肆、推薦資格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捌、作業流程注意事項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4"/>
          <p:cNvSpPr>
            <a:spLocks noGrp="1"/>
          </p:cNvSpPr>
          <p:nvPr>
            <p:ph type="title"/>
          </p:nvPr>
        </p:nvSpPr>
        <p:spPr>
          <a:xfrm>
            <a:off x="0" y="188640"/>
            <a:ext cx="9036050" cy="633413"/>
          </a:xfrm>
        </p:spPr>
        <p:txBody>
          <a:bodyPr/>
          <a:lstStyle/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比序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68707" y="655313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1A9FE1-C584-4301-92FA-1741888B7A98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1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22092"/>
              </p:ext>
            </p:extLst>
          </p:nvPr>
        </p:nvGraphicFramePr>
        <p:xfrm>
          <a:off x="251520" y="1628801"/>
          <a:ext cx="8777568" cy="494462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3000">
                  <a:extLst>
                    <a:ext uri="{9D8B030D-6E8A-4147-A177-3AD203B41FA5}">
                      <a16:colId xmlns:a16="http://schemas.microsoft.com/office/drawing/2014/main" val="55626057"/>
                    </a:ext>
                  </a:extLst>
                </a:gridCol>
                <a:gridCol w="2258568">
                  <a:extLst>
                    <a:ext uri="{9D8B030D-6E8A-4147-A177-3AD203B41FA5}">
                      <a16:colId xmlns:a16="http://schemas.microsoft.com/office/drawing/2014/main" val="44389114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38972012"/>
                    </a:ext>
                  </a:extLst>
                </a:gridCol>
                <a:gridCol w="4248000">
                  <a:extLst>
                    <a:ext uri="{9D8B030D-6E8A-4147-A177-3AD203B41FA5}">
                      <a16:colId xmlns:a16="http://schemas.microsoft.com/office/drawing/2014/main" val="2731162787"/>
                    </a:ext>
                  </a:extLst>
                </a:gridCol>
              </a:tblGrid>
              <a:tr h="506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採計項目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採計期間（註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計分標準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採計說明</a:t>
                      </a:r>
                    </a:p>
                  </a:txBody>
                  <a:tcPr marL="68580" marR="7200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577630"/>
                  </a:ext>
                </a:extLst>
              </a:tr>
              <a:tr h="354444">
                <a:tc rowSpan="4">
                  <a:txBody>
                    <a:bodyPr/>
                    <a:lstStyle/>
                    <a:p>
                      <a:pPr marL="1270"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學校幹部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累計滿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學期（含）以上者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2563" lvl="0" indent="-182563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學校幹部包括班級幹部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全校幹部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及社團社長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182563" lvl="0" indent="-182563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幹部應透過公平、公正、公開及民主程序產生，不應由學生輪流擔任或逕由教師指派。</a:t>
                      </a:r>
                    </a:p>
                    <a:p>
                      <a:pPr marL="182563" lvl="0" indent="-182563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學校幹部依學校發給之證明採計。</a:t>
                      </a:r>
                    </a:p>
                  </a:txBody>
                  <a:tcPr marL="68580" marR="72000" marT="635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395101"/>
                  </a:ext>
                </a:extLst>
              </a:tr>
              <a:tr h="3544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累計滿</a:t>
                      </a:r>
                      <a:r>
                        <a:rPr lang="en-US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學期，未滿</a:t>
                      </a:r>
                      <a:r>
                        <a:rPr lang="en-US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學期者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71040"/>
                  </a:ext>
                </a:extLst>
              </a:tr>
              <a:tr h="3544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累計滿</a:t>
                      </a:r>
                      <a:r>
                        <a:rPr lang="en-US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學期，未滿</a:t>
                      </a:r>
                      <a:r>
                        <a:rPr lang="en-US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400" kern="100" spc="-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學期者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635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64827"/>
                  </a:ext>
                </a:extLst>
              </a:tr>
              <a:tr h="3747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累計不滿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學期者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36310"/>
                  </a:ext>
                </a:extLst>
              </a:tr>
              <a:tr h="354444">
                <a:tc rowSpan="4">
                  <a:txBody>
                    <a:bodyPr/>
                    <a:lstStyle/>
                    <a:p>
                      <a:pPr marL="1270"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志工或社會服務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小時以上者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82563" lvl="0" indent="-182563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志工或社會服務包括校內志工（或服務學習）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及校外志工或社會服務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182563" lvl="0" indent="-182563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校內志工依學校所開具之時數證明採計，校外志工應持有內政部統一製發之志願服務紀錄冊，或由社會服務機構等單位開具證明文件，經學校認可後，方能列入採計。</a:t>
                      </a:r>
                    </a:p>
                    <a:p>
                      <a:pPr marL="182563" lvl="0" indent="-182563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若有支領酬勞事實者，均不予採計。</a:t>
                      </a:r>
                    </a:p>
                  </a:txBody>
                  <a:tcPr marL="68580" marR="72000" marT="635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4497"/>
                  </a:ext>
                </a:extLst>
              </a:tr>
              <a:tr h="3544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小時者</a:t>
                      </a:r>
                    </a:p>
                  </a:txBody>
                  <a:tcPr marL="68580" marR="6858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63859"/>
                  </a:ext>
                </a:extLst>
              </a:tr>
              <a:tr h="3544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小時者</a:t>
                      </a:r>
                    </a:p>
                  </a:txBody>
                  <a:tcPr marL="68580" marR="6858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50081"/>
                  </a:ext>
                </a:extLst>
              </a:tr>
              <a:tr h="3544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小時者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03821"/>
                  </a:ext>
                </a:extLst>
              </a:tr>
              <a:tr h="1582636">
                <a:tc>
                  <a:txBody>
                    <a:bodyPr/>
                    <a:lstStyle/>
                    <a:p>
                      <a:pPr marL="1270" indent="78740"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社團參與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累計滿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學期（含）以上者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</a:t>
                      </a:r>
                    </a:p>
                  </a:txBody>
                  <a:tcPr marL="68580" marR="68580" marT="635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65113" lvl="0" indent="-173038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若同一學期擔任社團</a:t>
                      </a:r>
                      <a:r>
                        <a:rPr lang="zh-TW" sz="13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社長</a:t>
                      </a: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13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學校幹部及社團參與者，僅採計其中一項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65113" lvl="0" indent="-173038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社團係指學生參與由所屬</a:t>
                      </a:r>
                      <a:r>
                        <a:rPr lang="zh-TW" altLang="en-US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推薦學校</a:t>
                      </a: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於課程內或課後（含假日及寒暑假）實施團體性、系統性之活動課程或校隊，由合格教師或具備專長者擔任指導，且須定期訓練或研習之學習團體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、註</a:t>
                      </a:r>
                      <a:r>
                        <a:rPr lang="en-US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3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TW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65113" lvl="0" indent="-173038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3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社團參與依學校開具之證明計分。</a:t>
                      </a: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2448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51521" y="1071209"/>
            <a:ext cx="8636448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學校幹部、志工、社會服務及社團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採計項目及計分標準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582" y="1628800"/>
            <a:ext cx="8663905" cy="5332517"/>
          </a:xfrm>
        </p:spPr>
        <p:txBody>
          <a:bodyPr/>
          <a:lstStyle/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比序所有項目之採計期間均為高一第一學期至畢業前一學期之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學期（一般學制）或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年制夜間部），所有相關證明文件影本須連同考生報名表件資料於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日（星期四）前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，以快遞或限時掛號（以郵戳為憑）寄送至本委員會進行審查。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：班級幹部名稱包括：班長、副班長、風紀股長、學藝（學術）股長、衛生股長、環保股長、總務（服務、事務、設備、圖資或資訊）股長、康樂（體育）股長、輔導股長、保健股長及其他經學校認可準同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股長名稱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之班級幹部；</a:t>
            </a:r>
            <a:r>
              <a:rPr lang="zh-TW" altLang="zh-TW" sz="1800" b="1" u="sng" dirty="0">
                <a:solidFill>
                  <a:srgbClr val="D6009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實習工廠幹部僅採計：廠長、領班，其餘幹部不予採計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發證時間請登錄證明文件開立（列印）時間。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副班級幹部除副班長可採計外，其他副班級幹部一律不採計。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另班級幹部不包含小老師、模範生。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：全校幹部包括：學生（自治）會會長（主席）、班聯會會長（主席）及擔任校內依法設立各委員會之學生代表（班代表）。</a:t>
            </a: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社團幹部僅採計學校內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社團之社長</a:t>
            </a:r>
            <a:r>
              <a:rPr lang="zh-TW" altLang="zh-TW" sz="18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：若同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學期同時擔任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種以上之學校幹部，仍以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學期採計。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5" name="標題 4"/>
          <p:cNvSpPr txBox="1">
            <a:spLocks/>
          </p:cNvSpPr>
          <p:nvPr/>
        </p:nvSpPr>
        <p:spPr bwMode="auto">
          <a:xfrm>
            <a:off x="-6808" y="188640"/>
            <a:ext cx="92519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比序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07504" y="1068704"/>
            <a:ext cx="885698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學校幹部、志工、社會服務及社團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</a:t>
            </a:r>
            <a:r>
              <a:rPr lang="zh-TW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採計項目及計分標準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續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9771" y="5468223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451" y="4236144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07504" y="1068704"/>
            <a:ext cx="885698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342900" indent="-342900" eaLnBrk="1" hangingPunct="1">
              <a:buFont typeface="Wingdings" panose="05000000000000000000" pitchFamily="2" charset="2"/>
              <a:buChar char="u"/>
            </a:pPr>
            <a:r>
              <a:rPr lang="zh-TW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學校幹部、志工、社會服務及社團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</a:t>
            </a:r>
            <a:r>
              <a:rPr lang="zh-TW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採計項目及計分標準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續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284480" y="1620204"/>
            <a:ext cx="8659688" cy="4669683"/>
          </a:xfrm>
        </p:spPr>
        <p:txBody>
          <a:bodyPr/>
          <a:lstStyle/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校內志工（或服務學習）類別包括：交通服務類（維護同學上下學通勤安全、糾察等）、環保類（全校性資源回收、垃圾分類、環保糾察、校園環境整潔、登革熱防治工作等）、學術藝文類（圖書分類、美工布置及導覽、實驗室器材管理志工等）、體育服務類（體育器材場地之維護及保管等）、健康服務類（協助健康檢查及衛生保健宣導工作等）及其他經學校核可之全校性志工。</a:t>
            </a: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：依「志工服務法」規定，志工或社會服務須完成相關服務訓練後所從事之志工服務，並</a:t>
            </a: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須檢附有服務日期或服務時數之證明文件方得採計。另志工教育訓練相關課程、校園參訪、觀摩活動等均不予採計。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zh-TW" sz="18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8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擔任</a:t>
            </a:r>
            <a:r>
              <a:rPr lang="zh-TW" altLang="zh-TW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社團社長</a:t>
            </a:r>
            <a:r>
              <a:rPr lang="zh-TW" altLang="zh-TW" sz="18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之該學期，僅就「學校幹部」或「社團參與」</a:t>
            </a:r>
            <a:r>
              <a:rPr lang="zh-TW" altLang="zh-TW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採計其中一項</a:t>
            </a:r>
            <a:r>
              <a:rPr lang="zh-TW" altLang="zh-TW" sz="1800" b="1" u="sng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，不可同時採計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，考生須自行選擇最有利之採計項目（例：高一第二學期參加排球社並擔任排球社社長，該學期僅就排球社社長採計為學校幹部或社團參與）。</a:t>
            </a:r>
          </a:p>
          <a:p>
            <a:pPr marL="714375" indent="-7143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社團類型：包括學藝性社團（如語文類、科學類等）、才藝性社團（如音樂類、表演藝術類、視覺藝術類等）、體育性社團（如球類、田徑類等）及其他經學校核可設立之全校性社團，發證時間請登錄證明文件開立（列印）時間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7063" indent="-6270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：若同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學期同時參加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種以上之社團，仍以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學期採計。</a:t>
            </a:r>
            <a:r>
              <a:rPr lang="en-US" altLang="zh-TW" sz="1800" dirty="0"/>
              <a:t>	</a:t>
            </a:r>
            <a:endParaRPr lang="zh-TW" altLang="zh-TW" sz="1800" dirty="0"/>
          </a:p>
          <a:p>
            <a:pPr marL="627063" indent="-627063">
              <a:spcBef>
                <a:spcPts val="600"/>
              </a:spcBef>
            </a:pPr>
            <a:endParaRPr lang="zh-TW" altLang="en-US" sz="1600" dirty="0"/>
          </a:p>
        </p:txBody>
      </p:sp>
      <p:sp>
        <p:nvSpPr>
          <p:cNvPr id="8" name="標題 4"/>
          <p:cNvSpPr txBox="1">
            <a:spLocks noGrp="1"/>
          </p:cNvSpPr>
          <p:nvPr>
            <p:ph type="title"/>
          </p:nvPr>
        </p:nvSpPr>
        <p:spPr bwMode="auto">
          <a:xfrm>
            <a:off x="-10160" y="199390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陸、甄選規定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比序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11/11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7978" y="3934725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柒、分發方式及錄取規定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1/4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4514" name="內容版面配置區 2"/>
          <p:cNvSpPr>
            <a:spLocks noGrp="1"/>
          </p:cNvSpPr>
          <p:nvPr>
            <p:ph idx="1"/>
          </p:nvPr>
        </p:nvSpPr>
        <p:spPr>
          <a:xfrm>
            <a:off x="47315" y="1556718"/>
            <a:ext cx="8988736" cy="792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sz="2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依考生比序排名、所選填登記就讀志願序、各校系（組）、學程招生名額及各</a:t>
            </a:r>
            <a:r>
              <a:rPr lang="zh-TW" altLang="en-US" sz="2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</a:t>
            </a:r>
            <a:r>
              <a:rPr lang="zh-TW" altLang="zh-TW" sz="2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推薦順序，進行</a:t>
            </a:r>
            <a:r>
              <a:rPr lang="zh-TW" altLang="en-US" sz="2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r>
              <a:rPr lang="zh-TW" altLang="zh-TW" sz="21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輪分發錄取作業。</a:t>
            </a:r>
          </a:p>
          <a:p>
            <a:pPr>
              <a:buFont typeface="Wingdings" panose="05000000000000000000" pitchFamily="2" charset="2"/>
              <a:buChar char="p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45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CFBFF-1A5A-45BB-9C25-447A50064E07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/>
          </a:p>
        </p:txBody>
      </p:sp>
      <p:sp>
        <p:nvSpPr>
          <p:cNvPr id="6" name="矩形 5"/>
          <p:cNvSpPr/>
          <p:nvPr/>
        </p:nvSpPr>
        <p:spPr>
          <a:xfrm>
            <a:off x="74802" y="1087913"/>
            <a:ext cx="1568992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分發方式</a:t>
            </a:r>
          </a:p>
        </p:txBody>
      </p:sp>
      <p:sp>
        <p:nvSpPr>
          <p:cNvPr id="7" name="矩形 6"/>
          <p:cNvSpPr/>
          <p:nvPr/>
        </p:nvSpPr>
        <p:spPr>
          <a:xfrm>
            <a:off x="74802" y="2377465"/>
            <a:ext cx="221706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四輪分發考生</a:t>
            </a:r>
          </a:p>
        </p:txBody>
      </p:sp>
      <p:sp>
        <p:nvSpPr>
          <p:cNvPr id="64523" name="內容版面配置區 2"/>
          <p:cNvSpPr txBox="1">
            <a:spLocks/>
          </p:cNvSpPr>
          <p:nvPr/>
        </p:nvSpPr>
        <p:spPr bwMode="auto">
          <a:xfrm>
            <a:off x="47314" y="2851839"/>
            <a:ext cx="9000869" cy="285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61950" lvl="1" indent="-361950" algn="just" defTabSz="666750">
              <a:lnSpc>
                <a:spcPct val="110000"/>
              </a:lnSpc>
              <a:spcBef>
                <a:spcPts val="0"/>
              </a:spcBef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全部報名考生</a:t>
            </a:r>
            <a:r>
              <a:rPr lang="zh-TW" altLang="en-US" sz="215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進行比序排名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（含同名次參酌比序）。</a:t>
            </a:r>
            <a:endParaRPr lang="en-US" altLang="zh-TW" sz="2150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lvl="1" indent="-361950" algn="just" defTabSz="666750">
              <a:lnSpc>
                <a:spcPct val="110000"/>
              </a:lnSpc>
              <a:spcBef>
                <a:spcPts val="0"/>
              </a:spcBef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15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取各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單一推薦學校</a:t>
            </a:r>
            <a:r>
              <a:rPr lang="zh-TW" altLang="en-US" sz="215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之考生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比序排名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（單一推薦學校內比序排名仍相同時，再依推薦學校推薦順序），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者為</a:t>
            </a:r>
            <a:r>
              <a:rPr lang="zh-TW" altLang="en-US" sz="215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第一輪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分發考生、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者為</a:t>
            </a:r>
            <a:r>
              <a:rPr lang="zh-TW" altLang="en-US" sz="215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第二輪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分發考生、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者為</a:t>
            </a:r>
            <a:r>
              <a:rPr lang="zh-TW" altLang="en-US" sz="215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第三輪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分發考生，</a:t>
            </a:r>
            <a:r>
              <a:rPr lang="zh-TW" altLang="en-US" sz="2150" b="1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其餘考生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均為</a:t>
            </a:r>
            <a:r>
              <a:rPr lang="zh-TW" altLang="en-US" sz="215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第四輪</a:t>
            </a:r>
            <a:r>
              <a:rPr lang="zh-TW" altLang="en-US" sz="215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53737"/>
              </p:ext>
            </p:extLst>
          </p:nvPr>
        </p:nvGraphicFramePr>
        <p:xfrm>
          <a:off x="53575" y="4539839"/>
          <a:ext cx="900086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3894535439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25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推薦順序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A5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A6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A7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A8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A9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A10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A11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A12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A13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A14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A15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比序排名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>
                          <a:solidFill>
                            <a:srgbClr val="66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zh-TW" altLang="en-US" sz="1400" b="1" dirty="0">
                        <a:solidFill>
                          <a:srgbClr val="66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>
                          <a:solidFill>
                            <a:srgbClr val="FF339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altLang="en-US" sz="1400" b="1" dirty="0">
                        <a:solidFill>
                          <a:srgbClr val="FF339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  <a:endParaRPr lang="zh-TW" altLang="en-US" sz="1400" b="1" dirty="0">
                        <a:solidFill>
                          <a:srgbClr val="00B05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182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315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305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886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913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1125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1058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1637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1755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1943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2276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直線單箭頭接點 3"/>
          <p:cNvCxnSpPr/>
          <p:nvPr/>
        </p:nvCxnSpPr>
        <p:spPr>
          <a:xfrm flipH="1" flipV="1">
            <a:off x="909529" y="5530262"/>
            <a:ext cx="144016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357791" y="5755551"/>
            <a:ext cx="76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楷書" panose="03000509000000000000" pitchFamily="65" charset="-120"/>
              </a:rPr>
              <a:t>第一輪分發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73688" y="5770254"/>
            <a:ext cx="76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楷書" panose="03000509000000000000" pitchFamily="65" charset="-120"/>
              </a:rPr>
              <a:t>第二輪分發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021078" y="5762259"/>
            <a:ext cx="76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楷書" panose="03000509000000000000" pitchFamily="65" charset="-120"/>
              </a:rPr>
              <a:t>第三輪分發</a:t>
            </a:r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1437364" y="5515559"/>
            <a:ext cx="144016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 flipV="1">
            <a:off x="2077840" y="5545603"/>
            <a:ext cx="144016" cy="21602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 bwMode="auto">
          <a:xfrm>
            <a:off x="1827296" y="5149221"/>
            <a:ext cx="394560" cy="38467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376647" y="5155373"/>
            <a:ext cx="381838" cy="38467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11852"/>
          <a:stretch/>
        </p:blipFill>
        <p:spPr>
          <a:xfrm>
            <a:off x="-8781" y="1556792"/>
            <a:ext cx="8973269" cy="4803974"/>
          </a:xfrm>
        </p:spPr>
      </p:pic>
      <p:sp>
        <p:nvSpPr>
          <p:cNvPr id="6" name="矩形 5"/>
          <p:cNvSpPr/>
          <p:nvPr/>
        </p:nvSpPr>
        <p:spPr>
          <a:xfrm>
            <a:off x="179512" y="1065947"/>
            <a:ext cx="4824536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推薦學校作業系統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查詢畫面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720348" y="3064829"/>
            <a:ext cx="324414" cy="2221422"/>
          </a:xfrm>
          <a:prstGeom prst="rect">
            <a:avLst/>
          </a:prstGeom>
          <a:blipFill rotWithShape="0">
            <a:blip r:embed="rId3"/>
            <a:tile tx="0" ty="0" sx="100000" sy="100000" flip="none" algn="tl"/>
          </a:blipFill>
          <a:ln>
            <a:noFill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00698" y="3064829"/>
            <a:ext cx="219746" cy="2221422"/>
          </a:xfrm>
          <a:prstGeom prst="rect">
            <a:avLst/>
          </a:prstGeom>
          <a:blipFill rotWithShape="0">
            <a:blip r:embed="rId3"/>
            <a:tile tx="0" ty="0" sx="100000" sy="100000" flip="none" algn="tl"/>
          </a:blipFill>
          <a:ln>
            <a:noFill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598565" y="1935125"/>
            <a:ext cx="1163402" cy="207999"/>
          </a:xfrm>
          <a:prstGeom prst="rect">
            <a:avLst/>
          </a:prstGeom>
          <a:blipFill rotWithShape="0">
            <a:blip r:embed="rId3"/>
            <a:tile tx="0" ty="0" sx="100000" sy="100000" flip="none" algn="tl"/>
          </a:blipFill>
          <a:ln>
            <a:noFill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6553200" y="4965803"/>
            <a:ext cx="755104" cy="35817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6424785" y="2133144"/>
            <a:ext cx="1033289" cy="891751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8525594" y="4969576"/>
            <a:ext cx="360040" cy="358177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-18690" y="5949280"/>
            <a:ext cx="9187823" cy="911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808038" lvl="1" indent="-630238" algn="just" defTabSz="666750">
              <a:lnSpc>
                <a:spcPct val="110000"/>
              </a:lnSpc>
              <a:spcBef>
                <a:spcPts val="0"/>
              </a:spcBef>
              <a:spcAft>
                <a:spcPct val="15000"/>
              </a:spcAft>
              <a:buNone/>
              <a:tabLst>
                <a:tab pos="8515350" algn="l"/>
              </a:tabLst>
              <a:defRPr/>
            </a:pP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說明：趙生推薦序為第</a:t>
            </a:r>
            <a:r>
              <a:rPr lang="en-US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、比序排名為</a:t>
            </a:r>
            <a:r>
              <a:rPr lang="en-US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185</a:t>
            </a: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名，依分發方式規定，其比序排名為該校第</a:t>
            </a:r>
            <a:r>
              <a:rPr lang="en-US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位，故為第一輪分發考生。汪生比序排名為</a:t>
            </a:r>
            <a:r>
              <a:rPr lang="en-US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703</a:t>
            </a: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名，為該校第</a:t>
            </a:r>
            <a:r>
              <a:rPr lang="en-US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位，故為第二輪分發考生。</a:t>
            </a:r>
            <a:endParaRPr lang="en-US" altLang="zh-TW" sz="1800" b="1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08132" y="6432494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14" name="橢圓 13"/>
          <p:cNvSpPr/>
          <p:nvPr/>
        </p:nvSpPr>
        <p:spPr bwMode="auto">
          <a:xfrm>
            <a:off x="6553174" y="3036254"/>
            <a:ext cx="755129" cy="358177"/>
          </a:xfrm>
          <a:prstGeom prst="ellipse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8535119" y="3038141"/>
            <a:ext cx="368924" cy="358177"/>
          </a:xfrm>
          <a:prstGeom prst="ellipse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 bwMode="auto">
          <a:xfrm>
            <a:off x="-18690" y="214138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柒</a:t>
            </a:r>
            <a:r>
              <a:rPr lang="zh-TW" altLang="en-US" sz="4400" kern="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、分發方式及錄取規定</a:t>
            </a:r>
            <a:r>
              <a:rPr lang="zh-TW" altLang="en-US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2/4</a:t>
            </a:r>
            <a:r>
              <a:rPr lang="zh-TW" altLang="en-US" b="1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42747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柒、分發方式及錄取規定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3/4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6562" name="內容版面配置區 2"/>
          <p:cNvSpPr>
            <a:spLocks noGrp="1"/>
          </p:cNvSpPr>
          <p:nvPr>
            <p:ph idx="1"/>
          </p:nvPr>
        </p:nvSpPr>
        <p:spPr>
          <a:xfrm>
            <a:off x="205478" y="1657351"/>
            <a:ext cx="8687001" cy="1827872"/>
          </a:xfrm>
        </p:spPr>
        <p:txBody>
          <a:bodyPr/>
          <a:lstStyle/>
          <a:p>
            <a:pPr marL="361950" lvl="1" indent="-361950" algn="just" defTabSz="666750">
              <a:lnSpc>
                <a:spcPct val="110000"/>
              </a:lnSpc>
              <a:spcBef>
                <a:spcPts val="0"/>
              </a:spcBef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取</a:t>
            </a:r>
            <a:r>
              <a:rPr lang="zh-TW" altLang="en-US" sz="220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第一輪</a:t>
            </a:r>
            <a:r>
              <a:rPr lang="zh-TW" altLang="en-US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，依其比序排名及所選填登記就讀志願序，進行各校系</a:t>
            </a:r>
            <a:r>
              <a:rPr lang="en-US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、學程招生名額分發。</a:t>
            </a:r>
            <a:endParaRPr lang="en-US" altLang="zh-TW" sz="2200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61950" lvl="1" indent="-361950" algn="just" defTabSz="666750">
              <a:lnSpc>
                <a:spcPct val="110000"/>
              </a:lnSpc>
              <a:spcBef>
                <a:spcPts val="0"/>
              </a:spcBef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第一輪分發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，若有考生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未獲分發錄取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之推薦學校，僅由該校原訂於</a:t>
            </a:r>
            <a:r>
              <a:rPr lang="zh-TW" altLang="en-US" sz="220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第二輪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分發之考生，優先參與</a:t>
            </a:r>
            <a:r>
              <a:rPr lang="zh-TW" altLang="en-US" sz="220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第一輪遞補分發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200" spc="-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656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18F3C-7992-42AE-9A8A-1F7FC09B9BC4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TW" sz="1400"/>
          </a:p>
        </p:txBody>
      </p:sp>
      <p:sp>
        <p:nvSpPr>
          <p:cNvPr id="6" name="矩形 5"/>
          <p:cNvSpPr/>
          <p:nvPr/>
        </p:nvSpPr>
        <p:spPr>
          <a:xfrm>
            <a:off x="205478" y="1118470"/>
            <a:ext cx="198446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第一輪分發</a:t>
            </a:r>
          </a:p>
        </p:txBody>
      </p:sp>
      <p:sp>
        <p:nvSpPr>
          <p:cNvPr id="7" name="矩形 6"/>
          <p:cNvSpPr/>
          <p:nvPr/>
        </p:nvSpPr>
        <p:spPr>
          <a:xfrm>
            <a:off x="205479" y="3501008"/>
            <a:ext cx="198446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第二輪分發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205478" y="4077072"/>
            <a:ext cx="8924210" cy="80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lvl="1" indent="-361950" defTabSz="666750">
              <a:lnSpc>
                <a:spcPct val="110000"/>
              </a:lnSpc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第一輪分發後</a:t>
            </a:r>
            <a:r>
              <a:rPr lang="zh-TW" altLang="zh-TW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若有缺額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之校系</a:t>
            </a:r>
            <a:r>
              <a:rPr lang="en-US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</a:t>
            </a:r>
            <a:r>
              <a:rPr lang="en-US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、學程再進行第二輪分發。取</a:t>
            </a:r>
            <a:r>
              <a:rPr lang="zh-TW" altLang="zh-TW" sz="2200" u="sng" spc="-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第二輪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分發考生</a:t>
            </a:r>
            <a:r>
              <a:rPr lang="zh-TW" altLang="zh-TW" sz="18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sz="18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不含</a:t>
            </a:r>
            <a:r>
              <a:rPr lang="zh-TW" altLang="zh-TW" sz="18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已參與第一輪遞補分發者）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參加分發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0" indent="0">
              <a:buFontTx/>
              <a:buNone/>
            </a:pPr>
            <a:endParaRPr lang="en-US" altLang="zh-TW" sz="2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</a:pPr>
            <a:endParaRPr lang="zh-TW" altLang="zh-TW" sz="2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479" y="5085184"/>
            <a:ext cx="198446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第三輪分發</a:t>
            </a:r>
          </a:p>
        </p:txBody>
      </p:sp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205478" y="5661248"/>
            <a:ext cx="3624426" cy="4647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61950" lvl="1" indent="-361950" defTabSz="666750">
              <a:lnSpc>
                <a:spcPct val="110000"/>
              </a:lnSpc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分發規則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同第二輪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柒、分發方式及錄取規定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4/4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686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6C033-82E7-48C8-8D6C-48D59194E731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/>
          </a:p>
        </p:txBody>
      </p:sp>
      <p:sp>
        <p:nvSpPr>
          <p:cNvPr id="9" name="矩形 8"/>
          <p:cNvSpPr/>
          <p:nvPr/>
        </p:nvSpPr>
        <p:spPr>
          <a:xfrm>
            <a:off x="179512" y="1127318"/>
            <a:ext cx="198446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第四輪分發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69248" y="1658065"/>
            <a:ext cx="864096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 defTabSz="666750">
              <a:lnSpc>
                <a:spcPct val="110000"/>
              </a:lnSpc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分發規則</a:t>
            </a:r>
            <a:r>
              <a:rPr lang="zh-TW" altLang="en-US" sz="2200" b="1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同第二輪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361950" lvl="1" indent="-361950" defTabSz="666750">
              <a:lnSpc>
                <a:spcPct val="110000"/>
              </a:lnSpc>
              <a:spcAft>
                <a:spcPct val="150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各科技校院</a:t>
            </a:r>
            <a:r>
              <a:rPr lang="zh-TW" altLang="zh-TW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對單一</a:t>
            </a:r>
            <a:r>
              <a:rPr lang="zh-TW" altLang="en-US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</a:t>
            </a:r>
            <a:r>
              <a:rPr lang="zh-TW" altLang="zh-TW" sz="2200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</a:t>
            </a:r>
            <a:r>
              <a:rPr lang="zh-TW" altLang="zh-TW" sz="2200" b="1" u="sng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至多錄取</a:t>
            </a:r>
            <a:r>
              <a:rPr lang="en-US" altLang="zh-TW" sz="2200" b="1" u="sng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200" b="1" u="sng" spc="-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名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，以各</a:t>
            </a:r>
            <a:r>
              <a:rPr lang="zh-TW" altLang="en-US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</a:t>
            </a:r>
            <a:r>
              <a:rPr lang="zh-TW" altLang="zh-TW" sz="2200" spc="-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推薦順序較前者優先錄取。</a:t>
            </a:r>
          </a:p>
          <a:p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3122992"/>
            <a:ext cx="1984464" cy="4680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錄取規定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79512" y="3706068"/>
            <a:ext cx="863069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經本委員會分發之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錄取生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無論放棄與否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，一概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參加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四技二專甄選入學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錄取生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未依規定期限及方式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，以書面向錄取學校辦理聲明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放棄錄取資格者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不得參加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學年度四技二專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技優甄審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入學招生、日間部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聯合登記分發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入學招生、</a:t>
            </a:r>
            <a:r>
              <a:rPr lang="zh-TW" altLang="en-US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各校單獨招生及大學各招生管道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之招生，違者取消本招生錄取資格。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179388" y="1628775"/>
            <a:ext cx="8856662" cy="467995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推薦學校須上傳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校內群名次表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各群別各項比序之成績計算方式說明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群名次表上傳範例及空白表格，請至本委員會網頁下載專區或推薦學校作業及查詢系統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3-1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中下載。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例如：被推薦考生為機械科，所屬群別為機械群，該校其</a:t>
            </a:r>
            <a:r>
              <a:rPr lang="zh-TW" altLang="en-US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所屬機械群，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如製圖學程、模具科</a:t>
            </a:r>
            <a:r>
              <a:rPr lang="zh-TW" altLang="en-US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等其他所有相關學生資料，皆須一起上傳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群名次表之欄位包括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相關學生</a:t>
            </a:r>
            <a:r>
              <a:rPr lang="zh-TW" altLang="en-US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基本資料欄位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［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如學號、學生姓名、群別代碼、學制代碼、科（組）、學程名稱及班級名稱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］及</a:t>
            </a:r>
            <a:r>
              <a:rPr lang="zh-TW" altLang="en-US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成績名次資料欄位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［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如學業平均成績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科（組）、學程名次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及比序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至比序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群名次］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群名次排名規定：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考生依成績由高而低排序，例如前四位成績依序為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98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97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97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96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，群排名應為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9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buFont typeface="+mj-ea"/>
              <a:buAutoNum type="ea1ChtPeriod"/>
            </a:pP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同一推薦學校若有不同被推薦考生之第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比序至第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比序群名次完全相同，或是其他成績異常情形（例如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位以上被推薦考生之某一比序群排名均相同），則須準備該等考生的全部成績資料，以供查驗。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32588" y="62198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80095D-9053-4ACC-94A5-EBE93D4C35A3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/>
          </a:p>
        </p:txBody>
      </p:sp>
      <p:sp>
        <p:nvSpPr>
          <p:cNvPr id="2" name="矩形 1"/>
          <p:cNvSpPr/>
          <p:nvPr/>
        </p:nvSpPr>
        <p:spPr>
          <a:xfrm>
            <a:off x="194696" y="1090539"/>
            <a:ext cx="3369192" cy="468000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上網登錄考生基本資料</a:t>
            </a:r>
          </a:p>
        </p:txBody>
      </p:sp>
      <p:sp>
        <p:nvSpPr>
          <p:cNvPr id="74760" name="文字方塊 4"/>
          <p:cNvSpPr txBox="1">
            <a:spLocks noChangeArrowheads="1"/>
          </p:cNvSpPr>
          <p:nvPr/>
        </p:nvSpPr>
        <p:spPr bwMode="auto">
          <a:xfrm>
            <a:off x="3563938" y="1122363"/>
            <a:ext cx="540067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起至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17:00</a:t>
            </a:r>
            <a:r>
              <a:rPr lang="zh-TW" altLang="en-US" sz="17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止）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-43302" y="4544325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26"/>
          <p:cNvSpPr>
            <a:spLocks noGrp="1"/>
          </p:cNvSpPr>
          <p:nvPr>
            <p:ph type="title"/>
          </p:nvPr>
        </p:nvSpPr>
        <p:spPr>
          <a:xfrm>
            <a:off x="19368" y="0"/>
            <a:ext cx="8229600" cy="908720"/>
          </a:xfrm>
        </p:spPr>
        <p:txBody>
          <a:bodyPr/>
          <a:lstStyle/>
          <a:p>
            <a:r>
              <a:rPr lang="zh-TW" altLang="en-US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2/10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群名次表</a:t>
            </a:r>
            <a: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以餐旅群為範例</a:t>
            </a:r>
          </a:p>
        </p:txBody>
      </p:sp>
      <p:sp>
        <p:nvSpPr>
          <p:cNvPr id="7703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27813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17247-9135-4603-86DD-7BDDDC1F00FB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/>
          </a:p>
        </p:txBody>
      </p:sp>
      <p:sp>
        <p:nvSpPr>
          <p:cNvPr id="77029" name="文字方塊 24"/>
          <p:cNvSpPr txBox="1">
            <a:spLocks noChangeArrowheads="1"/>
          </p:cNvSpPr>
          <p:nvPr/>
        </p:nvSpPr>
        <p:spPr bwMode="auto">
          <a:xfrm>
            <a:off x="192088" y="1052736"/>
            <a:ext cx="596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餐旅群為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群，故檔名設為</a:t>
            </a:r>
            <a:r>
              <a:rPr lang="zh-TW" altLang="en-US" sz="24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Arial Black" panose="020B0A040201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12.xls</a:t>
            </a:r>
            <a:r>
              <a:rPr lang="zh-TW" altLang="en-US" sz="2400" dirty="0">
                <a:latin typeface="細明體" panose="02020509000000000000" pitchFamily="49" charset="-120"/>
                <a:ea typeface="細明體" panose="02020509000000000000" pitchFamily="49" charset="-120"/>
                <a:cs typeface="Times New Roman" panose="02020603050405020304" pitchFamily="18" charset="0"/>
              </a:rPr>
              <a:t> 」</a:t>
            </a:r>
            <a:endParaRPr lang="zh-TW" altLang="en-US" sz="2400" dirty="0">
              <a:latin typeface="Arial Black" panose="020B0A040201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001" name="文字方塊 5"/>
          <p:cNvSpPr txBox="1">
            <a:spLocks noChangeArrowheads="1"/>
          </p:cNvSpPr>
          <p:nvPr/>
        </p:nvSpPr>
        <p:spPr bwMode="auto">
          <a:xfrm>
            <a:off x="144508" y="5085383"/>
            <a:ext cx="8860595" cy="1800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42925" indent="-54292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450850" indent="-45085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：學制：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普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高中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專業群科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綜合型高中、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實用技能學程、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建教班、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日間部進修學校、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進修部進修學校、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9—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其他。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50850" indent="-45085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至多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群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—15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個群名次表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—15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Excel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檔。</a:t>
            </a:r>
            <a:r>
              <a:rPr lang="en-US" altLang="zh-TW" sz="1600" b="1" u="sng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</a:t>
            </a:r>
            <a:r>
              <a:rPr lang="zh-TW" altLang="zh-TW" sz="1600" b="1" u="sng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個群別</a:t>
            </a:r>
            <a:r>
              <a:rPr lang="en-US" altLang="zh-TW" sz="1600" b="1" u="sng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</a:t>
            </a:r>
            <a:r>
              <a:rPr lang="zh-TW" altLang="zh-TW" sz="1600" b="1" u="sng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個檔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，以群別代碼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參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簡章附錄三「報名考生科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組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、學程代碼與報名群別表」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為檔名，例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01.xls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02.xls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…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15.xls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，最多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個群別，並分</a:t>
            </a:r>
            <a:r>
              <a:rPr lang="en-US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zh-TW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次上傳</a:t>
            </a:r>
            <a:r>
              <a:rPr lang="zh-TW" altLang="en-US" sz="1600" spc="-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sz="1600" spc="-5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50850" indent="-45085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註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、學程名稱請參考簡章附錄三之「報名考生科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、學程代碼與報名群別表」。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452319"/>
              </p:ext>
            </p:extLst>
          </p:nvPr>
        </p:nvGraphicFramePr>
        <p:xfrm>
          <a:off x="138897" y="1504238"/>
          <a:ext cx="8854632" cy="3461299"/>
        </p:xfrm>
        <a:graphic>
          <a:graphicData uri="http://schemas.openxmlformats.org/drawingml/2006/table">
            <a:tbl>
              <a:tblPr/>
              <a:tblGrid>
                <a:gridCol w="324117">
                  <a:extLst>
                    <a:ext uri="{9D8B030D-6E8A-4147-A177-3AD203B41FA5}">
                      <a16:colId xmlns:a16="http://schemas.microsoft.com/office/drawing/2014/main" val="2098674760"/>
                    </a:ext>
                  </a:extLst>
                </a:gridCol>
                <a:gridCol w="458862">
                  <a:extLst>
                    <a:ext uri="{9D8B030D-6E8A-4147-A177-3AD203B41FA5}">
                      <a16:colId xmlns:a16="http://schemas.microsoft.com/office/drawing/2014/main" val="2313907144"/>
                    </a:ext>
                  </a:extLst>
                </a:gridCol>
                <a:gridCol w="516437">
                  <a:extLst>
                    <a:ext uri="{9D8B030D-6E8A-4147-A177-3AD203B41FA5}">
                      <a16:colId xmlns:a16="http://schemas.microsoft.com/office/drawing/2014/main" val="854646808"/>
                    </a:ext>
                  </a:extLst>
                </a:gridCol>
                <a:gridCol w="368883">
                  <a:extLst>
                    <a:ext uri="{9D8B030D-6E8A-4147-A177-3AD203B41FA5}">
                      <a16:colId xmlns:a16="http://schemas.microsoft.com/office/drawing/2014/main" val="2699063410"/>
                    </a:ext>
                  </a:extLst>
                </a:gridCol>
                <a:gridCol w="368883">
                  <a:extLst>
                    <a:ext uri="{9D8B030D-6E8A-4147-A177-3AD203B41FA5}">
                      <a16:colId xmlns:a16="http://schemas.microsoft.com/office/drawing/2014/main" val="4276950781"/>
                    </a:ext>
                  </a:extLst>
                </a:gridCol>
                <a:gridCol w="737768">
                  <a:extLst>
                    <a:ext uri="{9D8B030D-6E8A-4147-A177-3AD203B41FA5}">
                      <a16:colId xmlns:a16="http://schemas.microsoft.com/office/drawing/2014/main" val="4185605490"/>
                    </a:ext>
                  </a:extLst>
                </a:gridCol>
                <a:gridCol w="737768">
                  <a:extLst>
                    <a:ext uri="{9D8B030D-6E8A-4147-A177-3AD203B41FA5}">
                      <a16:colId xmlns:a16="http://schemas.microsoft.com/office/drawing/2014/main" val="935276676"/>
                    </a:ext>
                  </a:extLst>
                </a:gridCol>
                <a:gridCol w="848433">
                  <a:extLst>
                    <a:ext uri="{9D8B030D-6E8A-4147-A177-3AD203B41FA5}">
                      <a16:colId xmlns:a16="http://schemas.microsoft.com/office/drawing/2014/main" val="646095180"/>
                    </a:ext>
                  </a:extLst>
                </a:gridCol>
                <a:gridCol w="848433">
                  <a:extLst>
                    <a:ext uri="{9D8B030D-6E8A-4147-A177-3AD203B41FA5}">
                      <a16:colId xmlns:a16="http://schemas.microsoft.com/office/drawing/2014/main" val="1626567111"/>
                    </a:ext>
                  </a:extLst>
                </a:gridCol>
                <a:gridCol w="848433">
                  <a:extLst>
                    <a:ext uri="{9D8B030D-6E8A-4147-A177-3AD203B41FA5}">
                      <a16:colId xmlns:a16="http://schemas.microsoft.com/office/drawing/2014/main" val="3482268598"/>
                    </a:ext>
                  </a:extLst>
                </a:gridCol>
                <a:gridCol w="848433">
                  <a:extLst>
                    <a:ext uri="{9D8B030D-6E8A-4147-A177-3AD203B41FA5}">
                      <a16:colId xmlns:a16="http://schemas.microsoft.com/office/drawing/2014/main" val="4173462233"/>
                    </a:ext>
                  </a:extLst>
                </a:gridCol>
                <a:gridCol w="649394">
                  <a:extLst>
                    <a:ext uri="{9D8B030D-6E8A-4147-A177-3AD203B41FA5}">
                      <a16:colId xmlns:a16="http://schemas.microsoft.com/office/drawing/2014/main" val="3372530295"/>
                    </a:ext>
                  </a:extLst>
                </a:gridCol>
                <a:gridCol w="649394">
                  <a:extLst>
                    <a:ext uri="{9D8B030D-6E8A-4147-A177-3AD203B41FA5}">
                      <a16:colId xmlns:a16="http://schemas.microsoft.com/office/drawing/2014/main" val="1478697761"/>
                    </a:ext>
                  </a:extLst>
                </a:gridCol>
                <a:gridCol w="649394">
                  <a:extLst>
                    <a:ext uri="{9D8B030D-6E8A-4147-A177-3AD203B41FA5}">
                      <a16:colId xmlns:a16="http://schemas.microsoft.com/office/drawing/2014/main" val="883525037"/>
                    </a:ext>
                  </a:extLst>
                </a:gridCol>
              </a:tblGrid>
              <a:tr h="71707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學號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群別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altLang="zh-TW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b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學程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altLang="zh-TW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、學程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專業科目及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實習科目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技能領域科目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英語文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  <a:br>
                        <a:rPr lang="zh-TW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平均成績</a:t>
                      </a:r>
                      <a:br>
                        <a:rPr lang="zh-TW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050" b="1" i="0" u="none" strike="noStrike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81495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王大明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43910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李曉華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59491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81103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陳阿飛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26501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81104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李春嬌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71626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81105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陳志明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48882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吳冠宇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605223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81001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陳建宏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餐飲三甲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64978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81107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魏冠宇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39078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07443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37486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99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83001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陳雅婷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餐飲進三甲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11600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83101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張家豪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29316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83002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周怡君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餐飲進三甲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2145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83102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簡詩涵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餐飲進三乙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15059"/>
                  </a:ext>
                </a:extLst>
              </a:tr>
              <a:tr h="1829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83003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陳淑芬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餐飲進三甲</a:t>
                      </a:r>
                    </a:p>
                  </a:txBody>
                  <a:tcPr marL="6416" marR="6416" marT="64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6416" marR="6416" marT="64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557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43" name="標題 26"/>
          <p:cNvSpPr>
            <a:spLocks noGrp="1"/>
          </p:cNvSpPr>
          <p:nvPr>
            <p:ph type="title"/>
          </p:nvPr>
        </p:nvSpPr>
        <p:spPr>
          <a:xfrm>
            <a:off x="22280" y="135890"/>
            <a:ext cx="7921625" cy="633412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3/10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上傳群名次表檔案欄位說明</a:t>
            </a:r>
          </a:p>
        </p:txBody>
      </p:sp>
      <p:sp>
        <p:nvSpPr>
          <p:cNvPr id="789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647B3-BEA2-40F3-B0FD-B712057A985A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/>
          </a:p>
        </p:txBody>
      </p:sp>
      <p:sp>
        <p:nvSpPr>
          <p:cNvPr id="78944" name="文字方塊 6"/>
          <p:cNvSpPr txBox="1">
            <a:spLocks noChangeArrowheads="1"/>
          </p:cNvSpPr>
          <p:nvPr/>
        </p:nvSpPr>
        <p:spPr bwMode="auto">
          <a:xfrm>
            <a:off x="179388" y="981075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上傳檔案失敗，請先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檢視各欄位之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「資料型態」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是否正確</a:t>
            </a:r>
            <a:r>
              <a:rPr lang="zh-TW" altLang="en-US" sz="2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12035"/>
              </p:ext>
            </p:extLst>
          </p:nvPr>
        </p:nvGraphicFramePr>
        <p:xfrm>
          <a:off x="1" y="1428205"/>
          <a:ext cx="9143999" cy="53999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1559">
                  <a:extLst>
                    <a:ext uri="{9D8B030D-6E8A-4147-A177-3AD203B41FA5}">
                      <a16:colId xmlns:a16="http://schemas.microsoft.com/office/drawing/2014/main" val="2889167997"/>
                    </a:ext>
                  </a:extLst>
                </a:gridCol>
                <a:gridCol w="3254271">
                  <a:extLst>
                    <a:ext uri="{9D8B030D-6E8A-4147-A177-3AD203B41FA5}">
                      <a16:colId xmlns:a16="http://schemas.microsoft.com/office/drawing/2014/main" val="529337176"/>
                    </a:ext>
                  </a:extLst>
                </a:gridCol>
                <a:gridCol w="966425">
                  <a:extLst>
                    <a:ext uri="{9D8B030D-6E8A-4147-A177-3AD203B41FA5}">
                      <a16:colId xmlns:a16="http://schemas.microsoft.com/office/drawing/2014/main" val="2465755262"/>
                    </a:ext>
                  </a:extLst>
                </a:gridCol>
                <a:gridCol w="1040766">
                  <a:extLst>
                    <a:ext uri="{9D8B030D-6E8A-4147-A177-3AD203B41FA5}">
                      <a16:colId xmlns:a16="http://schemas.microsoft.com/office/drawing/2014/main" val="287985487"/>
                    </a:ext>
                  </a:extLst>
                </a:gridCol>
                <a:gridCol w="3270978">
                  <a:extLst>
                    <a:ext uri="{9D8B030D-6E8A-4147-A177-3AD203B41FA5}">
                      <a16:colId xmlns:a16="http://schemas.microsoft.com/office/drawing/2014/main" val="2423779983"/>
                    </a:ext>
                  </a:extLst>
                </a:gridCol>
              </a:tblGrid>
              <a:tr h="289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欄位名稱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資料型態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43153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5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/>
                </a:tc>
                <a:extLst>
                  <a:ext uri="{0D108BD9-81ED-4DB2-BD59-A6C34878D82A}">
                    <a16:rowId xmlns:a16="http://schemas.microsoft.com/office/drawing/2014/main" val="1777852154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學號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5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/>
                </a:tc>
                <a:extLst>
                  <a:ext uri="{0D108BD9-81ED-4DB2-BD59-A6C34878D82A}">
                    <a16:rowId xmlns:a16="http://schemas.microsoft.com/office/drawing/2014/main" val="527479529"/>
                  </a:ext>
                </a:extLst>
              </a:tr>
              <a:tr h="509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學生姓名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需造字者填造字申請表，連同報名資料寄至本會。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/>
                </a:tc>
                <a:extLst>
                  <a:ext uri="{0D108BD9-81ED-4DB2-BD59-A6C34878D82A}">
                    <a16:rowId xmlns:a16="http://schemas.microsoft.com/office/drawing/2014/main" val="3099573562"/>
                  </a:ext>
                </a:extLst>
              </a:tr>
              <a:tr h="509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群別代碼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固定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請參考簡章附錄三「畢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肄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業科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、學程代碼與報名群別表」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/>
                </a:tc>
                <a:extLst>
                  <a:ext uri="{0D108BD9-81ED-4DB2-BD59-A6C34878D82A}">
                    <a16:rowId xmlns:a16="http://schemas.microsoft.com/office/drawing/2014/main" val="1383394787"/>
                  </a:ext>
                </a:extLst>
              </a:tr>
              <a:tr h="1072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學制代碼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1—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</a:t>
                      </a: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</a:t>
                      </a: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</a:t>
                      </a: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專業群科</a:t>
                      </a: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1500" b="1" kern="1200" dirty="0">
                        <a:solidFill>
                          <a:srgbClr val="D6009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2—</a:t>
                      </a:r>
                      <a:r>
                        <a:rPr lang="zh-TW" alt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綜合型高中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3—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實用技能學程、</a:t>
                      </a:r>
                      <a:r>
                        <a:rPr 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4—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建教班、</a:t>
                      </a:r>
                      <a:r>
                        <a:rPr 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5—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日間部進修學校、</a:t>
                      </a:r>
                      <a:endParaRPr lang="en-US" altLang="zh-TW" sz="1500" b="1" kern="1200" dirty="0">
                        <a:solidFill>
                          <a:srgbClr val="D6009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6—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進修部進修學校、</a:t>
                      </a:r>
                      <a:r>
                        <a:rPr lang="en-US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9—</a:t>
                      </a:r>
                      <a:r>
                        <a:rPr lang="zh-TW" sz="1500" b="1" kern="1200" dirty="0">
                          <a:solidFill>
                            <a:srgbClr val="D60093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1500" b="1" kern="100" dirty="0">
                        <a:solidFill>
                          <a:srgbClr val="D6009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1571951478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、學程名稱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3372550360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班級名稱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6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最多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碼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234601827"/>
                  </a:ext>
                </a:extLst>
              </a:tr>
              <a:tr h="286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學業平均成績科</a:t>
                      </a: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5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、學程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各學制、科</a:t>
                      </a:r>
                      <a:r>
                        <a:rPr lang="en-US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</a:t>
                      </a:r>
                      <a:r>
                        <a:rPr lang="en-US" alt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學程分別排名</a:t>
                      </a: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4068394693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學業平均成績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3455054052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專業科目及實習科目平均成績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alt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3335781152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技能領域科目平均成績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alt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3154260941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alt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2627356792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alt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2509854567"/>
                  </a:ext>
                </a:extLst>
              </a:tr>
              <a:tr h="273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數學平均成績</a:t>
                      </a:r>
                      <a:r>
                        <a:rPr lang="zh-TW" sz="15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5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群排名</a:t>
                      </a:r>
                      <a:endParaRPr lang="zh-TW" altLang="zh-TW" sz="15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00" marR="57700" marT="0" marB="0" anchor="ctr"/>
                </a:tc>
                <a:extLst>
                  <a:ext uri="{0D108BD9-81ED-4DB2-BD59-A6C34878D82A}">
                    <a16:rowId xmlns:a16="http://schemas.microsoft.com/office/drawing/2014/main" val="975971134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-22218" y="992867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658542"/>
              </p:ext>
            </p:extLst>
          </p:nvPr>
        </p:nvGraphicFramePr>
        <p:xfrm>
          <a:off x="291652" y="1127812"/>
          <a:ext cx="8528826" cy="47404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6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233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613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科技繁星招生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學校別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校數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招生</a:t>
                      </a:r>
                      <a:endParaRPr lang="en-US" altLang="zh-TW" sz="1800" b="1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1077913" rtl="0" eaLnBrk="1" fontAlgn="ctr" latinLnBrk="0" hangingPunct="1"/>
                      <a:r>
                        <a:rPr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名額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4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  <a:endParaRPr lang="en-US" altLang="zh-TW" sz="1800" b="1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endParaRPr lang="en-US" altLang="zh-TW" sz="1800" b="1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br>
                        <a:rPr lang="zh-TW" altLang="en-US" sz="18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放棄</a:t>
                      </a:r>
                      <a:b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</a:t>
                      </a:r>
                      <a:b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</a:t>
                      </a: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=(B-C)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rgbClr val="CC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報到率</a:t>
                      </a:r>
                      <a:br>
                        <a:rPr lang="zh-TW" altLang="en-US" sz="1800" b="1" u="none" strike="noStrike" dirty="0">
                          <a:solidFill>
                            <a:srgbClr val="CC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C/B</a:t>
                      </a:r>
                      <a:br>
                        <a:rPr lang="en-US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%</a:t>
                      </a:r>
                      <a:endParaRPr lang="en-US" sz="1400" b="0" u="none" strike="noStrike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en-US" altLang="zh-TW" sz="26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</a:t>
                      </a:r>
                      <a:endParaRPr lang="zh-TW" sz="26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國立</a:t>
                      </a:r>
                      <a:endParaRPr lang="zh-TW" sz="2000" b="0" i="0" u="none" strike="noStrike" kern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944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928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851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77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91.7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私立</a:t>
                      </a:r>
                      <a:endParaRPr lang="zh-TW" sz="2000" b="0" i="0" u="none" strike="noStrike" kern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39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1,726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1,158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884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274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kern="1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76.3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b="1" u="none" strike="noStrike" kern="12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52</a:t>
                      </a:r>
                      <a:endParaRPr lang="zh-TW" sz="2000" b="1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2,670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2,086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1,735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↓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351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新細明體" panose="02020500000000000000" pitchFamily="18" charset="-120"/>
                          <a:cs typeface="Calibri"/>
                        </a:rPr>
                        <a:t>↑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  <a:cs typeface="+mn-cs"/>
                        </a:rPr>
                        <a:t>83.2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110</a:t>
                      </a:r>
                      <a:endParaRPr lang="zh-TW" sz="26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國立</a:t>
                      </a:r>
                      <a:endParaRPr lang="zh-TW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938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935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860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75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92.0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私立</a:t>
                      </a:r>
                      <a:endParaRPr lang="zh-TW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39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1,783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1,159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836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323 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72.1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b="1" u="none" strike="noStrike" kern="12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52</a:t>
                      </a:r>
                      <a:endParaRPr lang="zh-TW" sz="2000" b="1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2,721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2,094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1,696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398 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81.0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0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109</a:t>
                      </a:r>
                      <a:endParaRPr lang="zh-TW" sz="26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國立</a:t>
                      </a:r>
                      <a:endParaRPr lang="zh-TW" sz="2000" b="0" i="0" u="none" strike="noStrike" kern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13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938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931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865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66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92.9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u="none" strike="noStrike" kern="120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私立</a:t>
                      </a:r>
                      <a:endParaRPr lang="zh-TW" sz="2000" b="0" i="0" u="none" strike="noStrike" kern="120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38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1,933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1,228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914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314 </a:t>
                      </a:r>
                      <a:endParaRPr lang="zh-TW" sz="2000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74.4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sz="2000" b="1" u="none" strike="noStrike" kern="12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51</a:t>
                      </a:r>
                      <a:endParaRPr lang="zh-TW" sz="2000" b="1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2,871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2,159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1,779 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380 </a:t>
                      </a:r>
                      <a:endParaRPr lang="zh-TW" sz="2000" b="1" kern="100" dirty="0"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標楷體" panose="03000509000000000000" pitchFamily="65" charset="-120"/>
                        </a:rPr>
                        <a:t>82.4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108000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0" y="144672"/>
            <a:ext cx="8229600" cy="633412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壹、近三年招生概況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23520" y="630579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2CB515-4629-424B-A2EF-B2C67B78FB76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32288"/>
            <a:ext cx="8229600" cy="633413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3/10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上傳群名次表失敗範例說明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例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1</a:t>
            </a:r>
            <a:endParaRPr lang="zh-TW" altLang="en-US" sz="32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3933"/>
            <a:ext cx="8539561" cy="449352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-15302" y="1060936"/>
            <a:ext cx="725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欄，文字須轉成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，始能上傳成功</a:t>
            </a:r>
          </a:p>
        </p:txBody>
      </p:sp>
    </p:spTree>
    <p:extLst>
      <p:ext uri="{BB962C8B-B14F-4D97-AF65-F5344CB8AC3E}">
        <p14:creationId xmlns:p14="http://schemas.microsoft.com/office/powerpoint/2010/main" val="776852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40" y="157272"/>
            <a:ext cx="8229600" cy="633413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4/10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上傳群名次表失敗範例說明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例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2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856984" cy="3936456"/>
          </a:xfrm>
        </p:spPr>
      </p:pic>
      <p:sp>
        <p:nvSpPr>
          <p:cNvPr id="8" name="矩形 7"/>
          <p:cNvSpPr/>
          <p:nvPr/>
        </p:nvSpPr>
        <p:spPr>
          <a:xfrm>
            <a:off x="0" y="1160606"/>
            <a:ext cx="9144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欄，學業平均成績科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、學程名次，學制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、學制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各科別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應分別計算</a:t>
            </a:r>
            <a:r>
              <a:rPr lang="zh-TW" altLang="en-US" sz="1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endParaRPr lang="zh-TW" altLang="en-US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I~N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欄，群名次應以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19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群全部學生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計算排名</a:t>
            </a:r>
          </a:p>
        </p:txBody>
      </p:sp>
    </p:spTree>
    <p:extLst>
      <p:ext uri="{BB962C8B-B14F-4D97-AF65-F5344CB8AC3E}">
        <p14:creationId xmlns:p14="http://schemas.microsoft.com/office/powerpoint/2010/main" val="395688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5169"/>
            <a:ext cx="8229600" cy="633413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5/10</a:t>
            </a:r>
            <a:r>
              <a:rPr lang="zh-TW" altLang="en-US" sz="26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br>
              <a:rPr lang="en-US" altLang="zh-TW" sz="26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</a:b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上傳群名次表失敗範例說明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例</a:t>
            </a:r>
            <a:r>
              <a:rPr lang="en-US" altLang="zh-TW" sz="32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3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944" y="1166461"/>
            <a:ext cx="8820544" cy="10073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</a:t>
            </a:r>
            <a:r>
              <a:rPr lang="zh-TW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序號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</a:t>
            </a:r>
            <a:r>
              <a:rPr lang="zh-TW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學制代碼，須為</a:t>
            </a:r>
            <a:r>
              <a:rPr lang="zh-TW" altLang="zh-TW" sz="2000" b="1" kern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</a:t>
            </a:r>
            <a:r>
              <a:rPr lang="zh-TW" altLang="zh-TW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飛機修護科，學業平均成績科組學程名次</a:t>
            </a:r>
            <a:r>
              <a:rPr lang="zh-TW" altLang="en-US" sz="20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有缺漏，須</a:t>
            </a:r>
            <a:r>
              <a:rPr lang="zh-TW" altLang="zh-TW" sz="2000" b="1" kern="12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重新排名</a:t>
            </a:r>
            <a:r>
              <a:rPr lang="zh-TW" altLang="en-US" sz="2000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4" y="2173778"/>
            <a:ext cx="8892480" cy="39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標題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0898" name="內容版面配置區 2"/>
          <p:cNvSpPr>
            <a:spLocks noGrp="1"/>
          </p:cNvSpPr>
          <p:nvPr>
            <p:ph idx="1"/>
          </p:nvPr>
        </p:nvSpPr>
        <p:spPr>
          <a:xfrm>
            <a:off x="194696" y="1628329"/>
            <a:ext cx="8841800" cy="4969023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被推薦考生本人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至本委員會網站「考生作業系統」之「網路報名系統」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輸入個人持有證明文件之報名資料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並確實核對正確。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報名資料會傳送至所屬推薦學校系統，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推薦學校須審查考生輸入報名資料、第七、八比序登錄項目是否與證明文件相符。</a:t>
            </a:r>
            <a:endParaRPr lang="en-US" altLang="zh-TW" sz="21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正確無誤者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，即由所屬推薦學校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確定送出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，完成網路報名，即不得修改；</a:t>
            </a:r>
            <a:r>
              <a:rPr lang="zh-TW" altLang="en-US" sz="2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未正確者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，由所屬推薦學校</a:t>
            </a:r>
            <a:r>
              <a:rPr lang="zh-TW" altLang="en-US" sz="21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退回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考生資料輸入頁面，並協助考生確實修改正確後，再進行資料確定送出。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考生網路輸入報名資料並由所屬推薦學校審查無誤後</a:t>
            </a:r>
            <a:r>
              <a:rPr lang="zh-TW" altLang="en-US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確定送出</a:t>
            </a:r>
            <a:r>
              <a:rPr lang="en-US" altLang="zh-TW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即不得修改</a:t>
            </a:r>
            <a:r>
              <a:rPr lang="en-US" altLang="zh-TW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，且均須於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112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22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17:00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前完成，始完成網路報名。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考生報名資料經完成網路報名後，才得以列印報名表件。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報名表、第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比序彙整表、第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比序彙整表除由考生親自簽名外，並須經學校相關審核人員簽章。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808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B3170-C16C-4E34-87E9-4ECBEC71166E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TW" sz="1400" dirty="0"/>
          </a:p>
        </p:txBody>
      </p:sp>
      <p:sp>
        <p:nvSpPr>
          <p:cNvPr id="7" name="矩形 6"/>
          <p:cNvSpPr/>
          <p:nvPr/>
        </p:nvSpPr>
        <p:spPr>
          <a:xfrm>
            <a:off x="194696" y="1090539"/>
            <a:ext cx="3153168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被推薦考生網路報名</a:t>
            </a:r>
          </a:p>
        </p:txBody>
      </p:sp>
      <p:sp>
        <p:nvSpPr>
          <p:cNvPr id="80905" name="文字方塊 8"/>
          <p:cNvSpPr txBox="1">
            <a:spLocks noChangeArrowheads="1"/>
          </p:cNvSpPr>
          <p:nvPr/>
        </p:nvSpPr>
        <p:spPr bwMode="auto">
          <a:xfrm>
            <a:off x="3317559" y="1122413"/>
            <a:ext cx="57189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起至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止）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22800" y="4252768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38984" y="2399680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標題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7042" name="內容版面配置區 2"/>
          <p:cNvSpPr>
            <a:spLocks noGrp="1"/>
          </p:cNvSpPr>
          <p:nvPr>
            <p:ph idx="1"/>
          </p:nvPr>
        </p:nvSpPr>
        <p:spPr>
          <a:xfrm>
            <a:off x="195263" y="1556792"/>
            <a:ext cx="8645525" cy="130960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u"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推薦學校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收齊被推薦考生資料後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統一由學校集體寄送報名資料至本委員會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（以郵戳為憑，逾時概不受理）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收件情形學校可上學校作業系統查詢，考生可至網路報名系統查詢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9EEF89-D7FA-4FAF-B4A2-ED5BE42D0864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400"/>
          </a:p>
        </p:txBody>
      </p:sp>
      <p:sp>
        <p:nvSpPr>
          <p:cNvPr id="24" name="矩形 23"/>
          <p:cNvSpPr/>
          <p:nvPr/>
        </p:nvSpPr>
        <p:spPr>
          <a:xfrm>
            <a:off x="107504" y="1059181"/>
            <a:ext cx="2649112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華康中黑體" pitchFamily="49" charset="-120"/>
                <a:ea typeface="華康中黑體" pitchFamily="49" charset="-120"/>
              </a:rPr>
              <a:t>郵寄報名相關表件</a:t>
            </a:r>
          </a:p>
        </p:txBody>
      </p:sp>
      <p:sp>
        <p:nvSpPr>
          <p:cNvPr id="87048" name="文字方塊 24"/>
          <p:cNvSpPr txBox="1">
            <a:spLocks noChangeArrowheads="1"/>
          </p:cNvSpPr>
          <p:nvPr/>
        </p:nvSpPr>
        <p:spPr bwMode="auto">
          <a:xfrm>
            <a:off x="2698875" y="1103251"/>
            <a:ext cx="54015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23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日前，以快遞或限時掛號寄送本會）</a:t>
            </a:r>
          </a:p>
        </p:txBody>
      </p:sp>
      <p:sp>
        <p:nvSpPr>
          <p:cNvPr id="26" name="矩形 25"/>
          <p:cNvSpPr/>
          <p:nvPr/>
        </p:nvSpPr>
        <p:spPr>
          <a:xfrm>
            <a:off x="107504" y="2924944"/>
            <a:ext cx="4802403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報名資格及比序成績審查結果公告</a:t>
            </a:r>
          </a:p>
        </p:txBody>
      </p:sp>
      <p:sp>
        <p:nvSpPr>
          <p:cNvPr id="35852" name="內容版面配置區 2"/>
          <p:cNvSpPr txBox="1">
            <a:spLocks/>
          </p:cNvSpPr>
          <p:nvPr/>
        </p:nvSpPr>
        <p:spPr bwMode="auto">
          <a:xfrm>
            <a:off x="143056" y="3438211"/>
            <a:ext cx="8640028" cy="2381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本委員會於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起，於本委員會網站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「網路報名系統」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「查詢資格與比序審查結果」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提供查詢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資格審查不符者，本委員會於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前以傳真方式通知所屬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推薦學校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zh-TW" altLang="en-US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若對審查結果或比序成績有疑義，請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於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112</a:t>
            </a:r>
            <a:r>
              <a:rPr lang="zh-TW" altLang="en-US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00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前，填寫</a:t>
            </a:r>
            <a:r>
              <a:rPr lang="zh-TW" altLang="en-US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附件五之「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推薦報名資格及第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7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比序、第</a:t>
            </a:r>
            <a:r>
              <a:rPr lang="en-US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8</a:t>
            </a:r>
            <a:r>
              <a:rPr lang="zh-TW" altLang="zh-TW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比序總合成績複查申請表</a:t>
            </a:r>
            <a:r>
              <a:rPr lang="zh-TW" altLang="en-US" sz="21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」，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向本委員會以傳真方式提出申請。</a:t>
            </a:r>
            <a:endParaRPr lang="zh-TW" altLang="en-US" sz="2100" spc="-4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87053" name="文字方塊 27"/>
          <p:cNvSpPr txBox="1">
            <a:spLocks noChangeArrowheads="1"/>
          </p:cNvSpPr>
          <p:nvPr/>
        </p:nvSpPr>
        <p:spPr bwMode="auto">
          <a:xfrm>
            <a:off x="4860032" y="2988692"/>
            <a:ext cx="302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起）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標題 5"/>
          <p:cNvSpPr>
            <a:spLocks noGrp="1"/>
          </p:cNvSpPr>
          <p:nvPr>
            <p:ph type="title"/>
          </p:nvPr>
        </p:nvSpPr>
        <p:spPr>
          <a:xfrm>
            <a:off x="-21431" y="188640"/>
            <a:ext cx="91313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9090" name="內容版面配置區 2"/>
          <p:cNvSpPr>
            <a:spLocks noGrp="1"/>
          </p:cNvSpPr>
          <p:nvPr>
            <p:ph idx="1"/>
          </p:nvPr>
        </p:nvSpPr>
        <p:spPr>
          <a:xfrm>
            <a:off x="123825" y="1628775"/>
            <a:ext cx="8840788" cy="1800225"/>
          </a:xfrm>
        </p:spPr>
        <p:txBody>
          <a:bodyPr/>
          <a:lstStyle/>
          <a:p>
            <a:pPr algn="just">
              <a:spcBef>
                <a:spcPts val="400"/>
              </a:spcBef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學校可至「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推薦學校作業及查詢系統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」查詢該校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被推薦考生之群排名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；考生可至考生作業系統「</a:t>
            </a:r>
            <a:r>
              <a:rPr lang="zh-TW" altLang="en-US" sz="21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考生排名查詢系統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」查詢。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考生排名複查：請填妥簡章附件六之複查申請表，於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12:00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前，傳真至本委員會。</a:t>
            </a:r>
          </a:p>
        </p:txBody>
      </p:sp>
      <p:sp>
        <p:nvSpPr>
          <p:cNvPr id="89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4CF4EE-CD68-4866-A6F9-E7D8B30E6801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400" dirty="0"/>
          </a:p>
        </p:txBody>
      </p:sp>
      <p:sp>
        <p:nvSpPr>
          <p:cNvPr id="6" name="矩形 5"/>
          <p:cNvSpPr/>
          <p:nvPr/>
        </p:nvSpPr>
        <p:spPr>
          <a:xfrm>
            <a:off x="143664" y="1153093"/>
            <a:ext cx="2217064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網路排名查詢</a:t>
            </a:r>
          </a:p>
        </p:txBody>
      </p:sp>
      <p:sp>
        <p:nvSpPr>
          <p:cNvPr id="89096" name="文字方塊 6"/>
          <p:cNvSpPr txBox="1">
            <a:spLocks noChangeArrowheads="1"/>
          </p:cNvSpPr>
          <p:nvPr/>
        </p:nvSpPr>
        <p:spPr bwMode="auto">
          <a:xfrm>
            <a:off x="2233613" y="1184275"/>
            <a:ext cx="3400200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起）</a:t>
            </a:r>
          </a:p>
        </p:txBody>
      </p:sp>
      <p:sp>
        <p:nvSpPr>
          <p:cNvPr id="8" name="矩形 7"/>
          <p:cNvSpPr/>
          <p:nvPr/>
        </p:nvSpPr>
        <p:spPr>
          <a:xfrm>
            <a:off x="143664" y="3284984"/>
            <a:ext cx="3728719" cy="432048"/>
          </a:xfrm>
          <a:prstGeom prst="rect">
            <a:avLst/>
          </a:prstGeom>
          <a:solidFill>
            <a:srgbClr val="FF3399"/>
          </a:solidFill>
          <a:effectLst>
            <a:glow rad="101600">
              <a:srgbClr val="FFFF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被推薦考生網路登記志願</a:t>
            </a:r>
          </a:p>
        </p:txBody>
      </p:sp>
      <p:sp>
        <p:nvSpPr>
          <p:cNvPr id="38925" name="文字方塊 9"/>
          <p:cNvSpPr txBox="1">
            <a:spLocks noChangeArrowheads="1"/>
          </p:cNvSpPr>
          <p:nvPr/>
        </p:nvSpPr>
        <p:spPr bwMode="auto">
          <a:xfrm>
            <a:off x="3851920" y="3347700"/>
            <a:ext cx="52920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（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112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27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10:00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起至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112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r>
              <a:rPr lang="en-US" altLang="zh-TW" sz="1800" b="1" spc="-4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17:00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）</a:t>
            </a:r>
          </a:p>
        </p:txBody>
      </p:sp>
      <p:sp>
        <p:nvSpPr>
          <p:cNvPr id="89102" name="內容版面配置區 2"/>
          <p:cNvSpPr txBox="1">
            <a:spLocks/>
          </p:cNvSpPr>
          <p:nvPr/>
        </p:nvSpPr>
        <p:spPr bwMode="auto">
          <a:xfrm>
            <a:off x="143664" y="3781059"/>
            <a:ext cx="8820949" cy="281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spcBef>
                <a:spcPts val="400"/>
              </a:spcBef>
              <a:buFont typeface="Wingdings" panose="05000000000000000000" pitchFamily="2" charset="2"/>
              <a:buChar char="u"/>
            </a:pP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每位考生依其就讀科（組）、學程歸屬之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專業群科</a:t>
            </a:r>
            <a:r>
              <a:rPr lang="en-US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群科之一群，選填登記各科技校院於該</a:t>
            </a:r>
            <a:r>
              <a:rPr lang="zh-TW" altLang="zh-TW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招生群別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2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不分群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之系（組）、學程志願</a:t>
            </a: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至多</a:t>
            </a:r>
            <a:r>
              <a:rPr lang="zh-TW" altLang="en-US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可選填</a:t>
            </a:r>
            <a:r>
              <a:rPr lang="en-US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zh-TW" sz="21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個志願</a:t>
            </a:r>
            <a:r>
              <a:rPr lang="zh-TW" altLang="zh-TW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u"/>
            </a:pP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就讀志願序，</a:t>
            </a:r>
            <a:r>
              <a:rPr lang="zh-TW" altLang="en-US" sz="2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一經確定送出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後即完成志願登記，</a:t>
            </a:r>
            <a:r>
              <a:rPr lang="zh-TW" alt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以任何理由要求</a:t>
            </a: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修改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重填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sz="2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buFont typeface="Wingdings" panose="05000000000000000000" pitchFamily="2" charset="2"/>
              <a:buChar char="u"/>
            </a:pPr>
            <a:r>
              <a:rPr lang="zh-TW" altLang="en-US" sz="2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請考生親自上網登記就讀志願，各承辦老師請勿代為操作。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5633813" y="1082927"/>
            <a:ext cx="1838774" cy="442844"/>
          </a:xfrm>
          <a:prstGeom prst="wedgeRoundRectCallout">
            <a:avLst>
              <a:gd name="adj1" fmla="val -45295"/>
              <a:gd name="adj2" fmla="val 79999"/>
              <a:gd name="adj3" fmla="val 16667"/>
            </a:avLst>
          </a:prstGeom>
          <a:noFill/>
          <a:ln>
            <a:solidFill>
              <a:srgbClr val="FF99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不另寄發通知單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-77781" y="4860458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標題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1138" name="內容版面配置區 2"/>
          <p:cNvSpPr>
            <a:spLocks noGrp="1"/>
          </p:cNvSpPr>
          <p:nvPr>
            <p:ph idx="1"/>
          </p:nvPr>
        </p:nvSpPr>
        <p:spPr>
          <a:xfrm>
            <a:off x="395288" y="1700213"/>
            <a:ext cx="8234362" cy="432117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本委員會網站公告錄取名單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不另寄分發結果之書面通知，考生須自行上網查詢、下載或列印各考生之分發結果通知單。考生如未上網查詢，而致錄取權益受損，概由考生自行負責。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推薦學校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亦可自行上網查詢或列印錄取名單存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分發結果複查：請填妥簡章附件六之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複查申請表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並檢附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就讀志願表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12:00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前，向本委員會以傳真方式提出申請。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11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6E8497-86EB-4AE8-9FD1-34D462329EF6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/>
          </a:p>
        </p:txBody>
      </p:sp>
      <p:sp>
        <p:nvSpPr>
          <p:cNvPr id="6" name="矩形 5"/>
          <p:cNvSpPr/>
          <p:nvPr/>
        </p:nvSpPr>
        <p:spPr>
          <a:xfrm>
            <a:off x="143664" y="1153093"/>
            <a:ext cx="2217064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分發結果公告</a:t>
            </a:r>
          </a:p>
        </p:txBody>
      </p:sp>
      <p:sp>
        <p:nvSpPr>
          <p:cNvPr id="91144" name="文字方塊 8"/>
          <p:cNvSpPr txBox="1">
            <a:spLocks noChangeArrowheads="1"/>
          </p:cNvSpPr>
          <p:nvPr/>
        </p:nvSpPr>
        <p:spPr bwMode="auto">
          <a:xfrm>
            <a:off x="2233613" y="1184275"/>
            <a:ext cx="5113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起）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標題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捌、作業流程注意事項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10/10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931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B7E0E-9B27-4DDC-B6F4-76FCE25BA3CE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/>
          </a:p>
        </p:txBody>
      </p:sp>
      <p:sp>
        <p:nvSpPr>
          <p:cNvPr id="6" name="矩形 5"/>
          <p:cNvSpPr/>
          <p:nvPr/>
        </p:nvSpPr>
        <p:spPr>
          <a:xfrm>
            <a:off x="145390" y="1183319"/>
            <a:ext cx="2391650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報到及註冊入學</a:t>
            </a:r>
          </a:p>
        </p:txBody>
      </p:sp>
      <p:sp>
        <p:nvSpPr>
          <p:cNvPr id="93190" name="內容版面配置區 2"/>
          <p:cNvSpPr txBox="1">
            <a:spLocks/>
          </p:cNvSpPr>
          <p:nvPr/>
        </p:nvSpPr>
        <p:spPr bwMode="auto">
          <a:xfrm>
            <a:off x="145390" y="1652239"/>
            <a:ext cx="8713787" cy="7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各科技校院不另辦理報到作業，各錄取生之註冊入學通知，由各錄取學校自行寄發。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084" y="2495451"/>
            <a:ext cx="2391650" cy="43204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放棄錄取資格</a:t>
            </a:r>
          </a:p>
        </p:txBody>
      </p:sp>
      <p:sp>
        <p:nvSpPr>
          <p:cNvPr id="93195" name="內容版面配置區 2"/>
          <p:cNvSpPr txBox="1">
            <a:spLocks/>
          </p:cNvSpPr>
          <p:nvPr/>
        </p:nvSpPr>
        <p:spPr bwMode="auto">
          <a:xfrm>
            <a:off x="139453" y="2938863"/>
            <a:ext cx="8719724" cy="373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buFont typeface="Wingdings" panose="05000000000000000000" pitchFamily="2" charset="2"/>
              <a:buChar char="u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經本委員會分發之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錄取生，無論放棄與否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，一概不得參加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學年度四技二專甄選入學。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欲申請放棄錄取資格者，請填寫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簡章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附件七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科技校院繁星計畫聯合推薦甄選入學招生</a:t>
            </a:r>
            <a:r>
              <a:rPr lang="zh-TW" altLang="zh-TW" sz="2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放棄錄取資格聲明書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12:00</a:t>
            </a:r>
            <a:r>
              <a:rPr lang="zh-TW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將此書面資料</a:t>
            </a:r>
            <a:r>
              <a:rPr lang="zh-TW" altLang="zh-TW" sz="2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至錄取學校，且以</a:t>
            </a:r>
            <a:r>
              <a:rPr lang="zh-TW" altLang="zh-TW" sz="22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電話確定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錄取學校已收到傳真，始完成放棄程序。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未依規定期限及方式辦理聲明放棄錄取資格者，不得參加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</a:t>
            </a:r>
            <a:r>
              <a:rPr lang="zh-TW" altLang="en-US"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度</a:t>
            </a:r>
            <a:r>
              <a:rPr lang="zh-TW" altLang="zh-TW"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四技二專</a:t>
            </a:r>
            <a:r>
              <a:rPr lang="zh-TW" altLang="zh-TW" sz="2200" spc="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技優甄審</a:t>
            </a:r>
            <a:r>
              <a:rPr lang="zh-TW" altLang="zh-TW"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入學招生、日間部</a:t>
            </a:r>
            <a:r>
              <a:rPr lang="zh-TW" altLang="zh-TW" sz="2200" spc="5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聯合登記分發</a:t>
            </a:r>
            <a:r>
              <a:rPr lang="zh-TW" altLang="zh-TW" sz="2200" spc="5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入學招生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200" spc="-3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各校單獨招生及大學各招生管道</a:t>
            </a:r>
            <a:r>
              <a:rPr lang="zh-TW" altLang="zh-TW" sz="2200" spc="-3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之招生，違者取消本招生錄取資格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3196" name="文字方塊 10"/>
          <p:cNvSpPr txBox="1">
            <a:spLocks noChangeArrowheads="1"/>
          </p:cNvSpPr>
          <p:nvPr/>
        </p:nvSpPr>
        <p:spPr bwMode="auto">
          <a:xfrm>
            <a:off x="2508250" y="2527325"/>
            <a:ext cx="511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12:00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前）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-74522" y="3716624"/>
            <a:ext cx="40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9900"/>
                </a:solidFill>
                <a:sym typeface="Wingdings 2" panose="05020102010507070707" pitchFamily="18" charset="2"/>
              </a:rPr>
              <a:t></a:t>
            </a:r>
            <a:endParaRPr lang="zh-TW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標題 5"/>
          <p:cNvSpPr>
            <a:spLocks noGrp="1"/>
          </p:cNvSpPr>
          <p:nvPr>
            <p:ph type="title"/>
          </p:nvPr>
        </p:nvSpPr>
        <p:spPr>
          <a:xfrm>
            <a:off x="107504" y="210629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意見交流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3024336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02-2772-5333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02-2773-8881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</a:t>
            </a:r>
            <a:r>
              <a:rPr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https://www.jctv.ntut.edu.tw/star/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電子郵件信箱：</a:t>
            </a:r>
            <a:r>
              <a:rPr lang="en-US" altLang="zh-TW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star@ntut.edu.tw</a:t>
            </a:r>
            <a:endParaRPr lang="zh-TW" altLang="en-US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1B593-5262-4CE5-AF4D-BE4AC4A87A50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400"/>
          </a:p>
        </p:txBody>
      </p:sp>
      <p:pic>
        <p:nvPicPr>
          <p:cNvPr id="2050" name="Picture 2" descr="https://truth.bahamut.com.tw/s01/201802/d6841ea175de5e44dd743843792ec8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76" y="1484784"/>
            <a:ext cx="3041621" cy="171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9525" y="166457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壹、近三年招生概況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888739"/>
              </p:ext>
            </p:extLst>
          </p:nvPr>
        </p:nvGraphicFramePr>
        <p:xfrm>
          <a:off x="395536" y="1124745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直線接點 6"/>
          <p:cNvCxnSpPr/>
          <p:nvPr/>
        </p:nvCxnSpPr>
        <p:spPr>
          <a:xfrm flipV="1">
            <a:off x="952509" y="4483097"/>
            <a:ext cx="7877158" cy="268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8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316416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貳、招生名額 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ea typeface="華康超明體" panose="02020C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04248" y="633482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49E892-DED3-4AA1-A618-82FB6CE3D5C0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/>
          </a:p>
        </p:txBody>
      </p:sp>
      <p:sp>
        <p:nvSpPr>
          <p:cNvPr id="7" name="矩形 6"/>
          <p:cNvSpPr/>
          <p:nvPr/>
        </p:nvSpPr>
        <p:spPr>
          <a:xfrm>
            <a:off x="194696" y="1090539"/>
            <a:ext cx="8193728" cy="466254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學年度招生校院系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、學程數及名額之招生群別分布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53375"/>
              </p:ext>
            </p:extLst>
          </p:nvPr>
        </p:nvGraphicFramePr>
        <p:xfrm>
          <a:off x="194696" y="1644593"/>
          <a:ext cx="8193728" cy="5078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群別代碼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招生群別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</a:t>
                      </a:r>
                      <a:r>
                        <a:rPr lang="en-US" altLang="zh-TW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組</a:t>
                      </a:r>
                      <a:r>
                        <a:rPr lang="en-US" altLang="zh-TW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、學程數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招生名額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動力機械群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2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電機與電子群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379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化工群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土木與建築群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商業與管理群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外語群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設計群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農業群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食品群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家政群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水產群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海事群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不分群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00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  <a:endParaRPr lang="zh-TW" altLang="en-US" sz="1800" b="1" i="0" u="none" strike="noStrike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729" marR="7729" marT="7729" marB="0"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800" b="0" i="0" u="none" strike="noStrike" dirty="0">
                          <a:effectLst/>
                          <a:latin typeface="Arial" panose="020B0604020202020204" pitchFamily="34" charset="0"/>
                        </a:rPr>
                        <a:t>705</a:t>
                      </a:r>
                    </a:p>
                  </a:txBody>
                  <a:tcPr marL="9525" marR="576000" marT="9525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2,572</a:t>
                      </a:r>
                    </a:p>
                  </a:txBody>
                  <a:tcPr marL="7620" marR="576000" marT="7620" marB="0" anchor="b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貳、招生名額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052736"/>
            <a:ext cx="2577104" cy="468000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招生校院名額</a:t>
            </a:r>
          </a:p>
        </p:txBody>
      </p:sp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6328586" y="1109177"/>
            <a:ext cx="2585355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softEdge rad="31750"/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◎依招生學校代碼順序排列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409134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graphicFrame>
        <p:nvGraphicFramePr>
          <p:cNvPr id="10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51269"/>
              </p:ext>
            </p:extLst>
          </p:nvPr>
        </p:nvGraphicFramePr>
        <p:xfrm>
          <a:off x="107504" y="1552539"/>
          <a:ext cx="8796913" cy="527498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37663">
                  <a:extLst>
                    <a:ext uri="{9D8B030D-6E8A-4147-A177-3AD203B41FA5}">
                      <a16:colId xmlns:a16="http://schemas.microsoft.com/office/drawing/2014/main" val="2764387593"/>
                    </a:ext>
                  </a:extLst>
                </a:gridCol>
                <a:gridCol w="456136">
                  <a:extLst>
                    <a:ext uri="{9D8B030D-6E8A-4147-A177-3AD203B41FA5}">
                      <a16:colId xmlns:a16="http://schemas.microsoft.com/office/drawing/2014/main" val="2015553681"/>
                    </a:ext>
                  </a:extLst>
                </a:gridCol>
                <a:gridCol w="1657641">
                  <a:extLst>
                    <a:ext uri="{9D8B030D-6E8A-4147-A177-3AD203B41FA5}">
                      <a16:colId xmlns:a16="http://schemas.microsoft.com/office/drawing/2014/main" val="3059914682"/>
                    </a:ext>
                  </a:extLst>
                </a:gridCol>
                <a:gridCol w="414411">
                  <a:extLst>
                    <a:ext uri="{9D8B030D-6E8A-4147-A177-3AD203B41FA5}">
                      <a16:colId xmlns:a16="http://schemas.microsoft.com/office/drawing/2014/main" val="138396195"/>
                    </a:ext>
                  </a:extLst>
                </a:gridCol>
                <a:gridCol w="230494">
                  <a:extLst>
                    <a:ext uri="{9D8B030D-6E8A-4147-A177-3AD203B41FA5}">
                      <a16:colId xmlns:a16="http://schemas.microsoft.com/office/drawing/2014/main" val="276391365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60245619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86995501"/>
                    </a:ext>
                  </a:extLst>
                </a:gridCol>
                <a:gridCol w="1342986">
                  <a:extLst>
                    <a:ext uri="{9D8B030D-6E8A-4147-A177-3AD203B41FA5}">
                      <a16:colId xmlns:a16="http://schemas.microsoft.com/office/drawing/2014/main" val="1329953068"/>
                    </a:ext>
                  </a:extLst>
                </a:gridCol>
                <a:gridCol w="394227">
                  <a:extLst>
                    <a:ext uri="{9D8B030D-6E8A-4147-A177-3AD203B41FA5}">
                      <a16:colId xmlns:a16="http://schemas.microsoft.com/office/drawing/2014/main" val="3565864501"/>
                    </a:ext>
                  </a:extLst>
                </a:gridCol>
                <a:gridCol w="276274">
                  <a:extLst>
                    <a:ext uri="{9D8B030D-6E8A-4147-A177-3AD203B41FA5}">
                      <a16:colId xmlns:a16="http://schemas.microsoft.com/office/drawing/2014/main" val="4088109598"/>
                    </a:ext>
                  </a:extLst>
                </a:gridCol>
                <a:gridCol w="451217">
                  <a:extLst>
                    <a:ext uri="{9D8B030D-6E8A-4147-A177-3AD203B41FA5}">
                      <a16:colId xmlns:a16="http://schemas.microsoft.com/office/drawing/2014/main" val="2216628128"/>
                    </a:ext>
                  </a:extLst>
                </a:gridCol>
                <a:gridCol w="446671">
                  <a:extLst>
                    <a:ext uri="{9D8B030D-6E8A-4147-A177-3AD203B41FA5}">
                      <a16:colId xmlns:a16="http://schemas.microsoft.com/office/drawing/2014/main" val="56801616"/>
                    </a:ext>
                  </a:extLst>
                </a:gridCol>
                <a:gridCol w="1474173">
                  <a:extLst>
                    <a:ext uri="{9D8B030D-6E8A-4147-A177-3AD203B41FA5}">
                      <a16:colId xmlns:a16="http://schemas.microsoft.com/office/drawing/2014/main" val="1660376398"/>
                    </a:ext>
                  </a:extLst>
                </a:gridCol>
                <a:gridCol w="450924">
                  <a:extLst>
                    <a:ext uri="{9D8B030D-6E8A-4147-A177-3AD203B41FA5}">
                      <a16:colId xmlns:a16="http://schemas.microsoft.com/office/drawing/2014/main" val="3357077584"/>
                    </a:ext>
                  </a:extLst>
                </a:gridCol>
              </a:tblGrid>
              <a:tr h="550199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學校代碼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endParaRPr lang="en-US" altLang="zh-TW" sz="1400" b="1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學校代碼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招生名額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8968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明新科技大學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226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97524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209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弘光科技大學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227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德明財經科技大學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55070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健行科技大學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228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南開科技大學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31333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正修科技大學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僑光科技大學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70103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萬能科技大學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育達科技大學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38836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建國科技大學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美和科技大學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927875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214</a:t>
                      </a:r>
                      <a:endParaRPr lang="en-US" altLang="zh-TW" sz="1300" b="1" i="0" u="none" strike="noStrike" spc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明志科技大學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236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修平科技大學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80394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高苑科技大學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237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41620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國立臺北護理健康大學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en-US" altLang="zh-TW" sz="1300" b="1" i="0" u="none" strike="noStrike" spc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216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大仁科技大學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醒吾科技大學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81093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300" b="1" i="0" u="none" strike="noStrike" spc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聖約翰科技大學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文藻外語大學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903597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en-US" altLang="zh-TW" sz="1300" b="1" i="0" u="none" strike="noStrike" spc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218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嶺東科技大學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華夏科技大學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20820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219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慈濟科技大學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44174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朝陽科技大學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117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中臺科技大學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致理科技大學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664934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南臺科技大學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300" b="1" i="0" u="none" strike="noStrike" spc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221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台南應用科技大學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246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宏國德霖科技大學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15998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崑山科技大學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en-US" altLang="zh-TW" sz="1300" b="1" i="0" u="none" strike="noStrike" spc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222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遠東科技大學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250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亞東科技大學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467118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204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嘉南藥理大學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223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元培醫事科技大學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738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  <a:endParaRPr lang="zh-TW" altLang="en-US" sz="1400" b="1" i="0" u="none" strike="noStrike" spc="-15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22201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205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樹德科技大學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224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景文科技大學</a:t>
                      </a:r>
                      <a:endParaRPr lang="zh-TW" altLang="en-US" sz="1400" b="1" i="0" u="none" strike="noStrike" spc="-15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</a:t>
                      </a:r>
                      <a:r>
                        <a:rPr lang="en-US" altLang="zh-TW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校，  </a:t>
                      </a:r>
                      <a:r>
                        <a:rPr lang="en-US" altLang="zh-TW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958</a:t>
                      </a:r>
                      <a:r>
                        <a:rPr lang="zh-TW" altLang="en-US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名，</a:t>
                      </a:r>
                      <a:r>
                        <a:rPr lang="en-US" altLang="zh-TW" sz="14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37.25%</a:t>
                      </a:r>
                      <a:endParaRPr lang="en-US" altLang="zh-TW" sz="14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89307"/>
                  </a:ext>
                </a:extLst>
              </a:tr>
              <a:tr h="2624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206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龍華科技大學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31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3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300" b="1" u="none" strike="noStrike" spc="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225</a:t>
                      </a:r>
                      <a:endParaRPr lang="en-US" altLang="zh-TW" sz="1300" b="1" i="0" u="none" strike="noStrike" spc="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400" b="1" u="none" strike="noStrike" spc="-15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中華醫事科技大學</a:t>
                      </a:r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36000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1400" b="1" i="0" u="none" strike="noStrike" spc="-15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TW" altLang="en-US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r>
                        <a:rPr lang="zh-TW" altLang="en-US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校，</a:t>
                      </a:r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1614</a:t>
                      </a:r>
                      <a:r>
                        <a:rPr lang="zh-TW" altLang="en-US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名，</a:t>
                      </a:r>
                      <a:r>
                        <a:rPr lang="en-US" altLang="zh-TW" sz="1400" b="1" u="none" strike="noStrike" spc="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62.75%</a:t>
                      </a:r>
                      <a:endParaRPr lang="en-US" altLang="zh-TW" sz="1400" b="1" i="0" u="none" strike="noStrike" spc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003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400" b="0" i="0" u="none" strike="noStrike" spc="-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01" marR="5101" marT="510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8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6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參、重要日程表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01129"/>
              </p:ext>
            </p:extLst>
          </p:nvPr>
        </p:nvGraphicFramePr>
        <p:xfrm>
          <a:off x="0" y="1148079"/>
          <a:ext cx="9143999" cy="57618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3314">
                  <a:extLst>
                    <a:ext uri="{9D8B030D-6E8A-4147-A177-3AD203B41FA5}">
                      <a16:colId xmlns:a16="http://schemas.microsoft.com/office/drawing/2014/main" val="1873723690"/>
                    </a:ext>
                  </a:extLst>
                </a:gridCol>
                <a:gridCol w="4851377">
                  <a:extLst>
                    <a:ext uri="{9D8B030D-6E8A-4147-A177-3AD203B41FA5}">
                      <a16:colId xmlns:a16="http://schemas.microsoft.com/office/drawing/2014/main" val="3085012131"/>
                    </a:ext>
                  </a:extLst>
                </a:gridCol>
                <a:gridCol w="1589308">
                  <a:extLst>
                    <a:ext uri="{9D8B030D-6E8A-4147-A177-3AD203B41FA5}">
                      <a16:colId xmlns:a16="http://schemas.microsoft.com/office/drawing/2014/main" val="2904919664"/>
                    </a:ext>
                  </a:extLst>
                </a:gridCol>
              </a:tblGrid>
              <a:tr h="3873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日程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辦理事項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69050"/>
                  </a:ext>
                </a:extLst>
              </a:tr>
              <a:tr h="536758">
                <a:tc>
                  <a:txBody>
                    <a:bodyPr/>
                    <a:lstStyle/>
                    <a:p>
                      <a:pPr marL="0" marR="71755" indent="1793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111.11.24(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招生簡章公告及網路下載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0037"/>
                  </a:ext>
                </a:extLst>
              </a:tr>
              <a:tr h="636763">
                <a:tc>
                  <a:txBody>
                    <a:bodyPr/>
                    <a:lstStyle/>
                    <a:p>
                      <a:pPr marL="0" indent="1793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111.11.25(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indent="1793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112.01.05(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  <a:endParaRPr 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90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推薦學校上傳遴選辦法及公告網址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推薦學校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6710246"/>
                  </a:ext>
                </a:extLst>
              </a:tr>
              <a:tr h="4138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112.02.07(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112.02.21(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71205" algn="l"/>
                        </a:tabLst>
                        <a:defRPr/>
                      </a:pP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lang="zh-TW" altLang="en-US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推薦學校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作業及查詢系統」</a:t>
                      </a:r>
                      <a:r>
                        <a:rPr lang="zh-TW" altLang="zh-TW" sz="1800" b="1" u="sng" kern="100" dirty="0">
                          <a:solidFill>
                            <a:srgbClr val="744D2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練習版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04468"/>
                  </a:ext>
                </a:extLst>
              </a:tr>
              <a:tr h="5840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112.02.10(</a:t>
                      </a:r>
                      <a:r>
                        <a:rPr lang="zh-TW" altLang="en-US" sz="1800" kern="10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800" kern="10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)14:00</a:t>
                      </a:r>
                      <a:endParaRPr lang="zh-TW" altLang="zh-TW" sz="1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71205" algn="l"/>
                        </a:tabLst>
                        <a:defRPr/>
                      </a:pPr>
                      <a:r>
                        <a:rPr lang="zh-TW" altLang="zh-TW" sz="1800" kern="10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網路作業系統操作宣導說明會</a:t>
                      </a:r>
                      <a:endParaRPr lang="zh-TW" sz="1800" b="1" u="sng" kern="100" dirty="0">
                        <a:solidFill>
                          <a:srgbClr val="744D2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推薦學校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5366575"/>
                  </a:ext>
                </a:extLst>
              </a:tr>
              <a:tr h="636763">
                <a:tc>
                  <a:txBody>
                    <a:bodyPr/>
                    <a:lstStyle/>
                    <a:p>
                      <a:pPr marL="0" indent="1793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.02.2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indent="179388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.03.1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推薦學校上網登錄被推薦考生之基本資料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推薦學校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6301"/>
                  </a:ext>
                </a:extLst>
              </a:tr>
              <a:tr h="7322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112.03.01(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112.03.14(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1905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371205" algn="l"/>
                        </a:tabLst>
                        <a:defRPr/>
                      </a:pPr>
                      <a:r>
                        <a:rPr lang="zh-TW" altLang="zh-TW" sz="1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「網路報名系統」</a:t>
                      </a:r>
                      <a:r>
                        <a:rPr lang="zh-TW" altLang="zh-TW" sz="1800" b="1" u="sng" kern="100" dirty="0">
                          <a:solidFill>
                            <a:srgbClr val="744D2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練習版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5695939"/>
                  </a:ext>
                </a:extLst>
              </a:tr>
              <a:tr h="1607827"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112.03.15(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112.03.22(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  <a:endParaRPr 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被推薦考生進行網路報名，並將報名表件交至各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推薦學校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統一郵寄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報名表件</a:t>
                      </a:r>
                      <a:r>
                        <a:rPr lang="zh-TW" altLang="en-US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於</a:t>
                      </a:r>
                      <a:r>
                        <a:rPr lang="en-US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r>
                        <a:rPr lang="zh-TW" altLang="en-US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r>
                        <a:rPr lang="zh-TW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en-US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星期四</a:t>
                      </a:r>
                      <a:r>
                        <a:rPr lang="en-US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800" b="1" u="sng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，以快遞或限時掛號寄至本委員會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以郵戳為憑</a:t>
                      </a:r>
                      <a:r>
                        <a:rPr lang="en-US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8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被推薦考生與推薦學校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4485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155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497" y="146050"/>
            <a:ext cx="8229600" cy="633413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參、重要日程表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2/2</a:t>
            </a:r>
            <a:r>
              <a:rPr lang="zh-TW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26776"/>
              </p:ext>
            </p:extLst>
          </p:nvPr>
        </p:nvGraphicFramePr>
        <p:xfrm>
          <a:off x="0" y="1066800"/>
          <a:ext cx="9143999" cy="573152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03314">
                  <a:extLst>
                    <a:ext uri="{9D8B030D-6E8A-4147-A177-3AD203B41FA5}">
                      <a16:colId xmlns:a16="http://schemas.microsoft.com/office/drawing/2014/main" val="1873723690"/>
                    </a:ext>
                  </a:extLst>
                </a:gridCol>
                <a:gridCol w="4851376">
                  <a:extLst>
                    <a:ext uri="{9D8B030D-6E8A-4147-A177-3AD203B41FA5}">
                      <a16:colId xmlns:a16="http://schemas.microsoft.com/office/drawing/2014/main" val="3085012131"/>
                    </a:ext>
                  </a:extLst>
                </a:gridCol>
                <a:gridCol w="1589309">
                  <a:extLst>
                    <a:ext uri="{9D8B030D-6E8A-4147-A177-3AD203B41FA5}">
                      <a16:colId xmlns:a16="http://schemas.microsoft.com/office/drawing/2014/main" val="2904919664"/>
                    </a:ext>
                  </a:extLst>
                </a:gridCol>
              </a:tblGrid>
              <a:tr h="4314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日程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辦理事項</a:t>
                      </a:r>
                      <a:endParaRPr lang="en-US" altLang="zh-TW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1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69050"/>
                  </a:ext>
                </a:extLst>
              </a:tr>
              <a:tr h="597839">
                <a:tc>
                  <a:txBody>
                    <a:bodyPr/>
                    <a:lstStyle/>
                    <a:p>
                      <a:pPr marL="0" indent="179388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.04.1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公告報名資格及比序成績審查結果</a:t>
                      </a:r>
                      <a:endParaRPr lang="zh-TW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被推薦考生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80037"/>
                  </a:ext>
                </a:extLst>
              </a:tr>
              <a:tr h="709225">
                <a:tc>
                  <a:txBody>
                    <a:bodyPr/>
                    <a:lstStyle/>
                    <a:p>
                      <a:pPr marL="0" indent="179388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112.04.18(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考生排名網路查詢</a:t>
                      </a:r>
                      <a:endParaRPr lang="zh-TW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被推薦考生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6710246"/>
                  </a:ext>
                </a:extLst>
              </a:tr>
              <a:tr h="75940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112.04.19(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112.04.26(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「網路選填登記就讀志願序系統」</a:t>
                      </a:r>
                      <a:r>
                        <a:rPr lang="zh-TW" altLang="zh-TW" sz="1800" b="1" u="sng" kern="100" dirty="0">
                          <a:solidFill>
                            <a:srgbClr val="744D2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練習版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04468"/>
                  </a:ext>
                </a:extLst>
              </a:tr>
              <a:tr h="81560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112.04.27(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112.05.03(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)17:00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止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考生網路選填登記就讀志願序</a:t>
                      </a:r>
                      <a:endParaRPr lang="zh-TW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被推薦考生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5366575"/>
                  </a:ext>
                </a:extLst>
              </a:tr>
              <a:tr h="70922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112.05.09(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)10:00</a:t>
                      </a: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</a:t>
                      </a:r>
                    </a:p>
                  </a:txBody>
                  <a:tcPr marL="180000" marR="4572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錄取公告</a:t>
                      </a: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被推薦考生</a:t>
                      </a: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76301"/>
                  </a:ext>
                </a:extLst>
              </a:tr>
              <a:tr h="1708772">
                <a:tc>
                  <a:txBody>
                    <a:bodyPr/>
                    <a:lstStyle/>
                    <a:p>
                      <a:pPr marL="0" indent="179388" algn="l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.05.16(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)12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</a:t>
                      </a:r>
                      <a:r>
                        <a:rPr 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</a:t>
                      </a:r>
                    </a:p>
                  </a:txBody>
                  <a:tcPr marL="17780" marR="177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8371205" algn="l"/>
                        </a:tabLs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聲明放棄錄取資格截止期限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36195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371205" algn="l"/>
                        </a:tabLst>
                      </a:pPr>
                      <a:r>
                        <a:rPr lang="zh-TW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放棄錄取資格聲明書須於期限內傳真至錄取學校，且以電話確定錄取學校已收到傳真，始完成放棄程序，未依規定期限及方式聲明放棄者，概不受理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569593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6824" y="6387038"/>
            <a:ext cx="2133600" cy="476250"/>
          </a:xfrm>
        </p:spPr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61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E6108-DA02-42FF-8F2B-6965D0D38C5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23" name="群組 22"/>
          <p:cNvGrpSpPr/>
          <p:nvPr/>
        </p:nvGrpSpPr>
        <p:grpSpPr>
          <a:xfrm>
            <a:off x="179512" y="1203089"/>
            <a:ext cx="8784975" cy="1583810"/>
            <a:chOff x="179512" y="1203089"/>
            <a:chExt cx="8784975" cy="1583810"/>
          </a:xfrm>
        </p:grpSpPr>
        <p:grpSp>
          <p:nvGrpSpPr>
            <p:cNvPr id="5" name="群組 4"/>
            <p:cNvGrpSpPr/>
            <p:nvPr/>
          </p:nvGrpSpPr>
          <p:grpSpPr>
            <a:xfrm>
              <a:off x="179512" y="1203089"/>
              <a:ext cx="3162591" cy="1583810"/>
              <a:chOff x="0" y="2399"/>
              <a:chExt cx="3162591" cy="158381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圓角矩形 5"/>
              <p:cNvSpPr/>
              <p:nvPr/>
            </p:nvSpPr>
            <p:spPr>
              <a:xfrm>
                <a:off x="0" y="2399"/>
                <a:ext cx="3162591" cy="158381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圓角矩形 4"/>
              <p:cNvSpPr txBox="1"/>
              <p:nvPr/>
            </p:nvSpPr>
            <p:spPr>
              <a:xfrm>
                <a:off x="77315" y="79714"/>
                <a:ext cx="3007961" cy="14291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 defTabSz="1778000">
                  <a:lnSpc>
                    <a:spcPts val="5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40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應屆</a:t>
                </a:r>
                <a:br>
                  <a:rPr lang="en-US" altLang="zh-TW" sz="40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4000" b="1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畢業生</a:t>
                </a:r>
                <a:endParaRPr lang="zh-TW" altLang="en-US" sz="40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3342103" y="1361470"/>
              <a:ext cx="5622384" cy="1267048"/>
              <a:chOff x="3162591" y="157689"/>
              <a:chExt cx="5622384" cy="1267048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圓角化同側角落矩形 8"/>
              <p:cNvSpPr/>
              <p:nvPr/>
            </p:nvSpPr>
            <p:spPr>
              <a:xfrm rot="5400000">
                <a:off x="5340259" y="-2019979"/>
                <a:ext cx="1267048" cy="5622384"/>
              </a:xfrm>
              <a:prstGeom prst="round2Same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圓角化同側角落矩形 4"/>
              <p:cNvSpPr txBox="1"/>
              <p:nvPr/>
            </p:nvSpPr>
            <p:spPr>
              <a:xfrm>
                <a:off x="3162591" y="219541"/>
                <a:ext cx="5560532" cy="11433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1450" lvl="1" indent="-171450" algn="l" defTabSz="8445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技</a:t>
                </a:r>
                <a:r>
                  <a:rPr lang="en-US" altLang="zh-TW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普</a:t>
                </a:r>
                <a:r>
                  <a:rPr lang="en-US" altLang="zh-TW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高中專業群科</a:t>
                </a:r>
                <a:r>
                  <a:rPr lang="en-US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</a:t>
                </a:r>
                <a:r>
                  <a:rPr lang="en-US" altLang="zh-TW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</a:t>
                </a:r>
                <a:r>
                  <a:rPr lang="zh-TW" sz="1900" b="0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學年度</a:t>
                </a:r>
                <a:r>
                  <a:rPr lang="zh-TW" sz="1900" b="1" i="0" u="none" kern="12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應屆畢業生</a:t>
                </a:r>
                <a:endParaRPr lang="zh-TW" altLang="en-US" sz="1900" kern="1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171450" lvl="1" indent="-171450" algn="l" defTabSz="844550" rtl="0">
                  <a:lnSpc>
                    <a:spcPct val="90000"/>
                  </a:lnSpc>
                  <a:spcBef>
                    <a:spcPts val="600"/>
                  </a:spcBef>
                  <a:spcAft>
                    <a:spcPct val="15000"/>
                  </a:spcAft>
                  <a:buChar char="••"/>
                </a:pPr>
                <a:r>
                  <a:rPr lang="zh-TW" sz="1900" b="0" i="0" u="none" kern="1200" baseline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綜合</a:t>
                </a:r>
                <a:r>
                  <a:rPr lang="zh-TW" altLang="en-US" sz="1900" b="0" i="0" u="none" kern="1200" baseline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型</a:t>
                </a:r>
                <a:r>
                  <a:rPr lang="zh-TW" sz="1900" b="0" i="0" u="none" kern="1200" baseline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高中修畢專門學程科目</a:t>
                </a:r>
                <a:r>
                  <a:rPr lang="en-US" sz="1900" b="0" i="0" u="none" kern="1200" baseline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25</a:t>
                </a:r>
                <a:r>
                  <a:rPr lang="zh-TW" sz="1900" b="0" i="0" u="none" kern="1200" baseline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學分以上</a:t>
                </a:r>
                <a:endParaRPr lang="zh-TW" sz="1900" b="0" i="0" u="none" kern="12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179512" y="4710537"/>
            <a:ext cx="8784975" cy="1583810"/>
            <a:chOff x="179512" y="1203089"/>
            <a:chExt cx="8784975" cy="1583810"/>
          </a:xfrm>
        </p:grpSpPr>
        <p:grpSp>
          <p:nvGrpSpPr>
            <p:cNvPr id="25" name="群組 24"/>
            <p:cNvGrpSpPr/>
            <p:nvPr/>
          </p:nvGrpSpPr>
          <p:grpSpPr>
            <a:xfrm>
              <a:off x="179512" y="1203089"/>
              <a:ext cx="3162591" cy="1583810"/>
              <a:chOff x="0" y="2399"/>
              <a:chExt cx="3162591" cy="158381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圓角矩形 28"/>
              <p:cNvSpPr/>
              <p:nvPr/>
            </p:nvSpPr>
            <p:spPr>
              <a:xfrm>
                <a:off x="0" y="2399"/>
                <a:ext cx="3162591" cy="158381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圓角矩形 4"/>
              <p:cNvSpPr txBox="1"/>
              <p:nvPr/>
            </p:nvSpPr>
            <p:spPr>
              <a:xfrm>
                <a:off x="77315" y="79714"/>
                <a:ext cx="3007961" cy="14291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>
                  <a:lnSpc>
                    <a:spcPts val="5000"/>
                  </a:lnSpc>
                </a:pPr>
                <a:r>
                  <a:rPr lang="zh-TW" altLang="en-US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全程就讀</a:t>
                </a:r>
                <a:br>
                  <a:rPr lang="en-US" altLang="zh-TW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同一學校</a:t>
                </a:r>
                <a:endPara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3342103" y="1361470"/>
              <a:ext cx="5622384" cy="1267048"/>
              <a:chOff x="3162591" y="157689"/>
              <a:chExt cx="5622384" cy="1267048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7" name="圓角化同側角落矩形 26"/>
              <p:cNvSpPr/>
              <p:nvPr/>
            </p:nvSpPr>
            <p:spPr>
              <a:xfrm rot="5400000">
                <a:off x="5340259" y="-2019979"/>
                <a:ext cx="1267048" cy="5622384"/>
              </a:xfrm>
              <a:prstGeom prst="round2Same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圓角化同側角落矩形 4"/>
              <p:cNvSpPr txBox="1"/>
              <p:nvPr/>
            </p:nvSpPr>
            <p:spPr>
              <a:xfrm>
                <a:off x="3162591" y="219541"/>
                <a:ext cx="5560532" cy="11433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342900" lvl="0" indent="-342900">
                  <a:lnSpc>
                    <a:spcPts val="2100"/>
                  </a:lnSpc>
                  <a:buFont typeface="Arial" panose="020B0604020202020204" pitchFamily="34" charset="0"/>
                  <a:buChar char="•"/>
                </a:pPr>
                <a:r>
                  <a:rPr lang="zh-TW" altLang="zh-TW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學生高一、高二及高三全程學籍均於國內同一學校之事實</a:t>
                </a:r>
                <a:r>
                  <a:rPr lang="zh-TW" altLang="en-US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。</a:t>
                </a:r>
                <a:r>
                  <a:rPr lang="zh-TW" altLang="en-US" sz="19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含不同學制、科別間之轉換</a:t>
                </a:r>
                <a:endParaRPr lang="zh-TW" altLang="en-US" sz="1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ts val="21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zh-TW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在校學業成績及基本學科之評量方式一致</a:t>
                </a:r>
                <a:endParaRPr lang="zh-TW" altLang="en-US" sz="1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ts val="21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zh-TW" sz="19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校內推薦機制</a:t>
                </a:r>
                <a:r>
                  <a:rPr lang="zh-TW" altLang="en-US" sz="19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，須經</a:t>
                </a:r>
                <a:r>
                  <a:rPr lang="zh-TW" altLang="zh-TW" sz="19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相關會議審議</a:t>
                </a:r>
                <a:endParaRPr lang="zh-TW" altLang="en-US" sz="19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群組 30"/>
          <p:cNvGrpSpPr/>
          <p:nvPr/>
        </p:nvGrpSpPr>
        <p:grpSpPr>
          <a:xfrm>
            <a:off x="179512" y="2956813"/>
            <a:ext cx="8784975" cy="1583810"/>
            <a:chOff x="179512" y="1203089"/>
            <a:chExt cx="8784975" cy="1583810"/>
          </a:xfrm>
        </p:grpSpPr>
        <p:grpSp>
          <p:nvGrpSpPr>
            <p:cNvPr id="32" name="群組 31"/>
            <p:cNvGrpSpPr/>
            <p:nvPr/>
          </p:nvGrpSpPr>
          <p:grpSpPr>
            <a:xfrm>
              <a:off x="179512" y="1203089"/>
              <a:ext cx="3162591" cy="1583810"/>
              <a:chOff x="0" y="2399"/>
              <a:chExt cx="3162591" cy="1583810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6" name="圓角矩形 35"/>
              <p:cNvSpPr/>
              <p:nvPr/>
            </p:nvSpPr>
            <p:spPr>
              <a:xfrm>
                <a:off x="0" y="2399"/>
                <a:ext cx="3162591" cy="1583810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圓角矩形 4"/>
              <p:cNvSpPr txBox="1"/>
              <p:nvPr/>
            </p:nvSpPr>
            <p:spPr>
              <a:xfrm>
                <a:off x="77315" y="79714"/>
                <a:ext cx="3007961" cy="14291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0" tIns="76200" rIns="152400" bIns="76200" numCol="1" spcCol="1270" anchor="ctr" anchorCtr="0">
                <a:noAutofit/>
              </a:bodyPr>
              <a:lstStyle/>
              <a:p>
                <a:pPr lvl="0" algn="ctr">
                  <a:lnSpc>
                    <a:spcPts val="5000"/>
                  </a:lnSpc>
                </a:pPr>
                <a:r>
                  <a:rPr lang="zh-TW" altLang="en-US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學業成績</a:t>
                </a:r>
                <a:br>
                  <a:rPr lang="en-US" altLang="zh-TW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</a:br>
                <a:r>
                  <a:rPr lang="zh-TW" altLang="en-US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前</a:t>
                </a:r>
                <a:r>
                  <a:rPr lang="en-US" altLang="zh-TW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30%</a:t>
                </a:r>
                <a:r>
                  <a:rPr lang="zh-TW" altLang="en-US" sz="4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以內</a:t>
                </a:r>
                <a:endParaRPr lang="zh-TW" altLang="en-US" sz="4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3342103" y="1361470"/>
              <a:ext cx="5622384" cy="1267048"/>
              <a:chOff x="3162591" y="157689"/>
              <a:chExt cx="5622384" cy="1267048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圓角化同側角落矩形 33"/>
              <p:cNvSpPr/>
              <p:nvPr/>
            </p:nvSpPr>
            <p:spPr>
              <a:xfrm rot="5400000">
                <a:off x="5340259" y="-2019979"/>
                <a:ext cx="1267048" cy="5622384"/>
              </a:xfrm>
              <a:prstGeom prst="round2Same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圓角化同側角落矩形 4"/>
              <p:cNvSpPr txBox="1"/>
              <p:nvPr/>
            </p:nvSpPr>
            <p:spPr>
              <a:xfrm>
                <a:off x="3162591" y="219541"/>
                <a:ext cx="5560532" cy="114334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zh-TW" altLang="zh-TW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在校學業成績排名在</a:t>
                </a:r>
                <a:r>
                  <a:rPr lang="zh-TW" altLang="zh-TW" sz="19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各</a:t>
                </a:r>
                <a:r>
                  <a:rPr lang="zh-TW" altLang="zh-TW" sz="19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科（組）、學程前</a:t>
                </a:r>
                <a:r>
                  <a:rPr lang="en-US" altLang="zh-TW" sz="1900" b="1" u="sng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30%</a:t>
                </a:r>
                <a:r>
                  <a:rPr lang="zh-TW" altLang="zh-TW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以內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（</a:t>
                </a:r>
                <a:r>
                  <a:rPr lang="zh-TW" altLang="en-US" sz="1500" u="sng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非指被推薦生所屬群別排名之前</a:t>
                </a:r>
                <a:r>
                  <a:rPr lang="en-US" altLang="zh-TW" sz="1500" u="sng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30%</a:t>
                </a:r>
                <a:r>
                  <a:rPr lang="zh-TW" altLang="en-US" sz="15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）</a:t>
                </a:r>
              </a:p>
              <a:p>
                <a:pPr marL="342900" lvl="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zh-TW" altLang="en-US" sz="19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採計至畢業前一學期之各學期學業成績平均</a:t>
                </a:r>
              </a:p>
            </p:txBody>
          </p:sp>
        </p:grpSp>
      </p:grpSp>
      <p:sp>
        <p:nvSpPr>
          <p:cNvPr id="38" name="標題 1"/>
          <p:cNvSpPr txBox="1">
            <a:spLocks/>
          </p:cNvSpPr>
          <p:nvPr/>
        </p:nvSpPr>
        <p:spPr bwMode="auto">
          <a:xfrm>
            <a:off x="0" y="194645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4400" kern="0">
                <a:solidFill>
                  <a:schemeClr val="tx1"/>
                </a:solidFill>
                <a:latin typeface="華康超明體" panose="02020C09000000000000" pitchFamily="49" charset="-120"/>
                <a:ea typeface="華康超明體" panose="02020C09000000000000" pitchFamily="49" charset="-120"/>
                <a:cs typeface="Times New Roman" panose="02020603050405020304" pitchFamily="18" charset="0"/>
              </a:rPr>
              <a:t>肆、推薦資格</a:t>
            </a:r>
            <a:r>
              <a:rPr lang="zh-TW" altLang="en-US" b="1" ker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b="1" ker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1/2</a:t>
            </a:r>
            <a:r>
              <a:rPr lang="zh-TW" altLang="en-US" b="1" ker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b="1" kern="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27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rotWithShape="0">
          <a:blip xmlns:r="http://schemas.openxmlformats.org/officeDocument/2006/relationships" r:embed="rId1"/>
          <a:stretch>
            <a:fillRect l="-1303" t="-1279" r="-1466" b="-2772"/>
          </a:stretch>
        </a:blip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>
          <a:defRPr>
            <a:noFill/>
          </a:defRPr>
        </a:defPPr>
      </a:lst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117986</TotalTime>
  <Words>7791</Words>
  <Application>Microsoft Office PowerPoint</Application>
  <PresentationFormat>如螢幕大小 (4:3)</PresentationFormat>
  <Paragraphs>1524</Paragraphs>
  <Slides>38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細明體</vt:lpstr>
      <vt:lpstr>華康中黑體</vt:lpstr>
      <vt:lpstr>華康超明體</vt:lpstr>
      <vt:lpstr>微軟正黑體</vt:lpstr>
      <vt:lpstr>標楷體</vt:lpstr>
      <vt:lpstr>Arial</vt:lpstr>
      <vt:lpstr>Arial Black</vt:lpstr>
      <vt:lpstr>Book Antiqua</vt:lpstr>
      <vt:lpstr>Calibri</vt:lpstr>
      <vt:lpstr>Times New Roman</vt:lpstr>
      <vt:lpstr>Wingdings</vt:lpstr>
      <vt:lpstr>自訂設計</vt:lpstr>
      <vt:lpstr>112學年度科技校院繁星計畫 聯合推薦甄選入學招生</vt:lpstr>
      <vt:lpstr>PowerPoint 簡報</vt:lpstr>
      <vt:lpstr>壹、近三年招生概況(1/2)</vt:lpstr>
      <vt:lpstr>壹、近三年招生概況(2/2)</vt:lpstr>
      <vt:lpstr>貳、招生名額 (1/2)</vt:lpstr>
      <vt:lpstr>貳、招生名額(2/2)</vt:lpstr>
      <vt:lpstr>參、重要日程表（1/2）</vt:lpstr>
      <vt:lpstr>參、重要日程表（2/2）</vt:lpstr>
      <vt:lpstr>PowerPoint 簡報</vt:lpstr>
      <vt:lpstr>肆、推薦資格（2/2）</vt:lpstr>
      <vt:lpstr>伍、推薦機制</vt:lpstr>
      <vt:lpstr>陸、甄選規定（1/11）</vt:lpstr>
      <vt:lpstr>PowerPoint 簡報</vt:lpstr>
      <vt:lpstr>陸、甄選規定（3/11）</vt:lpstr>
      <vt:lpstr>陸、甄選規定（4/11）</vt:lpstr>
      <vt:lpstr>陸、甄選規定（5/11）</vt:lpstr>
      <vt:lpstr>陸、甄選規定（6/11）</vt:lpstr>
      <vt:lpstr>陸、甄選規定-第7比序（7/11）</vt:lpstr>
      <vt:lpstr>陸、甄選規定-第7比序（8/11）</vt:lpstr>
      <vt:lpstr>陸、甄選規定-第8比序（9/11）</vt:lpstr>
      <vt:lpstr>PowerPoint 簡報</vt:lpstr>
      <vt:lpstr>陸、甄選規定-第8比序（11/11）</vt:lpstr>
      <vt:lpstr>柒、分發方式及錄取規定（1/4）</vt:lpstr>
      <vt:lpstr>PowerPoint 簡報</vt:lpstr>
      <vt:lpstr>柒、分發方式及錄取規定（3/4）</vt:lpstr>
      <vt:lpstr>柒、分發方式及錄取規定（4/4）</vt:lpstr>
      <vt:lpstr>捌、作業流程注意事項（1/10）</vt:lpstr>
      <vt:lpstr>捌、作業流程注意事項（2/10） 群名次表-以餐旅群為範例</vt:lpstr>
      <vt:lpstr>捌、作業流程注意事項（3/10） 上傳群名次表檔案欄位說明</vt:lpstr>
      <vt:lpstr>捌、作業流程注意事項（3/10） 上傳群名次表失敗範例說明-例1</vt:lpstr>
      <vt:lpstr>捌、作業流程注意事項（4/10） 上傳群名次表失敗範例說明-例2</vt:lpstr>
      <vt:lpstr>捌、作業流程注意事項（5/10） 上傳群名次表失敗範例說明-例3</vt:lpstr>
      <vt:lpstr>捌、作業流程注意事項（6/10）</vt:lpstr>
      <vt:lpstr>捌、作業流程注意事項（7/10）</vt:lpstr>
      <vt:lpstr>捌、作業流程注意事項（8/10）</vt:lpstr>
      <vt:lpstr>捌、作業流程注意事項（9/10）</vt:lpstr>
      <vt:lpstr>捌、作業流程注意事項（10/10）</vt:lpstr>
      <vt:lpstr>意見交流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112科技繁星-12月宣導簡報</dc:title>
  <dc:creator>JCTV</dc:creator>
  <cp:lastModifiedBy>王翠霜</cp:lastModifiedBy>
  <cp:revision>1828</cp:revision>
  <cp:lastPrinted>2022-11-28T03:59:05Z</cp:lastPrinted>
  <dcterms:created xsi:type="dcterms:W3CDTF">2010-11-29T05:36:38Z</dcterms:created>
  <dcterms:modified xsi:type="dcterms:W3CDTF">2022-12-13T03:27:44Z</dcterms:modified>
</cp:coreProperties>
</file>