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0"/>
  </p:notesMasterIdLst>
  <p:handoutMasterIdLst>
    <p:handoutMasterId r:id="rId91"/>
  </p:handoutMasterIdLst>
  <p:sldIdLst>
    <p:sldId id="434" r:id="rId2"/>
    <p:sldId id="524" r:id="rId3"/>
    <p:sldId id="525" r:id="rId4"/>
    <p:sldId id="689" r:id="rId5"/>
    <p:sldId id="690" r:id="rId6"/>
    <p:sldId id="691" r:id="rId7"/>
    <p:sldId id="692" r:id="rId8"/>
    <p:sldId id="693" r:id="rId9"/>
    <p:sldId id="462" r:id="rId10"/>
    <p:sldId id="526" r:id="rId11"/>
    <p:sldId id="533" r:id="rId12"/>
    <p:sldId id="534" r:id="rId13"/>
    <p:sldId id="538" r:id="rId14"/>
    <p:sldId id="539" r:id="rId15"/>
    <p:sldId id="543" r:id="rId16"/>
    <p:sldId id="545" r:id="rId17"/>
    <p:sldId id="544" r:id="rId18"/>
    <p:sldId id="546" r:id="rId19"/>
    <p:sldId id="547" r:id="rId20"/>
    <p:sldId id="463" r:id="rId21"/>
    <p:sldId id="555" r:id="rId22"/>
    <p:sldId id="548" r:id="rId23"/>
    <p:sldId id="554" r:id="rId24"/>
    <p:sldId id="553" r:id="rId25"/>
    <p:sldId id="552" r:id="rId26"/>
    <p:sldId id="551" r:id="rId27"/>
    <p:sldId id="550" r:id="rId28"/>
    <p:sldId id="634" r:id="rId29"/>
    <p:sldId id="633" r:id="rId30"/>
    <p:sldId id="549" r:id="rId31"/>
    <p:sldId id="571" r:id="rId32"/>
    <p:sldId id="572" r:id="rId33"/>
    <p:sldId id="563" r:id="rId34"/>
    <p:sldId id="562" r:id="rId35"/>
    <p:sldId id="567" r:id="rId36"/>
    <p:sldId id="565" r:id="rId37"/>
    <p:sldId id="566" r:id="rId38"/>
    <p:sldId id="635" r:id="rId39"/>
    <p:sldId id="568" r:id="rId40"/>
    <p:sldId id="684" r:id="rId41"/>
    <p:sldId id="685" r:id="rId42"/>
    <p:sldId id="574" r:id="rId43"/>
    <p:sldId id="576" r:id="rId44"/>
    <p:sldId id="575" r:id="rId45"/>
    <p:sldId id="592" r:id="rId46"/>
    <p:sldId id="593" r:id="rId47"/>
    <p:sldId id="581" r:id="rId48"/>
    <p:sldId id="580" r:id="rId49"/>
    <p:sldId id="687" r:id="rId50"/>
    <p:sldId id="688" r:id="rId51"/>
    <p:sldId id="582" r:id="rId52"/>
    <p:sldId id="584" r:id="rId53"/>
    <p:sldId id="586" r:id="rId54"/>
    <p:sldId id="587" r:id="rId55"/>
    <p:sldId id="588" r:id="rId56"/>
    <p:sldId id="677" r:id="rId57"/>
    <p:sldId id="589" r:id="rId58"/>
    <p:sldId id="637" r:id="rId59"/>
    <p:sldId id="658" r:id="rId60"/>
    <p:sldId id="671" r:id="rId61"/>
    <p:sldId id="644" r:id="rId62"/>
    <p:sldId id="646" r:id="rId63"/>
    <p:sldId id="649" r:id="rId64"/>
    <p:sldId id="652" r:id="rId65"/>
    <p:sldId id="656" r:id="rId66"/>
    <p:sldId id="655" r:id="rId67"/>
    <p:sldId id="673" r:id="rId68"/>
    <p:sldId id="660" r:id="rId69"/>
    <p:sldId id="657" r:id="rId70"/>
    <p:sldId id="663" r:id="rId71"/>
    <p:sldId id="666" r:id="rId72"/>
    <p:sldId id="665" r:id="rId73"/>
    <p:sldId id="676" r:id="rId74"/>
    <p:sldId id="595" r:id="rId75"/>
    <p:sldId id="596" r:id="rId76"/>
    <p:sldId id="598" r:id="rId77"/>
    <p:sldId id="599" r:id="rId78"/>
    <p:sldId id="600" r:id="rId79"/>
    <p:sldId id="636" r:id="rId80"/>
    <p:sldId id="601" r:id="rId81"/>
    <p:sldId id="604" r:id="rId82"/>
    <p:sldId id="605" r:id="rId83"/>
    <p:sldId id="606" r:id="rId84"/>
    <p:sldId id="609" r:id="rId85"/>
    <p:sldId id="610" r:id="rId86"/>
    <p:sldId id="611" r:id="rId87"/>
    <p:sldId id="612" r:id="rId88"/>
    <p:sldId id="272" r:id="rId89"/>
  </p:sldIdLst>
  <p:sldSz cx="12192000" cy="6858000"/>
  <p:notesSz cx="6797675" cy="9926638"/>
  <p:embeddedFontLst>
    <p:embeddedFont>
      <p:font typeface="Book Antiqua" panose="02040602050305030304" pitchFamily="18" charset="0"/>
      <p:regular r:id="rId92"/>
      <p:bold r:id="rId93"/>
      <p:italic r:id="rId94"/>
      <p:boldItalic r:id="rId95"/>
    </p:embeddedFont>
    <p:embeddedFont>
      <p:font typeface="Bookman Old Style" panose="02050604050505020204" pitchFamily="18" charset="0"/>
      <p:regular r:id="rId96"/>
      <p:bold r:id="rId97"/>
      <p:italic r:id="rId98"/>
      <p:boldItalic r:id="rId99"/>
    </p:embeddedFont>
    <p:embeddedFont>
      <p:font typeface="Calibri" panose="020F0502020204030204" pitchFamily="34" charset="0"/>
      <p:regular r:id="rId100"/>
      <p:bold r:id="rId101"/>
      <p:italic r:id="rId102"/>
      <p:boldItalic r:id="rId103"/>
    </p:embeddedFont>
    <p:embeddedFont>
      <p:font typeface="Calibri Light" panose="020F0302020204030204" pitchFamily="34" charset="0"/>
      <p:regular r:id="rId104"/>
      <p:italic r:id="rId105"/>
    </p:embeddedFont>
    <p:embeddedFont>
      <p:font typeface="華康正顏楷體W5" panose="03000509000000000000" pitchFamily="65" charset="-120"/>
      <p:regular r:id="rId106"/>
    </p:embeddedFont>
    <p:embeddedFont>
      <p:font typeface="華康新篆體" panose="030F0509000000000000" pitchFamily="65" charset="-120"/>
      <p:regular r:id="rId107"/>
    </p:embeddedFont>
    <p:embeddedFont>
      <p:font typeface="華康隸書體W7" panose="03000709000000000000" pitchFamily="65" charset="-120"/>
      <p:regular r:id="rId108"/>
    </p:embeddedFont>
    <p:embeddedFont>
      <p:font typeface="華康儷楷書" panose="03000509000000000000" pitchFamily="65" charset="-120"/>
      <p:regular r:id="rId109"/>
    </p:embeddedFont>
    <p:embeddedFont>
      <p:font typeface="微軟正黑體" panose="020B0604030504040204" pitchFamily="34" charset="-120"/>
      <p:regular r:id="rId110"/>
      <p:bold r:id="rId111"/>
    </p:embeddedFont>
    <p:embeddedFont>
      <p:font typeface="標楷體" panose="03000509000000000000" pitchFamily="65" charset="-120"/>
      <p:regular r:id="rId11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CBF27142-6591-4E0F-8AEF-345B191F097C}">
          <p14:sldIdLst>
            <p14:sldId id="434"/>
          </p14:sldIdLst>
        </p14:section>
        <p14:section name="招生日程" id="{7F334F81-0686-450B-84CE-3CE362697256}">
          <p14:sldIdLst>
            <p14:sldId id="524"/>
            <p14:sldId id="525"/>
          </p14:sldIdLst>
        </p14:section>
        <p14:section name="學習歷程檔案查看" id="{B0614E4F-2620-47C7-83CF-AB1A811FE8CC}">
          <p14:sldIdLst>
            <p14:sldId id="689"/>
            <p14:sldId id="690"/>
            <p14:sldId id="691"/>
            <p14:sldId id="692"/>
            <p14:sldId id="693"/>
          </p14:sldIdLst>
        </p14:section>
        <p14:section name="繳費身分審查" id="{B11E1427-FD9B-4499-B95E-0BCF62B48690}">
          <p14:sldIdLst>
            <p14:sldId id="462"/>
            <p14:sldId id="526"/>
            <p14:sldId id="533"/>
            <p14:sldId id="534"/>
            <p14:sldId id="538"/>
            <p14:sldId id="539"/>
            <p14:sldId id="543"/>
            <p14:sldId id="545"/>
            <p14:sldId id="544"/>
            <p14:sldId id="546"/>
            <p14:sldId id="547"/>
          </p14:sldIdLst>
        </p14:section>
        <p14:section name="繳交報名費及資格審查" id="{0AD7F5F3-1D0A-48A9-8A64-BBA5A849DA49}">
          <p14:sldIdLst>
            <p14:sldId id="463"/>
            <p14:sldId id="555"/>
            <p14:sldId id="548"/>
            <p14:sldId id="554"/>
            <p14:sldId id="553"/>
            <p14:sldId id="552"/>
            <p14:sldId id="551"/>
            <p14:sldId id="550"/>
            <p14:sldId id="634"/>
            <p14:sldId id="633"/>
            <p14:sldId id="549"/>
            <p14:sldId id="571"/>
            <p14:sldId id="572"/>
            <p14:sldId id="563"/>
            <p14:sldId id="562"/>
            <p14:sldId id="567"/>
            <p14:sldId id="565"/>
            <p14:sldId id="566"/>
            <p14:sldId id="635"/>
            <p14:sldId id="568"/>
          </p14:sldIdLst>
        </p14:section>
        <p14:section name="網路報名" id="{842226A6-0E51-4B5D-8F55-96D046FBD03B}">
          <p14:sldIdLst>
            <p14:sldId id="684"/>
            <p14:sldId id="685"/>
            <p14:sldId id="574"/>
            <p14:sldId id="576"/>
            <p14:sldId id="575"/>
            <p14:sldId id="592"/>
            <p14:sldId id="593"/>
            <p14:sldId id="581"/>
            <p14:sldId id="580"/>
          </p14:sldIdLst>
        </p14:section>
        <p14:section name="學習歷程備審資料上傳" id="{25F97AF7-1159-4AB9-B384-1E0E1637544B}">
          <p14:sldIdLst>
            <p14:sldId id="687"/>
            <p14:sldId id="688"/>
            <p14:sldId id="582"/>
            <p14:sldId id="584"/>
            <p14:sldId id="586"/>
            <p14:sldId id="587"/>
            <p14:sldId id="588"/>
            <p14:sldId id="677"/>
            <p14:sldId id="589"/>
            <p14:sldId id="637"/>
            <p14:sldId id="658"/>
            <p14:sldId id="671"/>
            <p14:sldId id="644"/>
            <p14:sldId id="646"/>
            <p14:sldId id="649"/>
            <p14:sldId id="652"/>
            <p14:sldId id="656"/>
            <p14:sldId id="655"/>
            <p14:sldId id="673"/>
            <p14:sldId id="660"/>
            <p14:sldId id="657"/>
            <p14:sldId id="663"/>
            <p14:sldId id="666"/>
            <p14:sldId id="665"/>
          </p14:sldIdLst>
        </p14:section>
        <p14:section name="志願序選填" id="{20F389C1-C61F-41BF-9F29-696AC3860194}">
          <p14:sldIdLst>
            <p14:sldId id="676"/>
            <p14:sldId id="595"/>
            <p14:sldId id="596"/>
            <p14:sldId id="598"/>
            <p14:sldId id="599"/>
            <p14:sldId id="600"/>
            <p14:sldId id="636"/>
            <p14:sldId id="601"/>
            <p14:sldId id="604"/>
            <p14:sldId id="605"/>
          </p14:sldIdLst>
        </p14:section>
        <p14:section name="高中職作業系統" id="{8D7396AC-D55D-483E-80A4-AD23F2F42C51}">
          <p14:sldIdLst>
            <p14:sldId id="606"/>
            <p14:sldId id="609"/>
            <p14:sldId id="610"/>
            <p14:sldId id="611"/>
            <p14:sldId id="612"/>
            <p14:sldId id="2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53E"/>
    <a:srgbClr val="FF0000"/>
    <a:srgbClr val="DE0000"/>
    <a:srgbClr val="0000FF"/>
    <a:srgbClr val="548235"/>
    <a:srgbClr val="C5E0B4"/>
    <a:srgbClr val="CC99FF"/>
    <a:srgbClr val="ED7D31"/>
    <a:srgbClr val="DEEBF7"/>
    <a:srgbClr val="585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588" autoAdjust="0"/>
  </p:normalViewPr>
  <p:slideViewPr>
    <p:cSldViewPr snapToGrid="0">
      <p:cViewPr varScale="1">
        <p:scale>
          <a:sx n="108" d="100"/>
          <a:sy n="108" d="100"/>
        </p:scale>
        <p:origin x="642" y="102"/>
      </p:cViewPr>
      <p:guideLst>
        <p:guide orient="horz" pos="2160"/>
        <p:guide pos="3840"/>
      </p:guideLst>
    </p:cSldViewPr>
  </p:slideViewPr>
  <p:notesTextViewPr>
    <p:cViewPr>
      <p:scale>
        <a:sx n="3" d="2"/>
        <a:sy n="3" d="2"/>
      </p:scale>
      <p:origin x="0" y="0"/>
    </p:cViewPr>
  </p:notesTextViewPr>
  <p:sorterViewPr>
    <p:cViewPr>
      <p:scale>
        <a:sx n="150" d="100"/>
        <a:sy n="150" d="100"/>
      </p:scale>
      <p:origin x="0" y="-40244"/>
    </p:cViewPr>
  </p:sorterViewPr>
  <p:notesViewPr>
    <p:cSldViewPr snapToGrid="0">
      <p:cViewPr varScale="1">
        <p:scale>
          <a:sx n="63" d="100"/>
          <a:sy n="63" d="100"/>
        </p:scale>
        <p:origin x="2742"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1.fntdata"/><Relationship Id="rId16" Type="http://schemas.openxmlformats.org/officeDocument/2006/relationships/slide" Target="slides/slide15.xml"/><Relationship Id="rId107" Type="http://schemas.openxmlformats.org/officeDocument/2006/relationships/font" Target="fonts/font16.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108" Type="http://schemas.openxmlformats.org/officeDocument/2006/relationships/font" Target="fonts/font17.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5.fntdata"/><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8.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9.fntdata"/><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2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7928"/>
          </a:xfrm>
          <a:prstGeom prst="rect">
            <a:avLst/>
          </a:prstGeom>
        </p:spPr>
        <p:txBody>
          <a:bodyPr vert="horz" lIns="91440" tIns="45720" rIns="91440" bIns="45720" rtlCol="0"/>
          <a:lstStyle>
            <a:lvl1pPr algn="r">
              <a:defRPr sz="1200"/>
            </a:lvl1pPr>
          </a:lstStyle>
          <a:p>
            <a:fld id="{88E3B514-5CD5-4443-B0A1-EC5556F74914}" type="datetimeFigureOut">
              <a:rPr lang="zh-TW" altLang="en-US" smtClean="0"/>
              <a:t>2023/3/17</a:t>
            </a:fld>
            <a:endParaRPr lang="zh-TW" altLang="en-US"/>
          </a:p>
        </p:txBody>
      </p:sp>
      <p:sp>
        <p:nvSpPr>
          <p:cNvPr id="4" name="頁尾版面配置區 3"/>
          <p:cNvSpPr>
            <a:spLocks noGrp="1"/>
          </p:cNvSpPr>
          <p:nvPr>
            <p:ph type="ftr" sz="quarter" idx="2"/>
          </p:nvPr>
        </p:nvSpPr>
        <p:spPr>
          <a:xfrm>
            <a:off x="0" y="9428710"/>
            <a:ext cx="2946400" cy="49792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710"/>
            <a:ext cx="2946400" cy="497928"/>
          </a:xfrm>
          <a:prstGeom prst="rect">
            <a:avLst/>
          </a:prstGeom>
        </p:spPr>
        <p:txBody>
          <a:bodyPr vert="horz" lIns="91440" tIns="45720" rIns="91440" bIns="45720" rtlCol="0" anchor="b"/>
          <a:lstStyle>
            <a:lvl1pPr algn="r">
              <a:defRPr sz="1200"/>
            </a:lvl1pPr>
          </a:lstStyle>
          <a:p>
            <a:fld id="{617406E5-0587-441E-AEA5-C70E18A021C2}" type="slidenum">
              <a:rPr lang="zh-TW" altLang="en-US" smtClean="0"/>
              <a:t>‹#›</a:t>
            </a:fld>
            <a:endParaRPr lang="zh-TW" altLang="en-US"/>
          </a:p>
        </p:txBody>
      </p:sp>
    </p:spTree>
    <p:extLst>
      <p:ext uri="{BB962C8B-B14F-4D97-AF65-F5344CB8AC3E}">
        <p14:creationId xmlns:p14="http://schemas.microsoft.com/office/powerpoint/2010/main" val="3194197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2"/>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7" y="2"/>
            <a:ext cx="2945659" cy="496332"/>
          </a:xfrm>
          <a:prstGeom prst="rect">
            <a:avLst/>
          </a:prstGeom>
        </p:spPr>
        <p:txBody>
          <a:bodyPr vert="horz" lIns="91440" tIns="45720" rIns="91440" bIns="45720" rtlCol="0"/>
          <a:lstStyle>
            <a:lvl1pPr algn="r">
              <a:defRPr sz="1200"/>
            </a:lvl1pPr>
          </a:lstStyle>
          <a:p>
            <a:fld id="{DFC00BE1-CDB0-4679-A6D2-2B941F4D0401}" type="datetimeFigureOut">
              <a:rPr lang="zh-TW" altLang="en-US" smtClean="0"/>
              <a:t>2023/3/17</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5" y="9428584"/>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7" y="9428584"/>
            <a:ext cx="2945659" cy="496332"/>
          </a:xfrm>
          <a:prstGeom prst="rect">
            <a:avLst/>
          </a:prstGeom>
        </p:spPr>
        <p:txBody>
          <a:bodyPr vert="horz" lIns="91440" tIns="45720" rIns="91440" bIns="45720" rtlCol="0" anchor="b"/>
          <a:lstStyle>
            <a:lvl1pPr algn="r">
              <a:defRPr sz="1200"/>
            </a:lvl1pPr>
          </a:lstStyle>
          <a:p>
            <a:fld id="{281AA877-E2ED-4309-AC5F-AEC13F2FE9E7}" type="slidenum">
              <a:rPr lang="zh-TW" altLang="en-US" smtClean="0"/>
              <a:t>‹#›</a:t>
            </a:fld>
            <a:endParaRPr lang="zh-TW" altLang="en-US"/>
          </a:p>
        </p:txBody>
      </p:sp>
    </p:spTree>
    <p:extLst>
      <p:ext uri="{BB962C8B-B14F-4D97-AF65-F5344CB8AC3E}">
        <p14:creationId xmlns:p14="http://schemas.microsoft.com/office/powerpoint/2010/main" val="333890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419045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15</a:t>
            </a:fld>
            <a:endParaRPr lang="en-US" altLang="zh-TW">
              <a:latin typeface="Arial" charset="0"/>
            </a:endParaRPr>
          </a:p>
        </p:txBody>
      </p:sp>
    </p:spTree>
    <p:extLst>
      <p:ext uri="{BB962C8B-B14F-4D97-AF65-F5344CB8AC3E}">
        <p14:creationId xmlns:p14="http://schemas.microsoft.com/office/powerpoint/2010/main" val="386920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16</a:t>
            </a:fld>
            <a:endParaRPr lang="en-US" altLang="zh-TW">
              <a:latin typeface="Arial" charset="0"/>
            </a:endParaRPr>
          </a:p>
        </p:txBody>
      </p:sp>
    </p:spTree>
    <p:extLst>
      <p:ext uri="{BB962C8B-B14F-4D97-AF65-F5344CB8AC3E}">
        <p14:creationId xmlns:p14="http://schemas.microsoft.com/office/powerpoint/2010/main" val="8197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17</a:t>
            </a:fld>
            <a:endParaRPr lang="en-US" altLang="zh-TW">
              <a:latin typeface="Arial" charset="0"/>
            </a:endParaRPr>
          </a:p>
        </p:txBody>
      </p:sp>
    </p:spTree>
    <p:extLst>
      <p:ext uri="{BB962C8B-B14F-4D97-AF65-F5344CB8AC3E}">
        <p14:creationId xmlns:p14="http://schemas.microsoft.com/office/powerpoint/2010/main" val="240676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18</a:t>
            </a:fld>
            <a:endParaRPr lang="en-US" altLang="zh-TW">
              <a:latin typeface="Arial" charset="0"/>
            </a:endParaRPr>
          </a:p>
        </p:txBody>
      </p:sp>
    </p:spTree>
    <p:extLst>
      <p:ext uri="{BB962C8B-B14F-4D97-AF65-F5344CB8AC3E}">
        <p14:creationId xmlns:p14="http://schemas.microsoft.com/office/powerpoint/2010/main" val="195760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19</a:t>
            </a:fld>
            <a:endParaRPr lang="en-US" altLang="zh-TW">
              <a:latin typeface="Arial" charset="0"/>
            </a:endParaRPr>
          </a:p>
        </p:txBody>
      </p:sp>
    </p:spTree>
    <p:extLst>
      <p:ext uri="{BB962C8B-B14F-4D97-AF65-F5344CB8AC3E}">
        <p14:creationId xmlns:p14="http://schemas.microsoft.com/office/powerpoint/2010/main" val="125729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E268899-D569-44D4-AC0B-03207D7278B6}" type="slidenum">
              <a:rPr lang="zh-TW" altLang="en-US" smtClean="0">
                <a:latin typeface="Arial" charset="0"/>
              </a:rPr>
              <a:pPr eaLnBrk="1" hangingPunct="1">
                <a:spcBef>
                  <a:spcPct val="0"/>
                </a:spcBef>
              </a:pPr>
              <a:t>20</a:t>
            </a:fld>
            <a:endParaRPr lang="en-US" altLang="zh-TW">
              <a:latin typeface="Arial" charset="0"/>
            </a:endParaRPr>
          </a:p>
        </p:txBody>
      </p:sp>
    </p:spTree>
    <p:extLst>
      <p:ext uri="{BB962C8B-B14F-4D97-AF65-F5344CB8AC3E}">
        <p14:creationId xmlns:p14="http://schemas.microsoft.com/office/powerpoint/2010/main" val="51784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21</a:t>
            </a:fld>
            <a:endParaRPr lang="en-US" altLang="zh-TW">
              <a:latin typeface="Arial" charset="0"/>
            </a:endParaRPr>
          </a:p>
        </p:txBody>
      </p:sp>
    </p:spTree>
    <p:extLst>
      <p:ext uri="{BB962C8B-B14F-4D97-AF65-F5344CB8AC3E}">
        <p14:creationId xmlns:p14="http://schemas.microsoft.com/office/powerpoint/2010/main" val="986422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22</a:t>
            </a:fld>
            <a:endParaRPr lang="en-US" altLang="zh-TW">
              <a:latin typeface="Arial" charset="0"/>
            </a:endParaRPr>
          </a:p>
        </p:txBody>
      </p:sp>
    </p:spTree>
    <p:extLst>
      <p:ext uri="{BB962C8B-B14F-4D97-AF65-F5344CB8AC3E}">
        <p14:creationId xmlns:p14="http://schemas.microsoft.com/office/powerpoint/2010/main" val="375824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23</a:t>
            </a:fld>
            <a:endParaRPr lang="en-US" altLang="zh-TW">
              <a:latin typeface="Arial" charset="0"/>
            </a:endParaRPr>
          </a:p>
        </p:txBody>
      </p:sp>
    </p:spTree>
    <p:extLst>
      <p:ext uri="{BB962C8B-B14F-4D97-AF65-F5344CB8AC3E}">
        <p14:creationId xmlns:p14="http://schemas.microsoft.com/office/powerpoint/2010/main" val="203204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24</a:t>
            </a:fld>
            <a:endParaRPr lang="en-US" altLang="zh-TW">
              <a:latin typeface="Arial" charset="0"/>
            </a:endParaRPr>
          </a:p>
        </p:txBody>
      </p:sp>
    </p:spTree>
    <p:extLst>
      <p:ext uri="{BB962C8B-B14F-4D97-AF65-F5344CB8AC3E}">
        <p14:creationId xmlns:p14="http://schemas.microsoft.com/office/powerpoint/2010/main" val="69571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2</a:t>
            </a:fld>
            <a:endParaRPr lang="en-US" altLang="zh-TW">
              <a:latin typeface="Arial" charset="0"/>
            </a:endParaRPr>
          </a:p>
        </p:txBody>
      </p:sp>
    </p:spTree>
    <p:extLst>
      <p:ext uri="{BB962C8B-B14F-4D97-AF65-F5344CB8AC3E}">
        <p14:creationId xmlns:p14="http://schemas.microsoft.com/office/powerpoint/2010/main" val="3644811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25</a:t>
            </a:fld>
            <a:endParaRPr lang="en-US" altLang="zh-TW">
              <a:latin typeface="Arial" charset="0"/>
            </a:endParaRPr>
          </a:p>
        </p:txBody>
      </p:sp>
    </p:spTree>
    <p:extLst>
      <p:ext uri="{BB962C8B-B14F-4D97-AF65-F5344CB8AC3E}">
        <p14:creationId xmlns:p14="http://schemas.microsoft.com/office/powerpoint/2010/main" val="3415799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26</a:t>
            </a:fld>
            <a:endParaRPr lang="en-US" altLang="zh-TW">
              <a:latin typeface="Arial" charset="0"/>
            </a:endParaRPr>
          </a:p>
        </p:txBody>
      </p:sp>
    </p:spTree>
    <p:extLst>
      <p:ext uri="{BB962C8B-B14F-4D97-AF65-F5344CB8AC3E}">
        <p14:creationId xmlns:p14="http://schemas.microsoft.com/office/powerpoint/2010/main" val="3213347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27</a:t>
            </a:fld>
            <a:endParaRPr lang="en-US" altLang="zh-TW">
              <a:latin typeface="Arial" charset="0"/>
            </a:endParaRPr>
          </a:p>
        </p:txBody>
      </p:sp>
    </p:spTree>
    <p:extLst>
      <p:ext uri="{BB962C8B-B14F-4D97-AF65-F5344CB8AC3E}">
        <p14:creationId xmlns:p14="http://schemas.microsoft.com/office/powerpoint/2010/main" val="2775719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28</a:t>
            </a:fld>
            <a:endParaRPr lang="en-US" altLang="zh-TW">
              <a:latin typeface="Arial" charset="0"/>
            </a:endParaRPr>
          </a:p>
        </p:txBody>
      </p:sp>
    </p:spTree>
    <p:extLst>
      <p:ext uri="{BB962C8B-B14F-4D97-AF65-F5344CB8AC3E}">
        <p14:creationId xmlns:p14="http://schemas.microsoft.com/office/powerpoint/2010/main" val="2584479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29</a:t>
            </a:fld>
            <a:endParaRPr lang="en-US" altLang="zh-TW">
              <a:latin typeface="Arial" charset="0"/>
            </a:endParaRPr>
          </a:p>
        </p:txBody>
      </p:sp>
    </p:spTree>
    <p:extLst>
      <p:ext uri="{BB962C8B-B14F-4D97-AF65-F5344CB8AC3E}">
        <p14:creationId xmlns:p14="http://schemas.microsoft.com/office/powerpoint/2010/main" val="1819275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30</a:t>
            </a:fld>
            <a:endParaRPr lang="en-US" altLang="zh-TW">
              <a:latin typeface="Arial" charset="0"/>
            </a:endParaRPr>
          </a:p>
        </p:txBody>
      </p:sp>
    </p:spTree>
    <p:extLst>
      <p:ext uri="{BB962C8B-B14F-4D97-AF65-F5344CB8AC3E}">
        <p14:creationId xmlns:p14="http://schemas.microsoft.com/office/powerpoint/2010/main" val="3216791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31</a:t>
            </a:fld>
            <a:endParaRPr lang="en-US" altLang="zh-TW">
              <a:latin typeface="Arial" charset="0"/>
            </a:endParaRPr>
          </a:p>
        </p:txBody>
      </p:sp>
    </p:spTree>
    <p:extLst>
      <p:ext uri="{BB962C8B-B14F-4D97-AF65-F5344CB8AC3E}">
        <p14:creationId xmlns:p14="http://schemas.microsoft.com/office/powerpoint/2010/main" val="374566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32</a:t>
            </a:fld>
            <a:endParaRPr lang="en-US" altLang="zh-TW">
              <a:latin typeface="Arial" charset="0"/>
            </a:endParaRPr>
          </a:p>
        </p:txBody>
      </p:sp>
    </p:spTree>
    <p:extLst>
      <p:ext uri="{BB962C8B-B14F-4D97-AF65-F5344CB8AC3E}">
        <p14:creationId xmlns:p14="http://schemas.microsoft.com/office/powerpoint/2010/main" val="1087521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33</a:t>
            </a:fld>
            <a:endParaRPr lang="en-US" altLang="zh-TW">
              <a:latin typeface="Arial" charset="0"/>
            </a:endParaRPr>
          </a:p>
        </p:txBody>
      </p:sp>
    </p:spTree>
    <p:extLst>
      <p:ext uri="{BB962C8B-B14F-4D97-AF65-F5344CB8AC3E}">
        <p14:creationId xmlns:p14="http://schemas.microsoft.com/office/powerpoint/2010/main" val="2919152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34</a:t>
            </a:fld>
            <a:endParaRPr lang="en-US" altLang="zh-TW">
              <a:latin typeface="Arial" charset="0"/>
            </a:endParaRPr>
          </a:p>
        </p:txBody>
      </p:sp>
    </p:spTree>
    <p:extLst>
      <p:ext uri="{BB962C8B-B14F-4D97-AF65-F5344CB8AC3E}">
        <p14:creationId xmlns:p14="http://schemas.microsoft.com/office/powerpoint/2010/main" val="126163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a:t>
            </a:fld>
            <a:endParaRPr lang="en-US" altLang="zh-TW">
              <a:latin typeface="Arial" charset="0"/>
            </a:endParaRPr>
          </a:p>
        </p:txBody>
      </p:sp>
    </p:spTree>
    <p:extLst>
      <p:ext uri="{BB962C8B-B14F-4D97-AF65-F5344CB8AC3E}">
        <p14:creationId xmlns:p14="http://schemas.microsoft.com/office/powerpoint/2010/main" val="3150364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35</a:t>
            </a:fld>
            <a:endParaRPr lang="en-US" altLang="zh-TW">
              <a:latin typeface="Arial" charset="0"/>
            </a:endParaRPr>
          </a:p>
        </p:txBody>
      </p:sp>
    </p:spTree>
    <p:extLst>
      <p:ext uri="{BB962C8B-B14F-4D97-AF65-F5344CB8AC3E}">
        <p14:creationId xmlns:p14="http://schemas.microsoft.com/office/powerpoint/2010/main" val="1051780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36</a:t>
            </a:fld>
            <a:endParaRPr lang="en-US" altLang="zh-TW">
              <a:latin typeface="Arial" charset="0"/>
            </a:endParaRPr>
          </a:p>
        </p:txBody>
      </p:sp>
    </p:spTree>
    <p:extLst>
      <p:ext uri="{BB962C8B-B14F-4D97-AF65-F5344CB8AC3E}">
        <p14:creationId xmlns:p14="http://schemas.microsoft.com/office/powerpoint/2010/main" val="2625211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37</a:t>
            </a:fld>
            <a:endParaRPr lang="en-US" altLang="zh-TW">
              <a:latin typeface="Arial" charset="0"/>
            </a:endParaRPr>
          </a:p>
        </p:txBody>
      </p:sp>
    </p:spTree>
    <p:extLst>
      <p:ext uri="{BB962C8B-B14F-4D97-AF65-F5344CB8AC3E}">
        <p14:creationId xmlns:p14="http://schemas.microsoft.com/office/powerpoint/2010/main" val="267387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38</a:t>
            </a:fld>
            <a:endParaRPr lang="en-US" altLang="zh-TW">
              <a:latin typeface="Arial" charset="0"/>
            </a:endParaRPr>
          </a:p>
        </p:txBody>
      </p:sp>
    </p:spTree>
    <p:extLst>
      <p:ext uri="{BB962C8B-B14F-4D97-AF65-F5344CB8AC3E}">
        <p14:creationId xmlns:p14="http://schemas.microsoft.com/office/powerpoint/2010/main" val="3484278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39</a:t>
            </a:fld>
            <a:endParaRPr lang="en-US" altLang="zh-TW">
              <a:latin typeface="Arial" charset="0"/>
            </a:endParaRPr>
          </a:p>
        </p:txBody>
      </p:sp>
    </p:spTree>
    <p:extLst>
      <p:ext uri="{BB962C8B-B14F-4D97-AF65-F5344CB8AC3E}">
        <p14:creationId xmlns:p14="http://schemas.microsoft.com/office/powerpoint/2010/main" val="503440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7FFC890-4445-42D4-8503-CED61EAF1A7E}" type="slidenum">
              <a:rPr lang="zh-TW" altLang="en-US" smtClean="0">
                <a:latin typeface="Arial" charset="0"/>
              </a:rPr>
              <a:pPr eaLnBrk="1" hangingPunct="1">
                <a:spcBef>
                  <a:spcPct val="0"/>
                </a:spcBef>
              </a:pPr>
              <a:t>40</a:t>
            </a:fld>
            <a:endParaRPr lang="en-US" altLang="zh-TW">
              <a:latin typeface="Arial" charset="0"/>
            </a:endParaRPr>
          </a:p>
        </p:txBody>
      </p:sp>
    </p:spTree>
    <p:extLst>
      <p:ext uri="{BB962C8B-B14F-4D97-AF65-F5344CB8AC3E}">
        <p14:creationId xmlns:p14="http://schemas.microsoft.com/office/powerpoint/2010/main" val="2116157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7FFC890-4445-42D4-8503-CED61EAF1A7E}" type="slidenum">
              <a:rPr lang="zh-TW" altLang="en-US" smtClean="0">
                <a:latin typeface="Arial" charset="0"/>
              </a:rPr>
              <a:pPr eaLnBrk="1" hangingPunct="1">
                <a:spcBef>
                  <a:spcPct val="0"/>
                </a:spcBef>
              </a:pPr>
              <a:t>41</a:t>
            </a:fld>
            <a:endParaRPr lang="en-US" altLang="zh-TW">
              <a:latin typeface="Arial" charset="0"/>
            </a:endParaRPr>
          </a:p>
        </p:txBody>
      </p:sp>
    </p:spTree>
    <p:extLst>
      <p:ext uri="{BB962C8B-B14F-4D97-AF65-F5344CB8AC3E}">
        <p14:creationId xmlns:p14="http://schemas.microsoft.com/office/powerpoint/2010/main" val="759843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42</a:t>
            </a:fld>
            <a:endParaRPr lang="en-US" altLang="zh-TW">
              <a:latin typeface="Arial" charset="0"/>
            </a:endParaRPr>
          </a:p>
        </p:txBody>
      </p:sp>
    </p:spTree>
    <p:extLst>
      <p:ext uri="{BB962C8B-B14F-4D97-AF65-F5344CB8AC3E}">
        <p14:creationId xmlns:p14="http://schemas.microsoft.com/office/powerpoint/2010/main" val="2999566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43</a:t>
            </a:fld>
            <a:endParaRPr lang="en-US" altLang="zh-TW">
              <a:latin typeface="Arial" charset="0"/>
            </a:endParaRPr>
          </a:p>
        </p:txBody>
      </p:sp>
    </p:spTree>
    <p:extLst>
      <p:ext uri="{BB962C8B-B14F-4D97-AF65-F5344CB8AC3E}">
        <p14:creationId xmlns:p14="http://schemas.microsoft.com/office/powerpoint/2010/main" val="1940234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44</a:t>
            </a:fld>
            <a:endParaRPr lang="en-US" altLang="zh-TW">
              <a:latin typeface="Arial" charset="0"/>
            </a:endParaRPr>
          </a:p>
        </p:txBody>
      </p:sp>
    </p:spTree>
    <p:extLst>
      <p:ext uri="{BB962C8B-B14F-4D97-AF65-F5344CB8AC3E}">
        <p14:creationId xmlns:p14="http://schemas.microsoft.com/office/powerpoint/2010/main" val="320464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E268899-D569-44D4-AC0B-03207D7278B6}" type="slidenum">
              <a:rPr lang="zh-TW" altLang="en-US" smtClean="0">
                <a:latin typeface="Arial" charset="0"/>
              </a:rPr>
              <a:pPr eaLnBrk="1" hangingPunct="1">
                <a:spcBef>
                  <a:spcPct val="0"/>
                </a:spcBef>
              </a:pPr>
              <a:t>9</a:t>
            </a:fld>
            <a:endParaRPr lang="en-US" altLang="zh-TW">
              <a:latin typeface="Arial" charset="0"/>
            </a:endParaRPr>
          </a:p>
        </p:txBody>
      </p:sp>
    </p:spTree>
    <p:extLst>
      <p:ext uri="{BB962C8B-B14F-4D97-AF65-F5344CB8AC3E}">
        <p14:creationId xmlns:p14="http://schemas.microsoft.com/office/powerpoint/2010/main" val="3121486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45</a:t>
            </a:fld>
            <a:endParaRPr lang="en-US" altLang="zh-TW">
              <a:latin typeface="Arial" charset="0"/>
            </a:endParaRPr>
          </a:p>
        </p:txBody>
      </p:sp>
    </p:spTree>
    <p:extLst>
      <p:ext uri="{BB962C8B-B14F-4D97-AF65-F5344CB8AC3E}">
        <p14:creationId xmlns:p14="http://schemas.microsoft.com/office/powerpoint/2010/main" val="60219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46</a:t>
            </a:fld>
            <a:endParaRPr lang="en-US" altLang="zh-TW">
              <a:latin typeface="Arial" charset="0"/>
            </a:endParaRPr>
          </a:p>
        </p:txBody>
      </p:sp>
    </p:spTree>
    <p:extLst>
      <p:ext uri="{BB962C8B-B14F-4D97-AF65-F5344CB8AC3E}">
        <p14:creationId xmlns:p14="http://schemas.microsoft.com/office/powerpoint/2010/main" val="3636349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47</a:t>
            </a:fld>
            <a:endParaRPr lang="en-US" altLang="zh-TW">
              <a:latin typeface="Arial" charset="0"/>
            </a:endParaRPr>
          </a:p>
        </p:txBody>
      </p:sp>
    </p:spTree>
    <p:extLst>
      <p:ext uri="{BB962C8B-B14F-4D97-AF65-F5344CB8AC3E}">
        <p14:creationId xmlns:p14="http://schemas.microsoft.com/office/powerpoint/2010/main" val="1207497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48</a:t>
            </a:fld>
            <a:endParaRPr lang="en-US" altLang="zh-TW">
              <a:latin typeface="Arial" charset="0"/>
            </a:endParaRPr>
          </a:p>
        </p:txBody>
      </p:sp>
    </p:spTree>
    <p:extLst>
      <p:ext uri="{BB962C8B-B14F-4D97-AF65-F5344CB8AC3E}">
        <p14:creationId xmlns:p14="http://schemas.microsoft.com/office/powerpoint/2010/main" val="26018747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827841-B94F-40E0-8134-D2205B414E35}" type="slidenum">
              <a:rPr lang="zh-TW" altLang="en-US" smtClean="0">
                <a:latin typeface="Arial" charset="0"/>
              </a:rPr>
              <a:pPr eaLnBrk="1" hangingPunct="1">
                <a:spcBef>
                  <a:spcPct val="0"/>
                </a:spcBef>
              </a:pPr>
              <a:t>49</a:t>
            </a:fld>
            <a:endParaRPr lang="en-US" altLang="zh-TW">
              <a:latin typeface="Arial" charset="0"/>
            </a:endParaRPr>
          </a:p>
        </p:txBody>
      </p:sp>
    </p:spTree>
    <p:extLst>
      <p:ext uri="{BB962C8B-B14F-4D97-AF65-F5344CB8AC3E}">
        <p14:creationId xmlns:p14="http://schemas.microsoft.com/office/powerpoint/2010/main" val="399097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827841-B94F-40E0-8134-D2205B414E35}" type="slidenum">
              <a:rPr lang="zh-TW" altLang="en-US" smtClean="0">
                <a:latin typeface="Arial" charset="0"/>
              </a:rPr>
              <a:pPr eaLnBrk="1" hangingPunct="1">
                <a:spcBef>
                  <a:spcPct val="0"/>
                </a:spcBef>
              </a:pPr>
              <a:t>50</a:t>
            </a:fld>
            <a:endParaRPr lang="en-US" altLang="zh-TW">
              <a:latin typeface="Arial" charset="0"/>
            </a:endParaRPr>
          </a:p>
        </p:txBody>
      </p:sp>
    </p:spTree>
    <p:extLst>
      <p:ext uri="{BB962C8B-B14F-4D97-AF65-F5344CB8AC3E}">
        <p14:creationId xmlns:p14="http://schemas.microsoft.com/office/powerpoint/2010/main" val="1841939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51</a:t>
            </a:fld>
            <a:endParaRPr lang="en-US" altLang="zh-TW">
              <a:latin typeface="Arial" charset="0"/>
            </a:endParaRPr>
          </a:p>
        </p:txBody>
      </p:sp>
    </p:spTree>
    <p:extLst>
      <p:ext uri="{BB962C8B-B14F-4D97-AF65-F5344CB8AC3E}">
        <p14:creationId xmlns:p14="http://schemas.microsoft.com/office/powerpoint/2010/main" val="1828492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52</a:t>
            </a:fld>
            <a:endParaRPr lang="en-US" altLang="zh-TW">
              <a:latin typeface="Arial" charset="0"/>
            </a:endParaRPr>
          </a:p>
        </p:txBody>
      </p:sp>
    </p:spTree>
    <p:extLst>
      <p:ext uri="{BB962C8B-B14F-4D97-AF65-F5344CB8AC3E}">
        <p14:creationId xmlns:p14="http://schemas.microsoft.com/office/powerpoint/2010/main" val="2350231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53</a:t>
            </a:fld>
            <a:endParaRPr lang="en-US" altLang="zh-TW">
              <a:latin typeface="Arial" charset="0"/>
            </a:endParaRPr>
          </a:p>
        </p:txBody>
      </p:sp>
    </p:spTree>
    <p:extLst>
      <p:ext uri="{BB962C8B-B14F-4D97-AF65-F5344CB8AC3E}">
        <p14:creationId xmlns:p14="http://schemas.microsoft.com/office/powerpoint/2010/main" val="18353288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54</a:t>
            </a:fld>
            <a:endParaRPr lang="en-US" altLang="zh-TW">
              <a:latin typeface="Arial" charset="0"/>
            </a:endParaRPr>
          </a:p>
        </p:txBody>
      </p:sp>
    </p:spTree>
    <p:extLst>
      <p:ext uri="{BB962C8B-B14F-4D97-AF65-F5344CB8AC3E}">
        <p14:creationId xmlns:p14="http://schemas.microsoft.com/office/powerpoint/2010/main" val="249617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10</a:t>
            </a:fld>
            <a:endParaRPr lang="en-US" altLang="zh-TW">
              <a:latin typeface="Arial" charset="0"/>
            </a:endParaRPr>
          </a:p>
        </p:txBody>
      </p:sp>
    </p:spTree>
    <p:extLst>
      <p:ext uri="{BB962C8B-B14F-4D97-AF65-F5344CB8AC3E}">
        <p14:creationId xmlns:p14="http://schemas.microsoft.com/office/powerpoint/2010/main" val="4077382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55</a:t>
            </a:fld>
            <a:endParaRPr lang="en-US" altLang="zh-TW">
              <a:latin typeface="Arial" charset="0"/>
            </a:endParaRPr>
          </a:p>
        </p:txBody>
      </p:sp>
    </p:spTree>
    <p:extLst>
      <p:ext uri="{BB962C8B-B14F-4D97-AF65-F5344CB8AC3E}">
        <p14:creationId xmlns:p14="http://schemas.microsoft.com/office/powerpoint/2010/main" val="15503659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56</a:t>
            </a:fld>
            <a:endParaRPr lang="en-US" altLang="zh-TW">
              <a:latin typeface="Arial" charset="0"/>
            </a:endParaRPr>
          </a:p>
        </p:txBody>
      </p:sp>
    </p:spTree>
    <p:extLst>
      <p:ext uri="{BB962C8B-B14F-4D97-AF65-F5344CB8AC3E}">
        <p14:creationId xmlns:p14="http://schemas.microsoft.com/office/powerpoint/2010/main" val="632547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57</a:t>
            </a:fld>
            <a:endParaRPr lang="en-US" altLang="zh-TW">
              <a:latin typeface="Arial" charset="0"/>
            </a:endParaRPr>
          </a:p>
        </p:txBody>
      </p:sp>
    </p:spTree>
    <p:extLst>
      <p:ext uri="{BB962C8B-B14F-4D97-AF65-F5344CB8AC3E}">
        <p14:creationId xmlns:p14="http://schemas.microsoft.com/office/powerpoint/2010/main" val="1406380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58</a:t>
            </a:fld>
            <a:endParaRPr lang="en-US" altLang="zh-TW">
              <a:latin typeface="Arial" charset="0"/>
            </a:endParaRPr>
          </a:p>
        </p:txBody>
      </p:sp>
    </p:spTree>
    <p:extLst>
      <p:ext uri="{BB962C8B-B14F-4D97-AF65-F5344CB8AC3E}">
        <p14:creationId xmlns:p14="http://schemas.microsoft.com/office/powerpoint/2010/main" val="518186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59</a:t>
            </a:fld>
            <a:endParaRPr lang="en-US" altLang="zh-TW">
              <a:latin typeface="Arial" charset="0"/>
            </a:endParaRPr>
          </a:p>
        </p:txBody>
      </p:sp>
    </p:spTree>
    <p:extLst>
      <p:ext uri="{BB962C8B-B14F-4D97-AF65-F5344CB8AC3E}">
        <p14:creationId xmlns:p14="http://schemas.microsoft.com/office/powerpoint/2010/main" val="6719843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60</a:t>
            </a:fld>
            <a:endParaRPr lang="en-US" altLang="zh-TW">
              <a:latin typeface="Arial" charset="0"/>
            </a:endParaRPr>
          </a:p>
        </p:txBody>
      </p:sp>
    </p:spTree>
    <p:extLst>
      <p:ext uri="{BB962C8B-B14F-4D97-AF65-F5344CB8AC3E}">
        <p14:creationId xmlns:p14="http://schemas.microsoft.com/office/powerpoint/2010/main" val="22768529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61</a:t>
            </a:fld>
            <a:endParaRPr lang="en-US" altLang="zh-TW">
              <a:latin typeface="Arial" charset="0"/>
            </a:endParaRPr>
          </a:p>
        </p:txBody>
      </p:sp>
    </p:spTree>
    <p:extLst>
      <p:ext uri="{BB962C8B-B14F-4D97-AF65-F5344CB8AC3E}">
        <p14:creationId xmlns:p14="http://schemas.microsoft.com/office/powerpoint/2010/main" val="22333603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62</a:t>
            </a:fld>
            <a:endParaRPr lang="en-US" altLang="zh-TW">
              <a:latin typeface="Arial" charset="0"/>
            </a:endParaRPr>
          </a:p>
        </p:txBody>
      </p:sp>
    </p:spTree>
    <p:extLst>
      <p:ext uri="{BB962C8B-B14F-4D97-AF65-F5344CB8AC3E}">
        <p14:creationId xmlns:p14="http://schemas.microsoft.com/office/powerpoint/2010/main" val="15070488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63</a:t>
            </a:fld>
            <a:endParaRPr lang="en-US" altLang="zh-TW">
              <a:latin typeface="Arial" charset="0"/>
            </a:endParaRPr>
          </a:p>
        </p:txBody>
      </p:sp>
    </p:spTree>
    <p:extLst>
      <p:ext uri="{BB962C8B-B14F-4D97-AF65-F5344CB8AC3E}">
        <p14:creationId xmlns:p14="http://schemas.microsoft.com/office/powerpoint/2010/main" val="36703714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64</a:t>
            </a:fld>
            <a:endParaRPr lang="en-US" altLang="zh-TW">
              <a:latin typeface="Arial" charset="0"/>
            </a:endParaRPr>
          </a:p>
        </p:txBody>
      </p:sp>
    </p:spTree>
    <p:extLst>
      <p:ext uri="{BB962C8B-B14F-4D97-AF65-F5344CB8AC3E}">
        <p14:creationId xmlns:p14="http://schemas.microsoft.com/office/powerpoint/2010/main" val="202445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11</a:t>
            </a:fld>
            <a:endParaRPr lang="en-US" altLang="zh-TW">
              <a:latin typeface="Arial" charset="0"/>
            </a:endParaRPr>
          </a:p>
        </p:txBody>
      </p:sp>
    </p:spTree>
    <p:extLst>
      <p:ext uri="{BB962C8B-B14F-4D97-AF65-F5344CB8AC3E}">
        <p14:creationId xmlns:p14="http://schemas.microsoft.com/office/powerpoint/2010/main" val="29850132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65</a:t>
            </a:fld>
            <a:endParaRPr lang="en-US" altLang="zh-TW">
              <a:latin typeface="Arial" charset="0"/>
            </a:endParaRPr>
          </a:p>
        </p:txBody>
      </p:sp>
    </p:spTree>
    <p:extLst>
      <p:ext uri="{BB962C8B-B14F-4D97-AF65-F5344CB8AC3E}">
        <p14:creationId xmlns:p14="http://schemas.microsoft.com/office/powerpoint/2010/main" val="1259646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66</a:t>
            </a:fld>
            <a:endParaRPr lang="en-US" altLang="zh-TW">
              <a:latin typeface="Arial" charset="0"/>
            </a:endParaRPr>
          </a:p>
        </p:txBody>
      </p:sp>
    </p:spTree>
    <p:extLst>
      <p:ext uri="{BB962C8B-B14F-4D97-AF65-F5344CB8AC3E}">
        <p14:creationId xmlns:p14="http://schemas.microsoft.com/office/powerpoint/2010/main" val="42688395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67</a:t>
            </a:fld>
            <a:endParaRPr lang="en-US" altLang="zh-TW">
              <a:latin typeface="Arial" charset="0"/>
            </a:endParaRPr>
          </a:p>
        </p:txBody>
      </p:sp>
    </p:spTree>
    <p:extLst>
      <p:ext uri="{BB962C8B-B14F-4D97-AF65-F5344CB8AC3E}">
        <p14:creationId xmlns:p14="http://schemas.microsoft.com/office/powerpoint/2010/main" val="27779352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68</a:t>
            </a:fld>
            <a:endParaRPr lang="en-US" altLang="zh-TW">
              <a:latin typeface="Arial" charset="0"/>
            </a:endParaRPr>
          </a:p>
        </p:txBody>
      </p:sp>
    </p:spTree>
    <p:extLst>
      <p:ext uri="{BB962C8B-B14F-4D97-AF65-F5344CB8AC3E}">
        <p14:creationId xmlns:p14="http://schemas.microsoft.com/office/powerpoint/2010/main" val="1089796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69</a:t>
            </a:fld>
            <a:endParaRPr lang="en-US" altLang="zh-TW">
              <a:latin typeface="Arial" charset="0"/>
            </a:endParaRPr>
          </a:p>
        </p:txBody>
      </p:sp>
    </p:spTree>
    <p:extLst>
      <p:ext uri="{BB962C8B-B14F-4D97-AF65-F5344CB8AC3E}">
        <p14:creationId xmlns:p14="http://schemas.microsoft.com/office/powerpoint/2010/main" val="34377780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70</a:t>
            </a:fld>
            <a:endParaRPr lang="en-US" altLang="zh-TW">
              <a:latin typeface="Arial" charset="0"/>
            </a:endParaRPr>
          </a:p>
        </p:txBody>
      </p:sp>
    </p:spTree>
    <p:extLst>
      <p:ext uri="{BB962C8B-B14F-4D97-AF65-F5344CB8AC3E}">
        <p14:creationId xmlns:p14="http://schemas.microsoft.com/office/powerpoint/2010/main" val="21862941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71</a:t>
            </a:fld>
            <a:endParaRPr lang="en-US" altLang="zh-TW">
              <a:latin typeface="Arial" charset="0"/>
            </a:endParaRPr>
          </a:p>
        </p:txBody>
      </p:sp>
    </p:spTree>
    <p:extLst>
      <p:ext uri="{BB962C8B-B14F-4D97-AF65-F5344CB8AC3E}">
        <p14:creationId xmlns:p14="http://schemas.microsoft.com/office/powerpoint/2010/main" val="35697804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72</a:t>
            </a:fld>
            <a:endParaRPr lang="en-US" altLang="zh-TW">
              <a:latin typeface="Arial" charset="0"/>
            </a:endParaRPr>
          </a:p>
        </p:txBody>
      </p:sp>
    </p:spTree>
    <p:extLst>
      <p:ext uri="{BB962C8B-B14F-4D97-AF65-F5344CB8AC3E}">
        <p14:creationId xmlns:p14="http://schemas.microsoft.com/office/powerpoint/2010/main" val="313614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E268899-D569-44D4-AC0B-03207D7278B6}" type="slidenum">
              <a:rPr lang="zh-TW" altLang="en-US" smtClean="0">
                <a:latin typeface="Arial" charset="0"/>
              </a:rPr>
              <a:pPr eaLnBrk="1" hangingPunct="1">
                <a:spcBef>
                  <a:spcPct val="0"/>
                </a:spcBef>
              </a:pPr>
              <a:t>73</a:t>
            </a:fld>
            <a:endParaRPr lang="en-US" altLang="zh-TW">
              <a:latin typeface="Arial" charset="0"/>
            </a:endParaRPr>
          </a:p>
        </p:txBody>
      </p:sp>
    </p:spTree>
    <p:extLst>
      <p:ext uri="{BB962C8B-B14F-4D97-AF65-F5344CB8AC3E}">
        <p14:creationId xmlns:p14="http://schemas.microsoft.com/office/powerpoint/2010/main" val="31366932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74</a:t>
            </a:fld>
            <a:endParaRPr lang="en-US" altLang="zh-TW">
              <a:latin typeface="Arial" charset="0"/>
            </a:endParaRPr>
          </a:p>
        </p:txBody>
      </p:sp>
    </p:spTree>
    <p:extLst>
      <p:ext uri="{BB962C8B-B14F-4D97-AF65-F5344CB8AC3E}">
        <p14:creationId xmlns:p14="http://schemas.microsoft.com/office/powerpoint/2010/main" val="287973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12</a:t>
            </a:fld>
            <a:endParaRPr lang="en-US" altLang="zh-TW">
              <a:latin typeface="Arial" charset="0"/>
            </a:endParaRPr>
          </a:p>
        </p:txBody>
      </p:sp>
    </p:spTree>
    <p:extLst>
      <p:ext uri="{BB962C8B-B14F-4D97-AF65-F5344CB8AC3E}">
        <p14:creationId xmlns:p14="http://schemas.microsoft.com/office/powerpoint/2010/main" val="3172056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75</a:t>
            </a:fld>
            <a:endParaRPr lang="en-US" altLang="zh-TW">
              <a:latin typeface="Arial" charset="0"/>
            </a:endParaRPr>
          </a:p>
        </p:txBody>
      </p:sp>
    </p:spTree>
    <p:extLst>
      <p:ext uri="{BB962C8B-B14F-4D97-AF65-F5344CB8AC3E}">
        <p14:creationId xmlns:p14="http://schemas.microsoft.com/office/powerpoint/2010/main" val="6900001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76</a:t>
            </a:fld>
            <a:endParaRPr lang="en-US" altLang="zh-TW">
              <a:latin typeface="Arial" charset="0"/>
            </a:endParaRPr>
          </a:p>
        </p:txBody>
      </p:sp>
    </p:spTree>
    <p:extLst>
      <p:ext uri="{BB962C8B-B14F-4D97-AF65-F5344CB8AC3E}">
        <p14:creationId xmlns:p14="http://schemas.microsoft.com/office/powerpoint/2010/main" val="39873280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77</a:t>
            </a:fld>
            <a:endParaRPr lang="en-US" altLang="zh-TW">
              <a:latin typeface="Arial" charset="0"/>
            </a:endParaRPr>
          </a:p>
        </p:txBody>
      </p:sp>
    </p:spTree>
    <p:extLst>
      <p:ext uri="{BB962C8B-B14F-4D97-AF65-F5344CB8AC3E}">
        <p14:creationId xmlns:p14="http://schemas.microsoft.com/office/powerpoint/2010/main" val="10912493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78</a:t>
            </a:fld>
            <a:endParaRPr lang="en-US" altLang="zh-TW">
              <a:latin typeface="Arial" charset="0"/>
            </a:endParaRPr>
          </a:p>
        </p:txBody>
      </p:sp>
    </p:spTree>
    <p:extLst>
      <p:ext uri="{BB962C8B-B14F-4D97-AF65-F5344CB8AC3E}">
        <p14:creationId xmlns:p14="http://schemas.microsoft.com/office/powerpoint/2010/main" val="790077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79</a:t>
            </a:fld>
            <a:endParaRPr lang="en-US" altLang="zh-TW">
              <a:latin typeface="Arial" charset="0"/>
            </a:endParaRPr>
          </a:p>
        </p:txBody>
      </p:sp>
    </p:spTree>
    <p:extLst>
      <p:ext uri="{BB962C8B-B14F-4D97-AF65-F5344CB8AC3E}">
        <p14:creationId xmlns:p14="http://schemas.microsoft.com/office/powerpoint/2010/main" val="19943546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80</a:t>
            </a:fld>
            <a:endParaRPr lang="en-US" altLang="zh-TW">
              <a:latin typeface="Arial" charset="0"/>
            </a:endParaRPr>
          </a:p>
        </p:txBody>
      </p:sp>
    </p:spTree>
    <p:extLst>
      <p:ext uri="{BB962C8B-B14F-4D97-AF65-F5344CB8AC3E}">
        <p14:creationId xmlns:p14="http://schemas.microsoft.com/office/powerpoint/2010/main" val="42702671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81</a:t>
            </a:fld>
            <a:endParaRPr lang="en-US" altLang="zh-TW">
              <a:latin typeface="Arial" charset="0"/>
            </a:endParaRPr>
          </a:p>
        </p:txBody>
      </p:sp>
    </p:spTree>
    <p:extLst>
      <p:ext uri="{BB962C8B-B14F-4D97-AF65-F5344CB8AC3E}">
        <p14:creationId xmlns:p14="http://schemas.microsoft.com/office/powerpoint/2010/main" val="36821923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82</a:t>
            </a:fld>
            <a:endParaRPr lang="en-US" altLang="zh-TW">
              <a:latin typeface="Arial" charset="0"/>
            </a:endParaRPr>
          </a:p>
        </p:txBody>
      </p:sp>
    </p:spTree>
    <p:extLst>
      <p:ext uri="{BB962C8B-B14F-4D97-AF65-F5344CB8AC3E}">
        <p14:creationId xmlns:p14="http://schemas.microsoft.com/office/powerpoint/2010/main" val="35853504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83</a:t>
            </a:fld>
            <a:endParaRPr lang="en-US" altLang="zh-TW">
              <a:latin typeface="Arial" charset="0"/>
            </a:endParaRPr>
          </a:p>
        </p:txBody>
      </p:sp>
    </p:spTree>
    <p:extLst>
      <p:ext uri="{BB962C8B-B14F-4D97-AF65-F5344CB8AC3E}">
        <p14:creationId xmlns:p14="http://schemas.microsoft.com/office/powerpoint/2010/main" val="9490628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84</a:t>
            </a:fld>
            <a:endParaRPr lang="en-US" altLang="zh-TW">
              <a:latin typeface="Arial" charset="0"/>
            </a:endParaRPr>
          </a:p>
        </p:txBody>
      </p:sp>
    </p:spTree>
    <p:extLst>
      <p:ext uri="{BB962C8B-B14F-4D97-AF65-F5344CB8AC3E}">
        <p14:creationId xmlns:p14="http://schemas.microsoft.com/office/powerpoint/2010/main" val="184551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13</a:t>
            </a:fld>
            <a:endParaRPr lang="en-US" altLang="zh-TW">
              <a:latin typeface="Arial" charset="0"/>
            </a:endParaRPr>
          </a:p>
        </p:txBody>
      </p:sp>
    </p:spTree>
    <p:extLst>
      <p:ext uri="{BB962C8B-B14F-4D97-AF65-F5344CB8AC3E}">
        <p14:creationId xmlns:p14="http://schemas.microsoft.com/office/powerpoint/2010/main" val="2707777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85</a:t>
            </a:fld>
            <a:endParaRPr lang="en-US" altLang="zh-TW">
              <a:latin typeface="Arial" charset="0"/>
            </a:endParaRPr>
          </a:p>
        </p:txBody>
      </p:sp>
    </p:spTree>
    <p:extLst>
      <p:ext uri="{BB962C8B-B14F-4D97-AF65-F5344CB8AC3E}">
        <p14:creationId xmlns:p14="http://schemas.microsoft.com/office/powerpoint/2010/main" val="21686811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86</a:t>
            </a:fld>
            <a:endParaRPr lang="en-US" altLang="zh-TW">
              <a:latin typeface="Arial" charset="0"/>
            </a:endParaRPr>
          </a:p>
        </p:txBody>
      </p:sp>
    </p:spTree>
    <p:extLst>
      <p:ext uri="{BB962C8B-B14F-4D97-AF65-F5344CB8AC3E}">
        <p14:creationId xmlns:p14="http://schemas.microsoft.com/office/powerpoint/2010/main" val="13057522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87</a:t>
            </a:fld>
            <a:endParaRPr lang="en-US" altLang="zh-TW">
              <a:latin typeface="Arial" charset="0"/>
            </a:endParaRPr>
          </a:p>
        </p:txBody>
      </p:sp>
    </p:spTree>
    <p:extLst>
      <p:ext uri="{BB962C8B-B14F-4D97-AF65-F5344CB8AC3E}">
        <p14:creationId xmlns:p14="http://schemas.microsoft.com/office/powerpoint/2010/main" val="5980349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AF1C8DE8-BA2A-400C-A20D-12712466775A}" type="slidenum">
              <a:rPr lang="zh-TW" altLang="en-US" smtClean="0"/>
              <a:pPr/>
              <a:t>88</a:t>
            </a:fld>
            <a:endParaRPr lang="zh-TW" altLang="en-US"/>
          </a:p>
        </p:txBody>
      </p:sp>
    </p:spTree>
    <p:extLst>
      <p:ext uri="{BB962C8B-B14F-4D97-AF65-F5344CB8AC3E}">
        <p14:creationId xmlns:p14="http://schemas.microsoft.com/office/powerpoint/2010/main" val="135115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14</a:t>
            </a:fld>
            <a:endParaRPr lang="en-US" altLang="zh-TW">
              <a:latin typeface="Arial" charset="0"/>
            </a:endParaRPr>
          </a:p>
        </p:txBody>
      </p:sp>
    </p:spTree>
    <p:extLst>
      <p:ext uri="{BB962C8B-B14F-4D97-AF65-F5344CB8AC3E}">
        <p14:creationId xmlns:p14="http://schemas.microsoft.com/office/powerpoint/2010/main" val="830481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B0B933C-5C64-4D32-AC82-166FD3604BDA}" type="datetime1">
              <a:rPr lang="zh-TW" altLang="en-US" smtClean="0"/>
              <a:t>2023/3/17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10" name="投影片編號版面配置區 5"/>
          <p:cNvSpPr>
            <a:spLocks noGrp="1"/>
          </p:cNvSpPr>
          <p:nvPr>
            <p:ph type="sldNum" sz="quarter" idx="12"/>
          </p:nvPr>
        </p:nvSpPr>
        <p:spPr>
          <a:xfrm>
            <a:off x="9142228" y="6230346"/>
            <a:ext cx="2743200" cy="365125"/>
          </a:xfrm>
        </p:spPr>
        <p:txBody>
          <a:bodyPr/>
          <a:lstStyle>
            <a:lvl1pPr>
              <a:defRPr sz="2200" b="1" u="sng">
                <a:solidFill>
                  <a:schemeClr val="tx1">
                    <a:lumMod val="85000"/>
                    <a:lumOff val="15000"/>
                  </a:schemeClr>
                </a:solidFill>
                <a:latin typeface="Bookman Old Style" panose="02050604050505020204" pitchFamily="18" charset="0"/>
              </a:defRPr>
            </a:lvl1pPr>
          </a:lstStyle>
          <a:p>
            <a:fld id="{BFD9D296-0923-4B30-8558-81C121D8C7E7}" type="slidenum">
              <a:rPr lang="zh-TW" altLang="en-US" smtClean="0"/>
              <a:pPr/>
              <a:t>‹#›</a:t>
            </a:fld>
            <a:endParaRPr lang="zh-TW" altLang="en-US" dirty="0"/>
          </a:p>
        </p:txBody>
      </p:sp>
      <p:pic>
        <p:nvPicPr>
          <p:cNvPr id="11"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grpSp>
        <p:nvGrpSpPr>
          <p:cNvPr id="12" name="群組 11"/>
          <p:cNvGrpSpPr/>
          <p:nvPr userDrawn="1"/>
        </p:nvGrpSpPr>
        <p:grpSpPr>
          <a:xfrm>
            <a:off x="0" y="76202"/>
            <a:ext cx="12192000" cy="631371"/>
            <a:chOff x="0" y="76202"/>
            <a:chExt cx="12192000" cy="631371"/>
          </a:xfrm>
        </p:grpSpPr>
        <p:sp>
          <p:nvSpPr>
            <p:cNvPr id="13" name="矩形 12"/>
            <p:cNvSpPr/>
            <p:nvPr userDrawn="1"/>
          </p:nvSpPr>
          <p:spPr>
            <a:xfrm>
              <a:off x="0" y="76202"/>
              <a:ext cx="12192000" cy="631371"/>
            </a:xfrm>
            <a:prstGeom prst="rect">
              <a:avLst/>
            </a:prstGeom>
            <a:solidFill>
              <a:srgbClr val="FFE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 descr="聯合會logo"/>
            <p:cNvPicPr>
              <a:picLocks noChangeAspect="1" noChangeArrowheads="1"/>
            </p:cNvPicPr>
            <p:nvPr userDrawn="1"/>
          </p:nvPicPr>
          <p:blipFill>
            <a:blip r:embed="rId3" cstate="print">
              <a:duotone>
                <a:schemeClr val="accent4">
                  <a:shade val="45000"/>
                  <a:satMod val="135000"/>
                </a:schemeClr>
                <a:prstClr val="white"/>
              </a:duotone>
            </a:blip>
            <a:srcRect/>
            <a:stretch>
              <a:fillRect/>
            </a:stretch>
          </p:blipFill>
          <p:spPr bwMode="auto">
            <a:xfrm>
              <a:off x="10187838" y="231439"/>
              <a:ext cx="1892407" cy="325105"/>
            </a:xfrm>
            <a:prstGeom prst="rect">
              <a:avLst/>
            </a:prstGeom>
            <a:noFill/>
            <a:ln w="9525">
              <a:noFill/>
              <a:miter lim="800000"/>
              <a:headEnd/>
              <a:tailEnd/>
            </a:ln>
          </p:spPr>
        </p:pic>
        <p:sp>
          <p:nvSpPr>
            <p:cNvPr id="15" name="矩形 14"/>
            <p:cNvSpPr/>
            <p:nvPr userDrawn="1"/>
          </p:nvSpPr>
          <p:spPr>
            <a:xfrm>
              <a:off x="24667" y="239879"/>
              <a:ext cx="1056839" cy="323165"/>
            </a:xfrm>
            <a:prstGeom prst="rect">
              <a:avLst/>
            </a:prstGeom>
          </p:spPr>
          <p:txBody>
            <a:bodyPr wrap="square">
              <a:spAutoFit/>
            </a:bodyPr>
            <a:lstStyle/>
            <a:p>
              <a:r>
                <a:rPr lang="en-US" altLang="zh-TW" sz="1500" b="1" dirty="0">
                  <a:solidFill>
                    <a:schemeClr val="bg1"/>
                  </a:solidFill>
                </a:rPr>
                <a:t>111-EP</a:t>
              </a:r>
              <a:endParaRPr lang="zh-TW" altLang="en-US" sz="1500" b="1" dirty="0">
                <a:solidFill>
                  <a:schemeClr val="bg1"/>
                </a:solidFill>
              </a:endParaRPr>
            </a:p>
          </p:txBody>
        </p:sp>
      </p:grpSp>
      <p:sp>
        <p:nvSpPr>
          <p:cNvPr id="16" name="文字方塊 15"/>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Tree>
    <p:extLst>
      <p:ext uri="{BB962C8B-B14F-4D97-AF65-F5344CB8AC3E}">
        <p14:creationId xmlns:p14="http://schemas.microsoft.com/office/powerpoint/2010/main" val="274406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E9CCBBE-43CF-4A78-88AE-28F316077B2F}" type="datetime1">
              <a:rPr lang="zh-TW" altLang="en-US" smtClean="0"/>
              <a:t>2023/3/17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70309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C1B7D43-4BE5-4BB8-B447-E01A9C70FB01}" type="datetime1">
              <a:rPr lang="zh-TW" altLang="en-US" smtClean="0"/>
              <a:t>2023/3/17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1199464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CD9063B-1193-4DEC-9F68-B132F359ED75}" type="datetime1">
              <a:rPr lang="zh-TW" altLang="en-US" smtClean="0"/>
              <a:t>2023/3/17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209121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09600" y="1600201"/>
            <a:ext cx="10972800" cy="4525963"/>
          </a:xfrm>
        </p:spPr>
        <p:txBody>
          <a:bodyPr/>
          <a:lstStyle/>
          <a:p>
            <a:pPr lvl="0"/>
            <a:endParaRPr lang="zh-TW" altLang="en-US" noProof="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新細明體" charset="-120"/>
              </a:defRPr>
            </a:lvl1pPr>
          </a:lstStyle>
          <a:p>
            <a:pPr>
              <a:defRPr/>
            </a:pPr>
            <a:fld id="{D6AA8FAB-159B-463B-B2B8-D9C50939D111}" type="datetime1">
              <a:rPr lang="zh-TW" altLang="en-US" smtClean="0"/>
              <a:t>2023/3/17</a:t>
            </a:fld>
            <a:endParaRPr lang="en-US" altLang="zh-TW"/>
          </a:p>
        </p:txBody>
      </p:sp>
      <p:sp>
        <p:nvSpPr>
          <p:cNvPr id="5" name="Rectangle 5"/>
          <p:cNvSpPr>
            <a:spLocks noGrp="1" noChangeArrowheads="1"/>
          </p:cNvSpPr>
          <p:nvPr>
            <p:ph type="ftr" sz="quarter" idx="11"/>
          </p:nvPr>
        </p:nvSpPr>
        <p:spPr/>
        <p:txBody>
          <a:bodyPr/>
          <a:lstStyle>
            <a:lvl1pPr>
              <a:defRPr>
                <a:latin typeface="Arial" charset="0"/>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8637D89E-1D42-404A-91EF-60F8155F3F22}" type="slidenum">
              <a:rPr lang="en-US" altLang="zh-TW"/>
              <a:pPr>
                <a:defRPr/>
              </a:pPr>
              <a:t>‹#›</a:t>
            </a:fld>
            <a:endParaRPr lang="en-US" altLang="zh-TW"/>
          </a:p>
        </p:txBody>
      </p:sp>
    </p:spTree>
    <p:extLst>
      <p:ext uri="{BB962C8B-B14F-4D97-AF65-F5344CB8AC3E}">
        <p14:creationId xmlns:p14="http://schemas.microsoft.com/office/powerpoint/2010/main" val="372970446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09600" y="1600200"/>
            <a:ext cx="109728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09600" y="3938589"/>
            <a:ext cx="109728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新細明體" charset="-120"/>
              </a:defRPr>
            </a:lvl1pPr>
          </a:lstStyle>
          <a:p>
            <a:pPr>
              <a:defRPr/>
            </a:pPr>
            <a:fld id="{5D5C7B8F-DA9A-4FB7-B756-5F299B2E50AD}" type="datetime1">
              <a:rPr lang="zh-TW" altLang="en-US" smtClean="0"/>
              <a:t>2023/3/17</a:t>
            </a:fld>
            <a:endParaRPr lang="en-US" altLang="zh-TW"/>
          </a:p>
        </p:txBody>
      </p:sp>
      <p:sp>
        <p:nvSpPr>
          <p:cNvPr id="6" name="Rectangle 5"/>
          <p:cNvSpPr>
            <a:spLocks noGrp="1" noChangeArrowheads="1"/>
          </p:cNvSpPr>
          <p:nvPr>
            <p:ph type="ftr" sz="quarter" idx="11"/>
          </p:nvPr>
        </p:nvSpPr>
        <p:spPr/>
        <p:txBody>
          <a:bodyPr/>
          <a:lstStyle>
            <a:lvl1pPr>
              <a:defRPr>
                <a:latin typeface="Arial" charset="0"/>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F3D107B-D40D-4A8D-8F5F-F8B098E846B7}" type="slidenum">
              <a:rPr lang="en-US" altLang="zh-TW"/>
              <a:pPr>
                <a:defRPr/>
              </a:pPr>
              <a:t>‹#›</a:t>
            </a:fld>
            <a:endParaRPr lang="en-US" altLang="zh-TW"/>
          </a:p>
        </p:txBody>
      </p:sp>
    </p:spTree>
    <p:extLst>
      <p:ext uri="{BB962C8B-B14F-4D97-AF65-F5344CB8AC3E}">
        <p14:creationId xmlns:p14="http://schemas.microsoft.com/office/powerpoint/2010/main" val="304848810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09600" y="1600201"/>
            <a:ext cx="53848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新細明體" charset="-120"/>
              </a:defRPr>
            </a:lvl1pPr>
          </a:lstStyle>
          <a:p>
            <a:pPr>
              <a:defRPr/>
            </a:pPr>
            <a:fld id="{DFE8A91A-40ED-4499-8F6F-858CE1320A2A}" type="datetime1">
              <a:rPr lang="zh-TW" altLang="en-US" smtClean="0"/>
              <a:t>2023/3/17</a:t>
            </a:fld>
            <a:endParaRPr lang="en-US" altLang="zh-TW"/>
          </a:p>
        </p:txBody>
      </p:sp>
      <p:sp>
        <p:nvSpPr>
          <p:cNvPr id="6" name="Rectangle 5"/>
          <p:cNvSpPr>
            <a:spLocks noGrp="1" noChangeArrowheads="1"/>
          </p:cNvSpPr>
          <p:nvPr>
            <p:ph type="ftr" sz="quarter" idx="11"/>
          </p:nvPr>
        </p:nvSpPr>
        <p:spPr/>
        <p:txBody>
          <a:bodyPr/>
          <a:lstStyle>
            <a:lvl1pPr>
              <a:defRPr>
                <a:latin typeface="Arial" charset="0"/>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BE7B6768-4C0B-4587-B68B-C5EAAD545ABD}" type="slidenum">
              <a:rPr lang="en-US" altLang="zh-TW"/>
              <a:pPr>
                <a:defRPr/>
              </a:pPr>
              <a:t>‹#›</a:t>
            </a:fld>
            <a:endParaRPr lang="en-US" altLang="zh-TW"/>
          </a:p>
        </p:txBody>
      </p:sp>
    </p:spTree>
    <p:extLst>
      <p:ext uri="{BB962C8B-B14F-4D97-AF65-F5344CB8AC3E}">
        <p14:creationId xmlns:p14="http://schemas.microsoft.com/office/powerpoint/2010/main" val="10095366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CB2189F-1E0F-4A71-AD41-16E5D1D59EA3}" type="datetime1">
              <a:rPr lang="zh-TW" altLang="en-US" smtClean="0"/>
              <a:t>2023/3/17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142228" y="6230346"/>
            <a:ext cx="2743200" cy="365125"/>
          </a:xfrm>
        </p:spPr>
        <p:txBody>
          <a:bodyPr/>
          <a:lstStyle>
            <a:lvl1pPr>
              <a:defRPr sz="2200" b="1" u="sng">
                <a:solidFill>
                  <a:schemeClr val="tx1">
                    <a:lumMod val="85000"/>
                    <a:lumOff val="15000"/>
                  </a:schemeClr>
                </a:solidFill>
                <a:latin typeface="Bookman Old Style" panose="02050604050505020204" pitchFamily="18" charset="0"/>
              </a:defRPr>
            </a:lvl1pPr>
          </a:lstStyle>
          <a:p>
            <a:fld id="{BFD9D296-0923-4B30-8558-81C121D8C7E7}" type="slidenum">
              <a:rPr lang="zh-TW" altLang="en-US" smtClean="0"/>
              <a:pPr/>
              <a:t>‹#›</a:t>
            </a:fld>
            <a:endParaRPr lang="zh-TW" altLang="en-US" dirty="0"/>
          </a:p>
        </p:txBody>
      </p:sp>
      <p:pic>
        <p:nvPicPr>
          <p:cNvPr id="7"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grpSp>
        <p:nvGrpSpPr>
          <p:cNvPr id="13" name="群組 12"/>
          <p:cNvGrpSpPr/>
          <p:nvPr userDrawn="1"/>
        </p:nvGrpSpPr>
        <p:grpSpPr>
          <a:xfrm>
            <a:off x="0" y="76202"/>
            <a:ext cx="12192000" cy="631371"/>
            <a:chOff x="0" y="76202"/>
            <a:chExt cx="12192000" cy="631371"/>
          </a:xfrm>
        </p:grpSpPr>
        <p:sp>
          <p:nvSpPr>
            <p:cNvPr id="10" name="矩形 9"/>
            <p:cNvSpPr/>
            <p:nvPr userDrawn="1"/>
          </p:nvSpPr>
          <p:spPr>
            <a:xfrm>
              <a:off x="0" y="76202"/>
              <a:ext cx="12192000" cy="631371"/>
            </a:xfrm>
            <a:prstGeom prst="rect">
              <a:avLst/>
            </a:prstGeom>
            <a:solidFill>
              <a:srgbClr val="FFE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1" descr="聯合會logo"/>
            <p:cNvPicPr>
              <a:picLocks noChangeAspect="1" noChangeArrowheads="1"/>
            </p:cNvPicPr>
            <p:nvPr userDrawn="1"/>
          </p:nvPicPr>
          <p:blipFill>
            <a:blip r:embed="rId3" cstate="print">
              <a:duotone>
                <a:schemeClr val="accent4">
                  <a:shade val="45000"/>
                  <a:satMod val="135000"/>
                </a:schemeClr>
                <a:prstClr val="white"/>
              </a:duotone>
            </a:blip>
            <a:srcRect/>
            <a:stretch>
              <a:fillRect/>
            </a:stretch>
          </p:blipFill>
          <p:spPr bwMode="auto">
            <a:xfrm>
              <a:off x="10187838" y="231439"/>
              <a:ext cx="1892407" cy="325105"/>
            </a:xfrm>
            <a:prstGeom prst="rect">
              <a:avLst/>
            </a:prstGeom>
            <a:noFill/>
            <a:ln w="9525">
              <a:noFill/>
              <a:miter lim="800000"/>
              <a:headEnd/>
              <a:tailEnd/>
            </a:ln>
          </p:spPr>
        </p:pic>
        <p:sp>
          <p:nvSpPr>
            <p:cNvPr id="11" name="矩形 10"/>
            <p:cNvSpPr/>
            <p:nvPr userDrawn="1"/>
          </p:nvSpPr>
          <p:spPr>
            <a:xfrm>
              <a:off x="24667" y="239879"/>
              <a:ext cx="1056839" cy="323165"/>
            </a:xfrm>
            <a:prstGeom prst="rect">
              <a:avLst/>
            </a:prstGeom>
          </p:spPr>
          <p:txBody>
            <a:bodyPr wrap="square">
              <a:spAutoFit/>
            </a:bodyPr>
            <a:lstStyle/>
            <a:p>
              <a:r>
                <a:rPr lang="en-US" altLang="zh-TW" sz="1500" b="1" dirty="0">
                  <a:solidFill>
                    <a:schemeClr val="bg1"/>
                  </a:solidFill>
                </a:rPr>
                <a:t>111-EP</a:t>
              </a:r>
              <a:endParaRPr lang="zh-TW" altLang="en-US" sz="1500" b="1" dirty="0">
                <a:solidFill>
                  <a:schemeClr val="bg1"/>
                </a:solidFill>
              </a:endParaRPr>
            </a:p>
          </p:txBody>
        </p:sp>
      </p:grpSp>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4" name="文字方塊 13"/>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技優入學</a:t>
            </a:r>
          </a:p>
        </p:txBody>
      </p:sp>
    </p:spTree>
    <p:extLst>
      <p:ext uri="{BB962C8B-B14F-4D97-AF65-F5344CB8AC3E}">
        <p14:creationId xmlns:p14="http://schemas.microsoft.com/office/powerpoint/2010/main" val="76248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4210FA1F-828B-40D3-8399-3194710DBAF3}" type="datetime1">
              <a:rPr lang="zh-TW" altLang="en-US" smtClean="0"/>
              <a:t>2023/3/17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10430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E4DF4B5-FA78-4C01-8C86-4054C5E92FA3}" type="datetime1">
              <a:rPr lang="zh-TW" altLang="en-US" smtClean="0"/>
              <a:t>2023/3/17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327890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C599065-A784-4F9A-81DF-10477C1AA90C}" type="datetime1">
              <a:rPr lang="zh-TW" altLang="en-US" smtClean="0"/>
              <a:t>2023/3/17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8787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CAD5AD6-A804-4233-A1B8-26514C32C90C}" type="datetime1">
              <a:rPr lang="zh-TW" altLang="en-US" smtClean="0"/>
              <a:t>2023/3/17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8" name="投影片編號版面配置區 5"/>
          <p:cNvSpPr txBox="1">
            <a:spLocks/>
          </p:cNvSpPr>
          <p:nvPr userDrawn="1"/>
        </p:nvSpPr>
        <p:spPr>
          <a:xfrm>
            <a:off x="9142228" y="6230346"/>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pic>
        <p:nvPicPr>
          <p:cNvPr id="14"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grpSp>
        <p:nvGrpSpPr>
          <p:cNvPr id="15" name="群組 14"/>
          <p:cNvGrpSpPr/>
          <p:nvPr userDrawn="1"/>
        </p:nvGrpSpPr>
        <p:grpSpPr>
          <a:xfrm>
            <a:off x="0" y="76202"/>
            <a:ext cx="12192000" cy="631371"/>
            <a:chOff x="0" y="76202"/>
            <a:chExt cx="12192000" cy="631371"/>
          </a:xfrm>
        </p:grpSpPr>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7" name="圖片 1" descr="聯合會logo"/>
            <p:cNvPicPr>
              <a:picLocks noChangeAspect="1" noChangeArrowheads="1"/>
            </p:cNvPicPr>
            <p:nvPr userDrawn="1"/>
          </p:nvPicPr>
          <p:blipFill>
            <a:blip r:embed="rId3" cstate="print">
              <a:duotone>
                <a:schemeClr val="accent4">
                  <a:shade val="45000"/>
                  <a:satMod val="135000"/>
                </a:schemeClr>
                <a:prstClr val="white"/>
              </a:duotone>
            </a:blip>
            <a:srcRect/>
            <a:stretch>
              <a:fillRect/>
            </a:stretch>
          </p:blipFill>
          <p:spPr bwMode="auto">
            <a:xfrm>
              <a:off x="10187838" y="231439"/>
              <a:ext cx="1892407" cy="325105"/>
            </a:xfrm>
            <a:prstGeom prst="rect">
              <a:avLst/>
            </a:prstGeom>
            <a:noFill/>
            <a:ln w="9525">
              <a:noFill/>
              <a:miter lim="800000"/>
              <a:headEnd/>
              <a:tailEnd/>
            </a:ln>
          </p:spPr>
        </p:pic>
        <p:sp>
          <p:nvSpPr>
            <p:cNvPr id="18" name="矩形 17"/>
            <p:cNvSpPr/>
            <p:nvPr userDrawn="1"/>
          </p:nvSpPr>
          <p:spPr>
            <a:xfrm>
              <a:off x="24667" y="239879"/>
              <a:ext cx="1056839" cy="323165"/>
            </a:xfrm>
            <a:prstGeom prst="rect">
              <a:avLst/>
            </a:prstGeom>
          </p:spPr>
          <p:txBody>
            <a:bodyPr wrap="square">
              <a:spAutoFit/>
            </a:bodyPr>
            <a:lstStyle/>
            <a:p>
              <a:r>
                <a:rPr lang="en-US" altLang="zh-TW" sz="1500" b="1" dirty="0">
                  <a:solidFill>
                    <a:schemeClr val="bg1"/>
                  </a:solidFill>
                </a:rPr>
                <a:t>112-EP</a:t>
              </a:r>
              <a:endParaRPr lang="zh-TW" altLang="en-US" sz="1500" b="1" dirty="0">
                <a:solidFill>
                  <a:schemeClr val="bg1"/>
                </a:solidFill>
              </a:endParaRPr>
            </a:p>
          </p:txBody>
        </p:sp>
      </p:grpSp>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6" name="文字方塊 5"/>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技優入學</a:t>
            </a:r>
          </a:p>
        </p:txBody>
      </p:sp>
    </p:spTree>
    <p:extLst>
      <p:ext uri="{BB962C8B-B14F-4D97-AF65-F5344CB8AC3E}">
        <p14:creationId xmlns:p14="http://schemas.microsoft.com/office/powerpoint/2010/main" val="305873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4A07929-F5B3-4B3A-AEC0-FF2F0968C410}" type="datetime1">
              <a:rPr lang="zh-TW" altLang="en-US" smtClean="0"/>
              <a:t>2023/3/17</a:t>
            </a:fld>
            <a:endParaRPr lang="zh-TW" altLang="en-US"/>
          </a:p>
        </p:txBody>
      </p:sp>
      <p:sp>
        <p:nvSpPr>
          <p:cNvPr id="3" name="頁尾版面配置區 2"/>
          <p:cNvSpPr>
            <a:spLocks noGrp="1"/>
          </p:cNvSpPr>
          <p:nvPr>
            <p:ph type="ftr" sz="quarter" idx="11"/>
          </p:nvPr>
        </p:nvSpPr>
        <p:spPr/>
        <p:txBody>
          <a:bodyPr/>
          <a:lstStyle/>
          <a:p>
            <a:endParaRPr lang="zh-TW" altLang="en-US"/>
          </a:p>
        </p:txBody>
      </p:sp>
      <p:pic>
        <p:nvPicPr>
          <p:cNvPr id="5"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grpSp>
        <p:nvGrpSpPr>
          <p:cNvPr id="6" name="群組 5"/>
          <p:cNvGrpSpPr/>
          <p:nvPr userDrawn="1"/>
        </p:nvGrpSpPr>
        <p:grpSpPr>
          <a:xfrm>
            <a:off x="0" y="76202"/>
            <a:ext cx="12192000" cy="631371"/>
            <a:chOff x="0" y="76202"/>
            <a:chExt cx="12192000" cy="631371"/>
          </a:xfrm>
          <a:solidFill>
            <a:srgbClr val="CC99FF"/>
          </a:solidFill>
        </p:grpSpPr>
        <p:sp>
          <p:nvSpPr>
            <p:cNvPr id="7" name="矩形 6"/>
            <p:cNvSpPr/>
            <p:nvPr userDrawn="1"/>
          </p:nvSpPr>
          <p:spPr>
            <a:xfrm>
              <a:off x="0" y="76202"/>
              <a:ext cx="12192000" cy="6313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24667" y="239879"/>
              <a:ext cx="1056839" cy="323165"/>
            </a:xfrm>
            <a:prstGeom prst="rect">
              <a:avLst/>
            </a:prstGeom>
            <a:grpFill/>
          </p:spPr>
          <p:txBody>
            <a:bodyPr wrap="square">
              <a:spAutoFit/>
            </a:bodyPr>
            <a:lstStyle/>
            <a:p>
              <a:r>
                <a:rPr lang="en-US" altLang="zh-TW" sz="1500" b="1" dirty="0">
                  <a:solidFill>
                    <a:schemeClr val="bg1"/>
                  </a:solidFill>
                </a:rPr>
                <a:t>112-EP</a:t>
              </a:r>
              <a:endParaRPr lang="zh-TW" altLang="en-US" sz="1500" b="1" dirty="0">
                <a:solidFill>
                  <a:schemeClr val="bg1"/>
                </a:solidFill>
              </a:endParaRPr>
            </a:p>
          </p:txBody>
        </p:sp>
      </p:grpSp>
      <p:sp>
        <p:nvSpPr>
          <p:cNvPr id="10" name="文字方塊 9"/>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1" name="文字方塊 10"/>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技優</a:t>
            </a:r>
            <a:r>
              <a:rPr lang="zh-TW" altLang="en-US" sz="6600" b="1" cap="none" spc="0" dirty="0">
                <a:ln w="22225">
                  <a:solidFill>
                    <a:schemeClr val="accent2"/>
                  </a:solidFill>
                  <a:prstDash val="solid"/>
                </a:ln>
                <a:solidFill>
                  <a:schemeClr val="accent2">
                    <a:lumMod val="40000"/>
                    <a:lumOff val="60000"/>
                  </a:schemeClr>
                </a:solidFill>
                <a:effectLst/>
                <a:latin typeface="華康正顏楷體W5" panose="03000509000000000000" pitchFamily="65" charset="-120"/>
                <a:ea typeface="華康正顏楷體W5" panose="03000509000000000000" pitchFamily="65" charset="-120"/>
              </a:rPr>
              <a:t>甄審</a:t>
            </a:r>
            <a:endParaRPr lang="zh-TW" altLang="en-US" sz="6600" dirty="0">
              <a:ln>
                <a:solidFill>
                  <a:srgbClr val="7030A0"/>
                </a:solidFill>
              </a:ln>
              <a:solidFill>
                <a:schemeClr val="accent2">
                  <a:lumMod val="75000"/>
                </a:schemeClr>
              </a:solidFill>
              <a:latin typeface="華康正顏楷體W5" panose="03000509000000000000" pitchFamily="65" charset="-120"/>
              <a:ea typeface="華康正顏楷體W5" panose="03000509000000000000" pitchFamily="65" charset="-120"/>
            </a:endParaRPr>
          </a:p>
        </p:txBody>
      </p:sp>
      <p:sp>
        <p:nvSpPr>
          <p:cNvPr id="12" name="投影片編號版面配置區 5"/>
          <p:cNvSpPr txBox="1">
            <a:spLocks/>
          </p:cNvSpPr>
          <p:nvPr userDrawn="1"/>
        </p:nvSpPr>
        <p:spPr>
          <a:xfrm>
            <a:off x="9142228" y="6230346"/>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pic>
        <p:nvPicPr>
          <p:cNvPr id="13" name="圖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1243" y="96377"/>
            <a:ext cx="2019048" cy="466667"/>
          </a:xfrm>
          <a:prstGeom prst="rect">
            <a:avLst/>
          </a:prstGeom>
          <a:solidFill>
            <a:srgbClr val="CC99FF"/>
          </a:solidFill>
        </p:spPr>
      </p:pic>
      <p:sp>
        <p:nvSpPr>
          <p:cNvPr id="4" name="文字方塊 3">
            <a:extLst>
              <a:ext uri="{FF2B5EF4-FFF2-40B4-BE49-F238E27FC236}">
                <a16:creationId xmlns:a16="http://schemas.microsoft.com/office/drawing/2014/main" id="{512F738C-34C4-4163-B7DA-63916BF2CB8C}"/>
              </a:ext>
            </a:extLst>
          </p:cNvPr>
          <p:cNvSpPr txBox="1"/>
          <p:nvPr userDrawn="1"/>
        </p:nvSpPr>
        <p:spPr>
          <a:xfrm>
            <a:off x="2925901" y="6612870"/>
            <a:ext cx="6340197" cy="246221"/>
          </a:xfrm>
          <a:prstGeom prst="rect">
            <a:avLst/>
          </a:prstGeom>
          <a:noFill/>
        </p:spPr>
        <p:txBody>
          <a:bodyPr wrap="none" rtlCol="0">
            <a:spAutoFit/>
          </a:bodyPr>
          <a:lstStyle/>
          <a:p>
            <a:pPr algn="ctr"/>
            <a:r>
              <a:rPr lang="zh-TW" altLang="en-US" sz="1000" b="1" dirty="0">
                <a:solidFill>
                  <a:srgbClr val="C00000"/>
                </a:solidFill>
                <a:latin typeface="微軟正黑體" panose="020B0604030504040204" pitchFamily="34" charset="-120"/>
                <a:ea typeface="微軟正黑體" panose="020B0604030504040204" pitchFamily="34" charset="-120"/>
              </a:rPr>
              <a:t>提醒考生請勿使用手機或平板電腦登入使用本招生各系統，避免畫面資訊閱覽不完全，漏登資料而影響權益。</a:t>
            </a:r>
          </a:p>
        </p:txBody>
      </p:sp>
    </p:spTree>
    <p:extLst>
      <p:ext uri="{BB962C8B-B14F-4D97-AF65-F5344CB8AC3E}">
        <p14:creationId xmlns:p14="http://schemas.microsoft.com/office/powerpoint/2010/main" val="41062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276D79A-CFFE-445B-B6DD-6F39C6CD8B75}" type="datetime1">
              <a:rPr lang="zh-TW" altLang="en-US" smtClean="0"/>
              <a:t>2023/3/17</a:t>
            </a:fld>
            <a:endParaRPr lang="zh-TW" altLang="en-US"/>
          </a:p>
        </p:txBody>
      </p:sp>
      <p:sp>
        <p:nvSpPr>
          <p:cNvPr id="3" name="頁尾版面配置區 2"/>
          <p:cNvSpPr>
            <a:spLocks noGrp="1"/>
          </p:cNvSpPr>
          <p:nvPr>
            <p:ph type="ftr" sz="quarter" idx="11"/>
          </p:nvPr>
        </p:nvSpPr>
        <p:spPr/>
        <p:txBody>
          <a:bodyPr/>
          <a:lstStyle/>
          <a:p>
            <a:endParaRPr lang="zh-TW" altLang="en-US"/>
          </a:p>
        </p:txBody>
      </p:sp>
      <p:pic>
        <p:nvPicPr>
          <p:cNvPr id="5"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grpSp>
        <p:nvGrpSpPr>
          <p:cNvPr id="6" name="群組 5"/>
          <p:cNvGrpSpPr/>
          <p:nvPr userDrawn="1"/>
        </p:nvGrpSpPr>
        <p:grpSpPr>
          <a:xfrm>
            <a:off x="0" y="76202"/>
            <a:ext cx="12192000" cy="631371"/>
            <a:chOff x="0" y="76202"/>
            <a:chExt cx="12192000" cy="631371"/>
          </a:xfrm>
          <a:solidFill>
            <a:srgbClr val="CC99FF"/>
          </a:solidFill>
        </p:grpSpPr>
        <p:sp>
          <p:nvSpPr>
            <p:cNvPr id="7" name="矩形 6"/>
            <p:cNvSpPr/>
            <p:nvPr userDrawn="1"/>
          </p:nvSpPr>
          <p:spPr>
            <a:xfrm>
              <a:off x="0" y="76202"/>
              <a:ext cx="12192000" cy="6313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1" descr="聯合會logo"/>
            <p:cNvPicPr>
              <a:picLocks noChangeAspect="1" noChangeArrowheads="1"/>
            </p:cNvPicPr>
            <p:nvPr userDrawn="1"/>
          </p:nvPicPr>
          <p:blipFill>
            <a:blip r:embed="rId3" cstate="print">
              <a:duotone>
                <a:schemeClr val="accent4">
                  <a:shade val="45000"/>
                  <a:satMod val="135000"/>
                </a:schemeClr>
                <a:prstClr val="white"/>
              </a:duotone>
            </a:blip>
            <a:srcRect/>
            <a:stretch>
              <a:fillRect/>
            </a:stretch>
          </p:blipFill>
          <p:spPr bwMode="auto">
            <a:xfrm>
              <a:off x="10187838" y="231439"/>
              <a:ext cx="1892407" cy="325105"/>
            </a:xfrm>
            <a:prstGeom prst="rect">
              <a:avLst/>
            </a:prstGeom>
            <a:grpFill/>
            <a:ln w="9525">
              <a:noFill/>
              <a:miter lim="800000"/>
              <a:headEnd/>
              <a:tailEnd/>
            </a:ln>
          </p:spPr>
        </p:pic>
        <p:sp>
          <p:nvSpPr>
            <p:cNvPr id="9" name="矩形 8"/>
            <p:cNvSpPr/>
            <p:nvPr userDrawn="1"/>
          </p:nvSpPr>
          <p:spPr>
            <a:xfrm>
              <a:off x="24667" y="239879"/>
              <a:ext cx="1056839" cy="323165"/>
            </a:xfrm>
            <a:prstGeom prst="rect">
              <a:avLst/>
            </a:prstGeom>
            <a:grpFill/>
          </p:spPr>
          <p:txBody>
            <a:bodyPr wrap="square">
              <a:spAutoFit/>
            </a:bodyPr>
            <a:lstStyle/>
            <a:p>
              <a:r>
                <a:rPr lang="en-US" altLang="zh-TW" sz="1500" b="1" dirty="0">
                  <a:solidFill>
                    <a:schemeClr val="bg1"/>
                  </a:solidFill>
                </a:rPr>
                <a:t>112-EP</a:t>
              </a:r>
              <a:endParaRPr lang="zh-TW" altLang="en-US" sz="1500" b="1" dirty="0">
                <a:solidFill>
                  <a:schemeClr val="bg1"/>
                </a:solidFill>
              </a:endParaRPr>
            </a:p>
          </p:txBody>
        </p:sp>
      </p:grpSp>
      <p:sp>
        <p:nvSpPr>
          <p:cNvPr id="10" name="文字方塊 9"/>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1" name="文字方塊 10"/>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技優</a:t>
            </a:r>
            <a:r>
              <a:rPr lang="zh-TW" alt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華康正顏楷體W5" panose="03000509000000000000" pitchFamily="65" charset="-120"/>
                <a:ea typeface="華康正顏楷體W5" panose="03000509000000000000" pitchFamily="65" charset="-120"/>
              </a:rPr>
              <a:t>保送</a:t>
            </a:r>
          </a:p>
        </p:txBody>
      </p:sp>
      <p:sp>
        <p:nvSpPr>
          <p:cNvPr id="12" name="投影片編號版面配置區 5"/>
          <p:cNvSpPr txBox="1">
            <a:spLocks/>
          </p:cNvSpPr>
          <p:nvPr userDrawn="1"/>
        </p:nvSpPr>
        <p:spPr>
          <a:xfrm>
            <a:off x="9142228" y="6230346"/>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spTree>
    <p:extLst>
      <p:ext uri="{BB962C8B-B14F-4D97-AF65-F5344CB8AC3E}">
        <p14:creationId xmlns:p14="http://schemas.microsoft.com/office/powerpoint/2010/main" val="19510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FEFCD21D-414F-462F-B595-A0553A1F4149}" type="datetime1">
              <a:rPr lang="zh-TW" altLang="en-US" smtClean="0"/>
              <a:t>2023/3/17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363343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6DBC-D705-4FA2-B8ED-C82899E8C7C8}" type="datetime1">
              <a:rPr lang="zh-TW" altLang="en-US" smtClean="0"/>
              <a:t>2023/3/17</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1067686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3"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arget="../media/image16.jpeg" Type="http://schemas.openxmlformats.org/officeDocument/2006/relationships/image"/><Relationship Id="rId2" Target="../notesSlides/notesSlide5.xml" Type="http://schemas.openxmlformats.org/officeDocument/2006/relationships/notesSlide"/><Relationship Id="rId1" Target="../slideLayouts/slideLayout7.xml" Type="http://schemas.openxmlformats.org/officeDocument/2006/relationships/slideLayout"/><Relationship Id="rId4" Target="../media/image17.PN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arget="../media/image25.jpeg" Type="http://schemas.openxmlformats.org/officeDocument/2006/relationships/image"/><Relationship Id="rId2" Target="../notesSlides/notesSlide11.xml" Type="http://schemas.openxmlformats.org/officeDocument/2006/relationships/notesSlid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arget="../media/image30.PNG" Type="http://schemas.openxmlformats.org/officeDocument/2006/relationships/image"/><Relationship Id="rId2" Target="../notesSlides/notesSlide16.xml" Type="http://schemas.openxmlformats.org/officeDocument/2006/relationships/notesSlide"/><Relationship Id="rId1" Target="../slideLayouts/slideLayout7.xml" Type="http://schemas.openxmlformats.org/officeDocument/2006/relationships/slideLayout"/><Relationship Id="rId4" Target="../media/image31.jpeg" Type="http://schemas.openxmlformats.org/officeDocument/2006/relationships/image"/></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arget="../media/image31.jpeg" Type="http://schemas.openxmlformats.org/officeDocument/2006/relationships/image"/><Relationship Id="rId2" Target="../notesSlides/notesSlide18.xml" Type="http://schemas.openxmlformats.org/officeDocument/2006/relationships/notesSlide"/><Relationship Id="rId1" Target="../slideLayouts/slideLayout7.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arget="../media/image36.jpeg" Type="http://schemas.openxmlformats.org/officeDocument/2006/relationships/image"/><Relationship Id="rId2" Target="../notesSlides/notesSlide21.xml" Type="http://schemas.openxmlformats.org/officeDocument/2006/relationships/notesSlid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37.jpeg" Type="http://schemas.openxmlformats.org/officeDocument/2006/relationships/image"/><Relationship Id="rId2" Target="../notesSlides/notesSlide22.xml" Type="http://schemas.openxmlformats.org/officeDocument/2006/relationships/notesSlid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arget="../media/image53.png" Type="http://schemas.openxmlformats.org/officeDocument/2006/relationships/image"/><Relationship Id="rId2" Target="../notesSlides/notesSlide33.xml" Type="http://schemas.openxmlformats.org/officeDocument/2006/relationships/notesSlide"/><Relationship Id="rId1" Target="../slideLayouts/slideLayout7.xml" Type="http://schemas.openxmlformats.org/officeDocument/2006/relationships/slideLayout"/><Relationship Id="rId4" Target="../media/image54.jpeg" Type="http://schemas.openxmlformats.org/officeDocument/2006/relationships/image"/></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arget="../media/image56.jpeg" Type="http://schemas.openxmlformats.org/officeDocument/2006/relationships/image"/><Relationship Id="rId2" Target="../notesSlides/notesSlide37.xml" Type="http://schemas.openxmlformats.org/officeDocument/2006/relationships/notesSlide"/><Relationship Id="rId1" Target="../slideLayouts/slideLayout7.xml" Type="http://schemas.openxmlformats.org/officeDocument/2006/relationships/slideLayout"/></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arget="../media/image12.png" Type="http://schemas.openxmlformats.org/officeDocument/2006/relationships/image"/><Relationship Id="rId2" Target="../media/image11.PNG" Type="http://schemas.openxmlformats.org/officeDocument/2006/relationships/image"/><Relationship Id="rId1" Target="../slideLayouts/slideLayout7.xml" Type="http://schemas.openxmlformats.org/officeDocument/2006/relationships/slideLayout"/><Relationship Id="rId4" Target="../media/image13.jpeg" Type="http://schemas.openxmlformats.org/officeDocument/2006/relationships/image"/></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arget="../media/image80.jpeg" Type="http://schemas.openxmlformats.org/officeDocument/2006/relationships/image"/><Relationship Id="rId2" Target="../notesSlides/notesSlide56.xml" Type="http://schemas.openxmlformats.org/officeDocument/2006/relationships/notesSlide"/><Relationship Id="rId1" Target="../slideLayouts/slideLayout7.xml" Type="http://schemas.openxmlformats.org/officeDocument/2006/relationships/slideLayout"/></Relationships>
</file>

<file path=ppt/slides/_rels/slide62.xml.rels><?xml version="1.0" encoding="UTF-8" standalone="yes" ?><Relationships xmlns="http://schemas.openxmlformats.org/package/2006/relationships"><Relationship Id="rId3" Target="../media/image81.jpeg" Type="http://schemas.openxmlformats.org/officeDocument/2006/relationships/image"/><Relationship Id="rId2" Target="../notesSlides/notesSlide57.xml" Type="http://schemas.openxmlformats.org/officeDocument/2006/relationships/notesSlide"/><Relationship Id="rId1" Target="../slideLayouts/slideLayout7.xml" Type="http://schemas.openxmlformats.org/officeDocument/2006/relationships/slideLayout"/></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88.jpg"/></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7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arget="../media/image99.jpeg" Type="http://schemas.openxmlformats.org/officeDocument/2006/relationships/image"/><Relationship Id="rId2" Target="../notesSlides/notesSlide69.xml" Type="http://schemas.openxmlformats.org/officeDocument/2006/relationships/notesSlide"/><Relationship Id="rId1" Target="../slideLayouts/slideLayout7.xml" Type="http://schemas.openxmlformats.org/officeDocument/2006/relationships/slideLayout"/><Relationship Id="rId4" Target="../media/image100.PNG" Type="http://schemas.openxmlformats.org/officeDocument/2006/relationships/image"/></Relationships>
</file>

<file path=ppt/slides/_rels/slide7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81.xml.rels><?xml version="1.0" encoding="UTF-8" standalone="yes" ?><Relationships xmlns="http://schemas.openxmlformats.org/package/2006/relationships"><Relationship Id="rId3" Target="../media/image107.jpeg" Type="http://schemas.openxmlformats.org/officeDocument/2006/relationships/image"/><Relationship Id="rId2" Target="../notesSlides/notesSlide76.xml" Type="http://schemas.openxmlformats.org/officeDocument/2006/relationships/notesSlide"/><Relationship Id="rId1" Target="../slideLayouts/slideLayout7.xml" Type="http://schemas.openxmlformats.org/officeDocument/2006/relationships/slideLayout"/></Relationships>
</file>

<file path=ppt/slides/_rels/slide8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arget="../media/image109.jpeg" Type="http://schemas.openxmlformats.org/officeDocument/2006/relationships/image"/><Relationship Id="rId2" Target="../notesSlides/notesSlide78.xml" Type="http://schemas.openxmlformats.org/officeDocument/2006/relationships/notesSlide"/><Relationship Id="rId1" Target="../slideLayouts/slideLayout7.xml" Type="http://schemas.openxmlformats.org/officeDocument/2006/relationships/slideLayout"/><Relationship Id="rId5" Target="../media/image111.jpeg" Type="http://schemas.openxmlformats.org/officeDocument/2006/relationships/image"/><Relationship Id="rId4" Target="../media/image110.png" Type="http://schemas.openxmlformats.org/officeDocument/2006/relationships/image"/></Relationships>
</file>

<file path=ppt/slides/_rels/slide8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113.png"/></Relationships>
</file>

<file path=ppt/slides/_rels/slide8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8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8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txBox="1">
            <a:spLocks noChangeArrowheads="1"/>
          </p:cNvSpPr>
          <p:nvPr/>
        </p:nvSpPr>
        <p:spPr bwMode="auto">
          <a:xfrm>
            <a:off x="623" y="5663496"/>
            <a:ext cx="12191377"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112</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年</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4</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月</a:t>
            </a:r>
          </a:p>
        </p:txBody>
      </p:sp>
      <p:pic>
        <p:nvPicPr>
          <p:cNvPr id="15" name="圖片 1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44605" y="4644168"/>
            <a:ext cx="1295930" cy="1238534"/>
          </a:xfrm>
          <a:prstGeom prst="rect">
            <a:avLst/>
          </a:prstGeom>
        </p:spPr>
      </p:pic>
      <p:sp>
        <p:nvSpPr>
          <p:cNvPr id="18" name="矩形 17"/>
          <p:cNvSpPr/>
          <p:nvPr/>
        </p:nvSpPr>
        <p:spPr>
          <a:xfrm>
            <a:off x="1" y="1139183"/>
            <a:ext cx="12192000" cy="2123658"/>
          </a:xfrm>
          <a:prstGeom prst="rect">
            <a:avLst/>
          </a:prstGeo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lin ang="16200000" scaled="1"/>
            <a:tileRect/>
          </a:gradFill>
        </p:spPr>
        <p:txBody>
          <a:bodyPr wrap="square" anchor="ctr">
            <a:spAutoFit/>
          </a:bodyPr>
          <a:lstStyle/>
          <a:p>
            <a:pPr algn="ctr">
              <a:lnSpc>
                <a:spcPct val="110000"/>
              </a:lnSpc>
            </a:pPr>
            <a:r>
              <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112</a:t>
            </a: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學年度</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四技二專</a:t>
            </a:r>
            <a:r>
              <a:rPr lang="zh-TW" altLang="en-US" sz="4000" b="1" dirty="0">
                <a:solidFill>
                  <a:srgbClr val="FF0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技優甄審入學</a:t>
            </a: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招生</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系統操作說明會</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pic>
        <p:nvPicPr>
          <p:cNvPr id="21"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0660" y="4700465"/>
            <a:ext cx="803380" cy="12359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副標題 2"/>
          <p:cNvSpPr txBox="1">
            <a:spLocks/>
          </p:cNvSpPr>
          <p:nvPr/>
        </p:nvSpPr>
        <p:spPr bwMode="auto">
          <a:xfrm>
            <a:off x="2714888" y="5240602"/>
            <a:ext cx="6729717" cy="674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1200"/>
              </a:spcBef>
              <a:spcAft>
                <a:spcPts val="1200"/>
              </a:spcAft>
            </a:pPr>
            <a:r>
              <a:rPr lang="zh-TW" altLang="en-US" sz="3000" dirty="0">
                <a:solidFill>
                  <a:schemeClr val="tx1">
                    <a:lumMod val="85000"/>
                    <a:lumOff val="15000"/>
                  </a:schemeClr>
                </a:solidFill>
                <a:latin typeface="華康隸書體W7" panose="03000709000000000000" pitchFamily="65" charset="-120"/>
                <a:ea typeface="華康隸書體W7" panose="03000709000000000000" pitchFamily="65" charset="-120"/>
              </a:rPr>
              <a:t>技專校院招生委員會聯合會</a:t>
            </a:r>
          </a:p>
        </p:txBody>
      </p:sp>
      <p:sp>
        <p:nvSpPr>
          <p:cNvPr id="11" name="矩形 10"/>
          <p:cNvSpPr/>
          <p:nvPr/>
        </p:nvSpPr>
        <p:spPr>
          <a:xfrm>
            <a:off x="-2855" y="981871"/>
            <a:ext cx="12194855" cy="124008"/>
          </a:xfrm>
          <a:prstGeom prst="rect">
            <a:avLst/>
          </a:prstGeom>
          <a:solidFill>
            <a:srgbClr val="CC99FF"/>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12" name="矩形 11"/>
          <p:cNvSpPr/>
          <p:nvPr/>
        </p:nvSpPr>
        <p:spPr>
          <a:xfrm>
            <a:off x="-2856" y="3296145"/>
            <a:ext cx="12194855" cy="124008"/>
          </a:xfrm>
          <a:prstGeom prst="rect">
            <a:avLst/>
          </a:prstGeom>
          <a:solidFill>
            <a:srgbClr val="CC99FF"/>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3" name="矩形 2"/>
          <p:cNvSpPr/>
          <p:nvPr/>
        </p:nvSpPr>
        <p:spPr>
          <a:xfrm>
            <a:off x="-2856" y="21335"/>
            <a:ext cx="12194856" cy="84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 descr="聯合會logo"/>
          <p:cNvPicPr>
            <a:picLocks noChangeAspect="1" noChangeArrowheads="1"/>
          </p:cNvPicPr>
          <p:nvPr/>
        </p:nvPicPr>
        <p:blipFill>
          <a:blip r:embed="rId5" cstate="print"/>
          <a:srcRect/>
          <a:stretch>
            <a:fillRect/>
          </a:stretch>
        </p:blipFill>
        <p:spPr bwMode="auto">
          <a:xfrm>
            <a:off x="400729" y="167630"/>
            <a:ext cx="3687765" cy="63353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BFD9D296-0923-4B30-8558-81C121D8C7E7}" type="slidenum">
              <a:rPr lang="zh-TW" altLang="en-US" smtClean="0"/>
              <a:pPr/>
              <a:t>1</a:t>
            </a:fld>
            <a:endParaRPr lang="zh-TW" altLang="en-US" dirty="0"/>
          </a:p>
        </p:txBody>
      </p:sp>
    </p:spTree>
    <p:extLst>
      <p:ext uri="{BB962C8B-B14F-4D97-AF65-F5344CB8AC3E}">
        <p14:creationId xmlns:p14="http://schemas.microsoft.com/office/powerpoint/2010/main" val="38776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435">
                                          <p:stCondLst>
                                            <p:cond delay="0"/>
                                          </p:stCondLst>
                                        </p:cTn>
                                        <p:tgtEl>
                                          <p:spTgt spid="21"/>
                                        </p:tgtEl>
                                      </p:cBhvr>
                                    </p:animEffect>
                                    <p:anim calcmode="lin" valueType="num">
                                      <p:cBhvr>
                                        <p:cTn id="8" dur="136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13" dur="19">
                                          <p:stCondLst>
                                            <p:cond delay="487"/>
                                          </p:stCondLst>
                                        </p:cTn>
                                        <p:tgtEl>
                                          <p:spTgt spid="21"/>
                                        </p:tgtEl>
                                      </p:cBhvr>
                                      <p:to x="100000" y="60000"/>
                                    </p:animScale>
                                    <p:animScale>
                                      <p:cBhvr>
                                        <p:cTn id="14" dur="124" decel="50000">
                                          <p:stCondLst>
                                            <p:cond delay="507"/>
                                          </p:stCondLst>
                                        </p:cTn>
                                        <p:tgtEl>
                                          <p:spTgt spid="21"/>
                                        </p:tgtEl>
                                      </p:cBhvr>
                                      <p:to x="100000" y="100000"/>
                                    </p:animScale>
                                    <p:animScale>
                                      <p:cBhvr>
                                        <p:cTn id="15" dur="19">
                                          <p:stCondLst>
                                            <p:cond delay="984"/>
                                          </p:stCondLst>
                                        </p:cTn>
                                        <p:tgtEl>
                                          <p:spTgt spid="21"/>
                                        </p:tgtEl>
                                      </p:cBhvr>
                                      <p:to x="100000" y="80000"/>
                                    </p:animScale>
                                    <p:animScale>
                                      <p:cBhvr>
                                        <p:cTn id="16" dur="124" decel="50000">
                                          <p:stCondLst>
                                            <p:cond delay="1003"/>
                                          </p:stCondLst>
                                        </p:cTn>
                                        <p:tgtEl>
                                          <p:spTgt spid="21"/>
                                        </p:tgtEl>
                                      </p:cBhvr>
                                      <p:to x="100000" y="100000"/>
                                    </p:animScale>
                                    <p:animScale>
                                      <p:cBhvr>
                                        <p:cTn id="17" dur="19">
                                          <p:stCondLst>
                                            <p:cond delay="1231"/>
                                          </p:stCondLst>
                                        </p:cTn>
                                        <p:tgtEl>
                                          <p:spTgt spid="21"/>
                                        </p:tgtEl>
                                      </p:cBhvr>
                                      <p:to x="100000" y="90000"/>
                                    </p:animScale>
                                    <p:animScale>
                                      <p:cBhvr>
                                        <p:cTn id="18" dur="124" decel="50000">
                                          <p:stCondLst>
                                            <p:cond delay="1251"/>
                                          </p:stCondLst>
                                        </p:cTn>
                                        <p:tgtEl>
                                          <p:spTgt spid="21"/>
                                        </p:tgtEl>
                                      </p:cBhvr>
                                      <p:to x="100000" y="100000"/>
                                    </p:animScale>
                                    <p:animScale>
                                      <p:cBhvr>
                                        <p:cTn id="19" dur="19">
                                          <p:stCondLst>
                                            <p:cond delay="1356"/>
                                          </p:stCondLst>
                                        </p:cTn>
                                        <p:tgtEl>
                                          <p:spTgt spid="21"/>
                                        </p:tgtEl>
                                      </p:cBhvr>
                                      <p:to x="100000" y="95000"/>
                                    </p:animScale>
                                    <p:animScale>
                                      <p:cBhvr>
                                        <p:cTn id="20" dur="124" decel="50000">
                                          <p:stCondLst>
                                            <p:cond delay="1376"/>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3" name="圓角矩形 2"/>
          <p:cNvSpPr/>
          <p:nvPr/>
        </p:nvSpPr>
        <p:spPr>
          <a:xfrm>
            <a:off x="1166570" y="788378"/>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繳費身分審查登錄系統</a:t>
            </a:r>
          </a:p>
        </p:txBody>
      </p:sp>
      <p:sp>
        <p:nvSpPr>
          <p:cNvPr id="9" name="Rectangle 2"/>
          <p:cNvSpPr txBox="1">
            <a:spLocks noChangeArrowheads="1"/>
          </p:cNvSpPr>
          <p:nvPr/>
        </p:nvSpPr>
        <p:spPr>
          <a:xfrm>
            <a:off x="5394612" y="802135"/>
            <a:ext cx="3427841"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z="2000">
                <a:latin charset="-120" panose="020B0604030504040204" pitchFamily="34" typeface="微軟正黑體"/>
                <a:ea charset="-120" panose="020B0604030504040204" pitchFamily="34" typeface="微軟正黑體"/>
              </a:rPr>
              <a:t>步驟一 首次登入設定通行碼</a:t>
            </a:r>
            <a:endParaRPr altLang="en-US" dirty="0" lang="zh-TW" sz="2000">
              <a:solidFill>
                <a:srgbClr val="660066"/>
              </a:solidFill>
              <a:latin charset="-120" panose="03000509000000000000" pitchFamily="65" typeface="標楷體"/>
              <a:ea charset="-120" panose="03000509000000000000" pitchFamily="65" typeface="標楷體"/>
            </a:endParaRPr>
          </a:p>
        </p:txBody>
      </p:sp>
      <p:pic>
        <p:nvPicPr>
          <p:cNvPr id="5" name="圖片 4">
            <a:extLst>
              <a:ext uri="{FF2B5EF4-FFF2-40B4-BE49-F238E27FC236}">
                <a16:creationId xmlns:a16="http://schemas.microsoft.com/office/drawing/2014/main" id="{10CA5FB2-1885-4E62-8642-DCEC1384DC6F}"/>
              </a:ext>
            </a:extLst>
          </p:cNvPr>
          <p:cNvPicPr>
            <a:picLocks noChangeAspect="1"/>
          </p:cNvPicPr>
          <p:nvPr/>
        </p:nvPicPr>
        <p:blipFill rotWithShape="1">
          <a:blip r:embed="rId3">
            <a:extLst>
              <a:ext uri="{28A0092B-C50C-407E-A947-70E740481C1C}">
                <a14:useLocalDpi xmlns:a14="http://schemas.microsoft.com/office/drawing/2010/main" val="0"/>
              </a:ext>
            </a:extLst>
          </a:blip>
          <a:srcRect l="113" r="73" t="101"/>
          <a:stretch/>
        </p:blipFill>
        <p:spPr>
          <a:xfrm>
            <a:off x="1241191" y="1427009"/>
            <a:ext cx="4010748" cy="5221280"/>
          </a:xfrm>
          <a:prstGeom prst="rect">
            <a:avLst/>
          </a:prstGeom>
        </p:spPr>
      </p:pic>
      <p:sp>
        <p:nvSpPr>
          <p:cNvPr id="11" name="矩形 10">
            <a:extLst>
              <a:ext uri="{FF2B5EF4-FFF2-40B4-BE49-F238E27FC236}">
                <a16:creationId xmlns:a16="http://schemas.microsoft.com/office/drawing/2014/main" id="{48A7EC58-CC7F-4453-8420-127B9BE51DF3}"/>
              </a:ext>
            </a:extLst>
          </p:cNvPr>
          <p:cNvSpPr/>
          <p:nvPr/>
        </p:nvSpPr>
        <p:spPr>
          <a:xfrm>
            <a:off x="2592474" y="5059489"/>
            <a:ext cx="1316335" cy="307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pic>
        <p:nvPicPr>
          <p:cNvPr id="12" name="圖片 11">
            <a:extLst>
              <a:ext uri="{FF2B5EF4-FFF2-40B4-BE49-F238E27FC236}">
                <a16:creationId xmlns:a16="http://schemas.microsoft.com/office/drawing/2014/main" id="{A2F38871-FD53-4D17-9940-34C7D0AD0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5451" y="1469793"/>
            <a:ext cx="5053030" cy="4326847"/>
          </a:xfrm>
          <a:prstGeom prst="rect">
            <a:avLst/>
          </a:prstGeom>
        </p:spPr>
      </p:pic>
      <p:sp>
        <p:nvSpPr>
          <p:cNvPr id="13" name="向右箭號 66">
            <a:extLst>
              <a:ext uri="{FF2B5EF4-FFF2-40B4-BE49-F238E27FC236}">
                <a16:creationId xmlns:a16="http://schemas.microsoft.com/office/drawing/2014/main" id="{49B66040-A050-441B-B488-752518AB72A7}"/>
              </a:ext>
            </a:extLst>
          </p:cNvPr>
          <p:cNvSpPr/>
          <p:nvPr/>
        </p:nvSpPr>
        <p:spPr>
          <a:xfrm>
            <a:off x="4046744" y="5043597"/>
            <a:ext cx="1590382"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altLang="en-US" dirty="0" lang="zh-TW">
              <a:solidFill>
                <a:srgbClr val="C00000"/>
              </a:solidFill>
            </a:endParaRPr>
          </a:p>
        </p:txBody>
      </p:sp>
      <p:sp>
        <p:nvSpPr>
          <p:cNvPr id="14" name="矩形 13">
            <a:extLst>
              <a:ext uri="{FF2B5EF4-FFF2-40B4-BE49-F238E27FC236}">
                <a16:creationId xmlns:a16="http://schemas.microsoft.com/office/drawing/2014/main" id="{DA231B96-5E69-4004-95BC-877C3319946A}"/>
              </a:ext>
            </a:extLst>
          </p:cNvPr>
          <p:cNvSpPr/>
          <p:nvPr/>
        </p:nvSpPr>
        <p:spPr>
          <a:xfrm>
            <a:off x="6473686" y="2908715"/>
            <a:ext cx="4027715" cy="17691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5" name="矩形 14">
            <a:extLst>
              <a:ext uri="{FF2B5EF4-FFF2-40B4-BE49-F238E27FC236}">
                <a16:creationId xmlns:a16="http://schemas.microsoft.com/office/drawing/2014/main" id="{21748DCF-96BC-40D4-8F3F-65487F592789}"/>
              </a:ext>
            </a:extLst>
          </p:cNvPr>
          <p:cNvSpPr/>
          <p:nvPr/>
        </p:nvSpPr>
        <p:spPr>
          <a:xfrm>
            <a:off x="7125155" y="5490582"/>
            <a:ext cx="725154" cy="2523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6" name="直線圖說文字 2 1">
            <a:extLst>
              <a:ext uri="{FF2B5EF4-FFF2-40B4-BE49-F238E27FC236}">
                <a16:creationId xmlns:a16="http://schemas.microsoft.com/office/drawing/2014/main" id="{94BC307F-CA98-41DF-B4E1-A2938B0C7705}"/>
              </a:ext>
            </a:extLst>
          </p:cNvPr>
          <p:cNvSpPr/>
          <p:nvPr/>
        </p:nvSpPr>
        <p:spPr>
          <a:xfrm>
            <a:off x="5799379" y="5872216"/>
            <a:ext cx="4805173" cy="737151"/>
          </a:xfrm>
          <a:prstGeom prst="borderCallout2">
            <a:avLst>
              <a:gd fmla="val -239" name="adj1"/>
              <a:gd fmla="val 16653" name="adj2"/>
              <a:gd fmla="val -48574" name="adj3"/>
              <a:gd fmla="val 7145" name="adj4"/>
              <a:gd fmla="val -274921" name="adj5"/>
              <a:gd fmla="val 13881" name="adj6"/>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務必檢視輸入之個人資料是否正確，確定無誤後，點選</a:t>
            </a:r>
            <a:r>
              <a:rPr altLang="en-US" b="1" dirty="0" lang="zh-TW" sz="1600">
                <a:solidFill>
                  <a:srgbClr val="FFFF00"/>
                </a:solidFill>
                <a:latin charset="-120" panose="020B0604030504040204" pitchFamily="34" typeface="微軟正黑體"/>
                <a:ea charset="-120" panose="020B0604030504040204" pitchFamily="34" typeface="微軟正黑體"/>
              </a:rPr>
              <a:t>送出通行碼</a:t>
            </a:r>
            <a:r>
              <a:rPr altLang="en-US" b="1" dirty="0" lang="zh-TW" sz="1600">
                <a:solidFill>
                  <a:schemeClr val="bg1"/>
                </a:solidFill>
                <a:latin charset="-120" panose="020B0604030504040204" pitchFamily="34" typeface="微軟正黑體"/>
                <a:ea charset="-120" panose="020B0604030504040204" pitchFamily="34" typeface="微軟正黑體"/>
              </a:rPr>
              <a:t>鈕</a:t>
            </a:r>
          </a:p>
        </p:txBody>
      </p:sp>
    </p:spTree>
    <p:extLst>
      <p:ext uri="{BB962C8B-B14F-4D97-AF65-F5344CB8AC3E}">
        <p14:creationId xmlns:p14="http://schemas.microsoft.com/office/powerpoint/2010/main" val="3082997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繳費身分審查登錄系統</a:t>
            </a:r>
          </a:p>
        </p:txBody>
      </p:sp>
      <p:sp>
        <p:nvSpPr>
          <p:cNvPr id="9" name="Rectangle 2"/>
          <p:cNvSpPr txBox="1">
            <a:spLocks noChangeArrowheads="1"/>
          </p:cNvSpPr>
          <p:nvPr/>
        </p:nvSpPr>
        <p:spPr>
          <a:xfrm>
            <a:off x="5394612" y="855402"/>
            <a:ext cx="3675047"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步驟二 列印留存通行碼確認單</a:t>
            </a:r>
            <a:endParaRPr lang="zh-TW" altLang="en-US" sz="2000" kern="0" dirty="0">
              <a:solidFill>
                <a:srgbClr val="660066"/>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9EB5E0B5-0FCE-44C9-98DB-2D480257D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43" y="3450331"/>
            <a:ext cx="4146784" cy="3210285"/>
          </a:xfrm>
          <a:prstGeom prst="rect">
            <a:avLst/>
          </a:prstGeom>
        </p:spPr>
      </p:pic>
      <p:pic>
        <p:nvPicPr>
          <p:cNvPr id="7" name="圖片 6">
            <a:extLst>
              <a:ext uri="{FF2B5EF4-FFF2-40B4-BE49-F238E27FC236}">
                <a16:creationId xmlns:a16="http://schemas.microsoft.com/office/drawing/2014/main" id="{1F8E2FBD-1F88-4C79-BB24-7359FB27359F}"/>
              </a:ext>
            </a:extLst>
          </p:cNvPr>
          <p:cNvPicPr>
            <a:picLocks noChangeAspect="1"/>
          </p:cNvPicPr>
          <p:nvPr/>
        </p:nvPicPr>
        <p:blipFill rotWithShape="1">
          <a:blip r:embed="rId4">
            <a:extLst>
              <a:ext uri="{28A0092B-C50C-407E-A947-70E740481C1C}">
                <a14:useLocalDpi xmlns:a14="http://schemas.microsoft.com/office/drawing/2010/main" val="0"/>
              </a:ext>
            </a:extLst>
          </a:blip>
          <a:srcRect t="2224" b="2845"/>
          <a:stretch/>
        </p:blipFill>
        <p:spPr>
          <a:xfrm>
            <a:off x="4582048" y="1438184"/>
            <a:ext cx="7441292" cy="1970842"/>
          </a:xfrm>
          <a:prstGeom prst="rect">
            <a:avLst/>
          </a:prstGeom>
        </p:spPr>
      </p:pic>
      <p:sp>
        <p:nvSpPr>
          <p:cNvPr id="12" name="矩形 11">
            <a:extLst>
              <a:ext uri="{FF2B5EF4-FFF2-40B4-BE49-F238E27FC236}">
                <a16:creationId xmlns:a16="http://schemas.microsoft.com/office/drawing/2014/main" id="{0E9DDE55-BA0C-47A3-BB8E-5BFB28042FD3}"/>
              </a:ext>
            </a:extLst>
          </p:cNvPr>
          <p:cNvSpPr/>
          <p:nvPr/>
        </p:nvSpPr>
        <p:spPr>
          <a:xfrm>
            <a:off x="4582048" y="3078944"/>
            <a:ext cx="1316334" cy="3477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7401F55B-D47B-456D-9775-AA2C98F967ED}"/>
              </a:ext>
            </a:extLst>
          </p:cNvPr>
          <p:cNvSpPr/>
          <p:nvPr/>
        </p:nvSpPr>
        <p:spPr>
          <a:xfrm>
            <a:off x="3786541" y="3757058"/>
            <a:ext cx="697853" cy="379936"/>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樣張</a:t>
            </a:r>
          </a:p>
        </p:txBody>
      </p:sp>
      <p:sp>
        <p:nvSpPr>
          <p:cNvPr id="15" name="直線圖說文字 1 1">
            <a:extLst>
              <a:ext uri="{FF2B5EF4-FFF2-40B4-BE49-F238E27FC236}">
                <a16:creationId xmlns:a16="http://schemas.microsoft.com/office/drawing/2014/main" id="{244069AF-27AE-4540-BA93-D2E9CE51B846}"/>
              </a:ext>
            </a:extLst>
          </p:cNvPr>
          <p:cNvSpPr/>
          <p:nvPr/>
        </p:nvSpPr>
        <p:spPr>
          <a:xfrm>
            <a:off x="5898382" y="4045058"/>
            <a:ext cx="5747658" cy="1019311"/>
          </a:xfrm>
          <a:prstGeom prst="borderCallout1">
            <a:avLst>
              <a:gd name="adj1" fmla="val 49013"/>
              <a:gd name="adj2" fmla="val 680"/>
              <a:gd name="adj3" fmla="val -4876"/>
              <a:gd name="adj4" fmla="val -2026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zh-TW" sz="18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設定完成送出通行碼後，請考生</a:t>
            </a:r>
            <a:r>
              <a:rPr lang="zh-TW" altLang="zh-TW" sz="1800" b="1" dirty="0">
                <a:solidFill>
                  <a:schemeClr val="accent4">
                    <a:lumMod val="60000"/>
                    <a:lumOff val="4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務必</a:t>
            </a:r>
            <a:r>
              <a:rPr lang="zh-TW" altLang="zh-TW" sz="18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列印通行碼留存。離開通行碼設定頁面，即不得再行列印通行碼，</a:t>
            </a:r>
            <a:r>
              <a:rPr lang="zh-TW" altLang="zh-TW" sz="1800" b="1" dirty="0">
                <a:solidFill>
                  <a:schemeClr val="accent4">
                    <a:lumMod val="60000"/>
                    <a:lumOff val="4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請考生特別注意</a:t>
            </a:r>
            <a:r>
              <a:rPr lang="zh-TW" altLang="zh-TW" sz="1800" b="1"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920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951552" y="784844"/>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繳費身分審查登錄系統</a:t>
            </a:r>
          </a:p>
        </p:txBody>
      </p:sp>
      <p:sp>
        <p:nvSpPr>
          <p:cNvPr id="9" name="Rectangle 2"/>
          <p:cNvSpPr txBox="1">
            <a:spLocks noChangeArrowheads="1"/>
          </p:cNvSpPr>
          <p:nvPr/>
        </p:nvSpPr>
        <p:spPr>
          <a:xfrm>
            <a:off x="5169877" y="789332"/>
            <a:ext cx="6351563" cy="783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defRPr/>
            </a:pPr>
            <a:r>
              <a:rPr lang="zh-TW" altLang="en-US" sz="2000" b="1" dirty="0">
                <a:latin typeface="微軟正黑體" panose="020B0604030504040204" pitchFamily="34" charset="-120"/>
                <a:ea typeface="微軟正黑體" panose="020B0604030504040204" pitchFamily="34" charset="-120"/>
              </a:rPr>
              <a:t>步驟三 </a:t>
            </a:r>
            <a:endParaRPr lang="en-US" altLang="zh-TW" sz="2000" b="1" dirty="0">
              <a:latin typeface="微軟正黑體" panose="020B0604030504040204" pitchFamily="34" charset="-120"/>
              <a:ea typeface="微軟正黑體" panose="020B0604030504040204" pitchFamily="34" charset="-120"/>
            </a:endParaRPr>
          </a:p>
          <a:p>
            <a:pPr>
              <a:lnSpc>
                <a:spcPct val="110000"/>
              </a:lnSpc>
              <a:defRPr/>
            </a:pPr>
            <a:r>
              <a:rPr lang="zh-TW" altLang="en-US" sz="2000" b="1" dirty="0">
                <a:latin typeface="微軟正黑體" panose="020B0604030504040204" pitchFamily="34" charset="-120"/>
                <a:ea typeface="微軟正黑體" panose="020B0604030504040204" pitchFamily="34" charset="-120"/>
              </a:rPr>
              <a:t>登入繳費身分審查系統並閱讀「隱私權保護政策聲明」</a:t>
            </a:r>
            <a:endParaRPr lang="zh-TW" altLang="en-US" sz="4000" kern="0" dirty="0">
              <a:solidFill>
                <a:srgbClr val="660066"/>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4728F30C-E4FF-44C5-B932-4DF286694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12" y="1677445"/>
            <a:ext cx="4585398" cy="4718308"/>
          </a:xfrm>
          <a:prstGeom prst="rect">
            <a:avLst/>
          </a:prstGeom>
        </p:spPr>
      </p:pic>
      <p:pic>
        <p:nvPicPr>
          <p:cNvPr id="14" name="圖片 13">
            <a:extLst>
              <a:ext uri="{FF2B5EF4-FFF2-40B4-BE49-F238E27FC236}">
                <a16:creationId xmlns:a16="http://schemas.microsoft.com/office/drawing/2014/main" id="{B04338B3-F19B-49C4-9995-22A29E342A0C}"/>
              </a:ext>
            </a:extLst>
          </p:cNvPr>
          <p:cNvPicPr>
            <a:picLocks noChangeAspect="1"/>
          </p:cNvPicPr>
          <p:nvPr/>
        </p:nvPicPr>
        <p:blipFill>
          <a:blip r:embed="rId4"/>
          <a:stretch>
            <a:fillRect/>
          </a:stretch>
        </p:blipFill>
        <p:spPr>
          <a:xfrm>
            <a:off x="993415" y="1412964"/>
            <a:ext cx="4068953" cy="5198166"/>
          </a:xfrm>
          <a:prstGeom prst="rect">
            <a:avLst/>
          </a:prstGeom>
        </p:spPr>
      </p:pic>
      <p:sp>
        <p:nvSpPr>
          <p:cNvPr id="15" name="矩形 14">
            <a:extLst>
              <a:ext uri="{FF2B5EF4-FFF2-40B4-BE49-F238E27FC236}">
                <a16:creationId xmlns:a16="http://schemas.microsoft.com/office/drawing/2014/main" id="{16997C70-9CF8-4F2C-8C2C-2650846C5CEF}"/>
              </a:ext>
            </a:extLst>
          </p:cNvPr>
          <p:cNvSpPr/>
          <p:nvPr/>
        </p:nvSpPr>
        <p:spPr>
          <a:xfrm>
            <a:off x="2369723" y="5497085"/>
            <a:ext cx="2585135" cy="742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FBB5F291-4820-472B-A697-03155ABD8195}"/>
              </a:ext>
            </a:extLst>
          </p:cNvPr>
          <p:cNvSpPr/>
          <p:nvPr/>
        </p:nvSpPr>
        <p:spPr>
          <a:xfrm>
            <a:off x="2419964" y="6395753"/>
            <a:ext cx="1207492" cy="215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66">
            <a:extLst>
              <a:ext uri="{FF2B5EF4-FFF2-40B4-BE49-F238E27FC236}">
                <a16:creationId xmlns:a16="http://schemas.microsoft.com/office/drawing/2014/main" id="{D55E5CD6-9F2A-4667-82AD-ED6736052CE7}"/>
              </a:ext>
            </a:extLst>
          </p:cNvPr>
          <p:cNvSpPr/>
          <p:nvPr/>
        </p:nvSpPr>
        <p:spPr>
          <a:xfrm>
            <a:off x="3712272" y="6346873"/>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
        <p:nvSpPr>
          <p:cNvPr id="18" name="矩形 17">
            <a:extLst>
              <a:ext uri="{FF2B5EF4-FFF2-40B4-BE49-F238E27FC236}">
                <a16:creationId xmlns:a16="http://schemas.microsoft.com/office/drawing/2014/main" id="{04807C4A-3ABC-433C-9160-DC72A8F185B6}"/>
              </a:ext>
            </a:extLst>
          </p:cNvPr>
          <p:cNvSpPr/>
          <p:nvPr/>
        </p:nvSpPr>
        <p:spPr>
          <a:xfrm>
            <a:off x="7781225" y="6156977"/>
            <a:ext cx="313136" cy="238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4DB7A8F7-1310-4B41-A484-108E8227DD94}"/>
              </a:ext>
            </a:extLst>
          </p:cNvPr>
          <p:cNvSpPr/>
          <p:nvPr/>
        </p:nvSpPr>
        <p:spPr>
          <a:xfrm>
            <a:off x="5501379" y="3372228"/>
            <a:ext cx="487111" cy="323890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詳讀規定說明後</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，請勾選</a:t>
            </a:r>
          </a:p>
        </p:txBody>
      </p:sp>
      <p:cxnSp>
        <p:nvCxnSpPr>
          <p:cNvPr id="20" name="直線接點 19">
            <a:extLst>
              <a:ext uri="{FF2B5EF4-FFF2-40B4-BE49-F238E27FC236}">
                <a16:creationId xmlns:a16="http://schemas.microsoft.com/office/drawing/2014/main" id="{1A2939AA-3BA0-4829-8280-5134A8F49CE0}"/>
              </a:ext>
            </a:extLst>
          </p:cNvPr>
          <p:cNvCxnSpPr>
            <a:cxnSpLocks/>
          </p:cNvCxnSpPr>
          <p:nvPr/>
        </p:nvCxnSpPr>
        <p:spPr>
          <a:xfrm flipH="1" flipV="1">
            <a:off x="5988490" y="5736923"/>
            <a:ext cx="271633" cy="32154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29" name="矩形 28">
            <a:extLst>
              <a:ext uri="{FF2B5EF4-FFF2-40B4-BE49-F238E27FC236}">
                <a16:creationId xmlns:a16="http://schemas.microsoft.com/office/drawing/2014/main" id="{8CCA0085-C1B1-4978-9D61-B948B6547605}"/>
              </a:ext>
            </a:extLst>
          </p:cNvPr>
          <p:cNvSpPr/>
          <p:nvPr/>
        </p:nvSpPr>
        <p:spPr>
          <a:xfrm>
            <a:off x="6270933" y="6000566"/>
            <a:ext cx="167743" cy="238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0205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繳費身分審查登錄系統</a:t>
            </a:r>
          </a:p>
        </p:txBody>
      </p:sp>
      <p:sp>
        <p:nvSpPr>
          <p:cNvPr id="9" name="Rectangle 2"/>
          <p:cNvSpPr txBox="1">
            <a:spLocks noChangeArrowheads="1"/>
          </p:cNvSpPr>
          <p:nvPr/>
        </p:nvSpPr>
        <p:spPr>
          <a:xfrm>
            <a:off x="5394612" y="855402"/>
            <a:ext cx="3675047"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步驟四 詳閱登錄資料注意事項</a:t>
            </a:r>
            <a:endParaRPr lang="zh-TW" altLang="en-US" sz="4000" kern="0" dirty="0">
              <a:solidFill>
                <a:srgbClr val="660066"/>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DC584601-F145-4E8A-B1EB-DF1787AA5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705" y="1476102"/>
            <a:ext cx="7992590" cy="3905795"/>
          </a:xfrm>
          <a:prstGeom prst="rect">
            <a:avLst/>
          </a:prstGeom>
        </p:spPr>
      </p:pic>
      <p:sp>
        <p:nvSpPr>
          <p:cNvPr id="2" name="直線圖說文字 2 1"/>
          <p:cNvSpPr/>
          <p:nvPr/>
        </p:nvSpPr>
        <p:spPr>
          <a:xfrm>
            <a:off x="1598531" y="5724185"/>
            <a:ext cx="8630691" cy="787148"/>
          </a:xfrm>
          <a:prstGeom prst="borderCallout2">
            <a:avLst>
              <a:gd name="adj1" fmla="val 7014"/>
              <a:gd name="adj2" fmla="val 25181"/>
              <a:gd name="adj3" fmla="val -36589"/>
              <a:gd name="adj4" fmla="val 16345"/>
              <a:gd name="adj5" fmla="val -100104"/>
              <a:gd name="adj6" fmla="val 1092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請考生詳閱登錄資料注意事項，閱讀完畢並勾選「本人已閱讀上列注意事項，同意並遵守」後，</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按下</a:t>
            </a:r>
            <a:r>
              <a:rPr lang="zh-TW" altLang="en-US" sz="1600" b="1" dirty="0">
                <a:solidFill>
                  <a:srgbClr val="FFFF00"/>
                </a:solidFill>
                <a:latin typeface="微軟正黑體" panose="020B0604030504040204" pitchFamily="34" charset="-120"/>
                <a:ea typeface="微軟正黑體" panose="020B0604030504040204" pitchFamily="34" charset="-120"/>
              </a:rPr>
              <a:t>同意</a:t>
            </a:r>
            <a:r>
              <a:rPr lang="zh-TW" altLang="en-US" sz="1600" b="1" dirty="0">
                <a:solidFill>
                  <a:schemeClr val="bg1"/>
                </a:solidFill>
                <a:latin typeface="微軟正黑體" panose="020B0604030504040204" pitchFamily="34" charset="-120"/>
                <a:ea typeface="微軟正黑體" panose="020B0604030504040204" pitchFamily="34" charset="-120"/>
              </a:rPr>
              <a:t>按鈕，繼續登錄作業，不同意則返回首頁。</a:t>
            </a:r>
          </a:p>
        </p:txBody>
      </p:sp>
      <p:sp>
        <p:nvSpPr>
          <p:cNvPr id="10" name="矩形 9">
            <a:extLst>
              <a:ext uri="{FF2B5EF4-FFF2-40B4-BE49-F238E27FC236}">
                <a16:creationId xmlns:a16="http://schemas.microsoft.com/office/drawing/2014/main" id="{35120199-4B48-49C9-B5E1-0C12432D4C1F}"/>
              </a:ext>
            </a:extLst>
          </p:cNvPr>
          <p:cNvSpPr/>
          <p:nvPr/>
        </p:nvSpPr>
        <p:spPr>
          <a:xfrm>
            <a:off x="4856740" y="4953166"/>
            <a:ext cx="619611" cy="4287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85B5AA29-9D03-470C-BB15-688F95926649}"/>
              </a:ext>
            </a:extLst>
          </p:cNvPr>
          <p:cNvSpPr/>
          <p:nvPr/>
        </p:nvSpPr>
        <p:spPr>
          <a:xfrm>
            <a:off x="2191302" y="4684247"/>
            <a:ext cx="260496" cy="2839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85172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繳費身分審查登錄系統</a:t>
            </a:r>
          </a:p>
        </p:txBody>
      </p:sp>
      <p:sp>
        <p:nvSpPr>
          <p:cNvPr id="9" name="Rectangle 2"/>
          <p:cNvSpPr txBox="1">
            <a:spLocks noChangeArrowheads="1"/>
          </p:cNvSpPr>
          <p:nvPr/>
        </p:nvSpPr>
        <p:spPr>
          <a:xfrm>
            <a:off x="5394612" y="855402"/>
            <a:ext cx="4435188"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步驟五 選擇繳費身分及輸入相關資料</a:t>
            </a:r>
            <a:endParaRPr lang="zh-TW" altLang="en-US" sz="4000" kern="0" dirty="0">
              <a:solidFill>
                <a:srgbClr val="660066"/>
              </a:solidFill>
              <a:latin typeface="標楷體" panose="03000509000000000000" pitchFamily="65" charset="-120"/>
              <a:ea typeface="標楷體" panose="03000509000000000000" pitchFamily="65" charset="-120"/>
            </a:endParaRPr>
          </a:p>
        </p:txBody>
      </p:sp>
      <p:sp>
        <p:nvSpPr>
          <p:cNvPr id="2" name="直線圖說文字 1 1"/>
          <p:cNvSpPr/>
          <p:nvPr/>
        </p:nvSpPr>
        <p:spPr>
          <a:xfrm>
            <a:off x="8414805" y="2759661"/>
            <a:ext cx="2459456" cy="732487"/>
          </a:xfrm>
          <a:prstGeom prst="borderCallout1">
            <a:avLst>
              <a:gd name="adj1" fmla="val 49013"/>
              <a:gd name="adj2" fmla="val 680"/>
              <a:gd name="adj3" fmla="val 57544"/>
              <a:gd name="adj4" fmla="val -2494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請考生選擇欲申請之</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accent4">
                    <a:lumMod val="60000"/>
                    <a:lumOff val="40000"/>
                  </a:schemeClr>
                </a:solidFill>
                <a:latin typeface="微軟正黑體" panose="020B0604030504040204" pitchFamily="34" charset="-120"/>
                <a:ea typeface="微軟正黑體" panose="020B0604030504040204" pitchFamily="34" charset="-120"/>
              </a:rPr>
              <a:t>繳費身分</a:t>
            </a:r>
            <a:r>
              <a:rPr lang="zh-TW" altLang="en-US" sz="1600" b="1" dirty="0">
                <a:solidFill>
                  <a:schemeClr val="bg1"/>
                </a:solidFill>
                <a:latin typeface="微軟正黑體" panose="020B0604030504040204" pitchFamily="34" charset="-120"/>
                <a:ea typeface="微軟正黑體" panose="020B0604030504040204" pitchFamily="34" charset="-120"/>
              </a:rPr>
              <a:t>並填寫相關資料</a:t>
            </a:r>
          </a:p>
        </p:txBody>
      </p:sp>
      <p:pic>
        <p:nvPicPr>
          <p:cNvPr id="5" name="圖片 4">
            <a:extLst>
              <a:ext uri="{FF2B5EF4-FFF2-40B4-BE49-F238E27FC236}">
                <a16:creationId xmlns:a16="http://schemas.microsoft.com/office/drawing/2014/main" id="{5762DCC3-6C81-4491-A117-D4EF09F6F0BD}"/>
              </a:ext>
            </a:extLst>
          </p:cNvPr>
          <p:cNvPicPr>
            <a:picLocks noChangeAspect="1"/>
          </p:cNvPicPr>
          <p:nvPr/>
        </p:nvPicPr>
        <p:blipFill rotWithShape="1">
          <a:blip r:embed="rId3">
            <a:extLst>
              <a:ext uri="{28A0092B-C50C-407E-A947-70E740481C1C}">
                <a14:useLocalDpi xmlns:a14="http://schemas.microsoft.com/office/drawing/2010/main" val="0"/>
              </a:ext>
            </a:extLst>
          </a:blip>
          <a:srcRect t="767" b="1112"/>
          <a:stretch/>
        </p:blipFill>
        <p:spPr>
          <a:xfrm>
            <a:off x="2145534" y="1489702"/>
            <a:ext cx="5776132" cy="5148068"/>
          </a:xfrm>
          <a:prstGeom prst="rect">
            <a:avLst/>
          </a:prstGeom>
        </p:spPr>
      </p:pic>
      <p:sp>
        <p:nvSpPr>
          <p:cNvPr id="11" name="矩形 10"/>
          <p:cNvSpPr/>
          <p:nvPr/>
        </p:nvSpPr>
        <p:spPr>
          <a:xfrm>
            <a:off x="3932256" y="2974796"/>
            <a:ext cx="3925555" cy="7536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直線圖說文字 2 1">
            <a:extLst>
              <a:ext uri="{FF2B5EF4-FFF2-40B4-BE49-F238E27FC236}">
                <a16:creationId xmlns:a16="http://schemas.microsoft.com/office/drawing/2014/main" id="{BF306E49-2398-494A-B389-00EC1AD25424}"/>
              </a:ext>
            </a:extLst>
          </p:cNvPr>
          <p:cNvSpPr/>
          <p:nvPr/>
        </p:nvSpPr>
        <p:spPr>
          <a:xfrm>
            <a:off x="8342378" y="4667402"/>
            <a:ext cx="3617250" cy="737151"/>
          </a:xfrm>
          <a:prstGeom prst="borderCallout2">
            <a:avLst>
              <a:gd name="adj1" fmla="val 50116"/>
              <a:gd name="adj2" fmla="val -116"/>
              <a:gd name="adj3" fmla="val 52136"/>
              <a:gd name="adj4" fmla="val -6797"/>
              <a:gd name="adj5" fmla="val 16155"/>
              <a:gd name="adj6" fmla="val -18526"/>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務必檢視輸入之個人資料是否正確，確定無誤後，點選</a:t>
            </a:r>
            <a:r>
              <a:rPr lang="zh-TW" altLang="en-US" sz="1600" b="1" dirty="0">
                <a:solidFill>
                  <a:srgbClr val="FFFF00"/>
                </a:solidFill>
                <a:latin typeface="微軟正黑體" panose="020B0604030504040204" pitchFamily="34" charset="-120"/>
                <a:ea typeface="微軟正黑體" panose="020B0604030504040204" pitchFamily="34" charset="-120"/>
              </a:rPr>
              <a:t>下一步</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儲存</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鈕</a:t>
            </a:r>
          </a:p>
        </p:txBody>
      </p:sp>
      <p:sp>
        <p:nvSpPr>
          <p:cNvPr id="12" name="矩形 11">
            <a:extLst>
              <a:ext uri="{FF2B5EF4-FFF2-40B4-BE49-F238E27FC236}">
                <a16:creationId xmlns:a16="http://schemas.microsoft.com/office/drawing/2014/main" id="{D039D3A3-F643-4CC8-B89E-3172C6A4E50B}"/>
              </a:ext>
            </a:extLst>
          </p:cNvPr>
          <p:cNvSpPr/>
          <p:nvPr/>
        </p:nvSpPr>
        <p:spPr>
          <a:xfrm>
            <a:off x="3932255" y="3738356"/>
            <a:ext cx="3925555" cy="2102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DCE6081C-0A02-443E-8B65-3E241DCE0311}"/>
              </a:ext>
            </a:extLst>
          </p:cNvPr>
          <p:cNvSpPr/>
          <p:nvPr/>
        </p:nvSpPr>
        <p:spPr>
          <a:xfrm>
            <a:off x="4418091" y="6366166"/>
            <a:ext cx="821760"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2714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繳費身分審查登錄系統</a:t>
            </a:r>
          </a:p>
        </p:txBody>
      </p:sp>
      <p:sp>
        <p:nvSpPr>
          <p:cNvPr id="9" name="Rectangle 2"/>
          <p:cNvSpPr txBox="1">
            <a:spLocks noChangeArrowheads="1"/>
          </p:cNvSpPr>
          <p:nvPr/>
        </p:nvSpPr>
        <p:spPr>
          <a:xfrm>
            <a:off x="5394612" y="855402"/>
            <a:ext cx="331962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步驟六 資料確定送出</a:t>
            </a:r>
            <a:r>
              <a:rPr lang="en-US" altLang="zh-TW" sz="2000" b="1" dirty="0">
                <a:latin typeface="微軟正黑體" panose="020B0604030504040204" pitchFamily="34" charset="-120"/>
                <a:ea typeface="微軟正黑體" panose="020B0604030504040204" pitchFamily="34" charset="-120"/>
              </a:rPr>
              <a:t>(1/2)</a:t>
            </a:r>
            <a:endParaRPr lang="zh-TW" altLang="en-US" sz="4000" kern="0" dirty="0">
              <a:solidFill>
                <a:srgbClr val="660066"/>
              </a:solidFill>
              <a:latin typeface="標楷體" panose="03000509000000000000" pitchFamily="65" charset="-120"/>
              <a:ea typeface="標楷體" panose="03000509000000000000" pitchFamily="65" charset="-120"/>
            </a:endParaRPr>
          </a:p>
        </p:txBody>
      </p:sp>
      <p:sp>
        <p:nvSpPr>
          <p:cNvPr id="10" name="直線圖說文字 1 9"/>
          <p:cNvSpPr/>
          <p:nvPr/>
        </p:nvSpPr>
        <p:spPr>
          <a:xfrm>
            <a:off x="4845217" y="5918993"/>
            <a:ext cx="4887683" cy="738898"/>
          </a:xfrm>
          <a:prstGeom prst="borderCallout1">
            <a:avLst>
              <a:gd name="adj1" fmla="val 52944"/>
              <a:gd name="adj2" fmla="val 332"/>
              <a:gd name="adj3" fmla="val -1348"/>
              <a:gd name="adj4" fmla="val -1602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若資料確認無誤，按下</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我要進行確定送出</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按鈕，將會出現最後確認訊息。</a:t>
            </a:r>
          </a:p>
        </p:txBody>
      </p:sp>
      <p:pic>
        <p:nvPicPr>
          <p:cNvPr id="4" name="圖片 3">
            <a:extLst>
              <a:ext uri="{FF2B5EF4-FFF2-40B4-BE49-F238E27FC236}">
                <a16:creationId xmlns:a16="http://schemas.microsoft.com/office/drawing/2014/main" id="{E872DCDB-C00B-41D8-8A97-81C43086E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765" y="1475864"/>
            <a:ext cx="8063554" cy="4561565"/>
          </a:xfrm>
          <a:prstGeom prst="rect">
            <a:avLst/>
          </a:prstGeom>
        </p:spPr>
      </p:pic>
      <p:sp>
        <p:nvSpPr>
          <p:cNvPr id="13" name="矩形 12">
            <a:extLst>
              <a:ext uri="{FF2B5EF4-FFF2-40B4-BE49-F238E27FC236}">
                <a16:creationId xmlns:a16="http://schemas.microsoft.com/office/drawing/2014/main" id="{DBCD3E05-FFC6-4FBA-97E6-08A622486232}"/>
              </a:ext>
            </a:extLst>
          </p:cNvPr>
          <p:cNvSpPr/>
          <p:nvPr/>
        </p:nvSpPr>
        <p:spPr>
          <a:xfrm>
            <a:off x="2270927" y="5680711"/>
            <a:ext cx="2059912" cy="3683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B6CC0D70-FCAF-484D-A7F7-0FA8C7EB070B}"/>
              </a:ext>
            </a:extLst>
          </p:cNvPr>
          <p:cNvSpPr/>
          <p:nvPr/>
        </p:nvSpPr>
        <p:spPr>
          <a:xfrm>
            <a:off x="2317821" y="2864759"/>
            <a:ext cx="545959" cy="3683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直線圖說文字 1 10"/>
          <p:cNvSpPr/>
          <p:nvPr/>
        </p:nvSpPr>
        <p:spPr>
          <a:xfrm>
            <a:off x="1442243" y="2327663"/>
            <a:ext cx="409567" cy="2681927"/>
          </a:xfrm>
          <a:prstGeom prst="borderCallout1">
            <a:avLst>
              <a:gd name="adj1" fmla="val 50108"/>
              <a:gd name="adj2" fmla="val 100211"/>
              <a:gd name="adj3" fmla="val 28675"/>
              <a:gd name="adj4" fmla="val 210333"/>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資料若需要修改，請按</a:t>
            </a:r>
            <a:r>
              <a:rPr lang="zh-TW" altLang="en-US" sz="1600" b="1" dirty="0">
                <a:solidFill>
                  <a:srgbClr val="FFFF00"/>
                </a:solidFill>
                <a:latin typeface="微軟正黑體" panose="020B0604030504040204" pitchFamily="34" charset="-120"/>
                <a:ea typeface="微軟正黑體" panose="020B0604030504040204" pitchFamily="34" charset="-120"/>
              </a:rPr>
              <a:t>修改</a:t>
            </a:r>
          </a:p>
        </p:txBody>
      </p:sp>
    </p:spTree>
    <p:extLst>
      <p:ext uri="{BB962C8B-B14F-4D97-AF65-F5344CB8AC3E}">
        <p14:creationId xmlns:p14="http://schemas.microsoft.com/office/powerpoint/2010/main" val="779855967"/>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2C87039F-5CE4-4FDC-8919-9499BE49E5F7}"/>
              </a:ext>
            </a:extLst>
          </p:cNvPr>
          <p:cNvPicPr>
            <a:picLocks noChangeAspect="1"/>
          </p:cNvPicPr>
          <p:nvPr/>
        </p:nvPicPr>
        <p:blipFill rotWithShape="1">
          <a:blip r:embed="rId3">
            <a:extLst>
              <a:ext uri="{28A0092B-C50C-407E-A947-70E740481C1C}">
                <a14:useLocalDpi xmlns:a14="http://schemas.microsoft.com/office/drawing/2010/main" val="0"/>
              </a:ext>
            </a:extLst>
          </a:blip>
          <a:srcRect b="4" l="83" r="27" t="24783"/>
          <a:stretch/>
        </p:blipFill>
        <p:spPr>
          <a:xfrm>
            <a:off x="2145391" y="1841666"/>
            <a:ext cx="8412025" cy="4807710"/>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繳費身分審查登錄系統</a:t>
            </a:r>
          </a:p>
        </p:txBody>
      </p:sp>
      <p:sp>
        <p:nvSpPr>
          <p:cNvPr id="9" name="Rectangle 2"/>
          <p:cNvSpPr txBox="1">
            <a:spLocks noChangeArrowheads="1"/>
          </p:cNvSpPr>
          <p:nvPr/>
        </p:nvSpPr>
        <p:spPr>
          <a:xfrm>
            <a:off x="5394612" y="855402"/>
            <a:ext cx="3246468"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defRPr/>
            </a:pPr>
            <a:r>
              <a:rPr altLang="en-US" b="1" dirty="0" lang="zh-TW" sz="2000">
                <a:latin charset="-120" panose="020B0604030504040204" pitchFamily="34" typeface="微軟正黑體"/>
                <a:ea charset="-120" panose="020B0604030504040204" pitchFamily="34" typeface="微軟正黑體"/>
              </a:rPr>
              <a:t>步驟六 資料確定送出</a:t>
            </a:r>
            <a:r>
              <a:rPr altLang="zh-TW" b="1" dirty="0" lang="en-US" sz="2000">
                <a:latin charset="-120" panose="020B0604030504040204" pitchFamily="34" typeface="微軟正黑體"/>
                <a:ea charset="-120" panose="020B0604030504040204" pitchFamily="34" typeface="微軟正黑體"/>
              </a:rPr>
              <a:t>(2/2)</a:t>
            </a:r>
            <a:endParaRPr altLang="en-US" dirty="0" kern="0" lang="zh-TW" sz="4000">
              <a:solidFill>
                <a:srgbClr val="660066"/>
              </a:solidFill>
              <a:latin charset="-120" panose="03000509000000000000" pitchFamily="65" typeface="標楷體"/>
              <a:ea charset="-120" panose="03000509000000000000" pitchFamily="65" typeface="標楷體"/>
            </a:endParaRPr>
          </a:p>
        </p:txBody>
      </p:sp>
      <p:sp>
        <p:nvSpPr>
          <p:cNvPr id="6" name="矩形 5"/>
          <p:cNvSpPr>
            <a:spLocks noChangeArrowheads="1"/>
          </p:cNvSpPr>
          <p:nvPr/>
        </p:nvSpPr>
        <p:spPr bwMode="auto">
          <a:xfrm rot="16200000">
            <a:off x="5951295" y="-2204464"/>
            <a:ext cx="800219" cy="8280923"/>
          </a:xfrm>
          <a:prstGeom prst="rect">
            <a:avLst/>
          </a:prstGeom>
          <a:solidFill>
            <a:srgbClr val="C00000"/>
          </a:solidFill>
          <a:ln w="9525">
            <a:solidFill>
              <a:srgbClr val="C00000"/>
            </a:solidFill>
            <a:miter lim="800000"/>
            <a:headEnd/>
            <a:tailEnd/>
          </a:ln>
          <a:effectLst>
            <a:outerShdw algn="t" blurRad="50800" dir="5400000" dist="38100" rotWithShape="0">
              <a:prstClr val="black">
                <a:alpha val="40000"/>
              </a:prstClr>
            </a:outerShdw>
          </a:effectLst>
        </p:spPr>
        <p:txBody>
          <a:bodyPr vert="eaVert" wrap="square">
            <a:spAutoFit/>
          </a:bodyPr>
          <a:lstStyle>
            <a:lvl1pPr eaLnBrk="0" hangingPunct="0">
              <a:spcBef>
                <a:spcPct val="20000"/>
              </a:spcBef>
              <a:buChar char="•"/>
              <a:defRPr kumimoji="1" sz="3200">
                <a:solidFill>
                  <a:schemeClr val="tx1"/>
                </a:solidFill>
                <a:latin charset="0" pitchFamily="34" typeface="Arial"/>
                <a:ea charset="-120" pitchFamily="49" typeface="華康中黑體"/>
              </a:defRPr>
            </a:lvl1pPr>
            <a:lvl2pPr eaLnBrk="0" hangingPunct="0" indent="-285750" marL="742950">
              <a:spcBef>
                <a:spcPct val="20000"/>
              </a:spcBef>
              <a:buChar char="–"/>
              <a:defRPr kumimoji="1" sz="2800">
                <a:solidFill>
                  <a:schemeClr val="tx1"/>
                </a:solidFill>
                <a:latin charset="0" pitchFamily="34" typeface="Arial"/>
                <a:ea charset="-120" pitchFamily="49" typeface="華康中黑體"/>
              </a:defRPr>
            </a:lvl2pPr>
            <a:lvl3pPr eaLnBrk="0" hangingPunct="0" indent="-228600" marL="1143000">
              <a:spcBef>
                <a:spcPct val="20000"/>
              </a:spcBef>
              <a:buChar char="•"/>
              <a:defRPr kumimoji="1" sz="2400">
                <a:solidFill>
                  <a:schemeClr val="tx1"/>
                </a:solidFill>
                <a:latin charset="0" pitchFamily="34" typeface="Arial"/>
                <a:ea charset="-120" pitchFamily="49" typeface="華康中黑體"/>
              </a:defRPr>
            </a:lvl3pPr>
            <a:lvl4pPr eaLnBrk="0" hangingPunct="0" indent="-228600" marL="1600200">
              <a:spcBef>
                <a:spcPct val="20000"/>
              </a:spcBef>
              <a:buChar char="–"/>
              <a:defRPr kumimoji="1" sz="2000">
                <a:solidFill>
                  <a:schemeClr val="tx1"/>
                </a:solidFill>
                <a:latin charset="0" pitchFamily="34" typeface="Arial"/>
                <a:ea charset="-120" pitchFamily="49" typeface="華康中黑體"/>
              </a:defRPr>
            </a:lvl4pPr>
            <a:lvl5pPr eaLnBrk="0" hangingPunct="0" indent="-228600" marL="2057400">
              <a:spcBef>
                <a:spcPct val="20000"/>
              </a:spcBef>
              <a:buChar char="»"/>
              <a:defRPr kumimoji="1" sz="2000">
                <a:solidFill>
                  <a:schemeClr val="tx1"/>
                </a:solidFill>
                <a:latin charset="0" pitchFamily="34" typeface="Arial"/>
                <a:ea charset="-120" pitchFamily="49" typeface="華康中黑體"/>
              </a:defRPr>
            </a:lvl5pPr>
            <a:lvl6pPr eaLnBrk="0" fontAlgn="base" hangingPunct="0" indent="-228600" marL="2514600">
              <a:spcBef>
                <a:spcPct val="20000"/>
              </a:spcBef>
              <a:spcAft>
                <a:spcPct val="0"/>
              </a:spcAft>
              <a:buChar char="»"/>
              <a:defRPr kumimoji="1" sz="2000">
                <a:solidFill>
                  <a:schemeClr val="tx1"/>
                </a:solidFill>
                <a:latin charset="0" pitchFamily="34" typeface="Arial"/>
                <a:ea charset="-120" pitchFamily="49" typeface="華康中黑體"/>
              </a:defRPr>
            </a:lvl6pPr>
            <a:lvl7pPr eaLnBrk="0" fontAlgn="base" hangingPunct="0" indent="-228600" marL="2971800">
              <a:spcBef>
                <a:spcPct val="20000"/>
              </a:spcBef>
              <a:spcAft>
                <a:spcPct val="0"/>
              </a:spcAft>
              <a:buChar char="»"/>
              <a:defRPr kumimoji="1" sz="2000">
                <a:solidFill>
                  <a:schemeClr val="tx1"/>
                </a:solidFill>
                <a:latin charset="0" pitchFamily="34" typeface="Arial"/>
                <a:ea charset="-120" pitchFamily="49" typeface="華康中黑體"/>
              </a:defRPr>
            </a:lvl7pPr>
            <a:lvl8pPr eaLnBrk="0" fontAlgn="base" hangingPunct="0" indent="-228600" marL="3429000">
              <a:spcBef>
                <a:spcPct val="20000"/>
              </a:spcBef>
              <a:spcAft>
                <a:spcPct val="0"/>
              </a:spcAft>
              <a:buChar char="»"/>
              <a:defRPr kumimoji="1" sz="2000">
                <a:solidFill>
                  <a:schemeClr val="tx1"/>
                </a:solidFill>
                <a:latin charset="0" pitchFamily="34" typeface="Arial"/>
                <a:ea charset="-120" pitchFamily="49" typeface="華康中黑體"/>
              </a:defRPr>
            </a:lvl8pPr>
            <a:lvl9pPr eaLnBrk="0" fontAlgn="base" hangingPunct="0" indent="-228600" marL="3886200">
              <a:spcBef>
                <a:spcPct val="20000"/>
              </a:spcBef>
              <a:spcAft>
                <a:spcPct val="0"/>
              </a:spcAft>
              <a:buChar char="»"/>
              <a:defRPr kumimoji="1" sz="2000">
                <a:solidFill>
                  <a:schemeClr val="tx1"/>
                </a:solidFill>
                <a:latin charset="0" pitchFamily="34" typeface="Arial"/>
                <a:ea charset="-120" pitchFamily="49" typeface="華康中黑體"/>
              </a:defRPr>
            </a:lvl9pPr>
          </a:lstStyle>
          <a:p>
            <a:pPr eaLnBrk="1" hangingPunct="1">
              <a:spcBef>
                <a:spcPct val="0"/>
              </a:spcBef>
              <a:buClr>
                <a:schemeClr val="accent1"/>
              </a:buClr>
              <a:buFontTx/>
              <a:buNone/>
            </a:pPr>
            <a:r>
              <a:rPr altLang="en-US" b="1" dirty="0" lang="zh-TW" sz="20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考生必須完成「我要進行確定送出」作業，才能列印申請表件，並請將相關證明文件於</a:t>
            </a:r>
            <a:r>
              <a:rPr altLang="zh-TW" b="1" dirty="0" lang="en-US" sz="2000">
                <a:solidFill>
                  <a:schemeClr val="bg1"/>
                </a:solidFill>
                <a:effectLst>
                  <a:outerShdw algn="tl" blurRad="38100" dir="2700000" dist="38100">
                    <a:srgbClr val="000000">
                      <a:alpha val="43137"/>
                    </a:srgbClr>
                  </a:outerShdw>
                </a:effectLst>
                <a:latin charset="0" panose="02020603050405020304" pitchFamily="18" typeface="Times New Roman"/>
                <a:ea charset="-120" panose="020B0604030504040204" pitchFamily="34" typeface="微軟正黑體"/>
                <a:cs charset="0" panose="02020603050405020304" pitchFamily="18" typeface="Times New Roman"/>
              </a:rPr>
              <a:t>112.4.19(</a:t>
            </a:r>
            <a:r>
              <a:rPr altLang="en-US" b="1" dirty="0" lang="zh-TW" sz="2000">
                <a:solidFill>
                  <a:schemeClr val="bg1"/>
                </a:solidFill>
                <a:effectLst>
                  <a:outerShdw algn="tl" blurRad="38100" dir="2700000" dist="38100">
                    <a:srgbClr val="000000">
                      <a:alpha val="43137"/>
                    </a:srgbClr>
                  </a:outerShdw>
                </a:effectLst>
                <a:latin charset="0" panose="02020603050405020304" pitchFamily="18" typeface="Times New Roman"/>
                <a:ea charset="-120" panose="020B0604030504040204" pitchFamily="34" typeface="微軟正黑體"/>
                <a:cs charset="0" panose="02020603050405020304" pitchFamily="18" typeface="Times New Roman"/>
              </a:rPr>
              <a:t>三</a:t>
            </a:r>
            <a:r>
              <a:rPr altLang="zh-TW" b="1" dirty="0" lang="en-US" sz="2000">
                <a:solidFill>
                  <a:schemeClr val="bg1"/>
                </a:solidFill>
                <a:effectLst>
                  <a:outerShdw algn="tl" blurRad="38100" dir="2700000" dist="38100">
                    <a:srgbClr val="000000">
                      <a:alpha val="43137"/>
                    </a:srgbClr>
                  </a:outerShdw>
                </a:effectLst>
                <a:latin charset="0" panose="02020603050405020304" pitchFamily="18" typeface="Times New Roman"/>
                <a:ea charset="-120" panose="020B0604030504040204" pitchFamily="34" typeface="微軟正黑體"/>
                <a:cs charset="0" panose="02020603050405020304" pitchFamily="18" typeface="Times New Roman"/>
              </a:rPr>
              <a:t>)</a:t>
            </a:r>
            <a:r>
              <a:rPr altLang="en-US" b="1" dirty="0" lang="zh-TW" sz="2000">
                <a:solidFill>
                  <a:schemeClr val="bg1"/>
                </a:solidFill>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cs charset="0" panose="02020603050405020304" pitchFamily="18" typeface="Times New Roman"/>
              </a:rPr>
              <a:t>前</a:t>
            </a:r>
            <a:r>
              <a:rPr altLang="zh-TW" b="1" dirty="0" lang="en-US" sz="20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a:t>
            </a:r>
            <a:r>
              <a:rPr altLang="en-US" b="1" dirty="0" lang="zh-TW" sz="20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郵戳為憑</a:t>
            </a:r>
            <a:r>
              <a:rPr altLang="zh-TW" b="1" dirty="0" lang="en-US" sz="20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a:t>
            </a:r>
            <a:r>
              <a:rPr altLang="en-US" b="1" dirty="0" lang="zh-TW" sz="20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寄出才算完成繳費身分審查申請</a:t>
            </a:r>
            <a:r>
              <a:rPr altLang="en-US" b="1" dirty="0" lang="zh-TW" sz="1800">
                <a:solidFill>
                  <a:schemeClr val="bg1"/>
                </a:solidFill>
                <a:latin charset="0" panose="02020603050405020304" pitchFamily="18" typeface="Times New Roman"/>
                <a:ea charset="-120" panose="03000509000000000000" pitchFamily="65" typeface="標楷體"/>
                <a:cs charset="0" panose="02020603050405020304" pitchFamily="18" typeface="Times New Roman"/>
              </a:rPr>
              <a:t>。</a:t>
            </a:r>
          </a:p>
        </p:txBody>
      </p:sp>
      <p:sp>
        <p:nvSpPr>
          <p:cNvPr id="10" name="直線圖說文字 1 9"/>
          <p:cNvSpPr/>
          <p:nvPr/>
        </p:nvSpPr>
        <p:spPr>
          <a:xfrm>
            <a:off x="9381545" y="4806543"/>
            <a:ext cx="2256273" cy="901530"/>
          </a:xfrm>
          <a:prstGeom prst="borderCallout1">
            <a:avLst>
              <a:gd fmla="val 52944" name="adj1"/>
              <a:gd fmla="val 332" name="adj2"/>
              <a:gd fmla="val -19090" name="adj3"/>
              <a:gd fmla="val -9663" name="adj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點選</a:t>
            </a:r>
            <a:r>
              <a:rPr altLang="zh-TW" b="1" dirty="0" lang="en-US" sz="1600">
                <a:solidFill>
                  <a:schemeClr val="bg1"/>
                </a:solidFill>
                <a:latin charset="-120" panose="020B0604030504040204" pitchFamily="34" typeface="微軟正黑體"/>
                <a:ea charset="-120" panose="020B0604030504040204" pitchFamily="34" typeface="微軟正黑體"/>
              </a:rPr>
              <a:t>『</a:t>
            </a:r>
            <a:r>
              <a:rPr altLang="en-US" b="1" dirty="0" lang="zh-TW" sz="1600">
                <a:solidFill>
                  <a:srgbClr val="FFFF00"/>
                </a:solidFill>
                <a:latin charset="-120" panose="020B0604030504040204" pitchFamily="34" typeface="微軟正黑體"/>
                <a:ea charset="-120" panose="020B0604030504040204" pitchFamily="34" typeface="微軟正黑體"/>
              </a:rPr>
              <a:t>確定</a:t>
            </a:r>
            <a:r>
              <a:rPr altLang="zh-TW" b="1" dirty="0" lang="en-US" sz="1600">
                <a:solidFill>
                  <a:schemeClr val="bg1"/>
                </a:solidFill>
                <a:latin charset="-120" panose="020B0604030504040204" pitchFamily="34" typeface="微軟正黑體"/>
                <a:ea charset="-120" panose="020B0604030504040204" pitchFamily="34" typeface="微軟正黑體"/>
              </a:rPr>
              <a:t>』</a:t>
            </a:r>
            <a:r>
              <a:rPr altLang="en-US" b="1" dirty="0" lang="zh-TW" sz="1600">
                <a:solidFill>
                  <a:schemeClr val="bg1"/>
                </a:solidFill>
                <a:latin charset="-120" panose="020B0604030504040204" pitchFamily="34" typeface="微軟正黑體"/>
                <a:ea charset="-120" panose="020B0604030504040204" pitchFamily="34" typeface="微軟正黑體"/>
              </a:rPr>
              <a:t>按鈕，</a:t>
            </a:r>
            <a:endParaRPr altLang="zh-TW" b="1" dirty="0" lang="en-US" sz="1600">
              <a:solidFill>
                <a:schemeClr val="bg1"/>
              </a:solidFill>
              <a:latin charset="-120" panose="020B0604030504040204" pitchFamily="34" typeface="微軟正黑體"/>
              <a:ea charset="-120" panose="020B0604030504040204" pitchFamily="34" typeface="微軟正黑體"/>
            </a:endParaRPr>
          </a:p>
          <a:p>
            <a:pPr algn="just">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將不得再修改資料，</a:t>
            </a:r>
            <a:endParaRPr altLang="zh-TW" b="1" dirty="0" lang="en-US" sz="1600">
              <a:solidFill>
                <a:schemeClr val="bg1"/>
              </a:solidFill>
              <a:latin charset="-120" panose="020B0604030504040204" pitchFamily="34" typeface="微軟正黑體"/>
              <a:ea charset="-120" panose="020B0604030504040204" pitchFamily="34" typeface="微軟正黑體"/>
            </a:endParaRPr>
          </a:p>
          <a:p>
            <a:pPr algn="just">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請仔細確認後再送出。</a:t>
            </a:r>
          </a:p>
        </p:txBody>
      </p:sp>
      <p:pic>
        <p:nvPicPr>
          <p:cNvPr id="14" name="圖片 13">
            <a:extLst>
              <a:ext uri="{FF2B5EF4-FFF2-40B4-BE49-F238E27FC236}">
                <a16:creationId xmlns:a16="http://schemas.microsoft.com/office/drawing/2014/main" id="{9FB699BA-6A4C-4AAB-BDCB-FAB31529DDB8}"/>
              </a:ext>
            </a:extLst>
          </p:cNvPr>
          <p:cNvPicPr>
            <a:picLocks noChangeAspect="1"/>
          </p:cNvPicPr>
          <p:nvPr/>
        </p:nvPicPr>
        <p:blipFill rotWithShape="1">
          <a:blip r:embed="rId3">
            <a:extLst>
              <a:ext uri="{28A0092B-C50C-407E-A947-70E740481C1C}">
                <a14:useLocalDpi xmlns:a14="http://schemas.microsoft.com/office/drawing/2010/main" val="0"/>
              </a:ext>
            </a:extLst>
          </a:blip>
          <a:srcRect b="84828" l="25170" r="24357"/>
          <a:stretch/>
        </p:blipFill>
        <p:spPr>
          <a:xfrm>
            <a:off x="6306964" y="3683820"/>
            <a:ext cx="4250452" cy="969834"/>
          </a:xfrm>
          <a:prstGeom prst="rect">
            <a:avLst/>
          </a:prstGeom>
          <a:ln w="19050">
            <a:solidFill>
              <a:srgbClr val="FF0000"/>
            </a:solidFill>
          </a:ln>
        </p:spPr>
      </p:pic>
      <p:sp>
        <p:nvSpPr>
          <p:cNvPr id="15" name="矩形 14">
            <a:extLst>
              <a:ext uri="{FF2B5EF4-FFF2-40B4-BE49-F238E27FC236}">
                <a16:creationId xmlns:a16="http://schemas.microsoft.com/office/drawing/2014/main" id="{57C6AE47-9AE3-495F-952B-8975DE170BC2}"/>
              </a:ext>
            </a:extLst>
          </p:cNvPr>
          <p:cNvSpPr/>
          <p:nvPr/>
        </p:nvSpPr>
        <p:spPr>
          <a:xfrm>
            <a:off x="9069659" y="4198968"/>
            <a:ext cx="697338" cy="3683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Tree>
    <p:extLst>
      <p:ext uri="{BB962C8B-B14F-4D97-AF65-F5344CB8AC3E}">
        <p14:creationId xmlns:p14="http://schemas.microsoft.com/office/powerpoint/2010/main" val="221577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9EEA0F9-4579-44B0-AF6A-6D7132A03661}"/>
              </a:ext>
            </a:extLst>
          </p:cNvPr>
          <p:cNvPicPr>
            <a:picLocks noChangeAspect="1"/>
          </p:cNvPicPr>
          <p:nvPr/>
        </p:nvPicPr>
        <p:blipFill rotWithShape="1">
          <a:blip r:embed="rId3">
            <a:extLst>
              <a:ext uri="{28A0092B-C50C-407E-A947-70E740481C1C}">
                <a14:useLocalDpi xmlns:a14="http://schemas.microsoft.com/office/drawing/2010/main" val="0"/>
              </a:ext>
            </a:extLst>
          </a:blip>
          <a:srcRect b="887"/>
          <a:stretch/>
        </p:blipFill>
        <p:spPr>
          <a:xfrm>
            <a:off x="2784710" y="1444603"/>
            <a:ext cx="7025668" cy="5222527"/>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繳費身分審查登錄系統</a:t>
            </a:r>
          </a:p>
        </p:txBody>
      </p:sp>
      <p:sp>
        <p:nvSpPr>
          <p:cNvPr id="9" name="Rectangle 2"/>
          <p:cNvSpPr txBox="1">
            <a:spLocks noChangeArrowheads="1"/>
          </p:cNvSpPr>
          <p:nvPr/>
        </p:nvSpPr>
        <p:spPr>
          <a:xfrm>
            <a:off x="5394612" y="855402"/>
            <a:ext cx="281670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步驟七 申請表件列印</a:t>
            </a:r>
            <a:endParaRPr lang="zh-TW" altLang="en-US" sz="4000" kern="0" dirty="0">
              <a:solidFill>
                <a:srgbClr val="660066"/>
              </a:solidFill>
              <a:latin typeface="標楷體" panose="03000509000000000000" pitchFamily="65" charset="-120"/>
              <a:ea typeface="標楷體" panose="03000509000000000000" pitchFamily="65" charset="-120"/>
            </a:endParaRPr>
          </a:p>
        </p:txBody>
      </p:sp>
      <p:sp>
        <p:nvSpPr>
          <p:cNvPr id="7" name="直線圖說文字 1 6"/>
          <p:cNvSpPr/>
          <p:nvPr/>
        </p:nvSpPr>
        <p:spPr>
          <a:xfrm>
            <a:off x="9966612" y="2899611"/>
            <a:ext cx="1950667" cy="1275347"/>
          </a:xfrm>
          <a:prstGeom prst="borderCallout1">
            <a:avLst>
              <a:gd name="adj1" fmla="val 52944"/>
              <a:gd name="adj2" fmla="val 332"/>
              <a:gd name="adj3" fmla="val 32648"/>
              <a:gd name="adj4" fmla="val -1281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考生必須自行下載列印申請表件並在</a:t>
            </a:r>
            <a:r>
              <a:rPr lang="en-US" altLang="zh-TW" sz="1600" b="1" dirty="0">
                <a:solidFill>
                  <a:srgbClr val="FFFF00"/>
                </a:solidFill>
                <a:latin typeface="微軟正黑體" panose="020B0604030504040204" pitchFamily="34" charset="-120"/>
                <a:ea typeface="微軟正黑體" panose="020B0604030504040204" pitchFamily="34" charset="-120"/>
              </a:rPr>
              <a:t>112.4.19(</a:t>
            </a:r>
            <a:r>
              <a:rPr lang="zh-TW" altLang="en-US" sz="1600" b="1" dirty="0">
                <a:solidFill>
                  <a:srgbClr val="FFFF00"/>
                </a:solidFill>
                <a:latin typeface="微軟正黑體" panose="020B0604030504040204" pitchFamily="34" charset="-120"/>
                <a:ea typeface="微軟正黑體" panose="020B0604030504040204" pitchFamily="34" charset="-120"/>
              </a:rPr>
              <a:t>三</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前</a:t>
            </a:r>
            <a:r>
              <a:rPr lang="zh-TW" altLang="en-US" sz="1600" b="1" dirty="0">
                <a:solidFill>
                  <a:schemeClr val="bg1"/>
                </a:solidFill>
                <a:latin typeface="微軟正黑體" panose="020B0604030504040204" pitchFamily="34" charset="-120"/>
                <a:ea typeface="微軟正黑體" panose="020B0604030504040204" pitchFamily="34" charset="-120"/>
              </a:rPr>
              <a:t>寄出資料</a:t>
            </a:r>
          </a:p>
        </p:txBody>
      </p:sp>
      <p:sp>
        <p:nvSpPr>
          <p:cNvPr id="10" name="直線圖說文字 1 9"/>
          <p:cNvSpPr/>
          <p:nvPr/>
        </p:nvSpPr>
        <p:spPr>
          <a:xfrm>
            <a:off x="660401" y="4764507"/>
            <a:ext cx="2552700" cy="626643"/>
          </a:xfrm>
          <a:prstGeom prst="borderCallout1">
            <a:avLst>
              <a:gd name="adj1" fmla="val 97016"/>
              <a:gd name="adj2" fmla="val 45182"/>
              <a:gd name="adj3" fmla="val 268369"/>
              <a:gd name="adj4" fmla="val 82672"/>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建議於</a:t>
            </a:r>
            <a:r>
              <a:rPr lang="zh-TW" altLang="en-US" sz="1600" b="1" dirty="0">
                <a:solidFill>
                  <a:schemeClr val="accent4">
                    <a:lumMod val="60000"/>
                    <a:lumOff val="40000"/>
                  </a:schemeClr>
                </a:solidFill>
                <a:latin typeface="微軟正黑體" panose="020B0604030504040204" pitchFamily="34" charset="-120"/>
                <a:ea typeface="微軟正黑體" panose="020B0604030504040204" pitchFamily="34" charset="-120"/>
              </a:rPr>
              <a:t>寄件</a:t>
            </a:r>
            <a:r>
              <a:rPr lang="en-US" altLang="zh-TW" sz="1600" b="1" dirty="0">
                <a:solidFill>
                  <a:schemeClr val="accent4">
                    <a:lumMod val="60000"/>
                    <a:lumOff val="40000"/>
                  </a:schemeClr>
                </a:solidFill>
                <a:latin typeface="微軟正黑體" panose="020B0604030504040204" pitchFamily="34" charset="-120"/>
                <a:ea typeface="微軟正黑體" panose="020B0604030504040204" pitchFamily="34" charset="-120"/>
              </a:rPr>
              <a:t>1-2</a:t>
            </a:r>
            <a:r>
              <a:rPr lang="zh-TW" altLang="en-US" sz="1600" b="1" dirty="0">
                <a:solidFill>
                  <a:schemeClr val="accent4">
                    <a:lumMod val="60000"/>
                    <a:lumOff val="40000"/>
                  </a:schemeClr>
                </a:solidFill>
                <a:latin typeface="微軟正黑體" panose="020B0604030504040204" pitchFamily="34" charset="-120"/>
                <a:ea typeface="微軟正黑體" panose="020B0604030504040204" pitchFamily="34" charset="-120"/>
              </a:rPr>
              <a:t>日後</a:t>
            </a:r>
            <a:r>
              <a:rPr lang="zh-TW" altLang="en-US" sz="1600" b="1" dirty="0">
                <a:solidFill>
                  <a:schemeClr val="bg1"/>
                </a:solidFill>
                <a:latin typeface="微軟正黑體" panose="020B0604030504040204" pitchFamily="34" charset="-120"/>
                <a:ea typeface="微軟正黑體" panose="020B0604030504040204" pitchFamily="34" charset="-120"/>
              </a:rPr>
              <a:t>，</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登入本系統查詢收件狀態</a:t>
            </a:r>
          </a:p>
        </p:txBody>
      </p:sp>
      <p:sp>
        <p:nvSpPr>
          <p:cNvPr id="13" name="矩形 12">
            <a:extLst>
              <a:ext uri="{FF2B5EF4-FFF2-40B4-BE49-F238E27FC236}">
                <a16:creationId xmlns:a16="http://schemas.microsoft.com/office/drawing/2014/main" id="{E50FD7A5-1A77-49D0-8DFC-2CAB6EB4C8BB}"/>
              </a:ext>
            </a:extLst>
          </p:cNvPr>
          <p:cNvSpPr/>
          <p:nvPr/>
        </p:nvSpPr>
        <p:spPr>
          <a:xfrm>
            <a:off x="7713130" y="2581454"/>
            <a:ext cx="2003625" cy="1407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7726E3CA-03FA-4420-9A46-8C9FD81BB6AB}"/>
              </a:ext>
            </a:extLst>
          </p:cNvPr>
          <p:cNvSpPr/>
          <p:nvPr/>
        </p:nvSpPr>
        <p:spPr>
          <a:xfrm>
            <a:off x="2784710" y="6382576"/>
            <a:ext cx="1062100" cy="299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0592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7F141C43-F413-451E-BDAD-EBF123A3B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254" y="1738886"/>
            <a:ext cx="5787850" cy="4437180"/>
          </a:xfrm>
          <a:prstGeom prst="rect">
            <a:avLst/>
          </a:prstGeom>
        </p:spPr>
      </p:pic>
      <p:pic>
        <p:nvPicPr>
          <p:cNvPr id="6" name="圖片 5">
            <a:extLst>
              <a:ext uri="{FF2B5EF4-FFF2-40B4-BE49-F238E27FC236}">
                <a16:creationId xmlns:a16="http://schemas.microsoft.com/office/drawing/2014/main" id="{C8DBD9D9-E1B3-45FC-B4A5-2B3528FB9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096" y="1420527"/>
            <a:ext cx="3829272" cy="5263649"/>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繳費身分審查登錄系統</a:t>
            </a:r>
          </a:p>
        </p:txBody>
      </p:sp>
      <p:sp>
        <p:nvSpPr>
          <p:cNvPr id="9" name="Rectangle 2"/>
          <p:cNvSpPr txBox="1">
            <a:spLocks noChangeArrowheads="1"/>
          </p:cNvSpPr>
          <p:nvPr/>
        </p:nvSpPr>
        <p:spPr>
          <a:xfrm>
            <a:off x="5394612" y="855402"/>
            <a:ext cx="3054444"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步驟八 相關表件</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樣張</a:t>
            </a:r>
            <a:r>
              <a:rPr lang="en-US" altLang="zh-TW" sz="2000" b="1" dirty="0">
                <a:latin typeface="微軟正黑體" panose="020B0604030504040204" pitchFamily="34" charset="-120"/>
                <a:ea typeface="微軟正黑體" panose="020B0604030504040204" pitchFamily="34" charset="-120"/>
              </a:rPr>
              <a:t>)</a:t>
            </a:r>
            <a:endParaRPr lang="zh-TW" altLang="en-US" sz="4000" kern="0" dirty="0">
              <a:solidFill>
                <a:srgbClr val="660066"/>
              </a:solidFill>
              <a:latin typeface="標楷體" panose="03000509000000000000" pitchFamily="65" charset="-120"/>
              <a:ea typeface="標楷體" panose="03000509000000000000" pitchFamily="65" charset="-120"/>
            </a:endParaRPr>
          </a:p>
        </p:txBody>
      </p:sp>
      <p:sp>
        <p:nvSpPr>
          <p:cNvPr id="7" name="AutoShape 4"/>
          <p:cNvSpPr>
            <a:spLocks noChangeArrowheads="1"/>
          </p:cNvSpPr>
          <p:nvPr/>
        </p:nvSpPr>
        <p:spPr bwMode="auto">
          <a:xfrm rot="10800000" flipH="1" flipV="1">
            <a:off x="2662859" y="6099471"/>
            <a:ext cx="1875692" cy="406837"/>
          </a:xfrm>
          <a:prstGeom prst="wedgeRectCallout">
            <a:avLst>
              <a:gd name="adj1" fmla="val -35244"/>
              <a:gd name="adj2" fmla="val -1915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信封封面</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樣張</a:t>
            </a:r>
            <a:r>
              <a:rPr lang="en-US"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0" name="AutoShape 4"/>
          <p:cNvSpPr>
            <a:spLocks noChangeArrowheads="1"/>
          </p:cNvSpPr>
          <p:nvPr/>
        </p:nvSpPr>
        <p:spPr bwMode="auto">
          <a:xfrm rot="10800000" flipH="1" flipV="1">
            <a:off x="7365080" y="6099472"/>
            <a:ext cx="2990056" cy="406837"/>
          </a:xfrm>
          <a:prstGeom prst="wedgeRectCallout">
            <a:avLst>
              <a:gd name="adj1" fmla="val -35244"/>
              <a:gd name="adj2" fmla="val -1915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證明文件影本黏貼單</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樣張</a:t>
            </a:r>
            <a:r>
              <a:rPr lang="en-US"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27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stretch>
            <a:fillRect/>
          </a:stretch>
        </p:blipFill>
        <p:spPr>
          <a:xfrm>
            <a:off x="1686616" y="2029985"/>
            <a:ext cx="9034354" cy="3251878"/>
          </a:xfrm>
          <a:prstGeom prst="rect">
            <a:avLst/>
          </a:prstGeom>
          <a:ln>
            <a:solidFill>
              <a:schemeClr val="tx1"/>
            </a:solidFill>
          </a:ln>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繳費身分審查登錄系統</a:t>
            </a:r>
          </a:p>
        </p:txBody>
      </p:sp>
      <p:sp>
        <p:nvSpPr>
          <p:cNvPr id="9" name="Rectangle 2"/>
          <p:cNvSpPr txBox="1">
            <a:spLocks noChangeArrowheads="1"/>
          </p:cNvSpPr>
          <p:nvPr/>
        </p:nvSpPr>
        <p:spPr>
          <a:xfrm>
            <a:off x="5394612" y="855402"/>
            <a:ext cx="2578956"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步驟九 收件狀態查詢</a:t>
            </a:r>
            <a:endParaRPr lang="zh-TW" altLang="en-US" sz="4000" kern="0" dirty="0">
              <a:solidFill>
                <a:srgbClr val="660066"/>
              </a:solidFill>
              <a:latin typeface="標楷體" panose="03000509000000000000" pitchFamily="65" charset="-120"/>
              <a:ea typeface="標楷體" panose="03000509000000000000" pitchFamily="65" charset="-120"/>
            </a:endParaRPr>
          </a:p>
        </p:txBody>
      </p:sp>
      <p:sp>
        <p:nvSpPr>
          <p:cNvPr id="7" name="直線圖說文字 1 6"/>
          <p:cNvSpPr/>
          <p:nvPr/>
        </p:nvSpPr>
        <p:spPr>
          <a:xfrm>
            <a:off x="8759686" y="4468963"/>
            <a:ext cx="3197941" cy="586565"/>
          </a:xfrm>
          <a:prstGeom prst="borderCallout1">
            <a:avLst>
              <a:gd name="adj1" fmla="val 981"/>
              <a:gd name="adj2" fmla="val 50299"/>
              <a:gd name="adj3" fmla="val -122466"/>
              <a:gd name="adj4" fmla="val 805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考生</a:t>
            </a:r>
            <a:r>
              <a:rPr lang="zh-TW" altLang="en-US" sz="1600" b="1" dirty="0">
                <a:solidFill>
                  <a:schemeClr val="accent4">
                    <a:lumMod val="60000"/>
                    <a:lumOff val="40000"/>
                  </a:schemeClr>
                </a:solidFill>
                <a:latin typeface="微軟正黑體" panose="020B0604030504040204" pitchFamily="34" charset="-120"/>
                <a:ea typeface="微軟正黑體" panose="020B0604030504040204" pitchFamily="34" charset="-120"/>
              </a:rPr>
              <a:t>寄出資料</a:t>
            </a:r>
            <a:r>
              <a:rPr lang="en-US" altLang="zh-TW" sz="1600" b="1" dirty="0">
                <a:solidFill>
                  <a:schemeClr val="accent4">
                    <a:lumMod val="60000"/>
                    <a:lumOff val="40000"/>
                  </a:schemeClr>
                </a:solidFill>
                <a:latin typeface="微軟正黑體" panose="020B0604030504040204" pitchFamily="34" charset="-120"/>
                <a:ea typeface="微軟正黑體" panose="020B0604030504040204" pitchFamily="34" charset="-120"/>
              </a:rPr>
              <a:t>1-2</a:t>
            </a:r>
            <a:r>
              <a:rPr lang="zh-TW" altLang="en-US" sz="1600" b="1" dirty="0">
                <a:solidFill>
                  <a:schemeClr val="accent4">
                    <a:lumMod val="60000"/>
                    <a:lumOff val="40000"/>
                  </a:schemeClr>
                </a:solidFill>
                <a:latin typeface="微軟正黑體" panose="020B0604030504040204" pitchFamily="34" charset="-120"/>
                <a:ea typeface="微軟正黑體" panose="020B0604030504040204" pitchFamily="34" charset="-120"/>
              </a:rPr>
              <a:t>日後</a:t>
            </a:r>
            <a:endParaRPr lang="en-US" altLang="zh-TW" sz="1600" b="1" dirty="0">
              <a:solidFill>
                <a:schemeClr val="accent4">
                  <a:lumMod val="60000"/>
                  <a:lumOff val="40000"/>
                </a:schemeClr>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登入系統查詢本委員會收件狀態。</a:t>
            </a:r>
          </a:p>
        </p:txBody>
      </p:sp>
    </p:spTree>
    <p:extLst>
      <p:ext uri="{BB962C8B-B14F-4D97-AF65-F5344CB8AC3E}">
        <p14:creationId xmlns:p14="http://schemas.microsoft.com/office/powerpoint/2010/main" val="15447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技優甄審入學招生重要日程</a:t>
            </a:r>
          </a:p>
        </p:txBody>
      </p:sp>
      <p:sp>
        <p:nvSpPr>
          <p:cNvPr id="28" name="文字方塊 27">
            <a:extLst>
              <a:ext uri="{FF2B5EF4-FFF2-40B4-BE49-F238E27FC236}">
                <a16:creationId xmlns:a16="http://schemas.microsoft.com/office/drawing/2014/main" id="{266A934E-34D8-4914-BCB6-CAD4C2FC1326}"/>
              </a:ext>
            </a:extLst>
          </p:cNvPr>
          <p:cNvSpPr txBox="1"/>
          <p:nvPr/>
        </p:nvSpPr>
        <p:spPr>
          <a:xfrm>
            <a:off x="11593825" y="2536206"/>
            <a:ext cx="137793" cy="378898"/>
          </a:xfrm>
          <a:prstGeom prst="rect">
            <a:avLst/>
          </a:prstGeom>
          <a:noFill/>
        </p:spPr>
        <p:txBody>
          <a:bodyPr wrap="square" rtlCol="0">
            <a:spAutoFit/>
          </a:bodyPr>
          <a:lstStyle/>
          <a:p>
            <a:r>
              <a:rPr lang="en-US" altLang="zh-TW" dirty="0">
                <a:solidFill>
                  <a:schemeClr val="bg1"/>
                </a:solidFill>
                <a:latin typeface="標楷體" panose="03000509000000000000" pitchFamily="65" charset="-120"/>
                <a:ea typeface="標楷體" panose="03000509000000000000" pitchFamily="65" charset="-120"/>
              </a:rPr>
              <a:t>!</a:t>
            </a:r>
            <a:endParaRPr lang="zh-TW" altLang="en-US" dirty="0">
              <a:solidFill>
                <a:schemeClr val="bg1"/>
              </a:solidFill>
              <a:latin typeface="標楷體" panose="03000509000000000000" pitchFamily="65" charset="-120"/>
              <a:ea typeface="標楷體" panose="03000509000000000000" pitchFamily="65" charset="-120"/>
            </a:endParaRPr>
          </a:p>
        </p:txBody>
      </p:sp>
      <p:graphicFrame>
        <p:nvGraphicFramePr>
          <p:cNvPr id="12" name="表格 11">
            <a:extLst>
              <a:ext uri="{FF2B5EF4-FFF2-40B4-BE49-F238E27FC236}">
                <a16:creationId xmlns:a16="http://schemas.microsoft.com/office/drawing/2014/main" id="{33732C1D-661F-4D5F-AF2C-4C0C78CBD823}"/>
              </a:ext>
            </a:extLst>
          </p:cNvPr>
          <p:cNvGraphicFramePr>
            <a:graphicFrameLocks noGrp="1"/>
          </p:cNvGraphicFramePr>
          <p:nvPr>
            <p:extLst>
              <p:ext uri="{D42A27DB-BD31-4B8C-83A1-F6EECF244321}">
                <p14:modId xmlns:p14="http://schemas.microsoft.com/office/powerpoint/2010/main" val="3345871335"/>
              </p:ext>
            </p:extLst>
          </p:nvPr>
        </p:nvGraphicFramePr>
        <p:xfrm>
          <a:off x="1048624" y="881251"/>
          <a:ext cx="10295348" cy="5495251"/>
        </p:xfrm>
        <a:graphic>
          <a:graphicData uri="http://schemas.openxmlformats.org/drawingml/2006/table">
            <a:tbl>
              <a:tblPr firstRow="1" firstCol="1" lastRow="1" lastCol="1" bandRow="1" bandCol="1">
                <a:tableStyleId>{68D230F3-CF80-4859-8CE7-A43EE81993B5}</a:tableStyleId>
              </a:tblPr>
              <a:tblGrid>
                <a:gridCol w="5107732">
                  <a:extLst>
                    <a:ext uri="{9D8B030D-6E8A-4147-A177-3AD203B41FA5}">
                      <a16:colId xmlns:a16="http://schemas.microsoft.com/office/drawing/2014/main" val="3469076371"/>
                    </a:ext>
                  </a:extLst>
                </a:gridCol>
                <a:gridCol w="5187616">
                  <a:extLst>
                    <a:ext uri="{9D8B030D-6E8A-4147-A177-3AD203B41FA5}">
                      <a16:colId xmlns:a16="http://schemas.microsoft.com/office/drawing/2014/main" val="3869540095"/>
                    </a:ext>
                  </a:extLst>
                </a:gridCol>
              </a:tblGrid>
              <a:tr h="277692">
                <a:tc>
                  <a:txBody>
                    <a:bodyPr/>
                    <a:lstStyle/>
                    <a:p>
                      <a:pPr marL="135255" indent="-165735" algn="ctr">
                        <a:lnSpc>
                          <a:spcPts val="1500"/>
                        </a:lnSpc>
                        <a:spcAft>
                          <a:spcPts val="0"/>
                        </a:spcAft>
                        <a:tabLst>
                          <a:tab pos="3794760" algn="l"/>
                        </a:tabLst>
                      </a:pPr>
                      <a:r>
                        <a:rPr lang="zh-TW" altLang="en-US" sz="1400" b="1" kern="100" dirty="0">
                          <a:effectLst/>
                          <a:latin typeface="Times New Roman" panose="02020603050405020304" pitchFamily="18" charset="0"/>
                          <a:ea typeface="標楷體" panose="03000509000000000000" pitchFamily="65" charset="-120"/>
                          <a:cs typeface="Times New Roman" panose="02020603050405020304" pitchFamily="18" charset="0"/>
                        </a:rPr>
                        <a:t>重要日程</a:t>
                      </a:r>
                      <a:endPar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marL="135255" indent="-165735" algn="ctr">
                        <a:lnSpc>
                          <a:spcPts val="1500"/>
                        </a:lnSpc>
                        <a:spcAft>
                          <a:spcPts val="0"/>
                        </a:spcAft>
                        <a:tabLst>
                          <a:tab pos="3794760" algn="l"/>
                        </a:tabLst>
                      </a:pPr>
                      <a:r>
                        <a:rPr lang="zh-TW" altLang="en-US" sz="1400" b="1" kern="100" dirty="0">
                          <a:effectLst/>
                          <a:latin typeface="Times New Roman" panose="02020603050405020304" pitchFamily="18" charset="0"/>
                          <a:ea typeface="標楷體" panose="03000509000000000000" pitchFamily="65" charset="-120"/>
                          <a:cs typeface="Times New Roman" panose="02020603050405020304" pitchFamily="18" charset="0"/>
                        </a:rPr>
                        <a:t>辦理事項</a:t>
                      </a:r>
                      <a:endPar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2763047821"/>
                  </a:ext>
                </a:extLst>
              </a:tr>
              <a:tr h="229264">
                <a:tc>
                  <a:txBody>
                    <a:bodyPr/>
                    <a:lstStyle/>
                    <a:p>
                      <a:pPr algn="just">
                        <a:spcAft>
                          <a:spcPts val="0"/>
                        </a:spcAft>
                      </a:pP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111.12.8</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（四）起</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nSpc>
                          <a:spcPts val="1500"/>
                        </a:lnSpc>
                        <a:spcAft>
                          <a:spcPts val="0"/>
                        </a:spcAft>
                      </a:pPr>
                      <a:r>
                        <a:rPr lang="zh-TW" sz="1400" b="0" kern="0">
                          <a:effectLst/>
                          <a:latin typeface="Times New Roman" panose="02020603050405020304" pitchFamily="18" charset="0"/>
                          <a:ea typeface="標楷體" panose="03000509000000000000" pitchFamily="65" charset="-120"/>
                          <a:cs typeface="Times New Roman" panose="02020603050405020304" pitchFamily="18" charset="0"/>
                        </a:rPr>
                        <a:t>簡章網路下載</a:t>
                      </a:r>
                      <a:endParaRPr lang="zh-TW" sz="1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1468421027"/>
                  </a:ext>
                </a:extLst>
              </a:tr>
              <a:tr h="272874">
                <a:tc>
                  <a:txBody>
                    <a:bodyPr/>
                    <a:lstStyle/>
                    <a:p>
                      <a:pPr algn="just">
                        <a:spcAft>
                          <a:spcPts val="0"/>
                        </a:spcAft>
                      </a:pPr>
                      <a:r>
                        <a:rPr lang="en-US" sz="1400" b="0" kern="100" dirty="0">
                          <a:effectLst/>
                          <a:latin typeface="Times New Roman" panose="02020603050405020304" pitchFamily="18" charset="0"/>
                          <a:ea typeface="標楷體" panose="03000509000000000000" pitchFamily="65" charset="-120"/>
                          <a:cs typeface="Times New Roman" panose="02020603050405020304" pitchFamily="18" charset="0"/>
                        </a:rPr>
                        <a:t>112.4.13</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rPr>
                        <a:t>四</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10:00 </a:t>
                      </a:r>
                      <a:r>
                        <a:rPr lang="en-US" alt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b="0" kern="100" dirty="0">
                          <a:effectLst/>
                          <a:latin typeface="Times New Roman" panose="02020603050405020304" pitchFamily="18" charset="0"/>
                          <a:ea typeface="標楷體" panose="03000509000000000000" pitchFamily="65" charset="-120"/>
                          <a:cs typeface="Times New Roman" panose="02020603050405020304" pitchFamily="18" charset="0"/>
                        </a:rPr>
                        <a:t>4.19</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rPr>
                        <a:t>三</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21:00</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gn="just">
                        <a:lnSpc>
                          <a:spcPts val="1400"/>
                        </a:lnSpc>
                        <a:spcBef>
                          <a:spcPts val="60"/>
                        </a:spcBef>
                        <a:spcAft>
                          <a:spcPts val="60"/>
                        </a:spcAft>
                      </a:pP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學習歷程中央資料庫釋出資料（檔案）查看及疑義處理</a:t>
                      </a:r>
                      <a:endPar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3171470284"/>
                  </a:ext>
                </a:extLst>
              </a:tr>
              <a:tr h="243638">
                <a:tc>
                  <a:txBody>
                    <a:bodyPr/>
                    <a:lstStyle/>
                    <a:p>
                      <a:pPr>
                        <a:lnSpc>
                          <a:spcPts val="1500"/>
                        </a:lnSpc>
                        <a:spcAft>
                          <a:spcPts val="0"/>
                        </a:spcAft>
                      </a:pP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112.4.17</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（一）</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10:00 </a:t>
                      </a:r>
                      <a:r>
                        <a:rPr lang="en-US" alt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4.19</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nSpc>
                          <a:spcPts val="1500"/>
                        </a:lnSpc>
                        <a:spcAft>
                          <a:spcPts val="0"/>
                        </a:spcAft>
                      </a:pPr>
                      <a:r>
                        <a:rPr lang="zh-TW" sz="1400" b="1" kern="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低收入戶、中低收入戶</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身分網路登錄及繳寄證明文件</a:t>
                      </a:r>
                      <a:endParaRPr lang="zh-TW"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2999856993"/>
                  </a:ext>
                </a:extLst>
              </a:tr>
              <a:tr h="204700">
                <a:tc>
                  <a:txBody>
                    <a:bodyPr/>
                    <a:lstStyle/>
                    <a:p>
                      <a:pPr>
                        <a:lnSpc>
                          <a:spcPts val="1500"/>
                        </a:lnSpc>
                        <a:spcAft>
                          <a:spcPts val="0"/>
                        </a:spcAft>
                      </a:pP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112.4.26</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10:00</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nSpc>
                          <a:spcPts val="1500"/>
                        </a:lnSpc>
                        <a:spcAft>
                          <a:spcPts val="0"/>
                        </a:spcAft>
                      </a:pP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低收入戶、中低收入戶身分審查結果查詢</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2597743693"/>
                  </a:ext>
                </a:extLst>
              </a:tr>
              <a:tr h="409401">
                <a:tc>
                  <a:txBody>
                    <a:bodyPr/>
                    <a:lstStyle/>
                    <a:p>
                      <a:pPr>
                        <a:lnSpc>
                          <a:spcPct val="95000"/>
                        </a:lnSpc>
                        <a:spcAft>
                          <a:spcPts val="0"/>
                        </a:spcAft>
                      </a:pP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112.5.2</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10:00 </a:t>
                      </a:r>
                      <a:r>
                        <a:rPr lang="en-US" alt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5.9</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nSpc>
                          <a:spcPts val="1500"/>
                        </a:lnSpc>
                        <a:spcAft>
                          <a:spcPts val="0"/>
                        </a:spcAft>
                      </a:pPr>
                      <a:r>
                        <a:rPr lang="en-US" sz="14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b="1" kern="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繳交報名費</a:t>
                      </a:r>
                      <a:r>
                        <a:rPr lang="en-US" altLang="zh-TW" sz="1400" b="1" kern="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sz="14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b="1" kern="100" spc="-5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資格審查登錄</a:t>
                      </a:r>
                      <a:r>
                        <a:rPr lang="zh-TW" altLang="en-US" sz="1400" b="1" kern="100" spc="-5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及</a:t>
                      </a:r>
                      <a:r>
                        <a:rPr lang="zh-TW" sz="14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繳寄資料至本委員會</a:t>
                      </a:r>
                      <a:endParaRPr lang="en-US" altLang="zh-TW" sz="14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spcAft>
                          <a:spcPts val="0"/>
                        </a:spcAft>
                      </a:pPr>
                      <a:r>
                        <a:rPr lang="zh-TW" altLang="en-US"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報名費須於</a:t>
                      </a:r>
                      <a:r>
                        <a:rPr lang="en-US" altLang="zh-TW" sz="1400" b="1" u="sng" kern="100" dirty="0">
                          <a:solidFill>
                            <a:srgbClr val="C00000"/>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112.5.8(</a:t>
                      </a:r>
                      <a:r>
                        <a:rPr lang="zh-TW" altLang="en-US" sz="1400" b="1" u="sng" kern="100" dirty="0">
                          <a:solidFill>
                            <a:srgbClr val="C00000"/>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400" b="1" u="sng" kern="100" dirty="0">
                          <a:solidFill>
                            <a:srgbClr val="C00000"/>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 24:00</a:t>
                      </a:r>
                      <a:r>
                        <a:rPr lang="zh-TW" altLang="en-US" sz="1400" b="1" u="sng" kern="100" dirty="0">
                          <a:solidFill>
                            <a:srgbClr val="C00000"/>
                          </a:solidFill>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完成繳費</a:t>
                      </a:r>
                      <a:endParaRPr lang="zh-TW"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1192599901"/>
                  </a:ext>
                </a:extLst>
              </a:tr>
              <a:tr h="217801">
                <a:tc>
                  <a:txBody>
                    <a:bodyPr/>
                    <a:lstStyle/>
                    <a:p>
                      <a:pPr>
                        <a:lnSpc>
                          <a:spcPct val="95000"/>
                        </a:lnSpc>
                        <a:spcAft>
                          <a:spcPts val="0"/>
                        </a:spcAft>
                      </a:pP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112.5.18</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（四）</a:t>
                      </a: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10:00</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nSpc>
                          <a:spcPts val="1500"/>
                        </a:lnSpc>
                        <a:spcAft>
                          <a:spcPts val="0"/>
                        </a:spcAft>
                      </a:pP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資格審查結果查詢（含優待加分比率）</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48568894"/>
                  </a:ext>
                </a:extLst>
              </a:tr>
              <a:tr h="259230">
                <a:tc>
                  <a:txBody>
                    <a:bodyPr/>
                    <a:lstStyle/>
                    <a:p>
                      <a:pPr>
                        <a:lnSpc>
                          <a:spcPct val="95000"/>
                        </a:lnSpc>
                        <a:spcAft>
                          <a:spcPts val="0"/>
                        </a:spcAft>
                      </a:pP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112.5.22</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（一）</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10:00 </a:t>
                      </a:r>
                      <a:r>
                        <a:rPr lang="en-US" alt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5.26</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（五）</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nSpc>
                          <a:spcPts val="1500"/>
                        </a:lnSpc>
                        <a:spcAft>
                          <a:spcPts val="0"/>
                        </a:spcAft>
                      </a:pP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網路報名</a:t>
                      </a:r>
                      <a:r>
                        <a:rPr lang="en-US" alt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選填校系</a:t>
                      </a:r>
                      <a:r>
                        <a:rPr lang="en-US" alt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科</a:t>
                      </a:r>
                      <a:r>
                        <a:rPr lang="en-US" alt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組、學程至多選擇 </a:t>
                      </a:r>
                      <a:r>
                        <a:rPr lang="en-US" alt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個</a:t>
                      </a:r>
                      <a:r>
                        <a:rPr lang="en-US" alt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457617478"/>
                  </a:ext>
                </a:extLst>
              </a:tr>
              <a:tr h="518461">
                <a:tc>
                  <a:txBody>
                    <a:bodyPr/>
                    <a:lstStyle/>
                    <a:p>
                      <a:pPr>
                        <a:lnSpc>
                          <a:spcPct val="95000"/>
                        </a:lnSpc>
                        <a:spcAft>
                          <a:spcPts val="0"/>
                        </a:spcAft>
                      </a:pPr>
                      <a:r>
                        <a:rPr lang="zh-TW" sz="1400" b="1" kern="0" spc="-3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各校自訂</a:t>
                      </a:r>
                      <a:r>
                        <a:rPr lang="zh-TW" sz="1400" b="0" kern="0" spc="-70" dirty="0">
                          <a:effectLst/>
                          <a:latin typeface="Times New Roman" panose="02020603050405020304" pitchFamily="18" charset="0"/>
                          <a:ea typeface="標楷體" panose="03000509000000000000" pitchFamily="65" charset="-120"/>
                          <a:cs typeface="Times New Roman" panose="02020603050405020304" pitchFamily="18" charset="0"/>
                        </a:rPr>
                        <a:t>【詳見招生學校系科（組）、學程一覽表】</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95000"/>
                        </a:lnSpc>
                        <a:spcAft>
                          <a:spcPts val="0"/>
                        </a:spcAft>
                      </a:pPr>
                      <a:r>
                        <a:rPr lang="en-US" sz="1400" b="1" kern="0" spc="30" dirty="0">
                          <a:effectLst/>
                          <a:latin typeface="Times New Roman" panose="02020603050405020304" pitchFamily="18" charset="0"/>
                          <a:ea typeface="標楷體" panose="03000509000000000000" pitchFamily="65" charset="-120"/>
                          <a:cs typeface="Times New Roman" panose="02020603050405020304" pitchFamily="18" charset="0"/>
                        </a:rPr>
                        <a:t>112.6.7</a:t>
                      </a:r>
                      <a:r>
                        <a:rPr lang="zh-TW" sz="1400" b="1" kern="0" spc="30" dirty="0">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1400" b="1" kern="0" spc="30" dirty="0">
                          <a:effectLst/>
                          <a:latin typeface="Times New Roman" panose="02020603050405020304" pitchFamily="18" charset="0"/>
                          <a:ea typeface="標楷體" panose="03000509000000000000" pitchFamily="65" charset="-120"/>
                          <a:cs typeface="Times New Roman" panose="02020603050405020304" pitchFamily="18" charset="0"/>
                        </a:rPr>
                        <a:t>10:00 </a:t>
                      </a:r>
                      <a:r>
                        <a:rPr lang="en-US" alt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b="1" kern="0" dirty="0">
                          <a:effectLst/>
                          <a:latin typeface="Times New Roman" panose="02020603050405020304" pitchFamily="18" charset="0"/>
                          <a:ea typeface="標楷體" panose="03000509000000000000" pitchFamily="65" charset="-120"/>
                          <a:cs typeface="Times New Roman" panose="02020603050405020304" pitchFamily="18" charset="0"/>
                        </a:rPr>
                        <a:t>6.12</a:t>
                      </a: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（一）</a:t>
                      </a:r>
                      <a:r>
                        <a:rPr lang="en-US" sz="1400" b="1" kern="0" dirty="0">
                          <a:effectLst/>
                          <a:latin typeface="Times New Roman" panose="02020603050405020304" pitchFamily="18" charset="0"/>
                          <a:ea typeface="標楷體" panose="03000509000000000000" pitchFamily="65" charset="-120"/>
                          <a:cs typeface="Times New Roman" panose="02020603050405020304" pitchFamily="18" charset="0"/>
                        </a:rPr>
                        <a:t>21:00</a:t>
                      </a: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gn="just">
                        <a:lnSpc>
                          <a:spcPts val="1400"/>
                        </a:lnSpc>
                        <a:spcBef>
                          <a:spcPts val="60"/>
                        </a:spcBef>
                        <a:spcAft>
                          <a:spcPts val="60"/>
                        </a:spcAft>
                      </a:pPr>
                      <a:r>
                        <a:rPr lang="zh-TW" sz="1400" b="1" kern="0" spc="-5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網路上傳</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b="1" kern="0" spc="-5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或勾選</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b="1" kern="0" spc="-5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學習歷程備審資料</a:t>
                      </a:r>
                      <a:endParaRPr lang="zh-TW"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133481353"/>
                  </a:ext>
                </a:extLst>
              </a:tr>
              <a:tr h="518461">
                <a:tc>
                  <a:txBody>
                    <a:bodyPr/>
                    <a:lstStyle/>
                    <a:p>
                      <a:pPr>
                        <a:lnSpc>
                          <a:spcPct val="95000"/>
                        </a:lnSpc>
                        <a:spcAft>
                          <a:spcPts val="0"/>
                        </a:spcAft>
                      </a:pPr>
                      <a:r>
                        <a:rPr lang="zh-TW" sz="1400" b="1" kern="0" spc="-3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各校自訂</a:t>
                      </a:r>
                      <a:r>
                        <a:rPr lang="zh-TW" sz="1400" b="0" kern="0" spc="-70" dirty="0">
                          <a:effectLst/>
                          <a:latin typeface="Times New Roman" panose="02020603050405020304" pitchFamily="18" charset="0"/>
                          <a:ea typeface="標楷體" panose="03000509000000000000" pitchFamily="65" charset="-120"/>
                          <a:cs typeface="Times New Roman" panose="02020603050405020304" pitchFamily="18" charset="0"/>
                        </a:rPr>
                        <a:t>【詳見招生學校系科（組）、學程一覽表】</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95000"/>
                        </a:lnSpc>
                        <a:spcAft>
                          <a:spcPts val="0"/>
                        </a:spcAft>
                      </a:pPr>
                      <a:r>
                        <a:rPr lang="en-US" sz="1400" b="1" kern="0" spc="30" dirty="0">
                          <a:effectLst/>
                          <a:latin typeface="Times New Roman" panose="02020603050405020304" pitchFamily="18" charset="0"/>
                          <a:ea typeface="標楷體" panose="03000509000000000000" pitchFamily="65" charset="-120"/>
                          <a:cs typeface="Times New Roman" panose="02020603050405020304" pitchFamily="18" charset="0"/>
                        </a:rPr>
                        <a:t>112.6.7</a:t>
                      </a:r>
                      <a:r>
                        <a:rPr lang="zh-TW" sz="1400" b="1" kern="0" spc="30" dirty="0">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1400" b="1" kern="0" spc="30" dirty="0">
                          <a:effectLst/>
                          <a:latin typeface="Times New Roman" panose="02020603050405020304" pitchFamily="18" charset="0"/>
                          <a:ea typeface="標楷體" panose="03000509000000000000" pitchFamily="65" charset="-120"/>
                          <a:cs typeface="Times New Roman" panose="02020603050405020304" pitchFamily="18" charset="0"/>
                        </a:rPr>
                        <a:t>10:00 </a:t>
                      </a:r>
                      <a:r>
                        <a:rPr lang="en-US" alt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b="1" kern="0" dirty="0">
                          <a:effectLst/>
                          <a:latin typeface="Times New Roman" panose="02020603050405020304" pitchFamily="18" charset="0"/>
                          <a:ea typeface="標楷體" panose="03000509000000000000" pitchFamily="65" charset="-120"/>
                          <a:cs typeface="Times New Roman" panose="02020603050405020304" pitchFamily="18" charset="0"/>
                        </a:rPr>
                        <a:t>6.12</a:t>
                      </a: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（一）</a:t>
                      </a:r>
                      <a:r>
                        <a:rPr lang="en-US" sz="1400" b="1" kern="0" dirty="0">
                          <a:effectLst/>
                          <a:latin typeface="Times New Roman" panose="02020603050405020304" pitchFamily="18" charset="0"/>
                          <a:ea typeface="標楷體" panose="03000509000000000000" pitchFamily="65" charset="-120"/>
                          <a:cs typeface="Times New Roman" panose="02020603050405020304" pitchFamily="18" charset="0"/>
                        </a:rPr>
                        <a:t>24:00</a:t>
                      </a: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gn="just">
                        <a:lnSpc>
                          <a:spcPts val="1400"/>
                        </a:lnSpc>
                        <a:spcBef>
                          <a:spcPts val="60"/>
                        </a:spcBef>
                        <a:spcAft>
                          <a:spcPts val="60"/>
                        </a:spcAft>
                      </a:pPr>
                      <a:r>
                        <a:rPr lang="zh-TW" altLang="en-US" sz="1400" b="1" kern="0" spc="-5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依各甄審學校繳費方式與規定</a:t>
                      </a:r>
                      <a:r>
                        <a:rPr lang="zh-TW" sz="1400" b="1" kern="0" spc="-5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繳交指定項目甄審費用</a:t>
                      </a:r>
                      <a:endParaRPr lang="zh-TW"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748900347"/>
                  </a:ext>
                </a:extLst>
              </a:tr>
              <a:tr h="259230">
                <a:tc>
                  <a:txBody>
                    <a:bodyPr/>
                    <a:lstStyle/>
                    <a:p>
                      <a:pPr>
                        <a:lnSpc>
                          <a:spcPct val="95000"/>
                        </a:lnSpc>
                        <a:spcAft>
                          <a:spcPts val="0"/>
                        </a:spcAft>
                      </a:pPr>
                      <a:r>
                        <a:rPr lang="zh-TW" sz="1400" b="1" kern="0" spc="-3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各校自訂</a:t>
                      </a:r>
                      <a:r>
                        <a:rPr lang="zh-TW" sz="1400" b="0" kern="0" spc="-70" dirty="0">
                          <a:effectLst/>
                          <a:latin typeface="Times New Roman" panose="02020603050405020304" pitchFamily="18" charset="0"/>
                          <a:ea typeface="標楷體" panose="03000509000000000000" pitchFamily="65" charset="-120"/>
                          <a:cs typeface="Times New Roman" panose="02020603050405020304" pitchFamily="18" charset="0"/>
                        </a:rPr>
                        <a:t>【詳見招生學校系科（組）、學程一覽表】</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nSpc>
                          <a:spcPts val="1500"/>
                        </a:lnSpc>
                        <a:spcAft>
                          <a:spcPts val="0"/>
                        </a:spcAft>
                      </a:pPr>
                      <a:r>
                        <a:rPr lang="zh-TW" sz="1400" b="0" kern="0" spc="-50" dirty="0">
                          <a:effectLst/>
                          <a:latin typeface="Times New Roman" panose="02020603050405020304" pitchFamily="18" charset="0"/>
                          <a:ea typeface="標楷體" panose="03000509000000000000" pitchFamily="65" charset="-120"/>
                          <a:cs typeface="Times New Roman" panose="02020603050405020304" pitchFamily="18" charset="0"/>
                        </a:rPr>
                        <a:t>各甄審學校網站公告考生參加指定項目甄審時間</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3664840112"/>
                  </a:ext>
                </a:extLst>
              </a:tr>
              <a:tr h="518461">
                <a:tc>
                  <a:txBody>
                    <a:bodyPr/>
                    <a:lstStyle/>
                    <a:p>
                      <a:pPr>
                        <a:lnSpc>
                          <a:spcPct val="95000"/>
                        </a:lnSpc>
                        <a:spcAft>
                          <a:spcPts val="0"/>
                        </a:spcAft>
                      </a:pPr>
                      <a:r>
                        <a:rPr lang="zh-TW" sz="1400" b="1" kern="0" spc="-3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各校自訂</a:t>
                      </a:r>
                      <a:r>
                        <a:rPr lang="zh-TW" altLang="zh-TW" sz="1400" b="0" kern="0" spc="-70" dirty="0">
                          <a:effectLst/>
                          <a:latin typeface="Times New Roman" panose="02020603050405020304" pitchFamily="18" charset="0"/>
                          <a:ea typeface="標楷體" panose="03000509000000000000" pitchFamily="65" charset="-120"/>
                          <a:cs typeface="Times New Roman" panose="02020603050405020304" pitchFamily="18" charset="0"/>
                        </a:rPr>
                        <a:t>【詳見招生學校系科（組）、學程一覽表】</a:t>
                      </a:r>
                      <a:endParaRPr lang="en-US" altLang="zh-TW" sz="1400" b="0" kern="0" spc="-70" dirty="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95000"/>
                        </a:lnSpc>
                        <a:spcAft>
                          <a:spcPts val="0"/>
                        </a:spcAft>
                      </a:pPr>
                      <a:r>
                        <a:rPr lang="en-US" sz="1400" b="1" kern="0" spc="-30" dirty="0">
                          <a:effectLst/>
                          <a:latin typeface="Times New Roman" panose="02020603050405020304" pitchFamily="18" charset="0"/>
                          <a:ea typeface="標楷體" panose="03000509000000000000" pitchFamily="65" charset="-120"/>
                          <a:cs typeface="Times New Roman" panose="02020603050405020304" pitchFamily="18" charset="0"/>
                        </a:rPr>
                        <a:t>112.6.1</a:t>
                      </a:r>
                      <a:r>
                        <a:rPr lang="en-US" sz="1400" b="1" kern="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b="1" kern="0" dirty="0">
                          <a:effectLst/>
                          <a:latin typeface="Times New Roman" panose="02020603050405020304" pitchFamily="18" charset="0"/>
                          <a:ea typeface="標楷體" panose="03000509000000000000" pitchFamily="65" charset="-120"/>
                          <a:cs typeface="Times New Roman" panose="02020603050405020304" pitchFamily="18" charset="0"/>
                        </a:rPr>
                        <a:t>6.2</a:t>
                      </a:r>
                      <a:r>
                        <a:rPr lang="en-US" sz="1400" b="1" kern="0" spc="-3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b="1" kern="0" spc="-30" dirty="0">
                          <a:effectLst/>
                          <a:latin typeface="Times New Roman" panose="02020603050405020304" pitchFamily="18" charset="0"/>
                          <a:ea typeface="標楷體" panose="03000509000000000000" pitchFamily="65" charset="-120"/>
                          <a:cs typeface="Times New Roman" panose="02020603050405020304" pitchFamily="18" charset="0"/>
                        </a:rPr>
                        <a:t>日</a:t>
                      </a: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b="1" kern="0" spc="-30" dirty="0">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nSpc>
                          <a:spcPts val="1500"/>
                        </a:lnSpc>
                        <a:spcAft>
                          <a:spcPts val="0"/>
                        </a:spcAft>
                      </a:pP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各甄審學校進行指定項目甄審</a:t>
                      </a:r>
                      <a:endPar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481488564"/>
                  </a:ext>
                </a:extLst>
              </a:tr>
              <a:tr h="435603">
                <a:tc>
                  <a:txBody>
                    <a:bodyPr/>
                    <a:lstStyle/>
                    <a:p>
                      <a:pPr>
                        <a:lnSpc>
                          <a:spcPct val="95000"/>
                        </a:lnSpc>
                        <a:spcAft>
                          <a:spcPts val="0"/>
                        </a:spcAft>
                      </a:pPr>
                      <a:r>
                        <a:rPr lang="zh-TW" sz="1400" b="1" kern="0" spc="-3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各校自訂</a:t>
                      </a:r>
                      <a:r>
                        <a:rPr lang="zh-TW" sz="1400" b="0" kern="0" spc="-70" dirty="0">
                          <a:effectLst/>
                          <a:latin typeface="Times New Roman" panose="02020603050405020304" pitchFamily="18" charset="0"/>
                          <a:ea typeface="標楷體" panose="03000509000000000000" pitchFamily="65" charset="-120"/>
                          <a:cs typeface="Times New Roman" panose="02020603050405020304" pitchFamily="18" charset="0"/>
                        </a:rPr>
                        <a:t>【詳見招生學校系科（組）、學程一覽表】</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95000"/>
                        </a:lnSpc>
                        <a:spcAft>
                          <a:spcPts val="0"/>
                        </a:spcAft>
                      </a:pP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112.6.27</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（二）</a:t>
                      </a: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10:00</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nSpc>
                          <a:spcPts val="1500"/>
                        </a:lnSpc>
                        <a:spcAft>
                          <a:spcPts val="0"/>
                        </a:spcAft>
                      </a:pP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本委員會網站</a:t>
                      </a:r>
                      <a:r>
                        <a:rPr lang="zh-TW" alt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提供</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查詢甄審總成績</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1174696053"/>
                  </a:ext>
                </a:extLst>
              </a:tr>
              <a:tr h="435603">
                <a:tc>
                  <a:txBody>
                    <a:bodyPr/>
                    <a:lstStyle/>
                    <a:p>
                      <a:pPr>
                        <a:lnSpc>
                          <a:spcPct val="95000"/>
                        </a:lnSpc>
                        <a:spcAft>
                          <a:spcPts val="0"/>
                        </a:spcAft>
                      </a:pPr>
                      <a:r>
                        <a:rPr lang="zh-TW" sz="1400" b="1" kern="0" spc="-3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各校自訂</a:t>
                      </a:r>
                      <a:r>
                        <a:rPr lang="zh-TW" sz="1400" b="0" kern="0" spc="-70" dirty="0">
                          <a:effectLst/>
                          <a:latin typeface="Times New Roman" panose="02020603050405020304" pitchFamily="18" charset="0"/>
                          <a:ea typeface="標楷體" panose="03000509000000000000" pitchFamily="65" charset="-120"/>
                          <a:cs typeface="Times New Roman" panose="02020603050405020304" pitchFamily="18" charset="0"/>
                        </a:rPr>
                        <a:t>【詳見招生學校系科（組）、學程一覽表】</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95000"/>
                        </a:lnSpc>
                        <a:spcAft>
                          <a:spcPts val="0"/>
                        </a:spcAft>
                      </a:pP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112.6.29</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（四）</a:t>
                      </a: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10:00</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tc>
                  <a:txBody>
                    <a:bodyPr/>
                    <a:lstStyle/>
                    <a:p>
                      <a:pPr>
                        <a:lnSpc>
                          <a:spcPts val="1500"/>
                        </a:lnSpc>
                        <a:spcAft>
                          <a:spcPts val="0"/>
                        </a:spcAft>
                      </a:pP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各甄審學校網站公告甄審結果（正取生、備取生名單）</a:t>
                      </a:r>
                      <a:endPar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tc>
                <a:extLst>
                  <a:ext uri="{0D108BD9-81ED-4DB2-BD59-A6C34878D82A}">
                    <a16:rowId xmlns:a16="http://schemas.microsoft.com/office/drawing/2014/main" val="1902411745"/>
                  </a:ext>
                </a:extLst>
              </a:tr>
              <a:tr h="259230">
                <a:tc>
                  <a:txBody>
                    <a:bodyPr/>
                    <a:lstStyle/>
                    <a:p>
                      <a:pPr>
                        <a:lnSpc>
                          <a:spcPct val="95000"/>
                        </a:lnSpc>
                        <a:spcAft>
                          <a:spcPts val="0"/>
                        </a:spcAft>
                      </a:pP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112.7.3</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（一）</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10:00 </a:t>
                      </a:r>
                      <a:r>
                        <a:rPr lang="en-US" alt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sz="14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lnB>
                      <a:noFill/>
                    </a:lnB>
                  </a:tcPr>
                </a:tc>
                <a:tc>
                  <a:txBody>
                    <a:bodyPr/>
                    <a:lstStyle/>
                    <a:p>
                      <a:pPr>
                        <a:lnSpc>
                          <a:spcPts val="1500"/>
                        </a:lnSpc>
                        <a:spcAft>
                          <a:spcPts val="0"/>
                        </a:spcAft>
                      </a:pPr>
                      <a:r>
                        <a:rPr lang="zh-TW" sz="1400" b="1" kern="0" spc="-5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正取生、備取生至本委員會網站登記就讀志願序</a:t>
                      </a:r>
                      <a:endParaRPr lang="zh-TW" sz="1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lnB>
                      <a:noFill/>
                    </a:lnB>
                  </a:tcPr>
                </a:tc>
                <a:extLst>
                  <a:ext uri="{0D108BD9-81ED-4DB2-BD59-A6C34878D82A}">
                    <a16:rowId xmlns:a16="http://schemas.microsoft.com/office/drawing/2014/main" val="4290238959"/>
                  </a:ext>
                </a:extLst>
              </a:tr>
              <a:tr h="217801">
                <a:tc>
                  <a:txBody>
                    <a:bodyPr/>
                    <a:lstStyle/>
                    <a:p>
                      <a:pPr>
                        <a:lnSpc>
                          <a:spcPct val="95000"/>
                        </a:lnSpc>
                        <a:spcAft>
                          <a:spcPts val="0"/>
                        </a:spcAft>
                      </a:pP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112.7.11</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（二）</a:t>
                      </a:r>
                      <a:r>
                        <a:rPr lang="en-US" sz="1400" b="0" kern="0" dirty="0">
                          <a:effectLst/>
                          <a:latin typeface="Times New Roman" panose="02020603050405020304" pitchFamily="18" charset="0"/>
                          <a:ea typeface="標楷體" panose="03000509000000000000" pitchFamily="65" charset="-120"/>
                          <a:cs typeface="Times New Roman" panose="02020603050405020304" pitchFamily="18" charset="0"/>
                        </a:rPr>
                        <a:t>10:00</a:t>
                      </a:r>
                      <a:r>
                        <a:rPr lang="zh-TW" sz="1400" b="0" kern="0" dirty="0">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a:lnSpc>
                          <a:spcPts val="1500"/>
                        </a:lnSpc>
                        <a:spcAft>
                          <a:spcPts val="0"/>
                        </a:spcAft>
                      </a:pPr>
                      <a:r>
                        <a:rPr lang="zh-TW" sz="1400" b="0" kern="0" spc="-50" dirty="0">
                          <a:effectLst/>
                          <a:latin typeface="Times New Roman" panose="02020603050405020304" pitchFamily="18" charset="0"/>
                          <a:ea typeface="標楷體" panose="03000509000000000000" pitchFamily="65" charset="-120"/>
                          <a:cs typeface="Times New Roman" panose="02020603050405020304" pitchFamily="18" charset="0"/>
                        </a:rPr>
                        <a:t>就讀志願序統一分發放榜</a:t>
                      </a:r>
                      <a:endParaRPr lang="zh-TW" sz="1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4317083"/>
                  </a:ext>
                </a:extLst>
              </a:tr>
              <a:tr h="217801">
                <a:tc>
                  <a:txBody>
                    <a:bodyPr/>
                    <a:lstStyle/>
                    <a:p>
                      <a:pPr>
                        <a:lnSpc>
                          <a:spcPct val="95000"/>
                        </a:lnSpc>
                        <a:spcAft>
                          <a:spcPts val="0"/>
                        </a:spcAft>
                      </a:pPr>
                      <a:r>
                        <a:rPr lang="en-US" sz="1400" b="1" kern="0" dirty="0">
                          <a:effectLst/>
                          <a:latin typeface="Times New Roman" panose="02020603050405020304" pitchFamily="18" charset="0"/>
                          <a:ea typeface="標楷體" panose="03000509000000000000" pitchFamily="65" charset="-120"/>
                          <a:cs typeface="Times New Roman" panose="02020603050405020304" pitchFamily="18" charset="0"/>
                        </a:rPr>
                        <a:t>112.7.19</a:t>
                      </a: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1400" b="1" kern="0" dirty="0">
                          <a:effectLst/>
                          <a:latin typeface="Times New Roman" panose="02020603050405020304" pitchFamily="18" charset="0"/>
                          <a:ea typeface="標楷體" panose="03000509000000000000" pitchFamily="65" charset="-120"/>
                          <a:cs typeface="Times New Roman" panose="02020603050405020304" pitchFamily="18" charset="0"/>
                        </a:rPr>
                        <a:t>12:00</a:t>
                      </a: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500"/>
                        </a:lnSpc>
                        <a:spcAft>
                          <a:spcPts val="0"/>
                        </a:spcAft>
                      </a:pPr>
                      <a:r>
                        <a:rPr 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報到截止</a:t>
                      </a:r>
                      <a:r>
                        <a:rPr lang="zh-TW" alt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kern="0" dirty="0">
                          <a:effectLst/>
                          <a:latin typeface="Times New Roman" panose="02020603050405020304" pitchFamily="18" charset="0"/>
                          <a:ea typeface="標楷體" panose="03000509000000000000" pitchFamily="65" charset="-120"/>
                          <a:cs typeface="Times New Roman" panose="02020603050405020304" pitchFamily="18" charset="0"/>
                        </a:rPr>
                        <a:t>依各甄審學校規定之報到時間辦理</a:t>
                      </a:r>
                      <a:r>
                        <a:rPr lang="zh-TW" altLang="zh-TW" sz="1400" b="1" kern="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1288" marR="31288" marT="0" marB="0" anchor="ctr">
                    <a:lnL>
                      <a:noFill/>
                    </a:lnL>
                    <a:lnR>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542819"/>
                  </a:ext>
                </a:extLst>
              </a:tr>
            </a:tbl>
          </a:graphicData>
        </a:graphic>
      </p:graphicFrame>
      <p:sp>
        <p:nvSpPr>
          <p:cNvPr id="13" name="Freeform 160">
            <a:extLst>
              <a:ext uri="{FF2B5EF4-FFF2-40B4-BE49-F238E27FC236}">
                <a16:creationId xmlns:a16="http://schemas.microsoft.com/office/drawing/2014/main" id="{E96193B5-FBA8-4513-ACB6-0FCF5FEC515B}"/>
              </a:ext>
            </a:extLst>
          </p:cNvPr>
          <p:cNvSpPr>
            <a:spLocks noChangeAspect="1" noEditPoints="1"/>
          </p:cNvSpPr>
          <p:nvPr/>
        </p:nvSpPr>
        <p:spPr bwMode="auto">
          <a:xfrm>
            <a:off x="5880623" y="1665684"/>
            <a:ext cx="216000" cy="21600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14" name="Freeform 160">
            <a:extLst>
              <a:ext uri="{FF2B5EF4-FFF2-40B4-BE49-F238E27FC236}">
                <a16:creationId xmlns:a16="http://schemas.microsoft.com/office/drawing/2014/main" id="{E4BE9957-38DB-4F19-BB4B-D620D11F065B}"/>
              </a:ext>
            </a:extLst>
          </p:cNvPr>
          <p:cNvSpPr>
            <a:spLocks noChangeAspect="1" noEditPoints="1"/>
          </p:cNvSpPr>
          <p:nvPr/>
        </p:nvSpPr>
        <p:spPr bwMode="auto">
          <a:xfrm>
            <a:off x="5882400" y="2223780"/>
            <a:ext cx="216000" cy="21600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15" name="Freeform 160">
            <a:extLst>
              <a:ext uri="{FF2B5EF4-FFF2-40B4-BE49-F238E27FC236}">
                <a16:creationId xmlns:a16="http://schemas.microsoft.com/office/drawing/2014/main" id="{4DDBA73F-AB51-4D0E-A4C0-2F6ECE4CD293}"/>
              </a:ext>
            </a:extLst>
          </p:cNvPr>
          <p:cNvSpPr>
            <a:spLocks noChangeAspect="1" noEditPoints="1"/>
          </p:cNvSpPr>
          <p:nvPr/>
        </p:nvSpPr>
        <p:spPr bwMode="auto">
          <a:xfrm>
            <a:off x="5882400" y="2758222"/>
            <a:ext cx="216000" cy="21600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16" name="Freeform 160">
            <a:extLst>
              <a:ext uri="{FF2B5EF4-FFF2-40B4-BE49-F238E27FC236}">
                <a16:creationId xmlns:a16="http://schemas.microsoft.com/office/drawing/2014/main" id="{F7739352-3C1D-45AF-A8CC-865D9AA8B8AD}"/>
              </a:ext>
            </a:extLst>
          </p:cNvPr>
          <p:cNvSpPr>
            <a:spLocks noChangeAspect="1" noEditPoints="1"/>
          </p:cNvSpPr>
          <p:nvPr/>
        </p:nvSpPr>
        <p:spPr bwMode="auto">
          <a:xfrm>
            <a:off x="5882515" y="3147797"/>
            <a:ext cx="216000" cy="21600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17" name="Freeform 160">
            <a:extLst>
              <a:ext uri="{FF2B5EF4-FFF2-40B4-BE49-F238E27FC236}">
                <a16:creationId xmlns:a16="http://schemas.microsoft.com/office/drawing/2014/main" id="{AC79E2EC-9721-46CB-95FE-0416D6A32088}"/>
              </a:ext>
            </a:extLst>
          </p:cNvPr>
          <p:cNvSpPr>
            <a:spLocks noChangeAspect="1" noEditPoints="1"/>
          </p:cNvSpPr>
          <p:nvPr/>
        </p:nvSpPr>
        <p:spPr bwMode="auto">
          <a:xfrm>
            <a:off x="5882400" y="3653584"/>
            <a:ext cx="216000" cy="21600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
        <p:nvSpPr>
          <p:cNvPr id="18" name="Freeform 160">
            <a:extLst>
              <a:ext uri="{FF2B5EF4-FFF2-40B4-BE49-F238E27FC236}">
                <a16:creationId xmlns:a16="http://schemas.microsoft.com/office/drawing/2014/main" id="{1804C584-5F85-4DF4-9C6C-BF6AADD65F2C}"/>
              </a:ext>
            </a:extLst>
          </p:cNvPr>
          <p:cNvSpPr>
            <a:spLocks noChangeAspect="1" noEditPoints="1"/>
          </p:cNvSpPr>
          <p:nvPr/>
        </p:nvSpPr>
        <p:spPr bwMode="auto">
          <a:xfrm>
            <a:off x="5882400" y="5703280"/>
            <a:ext cx="216000" cy="21600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solidFill>
                <a:srgbClr val="C00000"/>
              </a:solidFill>
            </a:endParaRPr>
          </a:p>
        </p:txBody>
      </p:sp>
    </p:spTree>
    <p:extLst>
      <p:ext uri="{BB962C8B-B14F-4D97-AF65-F5344CB8AC3E}">
        <p14:creationId xmlns:p14="http://schemas.microsoft.com/office/powerpoint/2010/main" val="2744405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4294967295"/>
          </p:nvPr>
        </p:nvSpPr>
        <p:spPr>
          <a:xfrm>
            <a:off x="1120775" y="2450198"/>
            <a:ext cx="10864403" cy="2726829"/>
          </a:xfrm>
        </p:spPr>
        <p:txBody>
          <a:bodyPr>
            <a:noAutofit/>
          </a:bodyPr>
          <a:lstStyle/>
          <a:p>
            <a:pPr>
              <a:lnSpc>
                <a:spcPts val="3000"/>
              </a:lnSpc>
              <a:spcBef>
                <a:spcPts val="200"/>
              </a:spcBef>
              <a:buClr>
                <a:srgbClr val="FFC000"/>
              </a:buClr>
              <a:buFont typeface="Wingdings" panose="05000000000000000000" pitchFamily="2" charset="2"/>
              <a:buChar char="u"/>
            </a:pPr>
            <a:r>
              <a:rPr lang="zh-TW" altLang="en-US"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首次進入系統須</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自行設定</a:t>
            </a:r>
            <a:r>
              <a:rPr lang="zh-TW" altLang="en-US"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通行碼</a:t>
            </a:r>
            <a:endParaRPr lang="en-US" altLang="zh-TW"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endParaRPr>
          </a:p>
          <a:p>
            <a:pPr>
              <a:lnSpc>
                <a:spcPts val="3000"/>
              </a:lnSpc>
              <a:spcBef>
                <a:spcPts val="200"/>
              </a:spcBef>
              <a:buClr>
                <a:srgbClr val="FFC000"/>
              </a:buClr>
              <a:buFont typeface="Wingdings" panose="05000000000000000000" pitchFamily="2" charset="2"/>
              <a:buChar char="u"/>
            </a:pP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112.5.8(</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一</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)24:00</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前</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繳交報名費</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跨行匯款</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15:30</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前</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 ，依系統產生帳號至金融機構繳交，不可合併繳費！</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a:lnSpc>
                <a:spcPts val="3000"/>
              </a:lnSpc>
              <a:spcBef>
                <a:spcPts val="200"/>
              </a:spcBef>
              <a:buClr>
                <a:srgbClr val="FFC000"/>
              </a:buClr>
              <a:buFont typeface="Wingdings" panose="05000000000000000000" pitchFamily="2" charset="2"/>
              <a:buChar char="u"/>
            </a:pP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112.5.9(</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二</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)17:00</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前</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登錄資格審查資料並</a:t>
            </a:r>
            <a:r>
              <a:rPr lang="zh-TW" altLang="en-US" sz="2000" u="sng" dirty="0">
                <a:latin typeface="Times New Roman" panose="02020603050405020304" pitchFamily="18" charset="0"/>
                <a:ea typeface="華康儷楷書" panose="03000509000000000000" pitchFamily="65" charset="-120"/>
                <a:cs typeface="Times New Roman" panose="02020603050405020304" pitchFamily="18" charset="0"/>
              </a:rPr>
              <a:t>確認</a:t>
            </a:r>
            <a:r>
              <a:rPr lang="zh-TW" altLang="en-US" sz="2000" b="1" u="sng"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是否具有中央資料庫學習歷程檔案</a:t>
            </a:r>
            <a:endParaRPr lang="en-US" altLang="zh-TW" sz="2000" u="sng" dirty="0">
              <a:latin typeface="Times New Roman" panose="02020603050405020304" pitchFamily="18" charset="0"/>
              <a:ea typeface="華康儷楷書" panose="03000509000000000000" pitchFamily="65" charset="-120"/>
              <a:cs typeface="Times New Roman" panose="02020603050405020304" pitchFamily="18" charset="0"/>
            </a:endParaRPr>
          </a:p>
          <a:p>
            <a:pPr>
              <a:lnSpc>
                <a:spcPts val="3000"/>
              </a:lnSpc>
              <a:spcBef>
                <a:spcPts val="200"/>
              </a:spcBef>
              <a:buClr>
                <a:srgbClr val="FFC000"/>
              </a:buClr>
              <a:buFont typeface="Wingdings" panose="05000000000000000000" pitchFamily="2" charset="2"/>
              <a:buChar char="u"/>
            </a:pP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112.5.9(</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二</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前</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繳寄</a:t>
            </a: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紙本</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相關文件至本委員會審查</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郵戳為憑</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p>
          <a:p>
            <a:pPr>
              <a:lnSpc>
                <a:spcPts val="3000"/>
              </a:lnSpc>
              <a:spcBef>
                <a:spcPts val="200"/>
              </a:spcBef>
              <a:buClr>
                <a:srgbClr val="FFC000"/>
              </a:buClr>
              <a:buFont typeface="Wingdings" panose="05000000000000000000" pitchFamily="2" charset="2"/>
              <a:buChar char="u"/>
            </a:pP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112.5.18(</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四</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)10:00</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起</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公告資格審查結果</a:t>
            </a:r>
            <a:r>
              <a:rPr lang="en-US" altLang="zh-TW" sz="2000" b="1" u="sng"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b="1" u="sng"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含優待加分比率</a:t>
            </a:r>
            <a:r>
              <a:rPr lang="en-US" altLang="zh-TW" sz="2000" b="1" u="sng"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a:t>
            </a:r>
          </a:p>
        </p:txBody>
      </p:sp>
      <p:sp>
        <p:nvSpPr>
          <p:cNvPr id="19464"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華康儷楷書" panose="03000509000000000000" pitchFamily="65" charset="-120"/>
              <a:ea typeface="華康儷楷書" panose="03000509000000000000" pitchFamily="65" charset="-120"/>
            </a:endParaRPr>
          </a:p>
        </p:txBody>
      </p:sp>
      <p:sp>
        <p:nvSpPr>
          <p:cNvPr id="30" name="圓角矩形 29"/>
          <p:cNvSpPr/>
          <p:nvPr/>
        </p:nvSpPr>
        <p:spPr>
          <a:xfrm>
            <a:off x="1120775" y="860968"/>
            <a:ext cx="4634918"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26"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2" name="矩形 1"/>
          <p:cNvSpPr/>
          <p:nvPr/>
        </p:nvSpPr>
        <p:spPr>
          <a:xfrm>
            <a:off x="1120775" y="1680973"/>
            <a:ext cx="6979823" cy="461665"/>
          </a:xfrm>
          <a:prstGeom prst="rect">
            <a:avLst/>
          </a:prstGeom>
          <a:solidFill>
            <a:schemeClr val="accent4">
              <a:lumMod val="20000"/>
              <a:lumOff val="80000"/>
            </a:schemeClr>
          </a:solidFill>
        </p:spPr>
        <p:txBody>
          <a:bodyPr wrap="square">
            <a:spAutoFit/>
          </a:bodyPr>
          <a:lstStyle/>
          <a:p>
            <a:pPr lvl="0" fontAlgn="base">
              <a:spcBef>
                <a:spcPct val="0"/>
              </a:spcBef>
              <a:spcAft>
                <a:spcPct val="0"/>
              </a:spcAft>
            </a:pP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系統開放時間：</a:t>
            </a:r>
            <a:r>
              <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112.5.2(</a:t>
            </a: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)10:00-112.5.9(</a:t>
            </a: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7" name="群組 36">
            <a:extLst>
              <a:ext uri="{FF2B5EF4-FFF2-40B4-BE49-F238E27FC236}">
                <a16:creationId xmlns:a16="http://schemas.microsoft.com/office/drawing/2014/main" id="{3A602428-E8EC-45C6-9213-A519D6EA5998}"/>
              </a:ext>
            </a:extLst>
          </p:cNvPr>
          <p:cNvGrpSpPr/>
          <p:nvPr/>
        </p:nvGrpSpPr>
        <p:grpSpPr>
          <a:xfrm>
            <a:off x="8438383" y="855552"/>
            <a:ext cx="3525017" cy="1435240"/>
            <a:chOff x="8438383" y="855552"/>
            <a:chExt cx="3525017" cy="1435240"/>
          </a:xfrm>
        </p:grpSpPr>
        <p:grpSp>
          <p:nvGrpSpPr>
            <p:cNvPr id="38" name="群組 37">
              <a:extLst>
                <a:ext uri="{FF2B5EF4-FFF2-40B4-BE49-F238E27FC236}">
                  <a16:creationId xmlns:a16="http://schemas.microsoft.com/office/drawing/2014/main" id="{44289DEB-BA23-47B3-B1D8-84FD3D76FA06}"/>
                </a:ext>
              </a:extLst>
            </p:cNvPr>
            <p:cNvGrpSpPr/>
            <p:nvPr/>
          </p:nvGrpSpPr>
          <p:grpSpPr>
            <a:xfrm>
              <a:off x="8878962" y="855552"/>
              <a:ext cx="3084438" cy="1432422"/>
              <a:chOff x="5988125" y="214313"/>
              <a:chExt cx="3084438" cy="1432422"/>
            </a:xfrm>
          </p:grpSpPr>
          <p:grpSp>
            <p:nvGrpSpPr>
              <p:cNvPr id="41" name="群組 7">
                <a:extLst>
                  <a:ext uri="{FF2B5EF4-FFF2-40B4-BE49-F238E27FC236}">
                    <a16:creationId xmlns:a16="http://schemas.microsoft.com/office/drawing/2014/main" id="{D19D0397-9F2A-47E3-A8DD-657629D2ACF1}"/>
                  </a:ext>
                </a:extLst>
              </p:cNvPr>
              <p:cNvGrpSpPr>
                <a:grpSpLocks/>
              </p:cNvGrpSpPr>
              <p:nvPr/>
            </p:nvGrpSpPr>
            <p:grpSpPr bwMode="auto">
              <a:xfrm>
                <a:off x="6462713" y="214313"/>
                <a:ext cx="2609850" cy="1431925"/>
                <a:chOff x="6690632" y="1068877"/>
                <a:chExt cx="2609942" cy="1217115"/>
              </a:xfrm>
            </p:grpSpPr>
            <p:cxnSp>
              <p:nvCxnSpPr>
                <p:cNvPr id="44" name="直線單箭頭接點 8">
                  <a:extLst>
                    <a:ext uri="{FF2B5EF4-FFF2-40B4-BE49-F238E27FC236}">
                      <a16:creationId xmlns:a16="http://schemas.microsoft.com/office/drawing/2014/main" id="{207D9908-426C-4E5B-8564-F1E7E28A73E6}"/>
                    </a:ext>
                  </a:extLst>
                </p:cNvPr>
                <p:cNvCxnSpPr>
                  <a:cxnSpLocks noChangeShapeType="1"/>
                  <a:endCxn id="54"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5" name="圓角矩形 38">
                  <a:extLst>
                    <a:ext uri="{FF2B5EF4-FFF2-40B4-BE49-F238E27FC236}">
                      <a16:creationId xmlns:a16="http://schemas.microsoft.com/office/drawing/2014/main" id="{C7582C6A-CA8F-41C8-B6A3-ABC6194B3286}"/>
                    </a:ext>
                  </a:extLst>
                </p:cNvPr>
                <p:cNvSpPr/>
                <p:nvPr/>
              </p:nvSpPr>
              <p:spPr bwMode="auto">
                <a:xfrm>
                  <a:off x="6690632"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bg1"/>
                      </a:solidFill>
                      <a:latin typeface="華康儷楷書" panose="03000509000000000000" pitchFamily="65" charset="-120"/>
                      <a:ea typeface="華康儷楷書" panose="03000509000000000000" pitchFamily="65" charset="-120"/>
                    </a:rPr>
                    <a:t>繳交報名費及</a:t>
                  </a:r>
                  <a:endParaRPr lang="en-US" altLang="zh-TW" sz="1400" dirty="0">
                    <a:solidFill>
                      <a:schemeClr val="bg1"/>
                    </a:solidFill>
                    <a:latin typeface="華康儷楷書" panose="03000509000000000000" pitchFamily="65" charset="-120"/>
                    <a:ea typeface="華康儷楷書" panose="03000509000000000000" pitchFamily="65" charset="-120"/>
                  </a:endParaRPr>
                </a:p>
              </p:txBody>
            </p:sp>
            <p:sp>
              <p:nvSpPr>
                <p:cNvPr id="46" name="圓角矩形 39">
                  <a:extLst>
                    <a:ext uri="{FF2B5EF4-FFF2-40B4-BE49-F238E27FC236}">
                      <a16:creationId xmlns:a16="http://schemas.microsoft.com/office/drawing/2014/main" id="{8AD041B6-54F9-40BE-8178-7AB13EDC7525}"/>
                    </a:ext>
                  </a:extLst>
                </p:cNvPr>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網路報名</a:t>
                  </a:r>
                </a:p>
              </p:txBody>
            </p:sp>
            <p:sp>
              <p:nvSpPr>
                <p:cNvPr id="47" name="圓角矩形 40">
                  <a:extLst>
                    <a:ext uri="{FF2B5EF4-FFF2-40B4-BE49-F238E27FC236}">
                      <a16:creationId xmlns:a16="http://schemas.microsoft.com/office/drawing/2014/main" id="{AB0586D6-7FB6-4490-AD15-3F57C4DA7F09}"/>
                    </a:ext>
                  </a:extLst>
                </p:cNvPr>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8" name="圓角矩形 41">
                  <a:extLst>
                    <a:ext uri="{FF2B5EF4-FFF2-40B4-BE49-F238E27FC236}">
                      <a16:creationId xmlns:a16="http://schemas.microsoft.com/office/drawing/2014/main" id="{EE264DB1-6D4E-476A-B769-D4C465953C1D}"/>
                    </a:ext>
                  </a:extLst>
                </p:cNvPr>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49" name="圓角矩形 42">
                  <a:extLst>
                    <a:ext uri="{FF2B5EF4-FFF2-40B4-BE49-F238E27FC236}">
                      <a16:creationId xmlns:a16="http://schemas.microsoft.com/office/drawing/2014/main" id="{68EFD09E-2B52-4FC2-B3B7-7D3A8408492B}"/>
                    </a:ext>
                  </a:extLst>
                </p:cNvPr>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50" name="直線單箭頭接點 14">
                  <a:extLst>
                    <a:ext uri="{FF2B5EF4-FFF2-40B4-BE49-F238E27FC236}">
                      <a16:creationId xmlns:a16="http://schemas.microsoft.com/office/drawing/2014/main" id="{74080C3A-97DA-48A5-81DD-04E29E5FCE21}"/>
                    </a:ext>
                  </a:extLst>
                </p:cNvPr>
                <p:cNvCxnSpPr>
                  <a:cxnSpLocks noChangeShapeType="1"/>
                  <a:stCxn id="45" idx="3"/>
                  <a:endCxn id="46"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1" name="直線單箭頭接點 15">
                  <a:extLst>
                    <a:ext uri="{FF2B5EF4-FFF2-40B4-BE49-F238E27FC236}">
                      <a16:creationId xmlns:a16="http://schemas.microsoft.com/office/drawing/2014/main" id="{185C32DB-4DCE-4930-B300-F9FC8C6DB639}"/>
                    </a:ext>
                  </a:extLst>
                </p:cNvPr>
                <p:cNvCxnSpPr>
                  <a:cxnSpLocks noChangeShapeType="1"/>
                  <a:stCxn id="46" idx="3"/>
                  <a:endCxn id="47"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2" name="直線單箭頭接點 16">
                  <a:extLst>
                    <a:ext uri="{FF2B5EF4-FFF2-40B4-BE49-F238E27FC236}">
                      <a16:creationId xmlns:a16="http://schemas.microsoft.com/office/drawing/2014/main" id="{DA4997E4-202D-45A9-B840-A7096CCBC302}"/>
                    </a:ext>
                  </a:extLst>
                </p:cNvPr>
                <p:cNvCxnSpPr>
                  <a:cxnSpLocks noChangeShapeType="1"/>
                  <a:stCxn id="47" idx="3"/>
                  <a:endCxn id="48"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3" name="直線單箭頭接點 17">
                  <a:extLst>
                    <a:ext uri="{FF2B5EF4-FFF2-40B4-BE49-F238E27FC236}">
                      <a16:creationId xmlns:a16="http://schemas.microsoft.com/office/drawing/2014/main" id="{D2175FAE-3EC0-489F-AA40-9F2F5CE81E72}"/>
                    </a:ext>
                  </a:extLst>
                </p:cNvPr>
                <p:cNvCxnSpPr>
                  <a:cxnSpLocks noChangeShapeType="1"/>
                  <a:stCxn id="48" idx="3"/>
                  <a:endCxn id="49"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4" name="圓角矩形 47">
                  <a:extLst>
                    <a:ext uri="{FF2B5EF4-FFF2-40B4-BE49-F238E27FC236}">
                      <a16:creationId xmlns:a16="http://schemas.microsoft.com/office/drawing/2014/main" id="{256CEBEB-9B51-490B-9C91-14003B66EC10}"/>
                    </a:ext>
                  </a:extLst>
                </p:cNvPr>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42" name="圓角矩形 22">
                <a:extLst>
                  <a:ext uri="{FF2B5EF4-FFF2-40B4-BE49-F238E27FC236}">
                    <a16:creationId xmlns:a16="http://schemas.microsoft.com/office/drawing/2014/main" id="{11D8CBCC-708E-424C-99E7-8FCCE70BFB80}"/>
                  </a:ext>
                </a:extLst>
              </p:cNvPr>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43" name="直線單箭頭接點 14">
                <a:extLst>
                  <a:ext uri="{FF2B5EF4-FFF2-40B4-BE49-F238E27FC236}">
                    <a16:creationId xmlns:a16="http://schemas.microsoft.com/office/drawing/2014/main" id="{6D342DFF-1AB7-482B-902F-204DD24DB010}"/>
                  </a:ext>
                </a:extLst>
              </p:cNvPr>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39" name="圓角矩形 20">
              <a:extLst>
                <a:ext uri="{FF2B5EF4-FFF2-40B4-BE49-F238E27FC236}">
                  <a16:creationId xmlns:a16="http://schemas.microsoft.com/office/drawing/2014/main" id="{56F0F944-125C-4B9A-A0DC-7900F1AEAE6E}"/>
                </a:ext>
              </a:extLst>
            </p:cNvPr>
            <p:cNvSpPr/>
            <p:nvPr/>
          </p:nvSpPr>
          <p:spPr bwMode="auto">
            <a:xfrm>
              <a:off x="8438383" y="862042"/>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40" name="直線單箭頭接點 14">
              <a:extLst>
                <a:ext uri="{FF2B5EF4-FFF2-40B4-BE49-F238E27FC236}">
                  <a16:creationId xmlns:a16="http://schemas.microsoft.com/office/drawing/2014/main" id="{047347E2-ED49-4DC7-BA14-68117EC676D2}"/>
                </a:ext>
              </a:extLst>
            </p:cNvPr>
            <p:cNvCxnSpPr>
              <a:cxnSpLocks noChangeShapeType="1"/>
            </p:cNvCxnSpPr>
            <p:nvPr/>
          </p:nvCxnSpPr>
          <p:spPr bwMode="auto">
            <a:xfrm>
              <a:off x="8803506" y="1584675"/>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87372686"/>
      </p:ext>
    </p:extLst>
  </p:cSld>
  <p:clrMapOvr>
    <a:masterClrMapping/>
  </p:clrMapOvr>
  <p:transition/>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繳交報名費及資格審查</a:t>
            </a:r>
          </a:p>
        </p:txBody>
      </p:sp>
      <p:sp>
        <p:nvSpPr>
          <p:cNvPr id="9" name="Rectangle 2"/>
          <p:cNvSpPr txBox="1">
            <a:spLocks noChangeArrowheads="1"/>
          </p:cNvSpPr>
          <p:nvPr/>
        </p:nvSpPr>
        <p:spPr>
          <a:xfrm>
            <a:off x="5394612" y="855402"/>
            <a:ext cx="3529932"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defRPr/>
            </a:pPr>
            <a:r>
              <a:rPr altLang="en-US" b="1" dirty="0" lang="zh-TW" sz="2000">
                <a:latin charset="-120" panose="020B0604030504040204" pitchFamily="34" typeface="微軟正黑體"/>
                <a:ea charset="-120" panose="020B0604030504040204" pitchFamily="34" typeface="微軟正黑體"/>
              </a:rPr>
              <a:t>步驟一 首次登入設定通行碼</a:t>
            </a:r>
            <a:endParaRPr altLang="en-US" dirty="0" kern="0" lang="zh-TW" sz="4000">
              <a:solidFill>
                <a:srgbClr val="660066"/>
              </a:solidFill>
              <a:latin charset="-120" panose="03000509000000000000" pitchFamily="65" typeface="標楷體"/>
              <a:ea charset="-120" panose="03000509000000000000" pitchFamily="65" typeface="標楷體"/>
            </a:endParaRPr>
          </a:p>
        </p:txBody>
      </p:sp>
      <p:sp>
        <p:nvSpPr>
          <p:cNvPr id="6" name="文字方塊 5"/>
          <p:cNvSpPr txBox="1"/>
          <p:nvPr/>
        </p:nvSpPr>
        <p:spPr>
          <a:xfrm>
            <a:off x="1055803" y="6151492"/>
            <a:ext cx="5040197" cy="4852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TW"/>
            </a:defPPr>
            <a:lvl1pPr algn="just">
              <a:spcBef>
                <a:spcPct val="0"/>
              </a:spcBef>
              <a:buClr>
                <a:schemeClr val="accent1"/>
              </a:buClr>
              <a:defRPr b="1" sz="1600">
                <a:solidFill>
                  <a:schemeClr val="bg1"/>
                </a:solidFill>
                <a:latin charset="-120" panose="020B0604030504040204" pitchFamily="34" typeface="微軟正黑體"/>
                <a:ea charset="-120" panose="020B0604030504040204" pitchFamily="34" typeface="微軟正黑體"/>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TW" dirty="0" lang="en-US"/>
              <a:t>※</a:t>
            </a:r>
            <a:r>
              <a:rPr altLang="en-US" dirty="0" lang="zh-TW"/>
              <a:t>若考生已於「</a:t>
            </a:r>
            <a:r>
              <a:rPr altLang="en-US" dirty="0" lang="zh-TW">
                <a:solidFill>
                  <a:srgbClr val="FFFF00"/>
                </a:solidFill>
              </a:rPr>
              <a:t>繳費身分審查系統</a:t>
            </a:r>
            <a:r>
              <a:rPr altLang="en-US" dirty="0" lang="zh-TW"/>
              <a:t>」設定過通行碼者，</a:t>
            </a:r>
            <a:endParaRPr altLang="zh-TW" dirty="0" lang="en-US"/>
          </a:p>
          <a:p>
            <a:r>
              <a:rPr altLang="en-US" dirty="0" lang="zh-TW"/>
              <a:t>則無須再行設定，直接登入系統即可。</a:t>
            </a:r>
          </a:p>
        </p:txBody>
      </p:sp>
      <p:pic>
        <p:nvPicPr>
          <p:cNvPr id="4" name="圖片 3">
            <a:extLst>
              <a:ext uri="{FF2B5EF4-FFF2-40B4-BE49-F238E27FC236}">
                <a16:creationId xmlns:a16="http://schemas.microsoft.com/office/drawing/2014/main" id="{D63AD416-B788-49ED-BE9D-2D9F6837B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165" y="1645010"/>
            <a:ext cx="5090988" cy="4226860"/>
          </a:xfrm>
          <a:prstGeom prst="rect">
            <a:avLst/>
          </a:prstGeom>
        </p:spPr>
      </p:pic>
      <p:pic>
        <p:nvPicPr>
          <p:cNvPr id="12" name="圖片 11">
            <a:extLst>
              <a:ext uri="{FF2B5EF4-FFF2-40B4-BE49-F238E27FC236}">
                <a16:creationId xmlns:a16="http://schemas.microsoft.com/office/drawing/2014/main" id="{8C6A50DF-FCC8-4CED-AFAD-68DDC8E0746F}"/>
              </a:ext>
            </a:extLst>
          </p:cNvPr>
          <p:cNvPicPr>
            <a:picLocks noChangeAspect="1"/>
          </p:cNvPicPr>
          <p:nvPr/>
        </p:nvPicPr>
        <p:blipFill rotWithShape="1">
          <a:blip r:embed="rId4">
            <a:extLst>
              <a:ext uri="{28A0092B-C50C-407E-A947-70E740481C1C}">
                <a14:useLocalDpi xmlns:a14="http://schemas.microsoft.com/office/drawing/2010/main" val="0"/>
              </a:ext>
            </a:extLst>
          </a:blip>
          <a:srcRect l="46" r="86" t="76"/>
          <a:stretch/>
        </p:blipFill>
        <p:spPr>
          <a:xfrm>
            <a:off x="1166569" y="1585249"/>
            <a:ext cx="4631329" cy="4509453"/>
          </a:xfrm>
          <a:prstGeom prst="rect">
            <a:avLst/>
          </a:prstGeom>
        </p:spPr>
      </p:pic>
      <p:sp>
        <p:nvSpPr>
          <p:cNvPr id="13" name="矩形 12">
            <a:extLst>
              <a:ext uri="{FF2B5EF4-FFF2-40B4-BE49-F238E27FC236}">
                <a16:creationId xmlns:a16="http://schemas.microsoft.com/office/drawing/2014/main" id="{9FAE0415-4D39-4DE9-8701-CF783B54104C}"/>
              </a:ext>
            </a:extLst>
          </p:cNvPr>
          <p:cNvSpPr/>
          <p:nvPr/>
        </p:nvSpPr>
        <p:spPr>
          <a:xfrm>
            <a:off x="2695743" y="4305375"/>
            <a:ext cx="1554710" cy="3069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0" name="矩形 9">
            <a:extLst>
              <a:ext uri="{FF2B5EF4-FFF2-40B4-BE49-F238E27FC236}">
                <a16:creationId xmlns:a16="http://schemas.microsoft.com/office/drawing/2014/main" id="{300AC3FC-1A57-46EC-9DD9-92E7BA709499}"/>
              </a:ext>
            </a:extLst>
          </p:cNvPr>
          <p:cNvSpPr/>
          <p:nvPr/>
        </p:nvSpPr>
        <p:spPr>
          <a:xfrm>
            <a:off x="7454507" y="3098970"/>
            <a:ext cx="3663148" cy="1681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1" name="矩形 10">
            <a:extLst>
              <a:ext uri="{FF2B5EF4-FFF2-40B4-BE49-F238E27FC236}">
                <a16:creationId xmlns:a16="http://schemas.microsoft.com/office/drawing/2014/main" id="{BC6E88BE-5591-42BB-90A8-208966F468B7}"/>
              </a:ext>
            </a:extLst>
          </p:cNvPr>
          <p:cNvSpPr/>
          <p:nvPr/>
        </p:nvSpPr>
        <p:spPr>
          <a:xfrm>
            <a:off x="7985156" y="5549547"/>
            <a:ext cx="781468" cy="3069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4" name="直線圖說文字 2 1">
            <a:extLst>
              <a:ext uri="{FF2B5EF4-FFF2-40B4-BE49-F238E27FC236}">
                <a16:creationId xmlns:a16="http://schemas.microsoft.com/office/drawing/2014/main" id="{8DA4380F-829C-4005-8798-E4806E7A3613}"/>
              </a:ext>
            </a:extLst>
          </p:cNvPr>
          <p:cNvSpPr/>
          <p:nvPr/>
        </p:nvSpPr>
        <p:spPr>
          <a:xfrm>
            <a:off x="6524165" y="6135756"/>
            <a:ext cx="4805173" cy="516682"/>
          </a:xfrm>
          <a:prstGeom prst="borderCallout2">
            <a:avLst>
              <a:gd fmla="val -239" name="adj1"/>
              <a:gd fmla="val 16653" name="adj2"/>
              <a:gd fmla="val -48574" name="adj3"/>
              <a:gd fmla="val 7145" name="adj4"/>
              <a:gd fmla="val -413347" name="adj5"/>
              <a:gd fmla="val 19157" name="adj6"/>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務必檢視輸入之個人資料是否正確，確定無誤後，點選</a:t>
            </a:r>
            <a:r>
              <a:rPr altLang="en-US" b="1" dirty="0" lang="zh-TW" sz="1600">
                <a:solidFill>
                  <a:srgbClr val="FFFF00"/>
                </a:solidFill>
                <a:latin charset="-120" panose="020B0604030504040204" pitchFamily="34" typeface="微軟正黑體"/>
                <a:ea charset="-120" panose="020B0604030504040204" pitchFamily="34" typeface="微軟正黑體"/>
              </a:rPr>
              <a:t>送出通行碼</a:t>
            </a:r>
            <a:r>
              <a:rPr altLang="en-US" b="1" dirty="0" lang="zh-TW" sz="1600">
                <a:solidFill>
                  <a:schemeClr val="bg1"/>
                </a:solidFill>
                <a:latin charset="-120" panose="020B0604030504040204" pitchFamily="34" typeface="微軟正黑體"/>
                <a:ea charset="-120" panose="020B0604030504040204" pitchFamily="34" typeface="微軟正黑體"/>
              </a:rPr>
              <a:t>鈕</a:t>
            </a:r>
          </a:p>
        </p:txBody>
      </p:sp>
    </p:spTree>
    <p:extLst>
      <p:ext uri="{BB962C8B-B14F-4D97-AF65-F5344CB8AC3E}">
        <p14:creationId xmlns:p14="http://schemas.microsoft.com/office/powerpoint/2010/main" val="203207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394612" y="855402"/>
            <a:ext cx="299958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步驟二 列印留存通行碼</a:t>
            </a:r>
            <a:endParaRPr lang="zh-TW" altLang="en-US" sz="4000" kern="0" dirty="0">
              <a:solidFill>
                <a:srgbClr val="660066"/>
              </a:solidFill>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9F86163F-97D7-4CE0-B874-3A49C475D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814" y="1623452"/>
            <a:ext cx="7525800" cy="2057687"/>
          </a:xfrm>
          <a:prstGeom prst="rect">
            <a:avLst/>
          </a:prstGeom>
        </p:spPr>
      </p:pic>
      <p:pic>
        <p:nvPicPr>
          <p:cNvPr id="7" name="圖片 6">
            <a:extLst>
              <a:ext uri="{FF2B5EF4-FFF2-40B4-BE49-F238E27FC236}">
                <a16:creationId xmlns:a16="http://schemas.microsoft.com/office/drawing/2014/main" id="{6DF08E38-F330-4C50-BA9D-5FF920AFF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549" y="3167250"/>
            <a:ext cx="4457760" cy="3493366"/>
          </a:xfrm>
          <a:prstGeom prst="rect">
            <a:avLst/>
          </a:prstGeom>
        </p:spPr>
      </p:pic>
      <p:sp>
        <p:nvSpPr>
          <p:cNvPr id="12" name="矩形 11">
            <a:extLst>
              <a:ext uri="{FF2B5EF4-FFF2-40B4-BE49-F238E27FC236}">
                <a16:creationId xmlns:a16="http://schemas.microsoft.com/office/drawing/2014/main" id="{E765E555-3738-4F37-BC91-AB1AED0A0889}"/>
              </a:ext>
            </a:extLst>
          </p:cNvPr>
          <p:cNvSpPr/>
          <p:nvPr/>
        </p:nvSpPr>
        <p:spPr>
          <a:xfrm>
            <a:off x="1336814" y="3340729"/>
            <a:ext cx="1324906" cy="3404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上彎 12">
            <a:extLst>
              <a:ext uri="{FF2B5EF4-FFF2-40B4-BE49-F238E27FC236}">
                <a16:creationId xmlns:a16="http://schemas.microsoft.com/office/drawing/2014/main" id="{7D46D389-F047-4CF5-B7FD-1331A38B26ED}"/>
              </a:ext>
            </a:extLst>
          </p:cNvPr>
          <p:cNvSpPr/>
          <p:nvPr/>
        </p:nvSpPr>
        <p:spPr>
          <a:xfrm rot="5400000">
            <a:off x="3131576" y="2910967"/>
            <a:ext cx="1728585" cy="3268927"/>
          </a:xfrm>
          <a:prstGeom prst="bentUpArrow">
            <a:avLst>
              <a:gd name="adj1" fmla="val 12430"/>
              <a:gd name="adj2" fmla="val 20024"/>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21157714"/>
      </p:ext>
    </p:extLst>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A3CF5526-2F6D-4CF3-9607-2FB65AC7FF0A}"/>
              </a:ext>
            </a:extLst>
          </p:cNvPr>
          <p:cNvPicPr>
            <a:picLocks noChangeAspect="1"/>
          </p:cNvPicPr>
          <p:nvPr/>
        </p:nvPicPr>
        <p:blipFill rotWithShape="1">
          <a:blip r:embed="rId3">
            <a:extLst>
              <a:ext uri="{28A0092B-C50C-407E-A947-70E740481C1C}">
                <a14:useLocalDpi xmlns:a14="http://schemas.microsoft.com/office/drawing/2010/main" val="0"/>
              </a:ext>
            </a:extLst>
          </a:blip>
          <a:srcRect l="59" r="225" t="1080"/>
          <a:stretch/>
        </p:blipFill>
        <p:spPr>
          <a:xfrm>
            <a:off x="1229944" y="1573986"/>
            <a:ext cx="5207070" cy="5026599"/>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繳交報名費及資格審查</a:t>
            </a:r>
          </a:p>
        </p:txBody>
      </p:sp>
      <p:sp>
        <p:nvSpPr>
          <p:cNvPr id="9" name="Rectangle 2"/>
          <p:cNvSpPr txBox="1">
            <a:spLocks noChangeArrowheads="1"/>
          </p:cNvSpPr>
          <p:nvPr/>
        </p:nvSpPr>
        <p:spPr>
          <a:xfrm>
            <a:off x="5394612" y="855402"/>
            <a:ext cx="3675047"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defRPr/>
            </a:pPr>
            <a:r>
              <a:rPr altLang="en-US" b="1" dirty="0" lang="zh-TW" sz="2000">
                <a:latin charset="-120" panose="020B0604030504040204" pitchFamily="34" typeface="微軟正黑體"/>
                <a:ea charset="-120" panose="020B0604030504040204" pitchFamily="34" typeface="微軟正黑體"/>
              </a:rPr>
              <a:t>步驟三 進入資格審查登錄系統</a:t>
            </a:r>
            <a:endParaRPr altLang="en-US" dirty="0" kern="0" lang="zh-TW" sz="4000">
              <a:solidFill>
                <a:srgbClr val="660066"/>
              </a:solidFill>
              <a:latin charset="-120" panose="03000509000000000000" pitchFamily="65" typeface="標楷體"/>
              <a:ea charset="-120" panose="03000509000000000000" pitchFamily="65" typeface="標楷體"/>
            </a:endParaRPr>
          </a:p>
        </p:txBody>
      </p:sp>
      <p:sp>
        <p:nvSpPr>
          <p:cNvPr id="6" name="矩形 5"/>
          <p:cNvSpPr/>
          <p:nvPr/>
        </p:nvSpPr>
        <p:spPr>
          <a:xfrm>
            <a:off x="3023856" y="5180688"/>
            <a:ext cx="3195875" cy="876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1" name="向右箭號 66">
            <a:extLst>
              <a:ext uri="{FF2B5EF4-FFF2-40B4-BE49-F238E27FC236}">
                <a16:creationId xmlns:a16="http://schemas.microsoft.com/office/drawing/2014/main" id="{47FEB638-9F30-4BDB-BBEB-1D046730438F}"/>
              </a:ext>
            </a:extLst>
          </p:cNvPr>
          <p:cNvSpPr/>
          <p:nvPr/>
        </p:nvSpPr>
        <p:spPr>
          <a:xfrm>
            <a:off x="4621793" y="6258165"/>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altLang="en-US" dirty="0" lang="zh-TW">
              <a:solidFill>
                <a:srgbClr val="C00000"/>
              </a:solidFill>
            </a:endParaRPr>
          </a:p>
        </p:txBody>
      </p:sp>
      <p:sp>
        <p:nvSpPr>
          <p:cNvPr id="12" name="直線圖說文字 1 6">
            <a:extLst>
              <a:ext uri="{FF2B5EF4-FFF2-40B4-BE49-F238E27FC236}">
                <a16:creationId xmlns:a16="http://schemas.microsoft.com/office/drawing/2014/main" id="{880DA46C-27D5-4B53-9EBB-4448D5E91542}"/>
              </a:ext>
            </a:extLst>
          </p:cNvPr>
          <p:cNvSpPr/>
          <p:nvPr/>
        </p:nvSpPr>
        <p:spPr>
          <a:xfrm>
            <a:off x="7162058" y="4982818"/>
            <a:ext cx="4088400" cy="1275347"/>
          </a:xfrm>
          <a:prstGeom prst="borderCallout1">
            <a:avLst>
              <a:gd fmla="val 74950" name="adj1"/>
              <a:gd fmla="val -554" name="adj2"/>
              <a:gd fmla="val 110735" name="adj3"/>
              <a:gd fmla="val -51788" name="adj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lang="zh-TW" sz="1600">
                <a:latin charset="-120" panose="020B0604030504040204" pitchFamily="34" typeface="微軟正黑體"/>
                <a:ea charset="-120" panose="020B0604030504040204" pitchFamily="34" typeface="微軟正黑體"/>
              </a:rPr>
              <a:t>點選</a:t>
            </a:r>
            <a:r>
              <a:rPr altLang="zh-TW" b="1" dirty="0" lang="en-US" sz="1600">
                <a:latin charset="-120" panose="020B0604030504040204" pitchFamily="34" typeface="微軟正黑體"/>
                <a:ea charset="-120" panose="020B0604030504040204" pitchFamily="34" typeface="微軟正黑體"/>
              </a:rPr>
              <a:t>『</a:t>
            </a:r>
            <a:r>
              <a:rPr altLang="en-US" b="1" dirty="0" lang="zh-TW" sz="1600">
                <a:solidFill>
                  <a:srgbClr val="FFFF00"/>
                </a:solidFill>
                <a:latin charset="-120" panose="020B0604030504040204" pitchFamily="34" typeface="微軟正黑體"/>
                <a:ea charset="-120" panose="020B0604030504040204" pitchFamily="34" typeface="微軟正黑體"/>
              </a:rPr>
              <a:t>進入資格審查登錄系統</a:t>
            </a:r>
            <a:r>
              <a:rPr altLang="zh-TW" b="1" dirty="0" lang="en-US" sz="1600">
                <a:latin charset="-120" panose="020B0604030504040204" pitchFamily="34" typeface="微軟正黑體"/>
                <a:ea charset="-120" panose="020B0604030504040204" pitchFamily="34" typeface="微軟正黑體"/>
              </a:rPr>
              <a:t>』</a:t>
            </a:r>
          </a:p>
          <a:p>
            <a:r>
              <a:rPr altLang="en-US" b="1" dirty="0" lang="zh-TW" sz="1600">
                <a:latin charset="-120" panose="020B0604030504040204" pitchFamily="34" typeface="微軟正黑體"/>
                <a:ea charset="-120" panose="020B0604030504040204" pitchFamily="34" typeface="微軟正黑體"/>
              </a:rPr>
              <a:t>系統將會自動檢核下列項目：</a:t>
            </a:r>
            <a:endParaRPr altLang="zh-TW" b="1" dirty="0" lang="en-US" sz="1600">
              <a:latin charset="-120" panose="020B0604030504040204" pitchFamily="34" typeface="微軟正黑體"/>
              <a:ea charset="-120" panose="020B0604030504040204" pitchFamily="34" typeface="微軟正黑體"/>
            </a:endParaRPr>
          </a:p>
          <a:p>
            <a:r>
              <a:rPr altLang="zh-TW" b="1" dirty="0" lang="en-US" sz="1600">
                <a:latin charset="-120" panose="020B0604030504040204" pitchFamily="34" typeface="微軟正黑體"/>
                <a:ea charset="-120" panose="020B0604030504040204" pitchFamily="34" typeface="微軟正黑體"/>
              </a:rPr>
              <a:t>1.</a:t>
            </a:r>
            <a:r>
              <a:rPr altLang="en-US" b="1" dirty="0" lang="zh-TW" sz="1600">
                <a:latin charset="-120" panose="020B0604030504040204" pitchFamily="34" typeface="微軟正黑體"/>
                <a:ea charset="-120" panose="020B0604030504040204" pitchFamily="34" typeface="微軟正黑體"/>
              </a:rPr>
              <a:t>檢核輸入之個人資料是否正確</a:t>
            </a:r>
          </a:p>
          <a:p>
            <a:r>
              <a:rPr altLang="zh-TW" b="1" dirty="0" lang="en-US" sz="1600">
                <a:latin charset="-120" panose="020B0604030504040204" pitchFamily="34" typeface="微軟正黑體"/>
                <a:ea charset="-120" panose="020B0604030504040204" pitchFamily="34" typeface="微軟正黑體"/>
              </a:rPr>
              <a:t>2.</a:t>
            </a:r>
            <a:r>
              <a:rPr altLang="en-US" b="1" dirty="0" lang="zh-TW" sz="1600">
                <a:latin charset="-120" panose="020B0604030504040204" pitchFamily="34" typeface="微軟正黑體"/>
                <a:ea charset="-120" panose="020B0604030504040204" pitchFamily="34" typeface="微軟正黑體"/>
              </a:rPr>
              <a:t>檢核是否已於其他招生管道錄取報到</a:t>
            </a:r>
            <a:endParaRPr altLang="en-US" b="1" dirty="0" lang="zh-TW" sz="1600">
              <a:solidFill>
                <a:schemeClr val="bg1"/>
              </a:solidFill>
              <a:latin charset="-120" panose="020B0604030504040204" pitchFamily="34" typeface="微軟正黑體"/>
              <a:ea charset="-120" panose="020B0604030504040204" pitchFamily="34" typeface="微軟正黑體"/>
            </a:endParaRPr>
          </a:p>
        </p:txBody>
      </p:sp>
    </p:spTree>
    <p:extLst>
      <p:ext uri="{BB962C8B-B14F-4D97-AF65-F5344CB8AC3E}">
        <p14:creationId xmlns:p14="http://schemas.microsoft.com/office/powerpoint/2010/main" val="251114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752866"/>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394612" y="766623"/>
            <a:ext cx="4298028"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步驟四 閱讀「隱私權保護政策聲明」</a:t>
            </a:r>
            <a:endParaRPr lang="zh-TW" altLang="en-US" sz="4000" kern="0" dirty="0">
              <a:solidFill>
                <a:srgbClr val="660066"/>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B8200854-9D6F-4EC7-91E8-5DF778980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576" y="1365411"/>
            <a:ext cx="5347083" cy="5297573"/>
          </a:xfrm>
          <a:prstGeom prst="rect">
            <a:avLst/>
          </a:prstGeom>
        </p:spPr>
      </p:pic>
      <p:sp>
        <p:nvSpPr>
          <p:cNvPr id="10" name="矩形 9">
            <a:extLst>
              <a:ext uri="{FF2B5EF4-FFF2-40B4-BE49-F238E27FC236}">
                <a16:creationId xmlns:a16="http://schemas.microsoft.com/office/drawing/2014/main" id="{C4B6F684-80A8-471F-90EC-DA714DB9DE9F}"/>
              </a:ext>
            </a:extLst>
          </p:cNvPr>
          <p:cNvSpPr/>
          <p:nvPr/>
        </p:nvSpPr>
        <p:spPr>
          <a:xfrm>
            <a:off x="5608394" y="6404086"/>
            <a:ext cx="313136" cy="238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6817DA45-5D27-4EE3-900D-2DB26630FC90}"/>
              </a:ext>
            </a:extLst>
          </p:cNvPr>
          <p:cNvSpPr/>
          <p:nvPr/>
        </p:nvSpPr>
        <p:spPr>
          <a:xfrm>
            <a:off x="2986505" y="3019707"/>
            <a:ext cx="487111" cy="323890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詳讀規定說明後</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，請勾選</a:t>
            </a:r>
          </a:p>
        </p:txBody>
      </p:sp>
      <p:cxnSp>
        <p:nvCxnSpPr>
          <p:cNvPr id="12" name="直線接點 11">
            <a:extLst>
              <a:ext uri="{FF2B5EF4-FFF2-40B4-BE49-F238E27FC236}">
                <a16:creationId xmlns:a16="http://schemas.microsoft.com/office/drawing/2014/main" id="{42D6DB38-CC12-4DEF-ADC5-6084C375E6D4}"/>
              </a:ext>
            </a:extLst>
          </p:cNvPr>
          <p:cNvCxnSpPr>
            <a:cxnSpLocks/>
          </p:cNvCxnSpPr>
          <p:nvPr/>
        </p:nvCxnSpPr>
        <p:spPr>
          <a:xfrm flipH="1" flipV="1">
            <a:off x="3473616" y="5927576"/>
            <a:ext cx="373499" cy="331033"/>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3" name="矩形 12">
            <a:extLst>
              <a:ext uri="{FF2B5EF4-FFF2-40B4-BE49-F238E27FC236}">
                <a16:creationId xmlns:a16="http://schemas.microsoft.com/office/drawing/2014/main" id="{BDBC6C26-B116-4C35-BE93-F2A744451DD0}"/>
              </a:ext>
            </a:extLst>
          </p:cNvPr>
          <p:cNvSpPr/>
          <p:nvPr/>
        </p:nvSpPr>
        <p:spPr>
          <a:xfrm>
            <a:off x="3847115" y="6192647"/>
            <a:ext cx="167743" cy="238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5046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394612" y="855402"/>
            <a:ext cx="3675047"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步驟五 詳閱登錄資料注意事項</a:t>
            </a:r>
            <a:endParaRPr lang="zh-TW" altLang="en-US" sz="4000" kern="0" dirty="0">
              <a:solidFill>
                <a:srgbClr val="660066"/>
              </a:solidFill>
              <a:latin typeface="標楷體" panose="03000509000000000000" pitchFamily="65" charset="-120"/>
              <a:ea typeface="標楷體" panose="03000509000000000000" pitchFamily="65" charset="-120"/>
            </a:endParaRPr>
          </a:p>
        </p:txBody>
      </p:sp>
      <p:sp>
        <p:nvSpPr>
          <p:cNvPr id="4" name="直線圖說文字 1 3"/>
          <p:cNvSpPr/>
          <p:nvPr/>
        </p:nvSpPr>
        <p:spPr>
          <a:xfrm>
            <a:off x="2488377" y="6002598"/>
            <a:ext cx="7576852" cy="634300"/>
          </a:xfrm>
          <a:prstGeom prst="borderCallout1">
            <a:avLst>
              <a:gd name="adj1" fmla="val 3087"/>
              <a:gd name="adj2" fmla="val 35831"/>
              <a:gd name="adj3" fmla="val -51065"/>
              <a:gd name="adj4" fmla="val 3459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請考生詳閱登錄資料注意事項，閱讀完畢並勾選「本人已閱讀上列注意事項，同意並遵守」後，按下</a:t>
            </a:r>
            <a:r>
              <a:rPr lang="zh-TW" altLang="en-US" sz="1600" b="1" dirty="0">
                <a:solidFill>
                  <a:srgbClr val="FFFF00"/>
                </a:solidFill>
                <a:latin typeface="微軟正黑體" panose="020B0604030504040204" pitchFamily="34" charset="-120"/>
                <a:ea typeface="微軟正黑體" panose="020B0604030504040204" pitchFamily="34" charset="-120"/>
              </a:rPr>
              <a:t>同意</a:t>
            </a:r>
            <a:r>
              <a:rPr lang="zh-TW" altLang="en-US" sz="1600" b="1" dirty="0">
                <a:solidFill>
                  <a:schemeClr val="bg1"/>
                </a:solidFill>
                <a:latin typeface="微軟正黑體" panose="020B0604030504040204" pitchFamily="34" charset="-120"/>
                <a:ea typeface="微軟正黑體" panose="020B0604030504040204" pitchFamily="34" charset="-120"/>
              </a:rPr>
              <a:t>按鈕，繼續登錄作業，不同意則返回首頁。</a:t>
            </a:r>
          </a:p>
        </p:txBody>
      </p:sp>
      <p:sp>
        <p:nvSpPr>
          <p:cNvPr id="5" name="矩形 4"/>
          <p:cNvSpPr/>
          <p:nvPr/>
        </p:nvSpPr>
        <p:spPr>
          <a:xfrm>
            <a:off x="2576945" y="4962328"/>
            <a:ext cx="2715491" cy="496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7F07937B-DE81-4A6C-B1A1-6054C2E00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821" y="1420527"/>
            <a:ext cx="7005933" cy="4313838"/>
          </a:xfrm>
          <a:prstGeom prst="rect">
            <a:avLst/>
          </a:prstGeom>
        </p:spPr>
      </p:pic>
      <p:sp>
        <p:nvSpPr>
          <p:cNvPr id="10" name="矩形 9">
            <a:extLst>
              <a:ext uri="{FF2B5EF4-FFF2-40B4-BE49-F238E27FC236}">
                <a16:creationId xmlns:a16="http://schemas.microsoft.com/office/drawing/2014/main" id="{D68C8C6F-B397-4B23-AA7E-F9174D097722}"/>
              </a:ext>
            </a:extLst>
          </p:cNvPr>
          <p:cNvSpPr/>
          <p:nvPr/>
        </p:nvSpPr>
        <p:spPr>
          <a:xfrm>
            <a:off x="4838844" y="5387262"/>
            <a:ext cx="453592" cy="3125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64A6AD3A-B90A-43D2-AA91-50EFED330B87}"/>
              </a:ext>
            </a:extLst>
          </p:cNvPr>
          <p:cNvSpPr/>
          <p:nvPr/>
        </p:nvSpPr>
        <p:spPr>
          <a:xfrm>
            <a:off x="1909143" y="2510747"/>
            <a:ext cx="487111" cy="323890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詳讀規定說明後</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，請勾選</a:t>
            </a:r>
          </a:p>
        </p:txBody>
      </p:sp>
      <p:cxnSp>
        <p:nvCxnSpPr>
          <p:cNvPr id="12" name="直線接點 11">
            <a:extLst>
              <a:ext uri="{FF2B5EF4-FFF2-40B4-BE49-F238E27FC236}">
                <a16:creationId xmlns:a16="http://schemas.microsoft.com/office/drawing/2014/main" id="{47EABD58-4D68-4855-8F0A-FCA8FC315DEB}"/>
              </a:ext>
            </a:extLst>
          </p:cNvPr>
          <p:cNvCxnSpPr>
            <a:cxnSpLocks/>
          </p:cNvCxnSpPr>
          <p:nvPr/>
        </p:nvCxnSpPr>
        <p:spPr>
          <a:xfrm flipH="1" flipV="1">
            <a:off x="2396254" y="4893521"/>
            <a:ext cx="373499" cy="331033"/>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3" name="矩形 12">
            <a:extLst>
              <a:ext uri="{FF2B5EF4-FFF2-40B4-BE49-F238E27FC236}">
                <a16:creationId xmlns:a16="http://schemas.microsoft.com/office/drawing/2014/main" id="{072223C3-EC62-4C7B-8EFD-B5C789AE90F1}"/>
              </a:ext>
            </a:extLst>
          </p:cNvPr>
          <p:cNvSpPr/>
          <p:nvPr/>
        </p:nvSpPr>
        <p:spPr>
          <a:xfrm>
            <a:off x="2769753" y="5194104"/>
            <a:ext cx="167743" cy="238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97998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394612" y="855402"/>
            <a:ext cx="5943948"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步驟六 查詢繳款帳號</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一般生、中低收入戶生</a:t>
            </a:r>
            <a:r>
              <a:rPr lang="en-US" altLang="zh-TW" sz="2000" b="1" dirty="0">
                <a:latin typeface="微軟正黑體" panose="020B0604030504040204" pitchFamily="34" charset="-120"/>
                <a:ea typeface="微軟正黑體" panose="020B0604030504040204" pitchFamily="34" charset="-120"/>
              </a:rPr>
              <a:t>)(1/2)</a:t>
            </a:r>
            <a:endParaRPr lang="zh-TW" altLang="en-US" sz="2000" kern="0" dirty="0">
              <a:solidFill>
                <a:srgbClr val="660066"/>
              </a:solidFill>
              <a:latin typeface="標楷體" panose="03000509000000000000" pitchFamily="65" charset="-120"/>
              <a:ea typeface="標楷體" panose="03000509000000000000" pitchFamily="65" charset="-120"/>
            </a:endParaRPr>
          </a:p>
        </p:txBody>
      </p:sp>
      <p:sp>
        <p:nvSpPr>
          <p:cNvPr id="5" name="Rectangle 7"/>
          <p:cNvSpPr>
            <a:spLocks noChangeArrowheads="1"/>
          </p:cNvSpPr>
          <p:nvPr/>
        </p:nvSpPr>
        <p:spPr bwMode="auto">
          <a:xfrm>
            <a:off x="6992705" y="1730025"/>
            <a:ext cx="3987261" cy="274961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繳費方式有下列</a:t>
            </a:r>
            <a:r>
              <a:rPr lang="en-US" altLang="zh-TW" sz="1600" b="1" dirty="0">
                <a:solidFill>
                  <a:schemeClr val="bg1"/>
                </a:solidFill>
                <a:latin typeface="微軟正黑體" panose="020B0604030504040204" pitchFamily="34" charset="-120"/>
                <a:ea typeface="微軟正黑體" panose="020B0604030504040204" pitchFamily="34" charset="-120"/>
              </a:rPr>
              <a:t>3</a:t>
            </a:r>
            <a:r>
              <a:rPr lang="zh-TW" altLang="en-US" sz="1600" b="1" dirty="0">
                <a:solidFill>
                  <a:schemeClr val="bg1"/>
                </a:solidFill>
                <a:latin typeface="微軟正黑體" panose="020B0604030504040204" pitchFamily="34" charset="-120"/>
                <a:ea typeface="微軟正黑體" panose="020B0604030504040204" pitchFamily="34" charset="-120"/>
              </a:rPr>
              <a:t>種，</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請考生自行擇一方式辦理： </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just">
              <a:spcBef>
                <a:spcPct val="0"/>
              </a:spcBef>
              <a:buClr>
                <a:schemeClr val="accent1"/>
              </a:buClr>
            </a:pPr>
            <a:endParaRPr lang="en-US" altLang="zh-TW" sz="1600" b="1" dirty="0">
              <a:solidFill>
                <a:schemeClr val="accent4">
                  <a:lumMod val="60000"/>
                  <a:lumOff val="40000"/>
                </a:schemeClr>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方式一：</a:t>
            </a:r>
            <a:endParaRPr lang="en-US" altLang="zh-TW" sz="1600" b="1" dirty="0">
              <a:solidFill>
                <a:srgbClr val="FFFF00"/>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持具轉帳功能金融卡</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不限本人</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，至金融機構自動櫃員機</a:t>
            </a:r>
            <a:r>
              <a:rPr lang="en-US" altLang="zh-TW" sz="1600" b="1" dirty="0">
                <a:solidFill>
                  <a:schemeClr val="bg1"/>
                </a:solidFill>
                <a:latin typeface="微軟正黑體" panose="020B0604030504040204" pitchFamily="34" charset="-120"/>
                <a:ea typeface="微軟正黑體" panose="020B0604030504040204" pitchFamily="34" charset="-120"/>
              </a:rPr>
              <a:t>(ATM)</a:t>
            </a:r>
            <a:r>
              <a:rPr lang="zh-TW" altLang="en-US" sz="1600" b="1" dirty="0">
                <a:solidFill>
                  <a:schemeClr val="bg1"/>
                </a:solidFill>
                <a:latin typeface="微軟正黑體" panose="020B0604030504040204" pitchFamily="34" charset="-120"/>
                <a:ea typeface="微軟正黑體" panose="020B0604030504040204" pitchFamily="34" charset="-120"/>
              </a:rPr>
              <a:t>或網路</a:t>
            </a:r>
            <a:r>
              <a:rPr lang="en-US" altLang="zh-TW" sz="1600" b="1" dirty="0">
                <a:solidFill>
                  <a:schemeClr val="bg1"/>
                </a:solidFill>
                <a:latin typeface="微軟正黑體" panose="020B0604030504040204" pitchFamily="34" charset="-120"/>
                <a:ea typeface="微軟正黑體" panose="020B0604030504040204" pitchFamily="34" charset="-120"/>
              </a:rPr>
              <a:t>ATM</a:t>
            </a:r>
            <a:r>
              <a:rPr lang="zh-TW" altLang="en-US" sz="1600" b="1" dirty="0">
                <a:solidFill>
                  <a:schemeClr val="bg1"/>
                </a:solidFill>
                <a:latin typeface="微軟正黑體" panose="020B0604030504040204" pitchFamily="34" charset="-120"/>
                <a:ea typeface="微軟正黑體" panose="020B0604030504040204" pitchFamily="34" charset="-120"/>
              </a:rPr>
              <a:t>轉帳繳款</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方式二：</a:t>
            </a:r>
            <a:endParaRPr lang="en-US" altLang="zh-TW" sz="1600" b="1" dirty="0">
              <a:solidFill>
                <a:srgbClr val="FFFF00"/>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持繳費單至臺灣銀行臨櫃繳款</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方式三：</a:t>
            </a:r>
            <a:endParaRPr lang="en-US" altLang="zh-TW" sz="1600" b="1" dirty="0">
              <a:solidFill>
                <a:srgbClr val="FFFF00"/>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持繳費單至各金融機構櫃檯辦理跨行匯款</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E7315535-CF99-4F2B-A95A-82C764CF9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443" y="1618376"/>
            <a:ext cx="5121819" cy="5009989"/>
          </a:xfrm>
          <a:prstGeom prst="rect">
            <a:avLst/>
          </a:prstGeom>
        </p:spPr>
      </p:pic>
      <p:sp>
        <p:nvSpPr>
          <p:cNvPr id="11" name="矩形 10"/>
          <p:cNvSpPr/>
          <p:nvPr/>
        </p:nvSpPr>
        <p:spPr>
          <a:xfrm>
            <a:off x="3766242" y="4417491"/>
            <a:ext cx="1986732" cy="3096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Text Box 6"/>
          <p:cNvSpPr txBox="1">
            <a:spLocks noChangeArrowheads="1"/>
          </p:cNvSpPr>
          <p:nvPr/>
        </p:nvSpPr>
        <p:spPr bwMode="auto">
          <a:xfrm>
            <a:off x="6272937" y="5033910"/>
            <a:ext cx="5576162" cy="461665"/>
          </a:xfrm>
          <a:prstGeom prst="rect">
            <a:avLst/>
          </a:prstGeom>
          <a:solidFill>
            <a:srgbClr val="FF0000"/>
          </a:solidFill>
          <a:ln w="57150">
            <a:solidFill>
              <a:schemeClr val="accent6">
                <a:lumMod val="75000"/>
              </a:schemeClr>
            </a:solidFill>
            <a:prstDash val="sysDash"/>
            <a:miter lim="800000"/>
            <a:headEnd/>
            <a:tailEnd/>
          </a:ln>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50000"/>
              </a:spcBef>
              <a:buFontTx/>
              <a:buNone/>
            </a:pPr>
            <a:r>
              <a:rPr lang="zh-TW" altLang="en-US" sz="2400" b="1" dirty="0">
                <a:solidFill>
                  <a:schemeClr val="bg1"/>
                </a:solidFill>
                <a:latin typeface="微軟正黑體" panose="020B0604030504040204" pitchFamily="34" charset="-120"/>
                <a:ea typeface="微軟正黑體" panose="020B0604030504040204" pitchFamily="34" charset="-120"/>
              </a:rPr>
              <a:t>此繳款帳號每人不相同，請勿合併繳款。</a:t>
            </a:r>
          </a:p>
        </p:txBody>
      </p:sp>
    </p:spTree>
    <p:extLst>
      <p:ext uri="{BB962C8B-B14F-4D97-AF65-F5344CB8AC3E}">
        <p14:creationId xmlns:p14="http://schemas.microsoft.com/office/powerpoint/2010/main" val="818179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770621"/>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394612" y="784378"/>
            <a:ext cx="4352892"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步驟六 臺灣銀行繳費單</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樣張</a:t>
            </a:r>
            <a:r>
              <a:rPr lang="en-US" altLang="zh-TW" sz="2000" b="1" dirty="0">
                <a:latin typeface="微軟正黑體" panose="020B0604030504040204" pitchFamily="34" charset="-120"/>
                <a:ea typeface="微軟正黑體" panose="020B0604030504040204" pitchFamily="34" charset="-120"/>
              </a:rPr>
              <a:t>) (2/2)</a:t>
            </a:r>
            <a:endParaRPr lang="zh-TW" altLang="en-US" sz="2000" kern="0" dirty="0">
              <a:solidFill>
                <a:srgbClr val="660066"/>
              </a:solidFill>
              <a:latin typeface="標楷體" panose="03000509000000000000" pitchFamily="65" charset="-120"/>
              <a:ea typeface="標楷體" panose="03000509000000000000" pitchFamily="65" charset="-120"/>
            </a:endParaRPr>
          </a:p>
        </p:txBody>
      </p:sp>
      <p:sp>
        <p:nvSpPr>
          <p:cNvPr id="7" name="Text Box 6"/>
          <p:cNvSpPr txBox="1">
            <a:spLocks noChangeArrowheads="1"/>
          </p:cNvSpPr>
          <p:nvPr/>
        </p:nvSpPr>
        <p:spPr bwMode="auto">
          <a:xfrm>
            <a:off x="8250305" y="3204363"/>
            <a:ext cx="3683078" cy="86177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50000"/>
              </a:spcBef>
              <a:buFontTx/>
              <a:buNone/>
            </a:pPr>
            <a:r>
              <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低收入戶考生</a:t>
            </a:r>
            <a:r>
              <a:rPr lang="zh-TW" altLang="en-US" sz="2000" b="1" u="sng"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無須繳費</a:t>
            </a: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50000"/>
              </a:spcBef>
              <a:buFontTx/>
              <a:buNone/>
            </a:pP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可直接進行資格審查資料登錄。</a:t>
            </a:r>
          </a:p>
        </p:txBody>
      </p:sp>
      <p:pic>
        <p:nvPicPr>
          <p:cNvPr id="5" name="圖片 4">
            <a:extLst>
              <a:ext uri="{FF2B5EF4-FFF2-40B4-BE49-F238E27FC236}">
                <a16:creationId xmlns:a16="http://schemas.microsoft.com/office/drawing/2014/main" id="{CB620A53-B4BD-4E4F-853A-15DAAD690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161" y="1374288"/>
            <a:ext cx="3667449" cy="5292727"/>
          </a:xfrm>
          <a:prstGeom prst="rect">
            <a:avLst/>
          </a:prstGeom>
        </p:spPr>
      </p:pic>
      <p:sp>
        <p:nvSpPr>
          <p:cNvPr id="10" name="矩形 9">
            <a:extLst>
              <a:ext uri="{FF2B5EF4-FFF2-40B4-BE49-F238E27FC236}">
                <a16:creationId xmlns:a16="http://schemas.microsoft.com/office/drawing/2014/main" id="{6012D803-A8D5-49E5-B7EC-7BC59E0B4B15}"/>
              </a:ext>
            </a:extLst>
          </p:cNvPr>
          <p:cNvSpPr/>
          <p:nvPr/>
        </p:nvSpPr>
        <p:spPr>
          <a:xfrm>
            <a:off x="3730287" y="1383164"/>
            <a:ext cx="567225" cy="288000"/>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樣張</a:t>
            </a:r>
          </a:p>
        </p:txBody>
      </p:sp>
    </p:spTree>
    <p:extLst>
      <p:ext uri="{BB962C8B-B14F-4D97-AF65-F5344CB8AC3E}">
        <p14:creationId xmlns:p14="http://schemas.microsoft.com/office/powerpoint/2010/main" val="66339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7617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574632" y="729617"/>
            <a:ext cx="387112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步驟七 輸入競賽證照資料</a:t>
            </a:r>
            <a:r>
              <a:rPr lang="en-US" altLang="zh-TW" sz="2000" b="1" dirty="0">
                <a:latin typeface="微軟正黑體" panose="020B0604030504040204" pitchFamily="34" charset="-120"/>
                <a:ea typeface="微軟正黑體" panose="020B0604030504040204" pitchFamily="34" charset="-120"/>
              </a:rPr>
              <a:t>(1/3)</a:t>
            </a:r>
            <a:endParaRPr lang="zh-TW" altLang="en-US" sz="2000" kern="0" dirty="0">
              <a:solidFill>
                <a:srgbClr val="660066"/>
              </a:solidFill>
              <a:latin typeface="標楷體" panose="03000509000000000000" pitchFamily="65" charset="-120"/>
              <a:ea typeface="標楷體" panose="03000509000000000000" pitchFamily="65" charset="-120"/>
            </a:endParaRPr>
          </a:p>
        </p:txBody>
      </p:sp>
      <p:sp>
        <p:nvSpPr>
          <p:cNvPr id="5" name="直角三角形 4">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39728B73-9784-4FF9-82ED-E784940B3BA4}"/>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10" name="AutoShape 4">
            <a:extLst>
              <a:ext uri="{FF2B5EF4-FFF2-40B4-BE49-F238E27FC236}">
                <a16:creationId xmlns:a16="http://schemas.microsoft.com/office/drawing/2014/main" id="{74DD4F97-8750-44E5-B53E-3F796BFD5F21}"/>
              </a:ext>
            </a:extLst>
          </p:cNvPr>
          <p:cNvSpPr>
            <a:spLocks noChangeArrowheads="1"/>
          </p:cNvSpPr>
          <p:nvPr/>
        </p:nvSpPr>
        <p:spPr bwMode="auto">
          <a:xfrm>
            <a:off x="8157173" y="2073244"/>
            <a:ext cx="3712396" cy="943006"/>
          </a:xfrm>
          <a:prstGeom prst="wedgeRectCallout">
            <a:avLst>
              <a:gd name="adj1" fmla="val -40830"/>
              <a:gd name="adj2" fmla="val 1891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持有「乙級技術士證」者，其優待加分比率，依各職類所對應之招生類別相關度增加甄審實得總分</a:t>
            </a:r>
            <a:r>
              <a:rPr lang="en-US" altLang="zh-TW" sz="1600" b="1" dirty="0">
                <a:solidFill>
                  <a:srgbClr val="FFFF00"/>
                </a:solidFill>
                <a:latin typeface="微軟正黑體" panose="020B0604030504040204" pitchFamily="34" charset="-120"/>
                <a:ea typeface="微軟正黑體" panose="020B0604030504040204" pitchFamily="34" charset="-120"/>
              </a:rPr>
              <a:t>15%</a:t>
            </a:r>
            <a:r>
              <a:rPr lang="zh-TW" altLang="en-US" sz="1600" b="1" dirty="0">
                <a:solidFill>
                  <a:schemeClr val="bg1"/>
                </a:solidFill>
                <a:latin typeface="微軟正黑體" panose="020B0604030504040204" pitchFamily="34" charset="-120"/>
                <a:ea typeface="微軟正黑體" panose="020B0604030504040204" pitchFamily="34" charset="-120"/>
              </a:rPr>
              <a:t>、</a:t>
            </a:r>
            <a:r>
              <a:rPr lang="en-US" altLang="zh-TW" sz="1600" b="1" dirty="0">
                <a:solidFill>
                  <a:srgbClr val="FFFF00"/>
                </a:solidFill>
                <a:latin typeface="微軟正黑體" panose="020B0604030504040204" pitchFamily="34" charset="-120"/>
                <a:ea typeface="微軟正黑體" panose="020B0604030504040204" pitchFamily="34" charset="-120"/>
              </a:rPr>
              <a:t>8%</a:t>
            </a:r>
            <a:r>
              <a:rPr lang="zh-TW" altLang="en-US" sz="1600" b="1" dirty="0">
                <a:solidFill>
                  <a:schemeClr val="bg1"/>
                </a:solidFill>
                <a:latin typeface="微軟正黑體" panose="020B0604030504040204" pitchFamily="34" charset="-120"/>
                <a:ea typeface="微軟正黑體" panose="020B0604030504040204" pitchFamily="34" charset="-120"/>
              </a:rPr>
              <a:t>、</a:t>
            </a:r>
            <a:r>
              <a:rPr lang="en-US" altLang="zh-TW" sz="1600" b="1" dirty="0">
                <a:solidFill>
                  <a:srgbClr val="FFFF00"/>
                </a:solidFill>
                <a:latin typeface="微軟正黑體" panose="020B0604030504040204" pitchFamily="34" charset="-120"/>
                <a:ea typeface="微軟正黑體" panose="020B0604030504040204" pitchFamily="34" charset="-120"/>
              </a:rPr>
              <a:t>4%</a:t>
            </a:r>
            <a:r>
              <a:rPr lang="zh-TW" altLang="en-US" sz="1600" b="1" dirty="0">
                <a:solidFill>
                  <a:schemeClr val="bg1"/>
                </a:solidFill>
                <a:latin typeface="微軟正黑體" panose="020B0604030504040204" pitchFamily="34" charset="-120"/>
                <a:ea typeface="微軟正黑體" panose="020B0604030504040204" pitchFamily="34" charset="-120"/>
              </a:rPr>
              <a:t>。</a:t>
            </a:r>
          </a:p>
        </p:txBody>
      </p:sp>
      <p:sp>
        <p:nvSpPr>
          <p:cNvPr id="12" name="八角星形 21">
            <a:extLst>
              <a:ext uri="{FF2B5EF4-FFF2-40B4-BE49-F238E27FC236}">
                <a16:creationId xmlns:a16="http://schemas.microsoft.com/office/drawing/2014/main" id="{A945BFC0-CA97-4DCA-93F7-35C63F428F2F}"/>
              </a:ext>
            </a:extLst>
          </p:cNvPr>
          <p:cNvSpPr/>
          <p:nvPr/>
        </p:nvSpPr>
        <p:spPr>
          <a:xfrm>
            <a:off x="5214592" y="874553"/>
            <a:ext cx="360040" cy="344429"/>
          </a:xfrm>
          <a:prstGeom prst="star8">
            <a:avLst>
              <a:gd name="adj" fmla="val 37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04D74032-04EC-46EE-9355-018A380B0AB2}"/>
              </a:ext>
            </a:extLst>
          </p:cNvPr>
          <p:cNvPicPr>
            <a:picLocks noChangeAspect="1"/>
          </p:cNvPicPr>
          <p:nvPr/>
        </p:nvPicPr>
        <p:blipFill rotWithShape="1">
          <a:blip r:embed="rId3">
            <a:extLst>
              <a:ext uri="{28A0092B-C50C-407E-A947-70E740481C1C}">
                <a14:useLocalDpi xmlns:a14="http://schemas.microsoft.com/office/drawing/2010/main" val="0"/>
              </a:ext>
            </a:extLst>
          </a:blip>
          <a:srcRect l="939" t="8984" r="838"/>
          <a:stretch/>
        </p:blipFill>
        <p:spPr>
          <a:xfrm>
            <a:off x="1575303" y="1376481"/>
            <a:ext cx="6065822" cy="5287050"/>
          </a:xfrm>
          <a:prstGeom prst="rect">
            <a:avLst/>
          </a:prstGeom>
        </p:spPr>
      </p:pic>
      <p:cxnSp>
        <p:nvCxnSpPr>
          <p:cNvPr id="11" name="直線接點 10"/>
          <p:cNvCxnSpPr>
            <a:cxnSpLocks/>
            <a:stCxn id="10" idx="2"/>
          </p:cNvCxnSpPr>
          <p:nvPr/>
        </p:nvCxnSpPr>
        <p:spPr>
          <a:xfrm flipH="1">
            <a:off x="4616388" y="3016250"/>
            <a:ext cx="5396983" cy="5259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EFEF356D-CC4D-42A9-8CCE-66CC8E5F42C8}"/>
              </a:ext>
            </a:extLst>
          </p:cNvPr>
          <p:cNvSpPr/>
          <p:nvPr/>
        </p:nvSpPr>
        <p:spPr>
          <a:xfrm>
            <a:off x="3799644" y="6369641"/>
            <a:ext cx="848753" cy="244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53218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3807A783-AAC6-4401-9CD3-BB8CC60193E1}"/>
              </a:ext>
            </a:extLst>
          </p:cNvPr>
          <p:cNvPicPr>
            <a:picLocks noChangeAspect="1"/>
          </p:cNvPicPr>
          <p:nvPr/>
        </p:nvPicPr>
        <p:blipFill>
          <a:blip r:embed="rId3"/>
          <a:stretch>
            <a:fillRect/>
          </a:stretch>
        </p:blipFill>
        <p:spPr>
          <a:xfrm>
            <a:off x="1166570" y="1374290"/>
            <a:ext cx="6152928" cy="5304998"/>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726233"/>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394612" y="739990"/>
            <a:ext cx="4003307"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步驟七 輸入競賽證照資料</a:t>
            </a:r>
            <a:r>
              <a:rPr lang="en-US" altLang="zh-TW" sz="2000" b="1" dirty="0">
                <a:latin typeface="微軟正黑體" panose="020B0604030504040204" pitchFamily="34" charset="-120"/>
                <a:ea typeface="微軟正黑體" panose="020B0604030504040204" pitchFamily="34" charset="-120"/>
              </a:rPr>
              <a:t>(2/3)</a:t>
            </a:r>
            <a:endParaRPr lang="zh-TW" altLang="en-US" sz="2000" kern="0" dirty="0">
              <a:solidFill>
                <a:srgbClr val="660066"/>
              </a:solidFill>
              <a:latin typeface="標楷體" panose="03000509000000000000" pitchFamily="65" charset="-120"/>
              <a:ea typeface="標楷體" panose="03000509000000000000" pitchFamily="65" charset="-120"/>
            </a:endParaRPr>
          </a:p>
        </p:txBody>
      </p:sp>
      <p:sp>
        <p:nvSpPr>
          <p:cNvPr id="11" name="八角星形 21">
            <a:extLst>
              <a:ext uri="{FF2B5EF4-FFF2-40B4-BE49-F238E27FC236}">
                <a16:creationId xmlns:a16="http://schemas.microsoft.com/office/drawing/2014/main" id="{22C03271-6646-42FB-8B88-E53F38C9D7B6}"/>
              </a:ext>
            </a:extLst>
          </p:cNvPr>
          <p:cNvSpPr/>
          <p:nvPr/>
        </p:nvSpPr>
        <p:spPr>
          <a:xfrm>
            <a:off x="7446309" y="1552047"/>
            <a:ext cx="360040" cy="344429"/>
          </a:xfrm>
          <a:prstGeom prst="star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4" name="矩形 5">
            <a:extLst>
              <a:ext uri="{FF2B5EF4-FFF2-40B4-BE49-F238E27FC236}">
                <a16:creationId xmlns:a16="http://schemas.microsoft.com/office/drawing/2014/main" id="{A3C99DE7-1EBC-474A-A673-C916EA6FB466}"/>
              </a:ext>
            </a:extLst>
          </p:cNvPr>
          <p:cNvSpPr>
            <a:spLocks noChangeArrowheads="1"/>
          </p:cNvSpPr>
          <p:nvPr/>
        </p:nvSpPr>
        <p:spPr bwMode="auto">
          <a:xfrm rot="16200000">
            <a:off x="9232191" y="104083"/>
            <a:ext cx="461665" cy="3240358"/>
          </a:xfrm>
          <a:prstGeom prst="rect">
            <a:avLst/>
          </a:prstGeom>
          <a:solidFill>
            <a:srgbClr val="FF0000"/>
          </a:solidFill>
          <a:ln w="9525">
            <a:noFill/>
            <a:miter lim="800000"/>
            <a:headEnd/>
            <a:tailEnd/>
          </a:ln>
        </p:spPr>
        <p:txBody>
          <a:bodyPr vert="eaVert"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None/>
            </a:pPr>
            <a:r>
              <a:rPr lang="zh-TW" altLang="en-US" sz="1800" b="1" dirty="0">
                <a:solidFill>
                  <a:schemeClr val="bg1"/>
                </a:solidFill>
                <a:latin typeface="微軟正黑體" panose="020B0604030504040204" pitchFamily="34" charset="-120"/>
                <a:ea typeface="微軟正黑體" panose="020B0604030504040204" pitchFamily="34" charset="-120"/>
              </a:rPr>
              <a:t>非參賽就讀群別考生請注意！</a:t>
            </a:r>
          </a:p>
        </p:txBody>
      </p:sp>
      <p:sp>
        <p:nvSpPr>
          <p:cNvPr id="4" name="直線圖說文字 1 3"/>
          <p:cNvSpPr/>
          <p:nvPr/>
        </p:nvSpPr>
        <p:spPr>
          <a:xfrm>
            <a:off x="7842845" y="2021803"/>
            <a:ext cx="3245959" cy="1064053"/>
          </a:xfrm>
          <a:prstGeom prst="borderCallout1">
            <a:avLst>
              <a:gd name="adj1" fmla="val 26408"/>
              <a:gd name="adj2" fmla="val -245"/>
              <a:gd name="adj3" fmla="val -6304"/>
              <a:gd name="adj4" fmla="val -7165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選擇「</a:t>
            </a:r>
            <a:r>
              <a:rPr lang="zh-TW" altLang="en-US" sz="1600" b="1" dirty="0">
                <a:solidFill>
                  <a:srgbClr val="FFFF00"/>
                </a:solidFill>
                <a:latin typeface="微軟正黑體" panose="020B0604030504040204" pitchFamily="34" charset="-120"/>
                <a:ea typeface="微軟正黑體" panose="020B0604030504040204" pitchFamily="34" charset="-120"/>
              </a:rPr>
              <a:t>全國高級中等學校專業群科專題實作及創意競賽決賽</a:t>
            </a:r>
            <a:r>
              <a:rPr lang="zh-TW" altLang="en-US" sz="1600" b="1" dirty="0">
                <a:solidFill>
                  <a:schemeClr val="bg1"/>
                </a:solidFill>
                <a:latin typeface="微軟正黑體" panose="020B0604030504040204" pitchFamily="34" charset="-120"/>
                <a:ea typeface="微軟正黑體" panose="020B0604030504040204" pitchFamily="34" charset="-120"/>
              </a:rPr>
              <a:t>」將出現提示訊息告知考生。</a:t>
            </a:r>
          </a:p>
        </p:txBody>
      </p:sp>
      <p:sp>
        <p:nvSpPr>
          <p:cNvPr id="17" name="直線圖說文字 1 16"/>
          <p:cNvSpPr/>
          <p:nvPr/>
        </p:nvSpPr>
        <p:spPr>
          <a:xfrm>
            <a:off x="7759700" y="5583147"/>
            <a:ext cx="3166918" cy="994331"/>
          </a:xfrm>
          <a:prstGeom prst="borderCallout1">
            <a:avLst>
              <a:gd name="adj1" fmla="val -104056"/>
              <a:gd name="adj2" fmla="val -92443"/>
              <a:gd name="adj3" fmla="val 48150"/>
              <a:gd name="adj4" fmla="val -162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考生可點選下載</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考生畢</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肄</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業科</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組、學程</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代碼表</a:t>
            </a:r>
            <a:r>
              <a:rPr lang="zh-TW" altLang="en-US" sz="1600" b="1" dirty="0">
                <a:solidFill>
                  <a:schemeClr val="bg1"/>
                </a:solidFill>
                <a:latin typeface="微軟正黑體" panose="020B0604030504040204" pitchFamily="34" charset="-120"/>
                <a:ea typeface="微軟正黑體" panose="020B0604030504040204" pitchFamily="34" charset="-120"/>
              </a:rPr>
              <a:t>」，查詢所屬群別。</a:t>
            </a:r>
          </a:p>
        </p:txBody>
      </p:sp>
      <p:sp>
        <p:nvSpPr>
          <p:cNvPr id="7" name="矩形 6"/>
          <p:cNvSpPr/>
          <p:nvPr/>
        </p:nvSpPr>
        <p:spPr>
          <a:xfrm>
            <a:off x="2948977" y="4458191"/>
            <a:ext cx="1822199" cy="134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pic>
        <p:nvPicPr>
          <p:cNvPr id="10" name="圖片 9">
            <a:extLst>
              <a:ext uri="{FF2B5EF4-FFF2-40B4-BE49-F238E27FC236}">
                <a16:creationId xmlns:a16="http://schemas.microsoft.com/office/drawing/2014/main" id="{5AEEB023-8365-4E2B-AC26-C9A1EAE76358}"/>
              </a:ext>
            </a:extLst>
          </p:cNvPr>
          <p:cNvPicPr>
            <a:picLocks noChangeAspect="1"/>
          </p:cNvPicPr>
          <p:nvPr/>
        </p:nvPicPr>
        <p:blipFill rotWithShape="1">
          <a:blip r:embed="rId4"/>
          <a:srcRect l="1" r="1067"/>
          <a:stretch/>
        </p:blipFill>
        <p:spPr>
          <a:xfrm>
            <a:off x="7188292" y="3440565"/>
            <a:ext cx="4855901" cy="1385225"/>
          </a:xfrm>
          <a:prstGeom prst="rect">
            <a:avLst/>
          </a:prstGeom>
          <a:ln w="28575">
            <a:solidFill>
              <a:srgbClr val="FF0000"/>
            </a:solidFill>
          </a:ln>
        </p:spPr>
      </p:pic>
      <p:sp>
        <p:nvSpPr>
          <p:cNvPr id="15" name="向右箭號 66">
            <a:extLst>
              <a:ext uri="{FF2B5EF4-FFF2-40B4-BE49-F238E27FC236}">
                <a16:creationId xmlns:a16="http://schemas.microsoft.com/office/drawing/2014/main" id="{B482B61B-BC01-4460-A6EB-49376620C38A}"/>
              </a:ext>
            </a:extLst>
          </p:cNvPr>
          <p:cNvSpPr/>
          <p:nvPr/>
        </p:nvSpPr>
        <p:spPr>
          <a:xfrm rot="5400000">
            <a:off x="9381277" y="3073289"/>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
        <p:nvSpPr>
          <p:cNvPr id="18" name="直角三角形 17">
            <a:extLst>
              <a:ext uri="{FF2B5EF4-FFF2-40B4-BE49-F238E27FC236}">
                <a16:creationId xmlns:a16="http://schemas.microsoft.com/office/drawing/2014/main" id="{2BD9DD89-52F4-4467-AD77-2FA7A21EC19F}"/>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56811CDB-8BC9-486E-A817-D5FAB239B5A9}"/>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20" name="矩形 19">
            <a:extLst>
              <a:ext uri="{FF2B5EF4-FFF2-40B4-BE49-F238E27FC236}">
                <a16:creationId xmlns:a16="http://schemas.microsoft.com/office/drawing/2014/main" id="{35283424-A09C-4729-BEF6-A3F7BD8664E1}"/>
              </a:ext>
            </a:extLst>
          </p:cNvPr>
          <p:cNvSpPr/>
          <p:nvPr/>
        </p:nvSpPr>
        <p:spPr>
          <a:xfrm>
            <a:off x="3444535" y="6369641"/>
            <a:ext cx="848753" cy="244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4873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網路作業系統入口</a:t>
            </a:r>
          </a:p>
        </p:txBody>
      </p:sp>
      <p:sp>
        <p:nvSpPr>
          <p:cNvPr id="5" name="Rectangle 3"/>
          <p:cNvSpPr txBox="1">
            <a:spLocks noChangeArrowheads="1"/>
          </p:cNvSpPr>
          <p:nvPr/>
        </p:nvSpPr>
        <p:spPr bwMode="auto">
          <a:xfrm>
            <a:off x="840059" y="1140462"/>
            <a:ext cx="5242613" cy="5041614"/>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3538" indent="-363538" algn="just" eaLnBrk="1" hangingPunct="1">
              <a:spcBef>
                <a:spcPts val="300"/>
              </a:spcBef>
              <a:spcAft>
                <a:spcPts val="300"/>
              </a:spcAft>
              <a:buClr>
                <a:schemeClr val="tx1"/>
              </a:buClr>
              <a:buFontTx/>
              <a:buBlip>
                <a:blip r:embed="rId3"/>
              </a:buBlip>
              <a:defRPr/>
            </a:pP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系統</a:t>
            </a:r>
            <a:r>
              <a:rPr lang="zh-TW" altLang="en-US" sz="22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練習版</a:t>
            </a: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開放時間： </a:t>
            </a:r>
            <a:endPar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112</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年</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3</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月</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22</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日</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三</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 10:00</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起</a:t>
            </a:r>
            <a:endPar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繳費身分審查系統</a:t>
            </a:r>
            <a:endPar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zh-TW" altLang="en-US" sz="2200" b="1" dirty="0">
                <a:latin typeface="Times New Roman" panose="02020603050405020304" pitchFamily="18" charset="0"/>
                <a:ea typeface="華康儷楷書" panose="03000509000000000000" pitchFamily="65" charset="-120"/>
                <a:cs typeface="Times New Roman" panose="02020603050405020304" pitchFamily="18" charset="0"/>
              </a:rPr>
              <a:t>   </a:t>
            </a: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至</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4.12(</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三</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)17:00</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止</a:t>
            </a:r>
          </a:p>
          <a:p>
            <a:pPr marL="0" indent="0" algn="just" eaLnBrk="1" hangingPunct="1">
              <a:spcBef>
                <a:spcPts val="300"/>
              </a:spcBef>
              <a:spcAft>
                <a:spcPts val="300"/>
              </a:spcAft>
              <a:buClr>
                <a:schemeClr val="tx1"/>
              </a:buClr>
              <a:buNone/>
              <a:defRPr/>
            </a:pPr>
            <a:r>
              <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rPr>
              <a:t>2.</a:t>
            </a: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資格審查登錄系統</a:t>
            </a:r>
            <a:endPar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   至</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4.25(</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二</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)17:00</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止</a:t>
            </a:r>
          </a:p>
          <a:p>
            <a:pPr marL="0" indent="0" algn="just" eaLnBrk="1" hangingPunct="1">
              <a:spcBef>
                <a:spcPts val="300"/>
              </a:spcBef>
              <a:spcAft>
                <a:spcPts val="300"/>
              </a:spcAft>
              <a:buClr>
                <a:schemeClr val="tx1"/>
              </a:buClr>
              <a:buNone/>
              <a:defRPr/>
            </a:pPr>
            <a:r>
              <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rPr>
              <a:t>3.</a:t>
            </a: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報名系統</a:t>
            </a:r>
            <a:r>
              <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選填校系科（組）、學程</a:t>
            </a:r>
            <a:r>
              <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rPr>
              <a:t>】</a:t>
            </a:r>
          </a:p>
          <a:p>
            <a:pPr marL="0" indent="0" algn="just" eaLnBrk="1" hangingPunct="1">
              <a:spcBef>
                <a:spcPts val="300"/>
              </a:spcBef>
              <a:spcAft>
                <a:spcPts val="300"/>
              </a:spcAft>
              <a:buClr>
                <a:schemeClr val="tx1"/>
              </a:buClr>
              <a:buNone/>
              <a:defRPr/>
            </a:pP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   至</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5.15(</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一</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)17:00</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止</a:t>
            </a:r>
          </a:p>
          <a:p>
            <a:pPr marL="0" indent="0" algn="just" eaLnBrk="1" hangingPunct="1">
              <a:spcBef>
                <a:spcPts val="300"/>
              </a:spcBef>
              <a:spcAft>
                <a:spcPts val="300"/>
              </a:spcAft>
              <a:buClr>
                <a:schemeClr val="tx1"/>
              </a:buClr>
              <a:buNone/>
              <a:defRPr/>
            </a:pPr>
            <a:r>
              <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rPr>
              <a:t>4.</a:t>
            </a: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學習歷程備審資料上傳系統</a:t>
            </a:r>
            <a:endPar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   至</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5.31(</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三</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)17:00</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止</a:t>
            </a:r>
          </a:p>
          <a:p>
            <a:pPr marL="0" indent="0" algn="just" eaLnBrk="1" hangingPunct="1">
              <a:spcBef>
                <a:spcPts val="300"/>
              </a:spcBef>
              <a:spcAft>
                <a:spcPts val="300"/>
              </a:spcAft>
              <a:buClr>
                <a:schemeClr val="tx1"/>
              </a:buClr>
              <a:buNone/>
              <a:defRPr/>
            </a:pPr>
            <a:r>
              <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rPr>
              <a:t>5.</a:t>
            </a: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就讀志願序登記系統</a:t>
            </a:r>
            <a:endParaRPr lang="en-US" altLang="zh-TW" sz="22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zh-TW" altLang="en-US" sz="2200" dirty="0">
                <a:latin typeface="Times New Roman" panose="02020603050405020304" pitchFamily="18" charset="0"/>
                <a:ea typeface="華康儷楷書" panose="03000509000000000000" pitchFamily="65" charset="-120"/>
                <a:cs typeface="Times New Roman" panose="02020603050405020304" pitchFamily="18" charset="0"/>
              </a:rPr>
              <a:t>   至</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6.26(</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一</a:t>
            </a:r>
            <a:r>
              <a:rPr lang="en-US" altLang="zh-TW"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)17:00</a:t>
            </a:r>
            <a:r>
              <a:rPr lang="zh-TW" altLang="en-US" sz="22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止</a:t>
            </a:r>
          </a:p>
        </p:txBody>
      </p:sp>
      <p:pic>
        <p:nvPicPr>
          <p:cNvPr id="7" name="圖片 6">
            <a:extLst>
              <a:ext uri="{FF2B5EF4-FFF2-40B4-BE49-F238E27FC236}">
                <a16:creationId xmlns:a16="http://schemas.microsoft.com/office/drawing/2014/main" id="{2263D644-3F0A-4B40-B861-68E3B676F0CC}"/>
              </a:ext>
            </a:extLst>
          </p:cNvPr>
          <p:cNvPicPr>
            <a:picLocks noChangeAspect="1"/>
          </p:cNvPicPr>
          <p:nvPr/>
        </p:nvPicPr>
        <p:blipFill>
          <a:blip r:embed="rId4"/>
          <a:stretch>
            <a:fillRect/>
          </a:stretch>
        </p:blipFill>
        <p:spPr>
          <a:xfrm>
            <a:off x="5831161" y="755393"/>
            <a:ext cx="5697116" cy="5821779"/>
          </a:xfrm>
          <a:prstGeom prst="rect">
            <a:avLst/>
          </a:prstGeom>
        </p:spPr>
      </p:pic>
      <p:sp>
        <p:nvSpPr>
          <p:cNvPr id="9" name="矩形 8"/>
          <p:cNvSpPr/>
          <p:nvPr/>
        </p:nvSpPr>
        <p:spPr>
          <a:xfrm>
            <a:off x="7554481" y="5806822"/>
            <a:ext cx="3585277" cy="759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5831161" y="5343612"/>
            <a:ext cx="1313328" cy="258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66">
            <a:extLst>
              <a:ext uri="{FF2B5EF4-FFF2-40B4-BE49-F238E27FC236}">
                <a16:creationId xmlns:a16="http://schemas.microsoft.com/office/drawing/2014/main" id="{BDE85E85-6746-4961-B5A3-B7324024D2EA}"/>
              </a:ext>
            </a:extLst>
          </p:cNvPr>
          <p:cNvSpPr/>
          <p:nvPr/>
        </p:nvSpPr>
        <p:spPr>
          <a:xfrm>
            <a:off x="5543161" y="5316300"/>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Tree>
    <p:extLst>
      <p:ext uri="{BB962C8B-B14F-4D97-AF65-F5344CB8AC3E}">
        <p14:creationId xmlns:p14="http://schemas.microsoft.com/office/powerpoint/2010/main" val="3340501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735109"/>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635951" y="726844"/>
            <a:ext cx="3808686"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步驟七 輸入競賽證照資料</a:t>
            </a:r>
            <a:r>
              <a:rPr lang="en-US" altLang="zh-TW" sz="2000" b="1" dirty="0">
                <a:latin typeface="微軟正黑體" panose="020B0604030504040204" pitchFamily="34" charset="-120"/>
                <a:ea typeface="微軟正黑體" panose="020B0604030504040204" pitchFamily="34" charset="-120"/>
              </a:rPr>
              <a:t>(3/3)</a:t>
            </a:r>
            <a:endParaRPr lang="zh-TW" altLang="en-US" sz="2000" kern="0" dirty="0">
              <a:solidFill>
                <a:srgbClr val="660066"/>
              </a:solidFill>
              <a:latin typeface="標楷體" panose="03000509000000000000" pitchFamily="65" charset="-120"/>
              <a:ea typeface="標楷體" panose="03000509000000000000" pitchFamily="65" charset="-120"/>
            </a:endParaRPr>
          </a:p>
        </p:txBody>
      </p:sp>
      <p:sp>
        <p:nvSpPr>
          <p:cNvPr id="5" name="直角三角形 4">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39728B73-9784-4FF9-82ED-E784940B3BA4}"/>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16" name="AutoShape 4">
            <a:extLst>
              <a:ext uri="{FF2B5EF4-FFF2-40B4-BE49-F238E27FC236}">
                <a16:creationId xmlns:a16="http://schemas.microsoft.com/office/drawing/2014/main" id="{74DD4F97-8750-44E5-B53E-3F796BFD5F21}"/>
              </a:ext>
            </a:extLst>
          </p:cNvPr>
          <p:cNvSpPr>
            <a:spLocks noChangeArrowheads="1"/>
          </p:cNvSpPr>
          <p:nvPr/>
        </p:nvSpPr>
        <p:spPr bwMode="auto">
          <a:xfrm>
            <a:off x="7752569" y="3322464"/>
            <a:ext cx="3809107" cy="913277"/>
          </a:xfrm>
          <a:prstGeom prst="wedgeRectCallout">
            <a:avLst>
              <a:gd name="adj1" fmla="val -40830"/>
              <a:gd name="adj2" fmla="val 1891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持有「專技普考及格證書」者，其優待加分比率，依各職類所對應之招生類別相關度增加甄審實得總分</a:t>
            </a:r>
            <a:r>
              <a:rPr lang="en-US" altLang="zh-TW" sz="1600" b="1" dirty="0">
                <a:solidFill>
                  <a:srgbClr val="FFFF00"/>
                </a:solidFill>
                <a:latin typeface="微軟正黑體" panose="020B0604030504040204" pitchFamily="34" charset="-120"/>
                <a:ea typeface="微軟正黑體" panose="020B0604030504040204" pitchFamily="34" charset="-120"/>
              </a:rPr>
              <a:t>15%</a:t>
            </a:r>
            <a:r>
              <a:rPr lang="zh-TW" altLang="en-US" sz="1600" b="1" dirty="0">
                <a:solidFill>
                  <a:schemeClr val="bg1"/>
                </a:solidFill>
                <a:latin typeface="微軟正黑體" panose="020B0604030504040204" pitchFamily="34" charset="-120"/>
                <a:ea typeface="微軟正黑體" panose="020B0604030504040204" pitchFamily="34" charset="-120"/>
              </a:rPr>
              <a:t>、</a:t>
            </a:r>
            <a:r>
              <a:rPr lang="en-US" altLang="zh-TW" sz="1600" b="1" dirty="0">
                <a:solidFill>
                  <a:srgbClr val="FFFF00"/>
                </a:solidFill>
                <a:latin typeface="微軟正黑體" panose="020B0604030504040204" pitchFamily="34" charset="-120"/>
                <a:ea typeface="微軟正黑體" panose="020B0604030504040204" pitchFamily="34" charset="-120"/>
              </a:rPr>
              <a:t>8%</a:t>
            </a:r>
            <a:r>
              <a:rPr lang="zh-TW" altLang="en-US" sz="1600" b="1" dirty="0">
                <a:solidFill>
                  <a:schemeClr val="bg1"/>
                </a:solidFill>
                <a:latin typeface="微軟正黑體" panose="020B0604030504040204" pitchFamily="34" charset="-120"/>
                <a:ea typeface="微軟正黑體" panose="020B0604030504040204" pitchFamily="34" charset="-120"/>
              </a:rPr>
              <a:t>。</a:t>
            </a:r>
          </a:p>
        </p:txBody>
      </p:sp>
      <p:sp>
        <p:nvSpPr>
          <p:cNvPr id="10" name="八角星形 21">
            <a:extLst>
              <a:ext uri="{FF2B5EF4-FFF2-40B4-BE49-F238E27FC236}">
                <a16:creationId xmlns:a16="http://schemas.microsoft.com/office/drawing/2014/main" id="{A945BFC0-CA97-4DCA-93F7-35C63F428F2F}"/>
              </a:ext>
            </a:extLst>
          </p:cNvPr>
          <p:cNvSpPr/>
          <p:nvPr/>
        </p:nvSpPr>
        <p:spPr>
          <a:xfrm>
            <a:off x="5275911" y="852335"/>
            <a:ext cx="360040" cy="344429"/>
          </a:xfrm>
          <a:prstGeom prst="star8">
            <a:avLst>
              <a:gd name="adj" fmla="val 37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FCA7BB4D-0F3C-4A88-B7F3-A51816925143}"/>
              </a:ext>
            </a:extLst>
          </p:cNvPr>
          <p:cNvPicPr>
            <a:picLocks noChangeAspect="1"/>
          </p:cNvPicPr>
          <p:nvPr/>
        </p:nvPicPr>
        <p:blipFill>
          <a:blip r:embed="rId3"/>
          <a:stretch>
            <a:fillRect/>
          </a:stretch>
        </p:blipFill>
        <p:spPr>
          <a:xfrm>
            <a:off x="1454015" y="1361144"/>
            <a:ext cx="6128929" cy="5308350"/>
          </a:xfrm>
          <a:prstGeom prst="rect">
            <a:avLst/>
          </a:prstGeom>
        </p:spPr>
      </p:pic>
      <p:sp>
        <p:nvSpPr>
          <p:cNvPr id="11" name="矩形 10">
            <a:extLst>
              <a:ext uri="{FF2B5EF4-FFF2-40B4-BE49-F238E27FC236}">
                <a16:creationId xmlns:a16="http://schemas.microsoft.com/office/drawing/2014/main" id="{802F3FFD-6111-487B-8C61-2AC2EFA3E0E8}"/>
              </a:ext>
            </a:extLst>
          </p:cNvPr>
          <p:cNvSpPr/>
          <p:nvPr/>
        </p:nvSpPr>
        <p:spPr>
          <a:xfrm>
            <a:off x="3710868" y="6387397"/>
            <a:ext cx="848753" cy="244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53005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574632" y="835739"/>
            <a:ext cx="3313336"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步驟八 輸入基本資料</a:t>
            </a:r>
            <a:r>
              <a:rPr lang="en-US" altLang="zh-TW" sz="2000" b="1" dirty="0">
                <a:latin typeface="微軟正黑體" panose="020B0604030504040204" pitchFamily="34" charset="-120"/>
                <a:ea typeface="微軟正黑體" panose="020B0604030504040204" pitchFamily="34" charset="-120"/>
              </a:rPr>
              <a:t> (1/2)</a:t>
            </a:r>
            <a:endParaRPr lang="zh-TW" altLang="en-US" sz="2000" kern="0" dirty="0">
              <a:solidFill>
                <a:srgbClr val="660066"/>
              </a:solidFill>
              <a:latin typeface="標楷體" panose="03000509000000000000" pitchFamily="65" charset="-120"/>
              <a:ea typeface="標楷體" panose="03000509000000000000" pitchFamily="65"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39728B73-9784-4FF9-82ED-E784940B3BA4}"/>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12" name="八角星形 21">
            <a:extLst>
              <a:ext uri="{FF2B5EF4-FFF2-40B4-BE49-F238E27FC236}">
                <a16:creationId xmlns:a16="http://schemas.microsoft.com/office/drawing/2014/main" id="{A945BFC0-CA97-4DCA-93F7-35C63F428F2F}"/>
              </a:ext>
            </a:extLst>
          </p:cNvPr>
          <p:cNvSpPr/>
          <p:nvPr/>
        </p:nvSpPr>
        <p:spPr>
          <a:xfrm>
            <a:off x="5214592" y="955966"/>
            <a:ext cx="360040" cy="344429"/>
          </a:xfrm>
          <a:prstGeom prst="star8">
            <a:avLst>
              <a:gd name="adj" fmla="val 37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13" name="圖片 12">
            <a:extLst>
              <a:ext uri="{FF2B5EF4-FFF2-40B4-BE49-F238E27FC236}">
                <a16:creationId xmlns:a16="http://schemas.microsoft.com/office/drawing/2014/main" id="{29A3D389-EBBC-4A99-936C-A66495B43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799" y="2464256"/>
            <a:ext cx="8278380" cy="2600688"/>
          </a:xfrm>
          <a:prstGeom prst="rect">
            <a:avLst/>
          </a:prstGeom>
        </p:spPr>
      </p:pic>
      <p:sp>
        <p:nvSpPr>
          <p:cNvPr id="6" name="AutoShape 4">
            <a:extLst>
              <a:ext uri="{FF2B5EF4-FFF2-40B4-BE49-F238E27FC236}">
                <a16:creationId xmlns:a16="http://schemas.microsoft.com/office/drawing/2014/main" id="{74DD4F97-8750-44E5-B53E-3F796BFD5F21}"/>
              </a:ext>
            </a:extLst>
          </p:cNvPr>
          <p:cNvSpPr>
            <a:spLocks noChangeArrowheads="1"/>
          </p:cNvSpPr>
          <p:nvPr/>
        </p:nvSpPr>
        <p:spPr bwMode="auto">
          <a:xfrm>
            <a:off x="1166570" y="1418115"/>
            <a:ext cx="10892645" cy="1121356"/>
          </a:xfrm>
          <a:prstGeom prst="wedgeRectCallout">
            <a:avLst>
              <a:gd name="adj1" fmla="val -40830"/>
              <a:gd name="adj2" fmla="val 18914"/>
            </a:avLst>
          </a:prstGeom>
          <a:solidFill>
            <a:srgbClr val="C00000"/>
          </a:solidFill>
          <a:ln w="9525" algn="ctr">
            <a:no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None/>
            </a:pPr>
            <a:r>
              <a:rPr kumimoji="0" lang="zh-TW" altLang="en-US"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系統會判別考生</a:t>
            </a:r>
            <a:r>
              <a:rPr kumimoji="0" lang="zh-TW" altLang="en-US" sz="1800" b="1" u="sng"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是否</a:t>
            </a:r>
            <a:r>
              <a:rPr kumimoji="0" lang="zh-TW" altLang="zh-TW" sz="1800" b="1" u="sng"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具有中央資料庫學習歷程檔案</a:t>
            </a:r>
            <a:r>
              <a:rPr kumimoji="0" lang="zh-TW" altLang="en-US"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，考生須於本階段資格審查作業</a:t>
            </a:r>
            <a:r>
              <a:rPr kumimoji="0" lang="zh-TW" altLang="en-US" sz="1800" b="1"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確認</a:t>
            </a:r>
            <a:r>
              <a:rPr kumimoji="0" lang="zh-TW" altLang="en-US"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「是否具有中央資料庫學習歷程檔案」，若具有學習歷程中央資料庫之考生，</a:t>
            </a:r>
            <a:r>
              <a:rPr kumimoji="0" lang="zh-TW" altLang="en-US" sz="1800" b="1" u="sng"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系統顯示</a:t>
            </a:r>
            <a:r>
              <a:rPr kumimoji="0" lang="zh-TW" altLang="en-US" sz="1800" b="1"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「否」</a:t>
            </a:r>
            <a:r>
              <a:rPr kumimoji="0" lang="en-US" altLang="zh-TW" sz="1800" b="1"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1800" b="1"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未具有中央資料庫學習歷程檔案</a:t>
            </a:r>
            <a:r>
              <a:rPr kumimoji="0" lang="en-US" altLang="zh-TW" sz="1800" b="1"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1800" b="1"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者</a:t>
            </a:r>
            <a:r>
              <a:rPr kumimoji="0" lang="zh-TW" altLang="en-US"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，須於</a:t>
            </a:r>
            <a:r>
              <a:rPr kumimoji="0" lang="en-US" altLang="zh-TW" sz="1800" b="1" u="sng"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112.5.9(</a:t>
            </a:r>
            <a:r>
              <a:rPr kumimoji="0" lang="zh-TW" altLang="en-US" sz="1800" b="1" u="sng"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星期二</a:t>
            </a:r>
            <a:r>
              <a:rPr kumimoji="0" lang="en-US" altLang="zh-TW" sz="1800" b="1" u="sng"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)17:00</a:t>
            </a:r>
            <a:r>
              <a:rPr kumimoji="0" lang="zh-TW" altLang="en-US" sz="1800" b="1" u="sng"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a:t>
            </a:r>
            <a:r>
              <a:rPr kumimoji="0" lang="zh-TW" altLang="en-US"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向本委員會提出疑義申請，</a:t>
            </a:r>
            <a:r>
              <a:rPr kumimoji="0" lang="zh-TW" altLang="zh-TW"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逾期或未</a:t>
            </a:r>
            <a:r>
              <a:rPr kumimoji="0" lang="zh-TW" altLang="en-US"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依規定提出申請</a:t>
            </a:r>
            <a:r>
              <a:rPr kumimoji="0" lang="zh-TW" altLang="zh-TW"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者，其後亦不得再要求使用中央資料庫學習歷程檔案資料</a:t>
            </a:r>
            <a:r>
              <a:rPr kumimoji="0" lang="zh-TW" altLang="en-US"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en-US" altLang="zh-TW"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向右箭號 66">
            <a:extLst>
              <a:ext uri="{FF2B5EF4-FFF2-40B4-BE49-F238E27FC236}">
                <a16:creationId xmlns:a16="http://schemas.microsoft.com/office/drawing/2014/main" id="{21473433-B6E2-407E-A492-3E303DAECBA2}"/>
              </a:ext>
            </a:extLst>
          </p:cNvPr>
          <p:cNvSpPr/>
          <p:nvPr/>
        </p:nvSpPr>
        <p:spPr>
          <a:xfrm>
            <a:off x="5797693" y="4746424"/>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pic>
        <p:nvPicPr>
          <p:cNvPr id="16" name="圖片 15">
            <a:extLst>
              <a:ext uri="{FF2B5EF4-FFF2-40B4-BE49-F238E27FC236}">
                <a16:creationId xmlns:a16="http://schemas.microsoft.com/office/drawing/2014/main" id="{33C7392F-F296-45CE-A252-143C9C5BCFE7}"/>
              </a:ext>
            </a:extLst>
          </p:cNvPr>
          <p:cNvPicPr>
            <a:picLocks noChangeAspect="1"/>
          </p:cNvPicPr>
          <p:nvPr/>
        </p:nvPicPr>
        <p:blipFill>
          <a:blip r:embed="rId4"/>
          <a:stretch>
            <a:fillRect/>
          </a:stretch>
        </p:blipFill>
        <p:spPr>
          <a:xfrm>
            <a:off x="2261608" y="5421779"/>
            <a:ext cx="8104762" cy="1380952"/>
          </a:xfrm>
          <a:prstGeom prst="rect">
            <a:avLst/>
          </a:prstGeom>
        </p:spPr>
      </p:pic>
      <p:sp>
        <p:nvSpPr>
          <p:cNvPr id="17" name="向右箭號 66">
            <a:extLst>
              <a:ext uri="{FF2B5EF4-FFF2-40B4-BE49-F238E27FC236}">
                <a16:creationId xmlns:a16="http://schemas.microsoft.com/office/drawing/2014/main" id="{3B2E91A5-7F40-47BE-981D-3C624DE8653B}"/>
              </a:ext>
            </a:extLst>
          </p:cNvPr>
          <p:cNvSpPr/>
          <p:nvPr/>
        </p:nvSpPr>
        <p:spPr>
          <a:xfrm>
            <a:off x="5797693" y="5781363"/>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
        <p:nvSpPr>
          <p:cNvPr id="11" name="AutoShape 4">
            <a:extLst>
              <a:ext uri="{FF2B5EF4-FFF2-40B4-BE49-F238E27FC236}">
                <a16:creationId xmlns:a16="http://schemas.microsoft.com/office/drawing/2014/main" id="{74DD4F97-8750-44E5-B53E-3F796BFD5F21}"/>
              </a:ext>
            </a:extLst>
          </p:cNvPr>
          <p:cNvSpPr>
            <a:spLocks noChangeArrowheads="1"/>
          </p:cNvSpPr>
          <p:nvPr/>
        </p:nvSpPr>
        <p:spPr bwMode="auto">
          <a:xfrm>
            <a:off x="3589034" y="5077665"/>
            <a:ext cx="6047715" cy="364889"/>
          </a:xfrm>
          <a:prstGeom prst="wedgeRectCallout">
            <a:avLst>
              <a:gd name="adj1" fmla="val -40830"/>
              <a:gd name="adj2" fmla="val 18914"/>
            </a:avLst>
          </a:prstGeom>
          <a:solidFill>
            <a:srgbClr val="C00000"/>
          </a:solidFill>
          <a:ln w="9525" algn="ctr">
            <a:noFill/>
            <a:miter lim="800000"/>
            <a:headEnd/>
            <a:tailEnd/>
          </a:ln>
          <a:effectLst>
            <a:outerShdw dist="20000" dir="5400000" rotWithShape="0">
              <a:srgbClr val="000000">
                <a:alpha val="37999"/>
              </a:srgbClr>
            </a:outerShdw>
          </a:effectLst>
        </p:spPr>
        <p:txBody>
          <a:bodyPr anchor="ct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None/>
            </a:pPr>
            <a:r>
              <a:rPr kumimoji="0" lang="zh-TW" altLang="en-US" sz="1800" b="1" u="sng"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a:t>
            </a:r>
            <a:r>
              <a:rPr kumimoji="0" lang="zh-TW" altLang="zh-TW" sz="1800" b="1" u="sng" dirty="0">
                <a:solidFill>
                  <a:schemeClr val="accent4">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具有中央資料庫學習歷程檔案之考生</a:t>
            </a:r>
            <a:r>
              <a:rPr kumimoji="0" lang="zh-TW" altLang="en-US" sz="1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，系統會顯示「否」</a:t>
            </a:r>
          </a:p>
        </p:txBody>
      </p:sp>
    </p:spTree>
    <p:extLst>
      <p:ext uri="{BB962C8B-B14F-4D97-AF65-F5344CB8AC3E}">
        <p14:creationId xmlns:p14="http://schemas.microsoft.com/office/powerpoint/2010/main" val="3446606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4A6474F-4034-4574-B199-0E483B711246}"/>
              </a:ext>
            </a:extLst>
          </p:cNvPr>
          <p:cNvPicPr>
            <a:picLocks noChangeAspect="1"/>
          </p:cNvPicPr>
          <p:nvPr/>
        </p:nvPicPr>
        <p:blipFill rotWithShape="1">
          <a:blip r:embed="rId3">
            <a:extLst>
              <a:ext uri="{28A0092B-C50C-407E-A947-70E740481C1C}">
                <a14:useLocalDpi xmlns:a14="http://schemas.microsoft.com/office/drawing/2010/main" val="0"/>
              </a:ext>
            </a:extLst>
          </a:blip>
          <a:srcRect r="5190"/>
          <a:stretch/>
        </p:blipFill>
        <p:spPr>
          <a:xfrm>
            <a:off x="2959470" y="1358616"/>
            <a:ext cx="5495379" cy="5300085"/>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743987"/>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539119" y="743987"/>
            <a:ext cx="3175113"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步驟八 輸入基本資料</a:t>
            </a:r>
            <a:r>
              <a:rPr lang="en-US" altLang="zh-TW" sz="2000" b="1" dirty="0">
                <a:latin typeface="微軟正黑體" panose="020B0604030504040204" pitchFamily="34" charset="-120"/>
                <a:ea typeface="微軟正黑體" panose="020B0604030504040204" pitchFamily="34" charset="-120"/>
              </a:rPr>
              <a:t> (2/2)</a:t>
            </a:r>
            <a:endParaRPr lang="zh-TW" altLang="en-US" sz="2000" kern="0" dirty="0">
              <a:solidFill>
                <a:srgbClr val="660066"/>
              </a:solidFill>
              <a:latin typeface="標楷體" panose="03000509000000000000" pitchFamily="65" charset="-120"/>
              <a:ea typeface="標楷體" panose="03000509000000000000" pitchFamily="65" charset="-120"/>
            </a:endParaRPr>
          </a:p>
        </p:txBody>
      </p:sp>
      <p:sp>
        <p:nvSpPr>
          <p:cNvPr id="15" name="AutoShape 4">
            <a:extLst>
              <a:ext uri="{FF2B5EF4-FFF2-40B4-BE49-F238E27FC236}">
                <a16:creationId xmlns:a16="http://schemas.microsoft.com/office/drawing/2014/main" id="{159BBE03-08B3-48DF-B621-D320FD1DE088}"/>
              </a:ext>
            </a:extLst>
          </p:cNvPr>
          <p:cNvSpPr>
            <a:spLocks noChangeArrowheads="1"/>
          </p:cNvSpPr>
          <p:nvPr/>
        </p:nvSpPr>
        <p:spPr bwMode="auto">
          <a:xfrm>
            <a:off x="7286499" y="1255893"/>
            <a:ext cx="3892061" cy="415661"/>
          </a:xfrm>
          <a:prstGeom prst="wedgeRectCallout">
            <a:avLst>
              <a:gd name="adj1" fmla="val -56561"/>
              <a:gd name="adj2" fmla="val 51207"/>
            </a:avLst>
          </a:prstGeom>
          <a:solidFill>
            <a:srgbClr val="C00000"/>
          </a:solidFill>
          <a:ln w="9525" algn="ctr">
            <a:noFill/>
            <a:miter lim="800000"/>
            <a:headEnd/>
            <a:tailEnd/>
          </a:ln>
          <a:effectLst>
            <a:outerShdw dist="20000" dir="5400000" rotWithShape="0">
              <a:srgbClr val="000000">
                <a:alpha val="37999"/>
              </a:srgbClr>
            </a:outerShdw>
          </a:effectLst>
        </p:spPr>
        <p:txBody>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algn="ctr" eaLnBrk="1" hangingPunct="1">
              <a:spcBef>
                <a:spcPct val="0"/>
              </a:spcBef>
              <a:buClr>
                <a:schemeClr val="accent1"/>
              </a:buClr>
              <a:buFontTx/>
              <a:buNone/>
            </a:pPr>
            <a:r>
              <a:rPr kumimoji="0" lang="zh-TW" altLang="en-US" sz="1800" b="1" dirty="0">
                <a:solidFill>
                  <a:schemeClr val="bg1"/>
                </a:solidFill>
                <a:latin typeface="微軟正黑體" panose="020B0604030504040204" pitchFamily="34" charset="-120"/>
                <a:ea typeface="微軟正黑體" panose="020B0604030504040204" pitchFamily="34" charset="-120"/>
              </a:rPr>
              <a:t>請考生依序完整填寫下列欄位資料</a:t>
            </a:r>
          </a:p>
        </p:txBody>
      </p:sp>
      <p:sp>
        <p:nvSpPr>
          <p:cNvPr id="7" name="直線圖說文字 1 6"/>
          <p:cNvSpPr/>
          <p:nvPr/>
        </p:nvSpPr>
        <p:spPr>
          <a:xfrm>
            <a:off x="8219747" y="2120171"/>
            <a:ext cx="3892061" cy="859058"/>
          </a:xfrm>
          <a:prstGeom prst="borderCallout1">
            <a:avLst>
              <a:gd name="adj1" fmla="val 31146"/>
              <a:gd name="adj2" fmla="val -261"/>
              <a:gd name="adj3" fmla="val 49412"/>
              <a:gd name="adj4" fmla="val -2591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請考生務必</a:t>
            </a:r>
            <a:r>
              <a:rPr lang="zh-TW" altLang="en-US" sz="1600" b="1" dirty="0">
                <a:solidFill>
                  <a:srgbClr val="FFFF00"/>
                </a:solidFill>
                <a:latin typeface="微軟正黑體" panose="020B0604030504040204" pitchFamily="34" charset="-120"/>
                <a:ea typeface="微軟正黑體" panose="020B0604030504040204" pitchFamily="34" charset="-120"/>
              </a:rPr>
              <a:t>填寫完整且正確</a:t>
            </a:r>
            <a:r>
              <a:rPr lang="zh-TW" altLang="en-US" sz="1600" b="1" dirty="0">
                <a:solidFill>
                  <a:schemeClr val="bg1"/>
                </a:solidFill>
                <a:latin typeface="微軟正黑體" panose="020B0604030504040204" pitchFamily="34" charset="-120"/>
                <a:ea typeface="微軟正黑體" panose="020B0604030504040204" pitchFamily="34" charset="-120"/>
              </a:rPr>
              <a:t>，在招生期間可連絡之地址、可接收簡訊之手機號碼，以備緊急聯絡發送簡訊之需。</a:t>
            </a:r>
          </a:p>
        </p:txBody>
      </p:sp>
      <p:sp>
        <p:nvSpPr>
          <p:cNvPr id="10" name="直線圖說文字 1 9"/>
          <p:cNvSpPr/>
          <p:nvPr/>
        </p:nvSpPr>
        <p:spPr>
          <a:xfrm>
            <a:off x="6852586" y="3768689"/>
            <a:ext cx="3063771" cy="422030"/>
          </a:xfrm>
          <a:prstGeom prst="borderCallout1">
            <a:avLst>
              <a:gd name="adj1" fmla="val 52084"/>
              <a:gd name="adj2" fmla="val -197"/>
              <a:gd name="adj3" fmla="val 60363"/>
              <a:gd name="adj4" fmla="val -4799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緊急聯絡人電話</a:t>
            </a:r>
            <a:r>
              <a:rPr lang="zh-TW" altLang="en-US" sz="1600" b="1" dirty="0">
                <a:solidFill>
                  <a:srgbClr val="FFFF00"/>
                </a:solidFill>
                <a:latin typeface="微軟正黑體" panose="020B0604030504040204" pitchFamily="34" charset="-120"/>
                <a:ea typeface="微軟正黑體" panose="020B0604030504040204" pitchFamily="34" charset="-120"/>
              </a:rPr>
              <a:t>不得</a:t>
            </a:r>
            <a:r>
              <a:rPr lang="zh-TW" altLang="en-US" sz="1600" b="1" dirty="0">
                <a:solidFill>
                  <a:schemeClr val="bg1"/>
                </a:solidFill>
                <a:latin typeface="微軟正黑體" panose="020B0604030504040204" pitchFamily="34" charset="-120"/>
                <a:ea typeface="微軟正黑體" panose="020B0604030504040204" pitchFamily="34" charset="-120"/>
              </a:rPr>
              <a:t>為考生本人</a:t>
            </a:r>
          </a:p>
        </p:txBody>
      </p:sp>
      <p:sp>
        <p:nvSpPr>
          <p:cNvPr id="18" name="直線圖說文字 1 17"/>
          <p:cNvSpPr/>
          <p:nvPr/>
        </p:nvSpPr>
        <p:spPr>
          <a:xfrm>
            <a:off x="750276" y="4709731"/>
            <a:ext cx="2469173" cy="1370673"/>
          </a:xfrm>
          <a:prstGeom prst="borderCallout1">
            <a:avLst>
              <a:gd name="adj1" fmla="val 50168"/>
              <a:gd name="adj2" fmla="val 100195"/>
              <a:gd name="adj3" fmla="val 71803"/>
              <a:gd name="adj4" fmla="val 115898"/>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畢</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業科組別</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請務必填寫正確，</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以利後續上傳資料時判別該生所屬學校型態。</a:t>
            </a:r>
            <a:br>
              <a:rPr lang="en-US" altLang="zh-TW" sz="1600" b="1" dirty="0">
                <a:solidFill>
                  <a:schemeClr val="bg1"/>
                </a:solidFill>
                <a:latin typeface="微軟正黑體" panose="020B0604030504040204" pitchFamily="34" charset="-120"/>
                <a:ea typeface="微軟正黑體" panose="020B0604030504040204" pitchFamily="34" charset="-120"/>
              </a:rPr>
            </a:br>
            <a:r>
              <a:rPr lang="zh-TW" altLang="en-US" sz="1200" b="1" dirty="0">
                <a:solidFill>
                  <a:schemeClr val="bg1"/>
                </a:solidFill>
                <a:latin typeface="微軟正黑體" panose="020B0604030504040204" pitchFamily="34" charset="-120"/>
                <a:ea typeface="微軟正黑體" panose="020B0604030504040204" pitchFamily="34" charset="-120"/>
              </a:rPr>
              <a:t>（參閱簡章</a:t>
            </a:r>
            <a:r>
              <a:rPr lang="en-US" altLang="zh-TW" sz="1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1350-1351</a:t>
            </a:r>
            <a:r>
              <a:rPr lang="zh-TW" altLang="en-US" sz="1200" b="1" dirty="0">
                <a:solidFill>
                  <a:schemeClr val="bg1"/>
                </a:solidFill>
                <a:latin typeface="微軟正黑體" panose="020B0604030504040204" pitchFamily="34" charset="-120"/>
                <a:ea typeface="微軟正黑體" panose="020B0604030504040204" pitchFamily="34" charset="-120"/>
              </a:rPr>
              <a:t>頁）</a:t>
            </a:r>
          </a:p>
        </p:txBody>
      </p:sp>
      <p:sp>
        <p:nvSpPr>
          <p:cNvPr id="19" name="直線圖說文字 1 18"/>
          <p:cNvSpPr/>
          <p:nvPr/>
        </p:nvSpPr>
        <p:spPr>
          <a:xfrm>
            <a:off x="7857337" y="5526972"/>
            <a:ext cx="3321223" cy="646866"/>
          </a:xfrm>
          <a:prstGeom prst="borderCallout1">
            <a:avLst>
              <a:gd name="adj1" fmla="val 52084"/>
              <a:gd name="adj2" fmla="val -197"/>
              <a:gd name="adj3" fmla="val 139676"/>
              <a:gd name="adj4" fmla="val -6209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點選</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下一步</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儲存</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en-US" altLang="zh-TW" sz="1600" b="1" dirty="0">
                <a:solidFill>
                  <a:schemeClr val="bg1"/>
                </a:solidFill>
                <a:latin typeface="微軟正黑體" panose="020B0604030504040204" pitchFamily="34" charset="-120"/>
                <a:ea typeface="微軟正黑體" panose="020B0604030504040204" pitchFamily="34" charset="-120"/>
              </a:rPr>
              <a:t>』</a:t>
            </a: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系統則會將考生所登錄之資料建檔</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
        <p:nvSpPr>
          <p:cNvPr id="12" name="八角星形 21">
            <a:extLst>
              <a:ext uri="{FF2B5EF4-FFF2-40B4-BE49-F238E27FC236}">
                <a16:creationId xmlns:a16="http://schemas.microsoft.com/office/drawing/2014/main" id="{A945BFC0-CA97-4DCA-93F7-35C63F428F2F}"/>
              </a:ext>
            </a:extLst>
          </p:cNvPr>
          <p:cNvSpPr/>
          <p:nvPr/>
        </p:nvSpPr>
        <p:spPr>
          <a:xfrm>
            <a:off x="5231798" y="855657"/>
            <a:ext cx="360040" cy="344429"/>
          </a:xfrm>
          <a:prstGeom prst="star8">
            <a:avLst>
              <a:gd name="adj" fmla="val 37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6" name="矩形 15">
            <a:extLst>
              <a:ext uri="{FF2B5EF4-FFF2-40B4-BE49-F238E27FC236}">
                <a16:creationId xmlns:a16="http://schemas.microsoft.com/office/drawing/2014/main" id="{12D2958C-DE4D-4C68-9084-DCEA32E7F6C3}"/>
              </a:ext>
            </a:extLst>
          </p:cNvPr>
          <p:cNvSpPr/>
          <p:nvPr/>
        </p:nvSpPr>
        <p:spPr>
          <a:xfrm>
            <a:off x="5095783" y="6400796"/>
            <a:ext cx="754846" cy="2579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28838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4CF30AE-6B5E-41E7-8CE8-3BE65D121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600" y="1418461"/>
            <a:ext cx="5533525" cy="5246878"/>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752866"/>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394612" y="766623"/>
            <a:ext cx="3557364"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步驟九 資料確定送出</a:t>
            </a:r>
            <a:r>
              <a:rPr lang="en-US" altLang="zh-TW" sz="2000" b="1" dirty="0">
                <a:latin typeface="微軟正黑體" panose="020B0604030504040204" pitchFamily="34" charset="-120"/>
                <a:ea typeface="微軟正黑體" panose="020B0604030504040204" pitchFamily="34" charset="-120"/>
              </a:rPr>
              <a:t>(1/2)</a:t>
            </a:r>
            <a:endParaRPr lang="zh-TW" altLang="en-US" sz="2000" kern="0" dirty="0">
              <a:solidFill>
                <a:srgbClr val="660066"/>
              </a:solidFill>
              <a:latin typeface="標楷體" panose="03000509000000000000" pitchFamily="65" charset="-120"/>
              <a:ea typeface="標楷體" panose="03000509000000000000" pitchFamily="65" charset="-120"/>
            </a:endParaRPr>
          </a:p>
        </p:txBody>
      </p:sp>
      <p:sp>
        <p:nvSpPr>
          <p:cNvPr id="13" name="直線圖說文字 1 12"/>
          <p:cNvSpPr/>
          <p:nvPr/>
        </p:nvSpPr>
        <p:spPr>
          <a:xfrm>
            <a:off x="6947511" y="5382035"/>
            <a:ext cx="5147395" cy="561265"/>
          </a:xfrm>
          <a:prstGeom prst="borderCallout1">
            <a:avLst>
              <a:gd name="adj1" fmla="val 52243"/>
              <a:gd name="adj2" fmla="val 963"/>
              <a:gd name="adj3" fmla="val 200165"/>
              <a:gd name="adj4" fmla="val -69936"/>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考生核對資料後，若資料確認無誤，按下</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我要進行確定送出</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按鈕</a:t>
            </a:r>
          </a:p>
        </p:txBody>
      </p:sp>
      <p:sp>
        <p:nvSpPr>
          <p:cNvPr id="16" name="矩形 5">
            <a:extLst>
              <a:ext uri="{FF2B5EF4-FFF2-40B4-BE49-F238E27FC236}">
                <a16:creationId xmlns:a16="http://schemas.microsoft.com/office/drawing/2014/main" id="{72F83CFD-8CE2-4CFB-9D0A-DB5629BFF7AA}"/>
              </a:ext>
            </a:extLst>
          </p:cNvPr>
          <p:cNvSpPr>
            <a:spLocks noChangeArrowheads="1"/>
          </p:cNvSpPr>
          <p:nvPr/>
        </p:nvSpPr>
        <p:spPr bwMode="auto">
          <a:xfrm rot="16200000">
            <a:off x="9103037" y="92259"/>
            <a:ext cx="1169551" cy="382165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考生必須完成「</a:t>
            </a:r>
            <a:r>
              <a:rPr lang="zh-TW" altLang="en-US" sz="1600" b="1" dirty="0">
                <a:solidFill>
                  <a:srgbClr val="FFFF00"/>
                </a:solidFill>
                <a:latin typeface="微軟正黑體" panose="020B0604030504040204" pitchFamily="34" charset="-120"/>
                <a:ea typeface="微軟正黑體" panose="020B0604030504040204" pitchFamily="34" charset="-120"/>
              </a:rPr>
              <a:t>我要進行確定送出</a:t>
            </a:r>
            <a:r>
              <a:rPr lang="zh-TW" altLang="en-US" sz="1600" b="1" dirty="0">
                <a:solidFill>
                  <a:schemeClr val="bg1"/>
                </a:solidFill>
                <a:latin typeface="微軟正黑體" panose="020B0604030504040204" pitchFamily="34" charset="-120"/>
                <a:ea typeface="微軟正黑體" panose="020B0604030504040204" pitchFamily="34" charset="-120"/>
              </a:rPr>
              <a:t>」作業，才能列印申請表件，並請將審查資料於</a:t>
            </a:r>
            <a:r>
              <a:rPr lang="en-US" altLang="zh-TW" sz="1600" b="1" dirty="0">
                <a:solidFill>
                  <a:srgbClr val="FFFF00"/>
                </a:solidFill>
                <a:latin typeface="微軟正黑體" panose="020B0604030504040204" pitchFamily="34" charset="-120"/>
                <a:ea typeface="微軟正黑體" panose="020B0604030504040204" pitchFamily="34" charset="-120"/>
              </a:rPr>
              <a:t>112.5.9(</a:t>
            </a:r>
            <a:r>
              <a:rPr lang="zh-TW" altLang="en-US" sz="1600" b="1" dirty="0">
                <a:solidFill>
                  <a:srgbClr val="FFFF00"/>
                </a:solidFill>
                <a:latin typeface="微軟正黑體" panose="020B0604030504040204" pitchFamily="34" charset="-120"/>
                <a:ea typeface="微軟正黑體" panose="020B0604030504040204" pitchFamily="34" charset="-120"/>
              </a:rPr>
              <a:t>二</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前</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郵戳為憑</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寄出</a:t>
            </a:r>
            <a:r>
              <a:rPr lang="zh-TW" altLang="en-US" sz="1600" b="1" dirty="0">
                <a:solidFill>
                  <a:schemeClr val="bg1"/>
                </a:solidFill>
                <a:latin typeface="微軟正黑體" panose="020B0604030504040204" pitchFamily="34" charset="-120"/>
                <a:ea typeface="微軟正黑體" panose="020B0604030504040204" pitchFamily="34" charset="-120"/>
              </a:rPr>
              <a:t>才算完成資格審查申請。</a:t>
            </a:r>
          </a:p>
        </p:txBody>
      </p:sp>
      <p:sp>
        <p:nvSpPr>
          <p:cNvPr id="17" name="矩形 16">
            <a:extLst>
              <a:ext uri="{FF2B5EF4-FFF2-40B4-BE49-F238E27FC236}">
                <a16:creationId xmlns:a16="http://schemas.microsoft.com/office/drawing/2014/main" id="{36AE405C-7EA4-47E5-9E24-A67F4AD5030B}"/>
              </a:ext>
            </a:extLst>
          </p:cNvPr>
          <p:cNvSpPr/>
          <p:nvPr/>
        </p:nvSpPr>
        <p:spPr>
          <a:xfrm>
            <a:off x="1938684" y="3592765"/>
            <a:ext cx="384598" cy="2936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2665E24C-D9AA-4D0E-88B4-6E59FF02021C}"/>
              </a:ext>
            </a:extLst>
          </p:cNvPr>
          <p:cNvSpPr/>
          <p:nvPr/>
        </p:nvSpPr>
        <p:spPr>
          <a:xfrm>
            <a:off x="1938684" y="1671612"/>
            <a:ext cx="384598" cy="2936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C4B3F1BF-C890-4112-9E0F-FA585D86EDA5}"/>
              </a:ext>
            </a:extLst>
          </p:cNvPr>
          <p:cNvSpPr/>
          <p:nvPr/>
        </p:nvSpPr>
        <p:spPr>
          <a:xfrm>
            <a:off x="1165381" y="1814800"/>
            <a:ext cx="487111" cy="2789003"/>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若需要修改</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，請選</a:t>
            </a:r>
            <a:r>
              <a:rPr lang="zh-TW" altLang="en-US" b="1" dirty="0">
                <a:solidFill>
                  <a:srgbClr val="C00000"/>
                </a:solidFill>
                <a:latin typeface="微軟正黑體" panose="020B0604030504040204" pitchFamily="34" charset="-120"/>
                <a:ea typeface="微軟正黑體" panose="020B0604030504040204" pitchFamily="34" charset="-120"/>
              </a:rPr>
              <a:t>修改</a:t>
            </a:r>
          </a:p>
        </p:txBody>
      </p:sp>
      <p:cxnSp>
        <p:nvCxnSpPr>
          <p:cNvPr id="20" name="直線接點 19">
            <a:extLst>
              <a:ext uri="{FF2B5EF4-FFF2-40B4-BE49-F238E27FC236}">
                <a16:creationId xmlns:a16="http://schemas.microsoft.com/office/drawing/2014/main" id="{5E13689F-86D0-4BAD-9C0F-93982161FE90}"/>
              </a:ext>
            </a:extLst>
          </p:cNvPr>
          <p:cNvCxnSpPr>
            <a:cxnSpLocks/>
            <a:stCxn id="18" idx="1"/>
          </p:cNvCxnSpPr>
          <p:nvPr/>
        </p:nvCxnSpPr>
        <p:spPr>
          <a:xfrm flipH="1">
            <a:off x="1679578" y="1818438"/>
            <a:ext cx="259106" cy="204837"/>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1" name="直線接點 20">
            <a:extLst>
              <a:ext uri="{FF2B5EF4-FFF2-40B4-BE49-F238E27FC236}">
                <a16:creationId xmlns:a16="http://schemas.microsoft.com/office/drawing/2014/main" id="{EE3E53D3-BD54-486B-82F4-C810A8A9BE49}"/>
              </a:ext>
            </a:extLst>
          </p:cNvPr>
          <p:cNvCxnSpPr>
            <a:cxnSpLocks/>
          </p:cNvCxnSpPr>
          <p:nvPr/>
        </p:nvCxnSpPr>
        <p:spPr>
          <a:xfrm flipH="1" flipV="1">
            <a:off x="1652492" y="3160982"/>
            <a:ext cx="259108" cy="578609"/>
          </a:xfrm>
          <a:prstGeom prst="line">
            <a:avLst/>
          </a:prstGeom>
          <a:ln w="19050"/>
        </p:spPr>
        <p:style>
          <a:lnRef idx="1">
            <a:schemeClr val="accent6"/>
          </a:lnRef>
          <a:fillRef idx="0">
            <a:schemeClr val="accent6"/>
          </a:fillRef>
          <a:effectRef idx="0">
            <a:schemeClr val="accent6"/>
          </a:effectRef>
          <a:fontRef idx="minor">
            <a:schemeClr val="tx1"/>
          </a:fontRef>
        </p:style>
      </p:cxnSp>
      <p:pic>
        <p:nvPicPr>
          <p:cNvPr id="24" name="圖片 23">
            <a:extLst>
              <a:ext uri="{FF2B5EF4-FFF2-40B4-BE49-F238E27FC236}">
                <a16:creationId xmlns:a16="http://schemas.microsoft.com/office/drawing/2014/main" id="{2056155B-F89D-4CFD-8B3A-BA7994997745}"/>
              </a:ext>
            </a:extLst>
          </p:cNvPr>
          <p:cNvPicPr>
            <a:picLocks noChangeAspect="1"/>
          </p:cNvPicPr>
          <p:nvPr/>
        </p:nvPicPr>
        <p:blipFill>
          <a:blip r:embed="rId4"/>
          <a:stretch>
            <a:fillRect/>
          </a:stretch>
        </p:blipFill>
        <p:spPr>
          <a:xfrm>
            <a:off x="7776983" y="3886417"/>
            <a:ext cx="4248150" cy="1019175"/>
          </a:xfrm>
          <a:prstGeom prst="rect">
            <a:avLst/>
          </a:prstGeom>
          <a:ln w="19050">
            <a:solidFill>
              <a:srgbClr val="FF0000"/>
            </a:solidFill>
          </a:ln>
        </p:spPr>
      </p:pic>
      <p:sp>
        <p:nvSpPr>
          <p:cNvPr id="25" name="向右箭號 66">
            <a:extLst>
              <a:ext uri="{FF2B5EF4-FFF2-40B4-BE49-F238E27FC236}">
                <a16:creationId xmlns:a16="http://schemas.microsoft.com/office/drawing/2014/main" id="{0C58FA67-5018-48B9-A4BD-797573CB2A07}"/>
              </a:ext>
            </a:extLst>
          </p:cNvPr>
          <p:cNvSpPr/>
          <p:nvPr/>
        </p:nvSpPr>
        <p:spPr>
          <a:xfrm rot="16200000">
            <a:off x="9757057" y="4961561"/>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
        <p:nvSpPr>
          <p:cNvPr id="26" name="矩形 25">
            <a:extLst>
              <a:ext uri="{FF2B5EF4-FFF2-40B4-BE49-F238E27FC236}">
                <a16:creationId xmlns:a16="http://schemas.microsoft.com/office/drawing/2014/main" id="{77EEB0D4-832D-4A53-AFC1-A5463B2C43BA}"/>
              </a:ext>
            </a:extLst>
          </p:cNvPr>
          <p:cNvSpPr/>
          <p:nvPr/>
        </p:nvSpPr>
        <p:spPr>
          <a:xfrm>
            <a:off x="1920396" y="6371687"/>
            <a:ext cx="1389732" cy="2936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FDA32A47-3102-468D-A417-09C860F85A5A}"/>
              </a:ext>
            </a:extLst>
          </p:cNvPr>
          <p:cNvSpPr/>
          <p:nvPr/>
        </p:nvSpPr>
        <p:spPr>
          <a:xfrm>
            <a:off x="10543032" y="4392183"/>
            <a:ext cx="688148" cy="429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98531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75D4669C-1325-4826-8F6D-B923F0796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0" y="1346120"/>
            <a:ext cx="5481153" cy="5314496"/>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761743"/>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875255" y="775500"/>
            <a:ext cx="3396761"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步驟九 資料確定送出</a:t>
            </a:r>
            <a:r>
              <a:rPr lang="en-US" altLang="zh-TW" sz="2000" b="1" dirty="0">
                <a:latin typeface="微軟正黑體" panose="020B0604030504040204" pitchFamily="34" charset="-120"/>
                <a:ea typeface="微軟正黑體" panose="020B0604030504040204" pitchFamily="34" charset="-120"/>
              </a:rPr>
              <a:t>(2/2)</a:t>
            </a:r>
            <a:endParaRPr lang="zh-TW" altLang="en-US" sz="2000" kern="0" dirty="0">
              <a:solidFill>
                <a:srgbClr val="660066"/>
              </a:solidFill>
              <a:latin typeface="標楷體" panose="03000509000000000000" pitchFamily="65" charset="-120"/>
              <a:ea typeface="標楷體" panose="03000509000000000000" pitchFamily="65" charset="-120"/>
            </a:endParaRPr>
          </a:p>
        </p:txBody>
      </p:sp>
      <p:sp>
        <p:nvSpPr>
          <p:cNvPr id="12" name="直線圖說文字 1 11"/>
          <p:cNvSpPr/>
          <p:nvPr/>
        </p:nvSpPr>
        <p:spPr>
          <a:xfrm>
            <a:off x="9069659" y="5368398"/>
            <a:ext cx="2976291" cy="675688"/>
          </a:xfrm>
          <a:prstGeom prst="borderCallout1">
            <a:avLst>
              <a:gd name="adj1" fmla="val 52243"/>
              <a:gd name="adj2" fmla="val 963"/>
              <a:gd name="adj3" fmla="val 73156"/>
              <a:gd name="adj4" fmla="val -1491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畢</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業科</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組、學程</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歸屬群別為「動力機械群」</a:t>
            </a:r>
          </a:p>
        </p:txBody>
      </p:sp>
      <p:sp>
        <p:nvSpPr>
          <p:cNvPr id="13" name="八角星形 21">
            <a:extLst>
              <a:ext uri="{FF2B5EF4-FFF2-40B4-BE49-F238E27FC236}">
                <a16:creationId xmlns:a16="http://schemas.microsoft.com/office/drawing/2014/main" id="{A945BFC0-CA97-4DCA-93F7-35C63F428F2F}"/>
              </a:ext>
            </a:extLst>
          </p:cNvPr>
          <p:cNvSpPr/>
          <p:nvPr/>
        </p:nvSpPr>
        <p:spPr>
          <a:xfrm>
            <a:off x="5515215" y="884975"/>
            <a:ext cx="360040" cy="344429"/>
          </a:xfrm>
          <a:prstGeom prst="star8">
            <a:avLst>
              <a:gd name="adj" fmla="val 37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3991313" y="2297946"/>
            <a:ext cx="1883942" cy="365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6848856" y="5819041"/>
            <a:ext cx="1749044" cy="2543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直線圖說文字 1 15"/>
          <p:cNvSpPr/>
          <p:nvPr/>
        </p:nvSpPr>
        <p:spPr>
          <a:xfrm>
            <a:off x="1309202" y="4021584"/>
            <a:ext cx="2627797" cy="2147690"/>
          </a:xfrm>
          <a:prstGeom prst="borderCallout1">
            <a:avLst>
              <a:gd name="adj1" fmla="val 100116"/>
              <a:gd name="adj2" fmla="val 49417"/>
              <a:gd name="adj3" fmla="val 117059"/>
              <a:gd name="adj4" fmla="val 10029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若考生以「全國高級中等學校專業群科專題實作及創意競賽決賽</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創意組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及</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專題組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」報名，考生須先勾選確認使用「</a:t>
            </a:r>
            <a:r>
              <a:rPr lang="zh-TW" altLang="en-US" sz="1600" b="1" u="sng" dirty="0">
                <a:solidFill>
                  <a:srgbClr val="FFFF00"/>
                </a:solidFill>
                <a:latin typeface="微軟正黑體" panose="020B0604030504040204" pitchFamily="34" charset="-120"/>
                <a:ea typeface="微軟正黑體" panose="020B0604030504040204" pitchFamily="34" charset="-120"/>
              </a:rPr>
              <a:t>獲獎群別</a:t>
            </a:r>
            <a:r>
              <a:rPr lang="zh-TW" altLang="en-US" sz="1600" b="1" dirty="0">
                <a:solidFill>
                  <a:schemeClr val="bg1"/>
                </a:solidFill>
                <a:latin typeface="微軟正黑體" panose="020B0604030504040204" pitchFamily="34" charset="-120"/>
                <a:ea typeface="微軟正黑體" panose="020B0604030504040204" pitchFamily="34" charset="-120"/>
              </a:rPr>
              <a:t>」或「</a:t>
            </a:r>
            <a:r>
              <a:rPr lang="zh-TW" altLang="en-US" sz="1600" b="1" u="sng" dirty="0">
                <a:solidFill>
                  <a:srgbClr val="FFFF00"/>
                </a:solidFill>
                <a:latin typeface="微軟正黑體" panose="020B0604030504040204" pitchFamily="34" charset="-120"/>
                <a:ea typeface="微軟正黑體" panose="020B0604030504040204" pitchFamily="34" charset="-120"/>
              </a:rPr>
              <a:t>考生畢</a:t>
            </a:r>
            <a:r>
              <a:rPr lang="en-US" altLang="zh-TW" sz="1600" b="1" u="sng" dirty="0">
                <a:solidFill>
                  <a:srgbClr val="FFFF00"/>
                </a:solidFill>
                <a:latin typeface="微軟正黑體" panose="020B0604030504040204" pitchFamily="34" charset="-120"/>
                <a:ea typeface="微軟正黑體" panose="020B0604030504040204" pitchFamily="34" charset="-120"/>
              </a:rPr>
              <a:t>(</a:t>
            </a:r>
            <a:r>
              <a:rPr lang="zh-TW" altLang="en-US" sz="1600" b="1" u="sng" dirty="0">
                <a:solidFill>
                  <a:srgbClr val="FFFF00"/>
                </a:solidFill>
                <a:latin typeface="微軟正黑體" panose="020B0604030504040204" pitchFamily="34" charset="-120"/>
                <a:ea typeface="微軟正黑體" panose="020B0604030504040204" pitchFamily="34" charset="-120"/>
              </a:rPr>
              <a:t>肄</a:t>
            </a:r>
            <a:r>
              <a:rPr lang="en-US" altLang="zh-TW" sz="1600" b="1" u="sng" dirty="0">
                <a:solidFill>
                  <a:srgbClr val="FFFF00"/>
                </a:solidFill>
                <a:latin typeface="微軟正黑體" panose="020B0604030504040204" pitchFamily="34" charset="-120"/>
                <a:ea typeface="微軟正黑體" panose="020B0604030504040204" pitchFamily="34" charset="-120"/>
              </a:rPr>
              <a:t>)</a:t>
            </a:r>
            <a:r>
              <a:rPr lang="zh-TW" altLang="en-US" sz="1600" b="1" u="sng" dirty="0">
                <a:solidFill>
                  <a:srgbClr val="FFFF00"/>
                </a:solidFill>
                <a:latin typeface="微軟正黑體" panose="020B0604030504040204" pitchFamily="34" charset="-120"/>
                <a:ea typeface="微軟正黑體" panose="020B0604030504040204" pitchFamily="34" charset="-120"/>
              </a:rPr>
              <a:t>業科</a:t>
            </a:r>
            <a:r>
              <a:rPr lang="en-US" altLang="zh-TW" sz="1600" b="1" u="sng" dirty="0">
                <a:solidFill>
                  <a:srgbClr val="FFFF00"/>
                </a:solidFill>
                <a:latin typeface="微軟正黑體" panose="020B0604030504040204" pitchFamily="34" charset="-120"/>
                <a:ea typeface="微軟正黑體" panose="020B0604030504040204" pitchFamily="34" charset="-120"/>
              </a:rPr>
              <a:t>(</a:t>
            </a:r>
            <a:r>
              <a:rPr lang="zh-TW" altLang="en-US" sz="1600" b="1" u="sng" dirty="0">
                <a:solidFill>
                  <a:srgbClr val="FFFF00"/>
                </a:solidFill>
                <a:latin typeface="微軟正黑體" panose="020B0604030504040204" pitchFamily="34" charset="-120"/>
                <a:ea typeface="微軟正黑體" panose="020B0604030504040204" pitchFamily="34" charset="-120"/>
              </a:rPr>
              <a:t>組、學程</a:t>
            </a:r>
            <a:r>
              <a:rPr lang="en-US" altLang="zh-TW" sz="1600" b="1" u="sng" dirty="0">
                <a:solidFill>
                  <a:srgbClr val="FFFF00"/>
                </a:solidFill>
                <a:latin typeface="微軟正黑體" panose="020B0604030504040204" pitchFamily="34" charset="-120"/>
                <a:ea typeface="微軟正黑體" panose="020B0604030504040204" pitchFamily="34" charset="-120"/>
              </a:rPr>
              <a:t>)</a:t>
            </a:r>
            <a:r>
              <a:rPr lang="zh-TW" altLang="en-US" sz="1600" b="1" u="sng" dirty="0">
                <a:solidFill>
                  <a:srgbClr val="FFFF00"/>
                </a:solidFill>
                <a:latin typeface="微軟正黑體" panose="020B0604030504040204" pitchFamily="34" charset="-120"/>
                <a:ea typeface="微軟正黑體" panose="020B0604030504040204" pitchFamily="34" charset="-120"/>
              </a:rPr>
              <a:t>歸屬群別</a:t>
            </a:r>
            <a:r>
              <a:rPr lang="zh-TW" altLang="en-US" sz="1600" b="1" dirty="0">
                <a:solidFill>
                  <a:schemeClr val="bg1"/>
                </a:solidFill>
                <a:latin typeface="微軟正黑體" panose="020B0604030504040204" pitchFamily="34" charset="-120"/>
                <a:ea typeface="微軟正黑體" panose="020B0604030504040204" pitchFamily="34" charset="-120"/>
              </a:rPr>
              <a:t>」為報名資格，再進行確定送出作業。</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
        <p:nvSpPr>
          <p:cNvPr id="17" name="八角星形 21">
            <a:extLst>
              <a:ext uri="{FF2B5EF4-FFF2-40B4-BE49-F238E27FC236}">
                <a16:creationId xmlns:a16="http://schemas.microsoft.com/office/drawing/2014/main" id="{22C03271-6646-42FB-8B88-E53F38C9D7B6}"/>
              </a:ext>
            </a:extLst>
          </p:cNvPr>
          <p:cNvSpPr/>
          <p:nvPr/>
        </p:nvSpPr>
        <p:spPr>
          <a:xfrm>
            <a:off x="622098" y="1432902"/>
            <a:ext cx="360040" cy="344429"/>
          </a:xfrm>
          <a:prstGeom prst="star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8" name="矩形 5">
            <a:extLst>
              <a:ext uri="{FF2B5EF4-FFF2-40B4-BE49-F238E27FC236}">
                <a16:creationId xmlns:a16="http://schemas.microsoft.com/office/drawing/2014/main" id="{A3C99DE7-1EBC-474A-A673-C916EA6FB466}"/>
              </a:ext>
            </a:extLst>
          </p:cNvPr>
          <p:cNvSpPr>
            <a:spLocks noChangeArrowheads="1"/>
          </p:cNvSpPr>
          <p:nvPr/>
        </p:nvSpPr>
        <p:spPr bwMode="auto">
          <a:xfrm rot="16200000">
            <a:off x="2264140" y="108777"/>
            <a:ext cx="461665" cy="2992679"/>
          </a:xfrm>
          <a:prstGeom prst="rect">
            <a:avLst/>
          </a:prstGeom>
          <a:solidFill>
            <a:srgbClr val="FF0000"/>
          </a:solidFill>
          <a:ln w="9525">
            <a:noFill/>
            <a:miter lim="800000"/>
            <a:headEnd/>
            <a:tailEnd/>
          </a:ln>
        </p:spPr>
        <p:txBody>
          <a:bodyPr vert="eaVert" wrap="square">
            <a:spAutoFit/>
          </a:bodyPr>
          <a:lstStyle>
            <a:lvl1pPr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Clr>
                <a:schemeClr val="accent1"/>
              </a:buClr>
              <a:buNone/>
            </a:pPr>
            <a:r>
              <a:rPr lang="zh-TW" altLang="en-US" sz="1800" b="1" dirty="0">
                <a:solidFill>
                  <a:schemeClr val="bg1"/>
                </a:solidFill>
                <a:latin typeface="微軟正黑體" panose="020B0604030504040204" pitchFamily="34" charset="-120"/>
                <a:ea typeface="微軟正黑體" panose="020B0604030504040204" pitchFamily="34" charset="-120"/>
              </a:rPr>
              <a:t>非參賽就讀群別考生請注意！</a:t>
            </a:r>
          </a:p>
        </p:txBody>
      </p:sp>
    </p:spTree>
    <p:extLst>
      <p:ext uri="{BB962C8B-B14F-4D97-AF65-F5344CB8AC3E}">
        <p14:creationId xmlns:p14="http://schemas.microsoft.com/office/powerpoint/2010/main" val="316416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394612" y="855402"/>
            <a:ext cx="4003307"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步驟十 申請資格審查表件列印</a:t>
            </a:r>
            <a:endParaRPr lang="zh-TW" altLang="en-US" sz="2000" kern="0" dirty="0">
              <a:solidFill>
                <a:srgbClr val="660066"/>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01349B67-5436-42AE-8361-F3F2BC291CE3}"/>
              </a:ext>
            </a:extLst>
          </p:cNvPr>
          <p:cNvPicPr>
            <a:picLocks noChangeAspect="1"/>
          </p:cNvPicPr>
          <p:nvPr/>
        </p:nvPicPr>
        <p:blipFill>
          <a:blip r:embed="rId3"/>
          <a:stretch>
            <a:fillRect/>
          </a:stretch>
        </p:blipFill>
        <p:spPr>
          <a:xfrm>
            <a:off x="1572420" y="1555075"/>
            <a:ext cx="7644384" cy="5268311"/>
          </a:xfrm>
          <a:prstGeom prst="rect">
            <a:avLst/>
          </a:prstGeom>
        </p:spPr>
      </p:pic>
      <p:sp>
        <p:nvSpPr>
          <p:cNvPr id="10" name="矩形 9"/>
          <p:cNvSpPr/>
          <p:nvPr/>
        </p:nvSpPr>
        <p:spPr>
          <a:xfrm>
            <a:off x="6940297" y="2419526"/>
            <a:ext cx="2221991" cy="24725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59971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72A96F75-D5EA-47E8-8422-32EA8FC3D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290" y="1331748"/>
            <a:ext cx="3820540" cy="5171354"/>
          </a:xfrm>
          <a:prstGeom prst="rect">
            <a:avLst/>
          </a:prstGeom>
        </p:spPr>
      </p:pic>
      <p:pic>
        <p:nvPicPr>
          <p:cNvPr id="13" name="圖片 12">
            <a:extLst>
              <a:ext uri="{FF2B5EF4-FFF2-40B4-BE49-F238E27FC236}">
                <a16:creationId xmlns:a16="http://schemas.microsoft.com/office/drawing/2014/main" id="{97632FA7-EC92-4BC4-86E1-99F184AB0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680" y="1400923"/>
            <a:ext cx="3820540" cy="5206138"/>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752866"/>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394612" y="766623"/>
            <a:ext cx="3109308"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相關表件</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樣張</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必繳</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10" name="矩形 9"/>
          <p:cNvSpPr/>
          <p:nvPr/>
        </p:nvSpPr>
        <p:spPr>
          <a:xfrm>
            <a:off x="2157984" y="3661522"/>
            <a:ext cx="3611880" cy="1816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203704" y="4702677"/>
            <a:ext cx="3566160" cy="911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3879747" y="5913819"/>
            <a:ext cx="1663662" cy="283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AutoShape 4"/>
          <p:cNvSpPr>
            <a:spLocks noChangeArrowheads="1"/>
          </p:cNvSpPr>
          <p:nvPr/>
        </p:nvSpPr>
        <p:spPr bwMode="auto">
          <a:xfrm rot="10800000" flipH="1" flipV="1">
            <a:off x="7633554" y="6257087"/>
            <a:ext cx="2776013" cy="406837"/>
          </a:xfrm>
          <a:prstGeom prst="wedgeRectCallout">
            <a:avLst>
              <a:gd name="adj1" fmla="val -35244"/>
              <a:gd name="adj2" fmla="val -1915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資格審查申請表</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樣張</a:t>
            </a:r>
            <a:r>
              <a:rPr lang="en-US" altLang="zh-TW" sz="1600" b="1" dirty="0">
                <a:solidFill>
                  <a:schemeClr val="bg1"/>
                </a:solidFill>
                <a:latin typeface="微軟正黑體" panose="020B0604030504040204" pitchFamily="34" charset="-120"/>
                <a:ea typeface="微軟正黑體" panose="020B0604030504040204" pitchFamily="34" charset="-120"/>
              </a:rPr>
              <a:t>2/2)</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7" name="AutoShape 4"/>
          <p:cNvSpPr>
            <a:spLocks noChangeArrowheads="1"/>
          </p:cNvSpPr>
          <p:nvPr/>
        </p:nvSpPr>
        <p:spPr bwMode="auto">
          <a:xfrm rot="10800000" flipH="1" flipV="1">
            <a:off x="2515152" y="6250717"/>
            <a:ext cx="2834628" cy="406837"/>
          </a:xfrm>
          <a:prstGeom prst="wedgeRectCallout">
            <a:avLst>
              <a:gd name="adj1" fmla="val -35244"/>
              <a:gd name="adj2" fmla="val -1915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資格審查申請表</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樣張</a:t>
            </a:r>
            <a:r>
              <a:rPr lang="en-US" altLang="zh-TW" sz="1600" b="1" dirty="0">
                <a:solidFill>
                  <a:schemeClr val="bg1"/>
                </a:solidFill>
                <a:latin typeface="微軟正黑體" panose="020B0604030504040204" pitchFamily="34" charset="-120"/>
                <a:ea typeface="微軟正黑體" panose="020B0604030504040204" pitchFamily="34" charset="-120"/>
              </a:rPr>
              <a:t>1/2)</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32597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784F6B50-1F71-4549-AB82-28A81A6E6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39" y="1640687"/>
            <a:ext cx="5897239" cy="4570759"/>
          </a:xfrm>
          <a:prstGeom prst="rect">
            <a:avLst/>
          </a:prstGeom>
        </p:spPr>
      </p:pic>
      <p:pic>
        <p:nvPicPr>
          <p:cNvPr id="6" name="圖片 5">
            <a:extLst>
              <a:ext uri="{FF2B5EF4-FFF2-40B4-BE49-F238E27FC236}">
                <a16:creationId xmlns:a16="http://schemas.microsoft.com/office/drawing/2014/main" id="{6821AEC3-CA47-4DC7-8303-79541A348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7788" y="1489702"/>
            <a:ext cx="3743742" cy="5047162"/>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394612" y="855402"/>
            <a:ext cx="2898996"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相關表件</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樣張</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必繳</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7" name="AutoShape 4"/>
          <p:cNvSpPr>
            <a:spLocks noChangeArrowheads="1"/>
          </p:cNvSpPr>
          <p:nvPr/>
        </p:nvSpPr>
        <p:spPr bwMode="auto">
          <a:xfrm rot="10800000" flipH="1" flipV="1">
            <a:off x="2825741" y="6087536"/>
            <a:ext cx="1734056" cy="406837"/>
          </a:xfrm>
          <a:prstGeom prst="wedgeRectCallout">
            <a:avLst>
              <a:gd name="adj1" fmla="val -35244"/>
              <a:gd name="adj2" fmla="val -1915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信封封面</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樣張</a:t>
            </a:r>
            <a:r>
              <a:rPr lang="en-US"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0" name="AutoShape 4"/>
          <p:cNvSpPr>
            <a:spLocks noChangeArrowheads="1"/>
          </p:cNvSpPr>
          <p:nvPr/>
        </p:nvSpPr>
        <p:spPr bwMode="auto">
          <a:xfrm rot="10800000" flipH="1" flipV="1">
            <a:off x="7754174" y="6087536"/>
            <a:ext cx="2630970" cy="406837"/>
          </a:xfrm>
          <a:prstGeom prst="wedgeRectCallout">
            <a:avLst>
              <a:gd name="adj1" fmla="val -35244"/>
              <a:gd name="adj2" fmla="val -1915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學力</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歷</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證明文件</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樣張</a:t>
            </a:r>
            <a:r>
              <a:rPr lang="en-US"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84553833"/>
      </p:ext>
    </p:extLst>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07683E0-E0C2-40C8-8C58-1A23C1834568}"/>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57" l="15" r="57" t="48"/>
          <a:stretch/>
        </p:blipFill>
        <p:spPr>
          <a:xfrm>
            <a:off x="7265923" y="1237486"/>
            <a:ext cx="3560617" cy="5296110"/>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繳交報名費及資格審查</a:t>
            </a:r>
          </a:p>
        </p:txBody>
      </p:sp>
      <p:sp>
        <p:nvSpPr>
          <p:cNvPr id="9" name="Rectangle 2"/>
          <p:cNvSpPr txBox="1">
            <a:spLocks noChangeArrowheads="1"/>
          </p:cNvSpPr>
          <p:nvPr/>
        </p:nvSpPr>
        <p:spPr>
          <a:xfrm>
            <a:off x="5394612" y="855402"/>
            <a:ext cx="2597244"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defRPr/>
            </a:pPr>
            <a:r>
              <a:rPr altLang="en-US" b="1" dirty="0" lang="zh-TW" sz="2000">
                <a:latin charset="-120" panose="020B0604030504040204" pitchFamily="34" typeface="微軟正黑體"/>
                <a:ea charset="-120" panose="020B0604030504040204" pitchFamily="34" typeface="微軟正黑體"/>
              </a:rPr>
              <a:t>相關表件</a:t>
            </a:r>
            <a:r>
              <a:rPr altLang="zh-TW" b="1" dirty="0" lang="en-US" sz="2000">
                <a:latin charset="-120" panose="020B0604030504040204" pitchFamily="34" typeface="微軟正黑體"/>
                <a:ea charset="-120" panose="020B0604030504040204" pitchFamily="34" typeface="微軟正黑體"/>
              </a:rPr>
              <a:t>-</a:t>
            </a:r>
            <a:r>
              <a:rPr altLang="en-US" b="1" dirty="0" lang="zh-TW" sz="2000">
                <a:solidFill>
                  <a:srgbClr val="FF0000"/>
                </a:solidFill>
                <a:latin charset="-120" panose="020B0604030504040204" pitchFamily="34" typeface="微軟正黑體"/>
                <a:ea charset="-120" panose="020B0604030504040204" pitchFamily="34" typeface="微軟正黑體"/>
              </a:rPr>
              <a:t>選繳</a:t>
            </a:r>
            <a:endParaRPr altLang="en-US" dirty="0" kern="0" lang="zh-TW" sz="2000">
              <a:solidFill>
                <a:srgbClr val="FF0000"/>
              </a:solidFill>
              <a:latin charset="-120" panose="03000509000000000000" pitchFamily="65" typeface="標楷體"/>
              <a:ea charset="-120" panose="03000509000000000000" pitchFamily="65" typeface="標楷體"/>
            </a:endParaRPr>
          </a:p>
        </p:txBody>
      </p:sp>
      <p:sp>
        <p:nvSpPr>
          <p:cNvPr id="7" name="AutoShape 4"/>
          <p:cNvSpPr>
            <a:spLocks noChangeArrowheads="1"/>
          </p:cNvSpPr>
          <p:nvPr/>
        </p:nvSpPr>
        <p:spPr bwMode="auto">
          <a:xfrm flipH="1" flipV="1" rot="10800000">
            <a:off x="8595132" y="6249622"/>
            <a:ext cx="902197" cy="406837"/>
          </a:xfrm>
          <a:prstGeom prst="wedgeRectCallout">
            <a:avLst>
              <a:gd fmla="val -35244" name="adj1"/>
              <a:gd fmla="val -19158" name="adj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切結書</a:t>
            </a:r>
          </a:p>
        </p:txBody>
      </p:sp>
      <p:sp>
        <p:nvSpPr>
          <p:cNvPr id="12" name="Text Box 4"/>
          <p:cNvSpPr txBox="1">
            <a:spLocks noChangeArrowheads="1"/>
          </p:cNvSpPr>
          <p:nvPr/>
        </p:nvSpPr>
        <p:spPr bwMode="auto">
          <a:xfrm>
            <a:off x="1104901" y="1472744"/>
            <a:ext cx="5305044" cy="1554272"/>
          </a:xfrm>
          <a:prstGeom prst="rect">
            <a:avLst/>
          </a:prstGeom>
          <a:solidFill>
            <a:srgbClr val="C00000"/>
          </a:solidFill>
          <a:ln algn="ctr" w="9525">
            <a:solidFill>
              <a:srgbClr val="FF3399"/>
            </a:solidFill>
            <a:miter lim="800000"/>
            <a:headEnd/>
            <a:tailEnd/>
          </a:ln>
          <a:effectLst>
            <a:outerShdw algn="tr" blurRad="50800" dir="8100000" dist="38100" rotWithShape="0">
              <a:prstClr val="black">
                <a:alpha val="40000"/>
              </a:prstClr>
            </a:outerShdw>
          </a:effectLst>
        </p:spPr>
        <p:txBody>
          <a:bodyPr wrap="square">
            <a:spAutoFit/>
          </a:bodyPr>
          <a:lstStyle>
            <a:lvl1pPr eaLnBrk="0" hangingPunct="0">
              <a:spcBef>
                <a:spcPct val="20000"/>
              </a:spcBef>
              <a:buChar char="•"/>
              <a:defRPr kumimoji="1" sz="3200">
                <a:solidFill>
                  <a:schemeClr val="tx1"/>
                </a:solidFill>
                <a:latin charset="0" pitchFamily="34" typeface="Arial"/>
                <a:ea charset="-120" pitchFamily="49" typeface="華康中黑體"/>
              </a:defRPr>
            </a:lvl1pPr>
            <a:lvl2pPr eaLnBrk="0" hangingPunct="0" indent="-285750" marL="742950">
              <a:spcBef>
                <a:spcPct val="20000"/>
              </a:spcBef>
              <a:buChar char="–"/>
              <a:defRPr kumimoji="1" sz="2800">
                <a:solidFill>
                  <a:schemeClr val="tx1"/>
                </a:solidFill>
                <a:latin charset="0" pitchFamily="34" typeface="Arial"/>
                <a:ea charset="-120" pitchFamily="49" typeface="華康中黑體"/>
              </a:defRPr>
            </a:lvl2pPr>
            <a:lvl3pPr eaLnBrk="0" hangingPunct="0" indent="-228600" marL="1143000">
              <a:spcBef>
                <a:spcPct val="20000"/>
              </a:spcBef>
              <a:buChar char="•"/>
              <a:defRPr kumimoji="1" sz="2400">
                <a:solidFill>
                  <a:schemeClr val="tx1"/>
                </a:solidFill>
                <a:latin charset="0" pitchFamily="34" typeface="Arial"/>
                <a:ea charset="-120" pitchFamily="49" typeface="華康中黑體"/>
              </a:defRPr>
            </a:lvl3pPr>
            <a:lvl4pPr eaLnBrk="0" hangingPunct="0" indent="-228600" marL="1600200">
              <a:spcBef>
                <a:spcPct val="20000"/>
              </a:spcBef>
              <a:buChar char="–"/>
              <a:defRPr kumimoji="1" sz="2000">
                <a:solidFill>
                  <a:schemeClr val="tx1"/>
                </a:solidFill>
                <a:latin charset="0" pitchFamily="34" typeface="Arial"/>
                <a:ea charset="-120" pitchFamily="49" typeface="華康中黑體"/>
              </a:defRPr>
            </a:lvl4pPr>
            <a:lvl5pPr eaLnBrk="0" hangingPunct="0" indent="-228600" marL="2057400">
              <a:spcBef>
                <a:spcPct val="20000"/>
              </a:spcBef>
              <a:buChar char="»"/>
              <a:defRPr kumimoji="1" sz="2000">
                <a:solidFill>
                  <a:schemeClr val="tx1"/>
                </a:solidFill>
                <a:latin charset="0" pitchFamily="34" typeface="Arial"/>
                <a:ea charset="-120" pitchFamily="49" typeface="華康中黑體"/>
              </a:defRPr>
            </a:lvl5pPr>
            <a:lvl6pPr eaLnBrk="0" fontAlgn="base" hangingPunct="0" indent="-228600" marL="2514600">
              <a:spcBef>
                <a:spcPct val="20000"/>
              </a:spcBef>
              <a:spcAft>
                <a:spcPct val="0"/>
              </a:spcAft>
              <a:buChar char="»"/>
              <a:defRPr kumimoji="1" sz="2000">
                <a:solidFill>
                  <a:schemeClr val="tx1"/>
                </a:solidFill>
                <a:latin charset="0" pitchFamily="34" typeface="Arial"/>
                <a:ea charset="-120" pitchFamily="49" typeface="華康中黑體"/>
              </a:defRPr>
            </a:lvl6pPr>
            <a:lvl7pPr eaLnBrk="0" fontAlgn="base" hangingPunct="0" indent="-228600" marL="2971800">
              <a:spcBef>
                <a:spcPct val="20000"/>
              </a:spcBef>
              <a:spcAft>
                <a:spcPct val="0"/>
              </a:spcAft>
              <a:buChar char="»"/>
              <a:defRPr kumimoji="1" sz="2000">
                <a:solidFill>
                  <a:schemeClr val="tx1"/>
                </a:solidFill>
                <a:latin charset="0" pitchFamily="34" typeface="Arial"/>
                <a:ea charset="-120" pitchFamily="49" typeface="華康中黑體"/>
              </a:defRPr>
            </a:lvl7pPr>
            <a:lvl8pPr eaLnBrk="0" fontAlgn="base" hangingPunct="0" indent="-228600" marL="3429000">
              <a:spcBef>
                <a:spcPct val="20000"/>
              </a:spcBef>
              <a:spcAft>
                <a:spcPct val="0"/>
              </a:spcAft>
              <a:buChar char="»"/>
              <a:defRPr kumimoji="1" sz="2000">
                <a:solidFill>
                  <a:schemeClr val="tx1"/>
                </a:solidFill>
                <a:latin charset="0" pitchFamily="34" typeface="Arial"/>
                <a:ea charset="-120" pitchFamily="49" typeface="華康中黑體"/>
              </a:defRPr>
            </a:lvl8pPr>
            <a:lvl9pPr eaLnBrk="0" fontAlgn="base" hangingPunct="0" indent="-228600" marL="3886200">
              <a:spcBef>
                <a:spcPct val="20000"/>
              </a:spcBef>
              <a:spcAft>
                <a:spcPct val="0"/>
              </a:spcAft>
              <a:buChar char="»"/>
              <a:defRPr kumimoji="1" sz="2000">
                <a:solidFill>
                  <a:schemeClr val="tx1"/>
                </a:solidFill>
                <a:latin charset="0" pitchFamily="34" typeface="Arial"/>
                <a:ea charset="-120" pitchFamily="49" typeface="華康中黑體"/>
              </a:defRPr>
            </a:lvl9pPr>
          </a:lstStyle>
          <a:p>
            <a:pPr eaLnBrk="1" hangingPunct="1">
              <a:spcBef>
                <a:spcPct val="0"/>
              </a:spcBef>
              <a:buClr>
                <a:schemeClr val="accent1"/>
              </a:buClr>
              <a:buFontTx/>
              <a:buNone/>
            </a:pPr>
            <a:r>
              <a:rPr altLang="en-US" b="1" dirty="0" lang="zh-TW" sz="1900">
                <a:solidFill>
                  <a:schemeClr val="bg1"/>
                </a:solidFill>
                <a:latin charset="-120" panose="020B0604030504040204" pitchFamily="34" typeface="微軟正黑體"/>
                <a:ea charset="-120" panose="020B0604030504040204" pitchFamily="34" typeface="微軟正黑體"/>
              </a:rPr>
              <a:t>已通過技能檢定主辦單位考試，但尚未取得技術士證者，請繳寄：</a:t>
            </a:r>
            <a:endParaRPr altLang="zh-TW" b="1" dirty="0" lang="en-US" sz="1900">
              <a:solidFill>
                <a:schemeClr val="bg1"/>
              </a:solidFill>
              <a:latin charset="-120" panose="020B0604030504040204" pitchFamily="34" typeface="微軟正黑體"/>
              <a:ea charset="-120" panose="020B0604030504040204" pitchFamily="34" typeface="微軟正黑體"/>
            </a:endParaRPr>
          </a:p>
          <a:p>
            <a:pPr eaLnBrk="1" hangingPunct="1">
              <a:spcBef>
                <a:spcPct val="0"/>
              </a:spcBef>
              <a:buClr>
                <a:schemeClr val="accent1"/>
              </a:buClr>
              <a:buFontTx/>
              <a:buNone/>
            </a:pPr>
            <a:r>
              <a:rPr altLang="zh-TW" b="1" dirty="0" lang="en-US" sz="19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1.</a:t>
            </a:r>
            <a:r>
              <a:rPr altLang="en-US" b="1" dirty="0" lang="zh-TW" sz="1900">
                <a:solidFill>
                  <a:srgbClr val="FFFF00"/>
                </a:solidFill>
                <a:latin charset="-120" panose="020B0604030504040204" pitchFamily="34" typeface="微軟正黑體"/>
                <a:ea charset="-120" panose="020B0604030504040204" pitchFamily="34" typeface="微軟正黑體"/>
                <a:cs charset="0" panose="02020603050405020304" pitchFamily="18" typeface="Times New Roman"/>
              </a:rPr>
              <a:t>學、術科成績合格證明</a:t>
            </a:r>
            <a:endParaRPr altLang="zh-TW" b="1" dirty="0" lang="en-US" sz="1900">
              <a:solidFill>
                <a:srgbClr val="FFFF00"/>
              </a:solidFill>
              <a:latin charset="-120" panose="020B0604030504040204" pitchFamily="34" typeface="微軟正黑體"/>
              <a:ea charset="-120" panose="020B0604030504040204" pitchFamily="34" typeface="微軟正黑體"/>
              <a:cs charset="0" panose="02020603050405020304" pitchFamily="18" typeface="Times New Roman"/>
            </a:endParaRPr>
          </a:p>
          <a:p>
            <a:pPr eaLnBrk="1" hangingPunct="1">
              <a:spcBef>
                <a:spcPct val="0"/>
              </a:spcBef>
              <a:buClr>
                <a:schemeClr val="accent1"/>
              </a:buClr>
              <a:buFontTx/>
              <a:buNone/>
            </a:pPr>
            <a:r>
              <a:rPr altLang="zh-TW" b="1" dirty="0" lang="en-US" sz="19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2.</a:t>
            </a:r>
            <a:r>
              <a:rPr altLang="en-US" b="1" dirty="0" lang="zh-TW" sz="1900">
                <a:solidFill>
                  <a:schemeClr val="bg1"/>
                </a:solidFill>
                <a:latin charset="-120" panose="020B0604030504040204" pitchFamily="34" typeface="微軟正黑體"/>
                <a:ea charset="-120" panose="020B0604030504040204" pitchFamily="34" typeface="微軟正黑體"/>
              </a:rPr>
              <a:t>切結書</a:t>
            </a:r>
            <a:endParaRPr altLang="zh-TW" b="1" dirty="0" lang="en-US" sz="1900">
              <a:solidFill>
                <a:schemeClr val="bg1"/>
              </a:solidFill>
              <a:latin charset="-120" panose="020B0604030504040204" pitchFamily="34" typeface="微軟正黑體"/>
              <a:ea charset="-120" panose="020B0604030504040204" pitchFamily="34" typeface="微軟正黑體"/>
            </a:endParaRPr>
          </a:p>
          <a:p>
            <a:pPr eaLnBrk="1" hangingPunct="1" indent="-342900" marL="342900">
              <a:spcBef>
                <a:spcPct val="0"/>
              </a:spcBef>
              <a:buClr>
                <a:schemeClr val="bg1"/>
              </a:buClr>
              <a:buFont charset="2" panose="05000000000000000000" pitchFamily="2" typeface="Wingdings"/>
              <a:buChar char="l"/>
            </a:pPr>
            <a:r>
              <a:rPr altLang="en-US" b="1" dirty="0" lang="zh-TW" sz="1900">
                <a:solidFill>
                  <a:schemeClr val="bg1"/>
                </a:solidFill>
                <a:latin charset="-120" panose="020B0604030504040204" pitchFamily="34" typeface="微軟正黑體"/>
                <a:ea charset="-120" panose="020B0604030504040204" pitchFamily="34" typeface="微軟正黑體"/>
              </a:rPr>
              <a:t>發證日期請登錄</a:t>
            </a:r>
            <a:r>
              <a:rPr altLang="zh-TW" b="1" dirty="0" lang="en-US" sz="19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112</a:t>
            </a:r>
            <a:r>
              <a:rPr altLang="en-US" b="1" dirty="0" lang="zh-TW" sz="19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年</a:t>
            </a:r>
            <a:r>
              <a:rPr altLang="zh-TW" b="1" dirty="0" lang="en-US" sz="19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1</a:t>
            </a:r>
            <a:r>
              <a:rPr altLang="en-US" b="1" dirty="0" lang="zh-TW" sz="19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月</a:t>
            </a:r>
            <a:r>
              <a:rPr altLang="zh-TW" b="1" dirty="0" lang="en-US" sz="1900">
                <a:solidFill>
                  <a:schemeClr val="bg1"/>
                </a:solidFill>
                <a:latin charset="-120" panose="020B0604030504040204" pitchFamily="34" typeface="微軟正黑體"/>
                <a:ea charset="-120" panose="020B0604030504040204" pitchFamily="34" typeface="微軟正黑體"/>
                <a:cs charset="0" panose="02020603050405020304" pitchFamily="18" typeface="Times New Roman"/>
              </a:rPr>
              <a:t>1</a:t>
            </a:r>
            <a:r>
              <a:rPr altLang="en-US" b="1" dirty="0" lang="zh-TW" sz="1900">
                <a:solidFill>
                  <a:schemeClr val="bg1"/>
                </a:solidFill>
                <a:latin charset="-120" panose="020B0604030504040204" pitchFamily="34" typeface="微軟正黑體"/>
                <a:ea charset="-120" panose="020B0604030504040204" pitchFamily="34" typeface="微軟正黑體"/>
              </a:rPr>
              <a:t>日</a:t>
            </a:r>
            <a:endParaRPr altLang="zh-TW" b="1" dirty="0" lang="en-US" sz="1900">
              <a:solidFill>
                <a:schemeClr val="bg1"/>
              </a:solidFill>
              <a:latin charset="-120" panose="020B0604030504040204" pitchFamily="34" typeface="微軟正黑體"/>
              <a:ea charset="-120" panose="020B0604030504040204" pitchFamily="34" typeface="微軟正黑體"/>
            </a:endParaRPr>
          </a:p>
        </p:txBody>
      </p:sp>
      <p:pic>
        <p:nvPicPr>
          <p:cNvPr id="10" name="圖片 9">
            <a:extLst>
              <a:ext uri="{FF2B5EF4-FFF2-40B4-BE49-F238E27FC236}">
                <a16:creationId xmlns:a16="http://schemas.microsoft.com/office/drawing/2014/main" id="{767B6C34-38B5-4E10-AC5F-EA7BF677D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298" y="3150867"/>
            <a:ext cx="5133646" cy="2441806"/>
          </a:xfrm>
          <a:prstGeom prst="rect">
            <a:avLst/>
          </a:prstGeom>
        </p:spPr>
      </p:pic>
      <p:sp>
        <p:nvSpPr>
          <p:cNvPr id="11" name="Text Box 4">
            <a:extLst>
              <a:ext uri="{FF2B5EF4-FFF2-40B4-BE49-F238E27FC236}">
                <a16:creationId xmlns:a16="http://schemas.microsoft.com/office/drawing/2014/main" id="{98C97B0F-06E6-46F8-B02B-7B39D7A15267}"/>
              </a:ext>
            </a:extLst>
          </p:cNvPr>
          <p:cNvSpPr txBox="1">
            <a:spLocks noChangeArrowheads="1"/>
          </p:cNvSpPr>
          <p:nvPr/>
        </p:nvSpPr>
        <p:spPr bwMode="auto">
          <a:xfrm>
            <a:off x="1104901" y="5592673"/>
            <a:ext cx="5305044" cy="969496"/>
          </a:xfrm>
          <a:prstGeom prst="rect">
            <a:avLst/>
          </a:prstGeom>
          <a:solidFill>
            <a:srgbClr val="C00000"/>
          </a:solidFill>
          <a:ln algn="ctr" w="9525">
            <a:solidFill>
              <a:srgbClr val="FF3399"/>
            </a:solidFill>
            <a:miter lim="800000"/>
            <a:headEnd/>
            <a:tailEnd/>
          </a:ln>
          <a:effectLst>
            <a:outerShdw algn="tr" blurRad="50800" dir="8100000" dist="38100" rotWithShape="0">
              <a:prstClr val="black">
                <a:alpha val="40000"/>
              </a:prstClr>
            </a:outerShdw>
          </a:effectLst>
        </p:spPr>
        <p:txBody>
          <a:bodyPr wrap="square">
            <a:spAutoFit/>
          </a:bodyPr>
          <a:lstStyle>
            <a:lvl1pPr eaLnBrk="0" hangingPunct="0">
              <a:spcBef>
                <a:spcPct val="20000"/>
              </a:spcBef>
              <a:buChar char="•"/>
              <a:defRPr kumimoji="1" sz="3200">
                <a:solidFill>
                  <a:schemeClr val="tx1"/>
                </a:solidFill>
                <a:latin charset="0" pitchFamily="34" typeface="Arial"/>
                <a:ea charset="-120" pitchFamily="49" typeface="華康中黑體"/>
              </a:defRPr>
            </a:lvl1pPr>
            <a:lvl2pPr eaLnBrk="0" hangingPunct="0" indent="-285750" marL="742950">
              <a:spcBef>
                <a:spcPct val="20000"/>
              </a:spcBef>
              <a:buChar char="–"/>
              <a:defRPr kumimoji="1" sz="2800">
                <a:solidFill>
                  <a:schemeClr val="tx1"/>
                </a:solidFill>
                <a:latin charset="0" pitchFamily="34" typeface="Arial"/>
                <a:ea charset="-120" pitchFamily="49" typeface="華康中黑體"/>
              </a:defRPr>
            </a:lvl2pPr>
            <a:lvl3pPr eaLnBrk="0" hangingPunct="0" indent="-228600" marL="1143000">
              <a:spcBef>
                <a:spcPct val="20000"/>
              </a:spcBef>
              <a:buChar char="•"/>
              <a:defRPr kumimoji="1" sz="2400">
                <a:solidFill>
                  <a:schemeClr val="tx1"/>
                </a:solidFill>
                <a:latin charset="0" pitchFamily="34" typeface="Arial"/>
                <a:ea charset="-120" pitchFamily="49" typeface="華康中黑體"/>
              </a:defRPr>
            </a:lvl3pPr>
            <a:lvl4pPr eaLnBrk="0" hangingPunct="0" indent="-228600" marL="1600200">
              <a:spcBef>
                <a:spcPct val="20000"/>
              </a:spcBef>
              <a:buChar char="–"/>
              <a:defRPr kumimoji="1" sz="2000">
                <a:solidFill>
                  <a:schemeClr val="tx1"/>
                </a:solidFill>
                <a:latin charset="0" pitchFamily="34" typeface="Arial"/>
                <a:ea charset="-120" pitchFamily="49" typeface="華康中黑體"/>
              </a:defRPr>
            </a:lvl4pPr>
            <a:lvl5pPr eaLnBrk="0" hangingPunct="0" indent="-228600" marL="2057400">
              <a:spcBef>
                <a:spcPct val="20000"/>
              </a:spcBef>
              <a:buChar char="»"/>
              <a:defRPr kumimoji="1" sz="2000">
                <a:solidFill>
                  <a:schemeClr val="tx1"/>
                </a:solidFill>
                <a:latin charset="0" pitchFamily="34" typeface="Arial"/>
                <a:ea charset="-120" pitchFamily="49" typeface="華康中黑體"/>
              </a:defRPr>
            </a:lvl5pPr>
            <a:lvl6pPr eaLnBrk="0" fontAlgn="base" hangingPunct="0" indent="-228600" marL="2514600">
              <a:spcBef>
                <a:spcPct val="20000"/>
              </a:spcBef>
              <a:spcAft>
                <a:spcPct val="0"/>
              </a:spcAft>
              <a:buChar char="»"/>
              <a:defRPr kumimoji="1" sz="2000">
                <a:solidFill>
                  <a:schemeClr val="tx1"/>
                </a:solidFill>
                <a:latin charset="0" pitchFamily="34" typeface="Arial"/>
                <a:ea charset="-120" pitchFamily="49" typeface="華康中黑體"/>
              </a:defRPr>
            </a:lvl6pPr>
            <a:lvl7pPr eaLnBrk="0" fontAlgn="base" hangingPunct="0" indent="-228600" marL="2971800">
              <a:spcBef>
                <a:spcPct val="20000"/>
              </a:spcBef>
              <a:spcAft>
                <a:spcPct val="0"/>
              </a:spcAft>
              <a:buChar char="»"/>
              <a:defRPr kumimoji="1" sz="2000">
                <a:solidFill>
                  <a:schemeClr val="tx1"/>
                </a:solidFill>
                <a:latin charset="0" pitchFamily="34" typeface="Arial"/>
                <a:ea charset="-120" pitchFamily="49" typeface="華康中黑體"/>
              </a:defRPr>
            </a:lvl7pPr>
            <a:lvl8pPr eaLnBrk="0" fontAlgn="base" hangingPunct="0" indent="-228600" marL="3429000">
              <a:spcBef>
                <a:spcPct val="20000"/>
              </a:spcBef>
              <a:spcAft>
                <a:spcPct val="0"/>
              </a:spcAft>
              <a:buChar char="»"/>
              <a:defRPr kumimoji="1" sz="2000">
                <a:solidFill>
                  <a:schemeClr val="tx1"/>
                </a:solidFill>
                <a:latin charset="0" pitchFamily="34" typeface="Arial"/>
                <a:ea charset="-120" pitchFamily="49" typeface="華康中黑體"/>
              </a:defRPr>
            </a:lvl8pPr>
            <a:lvl9pPr eaLnBrk="0" fontAlgn="base" hangingPunct="0" indent="-228600" marL="3886200">
              <a:spcBef>
                <a:spcPct val="20000"/>
              </a:spcBef>
              <a:spcAft>
                <a:spcPct val="0"/>
              </a:spcAft>
              <a:buChar char="»"/>
              <a:defRPr kumimoji="1" sz="2000">
                <a:solidFill>
                  <a:schemeClr val="tx1"/>
                </a:solidFill>
                <a:latin charset="0" pitchFamily="34" typeface="Arial"/>
                <a:ea charset="-120" pitchFamily="49" typeface="華康中黑體"/>
              </a:defRPr>
            </a:lvl9pPr>
          </a:lstStyle>
          <a:p>
            <a:pPr eaLnBrk="1" hangingPunct="1">
              <a:spcBef>
                <a:spcPct val="0"/>
              </a:spcBef>
              <a:buClr>
                <a:schemeClr val="accent1"/>
              </a:buClr>
              <a:buFontTx/>
              <a:buNone/>
            </a:pPr>
            <a:r>
              <a:rPr altLang="en-US" b="1" dirty="0" lang="zh-TW" sz="1900">
                <a:solidFill>
                  <a:schemeClr val="bg1"/>
                </a:solidFill>
                <a:latin charset="-120" panose="020B0604030504040204" pitchFamily="34" typeface="微軟正黑體"/>
                <a:ea charset="-120" panose="020B0604030504040204" pitchFamily="34" typeface="微軟正黑體"/>
              </a:rPr>
              <a:t>持「單一級」技術士證者</a:t>
            </a:r>
            <a:r>
              <a:rPr altLang="zh-TW" b="1" dirty="0" lang="en-US" sz="1900">
                <a:solidFill>
                  <a:schemeClr val="bg1"/>
                </a:solidFill>
                <a:latin charset="-120" panose="020B0604030504040204" pitchFamily="34" typeface="微軟正黑體"/>
                <a:ea charset="-120" panose="020B0604030504040204" pitchFamily="34" typeface="微軟正黑體"/>
              </a:rPr>
              <a:t>(</a:t>
            </a:r>
            <a:r>
              <a:rPr altLang="en-US" b="1" dirty="0" lang="zh-TW" sz="1900">
                <a:solidFill>
                  <a:srgbClr val="FFFF00"/>
                </a:solidFill>
                <a:latin charset="-120" panose="020B0604030504040204" pitchFamily="34" typeface="微軟正黑體"/>
                <a:ea charset="-120" panose="020B0604030504040204" pitchFamily="34" typeface="微軟正黑體"/>
              </a:rPr>
              <a:t>僅限</a:t>
            </a:r>
            <a:r>
              <a:rPr altLang="en-US" b="1" dirty="0" lang="zh-TW" sz="1900" u="sng">
                <a:solidFill>
                  <a:schemeClr val="bg1"/>
                </a:solidFill>
                <a:latin charset="-120" panose="020B0604030504040204" pitchFamily="34" typeface="微軟正黑體"/>
                <a:ea charset="-120" panose="020B0604030504040204" pitchFamily="34" typeface="微軟正黑體"/>
              </a:rPr>
              <a:t>一般手工電銲</a:t>
            </a:r>
            <a:r>
              <a:rPr altLang="en-US" b="1" dirty="0" lang="zh-TW" sz="1900">
                <a:solidFill>
                  <a:schemeClr val="bg1"/>
                </a:solidFill>
                <a:latin charset="-120" panose="020B0604030504040204" pitchFamily="34" typeface="微軟正黑體"/>
                <a:ea charset="-120" panose="020B0604030504040204" pitchFamily="34" typeface="微軟正黑體"/>
              </a:rPr>
              <a:t>、</a:t>
            </a:r>
            <a:r>
              <a:rPr altLang="en-US" b="1" dirty="0" lang="zh-TW" sz="1900" u="sng">
                <a:solidFill>
                  <a:schemeClr val="bg1"/>
                </a:solidFill>
                <a:latin charset="-120" panose="020B0604030504040204" pitchFamily="34" typeface="微軟正黑體"/>
                <a:ea charset="-120" panose="020B0604030504040204" pitchFamily="34" typeface="微軟正黑體"/>
              </a:rPr>
              <a:t>氣銲</a:t>
            </a:r>
            <a:r>
              <a:rPr altLang="en-US" b="1" dirty="0" lang="zh-TW" sz="1900">
                <a:solidFill>
                  <a:schemeClr val="bg1"/>
                </a:solidFill>
                <a:latin charset="-120" panose="020B0604030504040204" pitchFamily="34" typeface="微軟正黑體"/>
                <a:ea charset="-120" panose="020B0604030504040204" pitchFamily="34" typeface="微軟正黑體"/>
              </a:rPr>
              <a:t>、</a:t>
            </a:r>
            <a:r>
              <a:rPr altLang="en-US" b="1" dirty="0" lang="zh-TW" sz="1900" u="sng">
                <a:solidFill>
                  <a:schemeClr val="bg1"/>
                </a:solidFill>
                <a:latin charset="-120" panose="020B0604030504040204" pitchFamily="34" typeface="微軟正黑體"/>
                <a:ea charset="-120" panose="020B0604030504040204" pitchFamily="34" typeface="微軟正黑體"/>
              </a:rPr>
              <a:t>氬氣鎢極電銲</a:t>
            </a:r>
            <a:r>
              <a:rPr altLang="en-US" b="1" dirty="0" lang="zh-TW" sz="1900">
                <a:solidFill>
                  <a:schemeClr val="bg1"/>
                </a:solidFill>
                <a:latin charset="-120" panose="020B0604030504040204" pitchFamily="34" typeface="微軟正黑體"/>
                <a:ea charset="-120" panose="020B0604030504040204" pitchFamily="34" typeface="微軟正黑體"/>
              </a:rPr>
              <a:t>及</a:t>
            </a:r>
            <a:r>
              <a:rPr altLang="en-US" b="1" dirty="0" lang="zh-TW" sz="1900" u="sng">
                <a:solidFill>
                  <a:schemeClr val="bg1"/>
                </a:solidFill>
                <a:latin charset="-120" panose="020B0604030504040204" pitchFamily="34" typeface="微軟正黑體"/>
                <a:ea charset="-120" panose="020B0604030504040204" pitchFamily="34" typeface="微軟正黑體"/>
              </a:rPr>
              <a:t>半自動電銲</a:t>
            </a:r>
            <a:r>
              <a:rPr altLang="en-US" b="1" dirty="0" lang="zh-TW" sz="1900">
                <a:solidFill>
                  <a:schemeClr val="bg1"/>
                </a:solidFill>
                <a:latin charset="-120" panose="020B0604030504040204" pitchFamily="34" typeface="微軟正黑體"/>
                <a:ea charset="-120" panose="020B0604030504040204" pitchFamily="34" typeface="微軟正黑體"/>
              </a:rPr>
              <a:t>職類</a:t>
            </a:r>
            <a:r>
              <a:rPr altLang="zh-TW" b="1" dirty="0" lang="en-US" sz="1900">
                <a:solidFill>
                  <a:schemeClr val="bg1"/>
                </a:solidFill>
                <a:latin charset="-120" panose="020B0604030504040204" pitchFamily="34" typeface="微軟正黑體"/>
                <a:ea charset="-120" panose="020B0604030504040204" pitchFamily="34" typeface="微軟正黑體"/>
              </a:rPr>
              <a:t>)</a:t>
            </a:r>
            <a:r>
              <a:rPr altLang="en-US" b="1" dirty="0" lang="zh-TW" sz="1900">
                <a:solidFill>
                  <a:schemeClr val="bg1"/>
                </a:solidFill>
                <a:latin charset="-120" panose="020B0604030504040204" pitchFamily="34" typeface="微軟正黑體"/>
                <a:ea charset="-120" panose="020B0604030504040204" pitchFamily="34" typeface="微軟正黑體"/>
              </a:rPr>
              <a:t>，請繳寄</a:t>
            </a:r>
            <a:r>
              <a:rPr altLang="en-US" b="1" dirty="0" lang="zh-TW" sz="1900">
                <a:solidFill>
                  <a:srgbClr val="FFFF00"/>
                </a:solidFill>
                <a:latin charset="-120" panose="020B0604030504040204" pitchFamily="34" typeface="微軟正黑體"/>
                <a:ea charset="-120" panose="020B0604030504040204" pitchFamily="34" typeface="微軟正黑體"/>
              </a:rPr>
              <a:t>切結書</a:t>
            </a:r>
            <a:endParaRPr altLang="zh-TW" b="1" dirty="0" lang="en-US" sz="1900">
              <a:solidFill>
                <a:srgbClr val="FFFF00"/>
              </a:solidFill>
              <a:latin charset="-120" panose="020B0604030504040204" pitchFamily="34" typeface="微軟正黑體"/>
              <a:ea charset="-120" panose="020B0604030504040204" pitchFamily="34" typeface="微軟正黑體"/>
            </a:endParaRPr>
          </a:p>
        </p:txBody>
      </p:sp>
    </p:spTree>
    <p:extLst>
      <p:ext uri="{BB962C8B-B14F-4D97-AF65-F5344CB8AC3E}">
        <p14:creationId xmlns:p14="http://schemas.microsoft.com/office/powerpoint/2010/main" val="928015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0" y="841645"/>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繳交報名費及資格審查</a:t>
            </a:r>
          </a:p>
        </p:txBody>
      </p:sp>
      <p:sp>
        <p:nvSpPr>
          <p:cNvPr id="9" name="Rectangle 2"/>
          <p:cNvSpPr txBox="1">
            <a:spLocks noChangeArrowheads="1"/>
          </p:cNvSpPr>
          <p:nvPr/>
        </p:nvSpPr>
        <p:spPr>
          <a:xfrm>
            <a:off x="5394612" y="855402"/>
            <a:ext cx="301227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步驟十一 收件狀態查詢</a:t>
            </a:r>
            <a:endParaRPr lang="zh-TW" altLang="en-US" sz="2000" kern="0" dirty="0">
              <a:solidFill>
                <a:srgbClr val="FF0000"/>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170F6F14-02BA-46F5-9056-7FADE78CF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011" y="1776210"/>
            <a:ext cx="9037977" cy="2081664"/>
          </a:xfrm>
          <a:prstGeom prst="rect">
            <a:avLst/>
          </a:prstGeom>
        </p:spPr>
      </p:pic>
      <p:sp>
        <p:nvSpPr>
          <p:cNvPr id="7" name="直線圖說文字 1 6"/>
          <p:cNvSpPr/>
          <p:nvPr/>
        </p:nvSpPr>
        <p:spPr>
          <a:xfrm>
            <a:off x="8319581" y="3985890"/>
            <a:ext cx="3294062" cy="1051374"/>
          </a:xfrm>
          <a:prstGeom prst="borderCallout1">
            <a:avLst>
              <a:gd name="adj1" fmla="val 295"/>
              <a:gd name="adj2" fmla="val 50201"/>
              <a:gd name="adj3" fmla="val -78559"/>
              <a:gd name="adj4" fmla="val 2146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考生寄出資料</a:t>
            </a:r>
            <a:r>
              <a:rPr lang="en-US" altLang="zh-TW" sz="1600" b="1" dirty="0">
                <a:solidFill>
                  <a:schemeClr val="accent4">
                    <a:lumMod val="60000"/>
                    <a:lumOff val="40000"/>
                  </a:schemeClr>
                </a:solidFill>
                <a:latin typeface="微軟正黑體" panose="020B0604030504040204" pitchFamily="34" charset="-120"/>
                <a:ea typeface="微軟正黑體" panose="020B0604030504040204" pitchFamily="34" charset="-120"/>
              </a:rPr>
              <a:t>2</a:t>
            </a:r>
            <a:r>
              <a:rPr lang="zh-TW" altLang="en-US" sz="1600" b="1" dirty="0">
                <a:solidFill>
                  <a:schemeClr val="accent4">
                    <a:lumMod val="60000"/>
                    <a:lumOff val="40000"/>
                  </a:schemeClr>
                </a:solidFill>
                <a:latin typeface="微軟正黑體" panose="020B0604030504040204" pitchFamily="34" charset="-120"/>
                <a:ea typeface="微軟正黑體" panose="020B0604030504040204" pitchFamily="34" charset="-120"/>
              </a:rPr>
              <a:t>日後</a:t>
            </a:r>
            <a:r>
              <a:rPr lang="zh-TW" altLang="en-US" sz="1600" b="1" dirty="0">
                <a:solidFill>
                  <a:schemeClr val="bg1"/>
                </a:solidFill>
                <a:latin typeface="微軟正黑體" panose="020B0604030504040204" pitchFamily="34" charset="-120"/>
                <a:ea typeface="微軟正黑體" panose="020B0604030504040204" pitchFamily="34" charset="-120"/>
              </a:rPr>
              <a:t>，可登入系統查詢本委員會收件狀態提醒考生，務必追蹤文件收件狀態。</a:t>
            </a:r>
          </a:p>
        </p:txBody>
      </p:sp>
    </p:spTree>
    <p:extLst>
      <p:ext uri="{BB962C8B-B14F-4D97-AF65-F5344CB8AC3E}">
        <p14:creationId xmlns:p14="http://schemas.microsoft.com/office/powerpoint/2010/main" val="20497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BAE92591-39B3-4729-8001-71FD74586BA8}"/>
              </a:ext>
            </a:extLst>
          </p:cNvPr>
          <p:cNvGrpSpPr/>
          <p:nvPr/>
        </p:nvGrpSpPr>
        <p:grpSpPr>
          <a:xfrm>
            <a:off x="8457839" y="862042"/>
            <a:ext cx="3515086" cy="1432422"/>
            <a:chOff x="8457839" y="862042"/>
            <a:chExt cx="3515086" cy="1432422"/>
          </a:xfrm>
        </p:grpSpPr>
        <p:grpSp>
          <p:nvGrpSpPr>
            <p:cNvPr id="3" name="群組 7">
              <a:extLst>
                <a:ext uri="{FF2B5EF4-FFF2-40B4-BE49-F238E27FC236}">
                  <a16:creationId xmlns:a16="http://schemas.microsoft.com/office/drawing/2014/main" id="{AA80ED11-CCCB-43D2-9DD3-52A9E8F5387B}"/>
                </a:ext>
              </a:extLst>
            </p:cNvPr>
            <p:cNvGrpSpPr>
              <a:grpSpLocks/>
            </p:cNvGrpSpPr>
            <p:nvPr/>
          </p:nvGrpSpPr>
          <p:grpSpPr bwMode="auto">
            <a:xfrm>
              <a:off x="9363075" y="862042"/>
              <a:ext cx="2609850" cy="1431925"/>
              <a:chOff x="6690632" y="1068877"/>
              <a:chExt cx="2609942" cy="1217115"/>
            </a:xfrm>
          </p:grpSpPr>
          <p:cxnSp>
            <p:nvCxnSpPr>
              <p:cNvPr id="8" name="直線單箭頭接點 8">
                <a:extLst>
                  <a:ext uri="{FF2B5EF4-FFF2-40B4-BE49-F238E27FC236}">
                    <a16:creationId xmlns:a16="http://schemas.microsoft.com/office/drawing/2014/main" id="{05564623-B096-4D0F-81F4-418309DEFD32}"/>
                  </a:ext>
                </a:extLst>
              </p:cNvPr>
              <p:cNvCxnSpPr>
                <a:cxnSpLocks noChangeShapeType="1"/>
                <a:endCxn id="1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9" name="圓角矩形 25">
                <a:extLst>
                  <a:ext uri="{FF2B5EF4-FFF2-40B4-BE49-F238E27FC236}">
                    <a16:creationId xmlns:a16="http://schemas.microsoft.com/office/drawing/2014/main" id="{C66E413D-F9AF-4AE5-B4F9-238EB4B19981}"/>
                  </a:ext>
                </a:extLst>
              </p:cNvPr>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10" name="圓角矩形 28">
                <a:extLst>
                  <a:ext uri="{FF2B5EF4-FFF2-40B4-BE49-F238E27FC236}">
                    <a16:creationId xmlns:a16="http://schemas.microsoft.com/office/drawing/2014/main" id="{7EF61466-8536-46A6-B0FC-D7979DB61E3C}"/>
                  </a:ext>
                </a:extLst>
              </p:cNvPr>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網路報名</a:t>
                </a:r>
              </a:p>
            </p:txBody>
          </p:sp>
          <p:sp>
            <p:nvSpPr>
              <p:cNvPr id="11" name="圓角矩形 30">
                <a:extLst>
                  <a:ext uri="{FF2B5EF4-FFF2-40B4-BE49-F238E27FC236}">
                    <a16:creationId xmlns:a16="http://schemas.microsoft.com/office/drawing/2014/main" id="{1897DE72-BE35-497C-8E4A-65787492DA4B}"/>
                  </a:ext>
                </a:extLst>
              </p:cNvPr>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12" name="圓角矩形 31">
                <a:extLst>
                  <a:ext uri="{FF2B5EF4-FFF2-40B4-BE49-F238E27FC236}">
                    <a16:creationId xmlns:a16="http://schemas.microsoft.com/office/drawing/2014/main" id="{98CC67D3-35DE-4170-AC0D-6351078284A3}"/>
                  </a:ext>
                </a:extLst>
              </p:cNvPr>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13" name="圓角矩形 32">
                <a:extLst>
                  <a:ext uri="{FF2B5EF4-FFF2-40B4-BE49-F238E27FC236}">
                    <a16:creationId xmlns:a16="http://schemas.microsoft.com/office/drawing/2014/main" id="{058051E4-DD77-466B-B923-612A3CF371CD}"/>
                  </a:ext>
                </a:extLst>
              </p:cNvPr>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14" name="直線單箭頭接點 14">
                <a:extLst>
                  <a:ext uri="{FF2B5EF4-FFF2-40B4-BE49-F238E27FC236}">
                    <a16:creationId xmlns:a16="http://schemas.microsoft.com/office/drawing/2014/main" id="{49820539-1256-410A-9B8D-D4A03F6BEA2E}"/>
                  </a:ext>
                </a:extLst>
              </p:cNvPr>
              <p:cNvCxnSpPr>
                <a:cxnSpLocks noChangeShapeType="1"/>
                <a:stCxn id="9" idx="3"/>
                <a:endCxn id="10"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15" name="直線單箭頭接點 15">
                <a:extLst>
                  <a:ext uri="{FF2B5EF4-FFF2-40B4-BE49-F238E27FC236}">
                    <a16:creationId xmlns:a16="http://schemas.microsoft.com/office/drawing/2014/main" id="{8A0BF840-82B6-4955-A59B-059225353A02}"/>
                  </a:ext>
                </a:extLst>
              </p:cNvPr>
              <p:cNvCxnSpPr>
                <a:cxnSpLocks noChangeShapeType="1"/>
                <a:stCxn id="10" idx="3"/>
                <a:endCxn id="1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16" name="直線單箭頭接點 16">
                <a:extLst>
                  <a:ext uri="{FF2B5EF4-FFF2-40B4-BE49-F238E27FC236}">
                    <a16:creationId xmlns:a16="http://schemas.microsoft.com/office/drawing/2014/main" id="{EB6D128E-8620-4EE4-8B25-C89FF5B9F5E9}"/>
                  </a:ext>
                </a:extLst>
              </p:cNvPr>
              <p:cNvCxnSpPr>
                <a:cxnSpLocks noChangeShapeType="1"/>
                <a:stCxn id="11" idx="3"/>
                <a:endCxn id="1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17" name="直線單箭頭接點 17">
                <a:extLst>
                  <a:ext uri="{FF2B5EF4-FFF2-40B4-BE49-F238E27FC236}">
                    <a16:creationId xmlns:a16="http://schemas.microsoft.com/office/drawing/2014/main" id="{D1B5C119-185E-43EA-A072-6ECC67CB4B73}"/>
                  </a:ext>
                </a:extLst>
              </p:cNvPr>
              <p:cNvCxnSpPr>
                <a:cxnSpLocks noChangeShapeType="1"/>
                <a:stCxn id="12" idx="3"/>
                <a:endCxn id="1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18" name="圓角矩形 37">
                <a:extLst>
                  <a:ext uri="{FF2B5EF4-FFF2-40B4-BE49-F238E27FC236}">
                    <a16:creationId xmlns:a16="http://schemas.microsoft.com/office/drawing/2014/main" id="{456F8A7F-535E-421F-9A30-A277C494B868}"/>
                  </a:ext>
                </a:extLst>
              </p:cNvPr>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4" name="圓角矩形 20">
              <a:extLst>
                <a:ext uri="{FF2B5EF4-FFF2-40B4-BE49-F238E27FC236}">
                  <a16:creationId xmlns:a16="http://schemas.microsoft.com/office/drawing/2014/main" id="{E57C3F94-431D-4797-B94B-1CDABDFF4C5E}"/>
                </a:ext>
              </a:extLst>
            </p:cNvPr>
            <p:cNvSpPr/>
            <p:nvPr/>
          </p:nvSpPr>
          <p:spPr bwMode="auto">
            <a:xfrm>
              <a:off x="8916915" y="865714"/>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5" name="直線單箭頭接點 14">
              <a:extLst>
                <a:ext uri="{FF2B5EF4-FFF2-40B4-BE49-F238E27FC236}">
                  <a16:creationId xmlns:a16="http://schemas.microsoft.com/office/drawing/2014/main" id="{E58C0077-8FF2-450F-A2D9-D0C161EB9AC4}"/>
                </a:ext>
              </a:extLst>
            </p:cNvPr>
            <p:cNvCxnSpPr>
              <a:cxnSpLocks noChangeShapeType="1"/>
            </p:cNvCxnSpPr>
            <p:nvPr/>
          </p:nvCxnSpPr>
          <p:spPr bwMode="auto">
            <a:xfrm>
              <a:off x="9272562" y="1588347"/>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6" name="圓角矩形 20">
              <a:extLst>
                <a:ext uri="{FF2B5EF4-FFF2-40B4-BE49-F238E27FC236}">
                  <a16:creationId xmlns:a16="http://schemas.microsoft.com/office/drawing/2014/main" id="{CE865A58-C0AC-4E79-975A-63B70E796754}"/>
                </a:ext>
              </a:extLst>
            </p:cNvPr>
            <p:cNvSpPr/>
            <p:nvPr/>
          </p:nvSpPr>
          <p:spPr bwMode="auto">
            <a:xfrm>
              <a:off x="8457839" y="862042"/>
              <a:ext cx="357187" cy="1428750"/>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看及疑義處理</a:t>
              </a:r>
              <a:endParaRPr lang="en-US" altLang="zh-TW" sz="1400" dirty="0">
                <a:solidFill>
                  <a:schemeClr val="bg1"/>
                </a:solidFill>
                <a:latin typeface="華康儷楷書" panose="03000509000000000000" pitchFamily="65" charset="-120"/>
                <a:ea typeface="華康儷楷書" panose="03000509000000000000" pitchFamily="65" charset="-120"/>
              </a:endParaRPr>
            </a:p>
            <a:p>
              <a:pPr algn="dist"/>
              <a:r>
                <a:rPr lang="zh-TW" altLang="en-US" sz="1400" dirty="0">
                  <a:solidFill>
                    <a:schemeClr val="bg1"/>
                  </a:solidFill>
                  <a:latin typeface="華康儷楷書" panose="03000509000000000000" pitchFamily="65" charset="-120"/>
                  <a:ea typeface="華康儷楷書" panose="03000509000000000000" pitchFamily="65" charset="-120"/>
                </a:rPr>
                <a:t>學習歷程檔案查</a:t>
              </a:r>
            </a:p>
          </p:txBody>
        </p:sp>
        <p:cxnSp>
          <p:nvCxnSpPr>
            <p:cNvPr id="7" name="直線單箭頭接點 14">
              <a:extLst>
                <a:ext uri="{FF2B5EF4-FFF2-40B4-BE49-F238E27FC236}">
                  <a16:creationId xmlns:a16="http://schemas.microsoft.com/office/drawing/2014/main" id="{A04627B3-E6B4-4F56-BD9E-9F8AEFA75ECB}"/>
                </a:ext>
              </a:extLst>
            </p:cNvPr>
            <p:cNvCxnSpPr>
              <a:cxnSpLocks noChangeShapeType="1"/>
            </p:cNvCxnSpPr>
            <p:nvPr/>
          </p:nvCxnSpPr>
          <p:spPr bwMode="auto">
            <a:xfrm>
              <a:off x="8822962" y="1584675"/>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19" name="圓角矩形 29">
            <a:extLst>
              <a:ext uri="{FF2B5EF4-FFF2-40B4-BE49-F238E27FC236}">
                <a16:creationId xmlns:a16="http://schemas.microsoft.com/office/drawing/2014/main" id="{A1BC68F6-ED81-4AC9-9614-346C55D0B19B}"/>
              </a:ext>
            </a:extLst>
          </p:cNvPr>
          <p:cNvSpPr/>
          <p:nvPr/>
        </p:nvSpPr>
        <p:spPr>
          <a:xfrm>
            <a:off x="989017" y="862042"/>
            <a:ext cx="5003411"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Times New Roman" panose="02020603050405020304" pitchFamily="18" charset="0"/>
                <a:ea typeface="華康儷楷書" panose="03000509000000000000" pitchFamily="65" charset="-120"/>
                <a:cs typeface="Times New Roman" panose="02020603050405020304" pitchFamily="18" charset="0"/>
              </a:rPr>
              <a:t>學習歷程檔案查看及疑義處理</a:t>
            </a:r>
          </a:p>
        </p:txBody>
      </p:sp>
      <p:sp>
        <p:nvSpPr>
          <p:cNvPr id="22" name="Rectangle 199">
            <a:extLst>
              <a:ext uri="{FF2B5EF4-FFF2-40B4-BE49-F238E27FC236}">
                <a16:creationId xmlns:a16="http://schemas.microsoft.com/office/drawing/2014/main" id="{B7F0D73E-35E1-4E98-962B-066BD15982B8}"/>
              </a:ext>
            </a:extLst>
          </p:cNvPr>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23" name="矩形 22">
            <a:extLst>
              <a:ext uri="{FF2B5EF4-FFF2-40B4-BE49-F238E27FC236}">
                <a16:creationId xmlns:a16="http://schemas.microsoft.com/office/drawing/2014/main" id="{0080FC15-6B51-4DE6-8819-F2341572D224}"/>
              </a:ext>
            </a:extLst>
          </p:cNvPr>
          <p:cNvSpPr/>
          <p:nvPr/>
        </p:nvSpPr>
        <p:spPr>
          <a:xfrm>
            <a:off x="989017" y="1638384"/>
            <a:ext cx="7364047" cy="461665"/>
          </a:xfrm>
          <a:prstGeom prst="rect">
            <a:avLst/>
          </a:prstGeom>
          <a:solidFill>
            <a:schemeClr val="accent4">
              <a:lumMod val="20000"/>
              <a:lumOff val="80000"/>
            </a:schemeClr>
          </a:solidFill>
        </p:spPr>
        <p:txBody>
          <a:bodyPr wrap="square">
            <a:spAutoFit/>
          </a:bodyPr>
          <a:lstStyle/>
          <a:p>
            <a:pPr lvl="0" fontAlgn="base">
              <a:spcBef>
                <a:spcPct val="0"/>
              </a:spcBef>
              <a:spcAft>
                <a:spcPct val="0"/>
              </a:spcAft>
            </a:pPr>
            <a:r>
              <a:rPr lang="zh-TW" altLang="en-US" sz="2400" b="1" u="sng"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系統開放時間：</a:t>
            </a:r>
            <a:r>
              <a:rPr lang="en-US" altLang="zh-TW" sz="2400" b="1" u="sng"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112.4.13(</a:t>
            </a:r>
            <a:r>
              <a:rPr lang="zh-TW" altLang="en-US" sz="2400" b="1" u="sng"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一</a:t>
            </a:r>
            <a:r>
              <a:rPr lang="en-US" altLang="zh-TW" sz="2400" b="1" u="sng"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)10:00-112.4.19(</a:t>
            </a:r>
            <a:r>
              <a:rPr lang="zh-TW" altLang="en-US" sz="2400" b="1" u="sng"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三</a:t>
            </a:r>
            <a:r>
              <a:rPr lang="en-US" altLang="zh-TW" sz="2400" b="1" u="sng"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)21:00</a:t>
            </a:r>
            <a:r>
              <a:rPr lang="zh-TW" altLang="en-US" sz="2400" b="1" u="sng"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止</a:t>
            </a:r>
            <a:endParaRPr lang="en-US" altLang="zh-TW" sz="2400" b="1" u="sng"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endParaRPr>
          </a:p>
        </p:txBody>
      </p:sp>
      <p:sp>
        <p:nvSpPr>
          <p:cNvPr id="24" name="Rectangle 3">
            <a:extLst>
              <a:ext uri="{FF2B5EF4-FFF2-40B4-BE49-F238E27FC236}">
                <a16:creationId xmlns:a16="http://schemas.microsoft.com/office/drawing/2014/main" id="{6F37608C-7B53-41FE-A9ED-5610EF2DFC90}"/>
              </a:ext>
            </a:extLst>
          </p:cNvPr>
          <p:cNvSpPr txBox="1">
            <a:spLocks noChangeArrowheads="1"/>
          </p:cNvSpPr>
          <p:nvPr/>
        </p:nvSpPr>
        <p:spPr>
          <a:xfrm>
            <a:off x="989017" y="2477840"/>
            <a:ext cx="10509503" cy="37063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400"/>
              </a:lnSpc>
              <a:spcBef>
                <a:spcPts val="600"/>
              </a:spcBef>
              <a:buClr>
                <a:schemeClr val="accent4"/>
              </a:buClr>
              <a:buFont typeface="Wingdings" panose="05000000000000000000" pitchFamily="2" charset="2"/>
              <a:buChar char="u"/>
            </a:pPr>
            <a:r>
              <a:rPr kumimoji="0" lang="zh-TW" altLang="en-US" sz="2000" b="0" i="0"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對象：具有中央資料庫學習歷程檔案之</a:t>
            </a:r>
            <a:r>
              <a:rPr kumimoji="0" lang="zh-TW" altLang="en-US" sz="2000" b="1" i="0"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考生</a:t>
            </a:r>
            <a:endParaRPr kumimoji="0" lang="en-US" altLang="zh-TW" sz="2000" b="0" i="0"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endParaRPr>
          </a:p>
          <a:p>
            <a:pPr algn="just">
              <a:lnSpc>
                <a:spcPts val="2400"/>
              </a:lnSpc>
              <a:spcBef>
                <a:spcPts val="600"/>
              </a:spcBef>
              <a:buClr>
                <a:schemeClr val="accent4"/>
              </a:buClr>
              <a:buFont typeface="Wingdings" panose="05000000000000000000" pitchFamily="2" charset="2"/>
              <a:buChar char="u"/>
            </a:pPr>
            <a:r>
              <a:rPr lang="zh-TW" altLang="en-US"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首次進入系統須</a:t>
            </a: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自行設定</a:t>
            </a:r>
            <a:r>
              <a:rPr lang="zh-TW" altLang="en-US"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通行碼</a:t>
            </a:r>
            <a:endParaRPr lang="en-US" altLang="zh-TW"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endParaRPr>
          </a:p>
          <a:p>
            <a:pPr algn="just">
              <a:lnSpc>
                <a:spcPts val="2400"/>
              </a:lnSpc>
              <a:spcBef>
                <a:spcPts val="600"/>
              </a:spcBef>
              <a:buClr>
                <a:schemeClr val="accent4"/>
              </a:buClr>
              <a:buFont typeface="Wingdings" panose="05000000000000000000" pitchFamily="2" charset="2"/>
              <a:buChar char="u"/>
            </a:pPr>
            <a:r>
              <a:rPr kumimoji="0" lang="zh-TW" altLang="en-US" sz="2000" b="1" i="0"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檢視</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並核對學習歷程中央資料庫提供之修課紀錄、課程學習成果及多元表現等檔案資料</a:t>
            </a:r>
            <a:endParaRPr kumimoji="0" lang="en-US" altLang="zh-TW" sz="2000" b="0" i="0" strike="noStrike" kern="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endParaRPr>
          </a:p>
          <a:p>
            <a:pPr lvl="1" algn="just">
              <a:lnSpc>
                <a:spcPts val="2400"/>
              </a:lnSpc>
              <a:spcBef>
                <a:spcPts val="600"/>
              </a:spcBef>
              <a:buClr>
                <a:srgbClr val="FFB41D"/>
              </a:buClr>
              <a:buFont typeface="Wingdings" panose="05000000000000000000" pitchFamily="2" charset="2"/>
              <a:buChar char="ü"/>
              <a:defRPr/>
            </a:pPr>
            <a:r>
              <a:rPr kumimoji="0" lang="zh-TW" altLang="en-US" sz="2000" b="1" i="0"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考生為</a:t>
            </a:r>
            <a:r>
              <a:rPr kumimoji="0" lang="zh-TW" altLang="en-US" sz="2000" b="1" i="0" u="sng"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應屆</a:t>
            </a:r>
            <a:r>
              <a:rPr kumimoji="0" lang="zh-TW" altLang="en-US" sz="2000" b="1" i="0"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畢業生</a:t>
            </a:r>
            <a:r>
              <a:rPr kumimoji="0" lang="zh-TW" altLang="en-US" sz="2000" b="1" i="0"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，可檢視</a:t>
            </a:r>
            <a:r>
              <a:rPr kumimoji="0" lang="zh-TW" altLang="en-US" sz="2000" b="1" i="0" u="sng"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第一～四學期</a:t>
            </a:r>
            <a:r>
              <a:rPr kumimoji="0" lang="zh-TW" altLang="en-US" sz="2000" b="1" i="0"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之學習歷程資料</a:t>
            </a:r>
            <a:endParaRPr kumimoji="0" lang="en-US" altLang="zh-TW" sz="2000" b="1" i="0"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endParaRPr>
          </a:p>
          <a:p>
            <a:pPr lvl="1" algn="just">
              <a:lnSpc>
                <a:spcPts val="2400"/>
              </a:lnSpc>
              <a:spcBef>
                <a:spcPts val="600"/>
              </a:spcBef>
              <a:buClr>
                <a:srgbClr val="FFB41D"/>
              </a:buClr>
              <a:buFont typeface="Wingdings" panose="05000000000000000000" pitchFamily="2" charset="2"/>
              <a:buChar char="ü"/>
              <a:defRPr/>
            </a:pPr>
            <a:r>
              <a:rPr kumimoji="0" lang="zh-TW"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考生為</a:t>
            </a:r>
            <a:r>
              <a:rPr kumimoji="0" lang="en-US" altLang="zh-TW" sz="2000" b="1" i="0" u="sng" strike="noStrike" kern="1200" cap="none" spc="0" normalizeH="0" baseline="0" noProof="0" dirty="0">
                <a:ln>
                  <a:noFill/>
                </a:ln>
                <a:solidFill>
                  <a:srgbClr val="0000FF"/>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110</a:t>
            </a:r>
            <a:r>
              <a:rPr kumimoji="0" lang="zh-TW" altLang="en-US" sz="2000" b="1" i="0" u="sng" strike="noStrike" kern="1200" cap="none" spc="0" normalizeH="0" baseline="0" noProof="0" dirty="0">
                <a:ln>
                  <a:noFill/>
                </a:ln>
                <a:solidFill>
                  <a:srgbClr val="0000FF"/>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學年度以後畢業生</a:t>
            </a:r>
            <a:r>
              <a:rPr kumimoji="0" lang="zh-TW"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，可檢視</a:t>
            </a:r>
            <a:r>
              <a:rPr kumimoji="0" lang="zh-TW" altLang="en-US" sz="2000" b="1" i="0" u="sng" strike="noStrike" kern="1200" cap="none" spc="0" normalizeH="0" baseline="0" noProof="0" dirty="0">
                <a:ln>
                  <a:noFill/>
                </a:ln>
                <a:solidFill>
                  <a:srgbClr val="0000FF"/>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第一</a:t>
            </a:r>
            <a:r>
              <a:rPr lang="en-US" altLang="zh-TW" sz="2000" b="1" u="sng"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b="1" u="sng"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六學期</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之學習歷程資料</a:t>
            </a:r>
            <a:endParaRPr kumimoji="0" lang="en-US" altLang="zh-TW" sz="2000" b="1"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endParaRPr>
          </a:p>
          <a:p>
            <a:pPr marL="228600" marR="0" lvl="0" indent="-228600" algn="just" defTabSz="914400" rtl="0" eaLnBrk="1" fontAlgn="auto" latinLnBrk="0" hangingPunct="1">
              <a:lnSpc>
                <a:spcPts val="2400"/>
              </a:lnSpc>
              <a:spcBef>
                <a:spcPts val="600"/>
              </a:spcBef>
              <a:buClr>
                <a:srgbClr val="FFB41D"/>
              </a:buClr>
              <a:buSzTx/>
              <a:buFont typeface="Wingdings" panose="05000000000000000000" pitchFamily="2" charset="2"/>
              <a:buChar char="u"/>
              <a:tabLst/>
              <a:defRPr/>
            </a:pPr>
            <a:r>
              <a:rPr kumimoji="0" lang="zh-TW"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如有</a:t>
            </a:r>
            <a:r>
              <a:rPr kumimoji="0" lang="zh-TW" altLang="zh-TW"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疑義者，須</a:t>
            </a:r>
            <a:r>
              <a:rPr kumimoji="0" lang="zh-TW"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於</a:t>
            </a:r>
            <a:r>
              <a:rPr kumimoji="0" lang="en-US"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112</a:t>
            </a:r>
            <a:r>
              <a:rPr kumimoji="0" lang="zh-TW"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年</a:t>
            </a:r>
            <a:r>
              <a:rPr kumimoji="0" lang="en-US"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4</a:t>
            </a:r>
            <a:r>
              <a:rPr kumimoji="0" lang="zh-TW"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月</a:t>
            </a:r>
            <a:r>
              <a:rPr kumimoji="0" lang="en-US"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20</a:t>
            </a:r>
            <a:r>
              <a:rPr kumimoji="0" lang="zh-TW"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日</a:t>
            </a:r>
            <a:r>
              <a:rPr kumimoji="0" lang="en-US"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a:t>
            </a:r>
            <a:r>
              <a:rPr kumimoji="0" lang="zh-TW"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四</a:t>
            </a:r>
            <a:r>
              <a:rPr kumimoji="0" lang="en-US"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a:t>
            </a:r>
            <a:r>
              <a:rPr kumimoji="0" lang="zh-TW"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中午</a:t>
            </a:r>
            <a:r>
              <a:rPr kumimoji="0" lang="en-US"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12</a:t>
            </a:r>
            <a:r>
              <a:rPr kumimoji="0" lang="zh-TW"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a:t>
            </a:r>
            <a:r>
              <a:rPr kumimoji="0" lang="en-US"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00</a:t>
            </a:r>
            <a:r>
              <a:rPr kumimoji="0" lang="zh-TW"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前</a:t>
            </a:r>
            <a:r>
              <a:rPr kumimoji="0" lang="zh-TW"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之每日上班時間</a:t>
            </a:r>
            <a:r>
              <a:rPr kumimoji="0" lang="zh-TW" altLang="zh-TW"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向就讀學校提出疑義申請。</a:t>
            </a:r>
            <a:endParaRPr kumimoji="0" lang="en-US" altLang="zh-TW"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endParaRPr>
          </a:p>
          <a:p>
            <a:pPr marL="228600" marR="0" lvl="0" indent="-234000" algn="just" defTabSz="914400" rtl="0" eaLnBrk="1" fontAlgn="auto" latinLnBrk="0" hangingPunct="1">
              <a:lnSpc>
                <a:spcPts val="2400"/>
              </a:lnSpc>
              <a:spcBef>
                <a:spcPts val="600"/>
              </a:spcBef>
              <a:buClr>
                <a:srgbClr val="FFB41D"/>
              </a:buClr>
              <a:buSzTx/>
              <a:buFont typeface="Wingdings" panose="05000000000000000000" pitchFamily="2" charset="2"/>
              <a:buChar char="u"/>
              <a:tabLst/>
              <a:defRPr/>
            </a:pPr>
            <a:r>
              <a:rPr kumimoji="0" lang="zh-TW" altLang="zh-TW"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就讀學校接獲所屬學生反映後，</a:t>
            </a:r>
            <a:r>
              <a:rPr kumimoji="0" lang="zh-TW"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依</a:t>
            </a:r>
            <a:r>
              <a:rPr lang="zh-TW" altLang="zh-TW" sz="2000" dirty="0">
                <a:latin typeface="Times New Roman" panose="02020603050405020304" pitchFamily="18" charset="0"/>
                <a:ea typeface="華康儷楷書" panose="03000509000000000000" pitchFamily="65" charset="-120"/>
                <a:cs typeface="Times New Roman" panose="02020603050405020304" pitchFamily="18" charset="0"/>
              </a:rPr>
              <a:t>「高級中等學校學生學習歷程檔案作業要點」第</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4</a:t>
            </a:r>
            <a:r>
              <a:rPr lang="zh-TW" altLang="zh-TW" sz="2000" dirty="0">
                <a:latin typeface="Times New Roman" panose="02020603050405020304" pitchFamily="18" charset="0"/>
                <a:ea typeface="華康儷楷書" panose="03000509000000000000" pitchFamily="65" charset="-120"/>
                <a:cs typeface="Times New Roman" panose="02020603050405020304" pitchFamily="18" charset="0"/>
              </a:rPr>
              <a:t>點明定「收訖明細」之規範</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，於</a:t>
            </a:r>
            <a:r>
              <a:rPr kumimoji="0" lang="en-US" altLang="zh-TW"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3</a:t>
            </a:r>
            <a:r>
              <a:rPr kumimoji="0" lang="zh-TW" altLang="zh-TW"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日內查明</a:t>
            </a:r>
            <a:r>
              <a:rPr kumimoji="0" lang="zh-TW"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a:t>
            </a:r>
            <a:r>
              <a:rPr kumimoji="0" lang="zh-TW" altLang="zh-TW"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並</a:t>
            </a:r>
            <a:r>
              <a:rPr kumimoji="0" lang="zh-TW"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依</a:t>
            </a:r>
            <a:r>
              <a:rPr kumimoji="0" lang="zh-TW" altLang="zh-TW"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學習歷程中央資料庫主管權責單位辦理更正</a:t>
            </a:r>
            <a:endParaRPr kumimoji="0" lang="en-US" altLang="zh-TW" sz="2000" b="0" i="0" u="none" strike="noStrike" kern="1200" cap="none" spc="0" normalizeH="0" baseline="0" noProof="0" dirty="0">
              <a:ln>
                <a:noFill/>
              </a:ln>
              <a:solidFill>
                <a:schemeClr val="tx1"/>
              </a:solidFill>
              <a:effectLst/>
              <a:uLnTx/>
              <a:uFillTx/>
              <a:latin typeface="Times New Roman" panose="02020603050405020304" pitchFamily="18" charset="0"/>
              <a:ea typeface="華康儷楷書" panose="03000509000000000000" pitchFamily="65" charset="-120"/>
              <a:cs typeface="Times New Roman" panose="02020603050405020304" pitchFamily="18" charset="0"/>
            </a:endParaRPr>
          </a:p>
          <a:p>
            <a:pPr marL="228600" marR="0" lvl="0" indent="-228600" algn="just" defTabSz="914400" rtl="0" eaLnBrk="1" fontAlgn="auto" latinLnBrk="0" hangingPunct="1">
              <a:lnSpc>
                <a:spcPts val="2400"/>
              </a:lnSpc>
              <a:spcBef>
                <a:spcPts val="600"/>
              </a:spcBef>
              <a:buClr>
                <a:srgbClr val="FFB41D"/>
              </a:buClr>
              <a:buSzTx/>
              <a:buFont typeface="Wingdings" panose="05000000000000000000" pitchFamily="2" charset="2"/>
              <a:buChar char="u"/>
              <a:tabLst/>
              <a:defRPr/>
            </a:pPr>
            <a:r>
              <a:rPr kumimoji="0" lang="zh-TW"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rPr>
              <a:t>逾期或未依本簡章規定提出疑義申請者，視同確認釋出中央資料庫學習歷程檔案無誤，概不受理複查及申訴</a:t>
            </a:r>
            <a:endParaRPr kumimoji="0" lang="en-US" altLang="zh-TW" sz="2000" b="1" i="0" u="none" strike="noStrike" kern="1200" cap="none" spc="0" normalizeH="0" baseline="0" noProof="0" dirty="0">
              <a:ln>
                <a:noFill/>
              </a:ln>
              <a:solidFill>
                <a:srgbClr val="FF0000"/>
              </a:solidFill>
              <a:effectLst/>
              <a:uLnTx/>
              <a:uFillTx/>
              <a:latin typeface="Times New Roman" panose="02020603050405020304" pitchFamily="18" charset="0"/>
              <a:ea typeface="華康儷楷書"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29619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4294967295"/>
          </p:nvPr>
        </p:nvSpPr>
        <p:spPr>
          <a:xfrm>
            <a:off x="1120775" y="3027602"/>
            <a:ext cx="10939463" cy="3284421"/>
          </a:xfrm>
        </p:spPr>
        <p:txBody>
          <a:bodyPr>
            <a:noAutofit/>
          </a:bodyPr>
          <a:lstStyle/>
          <a:p>
            <a:pPr>
              <a:lnSpc>
                <a:spcPct val="150000"/>
              </a:lnSpc>
              <a:spcBef>
                <a:spcPts val="0"/>
              </a:spcBef>
              <a:buClr>
                <a:srgbClr val="FFB41D"/>
              </a:buClr>
              <a:buFont typeface="Wingdings" panose="05000000000000000000" pitchFamily="2" charset="2"/>
              <a:buChar char="u"/>
              <a:defRPr/>
            </a:pPr>
            <a:r>
              <a:rPr kumimoji="1"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上網選填校系科</a:t>
            </a:r>
            <a:r>
              <a:rPr kumimoji="1" lang="en-US" altLang="zh-TW" sz="2000" b="1" dirty="0">
                <a:latin typeface="Times New Roman" panose="02020603050405020304" pitchFamily="18" charset="0"/>
                <a:ea typeface="華康儷楷書" panose="03000509000000000000" pitchFamily="65" charset="-120"/>
                <a:cs typeface="Times New Roman" panose="02020603050405020304" pitchFamily="18" charset="0"/>
              </a:rPr>
              <a:t>(</a:t>
            </a:r>
            <a:r>
              <a:rPr kumimoji="1"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組</a:t>
            </a:r>
            <a:r>
              <a:rPr kumimoji="1" lang="en-US" altLang="zh-TW" sz="2000" b="1" dirty="0">
                <a:latin typeface="Times New Roman" panose="02020603050405020304" pitchFamily="18" charset="0"/>
                <a:ea typeface="華康儷楷書" panose="03000509000000000000" pitchFamily="65" charset="-120"/>
                <a:cs typeface="Times New Roman" panose="02020603050405020304" pitchFamily="18" charset="0"/>
              </a:rPr>
              <a:t>)</a:t>
            </a:r>
            <a:r>
              <a:rPr kumimoji="1"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、學程並確定送出</a:t>
            </a:r>
            <a:endParaRPr kumimoji="1" lang="en-US" altLang="zh-TW" sz="2000" b="1" dirty="0">
              <a:latin typeface="Times New Roman" panose="02020603050405020304" pitchFamily="18" charset="0"/>
              <a:ea typeface="華康儷楷書" panose="03000509000000000000" pitchFamily="65" charset="-120"/>
              <a:cs typeface="Times New Roman" panose="02020603050405020304" pitchFamily="18" charset="0"/>
            </a:endParaRPr>
          </a:p>
          <a:p>
            <a:pPr>
              <a:lnSpc>
                <a:spcPct val="150000"/>
              </a:lnSpc>
              <a:spcBef>
                <a:spcPts val="0"/>
              </a:spcBef>
              <a:buClr>
                <a:srgbClr val="FFB41D"/>
              </a:buClr>
              <a:buFont typeface="Wingdings" panose="05000000000000000000" pitchFamily="2" charset="2"/>
              <a:buChar char="u"/>
              <a:defRPr/>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各甄審學校得限制考生</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僅能選擇該校</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個系科組、學程</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報名</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solidFill>
                  <a:schemeClr val="accent6">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請參閱招生簡章附錄一</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p>
          <a:p>
            <a:pPr>
              <a:lnSpc>
                <a:spcPct val="150000"/>
              </a:lnSpc>
              <a:spcBef>
                <a:spcPts val="0"/>
              </a:spcBef>
              <a:buClr>
                <a:srgbClr val="FFB41D"/>
              </a:buClr>
              <a:buFont typeface="Wingdings" panose="05000000000000000000" pitchFamily="2" charset="2"/>
              <a:buChar char="u"/>
              <a:defRPr/>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考生至多報名</a:t>
            </a:r>
            <a:r>
              <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5</a:t>
            </a: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個</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校系科</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、學程，有採計</a:t>
            </a:r>
            <a:r>
              <a:rPr lang="zh-TW" altLang="zh-TW" sz="2000" dirty="0">
                <a:latin typeface="Times New Roman" panose="02020603050405020304" pitchFamily="18" charset="0"/>
                <a:ea typeface="華康儷楷書" panose="03000509000000000000" pitchFamily="65" charset="-120"/>
                <a:cs typeface="Times New Roman" panose="02020603050405020304" pitchFamily="18" charset="0"/>
              </a:rPr>
              <a:t>技藝技能競賽、技術士職種（類）或</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專</a:t>
            </a:r>
            <a:r>
              <a:rPr lang="zh-TW" altLang="zh-TW" sz="2000" dirty="0">
                <a:latin typeface="Times New Roman" panose="02020603050405020304" pitchFamily="18" charset="0"/>
                <a:ea typeface="華康儷楷書" panose="03000509000000000000" pitchFamily="65" charset="-120"/>
                <a:cs typeface="Times New Roman" panose="02020603050405020304" pitchFamily="18" charset="0"/>
              </a:rPr>
              <a:t>技普考</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及格</a:t>
            </a:r>
            <a:r>
              <a:rPr lang="zh-TW" altLang="zh-TW" sz="2000" dirty="0">
                <a:latin typeface="Times New Roman" panose="02020603050405020304" pitchFamily="18" charset="0"/>
                <a:ea typeface="華康儷楷書" panose="03000509000000000000" pitchFamily="65" charset="-120"/>
                <a:cs typeface="Times New Roman" panose="02020603050405020304" pitchFamily="18" charset="0"/>
              </a:rPr>
              <a:t>證書類科</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之招生類別內所有系科組學程皆可報名</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a:lnSpc>
                <a:spcPct val="150000"/>
              </a:lnSpc>
              <a:spcBef>
                <a:spcPts val="0"/>
              </a:spcBef>
              <a:buClr>
                <a:srgbClr val="FFB41D"/>
              </a:buClr>
              <a:buFont typeface="Wingdings" panose="05000000000000000000" pitchFamily="2" charset="2"/>
              <a:buChar char="u"/>
              <a:defRPr/>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例如：</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marL="400050" lvl="1" indent="0" algn="just">
              <a:buNone/>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某生獲得</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全國技能競賽</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冷凍空調</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」職類</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第</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2</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名</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，因全國技能競賽之</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10</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機械」</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20</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電機」</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21</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冷凍」</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25</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電子」</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55</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工程」</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及</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56</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管理」</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等招生類別皆有採計此職類，因此只要以這幾類招生的系科</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、學程，該生皆能申請。</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p:txBody>
      </p:sp>
      <p:sp>
        <p:nvSpPr>
          <p:cNvPr id="23559" name="矩形 13"/>
          <p:cNvSpPr>
            <a:spLocks noChangeArrowheads="1"/>
          </p:cNvSpPr>
          <p:nvPr/>
        </p:nvSpPr>
        <p:spPr bwMode="auto">
          <a:xfrm>
            <a:off x="1120775" y="2327025"/>
            <a:ext cx="10848973" cy="707886"/>
          </a:xfrm>
          <a:prstGeom prst="rect">
            <a:avLst/>
          </a:prstGeom>
          <a:solidFill>
            <a:schemeClr val="accent5">
              <a:lumMod val="20000"/>
              <a:lumOff val="80000"/>
            </a:schemeClr>
          </a:solidFill>
          <a:ln>
            <a:noFill/>
          </a:ln>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285750" indent="-285750" eaLnBrk="1" hangingPunct="1">
              <a:spcBef>
                <a:spcPct val="0"/>
              </a:spcBef>
              <a:buFont typeface="Wingdings" panose="05000000000000000000" pitchFamily="2" charset="2"/>
              <a:buChar char="Ø"/>
            </a:pPr>
            <a:r>
              <a:rPr lang="zh-TW" altLang="en-US" sz="2000" b="1" dirty="0">
                <a:solidFill>
                  <a:schemeClr val="accent6">
                    <a:lumMod val="75000"/>
                  </a:schemeClr>
                </a:solidFill>
                <a:latin typeface="華康儷楷書" panose="03000509000000000000" pitchFamily="65" charset="-120"/>
                <a:ea typeface="華康儷楷書" panose="03000509000000000000" pitchFamily="65" charset="-120"/>
              </a:rPr>
              <a:t>通過資格審查考生</a:t>
            </a:r>
            <a:r>
              <a:rPr lang="zh-TW" altLang="en-US" sz="2000" b="1" dirty="0">
                <a:latin typeface="華康儷楷書" panose="03000509000000000000" pitchFamily="65" charset="-120"/>
                <a:ea typeface="華康儷楷書" panose="03000509000000000000" pitchFamily="65" charset="-120"/>
              </a:rPr>
              <a:t>須完成以下</a:t>
            </a:r>
            <a:r>
              <a:rPr lang="zh-TW" altLang="en-US" sz="2000" b="1" dirty="0">
                <a:solidFill>
                  <a:srgbClr val="0000CC"/>
                </a:solidFill>
                <a:latin typeface="華康儷楷書" panose="03000509000000000000" pitchFamily="65" charset="-120"/>
                <a:ea typeface="華康儷楷書" panose="03000509000000000000" pitchFamily="65" charset="-120"/>
              </a:rPr>
              <a:t>「上網選填校系科（組）、學程並確定送出」</a:t>
            </a:r>
            <a:r>
              <a:rPr lang="zh-TW" altLang="en-US" sz="2000" b="1" dirty="0">
                <a:latin typeface="華康儷楷書" panose="03000509000000000000" pitchFamily="65" charset="-120"/>
                <a:ea typeface="華康儷楷書" panose="03000509000000000000" pitchFamily="65" charset="-120"/>
              </a:rPr>
              <a:t>、</a:t>
            </a:r>
            <a:r>
              <a:rPr lang="zh-TW" altLang="en-US" sz="2000" b="1" dirty="0">
                <a:solidFill>
                  <a:srgbClr val="0000CC"/>
                </a:solidFill>
                <a:latin typeface="華康儷楷書" panose="03000509000000000000" pitchFamily="65" charset="-120"/>
                <a:ea typeface="華康儷楷書" panose="03000509000000000000" pitchFamily="65" charset="-120"/>
              </a:rPr>
              <a:t>「繳交指定項目甄審費用」</a:t>
            </a:r>
            <a:r>
              <a:rPr lang="zh-TW" altLang="en-US" sz="2000" b="1" dirty="0">
                <a:latin typeface="華康儷楷書" panose="03000509000000000000" pitchFamily="65" charset="-120"/>
                <a:ea typeface="華康儷楷書" panose="03000509000000000000" pitchFamily="65" charset="-120"/>
              </a:rPr>
              <a:t>及</a:t>
            </a:r>
            <a:r>
              <a:rPr lang="zh-TW" altLang="en-US" sz="2000" b="1" dirty="0">
                <a:solidFill>
                  <a:srgbClr val="0000CC"/>
                </a:solidFill>
                <a:latin typeface="華康儷楷書" panose="03000509000000000000" pitchFamily="65" charset="-120"/>
                <a:ea typeface="華康儷楷書" panose="03000509000000000000" pitchFamily="65" charset="-120"/>
              </a:rPr>
              <a:t>「網路上傳學習歷程備審資料」</a:t>
            </a:r>
            <a:r>
              <a:rPr lang="zh-TW" altLang="en-US" sz="2000" b="1" dirty="0">
                <a:latin typeface="華康儷楷書" panose="03000509000000000000" pitchFamily="65" charset="-120"/>
                <a:ea typeface="華康儷楷書" panose="03000509000000000000" pitchFamily="65" charset="-120"/>
              </a:rPr>
              <a:t>等步驟，才算完成報名程序</a:t>
            </a:r>
            <a:endParaRPr lang="en-US" altLang="zh-TW" sz="2000" b="1" dirty="0">
              <a:latin typeface="華康儷楷書" panose="03000509000000000000" pitchFamily="65" charset="-120"/>
              <a:ea typeface="華康儷楷書" panose="03000509000000000000" pitchFamily="65" charset="-120"/>
            </a:endParaRPr>
          </a:p>
        </p:txBody>
      </p:sp>
      <p:sp>
        <p:nvSpPr>
          <p:cNvPr id="23560" name="圓角矩形 16"/>
          <p:cNvSpPr>
            <a:spLocks noChangeArrowheads="1"/>
          </p:cNvSpPr>
          <p:nvPr/>
        </p:nvSpPr>
        <p:spPr bwMode="auto">
          <a:xfrm>
            <a:off x="1042986" y="916328"/>
            <a:ext cx="2428875"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網路報名</a:t>
            </a:r>
          </a:p>
        </p:txBody>
      </p:sp>
      <p:sp>
        <p:nvSpPr>
          <p:cNvPr id="27"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貳、技優甄審入學招生作業流程</a:t>
            </a:r>
          </a:p>
        </p:txBody>
      </p:sp>
      <p:grpSp>
        <p:nvGrpSpPr>
          <p:cNvPr id="38" name="群組 37">
            <a:extLst>
              <a:ext uri="{FF2B5EF4-FFF2-40B4-BE49-F238E27FC236}">
                <a16:creationId xmlns:a16="http://schemas.microsoft.com/office/drawing/2014/main" id="{E570FC96-D78D-486A-A09E-459EF6C95819}"/>
              </a:ext>
            </a:extLst>
          </p:cNvPr>
          <p:cNvGrpSpPr/>
          <p:nvPr/>
        </p:nvGrpSpPr>
        <p:grpSpPr>
          <a:xfrm>
            <a:off x="8438383" y="709978"/>
            <a:ext cx="3544065" cy="1448993"/>
            <a:chOff x="8438383" y="190023"/>
            <a:chExt cx="3544065" cy="1448993"/>
          </a:xfrm>
        </p:grpSpPr>
        <p:grpSp>
          <p:nvGrpSpPr>
            <p:cNvPr id="39" name="群組 38">
              <a:extLst>
                <a:ext uri="{FF2B5EF4-FFF2-40B4-BE49-F238E27FC236}">
                  <a16:creationId xmlns:a16="http://schemas.microsoft.com/office/drawing/2014/main" id="{16C212A2-ACBE-4222-8164-DBCB6B774E82}"/>
                </a:ext>
              </a:extLst>
            </p:cNvPr>
            <p:cNvGrpSpPr/>
            <p:nvPr/>
          </p:nvGrpSpPr>
          <p:grpSpPr>
            <a:xfrm>
              <a:off x="8898010" y="190023"/>
              <a:ext cx="3084438" cy="1432422"/>
              <a:chOff x="5988125" y="214313"/>
              <a:chExt cx="3084438" cy="1432422"/>
            </a:xfrm>
          </p:grpSpPr>
          <p:grpSp>
            <p:nvGrpSpPr>
              <p:cNvPr id="42" name="群組 7">
                <a:extLst>
                  <a:ext uri="{FF2B5EF4-FFF2-40B4-BE49-F238E27FC236}">
                    <a16:creationId xmlns:a16="http://schemas.microsoft.com/office/drawing/2014/main" id="{8AF3430B-93E7-4250-82AA-B537F8A6F175}"/>
                  </a:ext>
                </a:extLst>
              </p:cNvPr>
              <p:cNvGrpSpPr>
                <a:grpSpLocks/>
              </p:cNvGrpSpPr>
              <p:nvPr/>
            </p:nvGrpSpPr>
            <p:grpSpPr bwMode="auto">
              <a:xfrm>
                <a:off x="6462713" y="214313"/>
                <a:ext cx="2609850" cy="1431925"/>
                <a:chOff x="6690632" y="1068877"/>
                <a:chExt cx="2609942" cy="1217115"/>
              </a:xfrm>
            </p:grpSpPr>
            <p:cxnSp>
              <p:nvCxnSpPr>
                <p:cNvPr id="45" name="直線單箭頭接點 8">
                  <a:extLst>
                    <a:ext uri="{FF2B5EF4-FFF2-40B4-BE49-F238E27FC236}">
                      <a16:creationId xmlns:a16="http://schemas.microsoft.com/office/drawing/2014/main" id="{086641D1-EB64-476B-81BF-4407077281C5}"/>
                    </a:ext>
                  </a:extLst>
                </p:cNvPr>
                <p:cNvCxnSpPr>
                  <a:cxnSpLocks noChangeShapeType="1"/>
                  <a:endCxn id="55"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6" name="圓角矩形 53">
                  <a:extLst>
                    <a:ext uri="{FF2B5EF4-FFF2-40B4-BE49-F238E27FC236}">
                      <a16:creationId xmlns:a16="http://schemas.microsoft.com/office/drawing/2014/main" id="{AA24EB14-EDDD-4420-A030-C415485C59F1}"/>
                    </a:ext>
                  </a:extLst>
                </p:cNvPr>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47" name="圓角矩形 54">
                  <a:extLst>
                    <a:ext uri="{FF2B5EF4-FFF2-40B4-BE49-F238E27FC236}">
                      <a16:creationId xmlns:a16="http://schemas.microsoft.com/office/drawing/2014/main" id="{0B3C138C-D58E-42E6-B50E-EEAA30D0C5C3}"/>
                    </a:ext>
                  </a:extLst>
                </p:cNvPr>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48" name="圓角矩形 55">
                  <a:extLst>
                    <a:ext uri="{FF2B5EF4-FFF2-40B4-BE49-F238E27FC236}">
                      <a16:creationId xmlns:a16="http://schemas.microsoft.com/office/drawing/2014/main" id="{8136F076-C938-4159-99C6-26A525DAEDF0}"/>
                    </a:ext>
                  </a:extLst>
                </p:cNvPr>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9" name="圓角矩形 56">
                  <a:extLst>
                    <a:ext uri="{FF2B5EF4-FFF2-40B4-BE49-F238E27FC236}">
                      <a16:creationId xmlns:a16="http://schemas.microsoft.com/office/drawing/2014/main" id="{6BDEBB47-3606-4EAF-8F73-F103C35982FB}"/>
                    </a:ext>
                  </a:extLst>
                </p:cNvPr>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50" name="圓角矩形 57">
                  <a:extLst>
                    <a:ext uri="{FF2B5EF4-FFF2-40B4-BE49-F238E27FC236}">
                      <a16:creationId xmlns:a16="http://schemas.microsoft.com/office/drawing/2014/main" id="{B633C884-C1D3-480F-BB32-468FD6123E72}"/>
                    </a:ext>
                  </a:extLst>
                </p:cNvPr>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51" name="直線單箭頭接點 14">
                  <a:extLst>
                    <a:ext uri="{FF2B5EF4-FFF2-40B4-BE49-F238E27FC236}">
                      <a16:creationId xmlns:a16="http://schemas.microsoft.com/office/drawing/2014/main" id="{07FEA10C-0B96-452A-9B15-9E60B93F0AFB}"/>
                    </a:ext>
                  </a:extLst>
                </p:cNvPr>
                <p:cNvCxnSpPr>
                  <a:cxnSpLocks noChangeShapeType="1"/>
                  <a:stCxn id="46" idx="3"/>
                  <a:endCxn id="47"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2" name="直線單箭頭接點 15">
                  <a:extLst>
                    <a:ext uri="{FF2B5EF4-FFF2-40B4-BE49-F238E27FC236}">
                      <a16:creationId xmlns:a16="http://schemas.microsoft.com/office/drawing/2014/main" id="{01025A62-1C53-43E7-917C-F07338834674}"/>
                    </a:ext>
                  </a:extLst>
                </p:cNvPr>
                <p:cNvCxnSpPr>
                  <a:cxnSpLocks noChangeShapeType="1"/>
                  <a:stCxn id="47" idx="3"/>
                  <a:endCxn id="48"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3" name="直線單箭頭接點 16">
                  <a:extLst>
                    <a:ext uri="{FF2B5EF4-FFF2-40B4-BE49-F238E27FC236}">
                      <a16:creationId xmlns:a16="http://schemas.microsoft.com/office/drawing/2014/main" id="{5DFB2D98-BA10-473D-8A1D-246178E5DCF4}"/>
                    </a:ext>
                  </a:extLst>
                </p:cNvPr>
                <p:cNvCxnSpPr>
                  <a:cxnSpLocks noChangeShapeType="1"/>
                  <a:stCxn id="48" idx="3"/>
                  <a:endCxn id="49"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4" name="直線單箭頭接點 17">
                  <a:extLst>
                    <a:ext uri="{FF2B5EF4-FFF2-40B4-BE49-F238E27FC236}">
                      <a16:creationId xmlns:a16="http://schemas.microsoft.com/office/drawing/2014/main" id="{0AE72192-07DB-4550-AF87-B9151861BC5E}"/>
                    </a:ext>
                  </a:extLst>
                </p:cNvPr>
                <p:cNvCxnSpPr>
                  <a:cxnSpLocks noChangeShapeType="1"/>
                  <a:stCxn id="49" idx="3"/>
                  <a:endCxn id="50"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5" name="圓角矩形 62">
                  <a:extLst>
                    <a:ext uri="{FF2B5EF4-FFF2-40B4-BE49-F238E27FC236}">
                      <a16:creationId xmlns:a16="http://schemas.microsoft.com/office/drawing/2014/main" id="{F757B2AB-5595-4ADC-B9ED-70FE4C36129F}"/>
                    </a:ext>
                  </a:extLst>
                </p:cNvPr>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43" name="圓角矩形 50">
                <a:extLst>
                  <a:ext uri="{FF2B5EF4-FFF2-40B4-BE49-F238E27FC236}">
                    <a16:creationId xmlns:a16="http://schemas.microsoft.com/office/drawing/2014/main" id="{CCD77119-E861-423D-A8EA-293AF04AD3F1}"/>
                  </a:ext>
                </a:extLst>
              </p:cNvPr>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44" name="直線單箭頭接點 14">
                <a:extLst>
                  <a:ext uri="{FF2B5EF4-FFF2-40B4-BE49-F238E27FC236}">
                    <a16:creationId xmlns:a16="http://schemas.microsoft.com/office/drawing/2014/main" id="{9452D5ED-FDD6-4091-A113-5024D80FBB8E}"/>
                  </a:ext>
                </a:extLst>
              </p:cNvPr>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40" name="圓角矩形 20">
              <a:extLst>
                <a:ext uri="{FF2B5EF4-FFF2-40B4-BE49-F238E27FC236}">
                  <a16:creationId xmlns:a16="http://schemas.microsoft.com/office/drawing/2014/main" id="{0131200F-2328-4577-BCC6-2B216EEA6EEE}"/>
                </a:ext>
              </a:extLst>
            </p:cNvPr>
            <p:cNvSpPr/>
            <p:nvPr/>
          </p:nvSpPr>
          <p:spPr bwMode="auto">
            <a:xfrm>
              <a:off x="8438383" y="210266"/>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41" name="直線單箭頭接點 14">
              <a:extLst>
                <a:ext uri="{FF2B5EF4-FFF2-40B4-BE49-F238E27FC236}">
                  <a16:creationId xmlns:a16="http://schemas.microsoft.com/office/drawing/2014/main" id="{E1377124-989C-4794-9D2D-238644011849}"/>
                </a:ext>
              </a:extLst>
            </p:cNvPr>
            <p:cNvCxnSpPr>
              <a:cxnSpLocks noChangeShapeType="1"/>
            </p:cNvCxnSpPr>
            <p:nvPr/>
          </p:nvCxnSpPr>
          <p:spPr bwMode="auto">
            <a:xfrm>
              <a:off x="8803506" y="932899"/>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56" name="矩形 55">
            <a:extLst>
              <a:ext uri="{FF2B5EF4-FFF2-40B4-BE49-F238E27FC236}">
                <a16:creationId xmlns:a16="http://schemas.microsoft.com/office/drawing/2014/main" id="{C2EDCE32-D829-473E-B283-F59E7CA95565}"/>
              </a:ext>
            </a:extLst>
          </p:cNvPr>
          <p:cNvSpPr/>
          <p:nvPr/>
        </p:nvSpPr>
        <p:spPr>
          <a:xfrm>
            <a:off x="1120775" y="1680973"/>
            <a:ext cx="7290720" cy="461665"/>
          </a:xfrm>
          <a:prstGeom prst="rect">
            <a:avLst/>
          </a:prstGeom>
          <a:solidFill>
            <a:schemeClr val="accent4">
              <a:lumMod val="20000"/>
              <a:lumOff val="80000"/>
            </a:schemeClr>
          </a:solidFill>
        </p:spPr>
        <p:txBody>
          <a:bodyPr wrap="square">
            <a:spAutoFit/>
          </a:bodyPr>
          <a:lstStyle/>
          <a:p>
            <a:pPr lvl="0" fontAlgn="base">
              <a:spcBef>
                <a:spcPct val="0"/>
              </a:spcBef>
              <a:spcAft>
                <a:spcPct val="0"/>
              </a:spcAft>
            </a:pP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系統開放時間：</a:t>
            </a:r>
            <a:r>
              <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112.5.22(</a:t>
            </a: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)10:00-112.5.26(</a:t>
            </a: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59763885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4294967295"/>
          </p:nvPr>
        </p:nvSpPr>
        <p:spPr>
          <a:xfrm>
            <a:off x="907319" y="2234414"/>
            <a:ext cx="10944224" cy="4214620"/>
          </a:xfrm>
        </p:spPr>
        <p:txBody>
          <a:bodyPr>
            <a:normAutofit fontScale="92500" lnSpcReduction="10000"/>
          </a:bodyPr>
          <a:lstStyle/>
          <a:p>
            <a:pPr>
              <a:spcBef>
                <a:spcPts val="600"/>
              </a:spcBef>
              <a:buClr>
                <a:srgbClr val="FFB41D"/>
              </a:buClr>
              <a:buFont typeface="Wingdings" panose="05000000000000000000" pitchFamily="2" charset="2"/>
              <a:buChar char="u"/>
              <a:defRPr/>
            </a:pP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乙級技術士證之優待加分比率，依各職類所對應之招生類別相關度增加甄審實得總分</a:t>
            </a:r>
            <a:endPar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endParaRPr>
          </a:p>
          <a:p>
            <a:pPr marL="0" indent="0">
              <a:spcBef>
                <a:spcPts val="600"/>
              </a:spcBef>
              <a:buClr>
                <a:srgbClr val="FFB41D"/>
              </a:buClr>
              <a:buNone/>
              <a:defRPr/>
            </a:pP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    </a:t>
            </a:r>
            <a:r>
              <a:rPr lang="zh-TW" altLang="en-US" sz="2000" b="1" u="sng"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請考生審慎選報校系科（組）、學程</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a:spcBef>
                <a:spcPts val="600"/>
              </a:spcBef>
              <a:buClr>
                <a:srgbClr val="FFB41D"/>
              </a:buClr>
              <a:buFont typeface="Wingdings" panose="05000000000000000000" pitchFamily="2" charset="2"/>
              <a:buChar char="u"/>
              <a:defRPr/>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各職類之</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招生類別相關度，</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請參閱</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招生簡章</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第</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3</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至</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24</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頁「</a:t>
            </a:r>
            <a:r>
              <a:rPr lang="zh-TW" altLang="en-US" sz="20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招生類別代碼及名稱、適合甄審之技藝技能競賽優勝、技術士職種（類）及專技普考類科對照表</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」或本委員會網站</a:t>
            </a:r>
            <a:r>
              <a:rPr lang="zh-TW" altLang="en-US" sz="20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簡章查詢系統</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spcBef>
                <a:spcPts val="1200"/>
              </a:spcBef>
              <a:buClr>
                <a:srgbClr val="FFB41D"/>
              </a:buClr>
              <a:buNone/>
              <a:defRPr/>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範例：</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spcBef>
                <a:spcPts val="600"/>
              </a:spcBef>
              <a:buClr>
                <a:srgbClr val="FFB41D"/>
              </a:buClr>
              <a:buNone/>
              <a:defRPr/>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乙生領有「</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01100</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鑄造」乙級技術士證，此證照採計之招生類別</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spcBef>
                <a:spcPts val="600"/>
              </a:spcBef>
              <a:buClr>
                <a:srgbClr val="FFB41D"/>
              </a:buClr>
              <a:buNone/>
              <a:defRPr/>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在「</a:t>
            </a:r>
            <a:r>
              <a:rPr lang="en-US" altLang="zh-TW" sz="2000" b="1" dirty="0">
                <a:latin typeface="Times New Roman" panose="02020603050405020304" pitchFamily="18" charset="0"/>
                <a:ea typeface="華康儷楷書" panose="03000509000000000000" pitchFamily="65" charset="-120"/>
                <a:cs typeface="Times New Roman" panose="02020603050405020304" pitchFamily="18" charset="0"/>
              </a:rPr>
              <a:t>10</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機械</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」採認為</a:t>
            </a: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高度</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相關；在「</a:t>
            </a:r>
            <a:r>
              <a:rPr lang="en-US" altLang="zh-TW" sz="2000" b="1" dirty="0">
                <a:latin typeface="Times New Roman" panose="02020603050405020304" pitchFamily="18" charset="0"/>
                <a:ea typeface="華康儷楷書" panose="03000509000000000000" pitchFamily="65" charset="-120"/>
                <a:cs typeface="Times New Roman" panose="02020603050405020304" pitchFamily="18" charset="0"/>
              </a:rPr>
              <a:t>15</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汽車</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」採認為</a:t>
            </a: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中度</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相關；</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spcBef>
                <a:spcPts val="600"/>
              </a:spcBef>
              <a:buClr>
                <a:srgbClr val="FFB41D"/>
              </a:buClr>
              <a:buNone/>
              <a:defRPr/>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在「</a:t>
            </a:r>
            <a:r>
              <a:rPr lang="en-US" altLang="zh-TW" sz="2000" b="1" dirty="0">
                <a:latin typeface="Times New Roman" panose="02020603050405020304" pitchFamily="18" charset="0"/>
                <a:ea typeface="華康儷楷書" panose="03000509000000000000" pitchFamily="65" charset="-120"/>
                <a:cs typeface="Times New Roman" panose="02020603050405020304" pitchFamily="18" charset="0"/>
              </a:rPr>
              <a:t>55</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工程</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sz="2000" b="1" dirty="0">
                <a:latin typeface="Times New Roman" panose="02020603050405020304" pitchFamily="18" charset="0"/>
                <a:ea typeface="華康儷楷書" panose="03000509000000000000" pitchFamily="65" charset="-120"/>
                <a:cs typeface="Times New Roman" panose="02020603050405020304" pitchFamily="18" charset="0"/>
              </a:rPr>
              <a:t>80</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工設</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」採認為</a:t>
            </a: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低度</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相關。</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spcBef>
                <a:spcPts val="600"/>
              </a:spcBef>
              <a:buClr>
                <a:srgbClr val="FFB41D"/>
              </a:buClr>
              <a:buNone/>
              <a:defRPr/>
            </a:pP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spcBef>
                <a:spcPts val="600"/>
              </a:spcBef>
              <a:buClr>
                <a:srgbClr val="FFB41D"/>
              </a:buClr>
              <a:buNone/>
              <a:defRPr/>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若乙生選擇</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校系科</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、學程於招生類別「</a:t>
            </a:r>
            <a:r>
              <a:rPr lang="en-US" altLang="zh-TW" sz="2000" b="1" dirty="0">
                <a:latin typeface="Times New Roman" panose="02020603050405020304" pitchFamily="18" charset="0"/>
                <a:ea typeface="華康儷楷書" panose="03000509000000000000" pitchFamily="65" charset="-120"/>
                <a:cs typeface="Times New Roman" panose="02020603050405020304" pitchFamily="18" charset="0"/>
              </a:rPr>
              <a:t>10</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機械</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」招生，其</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優待加分比率</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為增加甄審實得總分</a:t>
            </a:r>
            <a:r>
              <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15%</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spcBef>
                <a:spcPts val="600"/>
              </a:spcBef>
              <a:buClr>
                <a:srgbClr val="FFB41D"/>
              </a:buClr>
              <a:buNone/>
              <a:defRPr/>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若乙生選擇</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B</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校系科</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、學程於招生類別「</a:t>
            </a:r>
            <a:r>
              <a:rPr lang="en-US" altLang="zh-TW" sz="2000" b="1" dirty="0">
                <a:latin typeface="Times New Roman" panose="02020603050405020304" pitchFamily="18" charset="0"/>
                <a:ea typeface="華康儷楷書" panose="03000509000000000000" pitchFamily="65" charset="-120"/>
                <a:cs typeface="Times New Roman" panose="02020603050405020304" pitchFamily="18" charset="0"/>
              </a:rPr>
              <a:t>15</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汽車</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」招生，其</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優待加分比率</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為增加甄審實得總分</a:t>
            </a:r>
            <a:r>
              <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8%</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spcBef>
                <a:spcPts val="600"/>
              </a:spcBef>
              <a:buClr>
                <a:srgbClr val="FFB41D"/>
              </a:buClr>
              <a:buNone/>
              <a:defRPr/>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若乙生選擇</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C</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校系科</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、學程於招生類別「</a:t>
            </a:r>
            <a:r>
              <a:rPr lang="en-US" altLang="zh-TW" sz="2000" b="1" dirty="0">
                <a:latin typeface="Times New Roman" panose="02020603050405020304" pitchFamily="18" charset="0"/>
                <a:ea typeface="華康儷楷書" panose="03000509000000000000" pitchFamily="65" charset="-120"/>
                <a:cs typeface="Times New Roman" panose="02020603050405020304" pitchFamily="18" charset="0"/>
              </a:rPr>
              <a:t>55</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工程</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」或「</a:t>
            </a:r>
            <a:r>
              <a:rPr lang="en-US" altLang="zh-TW" sz="2000" b="1" dirty="0">
                <a:latin typeface="Times New Roman" panose="02020603050405020304" pitchFamily="18" charset="0"/>
                <a:ea typeface="華康儷楷書" panose="03000509000000000000" pitchFamily="65" charset="-120"/>
                <a:cs typeface="Times New Roman" panose="02020603050405020304" pitchFamily="18" charset="0"/>
              </a:rPr>
              <a:t>80</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工設</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」招生，其</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優待加分比率</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為增加甄審實得總分</a:t>
            </a:r>
            <a:r>
              <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4%</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a:t>
            </a:r>
          </a:p>
        </p:txBody>
      </p:sp>
      <p:sp>
        <p:nvSpPr>
          <p:cNvPr id="23560" name="圓角矩形 16"/>
          <p:cNvSpPr>
            <a:spLocks noChangeArrowheads="1"/>
          </p:cNvSpPr>
          <p:nvPr/>
        </p:nvSpPr>
        <p:spPr bwMode="auto">
          <a:xfrm>
            <a:off x="907319" y="916328"/>
            <a:ext cx="2428875"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網路報名</a:t>
            </a:r>
          </a:p>
        </p:txBody>
      </p:sp>
      <p:sp>
        <p:nvSpPr>
          <p:cNvPr id="40"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貳、技優甄審入學招生作業流程</a:t>
            </a:r>
          </a:p>
        </p:txBody>
      </p:sp>
      <p:grpSp>
        <p:nvGrpSpPr>
          <p:cNvPr id="24" name="群組 23">
            <a:extLst>
              <a:ext uri="{FF2B5EF4-FFF2-40B4-BE49-F238E27FC236}">
                <a16:creationId xmlns:a16="http://schemas.microsoft.com/office/drawing/2014/main" id="{F8B39B09-5ADB-4C4E-8E13-8BF6627A3450}"/>
              </a:ext>
            </a:extLst>
          </p:cNvPr>
          <p:cNvGrpSpPr/>
          <p:nvPr/>
        </p:nvGrpSpPr>
        <p:grpSpPr>
          <a:xfrm>
            <a:off x="8438383" y="709978"/>
            <a:ext cx="3544065" cy="1448993"/>
            <a:chOff x="8438383" y="190023"/>
            <a:chExt cx="3544065" cy="1448993"/>
          </a:xfrm>
        </p:grpSpPr>
        <p:grpSp>
          <p:nvGrpSpPr>
            <p:cNvPr id="26" name="群組 25">
              <a:extLst>
                <a:ext uri="{FF2B5EF4-FFF2-40B4-BE49-F238E27FC236}">
                  <a16:creationId xmlns:a16="http://schemas.microsoft.com/office/drawing/2014/main" id="{CE72AA09-74DB-4233-ACF6-1DD6B770C0CB}"/>
                </a:ext>
              </a:extLst>
            </p:cNvPr>
            <p:cNvGrpSpPr/>
            <p:nvPr/>
          </p:nvGrpSpPr>
          <p:grpSpPr>
            <a:xfrm>
              <a:off x="8898010" y="190023"/>
              <a:ext cx="3084438" cy="1432422"/>
              <a:chOff x="5988125" y="214313"/>
              <a:chExt cx="3084438" cy="1432422"/>
            </a:xfrm>
          </p:grpSpPr>
          <p:grpSp>
            <p:nvGrpSpPr>
              <p:cNvPr id="29" name="群組 7">
                <a:extLst>
                  <a:ext uri="{FF2B5EF4-FFF2-40B4-BE49-F238E27FC236}">
                    <a16:creationId xmlns:a16="http://schemas.microsoft.com/office/drawing/2014/main" id="{49C0B14A-B415-49FD-BA2E-DE27134CF4E9}"/>
                  </a:ext>
                </a:extLst>
              </p:cNvPr>
              <p:cNvGrpSpPr>
                <a:grpSpLocks/>
              </p:cNvGrpSpPr>
              <p:nvPr/>
            </p:nvGrpSpPr>
            <p:grpSpPr bwMode="auto">
              <a:xfrm>
                <a:off x="6462713" y="214313"/>
                <a:ext cx="2609850" cy="1431925"/>
                <a:chOff x="6690632" y="1068877"/>
                <a:chExt cx="2609942" cy="1217115"/>
              </a:xfrm>
            </p:grpSpPr>
            <p:cxnSp>
              <p:nvCxnSpPr>
                <p:cNvPr id="32" name="直線單箭頭接點 8">
                  <a:extLst>
                    <a:ext uri="{FF2B5EF4-FFF2-40B4-BE49-F238E27FC236}">
                      <a16:creationId xmlns:a16="http://schemas.microsoft.com/office/drawing/2014/main" id="{93A44EA5-AB4C-4252-B29D-4FCBBB3598A8}"/>
                    </a:ext>
                  </a:extLst>
                </p:cNvPr>
                <p:cNvCxnSpPr>
                  <a:cxnSpLocks noChangeShapeType="1"/>
                  <a:endCxn id="55"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3" name="圓角矩形 53">
                  <a:extLst>
                    <a:ext uri="{FF2B5EF4-FFF2-40B4-BE49-F238E27FC236}">
                      <a16:creationId xmlns:a16="http://schemas.microsoft.com/office/drawing/2014/main" id="{A40A6477-A2D1-4861-ADD1-0E2372704210}"/>
                    </a:ext>
                  </a:extLst>
                </p:cNvPr>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4" name="圓角矩形 54">
                  <a:extLst>
                    <a:ext uri="{FF2B5EF4-FFF2-40B4-BE49-F238E27FC236}">
                      <a16:creationId xmlns:a16="http://schemas.microsoft.com/office/drawing/2014/main" id="{3A267969-6324-424D-8E5E-8FD0383819AE}"/>
                    </a:ext>
                  </a:extLst>
                </p:cNvPr>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35" name="圓角矩形 55">
                  <a:extLst>
                    <a:ext uri="{FF2B5EF4-FFF2-40B4-BE49-F238E27FC236}">
                      <a16:creationId xmlns:a16="http://schemas.microsoft.com/office/drawing/2014/main" id="{69611775-EC16-4D2B-8C53-6FBFEDAEA691}"/>
                    </a:ext>
                  </a:extLst>
                </p:cNvPr>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36" name="圓角矩形 56">
                  <a:extLst>
                    <a:ext uri="{FF2B5EF4-FFF2-40B4-BE49-F238E27FC236}">
                      <a16:creationId xmlns:a16="http://schemas.microsoft.com/office/drawing/2014/main" id="{11BCE398-2C2C-4660-82C0-CEF8B88DBC45}"/>
                    </a:ext>
                  </a:extLst>
                </p:cNvPr>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37" name="圓角矩形 57">
                  <a:extLst>
                    <a:ext uri="{FF2B5EF4-FFF2-40B4-BE49-F238E27FC236}">
                      <a16:creationId xmlns:a16="http://schemas.microsoft.com/office/drawing/2014/main" id="{A45050BA-2906-43C3-8DD4-1ADF297EE79A}"/>
                    </a:ext>
                  </a:extLst>
                </p:cNvPr>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38" name="直線單箭頭接點 14">
                  <a:extLst>
                    <a:ext uri="{FF2B5EF4-FFF2-40B4-BE49-F238E27FC236}">
                      <a16:creationId xmlns:a16="http://schemas.microsoft.com/office/drawing/2014/main" id="{9DD4C297-D98D-4819-8DDB-4F61215A4FA8}"/>
                    </a:ext>
                  </a:extLst>
                </p:cNvPr>
                <p:cNvCxnSpPr>
                  <a:cxnSpLocks noChangeShapeType="1"/>
                  <a:stCxn id="33" idx="3"/>
                  <a:endCxn id="34"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9" name="直線單箭頭接點 15">
                  <a:extLst>
                    <a:ext uri="{FF2B5EF4-FFF2-40B4-BE49-F238E27FC236}">
                      <a16:creationId xmlns:a16="http://schemas.microsoft.com/office/drawing/2014/main" id="{D7AAA558-E120-4DC2-8C41-137F1D6CE9D7}"/>
                    </a:ext>
                  </a:extLst>
                </p:cNvPr>
                <p:cNvCxnSpPr>
                  <a:cxnSpLocks noChangeShapeType="1"/>
                  <a:stCxn id="34" idx="3"/>
                  <a:endCxn id="35"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3" name="直線單箭頭接點 16">
                  <a:extLst>
                    <a:ext uri="{FF2B5EF4-FFF2-40B4-BE49-F238E27FC236}">
                      <a16:creationId xmlns:a16="http://schemas.microsoft.com/office/drawing/2014/main" id="{B52A708F-8E2A-4BD4-8CB3-CC1FE8142505}"/>
                    </a:ext>
                  </a:extLst>
                </p:cNvPr>
                <p:cNvCxnSpPr>
                  <a:cxnSpLocks noChangeShapeType="1"/>
                  <a:stCxn id="35" idx="3"/>
                  <a:endCxn id="36"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4" name="直線單箭頭接點 17">
                  <a:extLst>
                    <a:ext uri="{FF2B5EF4-FFF2-40B4-BE49-F238E27FC236}">
                      <a16:creationId xmlns:a16="http://schemas.microsoft.com/office/drawing/2014/main" id="{1D426264-2778-450B-B57F-CCDD86ACC28D}"/>
                    </a:ext>
                  </a:extLst>
                </p:cNvPr>
                <p:cNvCxnSpPr>
                  <a:cxnSpLocks noChangeShapeType="1"/>
                  <a:stCxn id="36" idx="3"/>
                  <a:endCxn id="37"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5" name="圓角矩形 62">
                  <a:extLst>
                    <a:ext uri="{FF2B5EF4-FFF2-40B4-BE49-F238E27FC236}">
                      <a16:creationId xmlns:a16="http://schemas.microsoft.com/office/drawing/2014/main" id="{0E660133-783D-4A9B-8A63-3DC54CF16294}"/>
                    </a:ext>
                  </a:extLst>
                </p:cNvPr>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30" name="圓角矩形 50">
                <a:extLst>
                  <a:ext uri="{FF2B5EF4-FFF2-40B4-BE49-F238E27FC236}">
                    <a16:creationId xmlns:a16="http://schemas.microsoft.com/office/drawing/2014/main" id="{00D81559-89C2-4C67-8ABD-B240749D1B68}"/>
                  </a:ext>
                </a:extLst>
              </p:cNvPr>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31" name="直線單箭頭接點 14">
                <a:extLst>
                  <a:ext uri="{FF2B5EF4-FFF2-40B4-BE49-F238E27FC236}">
                    <a16:creationId xmlns:a16="http://schemas.microsoft.com/office/drawing/2014/main" id="{59EE5E29-8937-4BDD-84C4-8CCD4CE199F0}"/>
                  </a:ext>
                </a:extLst>
              </p:cNvPr>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27" name="圓角矩形 20">
              <a:extLst>
                <a:ext uri="{FF2B5EF4-FFF2-40B4-BE49-F238E27FC236}">
                  <a16:creationId xmlns:a16="http://schemas.microsoft.com/office/drawing/2014/main" id="{1FB01C61-D8E5-4C15-9992-8832CC25AC7E}"/>
                </a:ext>
              </a:extLst>
            </p:cNvPr>
            <p:cNvSpPr/>
            <p:nvPr/>
          </p:nvSpPr>
          <p:spPr bwMode="auto">
            <a:xfrm>
              <a:off x="8438383" y="210266"/>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8" name="直線單箭頭接點 14">
              <a:extLst>
                <a:ext uri="{FF2B5EF4-FFF2-40B4-BE49-F238E27FC236}">
                  <a16:creationId xmlns:a16="http://schemas.microsoft.com/office/drawing/2014/main" id="{EFE44662-8253-495F-B26D-C34EB6898950}"/>
                </a:ext>
              </a:extLst>
            </p:cNvPr>
            <p:cNvCxnSpPr>
              <a:cxnSpLocks noChangeShapeType="1"/>
            </p:cNvCxnSpPr>
            <p:nvPr/>
          </p:nvCxnSpPr>
          <p:spPr bwMode="auto">
            <a:xfrm>
              <a:off x="8803506" y="932899"/>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67424620"/>
      </p:ext>
    </p:extLst>
  </p:cSld>
  <p:clrMapOvr>
    <a:masterClrMapping/>
  </p:clrMapOvr>
  <p:transition/>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3" name="圓角矩形 2"/>
          <p:cNvSpPr/>
          <p:nvPr/>
        </p:nvSpPr>
        <p:spPr>
          <a:xfrm>
            <a:off x="1166571" y="699598"/>
            <a:ext cx="2057276"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網路報名</a:t>
            </a:r>
          </a:p>
        </p:txBody>
      </p:sp>
      <p:sp>
        <p:nvSpPr>
          <p:cNvPr id="9" name="Rectangle 2"/>
          <p:cNvSpPr txBox="1">
            <a:spLocks noChangeArrowheads="1"/>
          </p:cNvSpPr>
          <p:nvPr/>
        </p:nvSpPr>
        <p:spPr>
          <a:xfrm>
            <a:off x="3495474" y="770836"/>
            <a:ext cx="2967470"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defRPr/>
            </a:pPr>
            <a:r>
              <a:rPr altLang="en-US" b="1" dirty="0" lang="zh-TW" sz="2000">
                <a:latin charset="-120" panose="020B0604030504040204" pitchFamily="34" typeface="微軟正黑體"/>
                <a:ea charset="-120" panose="020B0604030504040204" pitchFamily="34" typeface="微軟正黑體"/>
              </a:rPr>
              <a:t>步驟一 系統登入頁</a:t>
            </a:r>
            <a:endParaRPr altLang="en-US" dirty="0" kern="0" lang="zh-TW" sz="2000">
              <a:solidFill>
                <a:srgbClr val="FF0000"/>
              </a:solidFill>
              <a:latin charset="-120" panose="03000509000000000000" pitchFamily="65" typeface="標楷體"/>
              <a:ea charset="-120" panose="03000509000000000000" pitchFamily="65" typeface="標楷體"/>
            </a:endParaRPr>
          </a:p>
        </p:txBody>
      </p:sp>
      <p:pic>
        <p:nvPicPr>
          <p:cNvPr id="4" name="圖片 3">
            <a:extLst>
              <a:ext uri="{FF2B5EF4-FFF2-40B4-BE49-F238E27FC236}">
                <a16:creationId xmlns:a16="http://schemas.microsoft.com/office/drawing/2014/main" id="{3E85AD58-308E-424D-B313-03E0577CD29C}"/>
              </a:ext>
            </a:extLst>
          </p:cNvPr>
          <p:cNvPicPr>
            <a:picLocks noChangeAspect="1"/>
          </p:cNvPicPr>
          <p:nvPr/>
        </p:nvPicPr>
        <p:blipFill rotWithShape="1">
          <a:blip r:embed="rId3">
            <a:extLst>
              <a:ext uri="{28A0092B-C50C-407E-A947-70E740481C1C}">
                <a14:useLocalDpi xmlns:a14="http://schemas.microsoft.com/office/drawing/2010/main" val="0"/>
              </a:ext>
            </a:extLst>
          </a:blip>
          <a:srcRect b="124" l="44" t="129"/>
          <a:stretch/>
        </p:blipFill>
        <p:spPr>
          <a:xfrm>
            <a:off x="1251752" y="1326619"/>
            <a:ext cx="6720396" cy="5324317"/>
          </a:xfrm>
          <a:prstGeom prst="rect">
            <a:avLst/>
          </a:prstGeom>
        </p:spPr>
      </p:pic>
      <p:sp>
        <p:nvSpPr>
          <p:cNvPr id="7" name="直線圖說文字 1 6"/>
          <p:cNvSpPr/>
          <p:nvPr/>
        </p:nvSpPr>
        <p:spPr>
          <a:xfrm>
            <a:off x="8067474" y="4749549"/>
            <a:ext cx="3657600" cy="1313368"/>
          </a:xfrm>
          <a:prstGeom prst="borderCallout1">
            <a:avLst>
              <a:gd fmla="val 52084" name="adj1"/>
              <a:gd fmla="val -197" name="adj2"/>
              <a:gd fmla="val 122356" name="adj3"/>
              <a:gd fmla="val -81473" name="adj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點選「</a:t>
            </a:r>
            <a:r>
              <a:rPr altLang="en-US" b="1" dirty="0" lang="zh-TW" sz="1600">
                <a:solidFill>
                  <a:srgbClr val="FFFF00"/>
                </a:solidFill>
                <a:latin charset="-120" panose="020B0604030504040204" pitchFamily="34" typeface="微軟正黑體"/>
                <a:ea charset="-120" panose="020B0604030504040204" pitchFamily="34" typeface="微軟正黑體"/>
              </a:rPr>
              <a:t>進入報名系統</a:t>
            </a:r>
            <a:r>
              <a:rPr altLang="en-US" b="1" dirty="0" lang="zh-TW" sz="1600">
                <a:solidFill>
                  <a:schemeClr val="bg1"/>
                </a:solidFill>
                <a:latin charset="-120" panose="020B0604030504040204" pitchFamily="34" typeface="微軟正黑體"/>
                <a:ea charset="-120" panose="020B0604030504040204" pitchFamily="34" typeface="微軟正黑體"/>
              </a:rPr>
              <a:t>」</a:t>
            </a:r>
            <a:endParaRPr altLang="zh-TW" b="1" dirty="0" lang="en-US" sz="1600">
              <a:solidFill>
                <a:schemeClr val="bg1"/>
              </a:solidFill>
              <a:latin charset="-120" panose="020B0604030504040204" pitchFamily="34" typeface="微軟正黑體"/>
              <a:ea charset="-120" panose="020B0604030504040204" pitchFamily="34" typeface="微軟正黑體"/>
            </a:endParaRPr>
          </a:p>
          <a:p>
            <a:pPr algn="just">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系統將會自動檢核下列項目</a:t>
            </a:r>
          </a:p>
          <a:p>
            <a:pPr algn="just">
              <a:spcBef>
                <a:spcPct val="0"/>
              </a:spcBef>
              <a:buClr>
                <a:schemeClr val="accent1"/>
              </a:buClr>
            </a:pPr>
            <a:r>
              <a:rPr altLang="zh-TW" b="1" dirty="0" lang="en-US" sz="1600">
                <a:solidFill>
                  <a:schemeClr val="bg1"/>
                </a:solidFill>
                <a:latin charset="-120" panose="020B0604030504040204" pitchFamily="34" typeface="微軟正黑體"/>
                <a:ea charset="-120" panose="020B0604030504040204" pitchFamily="34" typeface="微軟正黑體"/>
              </a:rPr>
              <a:t>1.</a:t>
            </a:r>
            <a:r>
              <a:rPr altLang="en-US" b="1" dirty="0" lang="zh-TW" sz="1600">
                <a:solidFill>
                  <a:schemeClr val="bg1"/>
                </a:solidFill>
                <a:latin charset="-120" panose="020B0604030504040204" pitchFamily="34" typeface="微軟正黑體"/>
                <a:ea charset="-120" panose="020B0604030504040204" pitchFamily="34" typeface="微軟正黑體"/>
              </a:rPr>
              <a:t>檢核是否已通過資格審查</a:t>
            </a:r>
          </a:p>
          <a:p>
            <a:pPr algn="just">
              <a:spcBef>
                <a:spcPct val="0"/>
              </a:spcBef>
              <a:buClr>
                <a:schemeClr val="accent1"/>
              </a:buClr>
            </a:pPr>
            <a:r>
              <a:rPr altLang="zh-TW" b="1" dirty="0" lang="en-US" sz="1600">
                <a:solidFill>
                  <a:schemeClr val="bg1"/>
                </a:solidFill>
                <a:latin charset="-120" panose="020B0604030504040204" pitchFamily="34" typeface="微軟正黑體"/>
                <a:ea charset="-120" panose="020B0604030504040204" pitchFamily="34" typeface="微軟正黑體"/>
              </a:rPr>
              <a:t>2.</a:t>
            </a:r>
            <a:r>
              <a:rPr altLang="en-US" b="1" dirty="0" lang="zh-TW" sz="1600">
                <a:solidFill>
                  <a:schemeClr val="bg1"/>
                </a:solidFill>
                <a:latin charset="-120" panose="020B0604030504040204" pitchFamily="34" typeface="微軟正黑體"/>
                <a:ea charset="-120" panose="020B0604030504040204" pitchFamily="34" typeface="微軟正黑體"/>
              </a:rPr>
              <a:t>檢核輸入之個人資料是否正確</a:t>
            </a:r>
            <a:endParaRPr altLang="zh-TW" b="1" dirty="0" lang="en-US" sz="1600">
              <a:solidFill>
                <a:schemeClr val="bg1"/>
              </a:solidFill>
              <a:latin charset="-120" panose="020B0604030504040204" pitchFamily="34" typeface="微軟正黑體"/>
              <a:ea charset="-120" panose="020B0604030504040204" pitchFamily="34" typeface="微軟正黑體"/>
            </a:endParaRPr>
          </a:p>
          <a:p>
            <a:pPr algn="just">
              <a:spcBef>
                <a:spcPct val="0"/>
              </a:spcBef>
              <a:buClr>
                <a:schemeClr val="accent1"/>
              </a:buClr>
            </a:pPr>
            <a:r>
              <a:rPr altLang="zh-TW" b="1" dirty="0" lang="en-US" sz="1600">
                <a:solidFill>
                  <a:schemeClr val="bg1"/>
                </a:solidFill>
                <a:latin charset="-120" panose="020B0604030504040204" pitchFamily="34" typeface="微軟正黑體"/>
                <a:ea charset="-120" panose="020B0604030504040204" pitchFamily="34" typeface="微軟正黑體"/>
              </a:rPr>
              <a:t>3.</a:t>
            </a:r>
            <a:r>
              <a:rPr altLang="en-US" b="1" dirty="0" lang="zh-TW" sz="1600">
                <a:solidFill>
                  <a:schemeClr val="bg1"/>
                </a:solidFill>
                <a:latin charset="-120" panose="020B0604030504040204" pitchFamily="34" typeface="微軟正黑體"/>
                <a:ea charset="-120" panose="020B0604030504040204" pitchFamily="34" typeface="微軟正黑體"/>
              </a:rPr>
              <a:t>檢核是否已於其他招生管道錄取報到</a:t>
            </a:r>
          </a:p>
        </p:txBody>
      </p:sp>
      <p:sp>
        <p:nvSpPr>
          <p:cNvPr id="10" name="矩形 9">
            <a:extLst>
              <a:ext uri="{FF2B5EF4-FFF2-40B4-BE49-F238E27FC236}">
                <a16:creationId xmlns:a16="http://schemas.microsoft.com/office/drawing/2014/main" id="{A6B818B6-F7E3-43CD-B89D-0CD628BC3F08}"/>
              </a:ext>
            </a:extLst>
          </p:cNvPr>
          <p:cNvSpPr/>
          <p:nvPr/>
        </p:nvSpPr>
        <p:spPr>
          <a:xfrm>
            <a:off x="3064094" y="5157932"/>
            <a:ext cx="1250454" cy="958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1" name="矩形 10">
            <a:extLst>
              <a:ext uri="{FF2B5EF4-FFF2-40B4-BE49-F238E27FC236}">
                <a16:creationId xmlns:a16="http://schemas.microsoft.com/office/drawing/2014/main" id="{86FD3A57-5283-44C2-A9C5-103C2755EF22}"/>
              </a:ext>
            </a:extLst>
          </p:cNvPr>
          <p:cNvSpPr/>
          <p:nvPr/>
        </p:nvSpPr>
        <p:spPr>
          <a:xfrm>
            <a:off x="4163626" y="6393758"/>
            <a:ext cx="995509" cy="283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Tree>
    <p:extLst>
      <p:ext uri="{BB962C8B-B14F-4D97-AF65-F5344CB8AC3E}">
        <p14:creationId xmlns:p14="http://schemas.microsoft.com/office/powerpoint/2010/main" val="466525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1" y="841645"/>
            <a:ext cx="2057276"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網路報名</a:t>
            </a:r>
          </a:p>
        </p:txBody>
      </p:sp>
      <p:sp>
        <p:nvSpPr>
          <p:cNvPr id="9" name="Rectangle 2"/>
          <p:cNvSpPr txBox="1">
            <a:spLocks noChangeArrowheads="1"/>
          </p:cNvSpPr>
          <p:nvPr/>
        </p:nvSpPr>
        <p:spPr>
          <a:xfrm>
            <a:off x="3495474" y="843278"/>
            <a:ext cx="914400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步驟二 確認資格審查資料</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7" name="直線圖說文字 1 6"/>
          <p:cNvSpPr/>
          <p:nvPr/>
        </p:nvSpPr>
        <p:spPr>
          <a:xfrm>
            <a:off x="3031357" y="4831216"/>
            <a:ext cx="7444091" cy="511112"/>
          </a:xfrm>
          <a:prstGeom prst="borderCallout1">
            <a:avLst>
              <a:gd name="adj1" fmla="val 5187"/>
              <a:gd name="adj2" fmla="val 1711"/>
              <a:gd name="adj3" fmla="val -68819"/>
              <a:gd name="adj4" fmla="val 320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請確認考生姓名及持有競賽名稱、職種、優勝名次</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證照等級、發證日期是否正確</a:t>
            </a:r>
          </a:p>
        </p:txBody>
      </p:sp>
      <p:pic>
        <p:nvPicPr>
          <p:cNvPr id="5" name="圖片 4">
            <a:extLst>
              <a:ext uri="{FF2B5EF4-FFF2-40B4-BE49-F238E27FC236}">
                <a16:creationId xmlns:a16="http://schemas.microsoft.com/office/drawing/2014/main" id="{EBACDAFF-6363-4D29-B81D-DACF9E94ECD0}"/>
              </a:ext>
            </a:extLst>
          </p:cNvPr>
          <p:cNvPicPr>
            <a:picLocks noChangeAspect="1"/>
          </p:cNvPicPr>
          <p:nvPr/>
        </p:nvPicPr>
        <p:blipFill rotWithShape="1">
          <a:blip r:embed="rId3">
            <a:extLst>
              <a:ext uri="{28A0092B-C50C-407E-A947-70E740481C1C}">
                <a14:useLocalDpi xmlns:a14="http://schemas.microsoft.com/office/drawing/2010/main" val="0"/>
              </a:ext>
            </a:extLst>
          </a:blip>
          <a:srcRect t="333" b="68228"/>
          <a:stretch/>
        </p:blipFill>
        <p:spPr>
          <a:xfrm>
            <a:off x="1122741" y="1656274"/>
            <a:ext cx="10731143" cy="2939195"/>
          </a:xfrm>
          <a:prstGeom prst="rect">
            <a:avLst/>
          </a:prstGeom>
        </p:spPr>
      </p:pic>
      <p:sp>
        <p:nvSpPr>
          <p:cNvPr id="11" name="矩形 10"/>
          <p:cNvSpPr/>
          <p:nvPr/>
        </p:nvSpPr>
        <p:spPr>
          <a:xfrm>
            <a:off x="1231587" y="3302493"/>
            <a:ext cx="10463823" cy="1216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52989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7D26451-681D-4280-94A8-2267DFADE95B}"/>
              </a:ext>
            </a:extLst>
          </p:cNvPr>
          <p:cNvPicPr>
            <a:picLocks noChangeAspect="1"/>
          </p:cNvPicPr>
          <p:nvPr/>
        </p:nvPicPr>
        <p:blipFill rotWithShape="1">
          <a:blip r:embed="rId3">
            <a:extLst>
              <a:ext uri="{28A0092B-C50C-407E-A947-70E740481C1C}">
                <a14:useLocalDpi xmlns:a14="http://schemas.microsoft.com/office/drawing/2010/main" val="0"/>
              </a:ext>
            </a:extLst>
          </a:blip>
          <a:srcRect t="2869"/>
          <a:stretch/>
        </p:blipFill>
        <p:spPr>
          <a:xfrm>
            <a:off x="2444750" y="1433188"/>
            <a:ext cx="6200966" cy="5226063"/>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1" y="797255"/>
            <a:ext cx="2057276"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網路報名</a:t>
            </a:r>
          </a:p>
        </p:txBody>
      </p:sp>
      <p:sp>
        <p:nvSpPr>
          <p:cNvPr id="9" name="Rectangle 2"/>
          <p:cNvSpPr txBox="1">
            <a:spLocks noChangeArrowheads="1"/>
          </p:cNvSpPr>
          <p:nvPr/>
        </p:nvSpPr>
        <p:spPr>
          <a:xfrm>
            <a:off x="3495474" y="843278"/>
            <a:ext cx="914400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步驟三 選填報名校系科</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組</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、學程</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8659110" y="5050595"/>
            <a:ext cx="3409722" cy="1077218"/>
          </a:xfrm>
          <a:prstGeom prst="rect">
            <a:avLst/>
          </a:prstGeom>
          <a:solidFill>
            <a:srgbClr val="C00000"/>
          </a:solidFill>
          <a:ln>
            <a:solidFill>
              <a:srgbClr val="FF3399"/>
            </a:solidFill>
          </a:ln>
          <a:effectLst>
            <a:outerShdw blurRad="50800" dist="38100" dir="2700000" algn="tl" rotWithShape="0">
              <a:prstClr val="black">
                <a:alpha val="40000"/>
              </a:prstClr>
            </a:outerShdw>
          </a:effectLst>
        </p:spPr>
        <p:txBody>
          <a:bodyPr wrap="square" rtlCol="0">
            <a:spAutoFit/>
          </a:bodyPr>
          <a:lstStyle/>
          <a:p>
            <a:pPr algn="just"/>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a:t>
            </a:r>
            <a:endPar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just"/>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考生至多可報名</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個校系科</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學程，但各校得限制考生僅能報名該校</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個系科</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、學程</a:t>
            </a:r>
          </a:p>
        </p:txBody>
      </p:sp>
      <p:sp>
        <p:nvSpPr>
          <p:cNvPr id="15" name="直線圖說文字 1 14"/>
          <p:cNvSpPr/>
          <p:nvPr/>
        </p:nvSpPr>
        <p:spPr>
          <a:xfrm>
            <a:off x="8659110" y="1502107"/>
            <a:ext cx="3428945" cy="1533253"/>
          </a:xfrm>
          <a:prstGeom prst="borderCallout1">
            <a:avLst>
              <a:gd name="adj1" fmla="val 52084"/>
              <a:gd name="adj2" fmla="val -197"/>
              <a:gd name="adj3" fmla="val 102877"/>
              <a:gd name="adj4" fmla="val -25944"/>
            </a:avLst>
          </a:prstGeom>
          <a:solidFill>
            <a:srgbClr val="54823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Step1:</a:t>
            </a:r>
          </a:p>
          <a:p>
            <a:pPr algn="just">
              <a:spcBef>
                <a:spcPct val="0"/>
              </a:spcBef>
              <a:buClr>
                <a:schemeClr val="accent1"/>
              </a:buClr>
            </a:pP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請先選擇欲查詢校系科</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、學程之學校，最多可同時選擇</a:t>
            </a:r>
            <a:r>
              <a:rPr lang="en-US" altLang="zh-TW" sz="1600" b="1" u="sng"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1" u="sng"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查詢，</a:t>
            </a:r>
            <a:endPar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按下</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可報名之校系科組學程查詢</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下方顯示符合考生可申請之校系科</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、學程資料</a:t>
            </a:r>
          </a:p>
        </p:txBody>
      </p:sp>
      <p:sp>
        <p:nvSpPr>
          <p:cNvPr id="16" name="直線圖說文字 1 15"/>
          <p:cNvSpPr/>
          <p:nvPr/>
        </p:nvSpPr>
        <p:spPr>
          <a:xfrm>
            <a:off x="8659110" y="3621009"/>
            <a:ext cx="3428944" cy="1093025"/>
          </a:xfrm>
          <a:prstGeom prst="borderCallout1">
            <a:avLst>
              <a:gd name="adj1" fmla="val 52084"/>
              <a:gd name="adj2" fmla="val -197"/>
              <a:gd name="adj3" fmla="val 85848"/>
              <a:gd name="adj4" fmla="val -77181"/>
            </a:avLst>
          </a:prstGeom>
          <a:solidFill>
            <a:srgbClr val="54823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
                <a:schemeClr val="accent1"/>
              </a:buClr>
            </a:pP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Step2:</a:t>
            </a:r>
          </a:p>
          <a:p>
            <a:pPr>
              <a:spcBef>
                <a:spcPct val="0"/>
              </a:spcBef>
              <a:buClr>
                <a:schemeClr val="accent1"/>
              </a:buClr>
            </a:pP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系統將列出考生可申請之招生類別及校系科</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、學程資料</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含</a:t>
            </a:r>
            <a:r>
              <a:rPr lang="zh-TW" altLang="en-US" sz="1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名額、甄審費用、優待加分比率</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矩形 16"/>
          <p:cNvSpPr/>
          <p:nvPr/>
        </p:nvSpPr>
        <p:spPr>
          <a:xfrm>
            <a:off x="2514726" y="4093855"/>
            <a:ext cx="4756086" cy="1079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直線圖說文字 1 17"/>
          <p:cNvSpPr/>
          <p:nvPr/>
        </p:nvSpPr>
        <p:spPr>
          <a:xfrm>
            <a:off x="699383" y="4496581"/>
            <a:ext cx="1745367" cy="822946"/>
          </a:xfrm>
          <a:prstGeom prst="borderCallout1">
            <a:avLst>
              <a:gd name="adj1" fmla="val 59040"/>
              <a:gd name="adj2" fmla="val 99415"/>
              <a:gd name="adj3" fmla="val 100419"/>
              <a:gd name="adj4" fmla="val 235992"/>
            </a:avLst>
          </a:prstGeom>
          <a:solidFill>
            <a:srgbClr val="54823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
                <a:schemeClr val="accent1"/>
              </a:buClr>
            </a:pP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Step3:</a:t>
            </a:r>
          </a:p>
          <a:p>
            <a:pPr>
              <a:spcBef>
                <a:spcPct val="0"/>
              </a:spcBef>
              <a:buClr>
                <a:schemeClr val="accent1"/>
              </a:buClr>
            </a:pP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針對已選取校系</a:t>
            </a:r>
            <a:endPar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ct val="0"/>
              </a:spcBef>
              <a:buClr>
                <a:schemeClr val="accent1"/>
              </a:buClr>
            </a:pP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選取↓</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加入</a:t>
            </a:r>
          </a:p>
        </p:txBody>
      </p:sp>
      <p:sp>
        <p:nvSpPr>
          <p:cNvPr id="19" name="直線圖說文字 1 18"/>
          <p:cNvSpPr/>
          <p:nvPr/>
        </p:nvSpPr>
        <p:spPr>
          <a:xfrm>
            <a:off x="699383" y="5492607"/>
            <a:ext cx="2067264" cy="843347"/>
          </a:xfrm>
          <a:prstGeom prst="borderCallout1">
            <a:avLst>
              <a:gd name="adj1" fmla="val 59040"/>
              <a:gd name="adj2" fmla="val 99415"/>
              <a:gd name="adj3" fmla="val 102875"/>
              <a:gd name="adj4" fmla="val 119954"/>
            </a:avLst>
          </a:prstGeom>
          <a:solidFill>
            <a:srgbClr val="54823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
                <a:schemeClr val="accent1"/>
              </a:buClr>
            </a:pP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按下</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暫存報名資料</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可針對所選擇校系科</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、學程資料</a:t>
            </a:r>
            <a:r>
              <a:rPr lang="zh-TW" altLang="en-US" sz="1600" b="1" u="sng"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暫存</a:t>
            </a:r>
          </a:p>
        </p:txBody>
      </p:sp>
      <p:sp>
        <p:nvSpPr>
          <p:cNvPr id="20" name="直角三角形 19">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39728B73-9784-4FF9-82ED-E784940B3BA4}"/>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22" name="八角星形 21">
            <a:extLst>
              <a:ext uri="{FF2B5EF4-FFF2-40B4-BE49-F238E27FC236}">
                <a16:creationId xmlns:a16="http://schemas.microsoft.com/office/drawing/2014/main" id="{A945BFC0-CA97-4DCA-93F7-35C63F428F2F}"/>
              </a:ext>
            </a:extLst>
          </p:cNvPr>
          <p:cNvSpPr/>
          <p:nvPr/>
        </p:nvSpPr>
        <p:spPr>
          <a:xfrm>
            <a:off x="8523439" y="3257275"/>
            <a:ext cx="360040" cy="344429"/>
          </a:xfrm>
          <a:prstGeom prst="star8">
            <a:avLst>
              <a:gd name="adj" fmla="val 37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23" name="矩形 22">
            <a:extLst>
              <a:ext uri="{FF2B5EF4-FFF2-40B4-BE49-F238E27FC236}">
                <a16:creationId xmlns:a16="http://schemas.microsoft.com/office/drawing/2014/main" id="{79E076D6-0825-4148-9C5D-CE6E299282A2}"/>
              </a:ext>
            </a:extLst>
          </p:cNvPr>
          <p:cNvSpPr/>
          <p:nvPr/>
        </p:nvSpPr>
        <p:spPr>
          <a:xfrm>
            <a:off x="2489140" y="6365289"/>
            <a:ext cx="1006334" cy="2352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0354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F8548702-2352-4299-805C-667C63FF2127}"/>
              </a:ext>
            </a:extLst>
          </p:cNvPr>
          <p:cNvPicPr>
            <a:picLocks noChangeAspect="1"/>
          </p:cNvPicPr>
          <p:nvPr/>
        </p:nvPicPr>
        <p:blipFill rotWithShape="1">
          <a:blip r:embed="rId3">
            <a:extLst>
              <a:ext uri="{28A0092B-C50C-407E-A947-70E740481C1C}">
                <a14:useLocalDpi xmlns:a14="http://schemas.microsoft.com/office/drawing/2010/main" val="0"/>
              </a:ext>
            </a:extLst>
          </a:blip>
          <a:srcRect t="2869"/>
          <a:stretch/>
        </p:blipFill>
        <p:spPr>
          <a:xfrm>
            <a:off x="1242771" y="1428911"/>
            <a:ext cx="8501417" cy="5226063"/>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1" y="726233"/>
            <a:ext cx="2057276"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網路報名</a:t>
            </a:r>
          </a:p>
        </p:txBody>
      </p:sp>
      <p:sp>
        <p:nvSpPr>
          <p:cNvPr id="9" name="Rectangle 2"/>
          <p:cNvSpPr txBox="1">
            <a:spLocks noChangeArrowheads="1"/>
          </p:cNvSpPr>
          <p:nvPr/>
        </p:nvSpPr>
        <p:spPr>
          <a:xfrm>
            <a:off x="3495474" y="727866"/>
            <a:ext cx="914400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步驟四 資料確定送出</a:t>
            </a:r>
            <a:r>
              <a:rPr lang="en-US" altLang="zh-TW" sz="2000" b="1" dirty="0">
                <a:latin typeface="微軟正黑體" panose="020B0604030504040204" pitchFamily="34" charset="-120"/>
                <a:ea typeface="微軟正黑體" panose="020B0604030504040204" pitchFamily="34" charset="-120"/>
              </a:rPr>
              <a:t>(1/2)</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11" name="直線圖說文字 1 10"/>
          <p:cNvSpPr/>
          <p:nvPr/>
        </p:nvSpPr>
        <p:spPr>
          <a:xfrm>
            <a:off x="9229457" y="4989247"/>
            <a:ext cx="2671302" cy="897432"/>
          </a:xfrm>
          <a:prstGeom prst="borderCallout1">
            <a:avLst>
              <a:gd name="adj1" fmla="val 52084"/>
              <a:gd name="adj2" fmla="val -197"/>
              <a:gd name="adj3" fmla="val 166956"/>
              <a:gd name="adj4" fmla="val -15646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請按</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我要進行下一頁確定送出作業</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按鈕，進行確定送出作業。</a:t>
            </a:r>
          </a:p>
        </p:txBody>
      </p:sp>
      <p:sp>
        <p:nvSpPr>
          <p:cNvPr id="7" name="文字方塊 6"/>
          <p:cNvSpPr txBox="1"/>
          <p:nvPr/>
        </p:nvSpPr>
        <p:spPr>
          <a:xfrm>
            <a:off x="1242771" y="1381615"/>
            <a:ext cx="8371129" cy="412934"/>
          </a:xfrm>
          <a:prstGeom prst="rect">
            <a:avLst/>
          </a:prstGeom>
          <a:solidFill>
            <a:srgbClr val="FF0000"/>
          </a:solidFill>
          <a:ln>
            <a:solidFill>
              <a:srgbClr val="FF3399"/>
            </a:solidFill>
          </a:ln>
          <a:effectLst>
            <a:outerShdw blurRad="50800" dist="38100" dir="2700000" algn="tl" rotWithShape="0">
              <a:prstClr val="black">
                <a:alpha val="40000"/>
              </a:prstClr>
            </a:outerShdw>
          </a:effectLst>
        </p:spPr>
        <p:txBody>
          <a:bodyPr wrap="square" rtlCol="0">
            <a:spAutoFit/>
          </a:bodyPr>
          <a:lstStyle/>
          <a:p>
            <a:pPr>
              <a:lnSpc>
                <a:spcPts val="2500"/>
              </a:lnSpc>
              <a:spcBef>
                <a:spcPts val="200"/>
              </a:spcBef>
              <a:spcAft>
                <a:spcPts val="200"/>
              </a:spcAft>
            </a:pP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特別注意：報名資料一經送出後，即不可再做修改，請考生審慎思考並確認後再行送出。</a:t>
            </a:r>
            <a:endPar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4A26C202-E012-4961-8701-D9030FA0185D}"/>
              </a:ext>
            </a:extLst>
          </p:cNvPr>
          <p:cNvSpPr/>
          <p:nvPr/>
        </p:nvSpPr>
        <p:spPr>
          <a:xfrm>
            <a:off x="2938511" y="6340492"/>
            <a:ext cx="2104006" cy="283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直角三角形 13">
            <a:extLst>
              <a:ext uri="{FF2B5EF4-FFF2-40B4-BE49-F238E27FC236}">
                <a16:creationId xmlns:a16="http://schemas.microsoft.com/office/drawing/2014/main" id="{907D0B81-B87B-450A-918D-938A4FACDC9B}"/>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2220B6E3-CF02-476A-8543-66FB8E702FF0}"/>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Tree>
    <p:extLst>
      <p:ext uri="{BB962C8B-B14F-4D97-AF65-F5344CB8AC3E}">
        <p14:creationId xmlns:p14="http://schemas.microsoft.com/office/powerpoint/2010/main" val="378617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A5AD552B-EC54-450C-AE9F-4E631051B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254" y="1316587"/>
            <a:ext cx="7792907" cy="5154363"/>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1" y="761749"/>
            <a:ext cx="2057276"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網路報名</a:t>
            </a:r>
          </a:p>
        </p:txBody>
      </p:sp>
      <p:sp>
        <p:nvSpPr>
          <p:cNvPr id="9" name="Rectangle 2"/>
          <p:cNvSpPr txBox="1">
            <a:spLocks noChangeArrowheads="1"/>
          </p:cNvSpPr>
          <p:nvPr/>
        </p:nvSpPr>
        <p:spPr>
          <a:xfrm>
            <a:off x="3495474" y="807765"/>
            <a:ext cx="3562274"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步驟四 資料確定送出</a:t>
            </a:r>
            <a:r>
              <a:rPr lang="en-US" altLang="zh-TW" sz="2000" b="1" dirty="0">
                <a:latin typeface="微軟正黑體" panose="020B0604030504040204" pitchFamily="34" charset="-120"/>
                <a:ea typeface="微軟正黑體" panose="020B0604030504040204" pitchFamily="34" charset="-120"/>
              </a:rPr>
              <a:t>(2/2)</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11" name="直線圖說文字 1 10"/>
          <p:cNvSpPr/>
          <p:nvPr/>
        </p:nvSpPr>
        <p:spPr>
          <a:xfrm>
            <a:off x="9406249" y="1074181"/>
            <a:ext cx="2646518" cy="827633"/>
          </a:xfrm>
          <a:prstGeom prst="borderCallout1">
            <a:avLst>
              <a:gd name="adj1" fmla="val 52084"/>
              <a:gd name="adj2" fmla="val -197"/>
              <a:gd name="adj3" fmla="val 140669"/>
              <a:gd name="adj4" fmla="val -1332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en-US" altLang="zh-TW" sz="1600" b="1" dirty="0">
                <a:solidFill>
                  <a:schemeClr val="bg1"/>
                </a:solidFill>
                <a:latin typeface="微軟正黑體" panose="020B0604030504040204" pitchFamily="34" charset="-120"/>
                <a:ea typeface="微軟正黑體" panose="020B0604030504040204" pitchFamily="34" charset="-120"/>
              </a:rPr>
              <a:t>Step2:</a:t>
            </a: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請仔細檢查報名之校系科</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、學程</a:t>
            </a:r>
          </a:p>
        </p:txBody>
      </p:sp>
      <p:sp>
        <p:nvSpPr>
          <p:cNvPr id="12" name="直線圖說文字 1 11"/>
          <p:cNvSpPr/>
          <p:nvPr/>
        </p:nvSpPr>
        <p:spPr>
          <a:xfrm>
            <a:off x="1295630" y="5947741"/>
            <a:ext cx="9144000" cy="677370"/>
          </a:xfrm>
          <a:prstGeom prst="borderCallout1">
            <a:avLst>
              <a:gd name="adj1" fmla="val -85818"/>
              <a:gd name="adj2" fmla="val 48678"/>
              <a:gd name="adj3" fmla="val 387"/>
              <a:gd name="adj4" fmla="val 5005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en-US" altLang="zh-TW" sz="1600" b="1" dirty="0">
                <a:solidFill>
                  <a:schemeClr val="bg1"/>
                </a:solidFill>
                <a:latin typeface="微軟正黑體" panose="020B0604030504040204" pitchFamily="34" charset="-120"/>
                <a:ea typeface="微軟正黑體" panose="020B0604030504040204" pitchFamily="34" charset="-120"/>
              </a:rPr>
              <a:t>Step3:</a:t>
            </a: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報名資料確認無誤，輸入個人「身分證號」、「出生年月日」及自設之「通行碼」和圖片數字驗證碼後，按</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確定送出</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確定送出後，不得修改</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按鈕。</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
        <p:nvSpPr>
          <p:cNvPr id="10" name="直線圖說文字 1 9"/>
          <p:cNvSpPr/>
          <p:nvPr/>
        </p:nvSpPr>
        <p:spPr>
          <a:xfrm>
            <a:off x="1148974" y="1399436"/>
            <a:ext cx="2536353" cy="677369"/>
          </a:xfrm>
          <a:prstGeom prst="borderCallout1">
            <a:avLst>
              <a:gd name="adj1" fmla="val 100086"/>
              <a:gd name="adj2" fmla="val 51665"/>
              <a:gd name="adj3" fmla="val 141056"/>
              <a:gd name="adj4" fmla="val 82349"/>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en-US" altLang="zh-TW" sz="1600" b="1" dirty="0">
                <a:solidFill>
                  <a:schemeClr val="bg1"/>
                </a:solidFill>
                <a:latin typeface="微軟正黑體" panose="020B0604030504040204" pitchFamily="34" charset="-120"/>
                <a:ea typeface="微軟正黑體" panose="020B0604030504040204" pitchFamily="34" charset="-120"/>
              </a:rPr>
              <a:t>Step1:</a:t>
            </a: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請詳閱注意事項</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739230" y="4024111"/>
            <a:ext cx="2646518" cy="1563616"/>
          </a:xfrm>
          <a:prstGeom prst="rect">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zh-TW"/>
            </a:defPPr>
            <a:lvl1pPr algn="ctr">
              <a:spcBef>
                <a:spcPct val="0"/>
              </a:spcBef>
              <a:buClr>
                <a:schemeClr val="accent1"/>
              </a:buClr>
              <a:defRPr sz="1600" b="1">
                <a:solidFill>
                  <a:schemeClr val="bg1"/>
                </a:solidFill>
                <a:latin typeface="微軟正黑體" panose="020B0604030504040204" pitchFamily="34" charset="-120"/>
                <a:ea typeface="微軟正黑體" panose="020B0604030504040204" pitchFamily="34" charset="-120"/>
              </a:defRPr>
            </a:lvl1pPr>
          </a:lstStyle>
          <a:p>
            <a:pPr algn="l"/>
            <a:r>
              <a:rPr lang="en-US" altLang="zh-TW" dirty="0"/>
              <a:t>※</a:t>
            </a:r>
            <a:r>
              <a:rPr lang="zh-TW" altLang="en-US" dirty="0"/>
              <a:t>特別注意：</a:t>
            </a:r>
            <a:endParaRPr lang="en-US" altLang="zh-TW" dirty="0"/>
          </a:p>
          <a:p>
            <a:pPr algn="l"/>
            <a:r>
              <a:rPr lang="zh-TW" altLang="en-US" dirty="0"/>
              <a:t>報名資料一經送出後，即不可再做修改，請考生審慎思考並確認後再行送出。</a:t>
            </a:r>
            <a:endParaRPr lang="en-US" altLang="zh-TW" dirty="0"/>
          </a:p>
          <a:p>
            <a:pPr algn="l"/>
            <a:r>
              <a:rPr lang="zh-TW" altLang="en-US" dirty="0"/>
              <a:t>若要修改請按</a:t>
            </a:r>
            <a:r>
              <a:rPr lang="en-US" altLang="zh-TW" dirty="0"/>
              <a:t>『</a:t>
            </a:r>
            <a:r>
              <a:rPr lang="zh-TW" altLang="en-US" dirty="0">
                <a:solidFill>
                  <a:srgbClr val="FFFF00"/>
                </a:solidFill>
              </a:rPr>
              <a:t>取消</a:t>
            </a:r>
            <a:r>
              <a:rPr lang="en-US" altLang="zh-TW" dirty="0">
                <a:solidFill>
                  <a:srgbClr val="FFFF00"/>
                </a:solidFill>
              </a:rPr>
              <a:t>(</a:t>
            </a:r>
            <a:r>
              <a:rPr lang="zh-TW" altLang="en-US" dirty="0">
                <a:solidFill>
                  <a:srgbClr val="FFFF00"/>
                </a:solidFill>
              </a:rPr>
              <a:t>回上一頁修改</a:t>
            </a:r>
            <a:r>
              <a:rPr lang="en-US" altLang="zh-TW" dirty="0">
                <a:solidFill>
                  <a:srgbClr val="FFFF00"/>
                </a:solidFill>
              </a:rPr>
              <a:t>)</a:t>
            </a:r>
            <a:r>
              <a:rPr lang="en-US" altLang="zh-TW" dirty="0"/>
              <a:t>』</a:t>
            </a:r>
            <a:r>
              <a:rPr lang="zh-TW" altLang="en-US" dirty="0"/>
              <a:t>按鈕進行修改。</a:t>
            </a:r>
            <a:endParaRPr lang="en-US" altLang="zh-TW" dirty="0"/>
          </a:p>
        </p:txBody>
      </p:sp>
      <p:sp>
        <p:nvSpPr>
          <p:cNvPr id="15" name="直角三角形 14">
            <a:extLst>
              <a:ext uri="{FF2B5EF4-FFF2-40B4-BE49-F238E27FC236}">
                <a16:creationId xmlns:a16="http://schemas.microsoft.com/office/drawing/2014/main" id="{E6B01883-B3F9-4DAF-BEBA-540DF3038857}"/>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EA436B78-C26A-4D1F-A410-D772108AE6D1}"/>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17" name="向右箭號 66">
            <a:extLst>
              <a:ext uri="{FF2B5EF4-FFF2-40B4-BE49-F238E27FC236}">
                <a16:creationId xmlns:a16="http://schemas.microsoft.com/office/drawing/2014/main" id="{64F974C0-1628-47F7-91E6-1976D2D3F3E1}"/>
              </a:ext>
            </a:extLst>
          </p:cNvPr>
          <p:cNvSpPr/>
          <p:nvPr/>
        </p:nvSpPr>
        <p:spPr>
          <a:xfrm>
            <a:off x="5971258" y="5611116"/>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pic>
        <p:nvPicPr>
          <p:cNvPr id="18" name="圖片 17">
            <a:extLst>
              <a:ext uri="{FF2B5EF4-FFF2-40B4-BE49-F238E27FC236}">
                <a16:creationId xmlns:a16="http://schemas.microsoft.com/office/drawing/2014/main" id="{C125A1BB-41AB-47D0-8689-ACB37DF32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942" y="4654349"/>
            <a:ext cx="4258269" cy="1190791"/>
          </a:xfrm>
          <a:prstGeom prst="rect">
            <a:avLst/>
          </a:prstGeom>
          <a:ln w="28575">
            <a:solidFill>
              <a:srgbClr val="FF0000"/>
            </a:solidFill>
          </a:ln>
        </p:spPr>
      </p:pic>
      <p:sp>
        <p:nvSpPr>
          <p:cNvPr id="19" name="矩形 18">
            <a:extLst>
              <a:ext uri="{FF2B5EF4-FFF2-40B4-BE49-F238E27FC236}">
                <a16:creationId xmlns:a16="http://schemas.microsoft.com/office/drawing/2014/main" id="{11DF5BC8-E9D9-4358-9D53-F82DEB608CBE}"/>
              </a:ext>
            </a:extLst>
          </p:cNvPr>
          <p:cNvSpPr/>
          <p:nvPr/>
        </p:nvSpPr>
        <p:spPr>
          <a:xfrm>
            <a:off x="4199138" y="4024111"/>
            <a:ext cx="1885973" cy="13024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E14F54CF-94FE-427C-B79A-445F0ED3F20C}"/>
              </a:ext>
            </a:extLst>
          </p:cNvPr>
          <p:cNvSpPr/>
          <p:nvPr/>
        </p:nvSpPr>
        <p:spPr>
          <a:xfrm>
            <a:off x="3808631" y="5607238"/>
            <a:ext cx="1885973" cy="300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A8F1C8A8-D41C-4237-B094-A2639C8919AE}"/>
              </a:ext>
            </a:extLst>
          </p:cNvPr>
          <p:cNvSpPr/>
          <p:nvPr/>
        </p:nvSpPr>
        <p:spPr>
          <a:xfrm>
            <a:off x="9108489" y="5373582"/>
            <a:ext cx="645721" cy="3585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10615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E47D062-5C23-4697-9400-4B5CD4E76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571" y="1471734"/>
            <a:ext cx="10212225" cy="2829320"/>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1" y="841645"/>
            <a:ext cx="2057276"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網路報名</a:t>
            </a:r>
          </a:p>
        </p:txBody>
      </p:sp>
      <p:sp>
        <p:nvSpPr>
          <p:cNvPr id="9" name="Rectangle 2"/>
          <p:cNvSpPr txBox="1">
            <a:spLocks noChangeArrowheads="1"/>
          </p:cNvSpPr>
          <p:nvPr/>
        </p:nvSpPr>
        <p:spPr>
          <a:xfrm>
            <a:off x="3627604" y="834184"/>
            <a:ext cx="914400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步驟五 列印相關報名表件</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10" name="直角三角形 9">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39728B73-9784-4FF9-82ED-E784940B3BA4}"/>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13" name="文字方塊 12"/>
          <p:cNvSpPr txBox="1"/>
          <p:nvPr/>
        </p:nvSpPr>
        <p:spPr>
          <a:xfrm>
            <a:off x="1166571" y="4505436"/>
            <a:ext cx="6552674" cy="176165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zh-TW"/>
            </a:defPPr>
            <a:lvl1pPr algn="ctr">
              <a:spcBef>
                <a:spcPct val="0"/>
              </a:spcBef>
              <a:buClr>
                <a:schemeClr val="accent1"/>
              </a:buClr>
              <a:defRPr sz="1600" b="1">
                <a:solidFill>
                  <a:schemeClr val="bg1"/>
                </a:solidFill>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TW" dirty="0"/>
              <a:t>※</a:t>
            </a:r>
            <a:r>
              <a:rPr lang="zh-TW" altLang="en-US" dirty="0"/>
              <a:t>特別注意：</a:t>
            </a:r>
            <a:endParaRPr lang="en-US" altLang="zh-TW" dirty="0"/>
          </a:p>
          <a:p>
            <a:pPr marL="285750" indent="-285750" algn="l">
              <a:buClr>
                <a:srgbClr val="C00000"/>
              </a:buClr>
              <a:buFont typeface="Wingdings" panose="05000000000000000000" pitchFamily="2" charset="2"/>
              <a:buChar char="u"/>
            </a:pPr>
            <a:r>
              <a:rPr lang="zh-TW" altLang="en-US" dirty="0"/>
              <a:t>指定項目甄審</a:t>
            </a:r>
            <a:r>
              <a:rPr lang="zh-TW" altLang="en-US" u="sng" dirty="0">
                <a:solidFill>
                  <a:srgbClr val="FFFF00"/>
                </a:solidFill>
              </a:rPr>
              <a:t>繳費方式</a:t>
            </a:r>
            <a:r>
              <a:rPr lang="zh-TW" altLang="en-US" dirty="0"/>
              <a:t>，由各甄審學校自訂</a:t>
            </a:r>
            <a:endParaRPr lang="en-US" altLang="zh-TW" dirty="0"/>
          </a:p>
          <a:p>
            <a:pPr marL="285750" indent="-285750" algn="l">
              <a:buClr>
                <a:srgbClr val="C00000"/>
              </a:buClr>
              <a:buFont typeface="Wingdings" panose="05000000000000000000" pitchFamily="2" charset="2"/>
              <a:buChar char="u"/>
            </a:pPr>
            <a:r>
              <a:rPr lang="zh-TW" altLang="en-US" dirty="0"/>
              <a:t>本會網路報名系統不提供考生郵政劃撥單列印功能</a:t>
            </a:r>
            <a:endParaRPr lang="en-US" altLang="zh-TW" dirty="0"/>
          </a:p>
          <a:p>
            <a:pPr marL="285750" indent="-285750" algn="l">
              <a:buClr>
                <a:srgbClr val="C00000"/>
              </a:buClr>
              <a:buFont typeface="Wingdings" panose="05000000000000000000" pitchFamily="2" charset="2"/>
              <a:buChar char="u"/>
            </a:pPr>
            <a:r>
              <a:rPr lang="zh-TW" altLang="en-US" dirty="0"/>
              <a:t>請考生完成網路報名確定送出作業後，於各所報名之校系科（組）、學程所訂截止日前，</a:t>
            </a:r>
            <a:r>
              <a:rPr lang="zh-TW" altLang="en-US" u="sng" dirty="0">
                <a:solidFill>
                  <a:srgbClr val="FFFF00"/>
                </a:solidFill>
              </a:rPr>
              <a:t>依各校所訂方式繳交指定項目甄審費用</a:t>
            </a:r>
            <a:r>
              <a:rPr lang="zh-TW" altLang="en-US" dirty="0"/>
              <a:t>；</a:t>
            </a:r>
            <a:endParaRPr lang="en-US" altLang="zh-TW" dirty="0"/>
          </a:p>
          <a:p>
            <a:pPr marL="285750" indent="-285750" algn="l">
              <a:buClr>
                <a:srgbClr val="C00000"/>
              </a:buClr>
              <a:buFont typeface="Wingdings" panose="05000000000000000000" pitchFamily="2" charset="2"/>
              <a:buChar char="u"/>
            </a:pPr>
            <a:r>
              <a:rPr lang="zh-TW" altLang="en-US" dirty="0"/>
              <a:t>未依規定期限及方式完成繳交甄審費之考生，視同放棄參加指定項目甄審之資格</a:t>
            </a:r>
            <a:endParaRPr lang="en-US" altLang="zh-TW" dirty="0"/>
          </a:p>
        </p:txBody>
      </p:sp>
      <p:sp>
        <p:nvSpPr>
          <p:cNvPr id="15" name="八角星形 21">
            <a:extLst>
              <a:ext uri="{FF2B5EF4-FFF2-40B4-BE49-F238E27FC236}">
                <a16:creationId xmlns:a16="http://schemas.microsoft.com/office/drawing/2014/main" id="{A945BFC0-CA97-4DCA-93F7-35C63F428F2F}"/>
              </a:ext>
            </a:extLst>
          </p:cNvPr>
          <p:cNvSpPr/>
          <p:nvPr/>
        </p:nvSpPr>
        <p:spPr>
          <a:xfrm>
            <a:off x="3267564" y="951555"/>
            <a:ext cx="360040" cy="293733"/>
          </a:xfrm>
          <a:prstGeom prst="star8">
            <a:avLst>
              <a:gd name="adj" fmla="val 37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16" name="向右箭號 66">
            <a:extLst>
              <a:ext uri="{FF2B5EF4-FFF2-40B4-BE49-F238E27FC236}">
                <a16:creationId xmlns:a16="http://schemas.microsoft.com/office/drawing/2014/main" id="{FC2121AD-3672-41E6-B4F2-875705F01929}"/>
              </a:ext>
            </a:extLst>
          </p:cNvPr>
          <p:cNvSpPr/>
          <p:nvPr/>
        </p:nvSpPr>
        <p:spPr>
          <a:xfrm>
            <a:off x="7527688" y="2948540"/>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pic>
        <p:nvPicPr>
          <p:cNvPr id="17" name="圖片 16">
            <a:extLst>
              <a:ext uri="{FF2B5EF4-FFF2-40B4-BE49-F238E27FC236}">
                <a16:creationId xmlns:a16="http://schemas.microsoft.com/office/drawing/2014/main" id="{1D716C05-3BE6-467B-A776-7FA8D97460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618" y="2745357"/>
            <a:ext cx="2765228" cy="3909460"/>
          </a:xfrm>
          <a:prstGeom prst="rect">
            <a:avLst/>
          </a:prstGeom>
        </p:spPr>
      </p:pic>
      <p:sp>
        <p:nvSpPr>
          <p:cNvPr id="14" name="Text Box 4">
            <a:extLst>
              <a:ext uri="{FF2B5EF4-FFF2-40B4-BE49-F238E27FC236}">
                <a16:creationId xmlns:a16="http://schemas.microsoft.com/office/drawing/2014/main" id="{7ADFED62-664C-48CE-8C65-8C45A429B407}"/>
              </a:ext>
            </a:extLst>
          </p:cNvPr>
          <p:cNvSpPr txBox="1">
            <a:spLocks noChangeArrowheads="1"/>
          </p:cNvSpPr>
          <p:nvPr/>
        </p:nvSpPr>
        <p:spPr bwMode="auto">
          <a:xfrm>
            <a:off x="8287318" y="5216989"/>
            <a:ext cx="2285516" cy="3385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just">
              <a:spcBef>
                <a:spcPct val="0"/>
              </a:spcBef>
              <a:buClr>
                <a:schemeClr val="accent1"/>
              </a:buClr>
              <a:defRPr sz="1600" b="1">
                <a:solidFill>
                  <a:schemeClr val="bg1"/>
                </a:solidFill>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TW" altLang="en-US" dirty="0"/>
              <a:t>自行留存</a:t>
            </a:r>
          </a:p>
        </p:txBody>
      </p:sp>
    </p:spTree>
    <p:extLst>
      <p:ext uri="{BB962C8B-B14F-4D97-AF65-F5344CB8AC3E}">
        <p14:creationId xmlns:p14="http://schemas.microsoft.com/office/powerpoint/2010/main" val="1469589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758B5839-0305-40E9-9A03-ECB7034C2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037" y="1552075"/>
            <a:ext cx="9613925" cy="4688000"/>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
          <p:cNvSpPr/>
          <p:nvPr/>
        </p:nvSpPr>
        <p:spPr>
          <a:xfrm>
            <a:off x="1166571" y="841645"/>
            <a:ext cx="2057276"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網路報名</a:t>
            </a:r>
          </a:p>
        </p:txBody>
      </p:sp>
      <p:sp>
        <p:nvSpPr>
          <p:cNvPr id="9" name="Rectangle 2"/>
          <p:cNvSpPr txBox="1">
            <a:spLocks noChangeArrowheads="1"/>
          </p:cNvSpPr>
          <p:nvPr/>
        </p:nvSpPr>
        <p:spPr>
          <a:xfrm>
            <a:off x="3495474" y="843278"/>
            <a:ext cx="914400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步驟六 查詢各校繳費狀態</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39728B73-9784-4FF9-82ED-E784940B3BA4}"/>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5" name="矩形 4"/>
          <p:cNvSpPr/>
          <p:nvPr/>
        </p:nvSpPr>
        <p:spPr>
          <a:xfrm>
            <a:off x="9873753" y="2390311"/>
            <a:ext cx="761696" cy="13116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線圖說文字 1 11"/>
          <p:cNvSpPr/>
          <p:nvPr/>
        </p:nvSpPr>
        <p:spPr>
          <a:xfrm>
            <a:off x="11031461" y="2151551"/>
            <a:ext cx="677108" cy="1989409"/>
          </a:xfrm>
          <a:prstGeom prst="borderCallout1">
            <a:avLst>
              <a:gd name="adj1" fmla="val 16622"/>
              <a:gd name="adj2" fmla="val -2908"/>
              <a:gd name="adj3" fmla="val 21357"/>
              <a:gd name="adj4" fmla="val -5767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點選可</a:t>
            </a:r>
            <a:r>
              <a:rPr lang="zh-TW" altLang="en-US" sz="1600" b="1" dirty="0">
                <a:solidFill>
                  <a:srgbClr val="FFFF00"/>
                </a:solidFill>
                <a:latin typeface="微軟正黑體" panose="020B0604030504040204" pitchFamily="34" charset="-120"/>
                <a:ea typeface="微軟正黑體" panose="020B0604030504040204" pitchFamily="34" charset="-120"/>
              </a:rPr>
              <a:t>查詢</a:t>
            </a:r>
            <a:endParaRPr lang="en-US" altLang="zh-TW" sz="1600" b="1" dirty="0">
              <a:solidFill>
                <a:srgbClr val="FFFF00"/>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該甄審學校</a:t>
            </a:r>
            <a:r>
              <a:rPr lang="zh-TW" altLang="en-US" sz="1600" b="1" dirty="0">
                <a:solidFill>
                  <a:srgbClr val="FFFF00"/>
                </a:solidFill>
                <a:latin typeface="微軟正黑體" panose="020B0604030504040204" pitchFamily="34" charset="-120"/>
                <a:ea typeface="微軟正黑體" panose="020B0604030504040204" pitchFamily="34" charset="-120"/>
              </a:rPr>
              <a:t>繳費方式</a:t>
            </a:r>
          </a:p>
        </p:txBody>
      </p:sp>
      <p:sp>
        <p:nvSpPr>
          <p:cNvPr id="14" name="文字方塊 13"/>
          <p:cNvSpPr txBox="1"/>
          <p:nvPr/>
        </p:nvSpPr>
        <p:spPr>
          <a:xfrm>
            <a:off x="4808331" y="5496297"/>
            <a:ext cx="6753345" cy="58477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zh-TW"/>
            </a:defPPr>
            <a:lvl1pPr algn="ctr">
              <a:spcBef>
                <a:spcPct val="0"/>
              </a:spcBef>
              <a:buClr>
                <a:schemeClr val="accent1"/>
              </a:buClr>
              <a:defRPr sz="1600" b="1">
                <a:solidFill>
                  <a:schemeClr val="bg1"/>
                </a:solidFill>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TW" dirty="0"/>
              <a:t>※</a:t>
            </a:r>
            <a:r>
              <a:rPr lang="zh-TW" altLang="en-US" dirty="0"/>
              <a:t>特別注意：各甄審學校繳費方式截止日期皆不同，</a:t>
            </a:r>
            <a:endParaRPr lang="en-US" altLang="zh-TW" dirty="0"/>
          </a:p>
          <a:p>
            <a:r>
              <a:rPr lang="zh-TW" altLang="en-US" dirty="0"/>
              <a:t>若於</a:t>
            </a:r>
            <a:r>
              <a:rPr lang="zh-TW" altLang="en-US" dirty="0">
                <a:solidFill>
                  <a:srgbClr val="FFFF00"/>
                </a:solidFill>
              </a:rPr>
              <a:t>截止日後</a:t>
            </a:r>
            <a:r>
              <a:rPr lang="zh-TW" altLang="en-US" dirty="0"/>
              <a:t>狀態仍為「未繳費」，</a:t>
            </a:r>
            <a:r>
              <a:rPr lang="zh-TW" altLang="en-US" dirty="0">
                <a:solidFill>
                  <a:srgbClr val="FFFF00"/>
                </a:solidFill>
              </a:rPr>
              <a:t>請以電話聯絡報考之學校進行確認</a:t>
            </a:r>
            <a:r>
              <a:rPr lang="zh-TW" altLang="en-US" dirty="0"/>
              <a:t>。</a:t>
            </a:r>
          </a:p>
        </p:txBody>
      </p:sp>
    </p:spTree>
    <p:extLst>
      <p:ext uri="{BB962C8B-B14F-4D97-AF65-F5344CB8AC3E}">
        <p14:creationId xmlns:p14="http://schemas.microsoft.com/office/powerpoint/2010/main" val="1849647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4294967295"/>
          </p:nvPr>
        </p:nvSpPr>
        <p:spPr>
          <a:xfrm>
            <a:off x="1219200" y="1754188"/>
            <a:ext cx="10706100" cy="4373591"/>
          </a:xfrm>
        </p:spPr>
        <p:txBody>
          <a:bodyPr>
            <a:noAutofit/>
          </a:bodyPr>
          <a:lstStyle/>
          <a:p>
            <a:pPr>
              <a:buClr>
                <a:schemeClr val="accent4"/>
              </a:buClr>
              <a:buFont typeface="Wingdings" panose="05000000000000000000" pitchFamily="2" charset="2"/>
              <a:buChar char="u"/>
              <a:defRPr/>
            </a:pPr>
            <a:r>
              <a:rPr lang="zh-TW" altLang="en-US" sz="2200" b="1" dirty="0">
                <a:solidFill>
                  <a:srgbClr val="002060"/>
                </a:solidFill>
                <a:latin typeface="Times New Roman" panose="02020603050405020304" pitchFamily="18" charset="0"/>
                <a:ea typeface="華康儷楷書" panose="03000509000000000000" pitchFamily="65" charset="-120"/>
                <a:cs typeface="Times New Roman" panose="02020603050405020304" pitchFamily="18" charset="0"/>
              </a:rPr>
              <a:t>學習歷程備審資料上傳時間</a:t>
            </a:r>
            <a:endParaRPr lang="en-US" altLang="zh-TW" sz="2200" b="1" dirty="0">
              <a:solidFill>
                <a:srgbClr val="002060"/>
              </a:solidFill>
              <a:latin typeface="Times New Roman" panose="02020603050405020304" pitchFamily="18" charset="0"/>
              <a:ea typeface="華康儷楷書" panose="03000509000000000000" pitchFamily="65" charset="-120"/>
              <a:cs typeface="Times New Roman" panose="02020603050405020304" pitchFamily="18" charset="0"/>
            </a:endParaRPr>
          </a:p>
          <a:p>
            <a:pPr marL="0" indent="0">
              <a:buNone/>
              <a:defRPr/>
            </a:pPr>
            <a:r>
              <a:rPr kumimoji="1" lang="en-US" altLang="zh-TW"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 112.6.7(</a:t>
            </a:r>
            <a:r>
              <a:rPr kumimoji="1" lang="zh-TW" altLang="en-US"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三</a:t>
            </a:r>
            <a:r>
              <a:rPr kumimoji="1" lang="en-US" altLang="zh-TW"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)10:00</a:t>
            </a:r>
            <a:r>
              <a:rPr kumimoji="1" lang="zh-TW" altLang="en-US"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起，每日</a:t>
            </a:r>
            <a:r>
              <a:rPr kumimoji="1" lang="en-US" altLang="zh-TW"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8:00</a:t>
            </a:r>
            <a:r>
              <a:rPr kumimoji="1" lang="zh-TW" altLang="en-US"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至</a:t>
            </a:r>
            <a:r>
              <a:rPr kumimoji="1" lang="en-US" altLang="zh-TW"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21:00</a:t>
            </a:r>
            <a:r>
              <a:rPr kumimoji="1" lang="zh-TW" altLang="en-US"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止</a:t>
            </a:r>
            <a:r>
              <a:rPr kumimoji="1" lang="en-US" altLang="zh-TW"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a:t>
            </a:r>
            <a:r>
              <a:rPr kumimoji="1" lang="zh-TW" altLang="en-US"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首日為</a:t>
            </a:r>
            <a:r>
              <a:rPr kumimoji="1" lang="en-US" altLang="zh-TW"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10:00</a:t>
            </a:r>
            <a:r>
              <a:rPr kumimoji="1" lang="zh-TW" altLang="en-US"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起至</a:t>
            </a:r>
            <a:r>
              <a:rPr kumimoji="1" lang="en-US" altLang="zh-TW"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21:00</a:t>
            </a:r>
            <a:r>
              <a:rPr kumimoji="1" lang="zh-TW" altLang="en-US"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止</a:t>
            </a:r>
            <a:r>
              <a:rPr kumimoji="1" lang="en-US" altLang="zh-TW" sz="2400" b="1" dirty="0">
                <a:solidFill>
                  <a:srgbClr val="0000CC"/>
                </a:solidFill>
                <a:latin typeface="Times New Roman" panose="02020603050405020304" pitchFamily="18" charset="0"/>
                <a:ea typeface="華康儷楷書" panose="03000509000000000000" pitchFamily="65" charset="-120"/>
                <a:cs typeface="Times New Roman" panose="02020603050405020304" pitchFamily="18" charset="0"/>
              </a:rPr>
              <a:t>)</a:t>
            </a:r>
          </a:p>
          <a:p>
            <a:pPr marL="266700" indent="-266700" algn="just">
              <a:buFont typeface="+mj-lt"/>
              <a:buAutoNum type="arabicPeriod"/>
            </a:pP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各校系科</a:t>
            </a:r>
            <a:r>
              <a:rPr lang="en-US" altLang="zh-TW" sz="19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組</a:t>
            </a:r>
            <a:r>
              <a:rPr lang="en-US" altLang="zh-TW" sz="19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、學程之學習歷程備審資料上傳暨繳費截止時間，請參閱本委員會網站「甄審簡章查詢系統」之「各校系科</a:t>
            </a:r>
            <a:r>
              <a:rPr lang="en-US" altLang="zh-TW" sz="19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組</a:t>
            </a:r>
            <a:r>
              <a:rPr lang="en-US" altLang="zh-TW" sz="19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、學程甄審條件」</a:t>
            </a:r>
            <a:endParaRPr lang="en-US" altLang="zh-TW" sz="1900" dirty="0">
              <a:latin typeface="Times New Roman" panose="02020603050405020304" pitchFamily="18" charset="0"/>
              <a:ea typeface="華康儷楷書" panose="03000509000000000000" pitchFamily="65" charset="-120"/>
              <a:cs typeface="Times New Roman" panose="02020603050405020304" pitchFamily="18" charset="0"/>
            </a:endParaRPr>
          </a:p>
          <a:p>
            <a:pPr marL="266700" indent="-266700" algn="just">
              <a:buFont typeface="+mj-lt"/>
              <a:buAutoNum type="arabicPeriod"/>
            </a:pP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上傳系統於每日</a:t>
            </a:r>
            <a:r>
              <a:rPr lang="en-US" altLang="zh-TW" sz="1900" dirty="0">
                <a:latin typeface="Times New Roman" panose="02020603050405020304" pitchFamily="18" charset="0"/>
                <a:ea typeface="華康儷楷書" panose="03000509000000000000" pitchFamily="65" charset="-120"/>
                <a:cs typeface="Times New Roman" panose="02020603050405020304" pitchFamily="18" charset="0"/>
              </a:rPr>
              <a:t>21:00</a:t>
            </a: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準時關閉，此時正進行上傳中之學習歷程備審資料將無法完成上傳，請考生特別注意，務必預留學習歷程備審資料上傳時間</a:t>
            </a:r>
            <a:endParaRPr lang="en-US" altLang="zh-TW" sz="1900"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lgn="just">
              <a:buNone/>
            </a:pP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a:buClr>
                <a:schemeClr val="accent4"/>
              </a:buClr>
              <a:buFont typeface="Wingdings" panose="05000000000000000000" pitchFamily="2" charset="2"/>
              <a:buChar char="u"/>
              <a:defRPr/>
            </a:pPr>
            <a:r>
              <a:rPr lang="zh-TW" altLang="en-US" sz="2200" b="1" dirty="0">
                <a:solidFill>
                  <a:srgbClr val="002060"/>
                </a:solidFill>
                <a:latin typeface="Times New Roman" panose="02020603050405020304" pitchFamily="18" charset="0"/>
                <a:ea typeface="華康儷楷書" panose="03000509000000000000" pitchFamily="65" charset="-120"/>
                <a:cs typeface="Times New Roman" panose="02020603050405020304" pitchFamily="18" charset="0"/>
              </a:rPr>
              <a:t>各校系科（組）、學程學習歷程備審資料上傳時</a:t>
            </a:r>
            <a:endParaRPr lang="en-US" altLang="zh-TW" sz="2200" b="1" dirty="0">
              <a:solidFill>
                <a:srgbClr val="002060"/>
              </a:solidFill>
              <a:latin typeface="Times New Roman" panose="02020603050405020304" pitchFamily="18" charset="0"/>
              <a:ea typeface="華康儷楷書" panose="03000509000000000000" pitchFamily="65" charset="-120"/>
              <a:cs typeface="Times New Roman" panose="02020603050405020304" pitchFamily="18" charset="0"/>
            </a:endParaRPr>
          </a:p>
          <a:p>
            <a:pPr marL="266700" indent="-266700" algn="just">
              <a:buFont typeface="+mj-lt"/>
              <a:buAutoNum type="arabicPeriod"/>
            </a:pP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具有中央資料庫學習歷程檔案之考生，考生須就以「</a:t>
            </a:r>
            <a:r>
              <a:rPr lang="zh-TW" altLang="en-US" sz="1900"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勾選清單方式使用中央資料庫學習歷程檔案</a:t>
            </a: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」或「</a:t>
            </a:r>
            <a:r>
              <a:rPr lang="zh-TW" altLang="en-US" sz="1900"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採用自行上傳</a:t>
            </a:r>
            <a:r>
              <a:rPr lang="en-US" altLang="zh-TW" sz="1900"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PDF</a:t>
            </a:r>
            <a:r>
              <a:rPr lang="zh-TW" altLang="en-US" sz="1900"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檔案選擇方式</a:t>
            </a: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19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擇一</a:t>
            </a: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方式繳交學習歷程備審資料。</a:t>
            </a:r>
            <a:br>
              <a:rPr lang="en-US" altLang="zh-TW" sz="1900" dirty="0">
                <a:latin typeface="Times New Roman" panose="02020603050405020304" pitchFamily="18" charset="0"/>
                <a:ea typeface="華康儷楷書" panose="03000509000000000000" pitchFamily="65" charset="-120"/>
                <a:cs typeface="Times New Roman" panose="02020603050405020304" pitchFamily="18" charset="0"/>
              </a:rPr>
            </a:br>
            <a:endParaRPr lang="en-US" altLang="zh-TW" sz="1900" dirty="0">
              <a:latin typeface="Times New Roman" panose="02020603050405020304" pitchFamily="18" charset="0"/>
              <a:ea typeface="華康儷楷書" panose="03000509000000000000" pitchFamily="65" charset="-120"/>
              <a:cs typeface="Times New Roman" panose="02020603050405020304" pitchFamily="18" charset="0"/>
            </a:endParaRPr>
          </a:p>
          <a:p>
            <a:pPr marL="266700" indent="-266700" algn="just">
              <a:buFont typeface="+mj-lt"/>
              <a:buAutoNum type="arabicPeriod"/>
            </a:pP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未具有中央資料庫學習歷程檔案之考生，學習歷程備審資料一律以網路上傳</a:t>
            </a:r>
            <a:r>
              <a:rPr lang="en-US" altLang="zh-TW" sz="1900" dirty="0">
                <a:latin typeface="Times New Roman" panose="02020603050405020304" pitchFamily="18" charset="0"/>
                <a:ea typeface="華康儷楷書" panose="03000509000000000000" pitchFamily="65" charset="-120"/>
                <a:cs typeface="Times New Roman" panose="02020603050405020304" pitchFamily="18" charset="0"/>
              </a:rPr>
              <a:t>PDF</a:t>
            </a:r>
            <a:r>
              <a:rPr lang="zh-TW" altLang="en-US" sz="1900" dirty="0">
                <a:latin typeface="Times New Roman" panose="02020603050405020304" pitchFamily="18" charset="0"/>
                <a:ea typeface="華康儷楷書" panose="03000509000000000000" pitchFamily="65" charset="-120"/>
                <a:cs typeface="Times New Roman" panose="02020603050405020304" pitchFamily="18" charset="0"/>
              </a:rPr>
              <a:t>檔案方式繳交。</a:t>
            </a:r>
            <a:endParaRPr lang="en-US" altLang="zh-TW" sz="1900" dirty="0">
              <a:latin typeface="Times New Roman" panose="02020603050405020304" pitchFamily="18" charset="0"/>
              <a:ea typeface="華康儷楷書" panose="03000509000000000000" pitchFamily="65" charset="-120"/>
              <a:cs typeface="Times New Roman" panose="02020603050405020304" pitchFamily="18" charset="0"/>
            </a:endParaRPr>
          </a:p>
        </p:txBody>
      </p:sp>
      <p:sp>
        <p:nvSpPr>
          <p:cNvPr id="22" name="圓角矩形 16"/>
          <p:cNvSpPr>
            <a:spLocks noChangeArrowheads="1"/>
          </p:cNvSpPr>
          <p:nvPr/>
        </p:nvSpPr>
        <p:spPr bwMode="auto">
          <a:xfrm>
            <a:off x="1169138" y="891958"/>
            <a:ext cx="4510198"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網路上傳學習歷程備審資料</a:t>
            </a:r>
          </a:p>
        </p:txBody>
      </p:sp>
      <p:sp>
        <p:nvSpPr>
          <p:cNvPr id="4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貳、技優甄審入學招生作業流程</a:t>
            </a:r>
          </a:p>
        </p:txBody>
      </p:sp>
      <p:grpSp>
        <p:nvGrpSpPr>
          <p:cNvPr id="55" name="群組 54">
            <a:extLst>
              <a:ext uri="{FF2B5EF4-FFF2-40B4-BE49-F238E27FC236}">
                <a16:creationId xmlns:a16="http://schemas.microsoft.com/office/drawing/2014/main" id="{1F39E3C0-1162-47E4-B548-B4853CD9C439}"/>
              </a:ext>
            </a:extLst>
          </p:cNvPr>
          <p:cNvGrpSpPr/>
          <p:nvPr/>
        </p:nvGrpSpPr>
        <p:grpSpPr>
          <a:xfrm>
            <a:off x="8438383" y="709978"/>
            <a:ext cx="3544065" cy="1448993"/>
            <a:chOff x="8438383" y="190023"/>
            <a:chExt cx="3544065" cy="1448993"/>
          </a:xfrm>
        </p:grpSpPr>
        <p:grpSp>
          <p:nvGrpSpPr>
            <p:cNvPr id="56" name="群組 55">
              <a:extLst>
                <a:ext uri="{FF2B5EF4-FFF2-40B4-BE49-F238E27FC236}">
                  <a16:creationId xmlns:a16="http://schemas.microsoft.com/office/drawing/2014/main" id="{31DE429E-700A-4A06-883F-FC32DEAF6311}"/>
                </a:ext>
              </a:extLst>
            </p:cNvPr>
            <p:cNvGrpSpPr/>
            <p:nvPr/>
          </p:nvGrpSpPr>
          <p:grpSpPr>
            <a:xfrm>
              <a:off x="8898010" y="190023"/>
              <a:ext cx="3084438" cy="1432422"/>
              <a:chOff x="5988125" y="214313"/>
              <a:chExt cx="3084438" cy="1432422"/>
            </a:xfrm>
          </p:grpSpPr>
          <p:grpSp>
            <p:nvGrpSpPr>
              <p:cNvPr id="59" name="群組 7">
                <a:extLst>
                  <a:ext uri="{FF2B5EF4-FFF2-40B4-BE49-F238E27FC236}">
                    <a16:creationId xmlns:a16="http://schemas.microsoft.com/office/drawing/2014/main" id="{E301632B-6B4A-47F8-A419-7D4F4B96C1FB}"/>
                  </a:ext>
                </a:extLst>
              </p:cNvPr>
              <p:cNvGrpSpPr>
                <a:grpSpLocks/>
              </p:cNvGrpSpPr>
              <p:nvPr/>
            </p:nvGrpSpPr>
            <p:grpSpPr bwMode="auto">
              <a:xfrm>
                <a:off x="6462713" y="214313"/>
                <a:ext cx="2609850" cy="1431925"/>
                <a:chOff x="6690632" y="1068877"/>
                <a:chExt cx="2609942" cy="1217115"/>
              </a:xfrm>
            </p:grpSpPr>
            <p:cxnSp>
              <p:nvCxnSpPr>
                <p:cNvPr id="62" name="直線單箭頭接點 8">
                  <a:extLst>
                    <a:ext uri="{FF2B5EF4-FFF2-40B4-BE49-F238E27FC236}">
                      <a16:creationId xmlns:a16="http://schemas.microsoft.com/office/drawing/2014/main" id="{459CE57A-16BF-45A7-9871-044D2EA38417}"/>
                    </a:ext>
                  </a:extLst>
                </p:cNvPr>
                <p:cNvCxnSpPr>
                  <a:cxnSpLocks noChangeShapeType="1"/>
                  <a:endCxn id="72"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63" name="圓角矩形 53">
                  <a:extLst>
                    <a:ext uri="{FF2B5EF4-FFF2-40B4-BE49-F238E27FC236}">
                      <a16:creationId xmlns:a16="http://schemas.microsoft.com/office/drawing/2014/main" id="{D53C4793-D0EE-49C3-99FE-C92FCDFB0D40}"/>
                    </a:ext>
                  </a:extLst>
                </p:cNvPr>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64" name="圓角矩形 54">
                  <a:extLst>
                    <a:ext uri="{FF2B5EF4-FFF2-40B4-BE49-F238E27FC236}">
                      <a16:creationId xmlns:a16="http://schemas.microsoft.com/office/drawing/2014/main" id="{49A0D668-A60B-46D0-B512-912B19DB3612}"/>
                    </a:ext>
                  </a:extLst>
                </p:cNvPr>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65" name="圓角矩形 55">
                  <a:extLst>
                    <a:ext uri="{FF2B5EF4-FFF2-40B4-BE49-F238E27FC236}">
                      <a16:creationId xmlns:a16="http://schemas.microsoft.com/office/drawing/2014/main" id="{1CDF0A29-07F6-40B8-9E49-8DF1736E488C}"/>
                    </a:ext>
                  </a:extLst>
                </p:cNvPr>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66" name="圓角矩形 56">
                  <a:extLst>
                    <a:ext uri="{FF2B5EF4-FFF2-40B4-BE49-F238E27FC236}">
                      <a16:creationId xmlns:a16="http://schemas.microsoft.com/office/drawing/2014/main" id="{0B0B6893-0DA5-448A-B842-C5D13FECDE32}"/>
                    </a:ext>
                  </a:extLst>
                </p:cNvPr>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67" name="圓角矩形 57">
                  <a:extLst>
                    <a:ext uri="{FF2B5EF4-FFF2-40B4-BE49-F238E27FC236}">
                      <a16:creationId xmlns:a16="http://schemas.microsoft.com/office/drawing/2014/main" id="{54C09A33-9ADF-4BA7-8AE0-05679A9272FB}"/>
                    </a:ext>
                  </a:extLst>
                </p:cNvPr>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68" name="直線單箭頭接點 14">
                  <a:extLst>
                    <a:ext uri="{FF2B5EF4-FFF2-40B4-BE49-F238E27FC236}">
                      <a16:creationId xmlns:a16="http://schemas.microsoft.com/office/drawing/2014/main" id="{84D3E8AD-20C3-4D67-947F-391D984FF5C1}"/>
                    </a:ext>
                  </a:extLst>
                </p:cNvPr>
                <p:cNvCxnSpPr>
                  <a:cxnSpLocks noChangeShapeType="1"/>
                  <a:stCxn id="63" idx="3"/>
                  <a:endCxn id="64"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69" name="直線單箭頭接點 15">
                  <a:extLst>
                    <a:ext uri="{FF2B5EF4-FFF2-40B4-BE49-F238E27FC236}">
                      <a16:creationId xmlns:a16="http://schemas.microsoft.com/office/drawing/2014/main" id="{E3B3CC1C-FCE2-4F60-9F3C-8ABB053E8F8D}"/>
                    </a:ext>
                  </a:extLst>
                </p:cNvPr>
                <p:cNvCxnSpPr>
                  <a:cxnSpLocks noChangeShapeType="1"/>
                  <a:stCxn id="64" idx="3"/>
                  <a:endCxn id="65"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70" name="直線單箭頭接點 16">
                  <a:extLst>
                    <a:ext uri="{FF2B5EF4-FFF2-40B4-BE49-F238E27FC236}">
                      <a16:creationId xmlns:a16="http://schemas.microsoft.com/office/drawing/2014/main" id="{42E618E8-3974-4891-86E3-46DAE69A9A90}"/>
                    </a:ext>
                  </a:extLst>
                </p:cNvPr>
                <p:cNvCxnSpPr>
                  <a:cxnSpLocks noChangeShapeType="1"/>
                  <a:stCxn id="65" idx="3"/>
                  <a:endCxn id="66"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71" name="直線單箭頭接點 17">
                  <a:extLst>
                    <a:ext uri="{FF2B5EF4-FFF2-40B4-BE49-F238E27FC236}">
                      <a16:creationId xmlns:a16="http://schemas.microsoft.com/office/drawing/2014/main" id="{52691442-D824-4AC3-8916-D3C5E89408A8}"/>
                    </a:ext>
                  </a:extLst>
                </p:cNvPr>
                <p:cNvCxnSpPr>
                  <a:cxnSpLocks noChangeShapeType="1"/>
                  <a:stCxn id="66" idx="3"/>
                  <a:endCxn id="67"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72" name="圓角矩形 62">
                  <a:extLst>
                    <a:ext uri="{FF2B5EF4-FFF2-40B4-BE49-F238E27FC236}">
                      <a16:creationId xmlns:a16="http://schemas.microsoft.com/office/drawing/2014/main" id="{A705280E-6240-4B92-82BF-3406AA3A605C}"/>
                    </a:ext>
                  </a:extLst>
                </p:cNvPr>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60" name="圓角矩形 50">
                <a:extLst>
                  <a:ext uri="{FF2B5EF4-FFF2-40B4-BE49-F238E27FC236}">
                    <a16:creationId xmlns:a16="http://schemas.microsoft.com/office/drawing/2014/main" id="{86A13493-29EB-4205-8883-3DC37CDA4248}"/>
                  </a:ext>
                </a:extLst>
              </p:cNvPr>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61" name="直線單箭頭接點 14">
                <a:extLst>
                  <a:ext uri="{FF2B5EF4-FFF2-40B4-BE49-F238E27FC236}">
                    <a16:creationId xmlns:a16="http://schemas.microsoft.com/office/drawing/2014/main" id="{60AB8DB4-F8C0-448F-88D6-075378B36BE2}"/>
                  </a:ext>
                </a:extLst>
              </p:cNvPr>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57" name="圓角矩形 20">
              <a:extLst>
                <a:ext uri="{FF2B5EF4-FFF2-40B4-BE49-F238E27FC236}">
                  <a16:creationId xmlns:a16="http://schemas.microsoft.com/office/drawing/2014/main" id="{B876BDF3-3571-4BF4-8FFE-81518BC84EE6}"/>
                </a:ext>
              </a:extLst>
            </p:cNvPr>
            <p:cNvSpPr/>
            <p:nvPr/>
          </p:nvSpPr>
          <p:spPr bwMode="auto">
            <a:xfrm>
              <a:off x="8438383" y="210266"/>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58" name="直線單箭頭接點 14">
              <a:extLst>
                <a:ext uri="{FF2B5EF4-FFF2-40B4-BE49-F238E27FC236}">
                  <a16:creationId xmlns:a16="http://schemas.microsoft.com/office/drawing/2014/main" id="{2BD2B25E-5A45-4CAF-9807-B06E370BCC2A}"/>
                </a:ext>
              </a:extLst>
            </p:cNvPr>
            <p:cNvCxnSpPr>
              <a:cxnSpLocks noChangeShapeType="1"/>
            </p:cNvCxnSpPr>
            <p:nvPr/>
          </p:nvCxnSpPr>
          <p:spPr bwMode="auto">
            <a:xfrm>
              <a:off x="8803506" y="932899"/>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73" name="文字方塊 72">
            <a:extLst>
              <a:ext uri="{FF2B5EF4-FFF2-40B4-BE49-F238E27FC236}">
                <a16:creationId xmlns:a16="http://schemas.microsoft.com/office/drawing/2014/main" id="{1FB43D61-06C1-4E47-9FA7-A92228F43BA2}"/>
              </a:ext>
            </a:extLst>
          </p:cNvPr>
          <p:cNvSpPr txBox="1"/>
          <p:nvPr/>
        </p:nvSpPr>
        <p:spPr>
          <a:xfrm>
            <a:off x="1583913" y="5351878"/>
            <a:ext cx="9803662" cy="338554"/>
          </a:xfrm>
          <a:prstGeom prst="rect">
            <a:avLst/>
          </a:prstGeom>
          <a:solidFill>
            <a:srgbClr val="C00000"/>
          </a:solidFill>
          <a:ln>
            <a:solidFill>
              <a:srgbClr val="FF3399"/>
            </a:solidFill>
          </a:ln>
          <a:effectLst>
            <a:outerShdw blurRad="50800" dist="38100" dir="2700000" algn="tl" rotWithShape="0">
              <a:prstClr val="black">
                <a:alpha val="40000"/>
              </a:prstClr>
            </a:outerShdw>
          </a:effectLst>
        </p:spPr>
        <p:txBody>
          <a:bodyPr wrap="square" rtlCol="0">
            <a:spAutoFit/>
          </a:bodyPr>
          <a:lstStyle/>
          <a:p>
            <a:pPr algn="just"/>
            <a:r>
              <a:rPr lang="zh-TW" altLang="en-US" sz="1600" b="1" dirty="0">
                <a:solidFill>
                  <a:schemeClr val="bg1"/>
                </a:solidFill>
                <a:latin typeface="Times New Roman" panose="02020603050405020304" pitchFamily="18" charset="0"/>
                <a:ea typeface="華康儷楷書" panose="03000509000000000000" pitchFamily="65" charset="-120"/>
                <a:cs typeface="Times New Roman" panose="02020603050405020304" pitchFamily="18" charset="0"/>
              </a:rPr>
              <a:t>上傳模式一經確定送出後，即不得再更改。上傳系統將依考生選擇，提供不同上傳模式，請考生審慎考慮。</a:t>
            </a:r>
            <a:endParaRPr lang="en-US" altLang="zh-TW" sz="1600" b="1" dirty="0">
              <a:solidFill>
                <a:schemeClr val="bg1"/>
              </a:solidFill>
              <a:latin typeface="Times New Roman" panose="02020603050405020304" pitchFamily="18" charset="0"/>
              <a:ea typeface="華康儷楷書"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91080765"/>
      </p:ext>
    </p:extLst>
  </p:cSld>
  <p:clrMapOvr>
    <a:masterClrMapping/>
  </p:clrMapOvr>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99">
            <a:extLst>
              <a:ext uri="{FF2B5EF4-FFF2-40B4-BE49-F238E27FC236}">
                <a16:creationId xmlns:a16="http://schemas.microsoft.com/office/drawing/2014/main" id="{BE1CB945-18B8-44EE-8338-A41ADD392DA0}"/>
              </a:ext>
            </a:extLst>
          </p:cNvPr>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3" name="圓角矩形 29">
            <a:extLst>
              <a:ext uri="{FF2B5EF4-FFF2-40B4-BE49-F238E27FC236}">
                <a16:creationId xmlns:a16="http://schemas.microsoft.com/office/drawing/2014/main" id="{85B82B56-2C9B-431B-9D87-B3E8207AB2F3}"/>
              </a:ext>
            </a:extLst>
          </p:cNvPr>
          <p:cNvSpPr/>
          <p:nvPr/>
        </p:nvSpPr>
        <p:spPr>
          <a:xfrm>
            <a:off x="989017" y="862042"/>
            <a:ext cx="5003411"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indent="-342900" marL="342900">
              <a:spcBef>
                <a:spcPct val="20000"/>
              </a:spcBef>
            </a:pPr>
            <a:r>
              <a:rPr altLang="en-US" dirty="0" kern="0" lang="zh-TW" sz="2800">
                <a:latin charset="0" panose="02020603050405020304" pitchFamily="18" typeface="Times New Roman"/>
                <a:ea charset="-120" panose="03000509000000000000" pitchFamily="65" typeface="華康儷楷書"/>
                <a:cs charset="0" panose="02020603050405020304" pitchFamily="18" typeface="Times New Roman"/>
              </a:rPr>
              <a:t>學習歷程檔案查看及疑義處理</a:t>
            </a:r>
          </a:p>
        </p:txBody>
      </p:sp>
      <p:pic>
        <p:nvPicPr>
          <p:cNvPr id="9" name="圖片 8">
            <a:extLst>
              <a:ext uri="{FF2B5EF4-FFF2-40B4-BE49-F238E27FC236}">
                <a16:creationId xmlns:a16="http://schemas.microsoft.com/office/drawing/2014/main" id="{D35712AB-5AC1-4E9B-A26B-AAAFF9EE3972}"/>
              </a:ext>
            </a:extLst>
          </p:cNvPr>
          <p:cNvPicPr>
            <a:picLocks noChangeAspect="1"/>
          </p:cNvPicPr>
          <p:nvPr/>
        </p:nvPicPr>
        <p:blipFill rotWithShape="1">
          <a:blip r:embed="rId2">
            <a:extLst>
              <a:ext uri="{28A0092B-C50C-407E-A947-70E740481C1C}">
                <a14:useLocalDpi xmlns:a14="http://schemas.microsoft.com/office/drawing/2010/main" val="0"/>
              </a:ext>
            </a:extLst>
          </a:blip>
          <a:srcRect l="45" r="78"/>
          <a:stretch/>
        </p:blipFill>
        <p:spPr>
          <a:xfrm>
            <a:off x="989017" y="1622833"/>
            <a:ext cx="5537676" cy="3375582"/>
          </a:xfrm>
          <a:prstGeom prst="rect">
            <a:avLst/>
          </a:prstGeom>
        </p:spPr>
      </p:pic>
      <p:pic>
        <p:nvPicPr>
          <p:cNvPr id="11" name="圖片 10">
            <a:extLst>
              <a:ext uri="{FF2B5EF4-FFF2-40B4-BE49-F238E27FC236}">
                <a16:creationId xmlns:a16="http://schemas.microsoft.com/office/drawing/2014/main" id="{EB40A239-4E50-42E0-B00F-DD4671A2BE84}"/>
              </a:ext>
            </a:extLst>
          </p:cNvPr>
          <p:cNvPicPr>
            <a:picLocks noChangeAspect="1"/>
          </p:cNvPicPr>
          <p:nvPr/>
        </p:nvPicPr>
        <p:blipFill rotWithShape="1">
          <a:blip r:embed="rId3">
            <a:extLst>
              <a:ext uri="{28A0092B-C50C-407E-A947-70E740481C1C}">
                <a14:useLocalDpi xmlns:a14="http://schemas.microsoft.com/office/drawing/2010/main" val="0"/>
              </a:ext>
            </a:extLst>
          </a:blip>
          <a:srcRect l="63" r="67" t="16"/>
          <a:stretch/>
        </p:blipFill>
        <p:spPr>
          <a:xfrm>
            <a:off x="6742632" y="1516637"/>
            <a:ext cx="5050567" cy="1931943"/>
          </a:xfrm>
          <a:prstGeom prst="rect">
            <a:avLst/>
          </a:prstGeom>
        </p:spPr>
      </p:pic>
      <p:sp>
        <p:nvSpPr>
          <p:cNvPr id="12" name="Rectangle 2">
            <a:extLst>
              <a:ext uri="{FF2B5EF4-FFF2-40B4-BE49-F238E27FC236}">
                <a16:creationId xmlns:a16="http://schemas.microsoft.com/office/drawing/2014/main" id="{ADA782E1-6020-4523-9DA9-7350F0C44FD2}"/>
              </a:ext>
            </a:extLst>
          </p:cNvPr>
          <p:cNvSpPr txBox="1">
            <a:spLocks noChangeArrowheads="1"/>
          </p:cNvSpPr>
          <p:nvPr/>
        </p:nvSpPr>
        <p:spPr>
          <a:xfrm>
            <a:off x="7417154" y="988533"/>
            <a:ext cx="3510106"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z="2000">
                <a:latin charset="-120" panose="020B0604030504040204" pitchFamily="34" typeface="微軟正黑體"/>
                <a:ea charset="-120" panose="020B0604030504040204" pitchFamily="34" typeface="微軟正黑體"/>
              </a:rPr>
              <a:t>步驟一 首次登入設定通行碼</a:t>
            </a:r>
            <a:endParaRPr altLang="en-US" dirty="0" lang="zh-TW" sz="2000">
              <a:solidFill>
                <a:srgbClr val="660066"/>
              </a:solidFill>
              <a:latin charset="-120" panose="03000509000000000000" pitchFamily="65" typeface="標楷體"/>
              <a:ea charset="-120" panose="03000509000000000000" pitchFamily="65" typeface="標楷體"/>
            </a:endParaRPr>
          </a:p>
        </p:txBody>
      </p:sp>
      <p:sp>
        <p:nvSpPr>
          <p:cNvPr id="13" name="矩形 12">
            <a:extLst>
              <a:ext uri="{FF2B5EF4-FFF2-40B4-BE49-F238E27FC236}">
                <a16:creationId xmlns:a16="http://schemas.microsoft.com/office/drawing/2014/main" id="{C727704E-5792-4552-958D-FC3560DF9BC3}"/>
              </a:ext>
            </a:extLst>
          </p:cNvPr>
          <p:cNvSpPr/>
          <p:nvPr/>
        </p:nvSpPr>
        <p:spPr>
          <a:xfrm>
            <a:off x="2643580" y="3181367"/>
            <a:ext cx="2509534" cy="1185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4" name="矩形 13">
            <a:extLst>
              <a:ext uri="{FF2B5EF4-FFF2-40B4-BE49-F238E27FC236}">
                <a16:creationId xmlns:a16="http://schemas.microsoft.com/office/drawing/2014/main" id="{0DA433F6-AE3F-490B-8095-9ED45A868BF2}"/>
              </a:ext>
            </a:extLst>
          </p:cNvPr>
          <p:cNvSpPr/>
          <p:nvPr/>
        </p:nvSpPr>
        <p:spPr>
          <a:xfrm>
            <a:off x="8033046" y="1936812"/>
            <a:ext cx="2102266" cy="10307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5" name="直線圖說文字 2 1">
            <a:extLst>
              <a:ext uri="{FF2B5EF4-FFF2-40B4-BE49-F238E27FC236}">
                <a16:creationId xmlns:a16="http://schemas.microsoft.com/office/drawing/2014/main" id="{0D0DDAFC-1482-4458-8DE2-26B80127A75E}"/>
              </a:ext>
            </a:extLst>
          </p:cNvPr>
          <p:cNvSpPr/>
          <p:nvPr/>
        </p:nvSpPr>
        <p:spPr>
          <a:xfrm>
            <a:off x="840059" y="5120033"/>
            <a:ext cx="3390109" cy="664999"/>
          </a:xfrm>
          <a:prstGeom prst="borderCallout2">
            <a:avLst>
              <a:gd fmla="val 3374" name="adj1"/>
              <a:gd fmla="val 34389" name="adj2"/>
              <a:gd fmla="val -114764" name="adj3"/>
              <a:gd fmla="val 30894" name="adj4"/>
              <a:gd fmla="val -159530" name="adj5"/>
              <a:gd fmla="val 40238" name="adj6"/>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通行碼</a:t>
            </a:r>
            <a:r>
              <a:rPr altLang="zh-TW" b="1" dirty="0" lang="en-US" sz="1600">
                <a:solidFill>
                  <a:schemeClr val="bg1"/>
                </a:solidFill>
                <a:latin charset="-120" panose="020B0604030504040204" pitchFamily="34" typeface="微軟正黑體"/>
                <a:ea charset="-120" panose="020B0604030504040204" pitchFamily="34" typeface="微軟正黑體"/>
              </a:rPr>
              <a:t>(</a:t>
            </a:r>
            <a:r>
              <a:rPr altLang="en-US" b="1" dirty="0" lang="zh-TW" sz="1600">
                <a:solidFill>
                  <a:schemeClr val="bg1"/>
                </a:solidFill>
                <a:latin charset="-120" panose="020B0604030504040204" pitchFamily="34" typeface="微軟正黑體"/>
                <a:ea charset="-120" panose="020B0604030504040204" pitchFamily="34" typeface="微軟正黑體"/>
              </a:rPr>
              <a:t>首次登入，預設通行碼為身分證號後</a:t>
            </a:r>
            <a:r>
              <a:rPr altLang="zh-TW" b="1" dirty="0" lang="en-US" sz="1600">
                <a:solidFill>
                  <a:schemeClr val="bg1"/>
                </a:solidFill>
                <a:latin charset="-120" panose="020B0604030504040204" pitchFamily="34" typeface="微軟正黑體"/>
                <a:ea charset="-120" panose="020B0604030504040204" pitchFamily="34" typeface="微軟正黑體"/>
              </a:rPr>
              <a:t>4</a:t>
            </a:r>
            <a:r>
              <a:rPr altLang="en-US" b="1" dirty="0" lang="zh-TW" sz="1600">
                <a:solidFill>
                  <a:schemeClr val="bg1"/>
                </a:solidFill>
                <a:latin charset="-120" panose="020B0604030504040204" pitchFamily="34" typeface="微軟正黑體"/>
                <a:ea charset="-120" panose="020B0604030504040204" pitchFamily="34" typeface="微軟正黑體"/>
              </a:rPr>
              <a:t>碼</a:t>
            </a:r>
            <a:r>
              <a:rPr altLang="zh-TW" b="1" dirty="0" lang="en-US" sz="1600">
                <a:solidFill>
                  <a:schemeClr val="bg1"/>
                </a:solidFill>
                <a:latin charset="-120" panose="020B0604030504040204" pitchFamily="34" typeface="微軟正黑體"/>
                <a:ea charset="-120" panose="020B0604030504040204" pitchFamily="34" typeface="微軟正黑體"/>
              </a:rPr>
              <a:t>+</a:t>
            </a:r>
            <a:r>
              <a:rPr altLang="en-US" b="1" dirty="0" lang="zh-TW" sz="1600">
                <a:solidFill>
                  <a:schemeClr val="bg1"/>
                </a:solidFill>
                <a:latin charset="-120" panose="020B0604030504040204" pitchFamily="34" typeface="微軟正黑體"/>
                <a:ea charset="-120" panose="020B0604030504040204" pitchFamily="34" typeface="微軟正黑體"/>
              </a:rPr>
              <a:t>出生月日</a:t>
            </a:r>
            <a:r>
              <a:rPr altLang="zh-TW" b="1" dirty="0" lang="en-US" sz="1600">
                <a:solidFill>
                  <a:schemeClr val="bg1"/>
                </a:solidFill>
                <a:latin charset="-120" panose="020B0604030504040204" pitchFamily="34" typeface="微軟正黑體"/>
                <a:ea charset="-120" panose="020B0604030504040204" pitchFamily="34" typeface="微軟正黑體"/>
              </a:rPr>
              <a:t>4</a:t>
            </a:r>
            <a:r>
              <a:rPr altLang="en-US" b="1" dirty="0" lang="zh-TW" sz="1600">
                <a:solidFill>
                  <a:schemeClr val="bg1"/>
                </a:solidFill>
                <a:latin charset="-120" panose="020B0604030504040204" pitchFamily="34" typeface="微軟正黑體"/>
                <a:ea charset="-120" panose="020B0604030504040204" pitchFamily="34" typeface="微軟正黑體"/>
              </a:rPr>
              <a:t>碼共</a:t>
            </a:r>
            <a:r>
              <a:rPr altLang="zh-TW" b="1" dirty="0" lang="en-US" sz="1600">
                <a:solidFill>
                  <a:schemeClr val="bg1"/>
                </a:solidFill>
                <a:latin charset="-120" panose="020B0604030504040204" pitchFamily="34" typeface="微軟正黑體"/>
                <a:ea charset="-120" panose="020B0604030504040204" pitchFamily="34" typeface="微軟正黑體"/>
              </a:rPr>
              <a:t>8</a:t>
            </a:r>
            <a:r>
              <a:rPr altLang="en-US" b="1" dirty="0" lang="zh-TW" sz="1600">
                <a:solidFill>
                  <a:schemeClr val="bg1"/>
                </a:solidFill>
                <a:latin charset="-120" panose="020B0604030504040204" pitchFamily="34" typeface="微軟正黑體"/>
                <a:ea charset="-120" panose="020B0604030504040204" pitchFamily="34" typeface="微軟正黑體"/>
              </a:rPr>
              <a:t>碼</a:t>
            </a:r>
            <a:r>
              <a:rPr altLang="zh-TW" b="1" dirty="0" lang="en-US" sz="1600">
                <a:solidFill>
                  <a:schemeClr val="bg1"/>
                </a:solidFill>
                <a:latin charset="-120" panose="020B0604030504040204" pitchFamily="34" typeface="微軟正黑體"/>
                <a:ea charset="-120" panose="020B0604030504040204" pitchFamily="34" typeface="微軟正黑體"/>
              </a:rPr>
              <a:t>)</a:t>
            </a:r>
            <a:endParaRPr altLang="en-US" b="1" dirty="0" lang="zh-TW" sz="1600">
              <a:solidFill>
                <a:schemeClr val="bg1"/>
              </a:solidFill>
              <a:latin charset="-120" panose="020B0604030504040204" pitchFamily="34" typeface="微軟正黑體"/>
              <a:ea charset="-120" panose="020B0604030504040204" pitchFamily="34" typeface="微軟正黑體"/>
            </a:endParaRPr>
          </a:p>
        </p:txBody>
      </p:sp>
      <p:sp>
        <p:nvSpPr>
          <p:cNvPr id="34" name="矩形 33">
            <a:extLst>
              <a:ext uri="{FF2B5EF4-FFF2-40B4-BE49-F238E27FC236}">
                <a16:creationId xmlns:a16="http://schemas.microsoft.com/office/drawing/2014/main" id="{A75FD513-21B0-4B27-9B52-6CF4E961245B}"/>
              </a:ext>
            </a:extLst>
          </p:cNvPr>
          <p:cNvSpPr/>
          <p:nvPr/>
        </p:nvSpPr>
        <p:spPr>
          <a:xfrm>
            <a:off x="8693643" y="2984618"/>
            <a:ext cx="569998" cy="307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35" name="矩形 34">
            <a:extLst>
              <a:ext uri="{FF2B5EF4-FFF2-40B4-BE49-F238E27FC236}">
                <a16:creationId xmlns:a16="http://schemas.microsoft.com/office/drawing/2014/main" id="{390380B7-0BDF-43AE-8D98-820F105E7ACB}"/>
              </a:ext>
            </a:extLst>
          </p:cNvPr>
          <p:cNvSpPr/>
          <p:nvPr/>
        </p:nvSpPr>
        <p:spPr>
          <a:xfrm>
            <a:off x="3522845" y="4623275"/>
            <a:ext cx="487111" cy="307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36" name="向右箭號 66">
            <a:extLst>
              <a:ext uri="{FF2B5EF4-FFF2-40B4-BE49-F238E27FC236}">
                <a16:creationId xmlns:a16="http://schemas.microsoft.com/office/drawing/2014/main" id="{3B182264-9AAC-4723-9857-2F440730540F}"/>
              </a:ext>
            </a:extLst>
          </p:cNvPr>
          <p:cNvSpPr/>
          <p:nvPr/>
        </p:nvSpPr>
        <p:spPr>
          <a:xfrm rot="5400000">
            <a:off x="8871640" y="3309106"/>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altLang="en-US" dirty="0" lang="zh-TW">
              <a:solidFill>
                <a:srgbClr val="C00000"/>
              </a:solidFill>
            </a:endParaRPr>
          </a:p>
        </p:txBody>
      </p:sp>
      <p:pic>
        <p:nvPicPr>
          <p:cNvPr id="38" name="圖片 37">
            <a:extLst>
              <a:ext uri="{FF2B5EF4-FFF2-40B4-BE49-F238E27FC236}">
                <a16:creationId xmlns:a16="http://schemas.microsoft.com/office/drawing/2014/main" id="{5E60F099-5E59-463A-82DD-E8E789E2D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632" y="4100555"/>
            <a:ext cx="5050567" cy="1514246"/>
          </a:xfrm>
          <a:prstGeom prst="rect">
            <a:avLst/>
          </a:prstGeom>
        </p:spPr>
      </p:pic>
      <p:sp>
        <p:nvSpPr>
          <p:cNvPr id="39" name="向右箭號 66">
            <a:extLst>
              <a:ext uri="{FF2B5EF4-FFF2-40B4-BE49-F238E27FC236}">
                <a16:creationId xmlns:a16="http://schemas.microsoft.com/office/drawing/2014/main" id="{798AA0BB-177A-4F1C-9A84-4F6A8E6503D3}"/>
              </a:ext>
            </a:extLst>
          </p:cNvPr>
          <p:cNvSpPr/>
          <p:nvPr/>
        </p:nvSpPr>
        <p:spPr>
          <a:xfrm>
            <a:off x="4081895" y="4620531"/>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altLang="en-US" dirty="0" lang="zh-TW">
              <a:solidFill>
                <a:srgbClr val="C00000"/>
              </a:solidFill>
            </a:endParaRPr>
          </a:p>
        </p:txBody>
      </p:sp>
      <p:sp>
        <p:nvSpPr>
          <p:cNvPr id="40" name="矩形 39">
            <a:extLst>
              <a:ext uri="{FF2B5EF4-FFF2-40B4-BE49-F238E27FC236}">
                <a16:creationId xmlns:a16="http://schemas.microsoft.com/office/drawing/2014/main" id="{339AB584-93B1-44DA-9E0E-354B5C14CB12}"/>
              </a:ext>
            </a:extLst>
          </p:cNvPr>
          <p:cNvSpPr/>
          <p:nvPr/>
        </p:nvSpPr>
        <p:spPr>
          <a:xfrm>
            <a:off x="8605615" y="5147020"/>
            <a:ext cx="658026" cy="307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41" name="直線圖說文字 2 1">
            <a:extLst>
              <a:ext uri="{FF2B5EF4-FFF2-40B4-BE49-F238E27FC236}">
                <a16:creationId xmlns:a16="http://schemas.microsoft.com/office/drawing/2014/main" id="{4751FBDD-A2FD-431C-9CF2-F7A46C6ED605}"/>
              </a:ext>
            </a:extLst>
          </p:cNvPr>
          <p:cNvSpPr/>
          <p:nvPr/>
        </p:nvSpPr>
        <p:spPr>
          <a:xfrm>
            <a:off x="7477153" y="5805302"/>
            <a:ext cx="3483933" cy="664999"/>
          </a:xfrm>
          <a:prstGeom prst="borderCallout2">
            <a:avLst>
              <a:gd fmla="val 804" name="adj1"/>
              <a:gd fmla="val 45228" name="adj2"/>
              <a:gd fmla="val -19668" name="adj3"/>
              <a:gd fmla="val 41481" name="adj4"/>
              <a:gd fmla="val -50298" name="adj5"/>
              <a:gd fmla="val 41246" name="adj6"/>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通行碼設定完成後，請下載「通行碼完成設定確認單</a:t>
            </a:r>
            <a:r>
              <a:rPr altLang="zh-TW" b="1" dirty="0" lang="en-US" sz="1600">
                <a:solidFill>
                  <a:schemeClr val="bg1"/>
                </a:solidFill>
                <a:latin charset="-120" panose="020B0604030504040204" pitchFamily="34" typeface="微軟正黑體"/>
                <a:ea charset="-120" panose="020B0604030504040204" pitchFamily="34" typeface="微軟正黑體"/>
              </a:rPr>
              <a:t>(PDF</a:t>
            </a:r>
            <a:r>
              <a:rPr altLang="en-US" b="1" dirty="0" lang="zh-TW" sz="1600">
                <a:solidFill>
                  <a:schemeClr val="bg1"/>
                </a:solidFill>
                <a:latin charset="-120" panose="020B0604030504040204" pitchFamily="34" typeface="微軟正黑體"/>
                <a:ea charset="-120" panose="020B0604030504040204" pitchFamily="34" typeface="微軟正黑體"/>
              </a:rPr>
              <a:t>檔</a:t>
            </a:r>
            <a:r>
              <a:rPr altLang="zh-TW" b="1" dirty="0" lang="en-US" sz="1600">
                <a:solidFill>
                  <a:schemeClr val="bg1"/>
                </a:solidFill>
                <a:latin charset="-120" panose="020B0604030504040204" pitchFamily="34" typeface="微軟正黑體"/>
                <a:ea charset="-120" panose="020B0604030504040204" pitchFamily="34" typeface="微軟正黑體"/>
              </a:rPr>
              <a:t>)</a:t>
            </a:r>
            <a:r>
              <a:rPr altLang="en-US" b="1" dirty="0" lang="zh-TW" sz="1600">
                <a:solidFill>
                  <a:schemeClr val="bg1"/>
                </a:solidFill>
                <a:latin charset="-120" panose="020B0604030504040204" pitchFamily="34" typeface="微軟正黑體"/>
                <a:ea charset="-120" panose="020B0604030504040204" pitchFamily="34" typeface="微軟正黑體"/>
              </a:rPr>
              <a:t>」自行留存</a:t>
            </a:r>
          </a:p>
        </p:txBody>
      </p:sp>
      <p:sp>
        <p:nvSpPr>
          <p:cNvPr id="42" name="Rectangle 2">
            <a:extLst>
              <a:ext uri="{FF2B5EF4-FFF2-40B4-BE49-F238E27FC236}">
                <a16:creationId xmlns:a16="http://schemas.microsoft.com/office/drawing/2014/main" id="{A1460EEB-8255-4F70-8581-6B34A5B69D54}"/>
              </a:ext>
            </a:extLst>
          </p:cNvPr>
          <p:cNvSpPr txBox="1">
            <a:spLocks noChangeArrowheads="1"/>
          </p:cNvSpPr>
          <p:nvPr/>
        </p:nvSpPr>
        <p:spPr>
          <a:xfrm>
            <a:off x="7383328" y="3619500"/>
            <a:ext cx="3577758"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defRPr/>
            </a:pPr>
            <a:r>
              <a:rPr altLang="en-US" b="1" dirty="0" lang="zh-TW" sz="2000">
                <a:latin charset="-120" panose="020B0604030504040204" pitchFamily="34" typeface="微軟正黑體"/>
                <a:ea charset="-120" panose="020B0604030504040204" pitchFamily="34" typeface="微軟正黑體"/>
              </a:rPr>
              <a:t>步驟二 列印留存通行碼確認單</a:t>
            </a:r>
            <a:endParaRPr altLang="en-US" dirty="0" kern="0" lang="zh-TW" sz="2000">
              <a:solidFill>
                <a:srgbClr val="660066"/>
              </a:solidFill>
              <a:latin charset="-120" panose="03000509000000000000" pitchFamily="65" typeface="標楷體"/>
              <a:ea charset="-120" panose="03000509000000000000" pitchFamily="65" typeface="標楷體"/>
            </a:endParaRPr>
          </a:p>
        </p:txBody>
      </p:sp>
    </p:spTree>
    <p:extLst>
      <p:ext uri="{BB962C8B-B14F-4D97-AF65-F5344CB8AC3E}">
        <p14:creationId xmlns:p14="http://schemas.microsoft.com/office/powerpoint/2010/main" val="3407520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貳、技優甄審入學招生作業流程</a:t>
            </a:r>
          </a:p>
        </p:txBody>
      </p:sp>
      <p:sp>
        <p:nvSpPr>
          <p:cNvPr id="55" name="圓角矩形 16"/>
          <p:cNvSpPr>
            <a:spLocks noChangeArrowheads="1"/>
          </p:cNvSpPr>
          <p:nvPr/>
        </p:nvSpPr>
        <p:spPr bwMode="auto">
          <a:xfrm>
            <a:off x="1169138" y="1034006"/>
            <a:ext cx="4510198"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網路上傳學習歷程備審資料</a:t>
            </a:r>
          </a:p>
        </p:txBody>
      </p:sp>
      <p:sp>
        <p:nvSpPr>
          <p:cNvPr id="21" name="Rectangle 3"/>
          <p:cNvSpPr txBox="1">
            <a:spLocks noChangeArrowheads="1"/>
          </p:cNvSpPr>
          <p:nvPr/>
        </p:nvSpPr>
        <p:spPr>
          <a:xfrm>
            <a:off x="1169138" y="2314018"/>
            <a:ext cx="10706100" cy="31590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gn="just">
              <a:buFont typeface="+mj-lt"/>
              <a:buAutoNum type="arabicPeriod"/>
            </a:pP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上傳學習歷程備審資料一經確認後，即不得以任何理由要求修改，請考生務必審慎檢視上傳之資料後再行確認；在確認送出前，上傳檔案如須更改時，可重傳修改，但須再次檢視後確認送出</a:t>
            </a:r>
            <a:endPar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endParaRPr>
          </a:p>
          <a:p>
            <a:pPr marL="266700" indent="-266700" algn="just">
              <a:buFont typeface="+mj-lt"/>
              <a:buAutoNum type="arabicPeriod"/>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本委員會逕於各校系科</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、學程學習歷程備審資料上傳繳交截止時間後，將完成指定項目甄審費繳費考生之已上傳</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含已確認及未確認</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學習歷程備審資料，轉送各甄審學校</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marL="266700" lvl="1" indent="-266700" algn="just">
              <a:buNone/>
            </a:pPr>
            <a:r>
              <a:rPr lang="zh-TW" altLang="en-US" sz="2000"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    </a:t>
            </a:r>
            <a:r>
              <a:rPr lang="zh-TW" altLang="en-US" sz="1800"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前述未上傳任一學習歷程備審資料，或若僅有高級中等學校在校成績證明、修課紀錄，且該成績證明係由考生所屬就讀學校上傳者，均一律視同「考生未曾上傳學習歷程備審資料」，本委員會將不會把此份資料送至各甄審學校</a:t>
            </a:r>
            <a:endParaRPr lang="en-US" altLang="zh-TW" sz="1800"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endParaRPr>
          </a:p>
          <a:p>
            <a:pPr marL="266700" indent="-266700" algn="just">
              <a:buFont typeface="+mj-lt"/>
              <a:buAutoNum type="arabicPeriod"/>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為避免自身權益受損，請考生務必詳閱「甄審簡章查詢系統」之「各校系科</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、學程甄審條件」</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p:txBody>
      </p:sp>
      <p:grpSp>
        <p:nvGrpSpPr>
          <p:cNvPr id="34" name="群組 33">
            <a:extLst>
              <a:ext uri="{FF2B5EF4-FFF2-40B4-BE49-F238E27FC236}">
                <a16:creationId xmlns:a16="http://schemas.microsoft.com/office/drawing/2014/main" id="{1E952B12-48E5-4B4E-AE03-3644363C6840}"/>
              </a:ext>
            </a:extLst>
          </p:cNvPr>
          <p:cNvGrpSpPr/>
          <p:nvPr/>
        </p:nvGrpSpPr>
        <p:grpSpPr>
          <a:xfrm>
            <a:off x="8438383" y="781002"/>
            <a:ext cx="3544065" cy="1448993"/>
            <a:chOff x="8438383" y="190023"/>
            <a:chExt cx="3544065" cy="1448993"/>
          </a:xfrm>
        </p:grpSpPr>
        <p:grpSp>
          <p:nvGrpSpPr>
            <p:cNvPr id="35" name="群組 34">
              <a:extLst>
                <a:ext uri="{FF2B5EF4-FFF2-40B4-BE49-F238E27FC236}">
                  <a16:creationId xmlns:a16="http://schemas.microsoft.com/office/drawing/2014/main" id="{F8EBFC52-223E-43D0-B29E-D5C632C3A9E5}"/>
                </a:ext>
              </a:extLst>
            </p:cNvPr>
            <p:cNvGrpSpPr/>
            <p:nvPr/>
          </p:nvGrpSpPr>
          <p:grpSpPr>
            <a:xfrm>
              <a:off x="8898010" y="190023"/>
              <a:ext cx="3084438" cy="1432422"/>
              <a:chOff x="5988125" y="214313"/>
              <a:chExt cx="3084438" cy="1432422"/>
            </a:xfrm>
          </p:grpSpPr>
          <p:grpSp>
            <p:nvGrpSpPr>
              <p:cNvPr id="38" name="群組 7">
                <a:extLst>
                  <a:ext uri="{FF2B5EF4-FFF2-40B4-BE49-F238E27FC236}">
                    <a16:creationId xmlns:a16="http://schemas.microsoft.com/office/drawing/2014/main" id="{2994D953-72E2-4402-9DA5-32739F532497}"/>
                  </a:ext>
                </a:extLst>
              </p:cNvPr>
              <p:cNvGrpSpPr>
                <a:grpSpLocks/>
              </p:cNvGrpSpPr>
              <p:nvPr/>
            </p:nvGrpSpPr>
            <p:grpSpPr bwMode="auto">
              <a:xfrm>
                <a:off x="6462713" y="214313"/>
                <a:ext cx="2609850" cy="1431925"/>
                <a:chOff x="6690632" y="1068877"/>
                <a:chExt cx="2609942" cy="1217115"/>
              </a:xfrm>
            </p:grpSpPr>
            <p:cxnSp>
              <p:nvCxnSpPr>
                <p:cNvPr id="41" name="直線單箭頭接點 8">
                  <a:extLst>
                    <a:ext uri="{FF2B5EF4-FFF2-40B4-BE49-F238E27FC236}">
                      <a16:creationId xmlns:a16="http://schemas.microsoft.com/office/drawing/2014/main" id="{6EA28BD6-7F67-49DE-AED8-33DA0AB4F501}"/>
                    </a:ext>
                  </a:extLst>
                </p:cNvPr>
                <p:cNvCxnSpPr>
                  <a:cxnSpLocks noChangeShapeType="1"/>
                  <a:endCxn id="57"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2" name="圓角矩形 53">
                  <a:extLst>
                    <a:ext uri="{FF2B5EF4-FFF2-40B4-BE49-F238E27FC236}">
                      <a16:creationId xmlns:a16="http://schemas.microsoft.com/office/drawing/2014/main" id="{5AA1C8CF-9796-485A-AC3E-6F3FE25749FA}"/>
                    </a:ext>
                  </a:extLst>
                </p:cNvPr>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43" name="圓角矩形 54">
                  <a:extLst>
                    <a:ext uri="{FF2B5EF4-FFF2-40B4-BE49-F238E27FC236}">
                      <a16:creationId xmlns:a16="http://schemas.microsoft.com/office/drawing/2014/main" id="{F585FAD9-A4FE-4611-AE62-A379F9553A69}"/>
                    </a:ext>
                  </a:extLst>
                </p:cNvPr>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44" name="圓角矩形 55">
                  <a:extLst>
                    <a:ext uri="{FF2B5EF4-FFF2-40B4-BE49-F238E27FC236}">
                      <a16:creationId xmlns:a16="http://schemas.microsoft.com/office/drawing/2014/main" id="{E3D11C51-3536-4B53-A486-E16BCDBE3BF8}"/>
                    </a:ext>
                  </a:extLst>
                </p:cNvPr>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5" name="圓角矩形 56">
                  <a:extLst>
                    <a:ext uri="{FF2B5EF4-FFF2-40B4-BE49-F238E27FC236}">
                      <a16:creationId xmlns:a16="http://schemas.microsoft.com/office/drawing/2014/main" id="{2E586F60-00FD-4615-AE93-EB12874C19BA}"/>
                    </a:ext>
                  </a:extLst>
                </p:cNvPr>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46" name="圓角矩形 57">
                  <a:extLst>
                    <a:ext uri="{FF2B5EF4-FFF2-40B4-BE49-F238E27FC236}">
                      <a16:creationId xmlns:a16="http://schemas.microsoft.com/office/drawing/2014/main" id="{15156EB3-782C-436D-AEBA-8A87D2774B85}"/>
                    </a:ext>
                  </a:extLst>
                </p:cNvPr>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47" name="直線單箭頭接點 14">
                  <a:extLst>
                    <a:ext uri="{FF2B5EF4-FFF2-40B4-BE49-F238E27FC236}">
                      <a16:creationId xmlns:a16="http://schemas.microsoft.com/office/drawing/2014/main" id="{041A559E-8923-4405-A55D-B6D2C48224B1}"/>
                    </a:ext>
                  </a:extLst>
                </p:cNvPr>
                <p:cNvCxnSpPr>
                  <a:cxnSpLocks noChangeShapeType="1"/>
                  <a:stCxn id="42" idx="3"/>
                  <a:endCxn id="43"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3" name="直線單箭頭接點 15">
                  <a:extLst>
                    <a:ext uri="{FF2B5EF4-FFF2-40B4-BE49-F238E27FC236}">
                      <a16:creationId xmlns:a16="http://schemas.microsoft.com/office/drawing/2014/main" id="{235D2C83-8CBE-42FF-ABDC-B49BB9F1D99C}"/>
                    </a:ext>
                  </a:extLst>
                </p:cNvPr>
                <p:cNvCxnSpPr>
                  <a:cxnSpLocks noChangeShapeType="1"/>
                  <a:stCxn id="43" idx="3"/>
                  <a:endCxn id="44"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4" name="直線單箭頭接點 16">
                  <a:extLst>
                    <a:ext uri="{FF2B5EF4-FFF2-40B4-BE49-F238E27FC236}">
                      <a16:creationId xmlns:a16="http://schemas.microsoft.com/office/drawing/2014/main" id="{65DCDAF6-7325-40B0-AFB3-A69025988CF0}"/>
                    </a:ext>
                  </a:extLst>
                </p:cNvPr>
                <p:cNvCxnSpPr>
                  <a:cxnSpLocks noChangeShapeType="1"/>
                  <a:stCxn id="44" idx="3"/>
                  <a:endCxn id="45"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6" name="直線單箭頭接點 17">
                  <a:extLst>
                    <a:ext uri="{FF2B5EF4-FFF2-40B4-BE49-F238E27FC236}">
                      <a16:creationId xmlns:a16="http://schemas.microsoft.com/office/drawing/2014/main" id="{CED7219F-75B3-4884-ADD1-E3D62391EF49}"/>
                    </a:ext>
                  </a:extLst>
                </p:cNvPr>
                <p:cNvCxnSpPr>
                  <a:cxnSpLocks noChangeShapeType="1"/>
                  <a:stCxn id="45" idx="3"/>
                  <a:endCxn id="46"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7" name="圓角矩形 62">
                  <a:extLst>
                    <a:ext uri="{FF2B5EF4-FFF2-40B4-BE49-F238E27FC236}">
                      <a16:creationId xmlns:a16="http://schemas.microsoft.com/office/drawing/2014/main" id="{4B8108A9-1CAA-4C16-864B-94D67D79F953}"/>
                    </a:ext>
                  </a:extLst>
                </p:cNvPr>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39" name="圓角矩形 50">
                <a:extLst>
                  <a:ext uri="{FF2B5EF4-FFF2-40B4-BE49-F238E27FC236}">
                    <a16:creationId xmlns:a16="http://schemas.microsoft.com/office/drawing/2014/main" id="{4485909E-B25F-44E8-A0BA-129DD1D068F0}"/>
                  </a:ext>
                </a:extLst>
              </p:cNvPr>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40" name="直線單箭頭接點 14">
                <a:extLst>
                  <a:ext uri="{FF2B5EF4-FFF2-40B4-BE49-F238E27FC236}">
                    <a16:creationId xmlns:a16="http://schemas.microsoft.com/office/drawing/2014/main" id="{44A01503-5AF7-4D79-8602-71295ABCB5AF}"/>
                  </a:ext>
                </a:extLst>
              </p:cNvPr>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36" name="圓角矩形 20">
              <a:extLst>
                <a:ext uri="{FF2B5EF4-FFF2-40B4-BE49-F238E27FC236}">
                  <a16:creationId xmlns:a16="http://schemas.microsoft.com/office/drawing/2014/main" id="{DB056B6F-E3E4-4299-8CFB-B1F5DA21C82A}"/>
                </a:ext>
              </a:extLst>
            </p:cNvPr>
            <p:cNvSpPr/>
            <p:nvPr/>
          </p:nvSpPr>
          <p:spPr bwMode="auto">
            <a:xfrm>
              <a:off x="8438383" y="210266"/>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37" name="直線單箭頭接點 14">
              <a:extLst>
                <a:ext uri="{FF2B5EF4-FFF2-40B4-BE49-F238E27FC236}">
                  <a16:creationId xmlns:a16="http://schemas.microsoft.com/office/drawing/2014/main" id="{720D4193-4EEB-4B0E-AFAE-5E9D5A41E8FF}"/>
                </a:ext>
              </a:extLst>
            </p:cNvPr>
            <p:cNvCxnSpPr>
              <a:cxnSpLocks noChangeShapeType="1"/>
            </p:cNvCxnSpPr>
            <p:nvPr/>
          </p:nvCxnSpPr>
          <p:spPr bwMode="auto">
            <a:xfrm>
              <a:off x="8803506" y="932899"/>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50812622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1E54F1D-89D7-4FCF-81C6-E0098B9C5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744" y="1685456"/>
            <a:ext cx="9284208" cy="4969499"/>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7253291" y="1051156"/>
            <a:ext cx="217758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步驟一 登入畫面</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6" name="直線圖說文字 1 5"/>
          <p:cNvSpPr/>
          <p:nvPr/>
        </p:nvSpPr>
        <p:spPr>
          <a:xfrm>
            <a:off x="8238571" y="4010184"/>
            <a:ext cx="3477941" cy="878890"/>
          </a:xfrm>
          <a:prstGeom prst="borderCallout1">
            <a:avLst>
              <a:gd name="adj1" fmla="val 52084"/>
              <a:gd name="adj2" fmla="val -197"/>
              <a:gd name="adj3" fmla="val 65020"/>
              <a:gd name="adj4" fmla="val -11122"/>
            </a:avLst>
          </a:prstGeom>
          <a:solidFill>
            <a:schemeClr val="accent6">
              <a:lumMod val="75000"/>
            </a:schemeClr>
          </a:solidFill>
          <a:ln>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請</a:t>
            </a:r>
            <a:r>
              <a:rPr lang="zh-TW" altLang="zh-TW" sz="1600" b="1" dirty="0">
                <a:solidFill>
                  <a:schemeClr val="bg1"/>
                </a:solidFill>
                <a:latin typeface="微軟正黑體" panose="020B0604030504040204" pitchFamily="34" charset="-120"/>
                <a:ea typeface="微軟正黑體" panose="020B0604030504040204" pitchFamily="34" charset="-120"/>
              </a:rPr>
              <a:t>輸入個人「身分證號」、「出生年月日」、</a:t>
            </a:r>
            <a:r>
              <a:rPr lang="zh-TW" altLang="en-US" sz="1600" b="1" dirty="0">
                <a:solidFill>
                  <a:schemeClr val="bg1"/>
                </a:solidFill>
                <a:latin typeface="微軟正黑體" panose="020B0604030504040204" pitchFamily="34" charset="-120"/>
                <a:ea typeface="微軟正黑體" panose="020B0604030504040204" pitchFamily="34" charset="-120"/>
              </a:rPr>
              <a:t>考生</a:t>
            </a:r>
            <a:r>
              <a:rPr lang="zh-TW" altLang="zh-TW" sz="1600" b="1" dirty="0">
                <a:solidFill>
                  <a:schemeClr val="bg1"/>
                </a:solidFill>
                <a:latin typeface="微軟正黑體" panose="020B0604030504040204" pitchFamily="34" charset="-120"/>
                <a:ea typeface="微軟正黑體" panose="020B0604030504040204" pitchFamily="34" charset="-120"/>
              </a:rPr>
              <a:t>自</a:t>
            </a:r>
            <a:r>
              <a:rPr lang="zh-TW" altLang="en-US" sz="1600" b="1" dirty="0">
                <a:solidFill>
                  <a:schemeClr val="bg1"/>
                </a:solidFill>
                <a:latin typeface="微軟正黑體" panose="020B0604030504040204" pitchFamily="34" charset="-120"/>
                <a:ea typeface="微軟正黑體" panose="020B0604030504040204" pitchFamily="34" charset="-120"/>
              </a:rPr>
              <a:t>行</a:t>
            </a:r>
            <a:r>
              <a:rPr lang="zh-TW" altLang="zh-TW" sz="1600" b="1" dirty="0">
                <a:solidFill>
                  <a:schemeClr val="bg1"/>
                </a:solidFill>
                <a:latin typeface="微軟正黑體" panose="020B0604030504040204" pitchFamily="34" charset="-120"/>
                <a:ea typeface="微軟正黑體" panose="020B0604030504040204" pitchFamily="34" charset="-120"/>
              </a:rPr>
              <a:t>設</a:t>
            </a:r>
            <a:r>
              <a:rPr lang="zh-TW" altLang="en-US" sz="1600" b="1" dirty="0">
                <a:solidFill>
                  <a:schemeClr val="bg1"/>
                </a:solidFill>
                <a:latin typeface="微軟正黑體" panose="020B0604030504040204" pitchFamily="34" charset="-120"/>
                <a:ea typeface="微軟正黑體" panose="020B0604030504040204" pitchFamily="34" charset="-120"/>
              </a:rPr>
              <a:t>定</a:t>
            </a:r>
            <a:r>
              <a:rPr lang="zh-TW" altLang="zh-TW" sz="1600" b="1" dirty="0">
                <a:solidFill>
                  <a:schemeClr val="bg1"/>
                </a:solidFill>
                <a:latin typeface="微軟正黑體" panose="020B0604030504040204" pitchFamily="34" charset="-120"/>
                <a:ea typeface="微軟正黑體" panose="020B0604030504040204" pitchFamily="34" charset="-120"/>
              </a:rPr>
              <a:t>之「通行碼」及畫面「驗證碼」</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009098" y="963521"/>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13" name="矩形 12">
            <a:extLst>
              <a:ext uri="{FF2B5EF4-FFF2-40B4-BE49-F238E27FC236}">
                <a16:creationId xmlns:a16="http://schemas.microsoft.com/office/drawing/2014/main" id="{665DC9B2-EBEC-40DB-84BF-5E025DA49CD3}"/>
              </a:ext>
            </a:extLst>
          </p:cNvPr>
          <p:cNvSpPr/>
          <p:nvPr/>
        </p:nvSpPr>
        <p:spPr>
          <a:xfrm>
            <a:off x="4578882" y="4010184"/>
            <a:ext cx="3257526" cy="15767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279FDD8B-8B84-47F5-8C2F-0F3DAA5D02D5}"/>
              </a:ext>
            </a:extLst>
          </p:cNvPr>
          <p:cNvSpPr/>
          <p:nvPr/>
        </p:nvSpPr>
        <p:spPr>
          <a:xfrm>
            <a:off x="5751576" y="5934456"/>
            <a:ext cx="573024" cy="395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80563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9068CE3-473F-4C58-8B47-B9936462D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921" y="1427868"/>
            <a:ext cx="5903057" cy="5204992"/>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7" name="Rectangle 2"/>
          <p:cNvSpPr txBox="1">
            <a:spLocks noChangeArrowheads="1"/>
          </p:cNvSpPr>
          <p:nvPr/>
        </p:nvSpPr>
        <p:spPr>
          <a:xfrm>
            <a:off x="7184571" y="835113"/>
            <a:ext cx="3532197"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步驟二 隱私權保護政策聲明</a:t>
            </a:r>
          </a:p>
        </p:txBody>
      </p:sp>
      <p:sp>
        <p:nvSpPr>
          <p:cNvPr id="15" name="直線圖說文字 1 14"/>
          <p:cNvSpPr/>
          <p:nvPr/>
        </p:nvSpPr>
        <p:spPr>
          <a:xfrm>
            <a:off x="7541187" y="4494065"/>
            <a:ext cx="4552949" cy="957187"/>
          </a:xfrm>
          <a:prstGeom prst="borderCallout1">
            <a:avLst>
              <a:gd name="adj1" fmla="val 52084"/>
              <a:gd name="adj2" fmla="val -197"/>
              <a:gd name="adj3" fmla="val 201052"/>
              <a:gd name="adj4" fmla="val -60989"/>
            </a:avLst>
          </a:prstGeom>
          <a:solidFill>
            <a:schemeClr val="accent6">
              <a:lumMod val="75000"/>
            </a:schemeClr>
          </a:solidFill>
          <a:ln>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請考生詳閱後，勾選「同意提供本人之個人資料予技專校院招生委員會作為招生相關工作目的使用」後，按下</a:t>
            </a:r>
            <a:r>
              <a:rPr lang="zh-TW" altLang="en-US" sz="1600" b="1" dirty="0">
                <a:solidFill>
                  <a:srgbClr val="FFFF00"/>
                </a:solidFill>
                <a:latin typeface="微軟正黑體" panose="020B0604030504040204" pitchFamily="34" charset="-120"/>
                <a:ea typeface="微軟正黑體" panose="020B0604030504040204" pitchFamily="34" charset="-120"/>
              </a:rPr>
              <a:t>同意</a:t>
            </a:r>
            <a:r>
              <a:rPr lang="zh-TW" altLang="en-US" sz="1600" b="1" dirty="0">
                <a:solidFill>
                  <a:schemeClr val="bg1"/>
                </a:solidFill>
                <a:latin typeface="微軟正黑體" panose="020B0604030504040204" pitchFamily="34" charset="-120"/>
                <a:ea typeface="微軟正黑體" panose="020B0604030504040204" pitchFamily="34" charset="-120"/>
              </a:rPr>
              <a:t>按鈕，繼續登錄作業。</a:t>
            </a:r>
          </a:p>
        </p:txBody>
      </p:sp>
      <p:sp>
        <p:nvSpPr>
          <p:cNvPr id="11" name="圓角矩形 10"/>
          <p:cNvSpPr/>
          <p:nvPr/>
        </p:nvSpPr>
        <p:spPr>
          <a:xfrm>
            <a:off x="1009098" y="738381"/>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10" name="矩形 9">
            <a:extLst>
              <a:ext uri="{FF2B5EF4-FFF2-40B4-BE49-F238E27FC236}">
                <a16:creationId xmlns:a16="http://schemas.microsoft.com/office/drawing/2014/main" id="{7F977989-9D9F-4E0B-874A-2B26806901B6}"/>
              </a:ext>
            </a:extLst>
          </p:cNvPr>
          <p:cNvSpPr/>
          <p:nvPr/>
        </p:nvSpPr>
        <p:spPr>
          <a:xfrm>
            <a:off x="4261104" y="6312820"/>
            <a:ext cx="479839" cy="32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07B4B144-4E70-437B-87AF-11F8CF7832E2}"/>
              </a:ext>
            </a:extLst>
          </p:cNvPr>
          <p:cNvSpPr/>
          <p:nvPr/>
        </p:nvSpPr>
        <p:spPr>
          <a:xfrm>
            <a:off x="1009096" y="2874614"/>
            <a:ext cx="487111" cy="323890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詳讀規定說明後</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，請勾選</a:t>
            </a:r>
          </a:p>
        </p:txBody>
      </p:sp>
      <p:cxnSp>
        <p:nvCxnSpPr>
          <p:cNvPr id="16" name="直線接點 15">
            <a:extLst>
              <a:ext uri="{FF2B5EF4-FFF2-40B4-BE49-F238E27FC236}">
                <a16:creationId xmlns:a16="http://schemas.microsoft.com/office/drawing/2014/main" id="{59F7E817-6345-4588-A103-F2F2BABA915D}"/>
              </a:ext>
            </a:extLst>
          </p:cNvPr>
          <p:cNvCxnSpPr>
            <a:cxnSpLocks/>
          </p:cNvCxnSpPr>
          <p:nvPr/>
        </p:nvCxnSpPr>
        <p:spPr>
          <a:xfrm flipH="1" flipV="1">
            <a:off x="1496207" y="5210420"/>
            <a:ext cx="127611" cy="80459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7" name="矩形 16">
            <a:extLst>
              <a:ext uri="{FF2B5EF4-FFF2-40B4-BE49-F238E27FC236}">
                <a16:creationId xmlns:a16="http://schemas.microsoft.com/office/drawing/2014/main" id="{1436E6CC-58D9-49F6-8840-0233B6F104B5}"/>
              </a:ext>
            </a:extLst>
          </p:cNvPr>
          <p:cNvSpPr/>
          <p:nvPr/>
        </p:nvSpPr>
        <p:spPr>
          <a:xfrm>
            <a:off x="1634627" y="5992617"/>
            <a:ext cx="167743" cy="238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53805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貳、重要注意事項</a:t>
            </a:r>
            <a:r>
              <a:rPr lang="en-US" altLang="zh-TW" sz="2100" b="1" spc="-75" dirty="0">
                <a:solidFill>
                  <a:prstClr val="black"/>
                </a:solidFill>
                <a:latin typeface="華康儷楷書" panose="03000509000000000000" pitchFamily="65" charset="-120"/>
                <a:ea typeface="華康儷楷書" panose="03000509000000000000" pitchFamily="65" charset="-120"/>
              </a:rPr>
              <a:t>-</a:t>
            </a:r>
            <a:r>
              <a:rPr lang="zh-TW" altLang="en-US" sz="2100" b="1" spc="-75" dirty="0">
                <a:solidFill>
                  <a:prstClr val="black"/>
                </a:solidFill>
                <a:latin typeface="華康儷楷書" panose="03000509000000000000" pitchFamily="65" charset="-120"/>
                <a:ea typeface="華康儷楷書" panose="03000509000000000000" pitchFamily="65" charset="-120"/>
              </a:rPr>
              <a:t>技優甄審入學招生流程</a:t>
            </a:r>
          </a:p>
        </p:txBody>
      </p:sp>
      <p:sp>
        <p:nvSpPr>
          <p:cNvPr id="7" name="Rectangle 2"/>
          <p:cNvSpPr txBox="1">
            <a:spLocks noChangeArrowheads="1"/>
          </p:cNvSpPr>
          <p:nvPr/>
        </p:nvSpPr>
        <p:spPr>
          <a:xfrm>
            <a:off x="7184571" y="827480"/>
            <a:ext cx="2818311"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步驟三 閱讀注意事項</a:t>
            </a:r>
          </a:p>
        </p:txBody>
      </p:sp>
      <p:sp>
        <p:nvSpPr>
          <p:cNvPr id="10" name="圓角矩形 9"/>
          <p:cNvSpPr/>
          <p:nvPr/>
        </p:nvSpPr>
        <p:spPr>
          <a:xfrm>
            <a:off x="1009098" y="772293"/>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pic>
        <p:nvPicPr>
          <p:cNvPr id="3" name="圖片 2">
            <a:extLst>
              <a:ext uri="{FF2B5EF4-FFF2-40B4-BE49-F238E27FC236}">
                <a16:creationId xmlns:a16="http://schemas.microsoft.com/office/drawing/2014/main" id="{2F92EFB3-AF6F-47DA-925B-F201335C7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44" y="1412399"/>
            <a:ext cx="5530863" cy="5248217"/>
          </a:xfrm>
          <a:prstGeom prst="rect">
            <a:avLst/>
          </a:prstGeom>
        </p:spPr>
      </p:pic>
      <p:sp>
        <p:nvSpPr>
          <p:cNvPr id="12" name="矩形 11">
            <a:extLst>
              <a:ext uri="{FF2B5EF4-FFF2-40B4-BE49-F238E27FC236}">
                <a16:creationId xmlns:a16="http://schemas.microsoft.com/office/drawing/2014/main" id="{C09070CA-86F1-47FD-A587-C5CD61CBFB80}"/>
              </a:ext>
            </a:extLst>
          </p:cNvPr>
          <p:cNvSpPr/>
          <p:nvPr/>
        </p:nvSpPr>
        <p:spPr>
          <a:xfrm>
            <a:off x="1009098" y="3066636"/>
            <a:ext cx="487111" cy="323890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閱讀注意事項後</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，請勾選</a:t>
            </a:r>
          </a:p>
        </p:txBody>
      </p:sp>
      <p:cxnSp>
        <p:nvCxnSpPr>
          <p:cNvPr id="13" name="直線接點 12">
            <a:extLst>
              <a:ext uri="{FF2B5EF4-FFF2-40B4-BE49-F238E27FC236}">
                <a16:creationId xmlns:a16="http://schemas.microsoft.com/office/drawing/2014/main" id="{53E8A31A-F173-4166-9221-C6225CEABFA2}"/>
              </a:ext>
            </a:extLst>
          </p:cNvPr>
          <p:cNvCxnSpPr>
            <a:cxnSpLocks/>
          </p:cNvCxnSpPr>
          <p:nvPr/>
        </p:nvCxnSpPr>
        <p:spPr>
          <a:xfrm flipH="1" flipV="1">
            <a:off x="1496209" y="5936037"/>
            <a:ext cx="1802629" cy="272426"/>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6" name="矩形 15">
            <a:extLst>
              <a:ext uri="{FF2B5EF4-FFF2-40B4-BE49-F238E27FC236}">
                <a16:creationId xmlns:a16="http://schemas.microsoft.com/office/drawing/2014/main" id="{F430AEFD-E829-4982-A804-8FB87F594C24}"/>
              </a:ext>
            </a:extLst>
          </p:cNvPr>
          <p:cNvSpPr/>
          <p:nvPr/>
        </p:nvSpPr>
        <p:spPr>
          <a:xfrm>
            <a:off x="3298837" y="6089075"/>
            <a:ext cx="167743" cy="238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直線圖說文字 1 10"/>
          <p:cNvSpPr/>
          <p:nvPr/>
        </p:nvSpPr>
        <p:spPr>
          <a:xfrm>
            <a:off x="7542742" y="5528454"/>
            <a:ext cx="3755227" cy="855161"/>
          </a:xfrm>
          <a:prstGeom prst="borderCallout1">
            <a:avLst>
              <a:gd name="adj1" fmla="val 52084"/>
              <a:gd name="adj2" fmla="val -197"/>
              <a:gd name="adj3" fmla="val 115429"/>
              <a:gd name="adj4" fmla="val -73966"/>
            </a:avLst>
          </a:prstGeom>
          <a:solidFill>
            <a:schemeClr val="accent6">
              <a:lumMod val="75000"/>
            </a:schemeClr>
          </a:solidFill>
          <a:ln>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請考生詳閱後，勾選「我已了解，開始進行學習歷程備審資料勾選或上傳」後，按下</a:t>
            </a:r>
            <a:r>
              <a:rPr lang="zh-TW" altLang="en-US" sz="1600" b="1" dirty="0">
                <a:solidFill>
                  <a:srgbClr val="FFFF00"/>
                </a:solidFill>
                <a:latin typeface="微軟正黑體" panose="020B0604030504040204" pitchFamily="34" charset="-120"/>
                <a:ea typeface="微軟正黑體" panose="020B0604030504040204" pitchFamily="34" charset="-120"/>
              </a:rPr>
              <a:t>確定</a:t>
            </a:r>
            <a:r>
              <a:rPr lang="zh-TW" altLang="en-US" sz="1600" b="1" dirty="0">
                <a:solidFill>
                  <a:schemeClr val="bg1"/>
                </a:solidFill>
                <a:latin typeface="微軟正黑體" panose="020B0604030504040204" pitchFamily="34" charset="-120"/>
                <a:ea typeface="微軟正黑體" panose="020B0604030504040204" pitchFamily="34" charset="-120"/>
              </a:rPr>
              <a:t>按鈕，繼續登錄作業。</a:t>
            </a:r>
          </a:p>
        </p:txBody>
      </p:sp>
      <p:sp>
        <p:nvSpPr>
          <p:cNvPr id="18" name="矩形 17">
            <a:extLst>
              <a:ext uri="{FF2B5EF4-FFF2-40B4-BE49-F238E27FC236}">
                <a16:creationId xmlns:a16="http://schemas.microsoft.com/office/drawing/2014/main" id="{0FDF7262-EC23-478F-90BC-4D7D8A378B24}"/>
              </a:ext>
            </a:extLst>
          </p:cNvPr>
          <p:cNvSpPr/>
          <p:nvPr/>
        </p:nvSpPr>
        <p:spPr>
          <a:xfrm>
            <a:off x="4274197" y="6379843"/>
            <a:ext cx="480683" cy="2807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48041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7" name="Rectangle 2"/>
          <p:cNvSpPr txBox="1">
            <a:spLocks noChangeArrowheads="1"/>
          </p:cNvSpPr>
          <p:nvPr/>
        </p:nvSpPr>
        <p:spPr>
          <a:xfrm>
            <a:off x="7282069" y="1063003"/>
            <a:ext cx="3076386"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步驟四 個人報名資料核對</a:t>
            </a:r>
          </a:p>
        </p:txBody>
      </p:sp>
      <p:sp>
        <p:nvSpPr>
          <p:cNvPr id="20" name="圓角矩形 19"/>
          <p:cNvSpPr/>
          <p:nvPr/>
        </p:nvSpPr>
        <p:spPr>
          <a:xfrm>
            <a:off x="1009098" y="963521"/>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grpSp>
        <p:nvGrpSpPr>
          <p:cNvPr id="13" name="群組 12">
            <a:extLst>
              <a:ext uri="{FF2B5EF4-FFF2-40B4-BE49-F238E27FC236}">
                <a16:creationId xmlns:a16="http://schemas.microsoft.com/office/drawing/2014/main" id="{34220B2C-4F10-4DA0-A874-F069B94DA1B5}"/>
              </a:ext>
            </a:extLst>
          </p:cNvPr>
          <p:cNvGrpSpPr/>
          <p:nvPr/>
        </p:nvGrpSpPr>
        <p:grpSpPr>
          <a:xfrm>
            <a:off x="1009098" y="1659562"/>
            <a:ext cx="10738584" cy="4968900"/>
            <a:chOff x="1009098" y="1659562"/>
            <a:chExt cx="10738584" cy="4968900"/>
          </a:xfrm>
        </p:grpSpPr>
        <p:pic>
          <p:nvPicPr>
            <p:cNvPr id="3" name="圖片 2">
              <a:extLst>
                <a:ext uri="{FF2B5EF4-FFF2-40B4-BE49-F238E27FC236}">
                  <a16:creationId xmlns:a16="http://schemas.microsoft.com/office/drawing/2014/main" id="{D3CD957A-2920-4339-81B0-3D527EF80F61}"/>
                </a:ext>
              </a:extLst>
            </p:cNvPr>
            <p:cNvPicPr>
              <a:picLocks noChangeAspect="1"/>
            </p:cNvPicPr>
            <p:nvPr/>
          </p:nvPicPr>
          <p:blipFill rotWithShape="1">
            <a:blip r:embed="rId3">
              <a:extLst>
                <a:ext uri="{28A0092B-C50C-407E-A947-70E740481C1C}">
                  <a14:useLocalDpi xmlns:a14="http://schemas.microsoft.com/office/drawing/2010/main" val="0"/>
                </a:ext>
              </a:extLst>
            </a:blip>
            <a:srcRect t="17008"/>
            <a:stretch/>
          </p:blipFill>
          <p:spPr>
            <a:xfrm>
              <a:off x="1113517" y="2766467"/>
              <a:ext cx="10634165" cy="3451609"/>
            </a:xfrm>
            <a:prstGeom prst="rect">
              <a:avLst/>
            </a:prstGeom>
          </p:spPr>
        </p:pic>
        <p:sp>
          <p:nvSpPr>
            <p:cNvPr id="5" name="矩形 4"/>
            <p:cNvSpPr/>
            <p:nvPr/>
          </p:nvSpPr>
          <p:spPr>
            <a:xfrm>
              <a:off x="9418655" y="2811733"/>
              <a:ext cx="939800" cy="34063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297595" y="2322534"/>
              <a:ext cx="5984474" cy="390200"/>
            </a:xfrm>
            <a:prstGeom prst="rect">
              <a:avLst/>
            </a:prstGeom>
            <a:solidFill>
              <a:srgbClr val="ED7D31"/>
            </a:solidFill>
            <a:ln>
              <a:solidFill>
                <a:srgbClr val="ED7D31"/>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請核對個人資料包含身分證、姓名、就讀學校等資訊是否正確。</a:t>
              </a:r>
            </a:p>
          </p:txBody>
        </p:sp>
        <p:sp>
          <p:nvSpPr>
            <p:cNvPr id="15" name="矩形 14"/>
            <p:cNvSpPr/>
            <p:nvPr/>
          </p:nvSpPr>
          <p:spPr>
            <a:xfrm>
              <a:off x="7644130" y="6289908"/>
              <a:ext cx="3287222" cy="338554"/>
            </a:xfrm>
            <a:prstGeom prst="rect">
              <a:avLst/>
            </a:prstGeom>
            <a:solidFill>
              <a:srgbClr val="C00000"/>
            </a:solidFill>
            <a:ln>
              <a:solidFill>
                <a:srgbClr val="ED7D31"/>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特別注意：各校上傳截止日期不同</a:t>
              </a:r>
            </a:p>
          </p:txBody>
        </p:sp>
        <p:sp>
          <p:nvSpPr>
            <p:cNvPr id="16" name="矩形 15"/>
            <p:cNvSpPr/>
            <p:nvPr/>
          </p:nvSpPr>
          <p:spPr>
            <a:xfrm>
              <a:off x="1123514" y="1659562"/>
              <a:ext cx="7499278" cy="56569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1009098" y="2337634"/>
              <a:ext cx="360000" cy="360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橢圓 17"/>
            <p:cNvSpPr/>
            <p:nvPr/>
          </p:nvSpPr>
          <p:spPr>
            <a:xfrm>
              <a:off x="10120647" y="2445924"/>
              <a:ext cx="360000" cy="360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圖片 8">
              <a:extLst>
                <a:ext uri="{FF2B5EF4-FFF2-40B4-BE49-F238E27FC236}">
                  <a16:creationId xmlns:a16="http://schemas.microsoft.com/office/drawing/2014/main" id="{237F8D4C-9EF4-4257-92AC-86DB13530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090" y="1708937"/>
              <a:ext cx="7373379" cy="466790"/>
            </a:xfrm>
            <a:prstGeom prst="rect">
              <a:avLst/>
            </a:prstGeom>
          </p:spPr>
        </p:pic>
      </p:grpSp>
      <p:sp>
        <p:nvSpPr>
          <p:cNvPr id="19" name="直角三角形 18">
            <a:extLst>
              <a:ext uri="{FF2B5EF4-FFF2-40B4-BE49-F238E27FC236}">
                <a16:creationId xmlns:a16="http://schemas.microsoft.com/office/drawing/2014/main" id="{7D37DABB-F643-47B5-BC26-24711D1908E3}"/>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BFF11B51-0171-4BBB-BD79-1A5809E1BAB5}"/>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Tree>
    <p:extLst>
      <p:ext uri="{BB962C8B-B14F-4D97-AF65-F5344CB8AC3E}">
        <p14:creationId xmlns:p14="http://schemas.microsoft.com/office/powerpoint/2010/main" val="4226843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6846857" y="780632"/>
            <a:ext cx="5123198"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步驟五 選擇學習歷程備審資料上傳方式</a:t>
            </a:r>
            <a:r>
              <a:rPr lang="en-US" altLang="zh-TW" sz="2000" b="1" dirty="0">
                <a:latin typeface="微軟正黑體" panose="020B0604030504040204" pitchFamily="34" charset="-120"/>
                <a:ea typeface="微軟正黑體" panose="020B0604030504040204" pitchFamily="34" charset="-120"/>
              </a:rPr>
              <a:t>(1/3)</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21" name="圓角矩形 20"/>
          <p:cNvSpPr/>
          <p:nvPr/>
        </p:nvSpPr>
        <p:spPr>
          <a:xfrm>
            <a:off x="842889" y="739671"/>
            <a:ext cx="5995096"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17" name="直角三角形 16">
            <a:extLst>
              <a:ext uri="{FF2B5EF4-FFF2-40B4-BE49-F238E27FC236}">
                <a16:creationId xmlns:a16="http://schemas.microsoft.com/office/drawing/2014/main" id="{510423B3-7594-401F-8042-C684F218E2B9}"/>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B51D8B93-0EC8-45C6-BE65-1473F67208BC}"/>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grpSp>
        <p:nvGrpSpPr>
          <p:cNvPr id="7" name="群組 6">
            <a:extLst>
              <a:ext uri="{FF2B5EF4-FFF2-40B4-BE49-F238E27FC236}">
                <a16:creationId xmlns:a16="http://schemas.microsoft.com/office/drawing/2014/main" id="{6463B7FC-7151-41AB-8CD8-A998CF34C689}"/>
              </a:ext>
            </a:extLst>
          </p:cNvPr>
          <p:cNvGrpSpPr/>
          <p:nvPr/>
        </p:nvGrpSpPr>
        <p:grpSpPr>
          <a:xfrm>
            <a:off x="1333418" y="1354825"/>
            <a:ext cx="10299782" cy="5304318"/>
            <a:chOff x="1333418" y="1479117"/>
            <a:chExt cx="10299782" cy="5304318"/>
          </a:xfrm>
        </p:grpSpPr>
        <p:pic>
          <p:nvPicPr>
            <p:cNvPr id="6" name="圖片 5">
              <a:extLst>
                <a:ext uri="{FF2B5EF4-FFF2-40B4-BE49-F238E27FC236}">
                  <a16:creationId xmlns:a16="http://schemas.microsoft.com/office/drawing/2014/main" id="{61FE4FD3-0223-48EC-8951-DA72FEB421BA}"/>
                </a:ext>
              </a:extLst>
            </p:cNvPr>
            <p:cNvPicPr>
              <a:picLocks noChangeAspect="1"/>
            </p:cNvPicPr>
            <p:nvPr/>
          </p:nvPicPr>
          <p:blipFill>
            <a:blip r:embed="rId3"/>
            <a:stretch>
              <a:fillRect/>
            </a:stretch>
          </p:blipFill>
          <p:spPr>
            <a:xfrm>
              <a:off x="1333418" y="1479117"/>
              <a:ext cx="8779137" cy="5304318"/>
            </a:xfrm>
            <a:prstGeom prst="rect">
              <a:avLst/>
            </a:prstGeom>
          </p:spPr>
        </p:pic>
        <p:sp>
          <p:nvSpPr>
            <p:cNvPr id="14" name="橢圓 13"/>
            <p:cNvSpPr/>
            <p:nvPr/>
          </p:nvSpPr>
          <p:spPr>
            <a:xfrm>
              <a:off x="3960311" y="5978335"/>
              <a:ext cx="342000" cy="342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橢圓 15"/>
            <p:cNvSpPr/>
            <p:nvPr/>
          </p:nvSpPr>
          <p:spPr>
            <a:xfrm>
              <a:off x="4682389" y="3305862"/>
              <a:ext cx="342000" cy="342973"/>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矩形 19"/>
            <p:cNvSpPr/>
            <p:nvPr/>
          </p:nvSpPr>
          <p:spPr>
            <a:xfrm>
              <a:off x="4514288" y="5687331"/>
              <a:ext cx="5029839" cy="916807"/>
            </a:xfrm>
            <a:prstGeom prst="rect">
              <a:avLst/>
            </a:prstGeom>
            <a:solidFill>
              <a:srgbClr val="C00000"/>
            </a:solidFill>
            <a:ln>
              <a:solidFill>
                <a:srgbClr val="ED7D31"/>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考生可先再下拉，</a:t>
              </a:r>
              <a:r>
                <a:rPr lang="zh-TW" altLang="en-US" sz="1600" b="1" u="sng" dirty="0">
                  <a:solidFill>
                    <a:srgbClr val="FFFF00"/>
                  </a:solidFill>
                  <a:latin typeface="微軟正黑體" panose="020B0604030504040204" pitchFamily="34" charset="-120"/>
                  <a:ea typeface="微軟正黑體" panose="020B0604030504040204" pitchFamily="34" charset="-120"/>
                </a:rPr>
                <a:t>再次檢視中央資料庫學習歷程檔案</a:t>
              </a:r>
              <a:r>
                <a:rPr lang="zh-TW" altLang="en-US" sz="1600" b="1" dirty="0">
                  <a:solidFill>
                    <a:schemeClr val="bg1"/>
                  </a:solidFill>
                  <a:latin typeface="微軟正黑體" panose="020B0604030504040204" pitchFamily="34" charset="-120"/>
                  <a:ea typeface="微軟正黑體" panose="020B0604030504040204" pitchFamily="34" charset="-120"/>
                </a:rPr>
                <a:t>，</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檢視後，請審慎考慮上傳方式；</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上傳方式一經確認即不得更改，請考生審慎選擇</a:t>
              </a:r>
              <a:r>
                <a:rPr lang="en-US"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3" name="矩形 2"/>
            <p:cNvSpPr/>
            <p:nvPr/>
          </p:nvSpPr>
          <p:spPr>
            <a:xfrm>
              <a:off x="1342912" y="3272659"/>
              <a:ext cx="8769643" cy="400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251700" y="2793225"/>
              <a:ext cx="4381500" cy="857781"/>
            </a:xfrm>
            <a:prstGeom prst="rect">
              <a:avLst/>
            </a:prstGeom>
            <a:solidFill>
              <a:schemeClr val="accent6">
                <a:lumMod val="75000"/>
              </a:schemeClr>
            </a:solidFill>
            <a:ln>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按下按鈕</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點我上傳</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後，</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下方會出現此一校系科</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、學程</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「學習歷程備審資料上傳方式」提供考生選擇</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
          <p:nvSpPr>
            <p:cNvPr id="23" name="向右箭號 66">
              <a:extLst>
                <a:ext uri="{FF2B5EF4-FFF2-40B4-BE49-F238E27FC236}">
                  <a16:creationId xmlns:a16="http://schemas.microsoft.com/office/drawing/2014/main" id="{71939968-54FF-4446-81AA-6C1C8FCB8595}"/>
                </a:ext>
              </a:extLst>
            </p:cNvPr>
            <p:cNvSpPr/>
            <p:nvPr/>
          </p:nvSpPr>
          <p:spPr>
            <a:xfrm rot="5400000">
              <a:off x="6302928" y="3828412"/>
              <a:ext cx="623629"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
          <p:nvSpPr>
            <p:cNvPr id="24" name="矩形 23">
              <a:extLst>
                <a:ext uri="{FF2B5EF4-FFF2-40B4-BE49-F238E27FC236}">
                  <a16:creationId xmlns:a16="http://schemas.microsoft.com/office/drawing/2014/main" id="{1E1926D9-DF76-4D1B-9781-00723CD1446C}"/>
                </a:ext>
              </a:extLst>
            </p:cNvPr>
            <p:cNvSpPr/>
            <p:nvPr/>
          </p:nvSpPr>
          <p:spPr>
            <a:xfrm>
              <a:off x="1486436" y="5744894"/>
              <a:ext cx="2410862" cy="10311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52751712"/>
      </p:ext>
    </p:extLst>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9" name="Rectangle 2"/>
          <p:cNvSpPr txBox="1">
            <a:spLocks noChangeArrowheads="1"/>
          </p:cNvSpPr>
          <p:nvPr/>
        </p:nvSpPr>
        <p:spPr>
          <a:xfrm>
            <a:off x="6992172" y="994785"/>
            <a:ext cx="5145053"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defRPr/>
            </a:pPr>
            <a:r>
              <a:rPr altLang="en-US" b="1" dirty="0" lang="zh-TW" sz="2000">
                <a:latin charset="-120" panose="020B0604030504040204" pitchFamily="34" typeface="微軟正黑體"/>
                <a:ea charset="-120" panose="020B0604030504040204" pitchFamily="34" typeface="微軟正黑體"/>
              </a:rPr>
              <a:t>步驟五 選擇學習歷程備審資料上傳方式</a:t>
            </a:r>
            <a:r>
              <a:rPr altLang="zh-TW" b="1" dirty="0" lang="en-US" sz="2000">
                <a:latin charset="-120" panose="020B0604030504040204" pitchFamily="34" typeface="微軟正黑體"/>
                <a:ea charset="-120" panose="020B0604030504040204" pitchFamily="34" typeface="微軟正黑體"/>
              </a:rPr>
              <a:t>(2/3)</a:t>
            </a:r>
            <a:endParaRPr altLang="en-US" dirty="0" kern="0" lang="zh-TW" sz="2000">
              <a:solidFill>
                <a:srgbClr val="FF0000"/>
              </a:solidFill>
              <a:latin charset="-120" panose="03000509000000000000" pitchFamily="65" typeface="標楷體"/>
              <a:ea charset="-120" panose="03000509000000000000" pitchFamily="65" typeface="標楷體"/>
            </a:endParaRPr>
          </a:p>
        </p:txBody>
      </p:sp>
      <p:sp>
        <p:nvSpPr>
          <p:cNvPr id="15" name="圓角矩形 14"/>
          <p:cNvSpPr/>
          <p:nvPr/>
        </p:nvSpPr>
        <p:spPr>
          <a:xfrm>
            <a:off x="902564" y="865863"/>
            <a:ext cx="6175473" cy="594062"/>
          </a:xfrm>
          <a:prstGeom prst="roundRect">
            <a:avLst>
              <a:gd fmla="val 21734" name="adj"/>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網路上傳</a:t>
            </a:r>
            <a:r>
              <a:rPr altLang="zh-TW" dirty="0" kern="0" lang="en-US" sz="2800">
                <a:latin charset="-120" panose="03000509000000000000" pitchFamily="65" typeface="華康儷楷書"/>
                <a:ea charset="-120" panose="03000509000000000000" pitchFamily="65" typeface="華康儷楷書"/>
                <a:cs charset="-120" pitchFamily="49" typeface="華康中黑體"/>
              </a:rPr>
              <a:t>(</a:t>
            </a:r>
            <a:r>
              <a:rPr altLang="en-US" dirty="0" kern="0" lang="zh-TW" sz="2800">
                <a:latin charset="-120" panose="03000509000000000000" pitchFamily="65" typeface="華康儷楷書"/>
                <a:ea charset="-120" panose="03000509000000000000" pitchFamily="65" typeface="華康儷楷書"/>
                <a:cs charset="-120" pitchFamily="49" typeface="華康中黑體"/>
              </a:rPr>
              <a:t>或勾選</a:t>
            </a:r>
            <a:r>
              <a:rPr altLang="zh-TW" dirty="0" kern="0" lang="en-US" sz="2800">
                <a:latin charset="-120" panose="03000509000000000000" pitchFamily="65" typeface="華康儷楷書"/>
                <a:ea charset="-120" panose="03000509000000000000" pitchFamily="65" typeface="華康儷楷書"/>
                <a:cs charset="-120" pitchFamily="49" typeface="華康中黑體"/>
              </a:rPr>
              <a:t>)</a:t>
            </a:r>
            <a:r>
              <a:rPr altLang="en-US" dirty="0" kern="0" lang="zh-TW" sz="2800">
                <a:latin charset="-120" panose="03000509000000000000" pitchFamily="65" typeface="華康儷楷書"/>
                <a:ea charset="-120" panose="03000509000000000000" pitchFamily="65" typeface="華康儷楷書"/>
                <a:cs charset="-120" pitchFamily="49" typeface="華康中黑體"/>
              </a:rPr>
              <a:t>學習歷程備審資料</a:t>
            </a:r>
          </a:p>
        </p:txBody>
      </p:sp>
      <p:sp>
        <p:nvSpPr>
          <p:cNvPr id="16" name="直角三角形 15">
            <a:extLst>
              <a:ext uri="{FF2B5EF4-FFF2-40B4-BE49-F238E27FC236}">
                <a16:creationId xmlns:a16="http://schemas.microsoft.com/office/drawing/2014/main" id="{2AAAF917-20E2-4191-9A2C-AF146FEA7CBF}"/>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7" name="文字方塊 16">
            <a:extLst>
              <a:ext uri="{FF2B5EF4-FFF2-40B4-BE49-F238E27FC236}">
                <a16:creationId xmlns:a16="http://schemas.microsoft.com/office/drawing/2014/main" id="{EB3FD818-CF7B-43A7-9AF7-4088DC0BCA69}"/>
              </a:ext>
            </a:extLst>
          </p:cNvPr>
          <p:cNvSpPr txBox="1"/>
          <p:nvPr/>
        </p:nvSpPr>
        <p:spPr>
          <a:xfrm>
            <a:off x="11417892" y="126139"/>
            <a:ext cx="825867" cy="477054"/>
          </a:xfrm>
          <a:prstGeom prst="rect">
            <a:avLst/>
          </a:prstGeom>
          <a:noFill/>
        </p:spPr>
        <p:txBody>
          <a:bodyPr rtlCol="0" wrap="none">
            <a:spAutoFit/>
          </a:bodyPr>
          <a:lstStyle/>
          <a:p>
            <a:r>
              <a:rPr altLang="en-US" dirty="0" lang="zh-TW" sz="2500">
                <a:solidFill>
                  <a:schemeClr val="bg1"/>
                </a:solidFill>
                <a:latin charset="-120" panose="020B0604030504040204" pitchFamily="34" typeface="微軟正黑體"/>
                <a:ea charset="-120" panose="020B0604030504040204" pitchFamily="34" typeface="微軟正黑體"/>
              </a:rPr>
              <a:t>注意</a:t>
            </a:r>
          </a:p>
        </p:txBody>
      </p:sp>
      <p:grpSp>
        <p:nvGrpSpPr>
          <p:cNvPr id="10" name="群組 9">
            <a:extLst>
              <a:ext uri="{FF2B5EF4-FFF2-40B4-BE49-F238E27FC236}">
                <a16:creationId xmlns:a16="http://schemas.microsoft.com/office/drawing/2014/main" id="{83F16A06-8F92-476C-B185-98FFC5895D39}"/>
              </a:ext>
            </a:extLst>
          </p:cNvPr>
          <p:cNvGrpSpPr/>
          <p:nvPr/>
        </p:nvGrpSpPr>
        <p:grpSpPr>
          <a:xfrm>
            <a:off x="1166571" y="1598445"/>
            <a:ext cx="8687292" cy="4765855"/>
            <a:chOff x="1166571" y="1598445"/>
            <a:chExt cx="8687292" cy="4765855"/>
          </a:xfrm>
        </p:grpSpPr>
        <p:sp>
          <p:nvSpPr>
            <p:cNvPr id="21" name="矩形 20"/>
            <p:cNvSpPr/>
            <p:nvPr/>
          </p:nvSpPr>
          <p:spPr>
            <a:xfrm>
              <a:off x="3589713" y="2320338"/>
              <a:ext cx="5907505" cy="423437"/>
            </a:xfrm>
            <a:prstGeom prst="rect">
              <a:avLst/>
            </a:prstGeom>
            <a:solidFill>
              <a:schemeClr val="accent6"/>
            </a:solidFill>
            <a:ln>
              <a:solidFill>
                <a:schemeClr val="accent6"/>
              </a:solidFill>
            </a:ln>
          </p:spPr>
          <p:style>
            <a:lnRef idx="3">
              <a:schemeClr val="lt1"/>
            </a:lnRef>
            <a:fillRef idx="1">
              <a:schemeClr val="accent4"/>
            </a:fillRef>
            <a:effectRef idx="1">
              <a:schemeClr val="accent4"/>
            </a:effectRef>
            <a:fontRef idx="minor">
              <a:schemeClr val="lt1"/>
            </a:fontRef>
          </p:style>
          <p:txBody>
            <a:bodyPr anchor="ctr" rtlCol="0" vert="horz"/>
            <a:lstStyle/>
            <a:p>
              <a:pPr algn="ctr"/>
              <a:r>
                <a:rPr altLang="en-US" b="1" dirty="0" lang="zh-TW">
                  <a:solidFill>
                    <a:schemeClr val="bg1"/>
                  </a:solidFill>
                  <a:latin charset="-120" panose="020B0604030504040204" pitchFamily="34" typeface="微軟正黑體"/>
                  <a:ea charset="-120" panose="020B0604030504040204" pitchFamily="34" typeface="微軟正黑體"/>
                </a:rPr>
                <a:t>方式</a:t>
              </a:r>
              <a:r>
                <a:rPr altLang="zh-TW" b="1" dirty="0" lang="en-US">
                  <a:solidFill>
                    <a:schemeClr val="bg1"/>
                  </a:solidFill>
                  <a:latin charset="-120" panose="020B0604030504040204" pitchFamily="34" typeface="微軟正黑體"/>
                  <a:ea charset="-120" panose="020B0604030504040204" pitchFamily="34" typeface="微軟正黑體"/>
                </a:rPr>
                <a:t>1</a:t>
              </a:r>
              <a:r>
                <a:rPr altLang="en-US" b="1" dirty="0" lang="zh-TW">
                  <a:solidFill>
                    <a:schemeClr val="bg1"/>
                  </a:solidFill>
                  <a:latin charset="-120" panose="020B0604030504040204" pitchFamily="34" typeface="微軟正黑體"/>
                  <a:ea charset="-120" panose="020B0604030504040204" pitchFamily="34" typeface="微軟正黑體"/>
                </a:rPr>
                <a:t>：勾選中央資料庫學習歷程檔案</a:t>
              </a:r>
            </a:p>
          </p:txBody>
        </p:sp>
        <p:sp>
          <p:nvSpPr>
            <p:cNvPr id="22" name="矩形 21"/>
            <p:cNvSpPr/>
            <p:nvPr/>
          </p:nvSpPr>
          <p:spPr>
            <a:xfrm>
              <a:off x="3589712" y="4513407"/>
              <a:ext cx="5907505" cy="423437"/>
            </a:xfrm>
            <a:prstGeom prst="rect">
              <a:avLst/>
            </a:prstGeom>
            <a:solidFill>
              <a:schemeClr val="accent6"/>
            </a:solidFill>
            <a:ln>
              <a:solidFill>
                <a:schemeClr val="accent6"/>
              </a:solidFill>
            </a:ln>
          </p:spPr>
          <p:style>
            <a:lnRef idx="3">
              <a:schemeClr val="lt1"/>
            </a:lnRef>
            <a:fillRef idx="1">
              <a:schemeClr val="accent4"/>
            </a:fillRef>
            <a:effectRef idx="1">
              <a:schemeClr val="accent4"/>
            </a:effectRef>
            <a:fontRef idx="minor">
              <a:schemeClr val="lt1"/>
            </a:fontRef>
          </p:style>
          <p:txBody>
            <a:bodyPr anchor="ctr" rtlCol="0" vert="horz"/>
            <a:lstStyle/>
            <a:p>
              <a:pPr algn="ctr"/>
              <a:r>
                <a:rPr altLang="en-US" b="1" dirty="0" lang="zh-TW">
                  <a:solidFill>
                    <a:schemeClr val="bg1"/>
                  </a:solidFill>
                  <a:latin charset="-120" panose="020B0604030504040204" pitchFamily="34" typeface="微軟正黑體"/>
                  <a:ea charset="-120" panose="020B0604030504040204" pitchFamily="34" typeface="微軟正黑體"/>
                </a:rPr>
                <a:t>方式</a:t>
              </a:r>
              <a:r>
                <a:rPr altLang="zh-TW" b="1" dirty="0" lang="en-US">
                  <a:solidFill>
                    <a:schemeClr val="bg1"/>
                  </a:solidFill>
                  <a:latin charset="-120" panose="020B0604030504040204" pitchFamily="34" typeface="微軟正黑體"/>
                  <a:ea charset="-120" panose="020B0604030504040204" pitchFamily="34" typeface="微軟正黑體"/>
                </a:rPr>
                <a:t>2</a:t>
              </a:r>
              <a:r>
                <a:rPr altLang="en-US" b="1" dirty="0" lang="zh-TW">
                  <a:solidFill>
                    <a:schemeClr val="bg1"/>
                  </a:solidFill>
                  <a:latin charset="-120" panose="020B0604030504040204" pitchFamily="34" typeface="微軟正黑體"/>
                  <a:ea charset="-120" panose="020B0604030504040204" pitchFamily="34" typeface="微軟正黑體"/>
                </a:rPr>
                <a:t>：自行上傳</a:t>
              </a:r>
              <a:r>
                <a:rPr altLang="zh-TW" b="1" dirty="0" lang="en-US">
                  <a:solidFill>
                    <a:schemeClr val="bg1"/>
                  </a:solidFill>
                  <a:latin charset="-120" panose="020B0604030504040204" pitchFamily="34" typeface="微軟正黑體"/>
                  <a:ea charset="-120" panose="020B0604030504040204" pitchFamily="34" typeface="微軟正黑體"/>
                </a:rPr>
                <a:t>PDF</a:t>
              </a:r>
              <a:r>
                <a:rPr altLang="en-US" b="1" dirty="0" lang="zh-TW">
                  <a:solidFill>
                    <a:schemeClr val="bg1"/>
                  </a:solidFill>
                  <a:latin charset="-120" panose="020B0604030504040204" pitchFamily="34" typeface="微軟正黑體"/>
                  <a:ea charset="-120" panose="020B0604030504040204" pitchFamily="34" typeface="微軟正黑體"/>
                </a:rPr>
                <a:t>檔案</a:t>
              </a:r>
            </a:p>
          </p:txBody>
        </p:sp>
        <p:sp>
          <p:nvSpPr>
            <p:cNvPr id="23" name="Rectangle 2"/>
            <p:cNvSpPr txBox="1">
              <a:spLocks noChangeArrowheads="1"/>
            </p:cNvSpPr>
            <p:nvPr/>
          </p:nvSpPr>
          <p:spPr>
            <a:xfrm>
              <a:off x="1166571" y="1598445"/>
              <a:ext cx="8687292"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indent="-285750" marL="285750">
                <a:buFont charset="2" panose="05000000000000000000" pitchFamily="2" typeface="Wingdings"/>
                <a:buChar char="Ø"/>
                <a:defRPr/>
              </a:pPr>
              <a:r>
                <a:rPr altLang="en-US" b="1" dirty="0" lang="zh-TW" sz="1800">
                  <a:latin charset="-120" panose="020B0604030504040204" pitchFamily="34" typeface="微軟正黑體"/>
                  <a:ea charset="-120" panose="020B0604030504040204" pitchFamily="34" typeface="微軟正黑體"/>
                </a:rPr>
                <a:t>輸入通行碼按下確認後，系統會跳出提示視窗，請考生再次確認選擇之上傳方式：</a:t>
              </a:r>
              <a:endParaRPr altLang="en-US" dirty="0" kern="0" lang="zh-TW" sz="1800">
                <a:solidFill>
                  <a:srgbClr val="FF0000"/>
                </a:solidFill>
                <a:latin charset="-120" panose="03000509000000000000" pitchFamily="65" typeface="標楷體"/>
                <a:ea charset="-120" panose="03000509000000000000" pitchFamily="65" typeface="標楷體"/>
              </a:endParaRPr>
            </a:p>
          </p:txBody>
        </p:sp>
        <p:pic>
          <p:nvPicPr>
            <p:cNvPr id="5" name="圖片 4">
              <a:extLst>
                <a:ext uri="{FF2B5EF4-FFF2-40B4-BE49-F238E27FC236}">
                  <a16:creationId xmlns:a16="http://schemas.microsoft.com/office/drawing/2014/main" id="{F3DDD4CC-0FCB-45E0-834C-599488F8E6B0}"/>
                </a:ext>
              </a:extLst>
            </p:cNvPr>
            <p:cNvPicPr>
              <a:picLocks noChangeAspect="1"/>
            </p:cNvPicPr>
            <p:nvPr/>
          </p:nvPicPr>
          <p:blipFill rotWithShape="1">
            <a:blip r:embed="rId3"/>
            <a:srcRect b="83"/>
            <a:stretch/>
          </p:blipFill>
          <p:spPr>
            <a:xfrm>
              <a:off x="3766926" y="2743775"/>
              <a:ext cx="5553075" cy="1370451"/>
            </a:xfrm>
            <a:prstGeom prst="rect">
              <a:avLst/>
            </a:prstGeom>
          </p:spPr>
        </p:pic>
        <p:pic>
          <p:nvPicPr>
            <p:cNvPr id="7" name="圖片 6">
              <a:extLst>
                <a:ext uri="{FF2B5EF4-FFF2-40B4-BE49-F238E27FC236}">
                  <a16:creationId xmlns:a16="http://schemas.microsoft.com/office/drawing/2014/main" id="{DD5A93E8-6452-4456-8BAF-92E5FED6CEF9}"/>
                </a:ext>
              </a:extLst>
            </p:cNvPr>
            <p:cNvPicPr>
              <a:picLocks noChangeAspect="1"/>
            </p:cNvPicPr>
            <p:nvPr/>
          </p:nvPicPr>
          <p:blipFill>
            <a:blip r:embed="rId4"/>
            <a:stretch>
              <a:fillRect/>
            </a:stretch>
          </p:blipFill>
          <p:spPr>
            <a:xfrm>
              <a:off x="4166975" y="4954600"/>
              <a:ext cx="4752975" cy="1409700"/>
            </a:xfrm>
            <a:prstGeom prst="rect">
              <a:avLst/>
            </a:prstGeom>
          </p:spPr>
        </p:pic>
        <p:sp>
          <p:nvSpPr>
            <p:cNvPr id="20" name="矩形 19"/>
            <p:cNvSpPr/>
            <p:nvPr/>
          </p:nvSpPr>
          <p:spPr>
            <a:xfrm>
              <a:off x="1168895" y="3782854"/>
              <a:ext cx="4264865" cy="646331"/>
            </a:xfrm>
            <a:prstGeom prst="rect">
              <a:avLst/>
            </a:prstGeom>
            <a:solidFill>
              <a:srgbClr val="C00000"/>
            </a:solidFill>
            <a:ln>
              <a:noFill/>
            </a:ln>
          </p:spPr>
          <p:style>
            <a:lnRef idx="0">
              <a:scrgbClr b="0" g="0" r="0"/>
            </a:lnRef>
            <a:fillRef idx="0">
              <a:scrgbClr b="0" g="0" r="0"/>
            </a:fillRef>
            <a:effectRef idx="0">
              <a:scrgbClr b="0" g="0" r="0"/>
            </a:effectRef>
            <a:fontRef idx="minor">
              <a:schemeClr val="lt1"/>
            </a:fontRef>
          </p:style>
          <p:txBody>
            <a:bodyPr wrap="square">
              <a:spAutoFit/>
            </a:bodyPr>
            <a:lstStyle/>
            <a:p>
              <a:r>
                <a:rPr altLang="en-US" b="1" dirty="0" lang="zh-TW">
                  <a:latin charset="-120" panose="020B0604030504040204" pitchFamily="34" typeface="微軟正黑體"/>
                  <a:ea charset="-120" panose="020B0604030504040204" pitchFamily="34" typeface="微軟正黑體"/>
                </a:rPr>
                <a:t>請考生務必審慎思考後，再行按下確定；</a:t>
              </a:r>
              <a:endParaRPr altLang="zh-TW" b="1" dirty="0" lang="en-US">
                <a:latin charset="-120" panose="020B0604030504040204" pitchFamily="34" typeface="微軟正黑體"/>
                <a:ea charset="-120" panose="020B0604030504040204" pitchFamily="34" typeface="微軟正黑體"/>
              </a:endParaRPr>
            </a:p>
            <a:p>
              <a:r>
                <a:rPr altLang="en-US" b="1" dirty="0" lang="zh-TW">
                  <a:solidFill>
                    <a:srgbClr val="FFFF00"/>
                  </a:solidFill>
                  <a:latin charset="-120" panose="020B0604030504040204" pitchFamily="34" typeface="微軟正黑體"/>
                  <a:ea charset="-120" panose="020B0604030504040204" pitchFamily="34" typeface="微軟正黑體"/>
                </a:rPr>
                <a:t>確定後即不可再更改上傳方式</a:t>
              </a:r>
              <a:r>
                <a:rPr altLang="en-US" b="1" dirty="0" lang="zh-TW">
                  <a:latin charset="-120" panose="020B0604030504040204" pitchFamily="34" typeface="微軟正黑體"/>
                  <a:ea charset="-120" panose="020B0604030504040204" pitchFamily="34" typeface="微軟正黑體"/>
                </a:rPr>
                <a:t>。</a:t>
              </a:r>
            </a:p>
          </p:txBody>
        </p:sp>
        <p:sp>
          <p:nvSpPr>
            <p:cNvPr id="25" name="文字方塊 24"/>
            <p:cNvSpPr txBox="1"/>
            <p:nvPr/>
          </p:nvSpPr>
          <p:spPr>
            <a:xfrm rot="10800000">
              <a:off x="4083729" y="4835043"/>
              <a:ext cx="2047781" cy="707886"/>
            </a:xfrm>
            <a:prstGeom prst="rect">
              <a:avLst/>
            </a:prstGeom>
            <a:noFill/>
          </p:spPr>
          <p:txBody>
            <a:bodyPr rtlCol="0" wrap="square">
              <a:spAutoFit/>
            </a:bodyPr>
            <a:lstStyle/>
            <a:p>
              <a:r>
                <a:rPr altLang="zh-TW" b="1" dirty="0" lang="en-US" sz="2000">
                  <a:solidFill>
                    <a:srgbClr val="5A00B4"/>
                  </a:solidFill>
                </a:rPr>
                <a:t>﹌﹌﹌﹌﹌﹌</a:t>
              </a:r>
              <a:endParaRPr altLang="en-US" b="1" dirty="0" lang="zh-TW" sz="2000">
                <a:solidFill>
                  <a:srgbClr val="5A00B4"/>
                </a:solidFill>
              </a:endParaRPr>
            </a:p>
            <a:p>
              <a:endParaRPr altLang="en-US" b="1" dirty="0" lang="zh-TW" sz="2000">
                <a:solidFill>
                  <a:srgbClr val="5A00B4"/>
                </a:solidFill>
              </a:endParaRPr>
            </a:p>
          </p:txBody>
        </p:sp>
        <p:sp>
          <p:nvSpPr>
            <p:cNvPr id="24" name="文字方塊 23"/>
            <p:cNvSpPr txBox="1"/>
            <p:nvPr/>
          </p:nvSpPr>
          <p:spPr>
            <a:xfrm rot="10800000">
              <a:off x="3497799" y="2638469"/>
              <a:ext cx="3017356" cy="707886"/>
            </a:xfrm>
            <a:prstGeom prst="rect">
              <a:avLst/>
            </a:prstGeom>
            <a:noFill/>
          </p:spPr>
          <p:txBody>
            <a:bodyPr rtlCol="0" wrap="square">
              <a:spAutoFit/>
            </a:bodyPr>
            <a:lstStyle/>
            <a:p>
              <a:r>
                <a:rPr altLang="zh-TW" b="1" dirty="0" lang="en-US" sz="2000">
                  <a:solidFill>
                    <a:srgbClr val="5A00B4"/>
                  </a:solidFill>
                </a:rPr>
                <a:t>﹌﹌﹌﹌﹌﹌﹌﹌</a:t>
              </a:r>
              <a:endParaRPr altLang="en-US" b="1" dirty="0" lang="zh-TW" sz="2000">
                <a:solidFill>
                  <a:srgbClr val="5A00B4"/>
                </a:solidFill>
              </a:endParaRPr>
            </a:p>
            <a:p>
              <a:endParaRPr altLang="en-US" b="1" dirty="0" lang="zh-TW" sz="2000">
                <a:solidFill>
                  <a:srgbClr val="5A00B4"/>
                </a:solidFill>
              </a:endParaRPr>
            </a:p>
          </p:txBody>
        </p:sp>
        <p:sp>
          <p:nvSpPr>
            <p:cNvPr id="26" name="矩形 25">
              <a:extLst>
                <a:ext uri="{FF2B5EF4-FFF2-40B4-BE49-F238E27FC236}">
                  <a16:creationId xmlns:a16="http://schemas.microsoft.com/office/drawing/2014/main" id="{3E4216D8-8AC7-4E7F-9BBC-28BF74961256}"/>
                </a:ext>
              </a:extLst>
            </p:cNvPr>
            <p:cNvSpPr/>
            <p:nvPr/>
          </p:nvSpPr>
          <p:spPr>
            <a:xfrm>
              <a:off x="5770485" y="5683250"/>
              <a:ext cx="744670" cy="477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27" name="矩形 26">
              <a:extLst>
                <a:ext uri="{FF2B5EF4-FFF2-40B4-BE49-F238E27FC236}">
                  <a16:creationId xmlns:a16="http://schemas.microsoft.com/office/drawing/2014/main" id="{2A17CF36-B8A1-4577-A839-6BC3A619E33C}"/>
                </a:ext>
              </a:extLst>
            </p:cNvPr>
            <p:cNvSpPr/>
            <p:nvPr/>
          </p:nvSpPr>
          <p:spPr>
            <a:xfrm>
              <a:off x="5753349" y="3481287"/>
              <a:ext cx="744670" cy="477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grpSp>
    </p:spTree>
    <p:extLst>
      <p:ext uri="{BB962C8B-B14F-4D97-AF65-F5344CB8AC3E}">
        <p14:creationId xmlns:p14="http://schemas.microsoft.com/office/powerpoint/2010/main" val="3103665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6899622" y="857667"/>
            <a:ext cx="5097064"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步驟五 選擇學習歷程備審資料上傳方式</a:t>
            </a:r>
            <a:r>
              <a:rPr lang="en-US" altLang="zh-TW" sz="2000" b="1" dirty="0">
                <a:latin typeface="微軟正黑體" panose="020B0604030504040204" pitchFamily="34" charset="-120"/>
                <a:ea typeface="微軟正黑體" panose="020B0604030504040204" pitchFamily="34" charset="-120"/>
              </a:rPr>
              <a:t>(3/3)</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11" name="圓角矩形 10"/>
          <p:cNvSpPr/>
          <p:nvPr/>
        </p:nvSpPr>
        <p:spPr>
          <a:xfrm>
            <a:off x="911441" y="759332"/>
            <a:ext cx="5988181"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15" name="直角三角形 14">
            <a:extLst>
              <a:ext uri="{FF2B5EF4-FFF2-40B4-BE49-F238E27FC236}">
                <a16:creationId xmlns:a16="http://schemas.microsoft.com/office/drawing/2014/main" id="{3E43C1E8-9F03-4541-B495-BC23BAAC8111}"/>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4EEA0165-10B4-4E9F-80E4-CF2120B3C603}"/>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20" name="Rectangle 2">
            <a:extLst>
              <a:ext uri="{FF2B5EF4-FFF2-40B4-BE49-F238E27FC236}">
                <a16:creationId xmlns:a16="http://schemas.microsoft.com/office/drawing/2014/main" id="{CC841486-E5B1-4238-8B10-1C1CAB046589}"/>
              </a:ext>
            </a:extLst>
          </p:cNvPr>
          <p:cNvSpPr txBox="1">
            <a:spLocks noChangeArrowheads="1"/>
          </p:cNvSpPr>
          <p:nvPr/>
        </p:nvSpPr>
        <p:spPr>
          <a:xfrm>
            <a:off x="1166571" y="1349869"/>
            <a:ext cx="8687292"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Wingdings" panose="05000000000000000000" pitchFamily="2" charset="2"/>
              <a:buChar char="Ø"/>
              <a:defRPr/>
            </a:pPr>
            <a:r>
              <a:rPr lang="zh-TW" altLang="en-US" sz="1800" b="1" dirty="0">
                <a:latin typeface="微軟正黑體" panose="020B0604030504040204" pitchFamily="34" charset="-120"/>
                <a:ea typeface="微軟正黑體" panose="020B0604030504040204" pitchFamily="34" charset="-120"/>
              </a:rPr>
              <a:t>確認送出後，系統會顯示您選擇的上傳方式：</a:t>
            </a:r>
            <a:endParaRPr lang="zh-TW" altLang="en-US" sz="1800" kern="0" dirty="0">
              <a:solidFill>
                <a:srgbClr val="FF0000"/>
              </a:solidFill>
              <a:latin typeface="標楷體" panose="03000509000000000000" pitchFamily="65" charset="-120"/>
              <a:ea typeface="標楷體" panose="03000509000000000000" pitchFamily="65" charset="-120"/>
            </a:endParaRPr>
          </a:p>
        </p:txBody>
      </p:sp>
      <p:grpSp>
        <p:nvGrpSpPr>
          <p:cNvPr id="22" name="群組 21">
            <a:extLst>
              <a:ext uri="{FF2B5EF4-FFF2-40B4-BE49-F238E27FC236}">
                <a16:creationId xmlns:a16="http://schemas.microsoft.com/office/drawing/2014/main" id="{D49D6402-90A7-4902-9D30-DD842819FFBC}"/>
              </a:ext>
            </a:extLst>
          </p:cNvPr>
          <p:cNvGrpSpPr/>
          <p:nvPr/>
        </p:nvGrpSpPr>
        <p:grpSpPr>
          <a:xfrm>
            <a:off x="1524008" y="1801888"/>
            <a:ext cx="8881309" cy="4854253"/>
            <a:chOff x="1524008" y="1881788"/>
            <a:chExt cx="8881309" cy="4854253"/>
          </a:xfrm>
        </p:grpSpPr>
        <p:pic>
          <p:nvPicPr>
            <p:cNvPr id="21" name="圖片 20">
              <a:extLst>
                <a:ext uri="{FF2B5EF4-FFF2-40B4-BE49-F238E27FC236}">
                  <a16:creationId xmlns:a16="http://schemas.microsoft.com/office/drawing/2014/main" id="{119B77C6-0009-473B-B82E-38876CA5D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8" y="5279281"/>
              <a:ext cx="8881309" cy="1456760"/>
            </a:xfrm>
            <a:prstGeom prst="rect">
              <a:avLst/>
            </a:prstGeom>
          </p:spPr>
        </p:pic>
        <p:sp>
          <p:nvSpPr>
            <p:cNvPr id="14" name="矩形 13"/>
            <p:cNvSpPr/>
            <p:nvPr/>
          </p:nvSpPr>
          <p:spPr>
            <a:xfrm>
              <a:off x="1532886" y="4969576"/>
              <a:ext cx="8854675" cy="350095"/>
            </a:xfrm>
            <a:prstGeom prst="rect">
              <a:avLst/>
            </a:prstGeom>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a:t>
              </a:r>
              <a:r>
                <a:rPr lang="zh-TW"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具</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a:t>
              </a:r>
              <a:r>
                <a:rPr lang="zh-TW"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中央資料庫學習歷程檔案</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皆由考生自行上傳</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PDF</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檔案，無須選擇上傳方式</a:t>
              </a:r>
            </a:p>
          </p:txBody>
        </p:sp>
        <p:pic>
          <p:nvPicPr>
            <p:cNvPr id="5" name="圖片 4">
              <a:extLst>
                <a:ext uri="{FF2B5EF4-FFF2-40B4-BE49-F238E27FC236}">
                  <a16:creationId xmlns:a16="http://schemas.microsoft.com/office/drawing/2014/main" id="{90A712D6-7E34-4CF4-BC1D-82295119B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475" y="3816054"/>
              <a:ext cx="8854675" cy="1144644"/>
            </a:xfrm>
            <a:prstGeom prst="rect">
              <a:avLst/>
            </a:prstGeom>
          </p:spPr>
        </p:pic>
        <p:sp>
          <p:nvSpPr>
            <p:cNvPr id="18" name="矩形 17">
              <a:extLst>
                <a:ext uri="{FF2B5EF4-FFF2-40B4-BE49-F238E27FC236}">
                  <a16:creationId xmlns:a16="http://schemas.microsoft.com/office/drawing/2014/main" id="{2268496C-EFBE-4630-B0E0-2E22E3E77335}"/>
                </a:ext>
              </a:extLst>
            </p:cNvPr>
            <p:cNvSpPr/>
            <p:nvPr/>
          </p:nvSpPr>
          <p:spPr>
            <a:xfrm>
              <a:off x="1565604" y="1881788"/>
              <a:ext cx="5907505" cy="329891"/>
            </a:xfrm>
            <a:prstGeom prst="rect">
              <a:avLst/>
            </a:prstGeom>
            <a:solidFill>
              <a:schemeClr val="accent6"/>
            </a:solidFill>
            <a:ln>
              <a:solidFill>
                <a:schemeClr val="accent6"/>
              </a:solidFill>
            </a:ln>
          </p:spPr>
          <p:style>
            <a:lnRef idx="3">
              <a:schemeClr val="lt1"/>
            </a:lnRef>
            <a:fillRef idx="1">
              <a:schemeClr val="accent4"/>
            </a:fillRef>
            <a:effectRef idx="1">
              <a:schemeClr val="accent4"/>
            </a:effectRef>
            <a:fontRef idx="minor">
              <a:schemeClr val="lt1"/>
            </a:fontRef>
          </p:style>
          <p:txBody>
            <a:bodyPr vert="horz"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方式</a:t>
              </a:r>
              <a:r>
                <a:rPr lang="en-US" altLang="zh-TW" b="1" dirty="0">
                  <a:solidFill>
                    <a:schemeClr val="bg1"/>
                  </a:solidFill>
                  <a:latin typeface="微軟正黑體" panose="020B0604030504040204" pitchFamily="34" charset="-120"/>
                  <a:ea typeface="微軟正黑體" panose="020B0604030504040204" pitchFamily="34" charset="-120"/>
                </a:rPr>
                <a:t>1</a:t>
              </a:r>
              <a:r>
                <a:rPr lang="zh-TW" altLang="en-US" b="1" dirty="0">
                  <a:solidFill>
                    <a:schemeClr val="bg1"/>
                  </a:solidFill>
                  <a:latin typeface="微軟正黑體" panose="020B0604030504040204" pitchFamily="34" charset="-120"/>
                  <a:ea typeface="微軟正黑體" panose="020B0604030504040204" pitchFamily="34" charset="-120"/>
                </a:rPr>
                <a:t>：勾選中央資料庫學習歷程檔案</a:t>
              </a:r>
            </a:p>
          </p:txBody>
        </p:sp>
        <p:pic>
          <p:nvPicPr>
            <p:cNvPr id="4" name="圖片 3">
              <a:extLst>
                <a:ext uri="{FF2B5EF4-FFF2-40B4-BE49-F238E27FC236}">
                  <a16:creationId xmlns:a16="http://schemas.microsoft.com/office/drawing/2014/main" id="{E5913616-18A6-42B1-8257-7503CF633D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604" y="2210133"/>
              <a:ext cx="8825547" cy="1296000"/>
            </a:xfrm>
            <a:prstGeom prst="rect">
              <a:avLst/>
            </a:prstGeom>
          </p:spPr>
        </p:pic>
        <p:sp>
          <p:nvSpPr>
            <p:cNvPr id="19" name="矩形 18">
              <a:extLst>
                <a:ext uri="{FF2B5EF4-FFF2-40B4-BE49-F238E27FC236}">
                  <a16:creationId xmlns:a16="http://schemas.microsoft.com/office/drawing/2014/main" id="{9E1D3C7E-49C9-415E-AFC7-5B4A131B2524}"/>
                </a:ext>
              </a:extLst>
            </p:cNvPr>
            <p:cNvSpPr/>
            <p:nvPr/>
          </p:nvSpPr>
          <p:spPr>
            <a:xfrm>
              <a:off x="1565604" y="3479019"/>
              <a:ext cx="5907505" cy="331200"/>
            </a:xfrm>
            <a:prstGeom prst="rect">
              <a:avLst/>
            </a:prstGeom>
            <a:solidFill>
              <a:schemeClr val="accent6"/>
            </a:solidFill>
            <a:ln>
              <a:solidFill>
                <a:schemeClr val="accent6"/>
              </a:solidFill>
            </a:ln>
          </p:spPr>
          <p:style>
            <a:lnRef idx="3">
              <a:schemeClr val="lt1"/>
            </a:lnRef>
            <a:fillRef idx="1">
              <a:schemeClr val="accent4"/>
            </a:fillRef>
            <a:effectRef idx="1">
              <a:schemeClr val="accent4"/>
            </a:effectRef>
            <a:fontRef idx="minor">
              <a:schemeClr val="lt1"/>
            </a:fontRef>
          </p:style>
          <p:txBody>
            <a:bodyPr vert="horz"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方式</a:t>
              </a:r>
              <a:r>
                <a:rPr lang="en-US" altLang="zh-TW" b="1" dirty="0">
                  <a:solidFill>
                    <a:schemeClr val="bg1"/>
                  </a:solidFill>
                  <a:latin typeface="微軟正黑體" panose="020B0604030504040204" pitchFamily="34" charset="-120"/>
                  <a:ea typeface="微軟正黑體" panose="020B0604030504040204" pitchFamily="34" charset="-120"/>
                </a:rPr>
                <a:t>2</a:t>
              </a:r>
              <a:r>
                <a:rPr lang="zh-TW" altLang="en-US" b="1" dirty="0">
                  <a:solidFill>
                    <a:schemeClr val="bg1"/>
                  </a:solidFill>
                  <a:latin typeface="微軟正黑體" panose="020B0604030504040204" pitchFamily="34" charset="-120"/>
                  <a:ea typeface="微軟正黑體" panose="020B0604030504040204" pitchFamily="34" charset="-120"/>
                </a:rPr>
                <a:t>：自行上傳</a:t>
              </a:r>
              <a:r>
                <a:rPr lang="en-US" altLang="zh-TW" b="1" dirty="0">
                  <a:solidFill>
                    <a:schemeClr val="bg1"/>
                  </a:solidFill>
                  <a:latin typeface="微軟正黑體" panose="020B0604030504040204" pitchFamily="34" charset="-120"/>
                  <a:ea typeface="微軟正黑體" panose="020B0604030504040204" pitchFamily="34" charset="-120"/>
                </a:rPr>
                <a:t>PDF</a:t>
              </a:r>
              <a:r>
                <a:rPr lang="zh-TW" altLang="en-US" b="1" dirty="0">
                  <a:solidFill>
                    <a:schemeClr val="bg1"/>
                  </a:solidFill>
                  <a:latin typeface="微軟正黑體" panose="020B0604030504040204" pitchFamily="34" charset="-120"/>
                  <a:ea typeface="微軟正黑體" panose="020B0604030504040204" pitchFamily="34" charset="-120"/>
                </a:rPr>
                <a:t>檔案</a:t>
              </a:r>
            </a:p>
          </p:txBody>
        </p:sp>
      </p:grpSp>
    </p:spTree>
    <p:extLst>
      <p:ext uri="{BB962C8B-B14F-4D97-AF65-F5344CB8AC3E}">
        <p14:creationId xmlns:p14="http://schemas.microsoft.com/office/powerpoint/2010/main" val="828346831"/>
      </p:ext>
    </p:extLst>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Rectangle 2"/>
          <p:cNvSpPr txBox="1">
            <a:spLocks noChangeArrowheads="1"/>
          </p:cNvSpPr>
          <p:nvPr/>
        </p:nvSpPr>
        <p:spPr>
          <a:xfrm>
            <a:off x="7212033" y="1015450"/>
            <a:ext cx="4858047"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defRPr/>
            </a:pPr>
            <a:r>
              <a:rPr altLang="en-US" b="1" dirty="0" lang="zh-TW" sz="2000">
                <a:latin charset="-120" panose="020B0604030504040204" pitchFamily="34" typeface="微軟正黑體"/>
                <a:ea charset="-120" panose="020B0604030504040204" pitchFamily="34" typeface="微軟正黑體"/>
              </a:rPr>
              <a:t>步驟六 檢視一至五學期「修課紀錄」</a:t>
            </a:r>
            <a:r>
              <a:rPr altLang="zh-TW" b="1" dirty="0" lang="en-US" sz="2000">
                <a:latin charset="-120" panose="020B0604030504040204" pitchFamily="34" typeface="微軟正黑體"/>
                <a:ea charset="-120" panose="020B0604030504040204" pitchFamily="34" typeface="微軟正黑體"/>
              </a:rPr>
              <a:t>(1/3)</a:t>
            </a:r>
            <a:endParaRPr altLang="en-US" dirty="0" kern="0" lang="zh-TW" sz="2000">
              <a:solidFill>
                <a:srgbClr val="FF0000"/>
              </a:solidFill>
              <a:latin charset="-120" panose="03000509000000000000" pitchFamily="65" typeface="標楷體"/>
              <a:ea charset="-120" panose="03000509000000000000" pitchFamily="65" typeface="標楷體"/>
            </a:endParaRPr>
          </a:p>
        </p:txBody>
      </p:sp>
      <p:sp>
        <p:nvSpPr>
          <p:cNvPr id="8"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13" name="圓角矩形 12"/>
          <p:cNvSpPr/>
          <p:nvPr/>
        </p:nvSpPr>
        <p:spPr>
          <a:xfrm>
            <a:off x="1009098" y="963521"/>
            <a:ext cx="6175473" cy="594062"/>
          </a:xfrm>
          <a:prstGeom prst="roundRect">
            <a:avLst>
              <a:gd fmla="val 21734" name="adj"/>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網路上傳</a:t>
            </a:r>
            <a:r>
              <a:rPr altLang="zh-TW" dirty="0" kern="0" lang="en-US" sz="2800">
                <a:latin charset="-120" panose="03000509000000000000" pitchFamily="65" typeface="華康儷楷書"/>
                <a:ea charset="-120" panose="03000509000000000000" pitchFamily="65" typeface="華康儷楷書"/>
                <a:cs charset="-120" pitchFamily="49" typeface="華康中黑體"/>
              </a:rPr>
              <a:t>(</a:t>
            </a:r>
            <a:r>
              <a:rPr altLang="en-US" dirty="0" kern="0" lang="zh-TW" sz="2800">
                <a:latin charset="-120" panose="03000509000000000000" pitchFamily="65" typeface="華康儷楷書"/>
                <a:ea charset="-120" panose="03000509000000000000" pitchFamily="65" typeface="華康儷楷書"/>
                <a:cs charset="-120" pitchFamily="49" typeface="華康中黑體"/>
              </a:rPr>
              <a:t>或勾選</a:t>
            </a:r>
            <a:r>
              <a:rPr altLang="zh-TW" dirty="0" kern="0" lang="en-US" sz="2800">
                <a:latin charset="-120" panose="03000509000000000000" pitchFamily="65" typeface="華康儷楷書"/>
                <a:ea charset="-120" panose="03000509000000000000" pitchFamily="65" typeface="華康儷楷書"/>
                <a:cs charset="-120" pitchFamily="49" typeface="華康中黑體"/>
              </a:rPr>
              <a:t>)</a:t>
            </a:r>
            <a:r>
              <a:rPr altLang="en-US" dirty="0" kern="0" lang="zh-TW" sz="2800">
                <a:latin charset="-120" panose="03000509000000000000" pitchFamily="65" typeface="華康儷楷書"/>
                <a:ea charset="-120" panose="03000509000000000000" pitchFamily="65" typeface="華康儷楷書"/>
                <a:cs charset="-120" pitchFamily="49" typeface="華康中黑體"/>
              </a:rPr>
              <a:t>學習歷程備審資料</a:t>
            </a:r>
          </a:p>
        </p:txBody>
      </p:sp>
      <p:grpSp>
        <p:nvGrpSpPr>
          <p:cNvPr id="11" name="群組 10">
            <a:extLst>
              <a:ext uri="{FF2B5EF4-FFF2-40B4-BE49-F238E27FC236}">
                <a16:creationId xmlns:a16="http://schemas.microsoft.com/office/drawing/2014/main" id="{77FB602D-D56A-4606-8498-A9DDF051E79E}"/>
              </a:ext>
            </a:extLst>
          </p:cNvPr>
          <p:cNvGrpSpPr/>
          <p:nvPr/>
        </p:nvGrpSpPr>
        <p:grpSpPr>
          <a:xfrm>
            <a:off x="1001193" y="1744857"/>
            <a:ext cx="10902300" cy="4838994"/>
            <a:chOff x="1001193" y="1744857"/>
            <a:chExt cx="10902300" cy="4838994"/>
          </a:xfrm>
        </p:grpSpPr>
        <p:pic>
          <p:nvPicPr>
            <p:cNvPr id="12" name="圖片 11"/>
            <p:cNvPicPr>
              <a:picLocks noChangeAspect="1"/>
            </p:cNvPicPr>
            <p:nvPr/>
          </p:nvPicPr>
          <p:blipFill rotWithShape="1">
            <a:blip r:embed="rId3">
              <a:extLst>
                <a:ext uri="{28A0092B-C50C-407E-A947-70E740481C1C}">
                  <a14:useLocalDpi xmlns:a14="http://schemas.microsoft.com/office/drawing/2010/main" val="0"/>
                </a:ext>
              </a:extLst>
            </a:blip>
            <a:srcRect b="252"/>
            <a:stretch/>
          </p:blipFill>
          <p:spPr>
            <a:xfrm>
              <a:off x="1091870" y="1761143"/>
              <a:ext cx="10762199" cy="2889841"/>
            </a:xfrm>
            <a:prstGeom prst="rect">
              <a:avLst/>
            </a:prstGeom>
          </p:spPr>
        </p:pic>
        <p:pic>
          <p:nvPicPr>
            <p:cNvPr id="6" name="圖片 5">
              <a:extLst>
                <a:ext uri="{FF2B5EF4-FFF2-40B4-BE49-F238E27FC236}">
                  <a16:creationId xmlns:a16="http://schemas.microsoft.com/office/drawing/2014/main" id="{C2170ED9-7708-4FDE-9ACB-5EBD4828557D}"/>
                </a:ext>
              </a:extLst>
            </p:cNvPr>
            <p:cNvPicPr>
              <a:picLocks noChangeAspect="1"/>
            </p:cNvPicPr>
            <p:nvPr/>
          </p:nvPicPr>
          <p:blipFill rotWithShape="1">
            <a:blip r:embed="rId4"/>
            <a:srcRect l="673" r="344"/>
            <a:stretch/>
          </p:blipFill>
          <p:spPr>
            <a:xfrm>
              <a:off x="1009098" y="1773858"/>
              <a:ext cx="10894395" cy="3738879"/>
            </a:xfrm>
            <a:prstGeom prst="rect">
              <a:avLst/>
            </a:prstGeom>
          </p:spPr>
        </p:pic>
        <p:sp>
          <p:nvSpPr>
            <p:cNvPr id="3" name="橢圓 2"/>
            <p:cNvSpPr/>
            <p:nvPr/>
          </p:nvSpPr>
          <p:spPr>
            <a:xfrm>
              <a:off x="10764569" y="3443558"/>
              <a:ext cx="949425" cy="7844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5" name="矩形 14"/>
            <p:cNvSpPr/>
            <p:nvPr/>
          </p:nvSpPr>
          <p:spPr>
            <a:xfrm>
              <a:off x="3905249" y="1744857"/>
              <a:ext cx="7878783" cy="403836"/>
            </a:xfrm>
            <a:prstGeom prst="rect">
              <a:avLst/>
            </a:prstGeom>
            <a:ln/>
          </p:spPr>
          <p:style>
            <a:lnRef idx="3">
              <a:schemeClr val="lt1"/>
            </a:lnRef>
            <a:fillRef idx="1">
              <a:schemeClr val="accent2"/>
            </a:fillRef>
            <a:effectRef idx="1">
              <a:schemeClr val="accent2"/>
            </a:effectRef>
            <a:fontRef idx="minor">
              <a:schemeClr val="lt1"/>
            </a:fontRef>
          </p:style>
          <p:txBody>
            <a:bodyPr anchor="ctr" rtlCol="0"/>
            <a:lstStyle/>
            <a:p>
              <a:pPr indent="-285750" marL="285750">
                <a:buFont charset="2" panose="05000000000000000000" pitchFamily="2" typeface="Wingdings"/>
                <a:buChar char="Ø"/>
              </a:pPr>
              <a:r>
                <a:rPr altLang="en-US" b="1" dirty="0" lang="zh-TW">
                  <a:solidFill>
                    <a:schemeClr val="bg1"/>
                  </a:solidFill>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點選「預覽」檢視由中央學習歷程資料庫提供之第一至第五學期修課紀錄</a:t>
              </a:r>
            </a:p>
          </p:txBody>
        </p:sp>
        <p:pic>
          <p:nvPicPr>
            <p:cNvPr id="4" name="圖片 3">
              <a:extLst>
                <a:ext uri="{FF2B5EF4-FFF2-40B4-BE49-F238E27FC236}">
                  <a16:creationId xmlns:a16="http://schemas.microsoft.com/office/drawing/2014/main" id="{63844D4B-2E50-4289-BF79-4E50EAEEDBB3}"/>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b="51"/>
            <a:stretch/>
          </p:blipFill>
          <p:spPr>
            <a:xfrm>
              <a:off x="1001193" y="3579871"/>
              <a:ext cx="5724648" cy="3003980"/>
            </a:xfrm>
            <a:prstGeom prst="rect">
              <a:avLst/>
            </a:prstGeom>
            <a:ln w="19050">
              <a:solidFill>
                <a:srgbClr val="FF0000"/>
              </a:solidFill>
            </a:ln>
          </p:spPr>
        </p:pic>
        <p:cxnSp>
          <p:nvCxnSpPr>
            <p:cNvPr id="5" name="直線單箭頭接點 4"/>
            <p:cNvCxnSpPr>
              <a:cxnSpLocks/>
              <a:stCxn id="3" idx="3"/>
            </p:cNvCxnSpPr>
            <p:nvPr/>
          </p:nvCxnSpPr>
          <p:spPr>
            <a:xfrm flipH="1">
              <a:off x="6775265" y="4113094"/>
              <a:ext cx="4128344" cy="1694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446168" y="4877396"/>
              <a:ext cx="2577029" cy="1107996"/>
            </a:xfrm>
            <a:prstGeom prst="rect">
              <a:avLst/>
            </a:prstGeom>
            <a:solidFill>
              <a:schemeClr val="accent4">
                <a:lumMod val="40000"/>
                <a:lumOff val="60000"/>
                <a:alpha val="50196"/>
              </a:schemeClr>
            </a:solidFill>
          </p:spPr>
          <p:txBody>
            <a:bodyPr wrap="square">
              <a:spAutoFit/>
            </a:bodyPr>
            <a:lstStyle/>
            <a:p>
              <a:pPr algn="ctr"/>
              <a:r>
                <a:rPr altLang="en-US" dirty="0" lang="zh-TW" sz="6600">
                  <a:solidFill>
                    <a:schemeClr val="accent4">
                      <a:lumMod val="50000"/>
                    </a:schemeClr>
                  </a:solidFill>
                </a:rPr>
                <a:t>樣 張</a:t>
              </a:r>
              <a:endParaRPr altLang="zh-TW" dirty="0" lang="en-US" sz="6600">
                <a:solidFill>
                  <a:schemeClr val="accent4">
                    <a:lumMod val="50000"/>
                  </a:schemeClr>
                </a:solidFill>
              </a:endParaRPr>
            </a:p>
          </p:txBody>
        </p:sp>
      </p:grpSp>
      <p:sp>
        <p:nvSpPr>
          <p:cNvPr id="16" name="直角三角形 15">
            <a:extLst>
              <a:ext uri="{FF2B5EF4-FFF2-40B4-BE49-F238E27FC236}">
                <a16:creationId xmlns:a16="http://schemas.microsoft.com/office/drawing/2014/main" id="{B744B9FD-AE4B-44D3-8D73-28B8EF7AAA31}"/>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7" name="文字方塊 16">
            <a:extLst>
              <a:ext uri="{FF2B5EF4-FFF2-40B4-BE49-F238E27FC236}">
                <a16:creationId xmlns:a16="http://schemas.microsoft.com/office/drawing/2014/main" id="{76B81110-73A3-4995-8BE7-EFA841298DC3}"/>
              </a:ext>
            </a:extLst>
          </p:cNvPr>
          <p:cNvSpPr txBox="1"/>
          <p:nvPr/>
        </p:nvSpPr>
        <p:spPr>
          <a:xfrm>
            <a:off x="11417892" y="126139"/>
            <a:ext cx="825867" cy="477054"/>
          </a:xfrm>
          <a:prstGeom prst="rect">
            <a:avLst/>
          </a:prstGeom>
          <a:noFill/>
        </p:spPr>
        <p:txBody>
          <a:bodyPr rtlCol="0" wrap="none">
            <a:spAutoFit/>
          </a:bodyPr>
          <a:lstStyle/>
          <a:p>
            <a:r>
              <a:rPr altLang="en-US" dirty="0" lang="zh-TW" sz="2500">
                <a:solidFill>
                  <a:schemeClr val="bg1"/>
                </a:solidFill>
                <a:latin charset="-120" panose="020B0604030504040204" pitchFamily="34" typeface="微軟正黑體"/>
                <a:ea charset="-120" panose="020B0604030504040204" pitchFamily="34" typeface="微軟正黑體"/>
              </a:rPr>
              <a:t>注意</a:t>
            </a:r>
          </a:p>
        </p:txBody>
      </p:sp>
    </p:spTree>
    <p:extLst>
      <p:ext uri="{BB962C8B-B14F-4D97-AF65-F5344CB8AC3E}">
        <p14:creationId xmlns:p14="http://schemas.microsoft.com/office/powerpoint/2010/main" val="3863736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3100667-BC11-41C8-9F2A-1DD99C405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96" y="1941321"/>
            <a:ext cx="10976429" cy="1875173"/>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7282069" y="943402"/>
            <a:ext cx="4605131"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步驟六 上傳第</a:t>
            </a:r>
            <a:r>
              <a:rPr lang="en-US" altLang="zh-TW" sz="2000" b="1" dirty="0">
                <a:latin typeface="微軟正黑體" panose="020B0604030504040204" pitchFamily="34" charset="-120"/>
                <a:ea typeface="微軟正黑體" panose="020B0604030504040204" pitchFamily="34" charset="-120"/>
              </a:rPr>
              <a:t>6</a:t>
            </a:r>
            <a:r>
              <a:rPr lang="zh-TW" altLang="en-US" sz="2000" b="1" dirty="0">
                <a:latin typeface="微軟正黑體" panose="020B0604030504040204" pitchFamily="34" charset="-120"/>
                <a:ea typeface="微軟正黑體" panose="020B0604030504040204" pitchFamily="34" charset="-120"/>
              </a:rPr>
              <a:t>學期「修課紀錄」</a:t>
            </a:r>
            <a:r>
              <a:rPr lang="en-US" altLang="zh-TW" sz="2000" b="1" dirty="0">
                <a:latin typeface="微軟正黑體" panose="020B0604030504040204" pitchFamily="34" charset="-120"/>
                <a:ea typeface="微軟正黑體" panose="020B0604030504040204" pitchFamily="34" charset="-120"/>
              </a:rPr>
              <a:t>(2/3)</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186787" y="3311407"/>
            <a:ext cx="2311015" cy="4407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14"/>
          <p:cNvSpPr/>
          <p:nvPr/>
        </p:nvSpPr>
        <p:spPr>
          <a:xfrm>
            <a:off x="1009098" y="963521"/>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24" name="橢圓 23"/>
          <p:cNvSpPr/>
          <p:nvPr/>
        </p:nvSpPr>
        <p:spPr>
          <a:xfrm>
            <a:off x="7415769" y="3166476"/>
            <a:ext cx="1006269" cy="7305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4656941" y="4231425"/>
            <a:ext cx="6523924" cy="1460242"/>
          </a:xfrm>
          <a:prstGeom prst="rect">
            <a:avLst/>
          </a:prstGeom>
          <a:solidFill>
            <a:schemeClr val="accent6">
              <a:lumMod val="75000"/>
            </a:schemeClr>
          </a:solidFill>
          <a:ln>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285750" indent="-285750">
              <a:buFont typeface="Wingdings" panose="05000000000000000000" pitchFamily="2" charset="2"/>
              <a:buChar char="Ø"/>
            </a:pP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請點選「選擇檔案」上傳</a:t>
            </a:r>
            <a:r>
              <a:rPr lang="zh-TW" altLang="en-US" b="1" u="sng"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第六學期修課紀錄</a:t>
            </a:r>
            <a:r>
              <a:rPr lang="en-US" altLang="zh-TW" b="1" u="sng"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u="sng"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不含補考成績</a:t>
            </a:r>
            <a:r>
              <a:rPr lang="en-US" altLang="zh-TW" b="1" u="sng"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上傳檔案須為</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PDF</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檔，大小以</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4MB</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為限。</a:t>
            </a:r>
            <a:endPar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成功上傳後</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須點選「預覽」檢視所上傳之成績單是否正確</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若要重新上傳可點選「選擇檔案」。</a:t>
            </a:r>
          </a:p>
        </p:txBody>
      </p:sp>
      <p:sp>
        <p:nvSpPr>
          <p:cNvPr id="14" name="文字方塊 13">
            <a:extLst>
              <a:ext uri="{FF2B5EF4-FFF2-40B4-BE49-F238E27FC236}">
                <a16:creationId xmlns:a16="http://schemas.microsoft.com/office/drawing/2014/main" id="{FBD8D839-B458-4FF8-9E88-7666BAC20EAB}"/>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17" name="向右箭號 66">
            <a:extLst>
              <a:ext uri="{FF2B5EF4-FFF2-40B4-BE49-F238E27FC236}">
                <a16:creationId xmlns:a16="http://schemas.microsoft.com/office/drawing/2014/main" id="{613FF3EC-75A3-44FD-8950-4C4401965720}"/>
              </a:ext>
            </a:extLst>
          </p:cNvPr>
          <p:cNvSpPr/>
          <p:nvPr/>
        </p:nvSpPr>
        <p:spPr>
          <a:xfrm rot="17991211">
            <a:off x="8485510" y="3798386"/>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Tree>
    <p:extLst>
      <p:ext uri="{BB962C8B-B14F-4D97-AF65-F5344CB8AC3E}">
        <p14:creationId xmlns:p14="http://schemas.microsoft.com/office/powerpoint/2010/main" val="3733935121"/>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99">
            <a:extLst>
              <a:ext uri="{FF2B5EF4-FFF2-40B4-BE49-F238E27FC236}">
                <a16:creationId xmlns:a16="http://schemas.microsoft.com/office/drawing/2014/main" id="{3F1419DE-B16F-43A6-97F7-CB5D97CC35CF}"/>
              </a:ext>
            </a:extLst>
          </p:cNvPr>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3" name="圓角矩形 29">
            <a:extLst>
              <a:ext uri="{FF2B5EF4-FFF2-40B4-BE49-F238E27FC236}">
                <a16:creationId xmlns:a16="http://schemas.microsoft.com/office/drawing/2014/main" id="{F48956C0-A3C4-454B-A8E1-847F4B64D613}"/>
              </a:ext>
            </a:extLst>
          </p:cNvPr>
          <p:cNvSpPr/>
          <p:nvPr/>
        </p:nvSpPr>
        <p:spPr>
          <a:xfrm>
            <a:off x="989017" y="862042"/>
            <a:ext cx="5003411"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indent="-342900" marL="342900">
              <a:spcBef>
                <a:spcPct val="20000"/>
              </a:spcBef>
            </a:pPr>
            <a:r>
              <a:rPr altLang="en-US" dirty="0" kern="0" lang="zh-TW" sz="2800">
                <a:latin charset="0" panose="02020603050405020304" pitchFamily="18" typeface="Times New Roman"/>
                <a:ea charset="-120" panose="03000509000000000000" pitchFamily="65" typeface="華康儷楷書"/>
                <a:cs charset="0" panose="02020603050405020304" pitchFamily="18" typeface="Times New Roman"/>
              </a:rPr>
              <a:t>學習歷程檔案查看及疑義處理</a:t>
            </a:r>
          </a:p>
        </p:txBody>
      </p:sp>
      <p:sp>
        <p:nvSpPr>
          <p:cNvPr id="21" name="Rectangle 2">
            <a:extLst>
              <a:ext uri="{FF2B5EF4-FFF2-40B4-BE49-F238E27FC236}">
                <a16:creationId xmlns:a16="http://schemas.microsoft.com/office/drawing/2014/main" id="{4DB5373D-EE21-43D2-B5B3-0573EA955E54}"/>
              </a:ext>
            </a:extLst>
          </p:cNvPr>
          <p:cNvSpPr txBox="1">
            <a:spLocks noChangeArrowheads="1"/>
          </p:cNvSpPr>
          <p:nvPr/>
        </p:nvSpPr>
        <p:spPr>
          <a:xfrm>
            <a:off x="6387179" y="712226"/>
            <a:ext cx="5520806" cy="1085255"/>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nSpc>
                <a:spcPct val="110000"/>
              </a:lnSpc>
              <a:defRPr/>
            </a:pPr>
            <a:r>
              <a:rPr altLang="en-US" b="1" dirty="0" lang="zh-TW" sz="2000">
                <a:latin charset="-120" panose="020B0604030504040204" pitchFamily="34" typeface="微軟正黑體"/>
                <a:ea charset="-120" panose="020B0604030504040204" pitchFamily="34" typeface="微軟正黑體"/>
              </a:rPr>
              <a:t>步驟三 </a:t>
            </a:r>
            <a:endParaRPr altLang="zh-TW" b="1" dirty="0" lang="en-US" sz="2000">
              <a:latin charset="-120" panose="020B0604030504040204" pitchFamily="34" typeface="微軟正黑體"/>
              <a:ea charset="-120" panose="020B0604030504040204" pitchFamily="34" typeface="微軟正黑體"/>
            </a:endParaRPr>
          </a:p>
          <a:p>
            <a:pPr>
              <a:lnSpc>
                <a:spcPct val="110000"/>
              </a:lnSpc>
              <a:defRPr/>
            </a:pPr>
            <a:r>
              <a:rPr altLang="en-US" b="1" dirty="0" lang="zh-TW" sz="2000">
                <a:latin charset="-120" panose="020B0604030504040204" pitchFamily="34" typeface="微軟正黑體"/>
                <a:ea charset="-120" panose="020B0604030504040204" pitchFamily="34" typeface="微軟正黑體"/>
              </a:rPr>
              <a:t>登入查看系統並閱讀「隱私權保護政策聲明」、「閱讀注意事項」</a:t>
            </a:r>
            <a:endParaRPr altLang="en-US" dirty="0" kern="0" lang="zh-TW" sz="4000">
              <a:solidFill>
                <a:srgbClr val="660066"/>
              </a:solidFill>
              <a:latin charset="-120" panose="03000509000000000000" pitchFamily="65" typeface="標楷體"/>
              <a:ea charset="-120" panose="03000509000000000000" pitchFamily="65" typeface="標楷體"/>
            </a:endParaRPr>
          </a:p>
        </p:txBody>
      </p:sp>
      <p:pic>
        <p:nvPicPr>
          <p:cNvPr id="23" name="圖片 22">
            <a:extLst>
              <a:ext uri="{FF2B5EF4-FFF2-40B4-BE49-F238E27FC236}">
                <a16:creationId xmlns:a16="http://schemas.microsoft.com/office/drawing/2014/main" id="{23795C8C-1ECE-4CBB-83D3-16CD9CC93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771" y="1744165"/>
            <a:ext cx="3215563" cy="2958318"/>
          </a:xfrm>
          <a:prstGeom prst="rect">
            <a:avLst/>
          </a:prstGeom>
        </p:spPr>
      </p:pic>
      <p:sp>
        <p:nvSpPr>
          <p:cNvPr id="26" name="矩形 25">
            <a:extLst>
              <a:ext uri="{FF2B5EF4-FFF2-40B4-BE49-F238E27FC236}">
                <a16:creationId xmlns:a16="http://schemas.microsoft.com/office/drawing/2014/main" id="{D027C9A3-AF0E-4CE8-A5BE-9D57B26BE19E}"/>
              </a:ext>
            </a:extLst>
          </p:cNvPr>
          <p:cNvSpPr/>
          <p:nvPr/>
        </p:nvSpPr>
        <p:spPr>
          <a:xfrm>
            <a:off x="2643580" y="3392293"/>
            <a:ext cx="2509534" cy="1185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pic>
        <p:nvPicPr>
          <p:cNvPr id="35" name="圖片 34">
            <a:extLst>
              <a:ext uri="{FF2B5EF4-FFF2-40B4-BE49-F238E27FC236}">
                <a16:creationId xmlns:a16="http://schemas.microsoft.com/office/drawing/2014/main" id="{5C4087C5-7AEE-4D76-A14B-C00C4E73DEE0}"/>
              </a:ext>
            </a:extLst>
          </p:cNvPr>
          <p:cNvPicPr>
            <a:picLocks noChangeAspect="1"/>
          </p:cNvPicPr>
          <p:nvPr/>
        </p:nvPicPr>
        <p:blipFill rotWithShape="1">
          <a:blip r:embed="rId3">
            <a:extLst>
              <a:ext uri="{28A0092B-C50C-407E-A947-70E740481C1C}">
                <a14:useLocalDpi xmlns:a14="http://schemas.microsoft.com/office/drawing/2010/main" val="0"/>
              </a:ext>
            </a:extLst>
          </a:blip>
          <a:srcRect b="196" l="44" r="116" t="196"/>
          <a:stretch/>
        </p:blipFill>
        <p:spPr>
          <a:xfrm>
            <a:off x="1084875" y="1845125"/>
            <a:ext cx="5335788" cy="3167750"/>
          </a:xfrm>
          <a:prstGeom prst="rect">
            <a:avLst/>
          </a:prstGeom>
        </p:spPr>
      </p:pic>
      <p:sp>
        <p:nvSpPr>
          <p:cNvPr id="27" name="直線圖說文字 2 1">
            <a:extLst>
              <a:ext uri="{FF2B5EF4-FFF2-40B4-BE49-F238E27FC236}">
                <a16:creationId xmlns:a16="http://schemas.microsoft.com/office/drawing/2014/main" id="{912DA3F0-79C8-42D5-A12A-96B76482A776}"/>
              </a:ext>
            </a:extLst>
          </p:cNvPr>
          <p:cNvSpPr/>
          <p:nvPr/>
        </p:nvSpPr>
        <p:spPr>
          <a:xfrm>
            <a:off x="918436" y="5182047"/>
            <a:ext cx="2979911" cy="411815"/>
          </a:xfrm>
          <a:prstGeom prst="borderCallout2">
            <a:avLst>
              <a:gd fmla="val 3374" name="adj1"/>
              <a:gd fmla="val 34389" name="adj2"/>
              <a:gd fmla="val -114764" name="adj3"/>
              <a:gd fmla="val 30894" name="adj4"/>
              <a:gd fmla="val -239081" name="adj5"/>
              <a:gd fmla="val 44984" name="adj6"/>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通行碼</a:t>
            </a:r>
            <a:r>
              <a:rPr altLang="zh-TW" b="1" dirty="0" lang="en-US" sz="1600">
                <a:solidFill>
                  <a:schemeClr val="bg1"/>
                </a:solidFill>
                <a:latin charset="-120" panose="020B0604030504040204" pitchFamily="34" typeface="微軟正黑體"/>
                <a:ea charset="-120" panose="020B0604030504040204" pitchFamily="34" typeface="微軟正黑體"/>
              </a:rPr>
              <a:t>(</a:t>
            </a:r>
            <a:r>
              <a:rPr altLang="en-US" b="1" dirty="0" lang="zh-TW" sz="1600">
                <a:solidFill>
                  <a:schemeClr val="bg1"/>
                </a:solidFill>
                <a:latin charset="-120" panose="020B0604030504040204" pitchFamily="34" typeface="微軟正黑體"/>
                <a:ea charset="-120" panose="020B0604030504040204" pitchFamily="34" typeface="微軟正黑體"/>
              </a:rPr>
              <a:t>輸入您已設定的通行碼</a:t>
            </a:r>
            <a:r>
              <a:rPr altLang="zh-TW" b="1" dirty="0" lang="en-US" sz="1600">
                <a:solidFill>
                  <a:schemeClr val="bg1"/>
                </a:solidFill>
                <a:latin charset="-120" panose="020B0604030504040204" pitchFamily="34" typeface="微軟正黑體"/>
                <a:ea charset="-120" panose="020B0604030504040204" pitchFamily="34" typeface="微軟正黑體"/>
              </a:rPr>
              <a:t>)</a:t>
            </a:r>
            <a:endParaRPr altLang="en-US" b="1" dirty="0" lang="zh-TW" sz="1600">
              <a:solidFill>
                <a:schemeClr val="bg1"/>
              </a:solidFill>
              <a:latin charset="-120" panose="020B0604030504040204" pitchFamily="34" typeface="微軟正黑體"/>
              <a:ea charset="-120" panose="020B0604030504040204" pitchFamily="34" typeface="微軟正黑體"/>
            </a:endParaRPr>
          </a:p>
        </p:txBody>
      </p:sp>
      <p:sp>
        <p:nvSpPr>
          <p:cNvPr id="28" name="矩形 27">
            <a:extLst>
              <a:ext uri="{FF2B5EF4-FFF2-40B4-BE49-F238E27FC236}">
                <a16:creationId xmlns:a16="http://schemas.microsoft.com/office/drawing/2014/main" id="{715EA8D6-47A9-43DC-9829-3BAEC79D1CBF}"/>
              </a:ext>
            </a:extLst>
          </p:cNvPr>
          <p:cNvSpPr/>
          <p:nvPr/>
        </p:nvSpPr>
        <p:spPr>
          <a:xfrm>
            <a:off x="3509213" y="4705227"/>
            <a:ext cx="487111" cy="307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29" name="向右箭號 66">
            <a:extLst>
              <a:ext uri="{FF2B5EF4-FFF2-40B4-BE49-F238E27FC236}">
                <a16:creationId xmlns:a16="http://schemas.microsoft.com/office/drawing/2014/main" id="{565A4ADD-32DA-4E3F-9464-034C441A9D5C}"/>
              </a:ext>
            </a:extLst>
          </p:cNvPr>
          <p:cNvSpPr/>
          <p:nvPr/>
        </p:nvSpPr>
        <p:spPr>
          <a:xfrm>
            <a:off x="4066840" y="4702483"/>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altLang="en-US" dirty="0" lang="zh-TW">
              <a:solidFill>
                <a:srgbClr val="C00000"/>
              </a:solidFill>
            </a:endParaRPr>
          </a:p>
        </p:txBody>
      </p:sp>
      <p:pic>
        <p:nvPicPr>
          <p:cNvPr id="39" name="圖片 38">
            <a:extLst>
              <a:ext uri="{FF2B5EF4-FFF2-40B4-BE49-F238E27FC236}">
                <a16:creationId xmlns:a16="http://schemas.microsoft.com/office/drawing/2014/main" id="{1ECD6F1E-DEFE-40CE-B822-9EB41F3ADD01}"/>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602312" y="4876667"/>
            <a:ext cx="3649701" cy="1715510"/>
          </a:xfrm>
          <a:prstGeom prst="rect">
            <a:avLst/>
          </a:prstGeom>
        </p:spPr>
      </p:pic>
      <p:sp>
        <p:nvSpPr>
          <p:cNvPr id="40" name="矩形 39">
            <a:extLst>
              <a:ext uri="{FF2B5EF4-FFF2-40B4-BE49-F238E27FC236}">
                <a16:creationId xmlns:a16="http://schemas.microsoft.com/office/drawing/2014/main" id="{184C1EE8-4331-4F77-8035-9492410001E5}"/>
              </a:ext>
            </a:extLst>
          </p:cNvPr>
          <p:cNvSpPr/>
          <p:nvPr/>
        </p:nvSpPr>
        <p:spPr>
          <a:xfrm>
            <a:off x="9041607" y="4502685"/>
            <a:ext cx="313136" cy="2145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41" name="向右箭號 66">
            <a:extLst>
              <a:ext uri="{FF2B5EF4-FFF2-40B4-BE49-F238E27FC236}">
                <a16:creationId xmlns:a16="http://schemas.microsoft.com/office/drawing/2014/main" id="{BE165E8C-C9AB-41BC-BD75-A90C17DB49B5}"/>
              </a:ext>
            </a:extLst>
          </p:cNvPr>
          <p:cNvSpPr/>
          <p:nvPr/>
        </p:nvSpPr>
        <p:spPr>
          <a:xfrm rot="5400000">
            <a:off x="8999443" y="4668010"/>
            <a:ext cx="214596" cy="313136"/>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altLang="en-US" dirty="0" lang="zh-TW">
              <a:solidFill>
                <a:srgbClr val="C00000"/>
              </a:solidFill>
            </a:endParaRPr>
          </a:p>
        </p:txBody>
      </p:sp>
      <p:sp>
        <p:nvSpPr>
          <p:cNvPr id="44" name="矩形 43">
            <a:extLst>
              <a:ext uri="{FF2B5EF4-FFF2-40B4-BE49-F238E27FC236}">
                <a16:creationId xmlns:a16="http://schemas.microsoft.com/office/drawing/2014/main" id="{532165A0-D3A2-45F5-A4C6-248E15A4D013}"/>
              </a:ext>
            </a:extLst>
          </p:cNvPr>
          <p:cNvSpPr/>
          <p:nvPr/>
        </p:nvSpPr>
        <p:spPr>
          <a:xfrm>
            <a:off x="6909035" y="3272993"/>
            <a:ext cx="487111" cy="3238902"/>
          </a:xfrm>
          <a:prstGeom prst="rect">
            <a:avLst/>
          </a:prstGeom>
          <a:solidFill>
            <a:srgbClr val="FBCEC5"/>
          </a:solidFill>
          <a:ln>
            <a:noFil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style>
          <a:lnRef idx="3">
            <a:schemeClr val="lt1"/>
          </a:lnRef>
          <a:fillRef idx="1">
            <a:schemeClr val="accent2"/>
          </a:fillRef>
          <a:effectRef idx="1">
            <a:schemeClr val="accent2"/>
          </a:effectRef>
          <a:fontRef idx="minor">
            <a:schemeClr val="lt1"/>
          </a:fontRef>
        </p:style>
        <p:txBody>
          <a:bodyPr anchor="ctr" rtlCol="0"/>
          <a:lstStyle/>
          <a:p>
            <a:pPr algn="ctr"/>
            <a:r>
              <a:rPr altLang="en-US" b="1" dirty="0" lang="zh-TW">
                <a:solidFill>
                  <a:schemeClr val="tx1"/>
                </a:solidFill>
                <a:latin charset="-120" panose="020B0604030504040204" pitchFamily="34" typeface="微軟正黑體"/>
                <a:ea charset="-120" panose="020B0604030504040204" pitchFamily="34" typeface="微軟正黑體"/>
              </a:rPr>
              <a:t>詳讀規定說明後</a:t>
            </a:r>
            <a:endParaRPr altLang="zh-TW" b="1" dirty="0" lang="en-US">
              <a:solidFill>
                <a:schemeClr val="tx1"/>
              </a:solidFill>
              <a:latin charset="-120" panose="020B0604030504040204" pitchFamily="34" typeface="微軟正黑體"/>
              <a:ea charset="-120" panose="020B0604030504040204" pitchFamily="34" typeface="微軟正黑體"/>
            </a:endParaRPr>
          </a:p>
          <a:p>
            <a:pPr algn="ctr"/>
            <a:r>
              <a:rPr altLang="en-US" b="1" dirty="0" lang="zh-TW">
                <a:solidFill>
                  <a:schemeClr val="tx1"/>
                </a:solidFill>
                <a:latin charset="-120" panose="020B0604030504040204" pitchFamily="34" typeface="微軟正黑體"/>
                <a:ea charset="-120" panose="020B0604030504040204" pitchFamily="34" typeface="微軟正黑體"/>
              </a:rPr>
              <a:t>，請勾選</a:t>
            </a:r>
          </a:p>
        </p:txBody>
      </p:sp>
      <p:cxnSp>
        <p:nvCxnSpPr>
          <p:cNvPr id="60" name="直線接點 59">
            <a:extLst>
              <a:ext uri="{FF2B5EF4-FFF2-40B4-BE49-F238E27FC236}">
                <a16:creationId xmlns:a16="http://schemas.microsoft.com/office/drawing/2014/main" id="{75E490FE-2292-4B47-B47A-D0C2F5403B4C}"/>
              </a:ext>
            </a:extLst>
          </p:cNvPr>
          <p:cNvCxnSpPr/>
          <p:nvPr/>
        </p:nvCxnSpPr>
        <p:spPr>
          <a:xfrm flipH="1">
            <a:off x="7396146" y="4418176"/>
            <a:ext cx="197625" cy="15965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61" name="直線接點 60">
            <a:extLst>
              <a:ext uri="{FF2B5EF4-FFF2-40B4-BE49-F238E27FC236}">
                <a16:creationId xmlns:a16="http://schemas.microsoft.com/office/drawing/2014/main" id="{31F302DC-BE5A-4A89-8BED-B4BA28AA4B0E}"/>
              </a:ext>
            </a:extLst>
          </p:cNvPr>
          <p:cNvCxnSpPr>
            <a:cxnSpLocks/>
          </p:cNvCxnSpPr>
          <p:nvPr/>
        </p:nvCxnSpPr>
        <p:spPr>
          <a:xfrm flipH="1" flipV="1">
            <a:off x="7396146" y="6145774"/>
            <a:ext cx="1320564" cy="126839"/>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7" name="矩形 66">
            <a:extLst>
              <a:ext uri="{FF2B5EF4-FFF2-40B4-BE49-F238E27FC236}">
                <a16:creationId xmlns:a16="http://schemas.microsoft.com/office/drawing/2014/main" id="{92AB15F9-5D2F-4BBD-893A-0A7AB3E80FD7}"/>
              </a:ext>
            </a:extLst>
          </p:cNvPr>
          <p:cNvSpPr/>
          <p:nvPr/>
        </p:nvSpPr>
        <p:spPr>
          <a:xfrm>
            <a:off x="9270594" y="6377583"/>
            <a:ext cx="313136" cy="2145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Tree>
    <p:extLst>
      <p:ext uri="{BB962C8B-B14F-4D97-AF65-F5344CB8AC3E}">
        <p14:creationId xmlns:p14="http://schemas.microsoft.com/office/powerpoint/2010/main" val="3422177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7112000" y="995680"/>
            <a:ext cx="4895273"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步驟六 上傳一至六學期「修課紀錄」</a:t>
            </a:r>
            <a:r>
              <a:rPr lang="en-US" altLang="zh-TW" sz="2000" b="1" dirty="0">
                <a:latin typeface="微軟正黑體" panose="020B0604030504040204" pitchFamily="34" charset="-120"/>
                <a:ea typeface="微軟正黑體" panose="020B0604030504040204" pitchFamily="34" charset="-120"/>
              </a:rPr>
              <a:t>(3/3)</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5195587" y="4204916"/>
            <a:ext cx="6523924" cy="1460242"/>
          </a:xfrm>
          <a:prstGeom prst="rect">
            <a:avLst/>
          </a:prstGeom>
          <a:solidFill>
            <a:schemeClr val="accent6">
              <a:lumMod val="75000"/>
            </a:schemeClr>
          </a:solidFill>
          <a:ln>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285750" indent="-285750">
              <a:buFont typeface="Wingdings" panose="05000000000000000000" pitchFamily="2" charset="2"/>
              <a:buChar char="Ø"/>
            </a:pP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請點選「選擇檔案」上傳</a:t>
            </a:r>
            <a:r>
              <a:rPr lang="zh-TW" altLang="en-US" b="1" u="sng"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a:t>
            </a:r>
            <a:r>
              <a:rPr lang="en-US" altLang="zh-TW" b="1" u="sng"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u="sng"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六學期修課紀錄</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上傳檔案須為</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PDF</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檔，大小以</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4MB</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為限。</a:t>
            </a:r>
            <a:endPar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成功上傳後</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須點選「預覽」檢視所上傳之成績單是否正確</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若要重新上傳可點選「選擇檔案」。</a:t>
            </a:r>
          </a:p>
        </p:txBody>
      </p:sp>
      <p:sp>
        <p:nvSpPr>
          <p:cNvPr id="11" name="圓角矩形 10"/>
          <p:cNvSpPr/>
          <p:nvPr/>
        </p:nvSpPr>
        <p:spPr>
          <a:xfrm>
            <a:off x="1009098" y="963521"/>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14" name="矩形 13"/>
          <p:cNvSpPr/>
          <p:nvPr/>
        </p:nvSpPr>
        <p:spPr>
          <a:xfrm>
            <a:off x="1166571" y="1786736"/>
            <a:ext cx="3955845" cy="402765"/>
          </a:xfrm>
          <a:prstGeom prst="rect">
            <a:avLst/>
          </a:prstGeom>
          <a:solidFill>
            <a:srgbClr val="0070C0"/>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b="1" dirty="0">
                <a:solidFill>
                  <a:schemeClr val="bg1"/>
                </a:solidFill>
                <a:latin typeface="微軟正黑體" panose="020B0604030504040204" pitchFamily="34" charset="-120"/>
                <a:ea typeface="微軟正黑體" panose="020B0604030504040204" pitchFamily="34" charset="-120"/>
              </a:rPr>
              <a:t>未</a:t>
            </a:r>
            <a:r>
              <a:rPr lang="zh-TW" altLang="zh-TW" b="1" dirty="0">
                <a:solidFill>
                  <a:schemeClr val="bg1"/>
                </a:solidFill>
                <a:latin typeface="微軟正黑體" panose="020B0604030504040204" pitchFamily="34" charset="-120"/>
                <a:ea typeface="微軟正黑體" panose="020B0604030504040204" pitchFamily="34" charset="-120"/>
              </a:rPr>
              <a:t>具</a:t>
            </a:r>
            <a:r>
              <a:rPr lang="zh-TW" altLang="en-US" b="1" dirty="0">
                <a:solidFill>
                  <a:schemeClr val="bg1"/>
                </a:solidFill>
                <a:latin typeface="微軟正黑體" panose="020B0604030504040204" pitchFamily="34" charset="-120"/>
                <a:ea typeface="微軟正黑體" panose="020B0604030504040204" pitchFamily="34" charset="-120"/>
              </a:rPr>
              <a:t>有</a:t>
            </a:r>
            <a:r>
              <a:rPr lang="zh-TW" altLang="zh-TW" b="1" dirty="0">
                <a:solidFill>
                  <a:schemeClr val="bg1"/>
                </a:solidFill>
                <a:latin typeface="微軟正黑體" panose="020B0604030504040204" pitchFamily="34" charset="-120"/>
                <a:ea typeface="微軟正黑體" panose="020B0604030504040204" pitchFamily="34" charset="-120"/>
              </a:rPr>
              <a:t>中央資料庫學習歷程檔案</a:t>
            </a:r>
            <a:r>
              <a:rPr lang="zh-TW" altLang="en-US" b="1" dirty="0">
                <a:solidFill>
                  <a:schemeClr val="bg1"/>
                </a:solidFill>
                <a:latin typeface="微軟正黑體" panose="020B0604030504040204" pitchFamily="34" charset="-120"/>
                <a:ea typeface="微軟正黑體" panose="020B0604030504040204" pitchFamily="34" charset="-120"/>
              </a:rPr>
              <a:t>考生</a:t>
            </a:r>
          </a:p>
        </p:txBody>
      </p:sp>
      <p:sp>
        <p:nvSpPr>
          <p:cNvPr id="12" name="文字方塊 11">
            <a:extLst>
              <a:ext uri="{FF2B5EF4-FFF2-40B4-BE49-F238E27FC236}">
                <a16:creationId xmlns:a16="http://schemas.microsoft.com/office/drawing/2014/main" id="{605ED151-45EF-452C-9439-B96EFD7FFBC6}"/>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pic>
        <p:nvPicPr>
          <p:cNvPr id="3" name="圖片 2">
            <a:extLst>
              <a:ext uri="{FF2B5EF4-FFF2-40B4-BE49-F238E27FC236}">
                <a16:creationId xmlns:a16="http://schemas.microsoft.com/office/drawing/2014/main" id="{A6DA0D60-A653-4BA4-AAC1-E1C5585AE35B}"/>
              </a:ext>
            </a:extLst>
          </p:cNvPr>
          <p:cNvPicPr>
            <a:picLocks noChangeAspect="1"/>
          </p:cNvPicPr>
          <p:nvPr/>
        </p:nvPicPr>
        <p:blipFill rotWithShape="1">
          <a:blip r:embed="rId3">
            <a:extLst>
              <a:ext uri="{28A0092B-C50C-407E-A947-70E740481C1C}">
                <a14:useLocalDpi xmlns:a14="http://schemas.microsoft.com/office/drawing/2010/main" val="0"/>
              </a:ext>
            </a:extLst>
          </a:blip>
          <a:srcRect l="682" r="4803"/>
          <a:stretch/>
        </p:blipFill>
        <p:spPr>
          <a:xfrm>
            <a:off x="1009098" y="2427408"/>
            <a:ext cx="10843941" cy="1539601"/>
          </a:xfrm>
          <a:prstGeom prst="rect">
            <a:avLst/>
          </a:prstGeom>
        </p:spPr>
      </p:pic>
      <p:sp>
        <p:nvSpPr>
          <p:cNvPr id="16" name="橢圓 15"/>
          <p:cNvSpPr/>
          <p:nvPr/>
        </p:nvSpPr>
        <p:spPr>
          <a:xfrm>
            <a:off x="7548936" y="3315826"/>
            <a:ext cx="1006269" cy="7305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66">
            <a:extLst>
              <a:ext uri="{FF2B5EF4-FFF2-40B4-BE49-F238E27FC236}">
                <a16:creationId xmlns:a16="http://schemas.microsoft.com/office/drawing/2014/main" id="{E1096D57-60AF-469B-A991-C9EAC089E6B3}"/>
              </a:ext>
            </a:extLst>
          </p:cNvPr>
          <p:cNvSpPr/>
          <p:nvPr/>
        </p:nvSpPr>
        <p:spPr>
          <a:xfrm rot="17991211">
            <a:off x="8858373" y="3889837"/>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Tree>
    <p:extLst>
      <p:ext uri="{BB962C8B-B14F-4D97-AF65-F5344CB8AC3E}">
        <p14:creationId xmlns:p14="http://schemas.microsoft.com/office/powerpoint/2010/main" val="3750652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6943457" y="796519"/>
            <a:ext cx="4993499" cy="498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方式一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勾選上傳 「</a:t>
            </a:r>
            <a:r>
              <a:rPr lang="en-US" altLang="zh-TW" sz="2100" b="1" dirty="0">
                <a:latin typeface="微軟正黑體" panose="020B0604030504040204" pitchFamily="34" charset="-120"/>
                <a:ea typeface="微軟正黑體" panose="020B0604030504040204" pitchFamily="34" charset="-120"/>
              </a:rPr>
              <a:t>B-1</a:t>
            </a:r>
            <a:r>
              <a:rPr lang="zh-TW" altLang="en-US" sz="2100" b="1" dirty="0">
                <a:latin typeface="微軟正黑體" panose="020B0604030504040204" pitchFamily="34" charset="-120"/>
                <a:ea typeface="微軟正黑體" panose="020B0604030504040204" pitchFamily="34" charset="-120"/>
              </a:rPr>
              <a:t>、</a:t>
            </a:r>
            <a:r>
              <a:rPr lang="en-US" altLang="zh-TW" sz="2100" b="1" dirty="0">
                <a:latin typeface="微軟正黑體" panose="020B0604030504040204" pitchFamily="34" charset="-120"/>
                <a:ea typeface="微軟正黑體" panose="020B0604030504040204" pitchFamily="34" charset="-120"/>
              </a:rPr>
              <a:t>B-2</a:t>
            </a:r>
            <a:r>
              <a:rPr lang="zh-TW" altLang="en-US" sz="2100" b="1" dirty="0">
                <a:latin typeface="微軟正黑體" panose="020B0604030504040204" pitchFamily="34" charset="-120"/>
                <a:ea typeface="微軟正黑體" panose="020B0604030504040204" pitchFamily="34" charset="-120"/>
              </a:rPr>
              <a:t>」</a:t>
            </a:r>
            <a:r>
              <a:rPr lang="zh-TW" altLang="zh-TW" sz="2100" b="1" dirty="0">
                <a:latin typeface="微軟正黑體" panose="020B0604030504040204" pitchFamily="34" charset="-120"/>
                <a:ea typeface="微軟正黑體" panose="020B0604030504040204" pitchFamily="34" charset="-120"/>
              </a:rPr>
              <a:t> </a:t>
            </a:r>
            <a:r>
              <a:rPr lang="en-US" altLang="zh-TW" sz="2100" b="1" dirty="0">
                <a:latin typeface="微軟正黑體" panose="020B0604030504040204" pitchFamily="34" charset="-120"/>
                <a:ea typeface="微軟正黑體" panose="020B0604030504040204" pitchFamily="34" charset="-120"/>
              </a:rPr>
              <a:t>(1/3)</a:t>
            </a:r>
            <a:endParaRPr lang="zh-TW" altLang="en-US" sz="2100" b="1" dirty="0">
              <a:latin typeface="微軟正黑體" panose="020B0604030504040204" pitchFamily="34" charset="-120"/>
              <a:ea typeface="微軟正黑體" panose="020B0604030504040204" pitchFamily="34"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1" y="753482"/>
            <a:ext cx="1006636" cy="601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255044" y="971112"/>
            <a:ext cx="387876" cy="4739854"/>
          </a:xfrm>
          <a:prstGeom prst="rect">
            <a:avLst/>
          </a:prstGeom>
          <a:solidFill>
            <a:schemeClr val="accent6"/>
          </a:solidFill>
          <a:ln>
            <a:solidFill>
              <a:schemeClr val="accent6"/>
            </a:solidFill>
          </a:ln>
        </p:spPr>
        <p:style>
          <a:lnRef idx="3">
            <a:schemeClr val="lt1"/>
          </a:lnRef>
          <a:fillRef idx="1">
            <a:schemeClr val="accent4"/>
          </a:fillRef>
          <a:effectRef idx="1">
            <a:schemeClr val="accent4"/>
          </a:effectRef>
          <a:fontRef idx="minor">
            <a:schemeClr val="lt1"/>
          </a:fontRef>
        </p:style>
        <p:txBody>
          <a:bodyPr vert="horz"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方式</a:t>
            </a:r>
            <a:r>
              <a:rPr lang="en-US" altLang="zh-TW" b="1" dirty="0">
                <a:solidFill>
                  <a:schemeClr val="bg1"/>
                </a:solidFill>
                <a:latin typeface="微軟正黑體" panose="020B0604030504040204" pitchFamily="34" charset="-120"/>
                <a:ea typeface="微軟正黑體" panose="020B0604030504040204" pitchFamily="34" charset="-120"/>
              </a:rPr>
              <a:t>1</a:t>
            </a:r>
          </a:p>
          <a:p>
            <a:pPr algn="ctr"/>
            <a:r>
              <a:rPr lang="zh-TW" altLang="en-US" b="1" dirty="0">
                <a:solidFill>
                  <a:schemeClr val="bg1"/>
                </a:solidFill>
                <a:latin typeface="微軟正黑體" panose="020B0604030504040204" pitchFamily="34" charset="-120"/>
                <a:ea typeface="微軟正黑體" panose="020B0604030504040204" pitchFamily="34" charset="-120"/>
              </a:rPr>
              <a:t>：勾選中央資料庫學習歷程檔案</a:t>
            </a:r>
          </a:p>
        </p:txBody>
      </p:sp>
      <p:sp>
        <p:nvSpPr>
          <p:cNvPr id="24" name="流程圖: 換頁接點 23"/>
          <p:cNvSpPr/>
          <p:nvPr/>
        </p:nvSpPr>
        <p:spPr>
          <a:xfrm>
            <a:off x="244112" y="5719903"/>
            <a:ext cx="417246" cy="881354"/>
          </a:xfrm>
          <a:prstGeom prst="flowChartOffpageConnector">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技</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高</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23" name="圓角矩形 22"/>
          <p:cNvSpPr/>
          <p:nvPr/>
        </p:nvSpPr>
        <p:spPr>
          <a:xfrm>
            <a:off x="897963" y="737122"/>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pic>
        <p:nvPicPr>
          <p:cNvPr id="6" name="圖片 5">
            <a:extLst>
              <a:ext uri="{FF2B5EF4-FFF2-40B4-BE49-F238E27FC236}">
                <a16:creationId xmlns:a16="http://schemas.microsoft.com/office/drawing/2014/main" id="{C4D7313F-B515-42C5-92C3-22C0B7E39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671" y="1599099"/>
            <a:ext cx="9686318" cy="4870782"/>
          </a:xfrm>
          <a:prstGeom prst="rect">
            <a:avLst/>
          </a:prstGeom>
        </p:spPr>
      </p:pic>
      <p:sp>
        <p:nvSpPr>
          <p:cNvPr id="16" name="矩形 15"/>
          <p:cNvSpPr/>
          <p:nvPr/>
        </p:nvSpPr>
        <p:spPr>
          <a:xfrm>
            <a:off x="937581" y="2440399"/>
            <a:ext cx="352754" cy="186014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勾選繳交項目</a:t>
            </a:r>
          </a:p>
        </p:txBody>
      </p:sp>
      <p:sp>
        <p:nvSpPr>
          <p:cNvPr id="19" name="橢圓 18"/>
          <p:cNvSpPr/>
          <p:nvPr/>
        </p:nvSpPr>
        <p:spPr>
          <a:xfrm>
            <a:off x="948780" y="2264222"/>
            <a:ext cx="324000" cy="324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矩形 13"/>
          <p:cNvSpPr/>
          <p:nvPr/>
        </p:nvSpPr>
        <p:spPr>
          <a:xfrm>
            <a:off x="11150494" y="2417990"/>
            <a:ext cx="352754" cy="37274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預覽檔案</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證明文件、影音檔案</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 name="橢圓 19"/>
          <p:cNvSpPr/>
          <p:nvPr/>
        </p:nvSpPr>
        <p:spPr>
          <a:xfrm>
            <a:off x="11164047" y="2260599"/>
            <a:ext cx="324000" cy="324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1" name="矩形 20"/>
          <p:cNvSpPr/>
          <p:nvPr/>
        </p:nvSpPr>
        <p:spPr>
          <a:xfrm>
            <a:off x="7977262" y="1408976"/>
            <a:ext cx="2954089" cy="28892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勾選完後，請點選「儲存」</a:t>
            </a:r>
          </a:p>
        </p:txBody>
      </p:sp>
      <p:sp>
        <p:nvSpPr>
          <p:cNvPr id="25" name="文字方塊 24">
            <a:extLst>
              <a:ext uri="{FF2B5EF4-FFF2-40B4-BE49-F238E27FC236}">
                <a16:creationId xmlns:a16="http://schemas.microsoft.com/office/drawing/2014/main" id="{425E5E34-83BC-487E-911D-0498B476FC25}"/>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22" name="橢圓 21"/>
          <p:cNvSpPr/>
          <p:nvPr/>
        </p:nvSpPr>
        <p:spPr>
          <a:xfrm>
            <a:off x="7744391" y="1391437"/>
            <a:ext cx="324000" cy="324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3</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8" name="矩形 27">
            <a:extLst>
              <a:ext uri="{FF2B5EF4-FFF2-40B4-BE49-F238E27FC236}">
                <a16:creationId xmlns:a16="http://schemas.microsoft.com/office/drawing/2014/main" id="{0F34ADF0-5CBF-40D3-B345-34C7ED107E52}"/>
              </a:ext>
            </a:extLst>
          </p:cNvPr>
          <p:cNvSpPr/>
          <p:nvPr/>
        </p:nvSpPr>
        <p:spPr>
          <a:xfrm>
            <a:off x="1401392" y="2557965"/>
            <a:ext cx="684859" cy="1037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7254A00C-2A2D-48B8-9E0E-C66456C86FB3}"/>
              </a:ext>
            </a:extLst>
          </p:cNvPr>
          <p:cNvSpPr/>
          <p:nvPr/>
        </p:nvSpPr>
        <p:spPr>
          <a:xfrm>
            <a:off x="1401391" y="4468144"/>
            <a:ext cx="684859" cy="2039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A2319D30-1E9B-430A-994B-DC8310F6F46D}"/>
              </a:ext>
            </a:extLst>
          </p:cNvPr>
          <p:cNvSpPr/>
          <p:nvPr/>
        </p:nvSpPr>
        <p:spPr>
          <a:xfrm>
            <a:off x="9454306" y="2557965"/>
            <a:ext cx="1509616" cy="1037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7664239F-5DAA-49A3-8459-1B3F7FECFD3B}"/>
              </a:ext>
            </a:extLst>
          </p:cNvPr>
          <p:cNvSpPr/>
          <p:nvPr/>
        </p:nvSpPr>
        <p:spPr>
          <a:xfrm>
            <a:off x="9454397" y="4458198"/>
            <a:ext cx="1509525" cy="2049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A066BF1B-1243-4E71-AB05-5C674B63B6CF}"/>
              </a:ext>
            </a:extLst>
          </p:cNvPr>
          <p:cNvSpPr/>
          <p:nvPr/>
        </p:nvSpPr>
        <p:spPr>
          <a:xfrm>
            <a:off x="7977262" y="1784731"/>
            <a:ext cx="2356346" cy="352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向右箭號 66">
            <a:extLst>
              <a:ext uri="{FF2B5EF4-FFF2-40B4-BE49-F238E27FC236}">
                <a16:creationId xmlns:a16="http://schemas.microsoft.com/office/drawing/2014/main" id="{0606674A-AD1A-4C2C-A9D7-15968A33418A}"/>
              </a:ext>
            </a:extLst>
          </p:cNvPr>
          <p:cNvSpPr/>
          <p:nvPr/>
        </p:nvSpPr>
        <p:spPr>
          <a:xfrm rot="19761215">
            <a:off x="7643195" y="1885601"/>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Tree>
    <p:extLst>
      <p:ext uri="{BB962C8B-B14F-4D97-AF65-F5344CB8AC3E}">
        <p14:creationId xmlns:p14="http://schemas.microsoft.com/office/powerpoint/2010/main" val="1823752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 y="753482"/>
            <a:ext cx="1006636" cy="601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255044" y="988868"/>
            <a:ext cx="387876" cy="4739854"/>
          </a:xfrm>
          <a:prstGeom prst="rect">
            <a:avLst/>
          </a:prstGeom>
          <a:solidFill>
            <a:schemeClr val="accent6"/>
          </a:solidFill>
          <a:ln>
            <a:solidFill>
              <a:schemeClr val="accent6"/>
            </a:solidFill>
          </a:ln>
        </p:spPr>
        <p:style>
          <a:lnRef idx="3">
            <a:schemeClr val="lt1"/>
          </a:lnRef>
          <a:fillRef idx="1">
            <a:schemeClr val="accent4"/>
          </a:fillRef>
          <a:effectRef idx="1">
            <a:schemeClr val="accent4"/>
          </a:effectRef>
          <a:fontRef idx="minor">
            <a:schemeClr val="lt1"/>
          </a:fontRef>
        </p:style>
        <p:txBody>
          <a:bodyPr vert="horz"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方式</a:t>
            </a:r>
            <a:r>
              <a:rPr lang="en-US" altLang="zh-TW" b="1" dirty="0">
                <a:solidFill>
                  <a:schemeClr val="bg1"/>
                </a:solidFill>
                <a:latin typeface="微軟正黑體" panose="020B0604030504040204" pitchFamily="34" charset="-120"/>
                <a:ea typeface="微軟正黑體" panose="020B0604030504040204" pitchFamily="34" charset="-120"/>
              </a:rPr>
              <a:t>1</a:t>
            </a:r>
          </a:p>
          <a:p>
            <a:pPr algn="ctr"/>
            <a:r>
              <a:rPr lang="zh-TW" altLang="en-US" b="1" dirty="0">
                <a:solidFill>
                  <a:schemeClr val="bg1"/>
                </a:solidFill>
                <a:latin typeface="微軟正黑體" panose="020B0604030504040204" pitchFamily="34" charset="-120"/>
                <a:ea typeface="微軟正黑體" panose="020B0604030504040204" pitchFamily="34" charset="-120"/>
              </a:rPr>
              <a:t>：勾選中央資料庫學習歷程檔案</a:t>
            </a:r>
          </a:p>
        </p:txBody>
      </p:sp>
      <p:sp>
        <p:nvSpPr>
          <p:cNvPr id="27" name="流程圖: 換頁接點 26"/>
          <p:cNvSpPr/>
          <p:nvPr/>
        </p:nvSpPr>
        <p:spPr>
          <a:xfrm>
            <a:off x="244112" y="5719909"/>
            <a:ext cx="417246" cy="881354"/>
          </a:xfrm>
          <a:prstGeom prst="flowChartOffpageConnector">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普高</a:t>
            </a:r>
            <a:endParaRPr lang="zh-TW" altLang="en-US" dirty="0">
              <a:solidFill>
                <a:schemeClr val="bg1"/>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476A17EA-685B-465B-AF1B-B61CBAE23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321" y="1024693"/>
            <a:ext cx="10034568" cy="5328899"/>
          </a:xfrm>
          <a:prstGeom prst="rect">
            <a:avLst/>
          </a:prstGeom>
        </p:spPr>
      </p:pic>
      <p:sp>
        <p:nvSpPr>
          <p:cNvPr id="14" name="矩形 13"/>
          <p:cNvSpPr/>
          <p:nvPr/>
        </p:nvSpPr>
        <p:spPr>
          <a:xfrm>
            <a:off x="11226656" y="1962908"/>
            <a:ext cx="302400" cy="345247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預覽檔案</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證明文件、影音檔案</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矩形 15"/>
          <p:cNvSpPr/>
          <p:nvPr/>
        </p:nvSpPr>
        <p:spPr>
          <a:xfrm>
            <a:off x="1042118" y="1967758"/>
            <a:ext cx="302400" cy="175198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勾選繳交項目</a:t>
            </a:r>
          </a:p>
        </p:txBody>
      </p:sp>
      <p:sp>
        <p:nvSpPr>
          <p:cNvPr id="20" name="橢圓 19"/>
          <p:cNvSpPr/>
          <p:nvPr/>
        </p:nvSpPr>
        <p:spPr>
          <a:xfrm>
            <a:off x="11214430" y="1741297"/>
            <a:ext cx="324000" cy="324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1" name="矩形 20"/>
          <p:cNvSpPr/>
          <p:nvPr/>
        </p:nvSpPr>
        <p:spPr>
          <a:xfrm>
            <a:off x="6454495" y="771830"/>
            <a:ext cx="3078978" cy="30342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勾選完後，請點選「儲存」</a:t>
            </a:r>
          </a:p>
        </p:txBody>
      </p:sp>
      <p:sp>
        <p:nvSpPr>
          <p:cNvPr id="19" name="橢圓 18"/>
          <p:cNvSpPr/>
          <p:nvPr/>
        </p:nvSpPr>
        <p:spPr>
          <a:xfrm>
            <a:off x="1032780" y="1767739"/>
            <a:ext cx="324000" cy="324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2" name="橢圓 21"/>
          <p:cNvSpPr/>
          <p:nvPr/>
        </p:nvSpPr>
        <p:spPr>
          <a:xfrm>
            <a:off x="6223434" y="718730"/>
            <a:ext cx="352800" cy="3528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3</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文字方塊 17">
            <a:extLst>
              <a:ext uri="{FF2B5EF4-FFF2-40B4-BE49-F238E27FC236}">
                <a16:creationId xmlns:a16="http://schemas.microsoft.com/office/drawing/2014/main" id="{9412A115-21C9-4EEF-9D79-D655BC9E5908}"/>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23" name="矩形 22">
            <a:extLst>
              <a:ext uri="{FF2B5EF4-FFF2-40B4-BE49-F238E27FC236}">
                <a16:creationId xmlns:a16="http://schemas.microsoft.com/office/drawing/2014/main" id="{8410EA20-D903-47E6-9BED-86E08C588BAB}"/>
              </a:ext>
            </a:extLst>
          </p:cNvPr>
          <p:cNvSpPr/>
          <p:nvPr/>
        </p:nvSpPr>
        <p:spPr>
          <a:xfrm>
            <a:off x="1444241" y="2065203"/>
            <a:ext cx="606502" cy="41195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CF101C3D-E7BE-4A57-B553-3D6475074F91}"/>
              </a:ext>
            </a:extLst>
          </p:cNvPr>
          <p:cNvSpPr/>
          <p:nvPr/>
        </p:nvSpPr>
        <p:spPr>
          <a:xfrm>
            <a:off x="9632272" y="2065202"/>
            <a:ext cx="1536972" cy="41195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060A04AF-2288-42E1-B91F-085479327462}"/>
              </a:ext>
            </a:extLst>
          </p:cNvPr>
          <p:cNvSpPr/>
          <p:nvPr/>
        </p:nvSpPr>
        <p:spPr>
          <a:xfrm>
            <a:off x="6514093" y="1115920"/>
            <a:ext cx="1537954" cy="352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向右箭號 66">
            <a:extLst>
              <a:ext uri="{FF2B5EF4-FFF2-40B4-BE49-F238E27FC236}">
                <a16:creationId xmlns:a16="http://schemas.microsoft.com/office/drawing/2014/main" id="{1AF6C0C8-3595-4D1F-A83B-0EB5CC41730F}"/>
              </a:ext>
            </a:extLst>
          </p:cNvPr>
          <p:cNvSpPr/>
          <p:nvPr/>
        </p:nvSpPr>
        <p:spPr>
          <a:xfrm rot="17991211">
            <a:off x="6505786" y="1473289"/>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Tree>
    <p:extLst>
      <p:ext uri="{BB962C8B-B14F-4D97-AF65-F5344CB8AC3E}">
        <p14:creationId xmlns:p14="http://schemas.microsoft.com/office/powerpoint/2010/main" val="4107548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841C0761-290D-433C-8152-C37F437F8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913" y="1365780"/>
            <a:ext cx="9493439" cy="5265840"/>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6933595" y="772410"/>
            <a:ext cx="4515479"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方式一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 勾選</a:t>
            </a:r>
            <a:r>
              <a:rPr lang="zh-TW" altLang="zh-TW" sz="2100" b="1" dirty="0">
                <a:latin typeface="微軟正黑體" panose="020B0604030504040204" pitchFamily="34" charset="-120"/>
                <a:ea typeface="微軟正黑體" panose="020B0604030504040204" pitchFamily="34" charset="-120"/>
              </a:rPr>
              <a:t>「</a:t>
            </a:r>
            <a:r>
              <a:rPr lang="en-US" altLang="zh-TW" sz="2100" b="1" dirty="0">
                <a:latin typeface="微軟正黑體" panose="020B0604030504040204" pitchFamily="34" charset="-120"/>
                <a:ea typeface="微軟正黑體" panose="020B0604030504040204" pitchFamily="34" charset="-120"/>
              </a:rPr>
              <a:t>C.</a:t>
            </a:r>
            <a:r>
              <a:rPr lang="zh-TW" altLang="en-US" sz="2100" b="1" dirty="0">
                <a:latin typeface="微軟正黑體" panose="020B0604030504040204" pitchFamily="34" charset="-120"/>
                <a:ea typeface="微軟正黑體" panose="020B0604030504040204" pitchFamily="34" charset="-120"/>
              </a:rPr>
              <a:t>多元</a:t>
            </a:r>
            <a:r>
              <a:rPr lang="zh-TW" altLang="zh-TW" sz="2100" b="1" dirty="0">
                <a:latin typeface="微軟正黑體" panose="020B0604030504040204" pitchFamily="34" charset="-120"/>
                <a:ea typeface="微軟正黑體" panose="020B0604030504040204" pitchFamily="34" charset="-120"/>
              </a:rPr>
              <a:t>學習」</a:t>
            </a:r>
            <a:r>
              <a:rPr lang="en-US" altLang="zh-TW" sz="2100" b="1" dirty="0">
                <a:latin typeface="微軟正黑體" panose="020B0604030504040204" pitchFamily="34" charset="-120"/>
                <a:ea typeface="微軟正黑體" panose="020B0604030504040204" pitchFamily="34" charset="-120"/>
              </a:rPr>
              <a:t>(3/3)</a:t>
            </a:r>
            <a:r>
              <a:rPr lang="zh-TW" altLang="zh-TW" sz="2100" b="1" dirty="0">
                <a:latin typeface="微軟正黑體" panose="020B0604030504040204" pitchFamily="34" charset="-120"/>
                <a:ea typeface="微軟正黑體" panose="020B0604030504040204" pitchFamily="34" charset="-120"/>
              </a:rPr>
              <a:t> </a:t>
            </a:r>
            <a:endParaRPr lang="zh-TW" altLang="en-US" sz="2100" b="1" dirty="0">
              <a:latin typeface="微軟正黑體" panose="020B0604030504040204" pitchFamily="34" charset="-120"/>
              <a:ea typeface="微軟正黑體" panose="020B0604030504040204" pitchFamily="34"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1" y="753482"/>
            <a:ext cx="1006636" cy="601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238118" y="977573"/>
            <a:ext cx="387876" cy="5228964"/>
          </a:xfrm>
          <a:prstGeom prst="rect">
            <a:avLst/>
          </a:prstGeom>
          <a:solidFill>
            <a:schemeClr val="accent6"/>
          </a:solidFill>
          <a:ln>
            <a:solidFill>
              <a:schemeClr val="accent6"/>
            </a:solidFill>
          </a:ln>
        </p:spPr>
        <p:style>
          <a:lnRef idx="3">
            <a:schemeClr val="lt1"/>
          </a:lnRef>
          <a:fillRef idx="1">
            <a:schemeClr val="accent4"/>
          </a:fillRef>
          <a:effectRef idx="1">
            <a:schemeClr val="accent4"/>
          </a:effectRef>
          <a:fontRef idx="minor">
            <a:schemeClr val="lt1"/>
          </a:fontRef>
        </p:style>
        <p:txBody>
          <a:bodyPr vert="horz"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方式</a:t>
            </a:r>
            <a:r>
              <a:rPr lang="en-US" altLang="zh-TW" b="1" dirty="0">
                <a:solidFill>
                  <a:schemeClr val="bg1"/>
                </a:solidFill>
                <a:latin typeface="微軟正黑體" panose="020B0604030504040204" pitchFamily="34" charset="-120"/>
                <a:ea typeface="微軟正黑體" panose="020B0604030504040204" pitchFamily="34" charset="-120"/>
              </a:rPr>
              <a:t>1</a:t>
            </a:r>
          </a:p>
          <a:p>
            <a:pPr algn="ctr"/>
            <a:r>
              <a:rPr lang="zh-TW" altLang="en-US" b="1" dirty="0">
                <a:solidFill>
                  <a:schemeClr val="bg1"/>
                </a:solidFill>
                <a:latin typeface="微軟正黑體" panose="020B0604030504040204" pitchFamily="34" charset="-120"/>
                <a:ea typeface="微軟正黑體" panose="020B0604030504040204" pitchFamily="34" charset="-120"/>
              </a:rPr>
              <a:t>：勾選中央資料庫學習歷程檔案</a:t>
            </a:r>
          </a:p>
        </p:txBody>
      </p:sp>
      <p:sp>
        <p:nvSpPr>
          <p:cNvPr id="18" name="圓角矩形 17"/>
          <p:cNvSpPr/>
          <p:nvPr/>
        </p:nvSpPr>
        <p:spPr>
          <a:xfrm>
            <a:off x="840059" y="766061"/>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pic>
        <p:nvPicPr>
          <p:cNvPr id="6" name="圖片 5"/>
          <p:cNvPicPr>
            <a:picLocks noChangeAspect="1"/>
          </p:cNvPicPr>
          <p:nvPr/>
        </p:nvPicPr>
        <p:blipFill>
          <a:blip r:embed="rId4"/>
          <a:stretch>
            <a:fillRect/>
          </a:stretch>
        </p:blipFill>
        <p:spPr>
          <a:xfrm>
            <a:off x="3144963" y="3570522"/>
            <a:ext cx="5333333" cy="1400000"/>
          </a:xfrm>
          <a:prstGeom prst="rect">
            <a:avLst/>
          </a:prstGeom>
          <a:ln w="28575">
            <a:solidFill>
              <a:srgbClr val="C00000"/>
            </a:solidFill>
          </a:ln>
        </p:spPr>
      </p:pic>
      <p:sp>
        <p:nvSpPr>
          <p:cNvPr id="21" name="直線圖說文字 1 20"/>
          <p:cNvSpPr/>
          <p:nvPr/>
        </p:nvSpPr>
        <p:spPr>
          <a:xfrm>
            <a:off x="3144663" y="5339005"/>
            <a:ext cx="4125804" cy="1226362"/>
          </a:xfrm>
          <a:prstGeom prst="borderCallout1">
            <a:avLst>
              <a:gd name="adj1" fmla="val -1129"/>
              <a:gd name="adj2" fmla="val 51383"/>
              <a:gd name="adj3" fmla="val -55697"/>
              <a:gd name="adj4" fmla="val 61259"/>
            </a:avLst>
          </a:prstGeom>
          <a:solidFill>
            <a:schemeClr val="accent6">
              <a:lumMod val="75000"/>
            </a:schemeClr>
          </a:solid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按下</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儲存</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後，</a:t>
            </a:r>
            <a:endPar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系統會提醒</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目前勾選件數</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與</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尚可勾選件數</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資料未確認送出前皆可重新勾選後儲存</a:t>
            </a:r>
          </a:p>
        </p:txBody>
      </p:sp>
      <p:sp>
        <p:nvSpPr>
          <p:cNvPr id="24" name="矩形 23"/>
          <p:cNvSpPr/>
          <p:nvPr/>
        </p:nvSpPr>
        <p:spPr>
          <a:xfrm>
            <a:off x="1073334" y="2472857"/>
            <a:ext cx="353786" cy="155565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勾選繳交項目</a:t>
            </a:r>
          </a:p>
        </p:txBody>
      </p:sp>
      <p:sp>
        <p:nvSpPr>
          <p:cNvPr id="25" name="橢圓 24"/>
          <p:cNvSpPr/>
          <p:nvPr/>
        </p:nvSpPr>
        <p:spPr>
          <a:xfrm>
            <a:off x="1084127" y="2269812"/>
            <a:ext cx="324000" cy="324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2" name="群組 1">
            <a:extLst>
              <a:ext uri="{FF2B5EF4-FFF2-40B4-BE49-F238E27FC236}">
                <a16:creationId xmlns:a16="http://schemas.microsoft.com/office/drawing/2014/main" id="{9A73859E-7F38-402A-8641-64034E058012}"/>
              </a:ext>
            </a:extLst>
          </p:cNvPr>
          <p:cNvGrpSpPr/>
          <p:nvPr/>
        </p:nvGrpSpPr>
        <p:grpSpPr>
          <a:xfrm>
            <a:off x="9519299" y="2379802"/>
            <a:ext cx="324000" cy="3590140"/>
            <a:chOff x="9031314" y="2049385"/>
            <a:chExt cx="324000" cy="3590140"/>
          </a:xfrm>
        </p:grpSpPr>
        <p:sp>
          <p:nvSpPr>
            <p:cNvPr id="27" name="矩形 26"/>
            <p:cNvSpPr/>
            <p:nvPr/>
          </p:nvSpPr>
          <p:spPr>
            <a:xfrm>
              <a:off x="9044056" y="2276197"/>
              <a:ext cx="294559" cy="336332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預覽檔案</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證明文件、影音檔案</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橢圓 27"/>
            <p:cNvSpPr/>
            <p:nvPr/>
          </p:nvSpPr>
          <p:spPr>
            <a:xfrm>
              <a:off x="9031314" y="2049385"/>
              <a:ext cx="324000" cy="324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22" name="文字方塊 21">
            <a:extLst>
              <a:ext uri="{FF2B5EF4-FFF2-40B4-BE49-F238E27FC236}">
                <a16:creationId xmlns:a16="http://schemas.microsoft.com/office/drawing/2014/main" id="{C5967202-5196-447D-AAB8-9F32685D2E77}"/>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31" name="矩形 30">
            <a:extLst>
              <a:ext uri="{FF2B5EF4-FFF2-40B4-BE49-F238E27FC236}">
                <a16:creationId xmlns:a16="http://schemas.microsoft.com/office/drawing/2014/main" id="{F9824441-AEAB-473B-AE57-92E9CFF1167D}"/>
              </a:ext>
            </a:extLst>
          </p:cNvPr>
          <p:cNvSpPr/>
          <p:nvPr/>
        </p:nvSpPr>
        <p:spPr>
          <a:xfrm>
            <a:off x="1517980" y="2305909"/>
            <a:ext cx="606502" cy="4325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 name="群組 2">
            <a:extLst>
              <a:ext uri="{FF2B5EF4-FFF2-40B4-BE49-F238E27FC236}">
                <a16:creationId xmlns:a16="http://schemas.microsoft.com/office/drawing/2014/main" id="{714EC82A-F027-4920-8CB4-2C745CC22832}"/>
              </a:ext>
            </a:extLst>
          </p:cNvPr>
          <p:cNvGrpSpPr/>
          <p:nvPr/>
        </p:nvGrpSpPr>
        <p:grpSpPr>
          <a:xfrm>
            <a:off x="6342376" y="1688431"/>
            <a:ext cx="3245062" cy="324000"/>
            <a:chOff x="5632163" y="1189517"/>
            <a:chExt cx="3245062" cy="324000"/>
          </a:xfrm>
        </p:grpSpPr>
        <p:sp>
          <p:nvSpPr>
            <p:cNvPr id="29" name="矩形 28"/>
            <p:cNvSpPr/>
            <p:nvPr/>
          </p:nvSpPr>
          <p:spPr>
            <a:xfrm>
              <a:off x="5842385" y="1221740"/>
              <a:ext cx="3034840" cy="24221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勾選完後，請點選「儲存」</a:t>
              </a:r>
            </a:p>
          </p:txBody>
        </p:sp>
        <p:sp>
          <p:nvSpPr>
            <p:cNvPr id="30" name="橢圓 29"/>
            <p:cNvSpPr/>
            <p:nvPr/>
          </p:nvSpPr>
          <p:spPr>
            <a:xfrm>
              <a:off x="5632163" y="1189517"/>
              <a:ext cx="324000" cy="324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3</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34" name="矩形 33">
            <a:extLst>
              <a:ext uri="{FF2B5EF4-FFF2-40B4-BE49-F238E27FC236}">
                <a16:creationId xmlns:a16="http://schemas.microsoft.com/office/drawing/2014/main" id="{C19272E9-2C3A-4D6C-9937-FFF4A248FD21}"/>
              </a:ext>
            </a:extLst>
          </p:cNvPr>
          <p:cNvSpPr/>
          <p:nvPr/>
        </p:nvSpPr>
        <p:spPr>
          <a:xfrm>
            <a:off x="6105393" y="1388281"/>
            <a:ext cx="1121965" cy="282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向右箭號 66">
            <a:extLst>
              <a:ext uri="{FF2B5EF4-FFF2-40B4-BE49-F238E27FC236}">
                <a16:creationId xmlns:a16="http://schemas.microsoft.com/office/drawing/2014/main" id="{4543D62B-1C2D-43A2-8123-6D5DB6CC9098}"/>
              </a:ext>
            </a:extLst>
          </p:cNvPr>
          <p:cNvSpPr/>
          <p:nvPr/>
        </p:nvSpPr>
        <p:spPr>
          <a:xfrm rot="18657807">
            <a:off x="5790771" y="1584222"/>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
        <p:nvSpPr>
          <p:cNvPr id="36" name="矩形 35">
            <a:extLst>
              <a:ext uri="{FF2B5EF4-FFF2-40B4-BE49-F238E27FC236}">
                <a16:creationId xmlns:a16="http://schemas.microsoft.com/office/drawing/2014/main" id="{60293C10-2883-48DB-B650-2CBE577A074B}"/>
              </a:ext>
            </a:extLst>
          </p:cNvPr>
          <p:cNvSpPr/>
          <p:nvPr/>
        </p:nvSpPr>
        <p:spPr>
          <a:xfrm>
            <a:off x="8632955" y="2305909"/>
            <a:ext cx="606502" cy="4325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73623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BD26FC1-698D-4C09-B3B2-A88E8922F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910" y="1725246"/>
            <a:ext cx="9893776" cy="3445875"/>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7213515" y="998245"/>
            <a:ext cx="4817459"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方式二</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 自行上傳「</a:t>
            </a:r>
            <a:r>
              <a:rPr lang="en-US" altLang="zh-TW" sz="2000" b="1" dirty="0">
                <a:latin typeface="微軟正黑體" panose="020B0604030504040204" pitchFamily="34" charset="-120"/>
                <a:ea typeface="微軟正黑體" panose="020B0604030504040204" pitchFamily="34" charset="-120"/>
              </a:rPr>
              <a:t>B-1</a:t>
            </a:r>
            <a:r>
              <a:rPr lang="zh-TW" altLang="en-US" sz="2000" b="1" dirty="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B-2</a:t>
            </a:r>
            <a:r>
              <a:rPr lang="zh-TW" altLang="en-US" sz="2000" b="1" dirty="0">
                <a:latin typeface="微軟正黑體" panose="020B0604030504040204" pitchFamily="34" charset="-120"/>
                <a:ea typeface="微軟正黑體" panose="020B0604030504040204" pitchFamily="34" charset="-120"/>
              </a:rPr>
              <a:t>」</a:t>
            </a:r>
            <a:r>
              <a:rPr lang="zh-TW" altLang="zh-TW" sz="2100" b="1" dirty="0">
                <a:latin typeface="微軟正黑體" panose="020B0604030504040204" pitchFamily="34" charset="-120"/>
                <a:ea typeface="微軟正黑體" panose="020B0604030504040204" pitchFamily="34" charset="-120"/>
              </a:rPr>
              <a:t> </a:t>
            </a:r>
            <a:r>
              <a:rPr lang="en-US" altLang="zh-TW" sz="2100" b="1" dirty="0">
                <a:latin typeface="微軟正黑體" panose="020B0604030504040204" pitchFamily="34" charset="-120"/>
                <a:ea typeface="微軟正黑體" panose="020B0604030504040204" pitchFamily="34" charset="-120"/>
              </a:rPr>
              <a:t>(1/3)</a:t>
            </a:r>
            <a:endParaRPr lang="zh-TW" altLang="en-US" sz="2100" b="1" dirty="0">
              <a:latin typeface="微軟正黑體" panose="020B0604030504040204" pitchFamily="34" charset="-120"/>
              <a:ea typeface="微軟正黑體" panose="020B0604030504040204" pitchFamily="34"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p:cNvPicPr>
            <a:picLocks noChangeAspect="1"/>
          </p:cNvPicPr>
          <p:nvPr/>
        </p:nvPicPr>
        <p:blipFill>
          <a:blip r:embed="rId4"/>
          <a:stretch>
            <a:fillRect/>
          </a:stretch>
        </p:blipFill>
        <p:spPr>
          <a:xfrm>
            <a:off x="5685460" y="3348083"/>
            <a:ext cx="5521779" cy="3251324"/>
          </a:xfrm>
          <a:prstGeom prst="rect">
            <a:avLst/>
          </a:prstGeom>
        </p:spPr>
      </p:pic>
      <p:sp>
        <p:nvSpPr>
          <p:cNvPr id="14" name="矩形 13"/>
          <p:cNvSpPr/>
          <p:nvPr/>
        </p:nvSpPr>
        <p:spPr>
          <a:xfrm>
            <a:off x="9069659" y="2693209"/>
            <a:ext cx="2701794" cy="553678"/>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選擇您欲上傳之</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PDF</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檔案</a:t>
            </a:r>
            <a:endPar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請注意檔案限制大小</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橢圓 14"/>
          <p:cNvSpPr/>
          <p:nvPr/>
        </p:nvSpPr>
        <p:spPr>
          <a:xfrm>
            <a:off x="8940754" y="2765147"/>
            <a:ext cx="360000" cy="360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矩形 15"/>
          <p:cNvSpPr/>
          <p:nvPr/>
        </p:nvSpPr>
        <p:spPr>
          <a:xfrm>
            <a:off x="5779142" y="6352690"/>
            <a:ext cx="4759407" cy="285422"/>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上傳後請點選「預覽」，檢視上傳檔案是否正確</a:t>
            </a:r>
          </a:p>
        </p:txBody>
      </p:sp>
      <p:sp>
        <p:nvSpPr>
          <p:cNvPr id="17" name="橢圓 16"/>
          <p:cNvSpPr/>
          <p:nvPr/>
        </p:nvSpPr>
        <p:spPr>
          <a:xfrm>
            <a:off x="5599142" y="6316816"/>
            <a:ext cx="360000" cy="360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矩形 19"/>
          <p:cNvSpPr/>
          <p:nvPr/>
        </p:nvSpPr>
        <p:spPr>
          <a:xfrm>
            <a:off x="1" y="753482"/>
            <a:ext cx="1006636" cy="601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6848688" y="2617504"/>
            <a:ext cx="1006269" cy="7305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1009098" y="963521"/>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23" name="矩形 22"/>
          <p:cNvSpPr/>
          <p:nvPr/>
        </p:nvSpPr>
        <p:spPr>
          <a:xfrm>
            <a:off x="161026" y="995299"/>
            <a:ext cx="414068" cy="3524163"/>
          </a:xfrm>
          <a:prstGeom prst="rect">
            <a:avLst/>
          </a:prstGeom>
          <a:solidFill>
            <a:schemeClr val="accent6"/>
          </a:solidFill>
          <a:ln>
            <a:noFill/>
          </a:ln>
        </p:spPr>
        <p:style>
          <a:lnRef idx="3">
            <a:schemeClr val="lt1"/>
          </a:lnRef>
          <a:fillRef idx="1">
            <a:schemeClr val="accent4"/>
          </a:fillRef>
          <a:effectRef idx="1">
            <a:schemeClr val="accent4"/>
          </a:effectRef>
          <a:fontRef idx="minor">
            <a:schemeClr val="lt1"/>
          </a:fontRef>
        </p:style>
        <p:txBody>
          <a:bodyPr vert="horz" rtlCol="0" anchor="t"/>
          <a:lstStyle/>
          <a:p>
            <a:pPr algn="ctr"/>
            <a:r>
              <a:rPr lang="zh-TW" altLang="en-US" b="1" dirty="0">
                <a:solidFill>
                  <a:schemeClr val="bg1"/>
                </a:solidFill>
                <a:latin typeface="微軟正黑體" panose="020B0604030504040204" pitchFamily="34" charset="-120"/>
                <a:ea typeface="微軟正黑體" panose="020B0604030504040204" pitchFamily="34" charset="-120"/>
              </a:rPr>
              <a:t>方式</a:t>
            </a:r>
            <a:r>
              <a:rPr lang="en-US" altLang="zh-TW" b="1" dirty="0">
                <a:solidFill>
                  <a:schemeClr val="bg1"/>
                </a:solidFill>
                <a:latin typeface="微軟正黑體" panose="020B0604030504040204" pitchFamily="34" charset="-120"/>
                <a:ea typeface="微軟正黑體" panose="020B0604030504040204" pitchFamily="34" charset="-120"/>
              </a:rPr>
              <a:t>2</a:t>
            </a:r>
          </a:p>
          <a:p>
            <a:pPr algn="ctr"/>
            <a:r>
              <a:rPr lang="zh-TW" altLang="en-US" b="1" dirty="0">
                <a:solidFill>
                  <a:schemeClr val="bg1"/>
                </a:solidFill>
                <a:latin typeface="微軟正黑體" panose="020B0604030504040204" pitchFamily="34" charset="-120"/>
                <a:ea typeface="微軟正黑體" panose="020B0604030504040204" pitchFamily="34" charset="-120"/>
              </a:rPr>
              <a:t>：自行上傳</a:t>
            </a:r>
            <a:r>
              <a:rPr lang="en-US" altLang="zh-TW" b="1" dirty="0">
                <a:solidFill>
                  <a:schemeClr val="bg1"/>
                </a:solidFill>
                <a:latin typeface="微軟正黑體" panose="020B0604030504040204" pitchFamily="34" charset="-120"/>
                <a:ea typeface="微軟正黑體" panose="020B0604030504040204" pitchFamily="34" charset="-120"/>
              </a:rPr>
              <a:t>PDF</a:t>
            </a:r>
            <a:r>
              <a:rPr lang="zh-TW" altLang="en-US" b="1" dirty="0">
                <a:solidFill>
                  <a:schemeClr val="bg1"/>
                </a:solidFill>
                <a:latin typeface="微軟正黑體" panose="020B0604030504040204" pitchFamily="34" charset="-120"/>
                <a:ea typeface="微軟正黑體" panose="020B0604030504040204" pitchFamily="34" charset="-120"/>
              </a:rPr>
              <a:t>檔</a:t>
            </a:r>
          </a:p>
        </p:txBody>
      </p:sp>
      <p:sp>
        <p:nvSpPr>
          <p:cNvPr id="26" name="流程圖: 換頁接點 25"/>
          <p:cNvSpPr/>
          <p:nvPr/>
        </p:nvSpPr>
        <p:spPr>
          <a:xfrm>
            <a:off x="163451" y="4519462"/>
            <a:ext cx="417246" cy="881354"/>
          </a:xfrm>
          <a:prstGeom prst="flowChartOffpageConnector">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技</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高</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569495" y="995300"/>
            <a:ext cx="415137" cy="3524162"/>
          </a:xfrm>
          <a:prstGeom prst="rect">
            <a:avLst/>
          </a:prstGeom>
          <a:solidFill>
            <a:srgbClr val="0070C0"/>
          </a:solidFill>
          <a:ln>
            <a:noFill/>
          </a:ln>
        </p:spPr>
        <p:style>
          <a:lnRef idx="3">
            <a:schemeClr val="lt1"/>
          </a:lnRef>
          <a:fillRef idx="1">
            <a:schemeClr val="accent2"/>
          </a:fillRef>
          <a:effectRef idx="1">
            <a:schemeClr val="accent2"/>
          </a:effectRef>
          <a:fontRef idx="minor">
            <a:schemeClr val="lt1"/>
          </a:fontRef>
        </p:style>
        <p:txBody>
          <a:bodyPr vert="eaVert" rtlCol="0" anchor="t"/>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未</a:t>
            </a:r>
            <a:r>
              <a:rPr lang="zh-TW" altLang="zh-TW" sz="1600" b="1" dirty="0">
                <a:solidFill>
                  <a:schemeClr val="bg1"/>
                </a:solidFill>
                <a:latin typeface="微軟正黑體" panose="020B0604030504040204" pitchFamily="34" charset="-120"/>
                <a:ea typeface="微軟正黑體" panose="020B0604030504040204" pitchFamily="34" charset="-120"/>
              </a:rPr>
              <a:t>具</a:t>
            </a:r>
            <a:r>
              <a:rPr lang="zh-TW" altLang="en-US" sz="1600" b="1" dirty="0">
                <a:solidFill>
                  <a:schemeClr val="bg1"/>
                </a:solidFill>
                <a:latin typeface="微軟正黑體" panose="020B0604030504040204" pitchFamily="34" charset="-120"/>
                <a:ea typeface="微軟正黑體" panose="020B0604030504040204" pitchFamily="34" charset="-120"/>
              </a:rPr>
              <a:t>有</a:t>
            </a:r>
            <a:r>
              <a:rPr lang="zh-TW" altLang="zh-TW" sz="1600" b="1" dirty="0">
                <a:solidFill>
                  <a:schemeClr val="bg1"/>
                </a:solidFill>
                <a:latin typeface="微軟正黑體" panose="020B0604030504040204" pitchFamily="34" charset="-120"/>
                <a:ea typeface="微軟正黑體" panose="020B0604030504040204" pitchFamily="34" charset="-120"/>
              </a:rPr>
              <a:t>中央資料庫學習歷程檔案</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21" name="文字方塊 20">
            <a:extLst>
              <a:ext uri="{FF2B5EF4-FFF2-40B4-BE49-F238E27FC236}">
                <a16:creationId xmlns:a16="http://schemas.microsoft.com/office/drawing/2014/main" id="{45650597-70F0-45A3-81D7-9A7D07174F71}"/>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Tree>
    <p:extLst>
      <p:ext uri="{BB962C8B-B14F-4D97-AF65-F5344CB8AC3E}">
        <p14:creationId xmlns:p14="http://schemas.microsoft.com/office/powerpoint/2010/main" val="1794277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1052368" y="1697450"/>
            <a:ext cx="10704762" cy="1847619"/>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7057722" y="997316"/>
            <a:ext cx="4973252"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方式二</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自行上傳</a:t>
            </a:r>
            <a:r>
              <a:rPr lang="zh-TW" altLang="zh-TW" sz="2100" b="1" dirty="0">
                <a:latin typeface="微軟正黑體" panose="020B0604030504040204" pitchFamily="34" charset="-120"/>
                <a:ea typeface="微軟正黑體" panose="020B0604030504040204" pitchFamily="34" charset="-120"/>
              </a:rPr>
              <a:t>「</a:t>
            </a:r>
            <a:r>
              <a:rPr lang="en-US" altLang="zh-TW" sz="2100" b="1" dirty="0">
                <a:latin typeface="微軟正黑體" panose="020B0604030504040204" pitchFamily="34" charset="-120"/>
                <a:ea typeface="微軟正黑體" panose="020B0604030504040204" pitchFamily="34" charset="-120"/>
              </a:rPr>
              <a:t>B.</a:t>
            </a:r>
            <a:r>
              <a:rPr lang="zh-TW" altLang="zh-TW" sz="2100" b="1" dirty="0">
                <a:latin typeface="微軟正黑體" panose="020B0604030504040204" pitchFamily="34" charset="-120"/>
                <a:ea typeface="微軟正黑體" panose="020B0604030504040204" pitchFamily="34" charset="-120"/>
              </a:rPr>
              <a:t>學習成果」 </a:t>
            </a:r>
            <a:r>
              <a:rPr lang="en-US" altLang="zh-TW" sz="2100" b="1" dirty="0">
                <a:latin typeface="微軟正黑體" panose="020B0604030504040204" pitchFamily="34" charset="-120"/>
                <a:ea typeface="微軟正黑體" panose="020B0604030504040204" pitchFamily="34" charset="-120"/>
              </a:rPr>
              <a:t>(2/3)</a:t>
            </a:r>
            <a:endParaRPr lang="zh-TW" altLang="en-US" sz="2100" b="1" dirty="0">
              <a:latin typeface="微軟正黑體" panose="020B0604030504040204" pitchFamily="34" charset="-120"/>
              <a:ea typeface="微軟正黑體" panose="020B0604030504040204" pitchFamily="34"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2" name="圖片 21"/>
          <p:cNvPicPr>
            <a:picLocks noChangeAspect="1"/>
          </p:cNvPicPr>
          <p:nvPr/>
        </p:nvPicPr>
        <p:blipFill>
          <a:blip r:embed="rId4"/>
          <a:stretch>
            <a:fillRect/>
          </a:stretch>
        </p:blipFill>
        <p:spPr>
          <a:xfrm>
            <a:off x="1669200" y="3337268"/>
            <a:ext cx="5388522" cy="3172859"/>
          </a:xfrm>
          <a:prstGeom prst="rect">
            <a:avLst/>
          </a:prstGeom>
        </p:spPr>
      </p:pic>
      <p:sp>
        <p:nvSpPr>
          <p:cNvPr id="23" name="矩形 22"/>
          <p:cNvSpPr/>
          <p:nvPr/>
        </p:nvSpPr>
        <p:spPr>
          <a:xfrm>
            <a:off x="9345542" y="2774956"/>
            <a:ext cx="2579718" cy="553678"/>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選擇您欲上傳之</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PDF</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檔案</a:t>
            </a:r>
            <a:endPar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請注意檔案限制大小</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4" name="橢圓 23"/>
          <p:cNvSpPr/>
          <p:nvPr/>
        </p:nvSpPr>
        <p:spPr>
          <a:xfrm>
            <a:off x="9165542" y="2871795"/>
            <a:ext cx="360000" cy="360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5" name="矩形 24"/>
          <p:cNvSpPr/>
          <p:nvPr/>
        </p:nvSpPr>
        <p:spPr>
          <a:xfrm>
            <a:off x="1435242" y="6153218"/>
            <a:ext cx="4759407" cy="285422"/>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上傳後請點選「預覽」，檢視上傳檔案是否正確</a:t>
            </a:r>
          </a:p>
        </p:txBody>
      </p:sp>
      <p:sp>
        <p:nvSpPr>
          <p:cNvPr id="26" name="橢圓 25"/>
          <p:cNvSpPr/>
          <p:nvPr/>
        </p:nvSpPr>
        <p:spPr>
          <a:xfrm>
            <a:off x="1309200" y="6115929"/>
            <a:ext cx="360000" cy="360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8" name="矩形 27"/>
          <p:cNvSpPr/>
          <p:nvPr/>
        </p:nvSpPr>
        <p:spPr>
          <a:xfrm>
            <a:off x="1" y="753482"/>
            <a:ext cx="1006636" cy="601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7285890" y="2757380"/>
            <a:ext cx="868790" cy="6307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1009098" y="963521"/>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20" name="矩形 19"/>
          <p:cNvSpPr/>
          <p:nvPr/>
        </p:nvSpPr>
        <p:spPr>
          <a:xfrm>
            <a:off x="161026" y="995299"/>
            <a:ext cx="404986" cy="3524163"/>
          </a:xfrm>
          <a:prstGeom prst="rect">
            <a:avLst/>
          </a:prstGeom>
          <a:solidFill>
            <a:schemeClr val="accent6"/>
          </a:solidFill>
          <a:ln>
            <a:noFill/>
          </a:ln>
        </p:spPr>
        <p:style>
          <a:lnRef idx="3">
            <a:schemeClr val="lt1"/>
          </a:lnRef>
          <a:fillRef idx="1">
            <a:schemeClr val="accent4"/>
          </a:fillRef>
          <a:effectRef idx="1">
            <a:schemeClr val="accent4"/>
          </a:effectRef>
          <a:fontRef idx="minor">
            <a:schemeClr val="lt1"/>
          </a:fontRef>
        </p:style>
        <p:txBody>
          <a:bodyPr vert="horz" rtlCol="0" anchor="t"/>
          <a:lstStyle/>
          <a:p>
            <a:pPr algn="ctr"/>
            <a:r>
              <a:rPr lang="zh-TW" altLang="en-US" b="1" dirty="0">
                <a:solidFill>
                  <a:schemeClr val="bg1"/>
                </a:solidFill>
                <a:latin typeface="微軟正黑體" panose="020B0604030504040204" pitchFamily="34" charset="-120"/>
                <a:ea typeface="微軟正黑體" panose="020B0604030504040204" pitchFamily="34" charset="-120"/>
              </a:rPr>
              <a:t>方式</a:t>
            </a:r>
            <a:r>
              <a:rPr lang="en-US" altLang="zh-TW" b="1" dirty="0">
                <a:solidFill>
                  <a:schemeClr val="bg1"/>
                </a:solidFill>
                <a:latin typeface="微軟正黑體" panose="020B0604030504040204" pitchFamily="34" charset="-120"/>
                <a:ea typeface="微軟正黑體" panose="020B0604030504040204" pitchFamily="34" charset="-120"/>
              </a:rPr>
              <a:t>2</a:t>
            </a:r>
          </a:p>
          <a:p>
            <a:pPr algn="ctr"/>
            <a:r>
              <a:rPr lang="zh-TW" altLang="en-US" b="1" dirty="0">
                <a:solidFill>
                  <a:schemeClr val="bg1"/>
                </a:solidFill>
                <a:latin typeface="微軟正黑體" panose="020B0604030504040204" pitchFamily="34" charset="-120"/>
                <a:ea typeface="微軟正黑體" panose="020B0604030504040204" pitchFamily="34" charset="-120"/>
              </a:rPr>
              <a:t>：自行上傳</a:t>
            </a:r>
            <a:r>
              <a:rPr lang="en-US" altLang="zh-TW" b="1" dirty="0">
                <a:solidFill>
                  <a:schemeClr val="bg1"/>
                </a:solidFill>
                <a:latin typeface="微軟正黑體" panose="020B0604030504040204" pitchFamily="34" charset="-120"/>
                <a:ea typeface="微軟正黑體" panose="020B0604030504040204" pitchFamily="34" charset="-120"/>
              </a:rPr>
              <a:t>PDF</a:t>
            </a:r>
            <a:r>
              <a:rPr lang="zh-TW" altLang="en-US" b="1" dirty="0">
                <a:solidFill>
                  <a:schemeClr val="bg1"/>
                </a:solidFill>
                <a:latin typeface="微軟正黑體" panose="020B0604030504040204" pitchFamily="34" charset="-120"/>
                <a:ea typeface="微軟正黑體" panose="020B0604030504040204" pitchFamily="34" charset="-120"/>
              </a:rPr>
              <a:t>檔</a:t>
            </a:r>
          </a:p>
        </p:txBody>
      </p:sp>
      <p:sp>
        <p:nvSpPr>
          <p:cNvPr id="31" name="矩形 30"/>
          <p:cNvSpPr/>
          <p:nvPr/>
        </p:nvSpPr>
        <p:spPr>
          <a:xfrm>
            <a:off x="569495" y="995300"/>
            <a:ext cx="415137" cy="3524162"/>
          </a:xfrm>
          <a:prstGeom prst="rect">
            <a:avLst/>
          </a:prstGeom>
          <a:solidFill>
            <a:srgbClr val="0070C0"/>
          </a:solidFill>
          <a:ln>
            <a:noFill/>
          </a:ln>
        </p:spPr>
        <p:style>
          <a:lnRef idx="3">
            <a:schemeClr val="lt1"/>
          </a:lnRef>
          <a:fillRef idx="1">
            <a:schemeClr val="accent2"/>
          </a:fillRef>
          <a:effectRef idx="1">
            <a:schemeClr val="accent2"/>
          </a:effectRef>
          <a:fontRef idx="minor">
            <a:schemeClr val="lt1"/>
          </a:fontRef>
        </p:style>
        <p:txBody>
          <a:bodyPr vert="eaVert" rtlCol="0" anchor="t"/>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未</a:t>
            </a:r>
            <a:r>
              <a:rPr lang="zh-TW" altLang="zh-TW" sz="1600" b="1" dirty="0">
                <a:solidFill>
                  <a:schemeClr val="bg1"/>
                </a:solidFill>
                <a:latin typeface="微軟正黑體" panose="020B0604030504040204" pitchFamily="34" charset="-120"/>
                <a:ea typeface="微軟正黑體" panose="020B0604030504040204" pitchFamily="34" charset="-120"/>
              </a:rPr>
              <a:t>具</a:t>
            </a:r>
            <a:r>
              <a:rPr lang="zh-TW" altLang="en-US" sz="1600" b="1" dirty="0">
                <a:solidFill>
                  <a:schemeClr val="bg1"/>
                </a:solidFill>
                <a:latin typeface="微軟正黑體" panose="020B0604030504040204" pitchFamily="34" charset="-120"/>
                <a:ea typeface="微軟正黑體" panose="020B0604030504040204" pitchFamily="34" charset="-120"/>
              </a:rPr>
              <a:t>有</a:t>
            </a:r>
            <a:r>
              <a:rPr lang="zh-TW" altLang="zh-TW" sz="1600" b="1" dirty="0">
                <a:solidFill>
                  <a:schemeClr val="bg1"/>
                </a:solidFill>
                <a:latin typeface="微軟正黑體" panose="020B0604030504040204" pitchFamily="34" charset="-120"/>
                <a:ea typeface="微軟正黑體" panose="020B0604030504040204" pitchFamily="34" charset="-120"/>
              </a:rPr>
              <a:t>中央資料庫學習歷程檔案</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32" name="流程圖: 換頁接點 31"/>
          <p:cNvSpPr/>
          <p:nvPr/>
        </p:nvSpPr>
        <p:spPr>
          <a:xfrm>
            <a:off x="163451" y="4519462"/>
            <a:ext cx="417246" cy="881354"/>
          </a:xfrm>
          <a:prstGeom prst="flowChartOffpageConnector">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普高</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19" name="文字方塊 18">
            <a:extLst>
              <a:ext uri="{FF2B5EF4-FFF2-40B4-BE49-F238E27FC236}">
                <a16:creationId xmlns:a16="http://schemas.microsoft.com/office/drawing/2014/main" id="{5CE0D311-40D7-4FBD-B2E9-741B70D325F1}"/>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Tree>
    <p:extLst>
      <p:ext uri="{BB962C8B-B14F-4D97-AF65-F5344CB8AC3E}">
        <p14:creationId xmlns:p14="http://schemas.microsoft.com/office/powerpoint/2010/main" val="2152062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5914A88-1412-434C-988D-2C51DAE64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772" y="1735624"/>
            <a:ext cx="10384673" cy="1633923"/>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7180837" y="1089593"/>
            <a:ext cx="5011163"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方式二</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自行上傳</a:t>
            </a:r>
            <a:r>
              <a:rPr lang="zh-TW" altLang="zh-TW" sz="2100" b="1" dirty="0">
                <a:latin typeface="微軟正黑體" panose="020B0604030504040204" pitchFamily="34" charset="-120"/>
                <a:ea typeface="微軟正黑體" panose="020B0604030504040204" pitchFamily="34" charset="-120"/>
              </a:rPr>
              <a:t>「</a:t>
            </a:r>
            <a:r>
              <a:rPr lang="en-US" altLang="zh-TW" sz="2100" b="1" dirty="0">
                <a:latin typeface="微軟正黑體" panose="020B0604030504040204" pitchFamily="34" charset="-120"/>
                <a:ea typeface="微軟正黑體" panose="020B0604030504040204" pitchFamily="34" charset="-120"/>
              </a:rPr>
              <a:t>C.</a:t>
            </a:r>
            <a:r>
              <a:rPr lang="zh-TW" altLang="en-US" sz="2100" b="1" dirty="0">
                <a:latin typeface="微軟正黑體" panose="020B0604030504040204" pitchFamily="34" charset="-120"/>
                <a:ea typeface="微軟正黑體" panose="020B0604030504040204" pitchFamily="34" charset="-120"/>
              </a:rPr>
              <a:t>多元表現</a:t>
            </a:r>
            <a:r>
              <a:rPr lang="zh-TW" altLang="zh-TW" sz="2100" b="1" dirty="0">
                <a:latin typeface="微軟正黑體" panose="020B0604030504040204" pitchFamily="34" charset="-120"/>
                <a:ea typeface="微軟正黑體" panose="020B0604030504040204" pitchFamily="34" charset="-120"/>
              </a:rPr>
              <a:t>」 </a:t>
            </a:r>
            <a:r>
              <a:rPr lang="en-US" altLang="zh-TW" sz="2100" b="1" dirty="0">
                <a:latin typeface="微軟正黑體" panose="020B0604030504040204" pitchFamily="34" charset="-120"/>
                <a:ea typeface="微軟正黑體" panose="020B0604030504040204" pitchFamily="34" charset="-120"/>
              </a:rPr>
              <a:t>(3/3)</a:t>
            </a:r>
            <a:r>
              <a:rPr lang="zh-TW" altLang="zh-TW" sz="2100" b="1" dirty="0">
                <a:latin typeface="微軟正黑體" panose="020B0604030504040204" pitchFamily="34" charset="-120"/>
                <a:ea typeface="微軟正黑體" panose="020B0604030504040204" pitchFamily="34" charset="-120"/>
              </a:rPr>
              <a:t> </a:t>
            </a:r>
            <a:endParaRPr lang="zh-TW" altLang="en-US" sz="2100" b="1" dirty="0">
              <a:latin typeface="微軟正黑體" panose="020B0604030504040204" pitchFamily="34" charset="-120"/>
              <a:ea typeface="微軟正黑體" panose="020B0604030504040204" pitchFamily="34"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 y="753482"/>
            <a:ext cx="1006636" cy="601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78136" y="995299"/>
            <a:ext cx="387876" cy="3524163"/>
          </a:xfrm>
          <a:prstGeom prst="rect">
            <a:avLst/>
          </a:prstGeom>
          <a:solidFill>
            <a:schemeClr val="accent6"/>
          </a:solidFill>
          <a:ln>
            <a:noFill/>
          </a:ln>
        </p:spPr>
        <p:style>
          <a:lnRef idx="3">
            <a:schemeClr val="lt1"/>
          </a:lnRef>
          <a:fillRef idx="1">
            <a:schemeClr val="accent4"/>
          </a:fillRef>
          <a:effectRef idx="1">
            <a:schemeClr val="accent4"/>
          </a:effectRef>
          <a:fontRef idx="minor">
            <a:schemeClr val="lt1"/>
          </a:fontRef>
        </p:style>
        <p:txBody>
          <a:bodyPr vert="horz" rtlCol="0" anchor="t"/>
          <a:lstStyle/>
          <a:p>
            <a:pPr algn="ctr"/>
            <a:r>
              <a:rPr lang="zh-TW" altLang="en-US" b="1" dirty="0">
                <a:solidFill>
                  <a:schemeClr val="bg1"/>
                </a:solidFill>
                <a:latin typeface="微軟正黑體" panose="020B0604030504040204" pitchFamily="34" charset="-120"/>
                <a:ea typeface="微軟正黑體" panose="020B0604030504040204" pitchFamily="34" charset="-120"/>
              </a:rPr>
              <a:t>方式</a:t>
            </a:r>
            <a:r>
              <a:rPr lang="en-US" altLang="zh-TW" b="1" dirty="0">
                <a:solidFill>
                  <a:schemeClr val="bg1"/>
                </a:solidFill>
                <a:latin typeface="微軟正黑體" panose="020B0604030504040204" pitchFamily="34" charset="-120"/>
                <a:ea typeface="微軟正黑體" panose="020B0604030504040204" pitchFamily="34" charset="-120"/>
              </a:rPr>
              <a:t>2</a:t>
            </a:r>
          </a:p>
          <a:p>
            <a:pPr algn="ctr"/>
            <a:r>
              <a:rPr lang="zh-TW" altLang="en-US" b="1" dirty="0">
                <a:solidFill>
                  <a:schemeClr val="bg1"/>
                </a:solidFill>
                <a:latin typeface="微軟正黑體" panose="020B0604030504040204" pitchFamily="34" charset="-120"/>
                <a:ea typeface="微軟正黑體" panose="020B0604030504040204" pitchFamily="34" charset="-120"/>
              </a:rPr>
              <a:t>：自行上傳</a:t>
            </a:r>
            <a:r>
              <a:rPr lang="en-US" altLang="zh-TW" b="1" dirty="0">
                <a:solidFill>
                  <a:schemeClr val="bg1"/>
                </a:solidFill>
                <a:latin typeface="微軟正黑體" panose="020B0604030504040204" pitchFamily="34" charset="-120"/>
                <a:ea typeface="微軟正黑體" panose="020B0604030504040204" pitchFamily="34" charset="-120"/>
              </a:rPr>
              <a:t>PDF</a:t>
            </a:r>
            <a:r>
              <a:rPr lang="zh-TW" altLang="en-US" b="1" dirty="0">
                <a:solidFill>
                  <a:schemeClr val="bg1"/>
                </a:solidFill>
                <a:latin typeface="微軟正黑體" panose="020B0604030504040204" pitchFamily="34" charset="-120"/>
                <a:ea typeface="微軟正黑體" panose="020B0604030504040204" pitchFamily="34" charset="-120"/>
              </a:rPr>
              <a:t>檔</a:t>
            </a:r>
          </a:p>
        </p:txBody>
      </p:sp>
      <p:sp>
        <p:nvSpPr>
          <p:cNvPr id="16" name="矩形 15"/>
          <p:cNvSpPr/>
          <p:nvPr/>
        </p:nvSpPr>
        <p:spPr>
          <a:xfrm>
            <a:off x="9241594" y="2807590"/>
            <a:ext cx="2685126" cy="553678"/>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選擇您欲上傳之</a:t>
            </a:r>
            <a:r>
              <a:rPr lang="en-US" altLang="zh-TW" sz="1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PDF</a:t>
            </a:r>
            <a:r>
              <a:rPr lang="zh-TW" altLang="en-US" sz="1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檔案</a:t>
            </a:r>
            <a:endParaRPr lang="en-US" altLang="zh-TW" sz="1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請注意檔案限制大小</a:t>
            </a:r>
            <a:r>
              <a:rPr lang="en-US" altLang="zh-TW"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橢圓 16"/>
          <p:cNvSpPr/>
          <p:nvPr/>
        </p:nvSpPr>
        <p:spPr>
          <a:xfrm>
            <a:off x="9061594" y="2892106"/>
            <a:ext cx="360000" cy="360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706" y="3503685"/>
            <a:ext cx="5304091" cy="2970291"/>
          </a:xfrm>
          <a:prstGeom prst="rect">
            <a:avLst/>
          </a:prstGeom>
          <a:ln>
            <a:solidFill>
              <a:schemeClr val="tx1"/>
            </a:solidFill>
          </a:ln>
        </p:spPr>
      </p:pic>
      <p:sp>
        <p:nvSpPr>
          <p:cNvPr id="18" name="矩形 17"/>
          <p:cNvSpPr/>
          <p:nvPr/>
        </p:nvSpPr>
        <p:spPr>
          <a:xfrm>
            <a:off x="6912895" y="3834199"/>
            <a:ext cx="2548985" cy="740901"/>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vert="horz" rtlCol="0" anchor="ctr"/>
          <a:lstStyle/>
          <a:p>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上傳後請點選「</a:t>
            </a:r>
            <a:r>
              <a:rPr lang="zh-TW" altLang="en-US" sz="16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預覽</a:t>
            </a: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」，檢視上傳檔案是否正確</a:t>
            </a:r>
          </a:p>
        </p:txBody>
      </p:sp>
      <p:sp>
        <p:nvSpPr>
          <p:cNvPr id="19" name="橢圓 18"/>
          <p:cNvSpPr/>
          <p:nvPr/>
        </p:nvSpPr>
        <p:spPr>
          <a:xfrm>
            <a:off x="6750651" y="3689711"/>
            <a:ext cx="360000" cy="360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1" name="橢圓 20"/>
          <p:cNvSpPr/>
          <p:nvPr/>
        </p:nvSpPr>
        <p:spPr>
          <a:xfrm>
            <a:off x="6039451" y="3362382"/>
            <a:ext cx="711200" cy="5163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1009098" y="963521"/>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23" name="矩形 22"/>
          <p:cNvSpPr/>
          <p:nvPr/>
        </p:nvSpPr>
        <p:spPr>
          <a:xfrm>
            <a:off x="569495" y="995299"/>
            <a:ext cx="415137" cy="3524163"/>
          </a:xfrm>
          <a:prstGeom prst="rect">
            <a:avLst/>
          </a:prstGeom>
          <a:solidFill>
            <a:srgbClr val="0070C0"/>
          </a:solidFill>
          <a:ln>
            <a:noFill/>
          </a:ln>
        </p:spPr>
        <p:style>
          <a:lnRef idx="3">
            <a:schemeClr val="lt1"/>
          </a:lnRef>
          <a:fillRef idx="1">
            <a:schemeClr val="accent2"/>
          </a:fillRef>
          <a:effectRef idx="1">
            <a:schemeClr val="accent2"/>
          </a:effectRef>
          <a:fontRef idx="minor">
            <a:schemeClr val="lt1"/>
          </a:fontRef>
        </p:style>
        <p:txBody>
          <a:bodyPr vert="eaVert" rtlCol="0" anchor="t"/>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未</a:t>
            </a:r>
            <a:r>
              <a:rPr lang="zh-TW" altLang="zh-TW" sz="1600" b="1" dirty="0">
                <a:solidFill>
                  <a:schemeClr val="bg1"/>
                </a:solidFill>
                <a:latin typeface="微軟正黑體" panose="020B0604030504040204" pitchFamily="34" charset="-120"/>
                <a:ea typeface="微軟正黑體" panose="020B0604030504040204" pitchFamily="34" charset="-120"/>
              </a:rPr>
              <a:t>具</a:t>
            </a:r>
            <a:r>
              <a:rPr lang="zh-TW" altLang="en-US" sz="1600" b="1" dirty="0">
                <a:solidFill>
                  <a:schemeClr val="bg1"/>
                </a:solidFill>
                <a:latin typeface="微軟正黑體" panose="020B0604030504040204" pitchFamily="34" charset="-120"/>
                <a:ea typeface="微軟正黑體" panose="020B0604030504040204" pitchFamily="34" charset="-120"/>
              </a:rPr>
              <a:t>有</a:t>
            </a:r>
            <a:r>
              <a:rPr lang="zh-TW" altLang="zh-TW" sz="1600" b="1" dirty="0">
                <a:solidFill>
                  <a:schemeClr val="bg1"/>
                </a:solidFill>
                <a:latin typeface="微軟正黑體" panose="020B0604030504040204" pitchFamily="34" charset="-120"/>
                <a:ea typeface="微軟正黑體" panose="020B0604030504040204" pitchFamily="34" charset="-120"/>
              </a:rPr>
              <a:t>中央資料庫學習歷程檔案</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24" name="文字方塊 23">
            <a:extLst>
              <a:ext uri="{FF2B5EF4-FFF2-40B4-BE49-F238E27FC236}">
                <a16:creationId xmlns:a16="http://schemas.microsoft.com/office/drawing/2014/main" id="{A43CA108-F45D-4BFF-A8A8-BA24D3C61587}"/>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20" name="橢圓 19"/>
          <p:cNvSpPr/>
          <p:nvPr/>
        </p:nvSpPr>
        <p:spPr>
          <a:xfrm>
            <a:off x="7284051" y="2746461"/>
            <a:ext cx="711199" cy="6159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66457217"/>
      </p:ext>
    </p:extLst>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966FCF8-F5AF-4E92-9957-5B1E39D11C8A}"/>
              </a:ext>
            </a:extLst>
          </p:cNvPr>
          <p:cNvPicPr>
            <a:picLocks noChangeAspect="1"/>
          </p:cNvPicPr>
          <p:nvPr/>
        </p:nvPicPr>
        <p:blipFill rotWithShape="1">
          <a:blip r:embed="rId3">
            <a:extLst>
              <a:ext uri="{28A0092B-C50C-407E-A947-70E740481C1C}">
                <a14:useLocalDpi xmlns:a14="http://schemas.microsoft.com/office/drawing/2010/main" val="0"/>
              </a:ext>
            </a:extLst>
          </a:blip>
          <a:srcRect l="53" r="24"/>
          <a:stretch/>
        </p:blipFill>
        <p:spPr>
          <a:xfrm>
            <a:off x="1100830" y="2030690"/>
            <a:ext cx="10120545" cy="4617065"/>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9" name="Rectangle 2"/>
          <p:cNvSpPr txBox="1">
            <a:spLocks noChangeArrowheads="1"/>
          </p:cNvSpPr>
          <p:nvPr/>
        </p:nvSpPr>
        <p:spPr>
          <a:xfrm>
            <a:off x="7264400" y="968829"/>
            <a:ext cx="4068521"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defRPr/>
            </a:pPr>
            <a:r>
              <a:rPr altLang="en-US" b="1" dirty="0" lang="zh-TW" sz="2000">
                <a:latin charset="-120" panose="020B0604030504040204" pitchFamily="34" typeface="微軟正黑體"/>
                <a:ea charset="-120" panose="020B0604030504040204" pitchFamily="34" typeface="微軟正黑體"/>
              </a:rPr>
              <a:t>步驟七 自行撰寫及上傳資料</a:t>
            </a:r>
            <a:r>
              <a:rPr altLang="zh-TW" b="1" dirty="0" lang="en-US" sz="2000">
                <a:latin charset="-120" panose="020B0604030504040204" pitchFamily="34" typeface="微軟正黑體"/>
                <a:ea charset="-120" panose="020B0604030504040204" pitchFamily="34" typeface="微軟正黑體"/>
              </a:rPr>
              <a:t>(1/2)</a:t>
            </a:r>
            <a:endParaRPr altLang="en-US" b="1" dirty="0" lang="zh-TW" sz="2000">
              <a:latin charset="-120" panose="020B0604030504040204" pitchFamily="34" typeface="微軟正黑體"/>
              <a:ea charset="-120" panose="020B0604030504040204" pitchFamily="34" typeface="微軟正黑體"/>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1" name="圓角矩形 10"/>
          <p:cNvSpPr/>
          <p:nvPr/>
        </p:nvSpPr>
        <p:spPr>
          <a:xfrm>
            <a:off x="1009098" y="821475"/>
            <a:ext cx="6175473" cy="594062"/>
          </a:xfrm>
          <a:prstGeom prst="roundRect">
            <a:avLst>
              <a:gd fmla="val 21734" name="adj"/>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網路上傳</a:t>
            </a:r>
            <a:r>
              <a:rPr altLang="zh-TW" dirty="0" kern="0" lang="en-US" sz="2800">
                <a:latin charset="-120" panose="03000509000000000000" pitchFamily="65" typeface="華康儷楷書"/>
                <a:ea charset="-120" panose="03000509000000000000" pitchFamily="65" typeface="華康儷楷書"/>
                <a:cs charset="-120" pitchFamily="49" typeface="華康中黑體"/>
              </a:rPr>
              <a:t>(</a:t>
            </a:r>
            <a:r>
              <a:rPr altLang="en-US" dirty="0" kern="0" lang="zh-TW" sz="2800">
                <a:latin charset="-120" panose="03000509000000000000" pitchFamily="65" typeface="華康儷楷書"/>
                <a:ea charset="-120" panose="03000509000000000000" pitchFamily="65" typeface="華康儷楷書"/>
                <a:cs charset="-120" pitchFamily="49" typeface="華康中黑體"/>
              </a:rPr>
              <a:t>或勾選</a:t>
            </a:r>
            <a:r>
              <a:rPr altLang="zh-TW" dirty="0" kern="0" lang="en-US" sz="2800">
                <a:latin charset="-120" panose="03000509000000000000" pitchFamily="65" typeface="華康儷楷書"/>
                <a:ea charset="-120" panose="03000509000000000000" pitchFamily="65" typeface="華康儷楷書"/>
                <a:cs charset="-120" pitchFamily="49" typeface="華康中黑體"/>
              </a:rPr>
              <a:t>)</a:t>
            </a:r>
            <a:r>
              <a:rPr altLang="en-US" dirty="0" kern="0" lang="zh-TW" sz="2800">
                <a:latin charset="-120" panose="03000509000000000000" pitchFamily="65" typeface="華康儷楷書"/>
                <a:ea charset="-120" panose="03000509000000000000" pitchFamily="65" typeface="華康儷楷書"/>
                <a:cs charset="-120" pitchFamily="49" typeface="華康中黑體"/>
              </a:rPr>
              <a:t>學習歷程備審資料</a:t>
            </a:r>
          </a:p>
        </p:txBody>
      </p:sp>
      <p:sp>
        <p:nvSpPr>
          <p:cNvPr id="14" name="矩形 13"/>
          <p:cNvSpPr/>
          <p:nvPr/>
        </p:nvSpPr>
        <p:spPr>
          <a:xfrm>
            <a:off x="3317289" y="4827310"/>
            <a:ext cx="5557422" cy="1800493"/>
          </a:xfrm>
          <a:prstGeom prst="rect">
            <a:avLst/>
          </a:prstGeom>
          <a:solidFill>
            <a:schemeClr val="accent6">
              <a:lumMod val="75000"/>
            </a:schemeClr>
          </a:solidFill>
          <a:ln>
            <a:solidFill>
              <a:schemeClr val="accent6">
                <a:lumMod val="75000"/>
              </a:schemeClr>
            </a:solidFill>
          </a:ln>
        </p:spPr>
        <p:style>
          <a:lnRef idx="0">
            <a:scrgbClr b="0" g="0" r="0"/>
          </a:lnRef>
          <a:fillRef idx="0">
            <a:scrgbClr b="0" g="0" r="0"/>
          </a:fillRef>
          <a:effectRef idx="0">
            <a:scrgbClr b="0" g="0" r="0"/>
          </a:effectRef>
          <a:fontRef idx="minor">
            <a:schemeClr val="lt1"/>
          </a:fontRef>
        </p:style>
        <p:txBody>
          <a:bodyPr wrap="square">
            <a:spAutoFit/>
          </a:bodyPr>
          <a:lstStyle/>
          <a:p>
            <a:pPr algn="ctr"/>
            <a:r>
              <a:rPr altLang="en-US" b="1" dirty="0" lang="zh-TW" sz="2400" u="sng">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全體考生作業一致</a:t>
            </a:r>
            <a:endParaRPr altLang="zh-TW" b="1" dirty="0" lang="en-US" sz="2400" u="sng">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endParaRPr>
          </a:p>
          <a:p>
            <a:pPr indent="-285750" marL="285750">
              <a:spcBef>
                <a:spcPts val="600"/>
              </a:spcBef>
              <a:buFont charset="2" panose="05000000000000000000" pitchFamily="2" typeface="Wingdings"/>
              <a:buChar char="u"/>
            </a:pPr>
            <a:r>
              <a:rPr altLang="zh-TW" b="1" dirty="0" lang="zh-TW">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由</a:t>
            </a:r>
            <a:r>
              <a:rPr altLang="en-US" b="1" dirty="0" lang="zh-TW">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考</a:t>
            </a:r>
            <a:r>
              <a:rPr altLang="zh-TW" b="1" dirty="0" lang="zh-TW">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生自行撰寫</a:t>
            </a:r>
            <a:r>
              <a:rPr altLang="en-US" b="1" dirty="0" lang="zh-TW">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彙整後上</a:t>
            </a:r>
            <a:r>
              <a:rPr altLang="zh-TW" b="1" dirty="0" lang="zh-TW">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傳</a:t>
            </a:r>
            <a:endParaRPr altLang="zh-TW" b="1" dirty="0" lang="en-US">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endParaRPr>
          </a:p>
          <a:p>
            <a:pPr indent="-285750" marL="285750">
              <a:buFont charset="2" panose="05000000000000000000" pitchFamily="2" typeface="Wingdings"/>
              <a:buChar char="u"/>
            </a:pPr>
            <a:r>
              <a:rPr altLang="zh-TW" b="1" dirty="0" lang="zh-TW">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分項上傳檔案資料至對應欄位</a:t>
            </a:r>
            <a:endParaRPr altLang="en-US" b="1" dirty="0" lang="zh-TW">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endParaRPr>
          </a:p>
          <a:p>
            <a:pPr indent="-285750" marL="285750">
              <a:buFont charset="2" panose="05000000000000000000" pitchFamily="2" typeface="Wingdings"/>
              <a:buChar char="u"/>
            </a:pPr>
            <a:r>
              <a:rPr altLang="zh-TW" b="1" dirty="0" lang="zh-TW">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每一項目僅能上傳</a:t>
            </a:r>
            <a:r>
              <a:rPr altLang="zh-TW" b="1" dirty="0" lang="en-US">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1</a:t>
            </a:r>
            <a:r>
              <a:rPr altLang="zh-TW" b="1" dirty="0" lang="zh-TW">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個</a:t>
            </a:r>
            <a:r>
              <a:rPr altLang="zh-TW" b="1" dirty="0" lang="en-US">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PDF</a:t>
            </a:r>
            <a:r>
              <a:rPr altLang="zh-TW" b="1" dirty="0" lang="zh-TW">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檔案</a:t>
            </a:r>
            <a:r>
              <a:rPr altLang="en-US" b="1" dirty="0" lang="zh-TW">
                <a:solidFill>
                  <a:srgbClr val="FFFF00"/>
                </a:solidFill>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a:t>
            </a:r>
            <a:r>
              <a:rPr altLang="zh-TW" b="1" dirty="0" lang="zh-TW">
                <a:solidFill>
                  <a:srgbClr val="FFFF00"/>
                </a:solidFill>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不得上傳影音檔</a:t>
            </a:r>
            <a:r>
              <a:rPr altLang="en-US" b="1" dirty="0" lang="zh-TW">
                <a:solidFill>
                  <a:srgbClr val="FFFF00"/>
                </a:solidFill>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a:t>
            </a:r>
            <a:endParaRPr altLang="zh-TW" b="1" dirty="0" lang="en-US">
              <a:solidFill>
                <a:srgbClr val="FFFF00"/>
              </a:solidFill>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endParaRPr>
          </a:p>
          <a:p>
            <a:pPr indent="-285750" marL="285750">
              <a:buFont charset="2" panose="05000000000000000000" pitchFamily="2" typeface="Wingdings"/>
              <a:buChar char="u"/>
            </a:pPr>
            <a:r>
              <a:rPr altLang="zh-TW" b="1" dirty="0" lang="zh-TW">
                <a:effectLst>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檔案大小以</a:t>
            </a:r>
            <a:r>
              <a:rPr altLang="zh-TW" b="1" dirty="0" lang="en-US" sz="2800">
                <a:ln>
                  <a:solidFill>
                    <a:srgbClr val="FF0000"/>
                  </a:solidFill>
                </a:ln>
                <a:solidFill>
                  <a:srgbClr val="FFFF00"/>
                </a:solidFill>
                <a:effectLst>
                  <a:glow rad="139700">
                    <a:schemeClr val="bg1">
                      <a:alpha val="40000"/>
                    </a:schemeClr>
                  </a:glow>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4MB</a:t>
            </a:r>
            <a:r>
              <a:rPr altLang="zh-TW" b="1" dirty="0" lang="zh-TW" sz="2800">
                <a:ln>
                  <a:solidFill>
                    <a:srgbClr val="FF0000"/>
                  </a:solidFill>
                </a:ln>
                <a:solidFill>
                  <a:srgbClr val="FFFF00"/>
                </a:solidFill>
                <a:effectLst>
                  <a:glow rad="139700">
                    <a:schemeClr val="bg1">
                      <a:alpha val="40000"/>
                    </a:schemeClr>
                  </a:glow>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rPr>
              <a:t>為限</a:t>
            </a:r>
            <a:endParaRPr altLang="zh-TW" b="1" dirty="0" lang="en-US" sz="2800">
              <a:ln>
                <a:solidFill>
                  <a:srgbClr val="FF0000"/>
                </a:solidFill>
              </a:ln>
              <a:solidFill>
                <a:srgbClr val="FFFF00"/>
              </a:solidFill>
              <a:effectLst>
                <a:glow rad="139700">
                  <a:schemeClr val="bg1">
                    <a:alpha val="40000"/>
                  </a:schemeClr>
                </a:glow>
                <a:outerShdw algn="tl" blurRad="38100" dir="2700000" dist="38100">
                  <a:srgbClr val="000000">
                    <a:alpha val="43137"/>
                  </a:srgbClr>
                </a:outerShdw>
              </a:effectLst>
              <a:latin charset="-120" panose="020B0604030504040204" pitchFamily="34" typeface="微軟正黑體"/>
              <a:ea charset="-120" panose="020B0604030504040204" pitchFamily="34" typeface="微軟正黑體"/>
            </a:endParaRPr>
          </a:p>
        </p:txBody>
      </p:sp>
      <p:sp>
        <p:nvSpPr>
          <p:cNvPr id="13" name="文字方塊 12">
            <a:extLst>
              <a:ext uri="{FF2B5EF4-FFF2-40B4-BE49-F238E27FC236}">
                <a16:creationId xmlns:a16="http://schemas.microsoft.com/office/drawing/2014/main" id="{AC13459A-D885-4864-9C57-0A7F6C2E1EED}"/>
              </a:ext>
            </a:extLst>
          </p:cNvPr>
          <p:cNvSpPr txBox="1"/>
          <p:nvPr/>
        </p:nvSpPr>
        <p:spPr>
          <a:xfrm>
            <a:off x="11417892" y="126139"/>
            <a:ext cx="825867" cy="477054"/>
          </a:xfrm>
          <a:prstGeom prst="rect">
            <a:avLst/>
          </a:prstGeom>
          <a:noFill/>
        </p:spPr>
        <p:txBody>
          <a:bodyPr rtlCol="0" wrap="none">
            <a:spAutoFit/>
          </a:bodyPr>
          <a:lstStyle/>
          <a:p>
            <a:r>
              <a:rPr altLang="en-US" dirty="0" lang="zh-TW" sz="2500">
                <a:solidFill>
                  <a:schemeClr val="bg1"/>
                </a:solidFill>
                <a:latin charset="-120" panose="020B0604030504040204" pitchFamily="34" typeface="微軟正黑體"/>
                <a:ea charset="-120" panose="020B0604030504040204" pitchFamily="34" typeface="微軟正黑體"/>
              </a:rPr>
              <a:t>注意</a:t>
            </a:r>
          </a:p>
        </p:txBody>
      </p:sp>
      <p:sp>
        <p:nvSpPr>
          <p:cNvPr id="18" name="矩形 17">
            <a:extLst>
              <a:ext uri="{FF2B5EF4-FFF2-40B4-BE49-F238E27FC236}">
                <a16:creationId xmlns:a16="http://schemas.microsoft.com/office/drawing/2014/main" id="{49D00895-7547-4F30-A193-28CEDFCC98C6}"/>
              </a:ext>
            </a:extLst>
          </p:cNvPr>
          <p:cNvSpPr/>
          <p:nvPr/>
        </p:nvSpPr>
        <p:spPr>
          <a:xfrm>
            <a:off x="1494628" y="1498128"/>
            <a:ext cx="8989900" cy="369332"/>
          </a:xfrm>
          <a:prstGeom prst="rect">
            <a:avLst/>
          </a:prstGeom>
          <a:solidFill>
            <a:srgbClr val="C00000"/>
          </a:solidFill>
          <a:ln>
            <a:noFill/>
          </a:ln>
        </p:spPr>
        <p:style>
          <a:lnRef idx="0">
            <a:scrgbClr b="0" g="0" r="0"/>
          </a:lnRef>
          <a:fillRef idx="0">
            <a:scrgbClr b="0" g="0" r="0"/>
          </a:fillRef>
          <a:effectRef idx="0">
            <a:scrgbClr b="0" g="0" r="0"/>
          </a:effectRef>
          <a:fontRef idx="minor">
            <a:schemeClr val="lt1"/>
          </a:fontRef>
        </p:style>
        <p:txBody>
          <a:bodyPr wrap="square">
            <a:spAutoFit/>
          </a:bodyPr>
          <a:lstStyle/>
          <a:p>
            <a:r>
              <a:rPr altLang="en-US" b="1" dirty="0" lang="zh-TW">
                <a:latin charset="-120" panose="020B0604030504040204" pitchFamily="34" typeface="微軟正黑體"/>
                <a:ea charset="-120" panose="020B0604030504040204" pitchFamily="34" typeface="微軟正黑體"/>
              </a:rPr>
              <a:t>請留意 </a:t>
            </a:r>
            <a:r>
              <a:rPr altLang="zh-TW" b="1" dirty="0" lang="en-US">
                <a:latin charset="-120" panose="020B0604030504040204" pitchFamily="34" typeface="微軟正黑體"/>
                <a:ea charset="-120" panose="020B0604030504040204" pitchFamily="34" typeface="微軟正黑體"/>
              </a:rPr>
              <a:t>D-1</a:t>
            </a:r>
            <a:r>
              <a:rPr altLang="en-US" b="1" dirty="0" lang="zh-TW">
                <a:latin charset="-120" panose="020B0604030504040204" pitchFamily="34" typeface="微軟正黑體"/>
                <a:ea charset="-120" panose="020B0604030504040204" pitchFamily="34" typeface="微軟正黑體"/>
              </a:rPr>
              <a:t>、</a:t>
            </a:r>
            <a:r>
              <a:rPr altLang="zh-TW" b="1" dirty="0" lang="en-US">
                <a:latin charset="-120" panose="020B0604030504040204" pitchFamily="34" typeface="微軟正黑體"/>
                <a:ea charset="-120" panose="020B0604030504040204" pitchFamily="34" typeface="微軟正黑體"/>
              </a:rPr>
              <a:t>D-2</a:t>
            </a:r>
            <a:r>
              <a:rPr altLang="en-US" b="1" dirty="0" lang="zh-TW">
                <a:latin charset="-120" panose="020B0604030504040204" pitchFamily="34" typeface="微軟正黑體"/>
                <a:ea charset="-120" panose="020B0604030504040204" pitchFamily="34" typeface="微軟正黑體"/>
              </a:rPr>
              <a:t>、</a:t>
            </a:r>
            <a:r>
              <a:rPr altLang="zh-TW" b="1" dirty="0" lang="en-US">
                <a:latin charset="-120" panose="020B0604030504040204" pitchFamily="34" typeface="微軟正黑體"/>
                <a:ea charset="-120" panose="020B0604030504040204" pitchFamily="34" typeface="微軟正黑體"/>
              </a:rPr>
              <a:t>D-3</a:t>
            </a:r>
            <a:r>
              <a:rPr altLang="en-US" b="1" dirty="0" lang="zh-TW">
                <a:latin charset="-120" panose="020B0604030504040204" pitchFamily="34" typeface="微軟正黑體"/>
                <a:ea charset="-120" panose="020B0604030504040204" pitchFamily="34" typeface="微軟正黑體"/>
              </a:rPr>
              <a:t>每一個項目僅能上傳</a:t>
            </a:r>
            <a:r>
              <a:rPr altLang="zh-TW" b="1" dirty="0" lang="en-US">
                <a:latin charset="-120" panose="020B0604030504040204" pitchFamily="34" typeface="微軟正黑體"/>
                <a:ea charset="-120" panose="020B0604030504040204" pitchFamily="34" typeface="微軟正黑體"/>
              </a:rPr>
              <a:t>1</a:t>
            </a:r>
            <a:r>
              <a:rPr altLang="en-US" b="1" dirty="0" lang="zh-TW">
                <a:latin charset="-120" panose="020B0604030504040204" pitchFamily="34" typeface="微軟正黑體"/>
                <a:ea charset="-120" panose="020B0604030504040204" pitchFamily="34" typeface="微軟正黑體"/>
              </a:rPr>
              <a:t>個</a:t>
            </a:r>
            <a:r>
              <a:rPr altLang="zh-TW" b="1" dirty="0" lang="en-US">
                <a:latin charset="-120" panose="020B0604030504040204" pitchFamily="34" typeface="微軟正黑體"/>
                <a:ea charset="-120" panose="020B0604030504040204" pitchFamily="34" typeface="微軟正黑體"/>
              </a:rPr>
              <a:t>PDF</a:t>
            </a:r>
            <a:r>
              <a:rPr altLang="en-US" b="1" dirty="0" lang="zh-TW">
                <a:latin charset="-120" panose="020B0604030504040204" pitchFamily="34" typeface="微軟正黑體"/>
                <a:ea charset="-120" panose="020B0604030504040204" pitchFamily="34" typeface="微軟正黑體"/>
              </a:rPr>
              <a:t>檔案為限，檔案大小最多為</a:t>
            </a:r>
            <a:r>
              <a:rPr altLang="zh-TW" b="1" dirty="0" lang="en-US">
                <a:latin charset="-120" panose="020B0604030504040204" pitchFamily="34" typeface="微軟正黑體"/>
                <a:ea charset="-120" panose="020B0604030504040204" pitchFamily="34" typeface="微軟正黑體"/>
              </a:rPr>
              <a:t>4MB</a:t>
            </a:r>
            <a:r>
              <a:rPr altLang="en-US" b="1" dirty="0" lang="zh-TW">
                <a:latin charset="-120" panose="020B0604030504040204" pitchFamily="34" typeface="微軟正黑體"/>
                <a:ea charset="-120" panose="020B0604030504040204" pitchFamily="34" typeface="微軟正黑體"/>
              </a:rPr>
              <a:t>。</a:t>
            </a:r>
          </a:p>
        </p:txBody>
      </p:sp>
    </p:spTree>
    <p:extLst>
      <p:ext uri="{BB962C8B-B14F-4D97-AF65-F5344CB8AC3E}">
        <p14:creationId xmlns:p14="http://schemas.microsoft.com/office/powerpoint/2010/main" val="16012002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7245189" y="870773"/>
            <a:ext cx="4534062"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步驟七 自行撰寫及上傳資料</a:t>
            </a:r>
            <a:r>
              <a:rPr lang="en-US" altLang="zh-TW" sz="2000" b="1" dirty="0">
                <a:latin typeface="微軟正黑體" panose="020B0604030504040204" pitchFamily="34" charset="-120"/>
                <a:ea typeface="微軟正黑體" panose="020B0604030504040204" pitchFamily="34" charset="-120"/>
              </a:rPr>
              <a:t>(2/2)</a:t>
            </a:r>
            <a:endParaRPr lang="zh-TW" altLang="en-US" sz="2000" b="1" dirty="0">
              <a:latin typeface="微軟正黑體" panose="020B0604030504040204" pitchFamily="34" charset="-120"/>
              <a:ea typeface="微軟正黑體" panose="020B0604030504040204" pitchFamily="34"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1009098" y="785966"/>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29" name="文字方塊 28">
            <a:extLst>
              <a:ext uri="{FF2B5EF4-FFF2-40B4-BE49-F238E27FC236}">
                <a16:creationId xmlns:a16="http://schemas.microsoft.com/office/drawing/2014/main" id="{B620982C-A9CA-40D0-91F9-D83F2EE79A40}"/>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30" name="矩形 29">
            <a:extLst>
              <a:ext uri="{FF2B5EF4-FFF2-40B4-BE49-F238E27FC236}">
                <a16:creationId xmlns:a16="http://schemas.microsoft.com/office/drawing/2014/main" id="{5DB31D34-A4C9-45DF-AB69-BBEDFBBD054C}"/>
              </a:ext>
            </a:extLst>
          </p:cNvPr>
          <p:cNvSpPr/>
          <p:nvPr/>
        </p:nvSpPr>
        <p:spPr>
          <a:xfrm>
            <a:off x="1459116" y="1439891"/>
            <a:ext cx="8981023" cy="369332"/>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zh-TW" altLang="en-US" b="1" dirty="0">
                <a:latin typeface="微軟正黑體" panose="020B0604030504040204" pitchFamily="34" charset="-120"/>
                <a:ea typeface="微軟正黑體" panose="020B0604030504040204" pitchFamily="34" charset="-120"/>
              </a:rPr>
              <a:t>請留意 </a:t>
            </a:r>
            <a:r>
              <a:rPr lang="en-US" altLang="zh-TW" b="1" dirty="0">
                <a:latin typeface="微軟正黑體" panose="020B0604030504040204" pitchFamily="34" charset="-120"/>
                <a:ea typeface="微軟正黑體" panose="020B0604030504040204" pitchFamily="34" charset="-120"/>
              </a:rPr>
              <a:t>D-1</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D-2</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D-3</a:t>
            </a:r>
            <a:r>
              <a:rPr lang="zh-TW" altLang="en-US" b="1" dirty="0">
                <a:latin typeface="微軟正黑體" panose="020B0604030504040204" pitchFamily="34" charset="-120"/>
                <a:ea typeface="微軟正黑體" panose="020B0604030504040204" pitchFamily="34" charset="-120"/>
              </a:rPr>
              <a:t>每一個項目僅能上傳</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個</a:t>
            </a:r>
            <a:r>
              <a:rPr lang="en-US" altLang="zh-TW" b="1" dirty="0">
                <a:latin typeface="微軟正黑體" panose="020B0604030504040204" pitchFamily="34" charset="-120"/>
                <a:ea typeface="微軟正黑體" panose="020B0604030504040204" pitchFamily="34" charset="-120"/>
              </a:rPr>
              <a:t>PDF</a:t>
            </a:r>
            <a:r>
              <a:rPr lang="zh-TW" altLang="en-US" b="1" dirty="0">
                <a:latin typeface="微軟正黑體" panose="020B0604030504040204" pitchFamily="34" charset="-120"/>
                <a:ea typeface="微軟正黑體" panose="020B0604030504040204" pitchFamily="34" charset="-120"/>
              </a:rPr>
              <a:t>檔案為限，檔案大小最多為</a:t>
            </a:r>
            <a:r>
              <a:rPr lang="en-US" altLang="zh-TW" b="1" dirty="0">
                <a:latin typeface="微軟正黑體" panose="020B0604030504040204" pitchFamily="34" charset="-120"/>
                <a:ea typeface="微軟正黑體" panose="020B0604030504040204" pitchFamily="34" charset="-120"/>
              </a:rPr>
              <a:t>4MB</a:t>
            </a:r>
            <a:r>
              <a:rPr lang="zh-TW" altLang="en-US" b="1" dirty="0">
                <a:latin typeface="微軟正黑體" panose="020B0604030504040204" pitchFamily="34" charset="-120"/>
                <a:ea typeface="微軟正黑體" panose="020B0604030504040204" pitchFamily="34" charset="-120"/>
              </a:rPr>
              <a:t>。</a:t>
            </a:r>
          </a:p>
        </p:txBody>
      </p:sp>
      <p:grpSp>
        <p:nvGrpSpPr>
          <p:cNvPr id="5" name="群組 4">
            <a:extLst>
              <a:ext uri="{FF2B5EF4-FFF2-40B4-BE49-F238E27FC236}">
                <a16:creationId xmlns:a16="http://schemas.microsoft.com/office/drawing/2014/main" id="{FDFFDB7B-A3EF-4A4C-B71F-AB758D754CD6}"/>
              </a:ext>
            </a:extLst>
          </p:cNvPr>
          <p:cNvGrpSpPr/>
          <p:nvPr/>
        </p:nvGrpSpPr>
        <p:grpSpPr>
          <a:xfrm>
            <a:off x="840058" y="1856132"/>
            <a:ext cx="10986795" cy="4795166"/>
            <a:chOff x="840058" y="1856132"/>
            <a:chExt cx="10986795" cy="4795166"/>
          </a:xfrm>
        </p:grpSpPr>
        <p:pic>
          <p:nvPicPr>
            <p:cNvPr id="3" name="圖片 2">
              <a:extLst>
                <a:ext uri="{FF2B5EF4-FFF2-40B4-BE49-F238E27FC236}">
                  <a16:creationId xmlns:a16="http://schemas.microsoft.com/office/drawing/2014/main" id="{65B7FB8F-4288-4DD1-ADE3-4F03293B7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58" y="1882022"/>
              <a:ext cx="10505603" cy="4769276"/>
            </a:xfrm>
            <a:prstGeom prst="rect">
              <a:avLst/>
            </a:prstGeom>
          </p:spPr>
        </p:pic>
        <p:sp>
          <p:nvSpPr>
            <p:cNvPr id="17" name="矩形 16"/>
            <p:cNvSpPr/>
            <p:nvPr/>
          </p:nvSpPr>
          <p:spPr>
            <a:xfrm>
              <a:off x="7438336" y="1882022"/>
              <a:ext cx="4388517" cy="272009"/>
            </a:xfrm>
            <a:prstGeom prst="rect">
              <a:avLst/>
            </a:prstGeom>
            <a:solidFill>
              <a:srgbClr val="ED7D31"/>
            </a:solidFill>
            <a:ln>
              <a:solidFill>
                <a:srgbClr val="ED7D31"/>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請選擇您欲上傳之</a:t>
              </a:r>
              <a:r>
                <a:rPr lang="en-US" altLang="zh-TW" sz="1600" b="1" dirty="0">
                  <a:solidFill>
                    <a:schemeClr val="bg1"/>
                  </a:solidFill>
                  <a:latin typeface="微軟正黑體" panose="020B0604030504040204" pitchFamily="34" charset="-120"/>
                  <a:ea typeface="微軟正黑體" panose="020B0604030504040204" pitchFamily="34" charset="-120"/>
                </a:rPr>
                <a:t>PDF</a:t>
              </a:r>
              <a:r>
                <a:rPr lang="zh-TW" altLang="en-US" sz="1600" b="1" dirty="0">
                  <a:solidFill>
                    <a:schemeClr val="bg1"/>
                  </a:solidFill>
                  <a:latin typeface="微軟正黑體" panose="020B0604030504040204" pitchFamily="34" charset="-120"/>
                  <a:ea typeface="微軟正黑體" panose="020B0604030504040204" pitchFamily="34" charset="-120"/>
                </a:rPr>
                <a:t>檔案</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注意檔案限制大小</a:t>
              </a:r>
              <a:r>
                <a:rPr lang="en-US"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8" name="橢圓 17"/>
            <p:cNvSpPr/>
            <p:nvPr/>
          </p:nvSpPr>
          <p:spPr>
            <a:xfrm>
              <a:off x="7187556" y="1856132"/>
              <a:ext cx="324000" cy="324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矩形 19"/>
            <p:cNvSpPr/>
            <p:nvPr/>
          </p:nvSpPr>
          <p:spPr>
            <a:xfrm>
              <a:off x="6694794" y="3200777"/>
              <a:ext cx="4630754" cy="278532"/>
            </a:xfrm>
            <a:prstGeom prst="rect">
              <a:avLst/>
            </a:prstGeom>
            <a:solidFill>
              <a:srgbClr val="ED7D31"/>
            </a:solidFill>
            <a:ln>
              <a:solidFill>
                <a:srgbClr val="ED7D31"/>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上傳後請點選「預覽」，檢視上傳檔案是否正確</a:t>
              </a:r>
            </a:p>
          </p:txBody>
        </p:sp>
        <p:sp>
          <p:nvSpPr>
            <p:cNvPr id="21" name="橢圓 20"/>
            <p:cNvSpPr/>
            <p:nvPr/>
          </p:nvSpPr>
          <p:spPr>
            <a:xfrm>
              <a:off x="6452196" y="3178043"/>
              <a:ext cx="324000" cy="324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680" y="3135821"/>
              <a:ext cx="5002320" cy="2857002"/>
            </a:xfrm>
            <a:prstGeom prst="rect">
              <a:avLst/>
            </a:prstGeom>
            <a:ln>
              <a:solidFill>
                <a:schemeClr val="tx1"/>
              </a:solidFill>
            </a:ln>
          </p:spPr>
        </p:pic>
        <p:sp>
          <p:nvSpPr>
            <p:cNvPr id="22" name="橢圓 21"/>
            <p:cNvSpPr/>
            <p:nvPr/>
          </p:nvSpPr>
          <p:spPr>
            <a:xfrm>
              <a:off x="5655076" y="3063022"/>
              <a:ext cx="428784" cy="415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a:extLst>
                <a:ext uri="{FF2B5EF4-FFF2-40B4-BE49-F238E27FC236}">
                  <a16:creationId xmlns:a16="http://schemas.microsoft.com/office/drawing/2014/main" id="{FA0D64C5-860B-4C64-90D4-78F0783B27CC}"/>
                </a:ext>
              </a:extLst>
            </p:cNvPr>
            <p:cNvSpPr/>
            <p:nvPr/>
          </p:nvSpPr>
          <p:spPr>
            <a:xfrm>
              <a:off x="7011699" y="2642842"/>
              <a:ext cx="748800" cy="52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2" name="橢圓 31">
              <a:extLst>
                <a:ext uri="{FF2B5EF4-FFF2-40B4-BE49-F238E27FC236}">
                  <a16:creationId xmlns:a16="http://schemas.microsoft.com/office/drawing/2014/main" id="{475CA56D-7591-47B1-989A-986FFB244E60}"/>
                </a:ext>
              </a:extLst>
            </p:cNvPr>
            <p:cNvSpPr/>
            <p:nvPr/>
          </p:nvSpPr>
          <p:spPr>
            <a:xfrm>
              <a:off x="6988999" y="4416462"/>
              <a:ext cx="747104" cy="52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a:extLst>
                <a:ext uri="{FF2B5EF4-FFF2-40B4-BE49-F238E27FC236}">
                  <a16:creationId xmlns:a16="http://schemas.microsoft.com/office/drawing/2014/main" id="{05DA2203-7CB2-4764-A8E0-C6492054E53B}"/>
                </a:ext>
              </a:extLst>
            </p:cNvPr>
            <p:cNvSpPr/>
            <p:nvPr/>
          </p:nvSpPr>
          <p:spPr>
            <a:xfrm>
              <a:off x="7016924" y="6123758"/>
              <a:ext cx="747104" cy="5275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8666260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6718042" y="1015662"/>
            <a:ext cx="5396422" cy="477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步驟八 檢視學習歷程備審資料上傳確認表</a:t>
            </a:r>
            <a:r>
              <a:rPr lang="en-US" altLang="zh-TW" sz="2100" b="1" dirty="0">
                <a:latin typeface="微軟正黑體" panose="020B0604030504040204" pitchFamily="34" charset="-120"/>
                <a:ea typeface="微軟正黑體" panose="020B0604030504040204" pitchFamily="34" charset="-120"/>
              </a:rPr>
              <a:t>(1/2)</a:t>
            </a:r>
            <a:endParaRPr lang="zh-TW" altLang="en-US" sz="2100" b="1" dirty="0">
              <a:latin typeface="微軟正黑體" panose="020B0604030504040204" pitchFamily="34" charset="-120"/>
              <a:ea typeface="微軟正黑體" panose="020B0604030504040204" pitchFamily="34"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39728B73-9784-4FF9-82ED-E784940B3BA4}"/>
              </a:ext>
            </a:extLst>
          </p:cNvPr>
          <p:cNvSpPr txBox="1"/>
          <p:nvPr/>
        </p:nvSpPr>
        <p:spPr>
          <a:xfrm>
            <a:off x="11417892" y="126139"/>
            <a:ext cx="872355" cy="477054"/>
          </a:xfrm>
          <a:prstGeom prst="rect">
            <a:avLst/>
          </a:prstGeom>
          <a:noFill/>
        </p:spPr>
        <p:txBody>
          <a:bodyPr wrap="none" rtlCol="0">
            <a:spAutoFit/>
          </a:bodyPr>
          <a:lstStyle/>
          <a:p>
            <a:r>
              <a:rPr lang="en-US" altLang="zh-TW" sz="2500" dirty="0">
                <a:solidFill>
                  <a:schemeClr val="bg1"/>
                </a:solidFill>
                <a:latin typeface="微軟正黑體" panose="020B0604030504040204" pitchFamily="34" charset="-120"/>
                <a:ea typeface="微軟正黑體" panose="020B0604030504040204" pitchFamily="34" charset="-120"/>
              </a:rPr>
              <a:t>New</a:t>
            </a:r>
            <a:endParaRPr lang="zh-TW" altLang="en-US" sz="2500" dirty="0">
              <a:solidFill>
                <a:schemeClr val="bg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700130" y="783065"/>
            <a:ext cx="6017912"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grpSp>
        <p:nvGrpSpPr>
          <p:cNvPr id="19" name="群組 18">
            <a:extLst>
              <a:ext uri="{FF2B5EF4-FFF2-40B4-BE49-F238E27FC236}">
                <a16:creationId xmlns:a16="http://schemas.microsoft.com/office/drawing/2014/main" id="{FC878C74-7038-4EA7-B31A-0D0B8C89F8CF}"/>
              </a:ext>
            </a:extLst>
          </p:cNvPr>
          <p:cNvGrpSpPr/>
          <p:nvPr/>
        </p:nvGrpSpPr>
        <p:grpSpPr>
          <a:xfrm>
            <a:off x="1012372" y="1609724"/>
            <a:ext cx="10167255" cy="4818131"/>
            <a:chOff x="1012372" y="1609724"/>
            <a:chExt cx="10167255" cy="4818131"/>
          </a:xfrm>
        </p:grpSpPr>
        <p:pic>
          <p:nvPicPr>
            <p:cNvPr id="15" name="圖片 14">
              <a:extLst>
                <a:ext uri="{FF2B5EF4-FFF2-40B4-BE49-F238E27FC236}">
                  <a16:creationId xmlns:a16="http://schemas.microsoft.com/office/drawing/2014/main" id="{00D80B47-DBAE-4D6F-A3B1-FC8624CAE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996" y="1609724"/>
              <a:ext cx="9844009" cy="4818131"/>
            </a:xfrm>
            <a:prstGeom prst="rect">
              <a:avLst/>
            </a:prstGeom>
          </p:spPr>
        </p:pic>
        <p:sp>
          <p:nvSpPr>
            <p:cNvPr id="6" name="矩形 5">
              <a:extLst>
                <a:ext uri="{FF2B5EF4-FFF2-40B4-BE49-F238E27FC236}">
                  <a16:creationId xmlns:a16="http://schemas.microsoft.com/office/drawing/2014/main" id="{CFFCA4FA-FAB7-444B-89A2-C52B065780EB}"/>
                </a:ext>
              </a:extLst>
            </p:cNvPr>
            <p:cNvSpPr/>
            <p:nvPr/>
          </p:nvSpPr>
          <p:spPr>
            <a:xfrm>
              <a:off x="1012372" y="1609724"/>
              <a:ext cx="10167255" cy="3441670"/>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a:extLst>
                <a:ext uri="{FF2B5EF4-FFF2-40B4-BE49-F238E27FC236}">
                  <a16:creationId xmlns:a16="http://schemas.microsoft.com/office/drawing/2014/main" id="{5C9839E1-AF36-4C2D-8712-622D4FF96BEF}"/>
                </a:ext>
              </a:extLst>
            </p:cNvPr>
            <p:cNvPicPr>
              <a:picLocks noChangeAspect="1"/>
            </p:cNvPicPr>
            <p:nvPr/>
          </p:nvPicPr>
          <p:blipFill>
            <a:blip r:embed="rId4"/>
            <a:stretch>
              <a:fillRect/>
            </a:stretch>
          </p:blipFill>
          <p:spPr>
            <a:xfrm>
              <a:off x="1012372" y="3302370"/>
              <a:ext cx="10167255" cy="918425"/>
            </a:xfrm>
            <a:prstGeom prst="rect">
              <a:avLst/>
            </a:prstGeom>
          </p:spPr>
        </p:pic>
        <p:sp>
          <p:nvSpPr>
            <p:cNvPr id="14" name="矩形 13"/>
            <p:cNvSpPr/>
            <p:nvPr/>
          </p:nvSpPr>
          <p:spPr>
            <a:xfrm>
              <a:off x="6633607" y="3690252"/>
              <a:ext cx="4397545" cy="1121127"/>
            </a:xfrm>
            <a:prstGeom prst="rect">
              <a:avLst/>
            </a:prstGeom>
            <a:solidFill>
              <a:srgbClr val="C00000"/>
            </a:solid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考生未完成各上傳項目內容「</a:t>
              </a:r>
              <a:r>
                <a:rPr lang="zh-TW" altLang="en-US" sz="1600" b="1" dirty="0">
                  <a:solidFill>
                    <a:srgbClr val="FFFF00"/>
                  </a:solidFill>
                  <a:latin typeface="微軟正黑體" panose="020B0604030504040204" pitchFamily="34" charset="-120"/>
                  <a:ea typeface="微軟正黑體" panose="020B0604030504040204" pitchFamily="34" charset="-120"/>
                </a:rPr>
                <a:t>預覽</a:t>
              </a:r>
              <a:r>
                <a:rPr lang="zh-TW" altLang="en-US" sz="1600" b="1" dirty="0">
                  <a:solidFill>
                    <a:schemeClr val="bg1"/>
                  </a:solidFill>
                  <a:latin typeface="微軟正黑體" panose="020B0604030504040204" pitchFamily="34" charset="-120"/>
                  <a:ea typeface="微軟正黑體" panose="020B0604030504040204" pitchFamily="34" charset="-120"/>
                </a:rPr>
                <a:t>」，</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欲下載確認表確認上傳內容時，</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系統跳出提示訊息，提醒考生尚未預覽之項目！</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請考生依提示逐項檢視，才可以下載確認表。</a:t>
              </a:r>
            </a:p>
          </p:txBody>
        </p:sp>
        <p:sp>
          <p:nvSpPr>
            <p:cNvPr id="3" name="矩形 2"/>
            <p:cNvSpPr/>
            <p:nvPr/>
          </p:nvSpPr>
          <p:spPr>
            <a:xfrm>
              <a:off x="1281016" y="5495088"/>
              <a:ext cx="4049486" cy="8691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43950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9">
            <a:extLst>
              <a:ext uri="{FF2B5EF4-FFF2-40B4-BE49-F238E27FC236}">
                <a16:creationId xmlns:a16="http://schemas.microsoft.com/office/drawing/2014/main" id="{02D47832-480B-45AA-A6CC-7511328CD637}"/>
              </a:ext>
            </a:extLst>
          </p:cNvPr>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9">
            <a:extLst>
              <a:ext uri="{FF2B5EF4-FFF2-40B4-BE49-F238E27FC236}">
                <a16:creationId xmlns:a16="http://schemas.microsoft.com/office/drawing/2014/main" id="{96CFD2F7-C4C3-4E72-AFB6-CEC106A2B2FE}"/>
              </a:ext>
            </a:extLst>
          </p:cNvPr>
          <p:cNvSpPr/>
          <p:nvPr/>
        </p:nvSpPr>
        <p:spPr>
          <a:xfrm>
            <a:off x="989017" y="862042"/>
            <a:ext cx="5003411"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Times New Roman" panose="02020603050405020304" pitchFamily="18" charset="0"/>
                <a:ea typeface="華康儷楷書" panose="03000509000000000000" pitchFamily="65" charset="-120"/>
                <a:cs typeface="Times New Roman" panose="02020603050405020304" pitchFamily="18" charset="0"/>
              </a:rPr>
              <a:t>學習歷程檔案查看及疑義處理</a:t>
            </a:r>
          </a:p>
        </p:txBody>
      </p:sp>
      <p:sp>
        <p:nvSpPr>
          <p:cNvPr id="4" name="Rectangle 2">
            <a:extLst>
              <a:ext uri="{FF2B5EF4-FFF2-40B4-BE49-F238E27FC236}">
                <a16:creationId xmlns:a16="http://schemas.microsoft.com/office/drawing/2014/main" id="{D17759F6-AA19-4B59-BF8B-7E0A0CDE3829}"/>
              </a:ext>
            </a:extLst>
          </p:cNvPr>
          <p:cNvSpPr txBox="1">
            <a:spLocks noChangeArrowheads="1"/>
          </p:cNvSpPr>
          <p:nvPr/>
        </p:nvSpPr>
        <p:spPr>
          <a:xfrm>
            <a:off x="6096000" y="834333"/>
            <a:ext cx="5751007" cy="6343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400" b="1" dirty="0">
                <a:latin typeface="微軟正黑體" panose="020B0604030504040204" pitchFamily="34" charset="-120"/>
                <a:ea typeface="微軟正黑體" panose="020B0604030504040204" pitchFamily="34" charset="-120"/>
              </a:rPr>
              <a:t>步驟四 檢視學習歷程中央資料庫出資料</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檔案</a:t>
            </a:r>
            <a:r>
              <a:rPr lang="en-US" altLang="zh-TW" sz="2400" b="1" dirty="0">
                <a:latin typeface="微軟正黑體" panose="020B0604030504040204" pitchFamily="34" charset="-120"/>
                <a:ea typeface="微軟正黑體" panose="020B0604030504040204" pitchFamily="34" charset="-120"/>
              </a:rPr>
              <a:t>)</a:t>
            </a:r>
            <a:endParaRPr lang="zh-TW" altLang="en-US" kern="0" dirty="0">
              <a:solidFill>
                <a:srgbClr val="660066"/>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AFF6996D-0668-46A2-9C3A-FC59B1DF61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9620"/>
          <a:stretch/>
        </p:blipFill>
        <p:spPr>
          <a:xfrm>
            <a:off x="893512" y="3158707"/>
            <a:ext cx="5718306" cy="2573558"/>
          </a:xfrm>
          <a:prstGeom prst="rect">
            <a:avLst/>
          </a:prstGeom>
        </p:spPr>
      </p:pic>
      <p:pic>
        <p:nvPicPr>
          <p:cNvPr id="8" name="圖片 7">
            <a:extLst>
              <a:ext uri="{FF2B5EF4-FFF2-40B4-BE49-F238E27FC236}">
                <a16:creationId xmlns:a16="http://schemas.microsoft.com/office/drawing/2014/main" id="{A4B9C8FB-6E71-40F4-8882-2B1345CAE9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175"/>
          <a:stretch/>
        </p:blipFill>
        <p:spPr>
          <a:xfrm>
            <a:off x="6792686" y="2219492"/>
            <a:ext cx="5225233" cy="3484114"/>
          </a:xfrm>
          <a:prstGeom prst="rect">
            <a:avLst/>
          </a:prstGeom>
        </p:spPr>
      </p:pic>
      <p:sp>
        <p:nvSpPr>
          <p:cNvPr id="12" name="Rectangle 3">
            <a:extLst>
              <a:ext uri="{FF2B5EF4-FFF2-40B4-BE49-F238E27FC236}">
                <a16:creationId xmlns:a16="http://schemas.microsoft.com/office/drawing/2014/main" id="{B9641B5A-FC12-4CEC-929E-007ABC9A07C7}"/>
              </a:ext>
            </a:extLst>
          </p:cNvPr>
          <p:cNvSpPr txBox="1">
            <a:spLocks noChangeArrowheads="1"/>
          </p:cNvSpPr>
          <p:nvPr/>
        </p:nvSpPr>
        <p:spPr>
          <a:xfrm>
            <a:off x="840059" y="1638384"/>
            <a:ext cx="5751008" cy="1182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accent4"/>
              </a:buClr>
              <a:buFont typeface="Wingdings" panose="05000000000000000000" pitchFamily="2" charset="2"/>
              <a:buChar char="u"/>
            </a:pPr>
            <a:r>
              <a:rPr lang="zh-TW" altLang="zh-TW" sz="2000" dirty="0">
                <a:effectLst/>
                <a:latin typeface="華康儷楷書" panose="03000509000000000000" pitchFamily="65" charset="-120"/>
                <a:ea typeface="華康儷楷書" panose="03000509000000000000" pitchFamily="65" charset="-120"/>
                <a:cs typeface="Arial Unicode MS"/>
              </a:rPr>
              <a:t>請依序</a:t>
            </a:r>
            <a:r>
              <a:rPr lang="zh-TW" altLang="zh-TW" sz="2000" b="1" dirty="0">
                <a:solidFill>
                  <a:srgbClr val="0000FF"/>
                </a:solidFill>
                <a:effectLst/>
                <a:latin typeface="華康儷楷書" panose="03000509000000000000" pitchFamily="65" charset="-120"/>
                <a:ea typeface="華康儷楷書" panose="03000509000000000000" pitchFamily="65" charset="-120"/>
                <a:cs typeface="Arial Unicode MS"/>
              </a:rPr>
              <a:t>檢視</a:t>
            </a:r>
            <a:r>
              <a:rPr lang="zh-TW" altLang="zh-TW" sz="2000" dirty="0">
                <a:effectLst/>
                <a:latin typeface="華康儷楷書" panose="03000509000000000000" pitchFamily="65" charset="-120"/>
                <a:ea typeface="華康儷楷書" panose="03000509000000000000" pitchFamily="65" charset="-120"/>
                <a:cs typeface="Arial Unicode MS"/>
              </a:rPr>
              <a:t>「</a:t>
            </a:r>
            <a:r>
              <a:rPr lang="en-US" altLang="zh-TW" sz="2000" dirty="0">
                <a:effectLst/>
                <a:latin typeface="華康儷楷書" panose="03000509000000000000" pitchFamily="65" charset="-120"/>
                <a:ea typeface="華康儷楷書" panose="03000509000000000000" pitchFamily="65" charset="-120"/>
                <a:cs typeface="Arial Unicode MS"/>
              </a:rPr>
              <a:t>A.</a:t>
            </a:r>
            <a:r>
              <a:rPr lang="zh-TW" altLang="zh-TW" sz="2000" dirty="0">
                <a:effectLst/>
                <a:latin typeface="華康儷楷書" panose="03000509000000000000" pitchFamily="65" charset="-120"/>
                <a:ea typeface="華康儷楷書" panose="03000509000000000000" pitchFamily="65" charset="-120"/>
                <a:cs typeface="Arial Unicode MS"/>
              </a:rPr>
              <a:t>修課紀錄」、「</a:t>
            </a:r>
            <a:r>
              <a:rPr lang="en-US" altLang="zh-TW" sz="2000" dirty="0">
                <a:effectLst/>
                <a:latin typeface="華康儷楷書" panose="03000509000000000000" pitchFamily="65" charset="-120"/>
                <a:ea typeface="華康儷楷書" panose="03000509000000000000" pitchFamily="65" charset="-120"/>
                <a:cs typeface="Arial Unicode MS"/>
              </a:rPr>
              <a:t>B-1.</a:t>
            </a:r>
            <a:r>
              <a:rPr lang="zh-TW" altLang="zh-TW" sz="2000" dirty="0">
                <a:effectLst/>
                <a:latin typeface="華康儷楷書" panose="03000509000000000000" pitchFamily="65" charset="-120"/>
                <a:ea typeface="華康儷楷書" panose="03000509000000000000" pitchFamily="65" charset="-120"/>
                <a:cs typeface="Arial Unicode MS"/>
              </a:rPr>
              <a:t>專題實作及實習科目學習成果」、「</a:t>
            </a:r>
            <a:r>
              <a:rPr lang="en-US" altLang="zh-TW" sz="2000" dirty="0">
                <a:effectLst/>
                <a:latin typeface="華康儷楷書" panose="03000509000000000000" pitchFamily="65" charset="-120"/>
                <a:ea typeface="華康儷楷書" panose="03000509000000000000" pitchFamily="65" charset="-120"/>
                <a:cs typeface="Arial Unicode MS"/>
              </a:rPr>
              <a:t>B-2.</a:t>
            </a:r>
            <a:r>
              <a:rPr lang="zh-TW" altLang="zh-TW" sz="2000" dirty="0">
                <a:effectLst/>
                <a:latin typeface="華康儷楷書" panose="03000509000000000000" pitchFamily="65" charset="-120"/>
                <a:ea typeface="華康儷楷書" panose="03000509000000000000" pitchFamily="65" charset="-120"/>
                <a:cs typeface="Arial Unicode MS"/>
              </a:rPr>
              <a:t>其他課程學習</a:t>
            </a:r>
            <a:r>
              <a:rPr lang="en-US" altLang="zh-TW" sz="2000" dirty="0">
                <a:effectLst/>
                <a:latin typeface="華康儷楷書" panose="03000509000000000000" pitchFamily="65" charset="-120"/>
                <a:ea typeface="華康儷楷書" panose="03000509000000000000" pitchFamily="65" charset="-120"/>
                <a:cs typeface="Arial Unicode MS"/>
              </a:rPr>
              <a:t>(</a:t>
            </a:r>
            <a:r>
              <a:rPr lang="zh-TW" altLang="zh-TW" sz="2000" dirty="0">
                <a:effectLst/>
                <a:latin typeface="華康儷楷書" panose="03000509000000000000" pitchFamily="65" charset="-120"/>
                <a:ea typeface="華康儷楷書" panose="03000509000000000000" pitchFamily="65" charset="-120"/>
                <a:cs typeface="Arial Unicode MS"/>
              </a:rPr>
              <a:t>作品</a:t>
            </a:r>
            <a:r>
              <a:rPr lang="en-US" altLang="zh-TW" sz="2000" dirty="0">
                <a:effectLst/>
                <a:latin typeface="華康儷楷書" panose="03000509000000000000" pitchFamily="65" charset="-120"/>
                <a:ea typeface="華康儷楷書" panose="03000509000000000000" pitchFamily="65" charset="-120"/>
                <a:cs typeface="Arial Unicode MS"/>
              </a:rPr>
              <a:t>)</a:t>
            </a:r>
            <a:r>
              <a:rPr lang="zh-TW" altLang="zh-TW" sz="2000" dirty="0">
                <a:effectLst/>
                <a:latin typeface="華康儷楷書" panose="03000509000000000000" pitchFamily="65" charset="-120"/>
                <a:ea typeface="華康儷楷書" panose="03000509000000000000" pitchFamily="65" charset="-120"/>
                <a:cs typeface="Arial Unicode MS"/>
              </a:rPr>
              <a:t>成果」、「</a:t>
            </a:r>
            <a:r>
              <a:rPr lang="en-US" altLang="zh-TW" sz="2000" dirty="0">
                <a:effectLst/>
                <a:latin typeface="華康儷楷書" panose="03000509000000000000" pitchFamily="65" charset="-120"/>
                <a:ea typeface="華康儷楷書" panose="03000509000000000000" pitchFamily="65" charset="-120"/>
                <a:cs typeface="Arial Unicode MS"/>
              </a:rPr>
              <a:t>C.</a:t>
            </a:r>
            <a:r>
              <a:rPr lang="zh-TW" altLang="zh-TW" sz="2000" dirty="0">
                <a:effectLst/>
                <a:latin typeface="華康儷楷書" panose="03000509000000000000" pitchFamily="65" charset="-120"/>
                <a:ea typeface="華康儷楷書" panose="03000509000000000000" pitchFamily="65" charset="-120"/>
                <a:cs typeface="Arial Unicode MS"/>
              </a:rPr>
              <a:t>多元表現」各項目證明文件檔案資料</a:t>
            </a:r>
            <a:endParaRPr lang="zh-TW" altLang="en-US" sz="1400" dirty="0">
              <a:solidFill>
                <a:srgbClr val="C00000"/>
              </a:solidFill>
              <a:latin typeface="華康儷楷書" panose="03000509000000000000" pitchFamily="65" charset="-120"/>
              <a:ea typeface="華康儷楷書" panose="03000509000000000000" pitchFamily="65" charset="-120"/>
            </a:endParaRPr>
          </a:p>
        </p:txBody>
      </p:sp>
      <p:sp>
        <p:nvSpPr>
          <p:cNvPr id="13" name="矩形 12">
            <a:extLst>
              <a:ext uri="{FF2B5EF4-FFF2-40B4-BE49-F238E27FC236}">
                <a16:creationId xmlns:a16="http://schemas.microsoft.com/office/drawing/2014/main" id="{2D0D2463-120C-47D7-9CD2-13E4D9E29AE3}"/>
              </a:ext>
            </a:extLst>
          </p:cNvPr>
          <p:cNvSpPr/>
          <p:nvPr/>
        </p:nvSpPr>
        <p:spPr>
          <a:xfrm>
            <a:off x="6109401" y="4578291"/>
            <a:ext cx="371464" cy="3454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FDD8AD82-6421-435E-AB76-970020B0D6C9}"/>
              </a:ext>
            </a:extLst>
          </p:cNvPr>
          <p:cNvSpPr/>
          <p:nvPr/>
        </p:nvSpPr>
        <p:spPr>
          <a:xfrm>
            <a:off x="5606982" y="5386863"/>
            <a:ext cx="924449" cy="3454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D7C08E99-8CB6-4395-BEB4-AE27E0E4DE0B}"/>
              </a:ext>
            </a:extLst>
          </p:cNvPr>
          <p:cNvSpPr/>
          <p:nvPr/>
        </p:nvSpPr>
        <p:spPr>
          <a:xfrm>
            <a:off x="11113476" y="2461833"/>
            <a:ext cx="801359" cy="1125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06D67A77-BB82-4786-A82B-4B9FE627FDC6}"/>
              </a:ext>
            </a:extLst>
          </p:cNvPr>
          <p:cNvSpPr/>
          <p:nvPr/>
        </p:nvSpPr>
        <p:spPr>
          <a:xfrm>
            <a:off x="10631155" y="3928832"/>
            <a:ext cx="329905" cy="16680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74773BA1-B85A-4971-8033-CC956CD77EBC}"/>
              </a:ext>
            </a:extLst>
          </p:cNvPr>
          <p:cNvSpPr/>
          <p:nvPr/>
        </p:nvSpPr>
        <p:spPr>
          <a:xfrm>
            <a:off x="1291720" y="4068556"/>
            <a:ext cx="1099792" cy="288000"/>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A.</a:t>
            </a:r>
            <a:r>
              <a:rPr lang="zh-TW" altLang="en-US" sz="1400" b="1" dirty="0">
                <a:solidFill>
                  <a:schemeClr val="tx1"/>
                </a:solidFill>
                <a:latin typeface="微軟正黑體" panose="020B0604030504040204" pitchFamily="34" charset="-120"/>
                <a:ea typeface="微軟正黑體" panose="020B0604030504040204" pitchFamily="34" charset="-120"/>
              </a:rPr>
              <a:t>修課紀錄</a:t>
            </a:r>
          </a:p>
        </p:txBody>
      </p:sp>
      <p:sp>
        <p:nvSpPr>
          <p:cNvPr id="18" name="矩形 17">
            <a:extLst>
              <a:ext uri="{FF2B5EF4-FFF2-40B4-BE49-F238E27FC236}">
                <a16:creationId xmlns:a16="http://schemas.microsoft.com/office/drawing/2014/main" id="{EFDA8EE1-B992-427F-AE4D-B98F926190ED}"/>
              </a:ext>
            </a:extLst>
          </p:cNvPr>
          <p:cNvSpPr/>
          <p:nvPr/>
        </p:nvSpPr>
        <p:spPr>
          <a:xfrm>
            <a:off x="2018778" y="4985975"/>
            <a:ext cx="2850969" cy="295874"/>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B-1.</a:t>
            </a:r>
            <a:r>
              <a:rPr lang="zh-TW" altLang="en-US" sz="1400" b="1" dirty="0">
                <a:solidFill>
                  <a:schemeClr val="tx1"/>
                </a:solidFill>
                <a:latin typeface="微軟正黑體" panose="020B0604030504040204" pitchFamily="34" charset="-120"/>
                <a:ea typeface="微軟正黑體" panose="020B0604030504040204" pitchFamily="34" charset="-120"/>
              </a:rPr>
              <a:t>專題實作及實習科目學習成果</a:t>
            </a:r>
          </a:p>
        </p:txBody>
      </p:sp>
      <p:sp>
        <p:nvSpPr>
          <p:cNvPr id="19" name="矩形 18">
            <a:extLst>
              <a:ext uri="{FF2B5EF4-FFF2-40B4-BE49-F238E27FC236}">
                <a16:creationId xmlns:a16="http://schemas.microsoft.com/office/drawing/2014/main" id="{50299CB9-9665-4A59-9825-C5FDC07B4C49}"/>
              </a:ext>
            </a:extLst>
          </p:cNvPr>
          <p:cNvSpPr/>
          <p:nvPr/>
        </p:nvSpPr>
        <p:spPr>
          <a:xfrm>
            <a:off x="7756018" y="1985912"/>
            <a:ext cx="2430969" cy="295874"/>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B-2.</a:t>
            </a:r>
            <a:r>
              <a:rPr lang="zh-TW" altLang="en-US" sz="1400" b="1" dirty="0">
                <a:solidFill>
                  <a:schemeClr val="tx1"/>
                </a:solidFill>
                <a:latin typeface="微軟正黑體" panose="020B0604030504040204" pitchFamily="34" charset="-120"/>
                <a:ea typeface="微軟正黑體" panose="020B0604030504040204" pitchFamily="34" charset="-120"/>
              </a:rPr>
              <a:t>其他課程學習</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作品</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成果</a:t>
            </a:r>
          </a:p>
        </p:txBody>
      </p:sp>
      <p:sp>
        <p:nvSpPr>
          <p:cNvPr id="20" name="矩形 19">
            <a:extLst>
              <a:ext uri="{FF2B5EF4-FFF2-40B4-BE49-F238E27FC236}">
                <a16:creationId xmlns:a16="http://schemas.microsoft.com/office/drawing/2014/main" id="{82C55E64-59C8-42EE-BF5D-750DE25AF321}"/>
              </a:ext>
            </a:extLst>
          </p:cNvPr>
          <p:cNvSpPr/>
          <p:nvPr/>
        </p:nvSpPr>
        <p:spPr>
          <a:xfrm>
            <a:off x="7218797" y="3537006"/>
            <a:ext cx="1074442" cy="288000"/>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C.</a:t>
            </a:r>
            <a:r>
              <a:rPr lang="zh-TW" altLang="en-US" sz="1400" b="1" dirty="0">
                <a:solidFill>
                  <a:schemeClr val="tx1"/>
                </a:solidFill>
                <a:latin typeface="微軟正黑體" panose="020B0604030504040204" pitchFamily="34" charset="-120"/>
                <a:ea typeface="微軟正黑體" panose="020B0604030504040204" pitchFamily="34" charset="-120"/>
              </a:rPr>
              <a:t>多元表現</a:t>
            </a:r>
          </a:p>
        </p:txBody>
      </p:sp>
      <p:sp>
        <p:nvSpPr>
          <p:cNvPr id="21" name="矩形 20">
            <a:extLst>
              <a:ext uri="{FF2B5EF4-FFF2-40B4-BE49-F238E27FC236}">
                <a16:creationId xmlns:a16="http://schemas.microsoft.com/office/drawing/2014/main" id="{DEF2ACB2-7E97-4A7A-87FC-1D202148671B}"/>
              </a:ext>
            </a:extLst>
          </p:cNvPr>
          <p:cNvSpPr/>
          <p:nvPr/>
        </p:nvSpPr>
        <p:spPr>
          <a:xfrm>
            <a:off x="3391800" y="2997927"/>
            <a:ext cx="3330550" cy="288000"/>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中央資料庫學習歷程資料檢視確認</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點選</a:t>
            </a:r>
            <a:r>
              <a:rPr lang="en-US" altLang="zh-TW" sz="1400" b="1" dirty="0">
                <a:solidFill>
                  <a:schemeClr val="tx1"/>
                </a:solidFill>
                <a:latin typeface="微軟正黑體" panose="020B0604030504040204" pitchFamily="34" charset="-120"/>
                <a:ea typeface="微軟正黑體" panose="020B0604030504040204" pitchFamily="34" charset="-120"/>
              </a:rPr>
              <a:t>)</a:t>
            </a:r>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8377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6642496" y="874536"/>
            <a:ext cx="5457485"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步驟八 檢視學習歷程備審資料上傳確認表</a:t>
            </a:r>
            <a:r>
              <a:rPr lang="en-US" altLang="zh-TW" sz="2100" b="1" dirty="0">
                <a:latin typeface="微軟正黑體" panose="020B0604030504040204" pitchFamily="34" charset="-120"/>
                <a:ea typeface="微軟正黑體" panose="020B0604030504040204" pitchFamily="34" charset="-120"/>
              </a:rPr>
              <a:t>(2/2)</a:t>
            </a:r>
            <a:endParaRPr lang="zh-TW" altLang="en-US" sz="2100" b="1" dirty="0">
              <a:latin typeface="微軟正黑體" panose="020B0604030504040204" pitchFamily="34" charset="-120"/>
              <a:ea typeface="微軟正黑體" panose="020B0604030504040204" pitchFamily="34"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a:blip r:embed="rId3"/>
          <a:stretch>
            <a:fillRect/>
          </a:stretch>
        </p:blipFill>
        <p:spPr>
          <a:xfrm>
            <a:off x="1009098" y="1991112"/>
            <a:ext cx="10986749" cy="1448477"/>
          </a:xfrm>
          <a:prstGeom prst="rect">
            <a:avLst/>
          </a:prstGeom>
        </p:spPr>
      </p:pic>
      <p:sp>
        <p:nvSpPr>
          <p:cNvPr id="14" name="矩形 13"/>
          <p:cNvSpPr/>
          <p:nvPr/>
        </p:nvSpPr>
        <p:spPr>
          <a:xfrm>
            <a:off x="1095226" y="5651500"/>
            <a:ext cx="3089423" cy="488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193504" y="2928955"/>
            <a:ext cx="2318046" cy="309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右箭號 18"/>
          <p:cNvSpPr/>
          <p:nvPr/>
        </p:nvSpPr>
        <p:spPr>
          <a:xfrm>
            <a:off x="3606422" y="3010928"/>
            <a:ext cx="4013639" cy="2279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737297" y="767360"/>
            <a:ext cx="5974222"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21" name="向右箭號 20"/>
          <p:cNvSpPr/>
          <p:nvPr/>
        </p:nvSpPr>
        <p:spPr>
          <a:xfrm rot="10800000">
            <a:off x="4225241" y="5829270"/>
            <a:ext cx="3394820" cy="2079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7A24361D-EBE8-49A2-8F6D-BA45A4021D22}"/>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pic>
        <p:nvPicPr>
          <p:cNvPr id="4" name="圖片 3">
            <a:extLst>
              <a:ext uri="{FF2B5EF4-FFF2-40B4-BE49-F238E27FC236}">
                <a16:creationId xmlns:a16="http://schemas.microsoft.com/office/drawing/2014/main" id="{7363B02F-3405-4B44-B328-324835B39A9F}"/>
              </a:ext>
            </a:extLst>
          </p:cNvPr>
          <p:cNvPicPr>
            <a:picLocks noChangeAspect="1"/>
          </p:cNvPicPr>
          <p:nvPr/>
        </p:nvPicPr>
        <p:blipFill>
          <a:blip r:embed="rId4"/>
          <a:stretch>
            <a:fillRect/>
          </a:stretch>
        </p:blipFill>
        <p:spPr>
          <a:xfrm>
            <a:off x="964707" y="3573333"/>
            <a:ext cx="11075081" cy="2623281"/>
          </a:xfrm>
          <a:prstGeom prst="rect">
            <a:avLst/>
          </a:prstGeom>
        </p:spPr>
      </p:pic>
      <p:sp>
        <p:nvSpPr>
          <p:cNvPr id="17" name="矩形 16">
            <a:extLst>
              <a:ext uri="{FF2B5EF4-FFF2-40B4-BE49-F238E27FC236}">
                <a16:creationId xmlns:a16="http://schemas.microsoft.com/office/drawing/2014/main" id="{FCD9E33C-6B10-491A-A39B-22CE2872EA84}"/>
              </a:ext>
            </a:extLst>
          </p:cNvPr>
          <p:cNvSpPr/>
          <p:nvPr/>
        </p:nvSpPr>
        <p:spPr>
          <a:xfrm>
            <a:off x="1095226" y="5595336"/>
            <a:ext cx="3006257" cy="495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a:extLst>
              <a:ext uri="{FF2B5EF4-FFF2-40B4-BE49-F238E27FC236}">
                <a16:creationId xmlns:a16="http://schemas.microsoft.com/office/drawing/2014/main" id="{86F5EB80-37CA-4CFE-99B0-570D9188DA64}"/>
              </a:ext>
            </a:extLst>
          </p:cNvPr>
          <p:cNvGrpSpPr/>
          <p:nvPr/>
        </p:nvGrpSpPr>
        <p:grpSpPr>
          <a:xfrm>
            <a:off x="7714933" y="2663305"/>
            <a:ext cx="3089422" cy="3909830"/>
            <a:chOff x="7714933" y="2556769"/>
            <a:chExt cx="3089422" cy="3909830"/>
          </a:xfrm>
        </p:grpSpPr>
        <p:pic>
          <p:nvPicPr>
            <p:cNvPr id="13" name="圖片 12">
              <a:extLst>
                <a:ext uri="{FF2B5EF4-FFF2-40B4-BE49-F238E27FC236}">
                  <a16:creationId xmlns:a16="http://schemas.microsoft.com/office/drawing/2014/main" id="{B5EF55C8-BA7E-43F7-BCE8-18CD036B6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4933" y="2556769"/>
              <a:ext cx="3089422" cy="3909830"/>
            </a:xfrm>
            <a:prstGeom prst="rect">
              <a:avLst/>
            </a:prstGeom>
          </p:spPr>
        </p:pic>
        <p:sp>
          <p:nvSpPr>
            <p:cNvPr id="23" name="矩形 22">
              <a:extLst>
                <a:ext uri="{FF2B5EF4-FFF2-40B4-BE49-F238E27FC236}">
                  <a16:creationId xmlns:a16="http://schemas.microsoft.com/office/drawing/2014/main" id="{A6B2296C-6048-483E-A2C5-BAFF677F9AE1}"/>
                </a:ext>
              </a:extLst>
            </p:cNvPr>
            <p:cNvSpPr/>
            <p:nvPr/>
          </p:nvSpPr>
          <p:spPr>
            <a:xfrm>
              <a:off x="10027543" y="3001261"/>
              <a:ext cx="697853" cy="379936"/>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樣張</a:t>
              </a:r>
            </a:p>
          </p:txBody>
        </p:sp>
      </p:grpSp>
      <p:sp>
        <p:nvSpPr>
          <p:cNvPr id="22" name="矩形 21"/>
          <p:cNvSpPr/>
          <p:nvPr/>
        </p:nvSpPr>
        <p:spPr>
          <a:xfrm>
            <a:off x="3647166" y="1754327"/>
            <a:ext cx="7770726" cy="919882"/>
          </a:xfrm>
          <a:prstGeom prst="rect">
            <a:avLst/>
          </a:prstGeom>
          <a:solidFill>
            <a:srgbClr val="C00000"/>
          </a:solid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各項目檔案上傳且完成預覽／勾選完成後，</a:t>
            </a:r>
            <a:endParaRPr lang="en-US" altLang="zh-TW" sz="1600" b="1" dirty="0">
              <a:solidFill>
                <a:schemeClr val="bg1"/>
              </a:solidFill>
              <a:latin typeface="微軟正黑體" panose="020B0604030504040204" pitchFamily="34" charset="-120"/>
              <a:ea typeface="微軟正黑體" panose="020B0604030504040204" pitchFamily="34" charset="-120"/>
              <a:sym typeface="Wingdings 3" panose="05040102010807070707" pitchFamily="18" charset="2"/>
            </a:endParaRPr>
          </a:p>
          <a:p>
            <a:r>
              <a:rPr lang="zh-TW" altLang="en-US" sz="1600" b="1" dirty="0">
                <a:solidFill>
                  <a:schemeClr val="bg1"/>
                </a:solidFill>
                <a:latin typeface="微軟正黑體" panose="020B0604030504040204" pitchFamily="34" charset="-120"/>
                <a:ea typeface="微軟正黑體" panose="020B0604030504040204" pitchFamily="34" charset="-120"/>
                <a:sym typeface="Wingdings 3" panose="05040102010807070707" pitchFamily="18" charset="2"/>
              </a:rPr>
              <a:t>檢視學習歷程備審資料上傳確認表，再次檢視您的上傳／勾選項目是否正確無誤！</a:t>
            </a:r>
            <a:endParaRPr lang="en-US" altLang="zh-TW" sz="1600" b="1" dirty="0">
              <a:solidFill>
                <a:schemeClr val="bg1"/>
              </a:solidFill>
              <a:latin typeface="微軟正黑體" panose="020B0604030504040204" pitchFamily="34" charset="-120"/>
              <a:ea typeface="微軟正黑體" panose="020B0604030504040204" pitchFamily="34" charset="-120"/>
              <a:sym typeface="Wingdings 3" panose="05040102010807070707" pitchFamily="18" charset="2"/>
            </a:endParaRPr>
          </a:p>
          <a:p>
            <a:r>
              <a:rPr lang="zh-TW" altLang="en-US" sz="1600" b="1" dirty="0">
                <a:solidFill>
                  <a:srgbClr val="FFFF00"/>
                </a:solidFill>
                <a:latin typeface="微軟正黑體" panose="020B0604030504040204" pitchFamily="34" charset="-120"/>
                <a:ea typeface="微軟正黑體" panose="020B0604030504040204" pitchFamily="34" charset="-120"/>
                <a:sym typeface="Wingdings 3" panose="05040102010807070707" pitchFamily="18" charset="2"/>
              </a:rPr>
              <a:t>確認無誤後，請輸入自行設定之通行碼，點選</a:t>
            </a:r>
            <a:r>
              <a:rPr lang="en-US" altLang="zh-TW" sz="1600" b="1" dirty="0">
                <a:solidFill>
                  <a:srgbClr val="FFFF00"/>
                </a:solidFill>
                <a:latin typeface="微軟正黑體" panose="020B0604030504040204" pitchFamily="34" charset="-120"/>
                <a:ea typeface="微軟正黑體" panose="020B0604030504040204" pitchFamily="34" charset="-120"/>
                <a:sym typeface="Wingdings 3" panose="05040102010807070707" pitchFamily="18" charset="2"/>
              </a:rPr>
              <a:t>『</a:t>
            </a:r>
            <a:r>
              <a:rPr lang="zh-TW" altLang="en-US" sz="1600" b="1" dirty="0">
                <a:solidFill>
                  <a:srgbClr val="FFFF00"/>
                </a:solidFill>
                <a:latin typeface="微軟正黑體" panose="020B0604030504040204" pitchFamily="34" charset="-120"/>
                <a:ea typeface="微軟正黑體" panose="020B0604030504040204" pitchFamily="34" charset="-120"/>
                <a:sym typeface="Wingdings 3" panose="05040102010807070707" pitchFamily="18" charset="2"/>
              </a:rPr>
              <a:t>確認</a:t>
            </a:r>
            <a:r>
              <a:rPr lang="en-US" altLang="zh-TW" sz="1600" b="1" dirty="0">
                <a:solidFill>
                  <a:srgbClr val="FFFF00"/>
                </a:solidFill>
                <a:latin typeface="微軟正黑體" panose="020B0604030504040204" pitchFamily="34" charset="-120"/>
                <a:ea typeface="微軟正黑體" panose="020B0604030504040204" pitchFamily="34" charset="-120"/>
                <a:sym typeface="Wingdings 3" panose="05040102010807070707" pitchFamily="18" charset="2"/>
              </a:rPr>
              <a:t>』</a:t>
            </a:r>
            <a:r>
              <a:rPr lang="zh-TW" altLang="en-US" sz="1600" b="1" dirty="0">
                <a:solidFill>
                  <a:srgbClr val="FFFF00"/>
                </a:solidFill>
                <a:latin typeface="微軟正黑體" panose="020B0604030504040204" pitchFamily="34" charset="-120"/>
                <a:ea typeface="微軟正黑體" panose="020B0604030504040204" pitchFamily="34" charset="-120"/>
                <a:sym typeface="Wingdings 3" panose="05040102010807070707" pitchFamily="18" charset="2"/>
              </a:rPr>
              <a:t>，完成確認送出。</a:t>
            </a:r>
            <a:endParaRPr lang="en-US" altLang="zh-TW" sz="1600" b="1" dirty="0">
              <a:solidFill>
                <a:srgbClr val="FFFF00"/>
              </a:solidFill>
              <a:latin typeface="微軟正黑體" panose="020B0604030504040204" pitchFamily="34" charset="-120"/>
              <a:ea typeface="微軟正黑體" panose="020B0604030504040204" pitchFamily="34" charset="-120"/>
              <a:sym typeface="Wingdings 3" panose="05040102010807070707" pitchFamily="18" charset="2"/>
            </a:endParaRPr>
          </a:p>
        </p:txBody>
      </p:sp>
    </p:spTree>
    <p:extLst>
      <p:ext uri="{BB962C8B-B14F-4D97-AF65-F5344CB8AC3E}">
        <p14:creationId xmlns:p14="http://schemas.microsoft.com/office/powerpoint/2010/main" val="3625123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02CB6AA6-7D71-4991-B4F1-D055092D28F1}"/>
              </a:ext>
            </a:extLst>
          </p:cNvPr>
          <p:cNvGrpSpPr/>
          <p:nvPr/>
        </p:nvGrpSpPr>
        <p:grpSpPr>
          <a:xfrm>
            <a:off x="1234621" y="2182570"/>
            <a:ext cx="10002813" cy="3617048"/>
            <a:chOff x="1234621" y="2182570"/>
            <a:chExt cx="10002813" cy="3617048"/>
          </a:xfrm>
        </p:grpSpPr>
        <p:grpSp>
          <p:nvGrpSpPr>
            <p:cNvPr id="3" name="群組 2">
              <a:extLst>
                <a:ext uri="{FF2B5EF4-FFF2-40B4-BE49-F238E27FC236}">
                  <a16:creationId xmlns:a16="http://schemas.microsoft.com/office/drawing/2014/main" id="{4BC8BCAA-E2C7-49D4-9A52-859B2696247C}"/>
                </a:ext>
              </a:extLst>
            </p:cNvPr>
            <p:cNvGrpSpPr/>
            <p:nvPr/>
          </p:nvGrpSpPr>
          <p:grpSpPr>
            <a:xfrm>
              <a:off x="1234621" y="2182570"/>
              <a:ext cx="10002812" cy="3617048"/>
              <a:chOff x="1112032" y="1954064"/>
              <a:chExt cx="10002812" cy="3617048"/>
            </a:xfrm>
          </p:grpSpPr>
          <p:pic>
            <p:nvPicPr>
              <p:cNvPr id="16" name="圖片 15">
                <a:extLst>
                  <a:ext uri="{FF2B5EF4-FFF2-40B4-BE49-F238E27FC236}">
                    <a16:creationId xmlns:a16="http://schemas.microsoft.com/office/drawing/2014/main" id="{2AECDF45-42FF-4131-81E3-B5BC44888BF3}"/>
                  </a:ext>
                </a:extLst>
              </p:cNvPr>
              <p:cNvPicPr>
                <a:picLocks noChangeAspect="1"/>
              </p:cNvPicPr>
              <p:nvPr/>
            </p:nvPicPr>
            <p:blipFill rotWithShape="1">
              <a:blip r:embed="rId3">
                <a:extLst>
                  <a:ext uri="{28A0092B-C50C-407E-A947-70E740481C1C}">
                    <a14:useLocalDpi xmlns:a14="http://schemas.microsoft.com/office/drawing/2010/main" val="0"/>
                  </a:ext>
                </a:extLst>
              </a:blip>
              <a:srcRect b="25129"/>
              <a:stretch/>
            </p:blipFill>
            <p:spPr>
              <a:xfrm>
                <a:off x="1173994" y="1963719"/>
                <a:ext cx="9844009" cy="3607393"/>
              </a:xfrm>
              <a:prstGeom prst="rect">
                <a:avLst/>
              </a:prstGeom>
            </p:spPr>
          </p:pic>
          <p:sp>
            <p:nvSpPr>
              <p:cNvPr id="17" name="矩形 16">
                <a:extLst>
                  <a:ext uri="{FF2B5EF4-FFF2-40B4-BE49-F238E27FC236}">
                    <a16:creationId xmlns:a16="http://schemas.microsoft.com/office/drawing/2014/main" id="{DDDC9B10-F85E-4E35-85B9-D20E4C88E27F}"/>
                  </a:ext>
                </a:extLst>
              </p:cNvPr>
              <p:cNvSpPr/>
              <p:nvPr/>
            </p:nvSpPr>
            <p:spPr>
              <a:xfrm>
                <a:off x="1112032" y="1954064"/>
                <a:ext cx="10002812" cy="3441670"/>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6" name="圖片 5">
              <a:extLst>
                <a:ext uri="{FF2B5EF4-FFF2-40B4-BE49-F238E27FC236}">
                  <a16:creationId xmlns:a16="http://schemas.microsoft.com/office/drawing/2014/main" id="{C1353DFC-8FCD-4A2E-AB97-12DFEAFA781E}"/>
                </a:ext>
              </a:extLst>
            </p:cNvPr>
            <p:cNvPicPr>
              <a:picLocks noChangeAspect="1"/>
            </p:cNvPicPr>
            <p:nvPr/>
          </p:nvPicPr>
          <p:blipFill rotWithShape="1">
            <a:blip r:embed="rId4"/>
            <a:srcRect l="4891" r="10418"/>
            <a:stretch/>
          </p:blipFill>
          <p:spPr>
            <a:xfrm>
              <a:off x="1234622" y="3524250"/>
              <a:ext cx="10002812" cy="1704975"/>
            </a:xfrm>
            <a:prstGeom prst="rect">
              <a:avLst/>
            </a:prstGeom>
          </p:spPr>
        </p:pic>
      </p:grpSp>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9" name="Rectangle 2"/>
          <p:cNvSpPr txBox="1">
            <a:spLocks noChangeArrowheads="1"/>
          </p:cNvSpPr>
          <p:nvPr/>
        </p:nvSpPr>
        <p:spPr>
          <a:xfrm>
            <a:off x="7184571" y="1063003"/>
            <a:ext cx="4808137"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步驟九 確認送出學習歷程備審資料 </a:t>
            </a:r>
            <a:r>
              <a:rPr lang="en-US" altLang="zh-TW" sz="2100" b="1" dirty="0">
                <a:latin typeface="微軟正黑體" panose="020B0604030504040204" pitchFamily="34" charset="-120"/>
                <a:ea typeface="微軟正黑體" panose="020B0604030504040204" pitchFamily="34" charset="-120"/>
              </a:rPr>
              <a:t>(1/2)</a:t>
            </a:r>
            <a:endParaRPr lang="zh-TW" altLang="en-US" sz="2100" b="1" dirty="0">
              <a:latin typeface="微軟正黑體" panose="020B0604030504040204" pitchFamily="34" charset="-120"/>
              <a:ea typeface="微軟正黑體" panose="020B0604030504040204" pitchFamily="34" charset="-120"/>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3717649" y="1602601"/>
            <a:ext cx="6560102" cy="968264"/>
          </a:xfrm>
          <a:prstGeom prst="rect">
            <a:avLst/>
          </a:prstGeom>
          <a:solidFill>
            <a:srgbClr val="0070C0"/>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考生完成各上傳項目內容</a:t>
            </a:r>
            <a:r>
              <a:rPr lang="zh-TW" altLang="en-US" sz="1600" b="1" dirty="0">
                <a:solidFill>
                  <a:srgbClr val="FFFF00"/>
                </a:solidFill>
                <a:latin typeface="微軟正黑體" panose="020B0604030504040204" pitchFamily="34" charset="-120"/>
                <a:ea typeface="微軟正黑體" panose="020B0604030504040204" pitchFamily="34" charset="-120"/>
              </a:rPr>
              <a:t>預覽</a:t>
            </a:r>
            <a:r>
              <a:rPr lang="zh-TW" altLang="en-US" sz="1600" b="1" dirty="0">
                <a:solidFill>
                  <a:schemeClr val="bg1"/>
                </a:solidFill>
                <a:latin typeface="微軟正黑體" panose="020B0604030504040204" pitchFamily="34" charset="-120"/>
                <a:ea typeface="微軟正黑體" panose="020B0604030504040204" pitchFamily="34" charset="-120"/>
              </a:rPr>
              <a:t>，欲進行確定送出時，</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如有上傳項目未上傳資料時，系統跳出提示訊息，提供考生再次確認</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請考生點選「取消」並依提示訊息逐項確定及檢視後，再進行確認送出。</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009098" y="963521"/>
            <a:ext cx="6175473"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網路上傳</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或勾選</a:t>
            </a:r>
            <a:r>
              <a:rPr lang="en-US" altLang="zh-TW" sz="2800" kern="0" dirty="0">
                <a:latin typeface="華康儷楷書" panose="03000509000000000000" pitchFamily="65" charset="-120"/>
                <a:ea typeface="華康儷楷書" panose="03000509000000000000" pitchFamily="65" charset="-120"/>
                <a:cs typeface="華康中黑體" pitchFamily="49" charset="-120"/>
              </a:rPr>
              <a:t>)</a:t>
            </a:r>
            <a:r>
              <a:rPr lang="zh-TW" altLang="en-US" sz="2800" kern="0" dirty="0">
                <a:latin typeface="華康儷楷書" panose="03000509000000000000" pitchFamily="65" charset="-120"/>
                <a:ea typeface="華康儷楷書" panose="03000509000000000000" pitchFamily="65" charset="-120"/>
                <a:cs typeface="華康中黑體" pitchFamily="49" charset="-120"/>
              </a:rPr>
              <a:t>學習歷程備審資料</a:t>
            </a:r>
          </a:p>
        </p:txBody>
      </p:sp>
      <p:sp>
        <p:nvSpPr>
          <p:cNvPr id="13" name="矩形 12"/>
          <p:cNvSpPr/>
          <p:nvPr/>
        </p:nvSpPr>
        <p:spPr>
          <a:xfrm>
            <a:off x="2255404" y="5495641"/>
            <a:ext cx="7827241" cy="597518"/>
          </a:xfrm>
          <a:prstGeom prst="rect">
            <a:avLst/>
          </a:prstGeom>
          <a:solidFill>
            <a:srgbClr val="C00000"/>
          </a:solid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solidFill>
                  <a:schemeClr val="bg1"/>
                </a:solidFill>
                <a:latin typeface="微軟正黑體" panose="020B0604030504040204" pitchFamily="34" charset="-120"/>
                <a:ea typeface="微軟正黑體" panose="020B0604030504040204" pitchFamily="34" charset="-120"/>
              </a:rPr>
              <a:t>請注意</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上傳資料一經確認後，一律不得以任何理由要求修改，請</a:t>
            </a:r>
            <a:r>
              <a:rPr lang="zh-TW" altLang="en-US" sz="1600" b="1" dirty="0">
                <a:solidFill>
                  <a:srgbClr val="FFFF00"/>
                </a:solidFill>
                <a:latin typeface="微軟正黑體" panose="020B0604030504040204" pitchFamily="34" charset="-120"/>
                <a:ea typeface="微軟正黑體" panose="020B0604030504040204" pitchFamily="34" charset="-120"/>
              </a:rPr>
              <a:t>務必逐項檢視正確</a:t>
            </a:r>
            <a:r>
              <a:rPr lang="zh-TW" altLang="en-US" sz="1600" b="1" dirty="0">
                <a:solidFill>
                  <a:schemeClr val="bg1"/>
                </a:solidFill>
                <a:latin typeface="微軟正黑體" panose="020B0604030504040204" pitchFamily="34" charset="-120"/>
                <a:ea typeface="微軟正黑體" panose="020B0604030504040204" pitchFamily="34" charset="-120"/>
              </a:rPr>
              <a:t>，</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en-US" sz="1600" b="1" dirty="0">
                <a:solidFill>
                  <a:schemeClr val="bg1"/>
                </a:solidFill>
                <a:latin typeface="微軟正黑體" panose="020B0604030504040204" pitchFamily="34" charset="-120"/>
                <a:ea typeface="微軟正黑體" panose="020B0604030504040204" pitchFamily="34" charset="-120"/>
              </a:rPr>
              <a:t>並</a:t>
            </a:r>
            <a:r>
              <a:rPr lang="zh-TW" altLang="en-US" sz="1600" b="1" dirty="0">
                <a:solidFill>
                  <a:srgbClr val="FFFF00"/>
                </a:solidFill>
                <a:latin typeface="微軟正黑體" panose="020B0604030504040204" pitchFamily="34" charset="-120"/>
                <a:ea typeface="微軟正黑體" panose="020B0604030504040204" pitchFamily="34" charset="-120"/>
              </a:rPr>
              <a:t>詳細確認及檢視</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下載留存</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學習歷程備審資料上傳確認表</a:t>
            </a:r>
            <a:r>
              <a:rPr lang="zh-TW" altLang="en-US" sz="1600" b="1" dirty="0">
                <a:solidFill>
                  <a:schemeClr val="bg1"/>
                </a:solidFill>
                <a:latin typeface="微軟正黑體" panose="020B0604030504040204" pitchFamily="34" charset="-120"/>
                <a:ea typeface="微軟正黑體" panose="020B0604030504040204" pitchFamily="34" charset="-120"/>
              </a:rPr>
              <a:t>，再行送出。</a:t>
            </a:r>
          </a:p>
        </p:txBody>
      </p:sp>
      <p:sp>
        <p:nvSpPr>
          <p:cNvPr id="14" name="文字方塊 13">
            <a:extLst>
              <a:ext uri="{FF2B5EF4-FFF2-40B4-BE49-F238E27FC236}">
                <a16:creationId xmlns:a16="http://schemas.microsoft.com/office/drawing/2014/main" id="{05C74AB4-8747-45D9-8A27-49D50FD41990}"/>
              </a:ext>
            </a:extLst>
          </p:cNvPr>
          <p:cNvSpPr txBox="1"/>
          <p:nvPr/>
        </p:nvSpPr>
        <p:spPr>
          <a:xfrm>
            <a:off x="11417892" y="126139"/>
            <a:ext cx="825867" cy="477054"/>
          </a:xfrm>
          <a:prstGeom prst="rect">
            <a:avLst/>
          </a:prstGeom>
          <a:noFill/>
        </p:spPr>
        <p:txBody>
          <a:bodyPr wrap="none" rtlCol="0">
            <a:spAutoFit/>
          </a:bodyPr>
          <a:lstStyle/>
          <a:p>
            <a:r>
              <a:rPr lang="zh-TW" altLang="en-US" sz="2500" dirty="0">
                <a:solidFill>
                  <a:schemeClr val="bg1"/>
                </a:solidFill>
                <a:latin typeface="微軟正黑體" panose="020B0604030504040204" pitchFamily="34" charset="-120"/>
                <a:ea typeface="微軟正黑體" panose="020B0604030504040204" pitchFamily="34" charset="-120"/>
              </a:rPr>
              <a:t>注意</a:t>
            </a:r>
          </a:p>
        </p:txBody>
      </p:sp>
      <p:sp>
        <p:nvSpPr>
          <p:cNvPr id="2" name="向下箭號 1"/>
          <p:cNvSpPr/>
          <p:nvPr/>
        </p:nvSpPr>
        <p:spPr>
          <a:xfrm>
            <a:off x="6046434" y="5053306"/>
            <a:ext cx="298450" cy="387350"/>
          </a:xfrm>
          <a:prstGeom prst="downArrow">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向上箭號 3"/>
          <p:cNvSpPr/>
          <p:nvPr/>
        </p:nvSpPr>
        <p:spPr>
          <a:xfrm>
            <a:off x="6739754" y="2658970"/>
            <a:ext cx="355600" cy="1998604"/>
          </a:xfrm>
          <a:prstGeom prst="upArrow">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39253372"/>
      </p:ext>
    </p:extLst>
  </p:cSld>
  <p:clrMapOvr>
    <a:masterClrMapping/>
  </p:clrMapOvr>
</p:sld>
</file>

<file path=ppt/slides/slide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20507FB9-4291-4808-9919-F33AAA0BCC97}"/>
              </a:ext>
            </a:extLst>
          </p:cNvPr>
          <p:cNvPicPr>
            <a:picLocks noChangeAspect="1"/>
          </p:cNvPicPr>
          <p:nvPr/>
        </p:nvPicPr>
        <p:blipFill rotWithShape="1">
          <a:blip r:embed="rId3">
            <a:extLst>
              <a:ext uri="{28A0092B-C50C-407E-A947-70E740481C1C}">
                <a14:useLocalDpi xmlns:a14="http://schemas.microsoft.com/office/drawing/2010/main" val="0"/>
              </a:ext>
            </a:extLst>
          </a:blip>
          <a:srcRect b="117" l="56" r="35" t="89"/>
          <a:stretch/>
        </p:blipFill>
        <p:spPr>
          <a:xfrm>
            <a:off x="1127464" y="1500018"/>
            <a:ext cx="10085033" cy="2608264"/>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9" name="Rectangle 2"/>
          <p:cNvSpPr txBox="1">
            <a:spLocks noChangeArrowheads="1"/>
          </p:cNvSpPr>
          <p:nvPr/>
        </p:nvSpPr>
        <p:spPr>
          <a:xfrm>
            <a:off x="7198171" y="953667"/>
            <a:ext cx="4777930"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defRPr/>
            </a:pPr>
            <a:r>
              <a:rPr altLang="en-US" b="1" dirty="0" lang="zh-TW" sz="2000">
                <a:latin charset="-120" panose="020B0604030504040204" pitchFamily="34" typeface="微軟正黑體"/>
                <a:ea charset="-120" panose="020B0604030504040204" pitchFamily="34" typeface="微軟正黑體"/>
              </a:rPr>
              <a:t>步驟九 確認送出學習歷程備審資料 </a:t>
            </a:r>
            <a:r>
              <a:rPr altLang="zh-TW" b="1" dirty="0" lang="en-US" sz="2100">
                <a:latin charset="-120" panose="020B0604030504040204" pitchFamily="34" typeface="微軟正黑體"/>
                <a:ea charset="-120" panose="020B0604030504040204" pitchFamily="34" typeface="微軟正黑體"/>
              </a:rPr>
              <a:t>(2/2)</a:t>
            </a:r>
            <a:endParaRPr altLang="en-US" b="1" dirty="0" lang="zh-TW" sz="2100">
              <a:latin charset="-120" panose="020B0604030504040204" pitchFamily="34" typeface="微軟正黑體"/>
              <a:ea charset="-120" panose="020B0604030504040204" pitchFamily="34" typeface="微軟正黑體"/>
            </a:endParaRPr>
          </a:p>
        </p:txBody>
      </p:sp>
      <p:sp>
        <p:nvSpPr>
          <p:cNvPr id="7" name="直角三角形 6">
            <a:extLst>
              <a:ext uri="{FF2B5EF4-FFF2-40B4-BE49-F238E27FC236}">
                <a16:creationId xmlns:a16="http://schemas.microsoft.com/office/drawing/2014/main" id="{C4BEED29-493C-4EE7-B144-AA5E7BDB1BCE}"/>
              </a:ext>
            </a:extLst>
          </p:cNvPr>
          <p:cNvSpPr/>
          <p:nvPr/>
        </p:nvSpPr>
        <p:spPr>
          <a:xfrm flipH="1" flipV="1">
            <a:off x="10931352" y="-35552"/>
            <a:ext cx="1260648" cy="136815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3" name="矩形 12"/>
          <p:cNvSpPr/>
          <p:nvPr/>
        </p:nvSpPr>
        <p:spPr>
          <a:xfrm>
            <a:off x="983696" y="4213238"/>
            <a:ext cx="10617753" cy="298917"/>
          </a:xfrm>
          <a:prstGeom prst="rect">
            <a:avLst/>
          </a:prstGeom>
          <a:solidFill>
            <a:srgbClr val="FF0000"/>
          </a:solidFill>
          <a:ln>
            <a:solidFill>
              <a:srgbClr val="ED7D31"/>
            </a:solidFill>
          </a:ln>
        </p:spPr>
        <p:style>
          <a:lnRef idx="3">
            <a:schemeClr val="lt1"/>
          </a:lnRef>
          <a:fillRef idx="1">
            <a:schemeClr val="accent2"/>
          </a:fillRef>
          <a:effectRef idx="1">
            <a:schemeClr val="accent2"/>
          </a:effectRef>
          <a:fontRef idx="minor">
            <a:schemeClr val="lt1"/>
          </a:fontRef>
        </p:style>
        <p:txBody>
          <a:bodyPr anchor="ctr" rtlCol="0"/>
          <a:lstStyle/>
          <a:p>
            <a:r>
              <a:rPr altLang="en-US" b="1" dirty="0" lang="zh-TW" sz="1600">
                <a:solidFill>
                  <a:schemeClr val="bg1"/>
                </a:solidFill>
                <a:latin charset="-120" panose="020B0604030504040204" pitchFamily="34" typeface="微軟正黑體"/>
                <a:ea charset="-120" panose="020B0604030504040204" pitchFamily="34" typeface="微軟正黑體"/>
                <a:sym charset="2" panose="05040102010807070707" pitchFamily="18" typeface="Wingdings 3"/>
              </a:rPr>
              <a:t>完成學習歷程備審資料上傳（或勾選）之考生，請另依各校系</a:t>
            </a:r>
            <a:r>
              <a:rPr altLang="zh-TW" b="1" dirty="0" lang="en-US" sz="1600">
                <a:solidFill>
                  <a:schemeClr val="bg1"/>
                </a:solidFill>
                <a:latin charset="-120" panose="020B0604030504040204" pitchFamily="34" typeface="微軟正黑體"/>
                <a:ea charset="-120" panose="020B0604030504040204" pitchFamily="34" typeface="微軟正黑體"/>
                <a:sym charset="2" panose="05040102010807070707" pitchFamily="18" typeface="Wingdings 3"/>
              </a:rPr>
              <a:t>(</a:t>
            </a:r>
            <a:r>
              <a:rPr altLang="en-US" b="1" dirty="0" lang="zh-TW" sz="1600">
                <a:solidFill>
                  <a:schemeClr val="bg1"/>
                </a:solidFill>
                <a:latin charset="-120" panose="020B0604030504040204" pitchFamily="34" typeface="微軟正黑體"/>
                <a:ea charset="-120" panose="020B0604030504040204" pitchFamily="34" typeface="微軟正黑體"/>
                <a:sym charset="2" panose="05040102010807070707" pitchFamily="18" typeface="Wingdings 3"/>
              </a:rPr>
              <a:t>組</a:t>
            </a:r>
            <a:r>
              <a:rPr altLang="zh-TW" b="1" dirty="0" lang="en-US" sz="1600">
                <a:solidFill>
                  <a:schemeClr val="bg1"/>
                </a:solidFill>
                <a:latin charset="-120" panose="020B0604030504040204" pitchFamily="34" typeface="微軟正黑體"/>
                <a:ea charset="-120" panose="020B0604030504040204" pitchFamily="34" typeface="微軟正黑體"/>
                <a:sym charset="2" panose="05040102010807070707" pitchFamily="18" typeface="Wingdings 3"/>
              </a:rPr>
              <a:t>)</a:t>
            </a:r>
            <a:r>
              <a:rPr altLang="en-US" b="1" dirty="0" lang="zh-TW" sz="1600">
                <a:solidFill>
                  <a:schemeClr val="bg1"/>
                </a:solidFill>
                <a:latin charset="-120" panose="020B0604030504040204" pitchFamily="34" typeface="微軟正黑體"/>
                <a:ea charset="-120" panose="020B0604030504040204" pitchFamily="34" typeface="微軟正黑體"/>
                <a:sym charset="2" panose="05040102010807070707" pitchFamily="18" typeface="Wingdings 3"/>
              </a:rPr>
              <a:t>、學程規定之方式繳交指定甄審費用。</a:t>
            </a:r>
            <a:endParaRPr altLang="zh-TW" b="1" dirty="0" lang="en-US" sz="1600">
              <a:solidFill>
                <a:schemeClr val="bg1"/>
              </a:solidFill>
              <a:latin charset="-120" panose="020B0604030504040204" pitchFamily="34" typeface="微軟正黑體"/>
              <a:ea charset="-120" panose="020B0604030504040204" pitchFamily="34" typeface="微軟正黑體"/>
              <a:sym charset="2" panose="05040102010807070707" pitchFamily="18" typeface="Wingdings 3"/>
            </a:endParaRPr>
          </a:p>
        </p:txBody>
      </p:sp>
      <p:sp>
        <p:nvSpPr>
          <p:cNvPr id="11" name="圓角矩形 10"/>
          <p:cNvSpPr/>
          <p:nvPr/>
        </p:nvSpPr>
        <p:spPr>
          <a:xfrm>
            <a:off x="990048" y="849221"/>
            <a:ext cx="6175473" cy="594062"/>
          </a:xfrm>
          <a:prstGeom prst="roundRect">
            <a:avLst>
              <a:gd fmla="val 21734" name="adj"/>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網路上傳</a:t>
            </a:r>
            <a:r>
              <a:rPr altLang="zh-TW" dirty="0" kern="0" lang="en-US" sz="2800">
                <a:latin charset="-120" panose="03000509000000000000" pitchFamily="65" typeface="華康儷楷書"/>
                <a:ea charset="-120" panose="03000509000000000000" pitchFamily="65" typeface="華康儷楷書"/>
                <a:cs charset="-120" pitchFamily="49" typeface="華康中黑體"/>
              </a:rPr>
              <a:t>(</a:t>
            </a:r>
            <a:r>
              <a:rPr altLang="en-US" dirty="0" kern="0" lang="zh-TW" sz="2800">
                <a:latin charset="-120" panose="03000509000000000000" pitchFamily="65" typeface="華康儷楷書"/>
                <a:ea charset="-120" panose="03000509000000000000" pitchFamily="65" typeface="華康儷楷書"/>
                <a:cs charset="-120" pitchFamily="49" typeface="華康中黑體"/>
              </a:rPr>
              <a:t>或勾選</a:t>
            </a:r>
            <a:r>
              <a:rPr altLang="zh-TW" dirty="0" kern="0" lang="en-US" sz="2800">
                <a:latin charset="-120" panose="03000509000000000000" pitchFamily="65" typeface="華康儷楷書"/>
                <a:ea charset="-120" panose="03000509000000000000" pitchFamily="65" typeface="華康儷楷書"/>
                <a:cs charset="-120" pitchFamily="49" typeface="華康中黑體"/>
              </a:rPr>
              <a:t>)</a:t>
            </a:r>
            <a:r>
              <a:rPr altLang="en-US" dirty="0" kern="0" lang="zh-TW" sz="2800">
                <a:latin charset="-120" panose="03000509000000000000" pitchFamily="65" typeface="華康儷楷書"/>
                <a:ea charset="-120" panose="03000509000000000000" pitchFamily="65" typeface="華康儷楷書"/>
                <a:cs charset="-120" pitchFamily="49" typeface="華康中黑體"/>
              </a:rPr>
              <a:t>學習歷程備審資料</a:t>
            </a:r>
          </a:p>
        </p:txBody>
      </p:sp>
      <p:sp>
        <p:nvSpPr>
          <p:cNvPr id="4" name="矩形 3"/>
          <p:cNvSpPr/>
          <p:nvPr/>
        </p:nvSpPr>
        <p:spPr>
          <a:xfrm>
            <a:off x="983696" y="4423150"/>
            <a:ext cx="10712449" cy="2287806"/>
          </a:xfrm>
          <a:prstGeom prst="rect">
            <a:avLst/>
          </a:prstGeom>
        </p:spPr>
        <p:txBody>
          <a:bodyPr wrap="square">
            <a:spAutoFit/>
          </a:bodyPr>
          <a:lstStyle/>
          <a:p>
            <a:pPr>
              <a:lnSpc>
                <a:spcPts val="2520"/>
              </a:lnSpc>
              <a:spcBef>
                <a:spcPts val="600"/>
              </a:spcBef>
              <a:buClr>
                <a:srgbClr val="FFB41D"/>
              </a:buClr>
              <a:buFont charset="2" panose="05000000000000000000" pitchFamily="2" typeface="Wingdings"/>
              <a:buChar char="u"/>
              <a:defRPr/>
            </a:pPr>
            <a:r>
              <a:rPr altLang="en-US" dirty="0" kern="0" lang="zh-TW" sz="1600">
                <a:latin charset="0" panose="02020603050405020304" pitchFamily="18" typeface="Times New Roman"/>
                <a:ea charset="-120" panose="03000509000000000000" pitchFamily="65" typeface="華康儷楷書"/>
                <a:cs charset="0" panose="02020603050405020304" pitchFamily="18" typeface="Times New Roman"/>
              </a:rPr>
              <a:t>繳交指定項目甄審費用</a:t>
            </a:r>
            <a:r>
              <a:rPr altLang="en-US" dirty="0" lang="zh-TW" sz="1600">
                <a:latin charset="0" panose="02020603050405020304" pitchFamily="18" typeface="Times New Roman"/>
                <a:ea charset="-120" panose="03000509000000000000" pitchFamily="65" typeface="華康儷楷書"/>
                <a:cs charset="0" panose="02020603050405020304" pitchFamily="18" typeface="Times New Roman"/>
              </a:rPr>
              <a:t>作業時間：</a:t>
            </a:r>
            <a:endParaRPr altLang="zh-TW" dirty="0" lang="en-US" sz="1600">
              <a:latin charset="0" panose="02020603050405020304" pitchFamily="18" typeface="Times New Roman"/>
              <a:ea charset="-120" panose="03000509000000000000" pitchFamily="65" typeface="華康儷楷書"/>
              <a:cs charset="0" panose="02020603050405020304" pitchFamily="18" typeface="Times New Roman"/>
            </a:endParaRPr>
          </a:p>
          <a:p>
            <a:pPr>
              <a:lnSpc>
                <a:spcPts val="2520"/>
              </a:lnSpc>
              <a:spcBef>
                <a:spcPts val="600"/>
              </a:spcBef>
              <a:buClr>
                <a:srgbClr val="FFB41D"/>
              </a:buClr>
              <a:defRPr/>
            </a:pPr>
            <a:r>
              <a:rPr altLang="zh-TW" b="1" dirty="0" kumimoji="1" lang="en-US">
                <a:solidFill>
                  <a:srgbClr val="0000CC"/>
                </a:solidFill>
                <a:latin charset="0" panose="02020603050405020304" pitchFamily="18" typeface="Times New Roman"/>
                <a:ea charset="-120" panose="03000509000000000000" pitchFamily="65" typeface="華康儷楷書"/>
                <a:cs charset="0" panose="02020603050405020304" pitchFamily="18" typeface="Times New Roman"/>
              </a:rPr>
              <a:t>  112.6.7(</a:t>
            </a:r>
            <a:r>
              <a:rPr altLang="en-US" b="1" dirty="0" kumimoji="1" lang="zh-TW">
                <a:solidFill>
                  <a:srgbClr val="0000CC"/>
                </a:solidFill>
                <a:latin charset="0" panose="02020603050405020304" pitchFamily="18" typeface="Times New Roman"/>
                <a:ea charset="-120" panose="03000509000000000000" pitchFamily="65" typeface="華康儷楷書"/>
                <a:cs charset="0" panose="02020603050405020304" pitchFamily="18" typeface="Times New Roman"/>
              </a:rPr>
              <a:t>三</a:t>
            </a:r>
            <a:r>
              <a:rPr altLang="zh-TW" b="1" dirty="0" kumimoji="1" lang="en-US">
                <a:solidFill>
                  <a:srgbClr val="0000CC"/>
                </a:solidFill>
                <a:latin charset="0" panose="02020603050405020304" pitchFamily="18" typeface="Times New Roman"/>
                <a:ea charset="-120" panose="03000509000000000000" pitchFamily="65" typeface="華康儷楷書"/>
                <a:cs charset="0" panose="02020603050405020304" pitchFamily="18" typeface="Times New Roman"/>
              </a:rPr>
              <a:t>)10:00</a:t>
            </a:r>
            <a:r>
              <a:rPr altLang="zh-TW" b="1" dirty="0" kumimoji="1" lang="zh-TW">
                <a:solidFill>
                  <a:srgbClr val="0000CC"/>
                </a:solidFill>
                <a:latin charset="0" panose="02020603050405020304" pitchFamily="18" typeface="Times New Roman"/>
                <a:ea charset="-120" panose="03000509000000000000" pitchFamily="65" typeface="華康儷楷書"/>
                <a:cs charset="0" panose="02020603050405020304" pitchFamily="18" typeface="Times New Roman"/>
              </a:rPr>
              <a:t>起</a:t>
            </a:r>
            <a:r>
              <a:rPr altLang="en-US" b="1" dirty="0" kumimoji="1" lang="zh-TW">
                <a:solidFill>
                  <a:srgbClr val="0000CC"/>
                </a:solidFill>
                <a:latin charset="0" panose="02020603050405020304" pitchFamily="18" typeface="Times New Roman"/>
                <a:ea charset="-120" panose="03000509000000000000" pitchFamily="65" typeface="華康儷楷書"/>
                <a:cs charset="0" panose="02020603050405020304" pitchFamily="18" typeface="Times New Roman"/>
              </a:rPr>
              <a:t>至</a:t>
            </a:r>
            <a:r>
              <a:rPr altLang="zh-TW" b="1" dirty="0" kumimoji="1" lang="zh-TW">
                <a:solidFill>
                  <a:srgbClr val="0000CC"/>
                </a:solidFill>
                <a:latin charset="0" panose="02020603050405020304" pitchFamily="18" typeface="Times New Roman"/>
                <a:ea charset="-120" panose="03000509000000000000" pitchFamily="65" typeface="華康儷楷書"/>
                <a:cs charset="0" panose="02020603050405020304" pitchFamily="18" typeface="Times New Roman"/>
              </a:rPr>
              <a:t>各所報名之校系科（組）、學程所訂截止日</a:t>
            </a:r>
            <a:r>
              <a:rPr altLang="zh-TW" b="1" dirty="0" kumimoji="1" lang="en-US">
                <a:solidFill>
                  <a:srgbClr val="FF0000"/>
                </a:solidFill>
                <a:latin charset="0" panose="02020603050405020304" pitchFamily="18" typeface="Times New Roman"/>
                <a:ea charset="-120" panose="03000509000000000000" pitchFamily="65" typeface="華康儷楷書"/>
                <a:cs charset="0" panose="02020603050405020304" pitchFamily="18" typeface="Times New Roman"/>
              </a:rPr>
              <a:t>24:00</a:t>
            </a:r>
            <a:r>
              <a:rPr altLang="zh-TW" b="1" dirty="0" kumimoji="1" lang="zh-TW">
                <a:solidFill>
                  <a:srgbClr val="FF0000"/>
                </a:solidFill>
                <a:latin charset="0" panose="02020603050405020304" pitchFamily="18" typeface="Times New Roman"/>
                <a:ea charset="-120" panose="03000509000000000000" pitchFamily="65" typeface="華康儷楷書"/>
                <a:cs charset="0" panose="02020603050405020304" pitchFamily="18" typeface="Times New Roman"/>
              </a:rPr>
              <a:t>前</a:t>
            </a:r>
            <a:endParaRPr altLang="zh-TW" b="1" dirty="0" kumimoji="1" lang="en-US">
              <a:solidFill>
                <a:srgbClr val="FF0000"/>
              </a:solidFill>
              <a:latin charset="0" panose="02020603050405020304" pitchFamily="18" typeface="Times New Roman"/>
              <a:ea charset="-120" panose="03000509000000000000" pitchFamily="65" typeface="華康儷楷書"/>
              <a:cs charset="0" panose="02020603050405020304" pitchFamily="18" typeface="Times New Roman"/>
            </a:endParaRPr>
          </a:p>
          <a:p>
            <a:pPr algn="just" lvl="0">
              <a:buBlip>
                <a:blip r:embed="rId4"/>
              </a:buBlip>
            </a:pPr>
            <a:r>
              <a:rPr altLang="zh-TW" dirty="0" lang="zh-TW">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依</a:t>
            </a:r>
            <a:r>
              <a:rPr altLang="zh-TW" b="1" dirty="0" lang="zh-TW" u="sng">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各甄審學校所訂方式</a:t>
            </a:r>
            <a:r>
              <a:rPr altLang="zh-TW" dirty="0" lang="zh-TW">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繳交指定項目甄審費用</a:t>
            </a:r>
            <a:r>
              <a:rPr altLang="en-US" dirty="0" lang="zh-TW">
                <a:latin charset="0" panose="02020603050405020304" pitchFamily="18" typeface="Times New Roman"/>
                <a:ea charset="-120" panose="03000509000000000000" pitchFamily="65" typeface="華康儷楷書"/>
                <a:cs charset="0" panose="02020603050405020304" pitchFamily="18" typeface="Times New Roman"/>
              </a:rPr>
              <a:t>，報名系統不提供繳費單</a:t>
            </a:r>
            <a:endParaRPr altLang="zh-TW" dirty="0" lang="en-US">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endParaRPr>
          </a:p>
          <a:p>
            <a:pPr algn="just" lvl="0">
              <a:tabLst>
                <a:tab algn="l" pos="449263"/>
              </a:tabLst>
            </a:pPr>
            <a:r>
              <a:rPr altLang="zh-TW" dirty="0" lang="en-US" sz="1200">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	※</a:t>
            </a:r>
            <a:r>
              <a:rPr altLang="en-US" dirty="0" lang="zh-TW" sz="1200">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經本委員會審核通過之</a:t>
            </a:r>
            <a:r>
              <a:rPr altLang="en-US" dirty="0" lang="zh-TW" sz="1200" u="sng">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低收入戶考生</a:t>
            </a:r>
            <a:r>
              <a:rPr altLang="en-US" dirty="0" lang="zh-TW" sz="1200">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免繳指定項目甄審費</a:t>
            </a:r>
            <a:endParaRPr altLang="zh-TW" dirty="0" lang="en-US" sz="1200">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endParaRPr>
          </a:p>
          <a:p>
            <a:pPr algn="just" lvl="0">
              <a:tabLst>
                <a:tab algn="l" pos="449263"/>
              </a:tabLst>
            </a:pPr>
            <a:r>
              <a:rPr altLang="zh-TW" dirty="0" lang="en-US" sz="1200">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	※</a:t>
            </a:r>
            <a:r>
              <a:rPr altLang="en-US" dirty="0" lang="zh-TW" sz="1200">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經本委員會審核通過</a:t>
            </a:r>
            <a:r>
              <a:rPr altLang="en-US" dirty="0" lang="zh-TW" sz="1200" u="sng">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之中低收入戶考生</a:t>
            </a:r>
            <a:r>
              <a:rPr altLang="en-US" dirty="0" lang="zh-TW" sz="1200">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指定項目甄審費</a:t>
            </a:r>
            <a:r>
              <a:rPr altLang="en-US" dirty="0" lang="zh-TW" sz="1200" u="sng">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減免</a:t>
            </a:r>
            <a:r>
              <a:rPr altLang="zh-TW" dirty="0" lang="en-US" sz="1200" u="sng">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rPr>
              <a:t>60%</a:t>
            </a:r>
            <a:endParaRPr altLang="zh-TW" dirty="0" lang="en-US" u="sng">
              <a:solidFill>
                <a:prstClr val="black"/>
              </a:solidFill>
              <a:latin charset="0" panose="02020603050405020304" pitchFamily="18" typeface="Times New Roman"/>
              <a:ea charset="-120" panose="03000509000000000000" pitchFamily="65" typeface="華康儷楷書"/>
              <a:cs charset="0" panose="02020603050405020304" pitchFamily="18" typeface="Times New Roman"/>
            </a:endParaRPr>
          </a:p>
          <a:p>
            <a:pPr algn="just">
              <a:buBlip>
                <a:blip r:embed="rId4"/>
              </a:buBlip>
            </a:pPr>
            <a:r>
              <a:rPr altLang="zh-TW" dirty="0" lang="zh-TW">
                <a:latin charset="0" panose="02020603050405020304" pitchFamily="18" typeface="Times New Roman"/>
                <a:ea charset="-120" panose="03000509000000000000" pitchFamily="65" typeface="華康儷楷書"/>
                <a:cs charset="0" panose="02020603050405020304" pitchFamily="18" typeface="Times New Roman"/>
              </a:rPr>
              <a:t>指定項目甄審</a:t>
            </a:r>
            <a:r>
              <a:rPr altLang="en-US" dirty="0" lang="zh-TW">
                <a:latin charset="0" panose="02020603050405020304" pitchFamily="18" typeface="Times New Roman"/>
                <a:ea charset="-120" panose="03000509000000000000" pitchFamily="65" typeface="華康儷楷書"/>
                <a:cs charset="0" panose="02020603050405020304" pitchFamily="18" typeface="Times New Roman"/>
              </a:rPr>
              <a:t>費用繳費方式</a:t>
            </a:r>
            <a:r>
              <a:rPr altLang="zh-TW" dirty="0" lang="en-US">
                <a:latin charset="0" panose="02020603050405020304" pitchFamily="18" typeface="Times New Roman"/>
                <a:ea charset="-120" panose="03000509000000000000" pitchFamily="65" typeface="華康儷楷書"/>
                <a:cs charset="0" panose="02020603050405020304" pitchFamily="18" typeface="Times New Roman"/>
              </a:rPr>
              <a:t>【</a:t>
            </a:r>
            <a:r>
              <a:rPr altLang="en-US" dirty="0" lang="zh-TW">
                <a:solidFill>
                  <a:schemeClr val="accent6">
                    <a:lumMod val="75000"/>
                  </a:schemeClr>
                </a:solidFill>
                <a:latin charset="0" panose="02020603050405020304" pitchFamily="18" typeface="Times New Roman"/>
                <a:ea charset="-120" panose="03000509000000000000" pitchFamily="65" typeface="華康儷楷書"/>
                <a:cs charset="0" panose="02020603050405020304" pitchFamily="18" typeface="Times New Roman"/>
              </a:rPr>
              <a:t>請參閱招生簡章附錄一</a:t>
            </a:r>
            <a:r>
              <a:rPr altLang="zh-TW" dirty="0" lang="en-US">
                <a:latin charset="0" panose="02020603050405020304" pitchFamily="18" typeface="Times New Roman"/>
                <a:ea charset="-120" panose="03000509000000000000" pitchFamily="65" typeface="華康儷楷書"/>
                <a:cs charset="0" panose="02020603050405020304" pitchFamily="18" typeface="Times New Roman"/>
              </a:rPr>
              <a:t>】</a:t>
            </a:r>
            <a:endParaRPr altLang="en-US" dirty="0" lang="zh-TW">
              <a:latin charset="0" panose="02020603050405020304" pitchFamily="18" typeface="Times New Roman"/>
              <a:ea charset="-120" panose="03000509000000000000" pitchFamily="65" typeface="華康儷楷書"/>
              <a:cs charset="0" panose="02020603050405020304" pitchFamily="18" typeface="Times New Roman"/>
            </a:endParaRPr>
          </a:p>
          <a:p>
            <a:pPr algn="just">
              <a:tabLst>
                <a:tab algn="l" pos="449263"/>
              </a:tabLst>
            </a:pPr>
            <a:r>
              <a:rPr altLang="zh-TW" dirty="0" lang="en-US" sz="1200">
                <a:latin charset="0" panose="02020603050405020304" pitchFamily="18" typeface="Times New Roman"/>
                <a:ea charset="-120" panose="03000509000000000000" pitchFamily="65" typeface="華康儷楷書"/>
                <a:cs charset="0" panose="02020603050405020304" pitchFamily="18" typeface="Times New Roman"/>
              </a:rPr>
              <a:t>	※</a:t>
            </a:r>
            <a:r>
              <a:rPr altLang="en-US" dirty="0" lang="zh-TW" sz="1200">
                <a:latin charset="0" panose="02020603050405020304" pitchFamily="18" typeface="Times New Roman"/>
                <a:ea charset="-120" panose="03000509000000000000" pitchFamily="65" typeface="華康儷楷書"/>
                <a:cs charset="0" panose="02020603050405020304" pitchFamily="18" typeface="Times New Roman"/>
              </a:rPr>
              <a:t>繳費方式明訂於校系科（組）、學程甄審條件</a:t>
            </a:r>
            <a:endParaRPr altLang="zh-TW" dirty="0" lang="en-US" sz="1200">
              <a:latin charset="0" panose="02020603050405020304" pitchFamily="18" typeface="Times New Roman"/>
              <a:ea charset="-120" panose="03000509000000000000" pitchFamily="65" typeface="華康儷楷書"/>
              <a:cs charset="0" panose="02020603050405020304" pitchFamily="18" typeface="Times New Roman"/>
            </a:endParaRPr>
          </a:p>
          <a:p>
            <a:pPr algn="just">
              <a:tabLst>
                <a:tab algn="l" pos="449263"/>
              </a:tabLst>
            </a:pPr>
            <a:r>
              <a:rPr altLang="zh-TW" dirty="0" lang="en-US" sz="1200">
                <a:latin charset="0" panose="02020603050405020304" pitchFamily="18" typeface="Times New Roman"/>
                <a:ea charset="-120" panose="03000509000000000000" pitchFamily="65" typeface="華康儷楷書"/>
                <a:cs charset="0" panose="02020603050405020304" pitchFamily="18" typeface="Times New Roman"/>
              </a:rPr>
              <a:t>	※</a:t>
            </a:r>
            <a:r>
              <a:rPr altLang="en-US" dirty="0" lang="zh-TW" sz="1200">
                <a:latin charset="0" panose="02020603050405020304" pitchFamily="18" typeface="Times New Roman"/>
                <a:ea charset="-120" panose="03000509000000000000" pitchFamily="65" typeface="華康儷楷書"/>
                <a:cs charset="0" panose="02020603050405020304" pitchFamily="18" typeface="Times New Roman"/>
              </a:rPr>
              <a:t>繳費方式</a:t>
            </a:r>
            <a:r>
              <a:rPr altLang="zh-TW" dirty="0" lang="zh-TW" sz="1200">
                <a:latin charset="0" panose="02020603050405020304" pitchFamily="18" typeface="Times New Roman"/>
                <a:ea charset="-120" panose="03000509000000000000" pitchFamily="65" typeface="華康儷楷書"/>
                <a:cs charset="0" panose="02020603050405020304" pitchFamily="18" typeface="Times New Roman"/>
              </a:rPr>
              <a:t>於各校招生網站公告</a:t>
            </a:r>
            <a:r>
              <a:rPr altLang="en-US" dirty="0" lang="zh-TW" sz="1200">
                <a:latin charset="0" panose="02020603050405020304" pitchFamily="18" typeface="Times New Roman"/>
                <a:ea charset="-120" panose="03000509000000000000" pitchFamily="65" typeface="華康儷楷書"/>
                <a:cs charset="0" panose="02020603050405020304" pitchFamily="18" typeface="Times New Roman"/>
              </a:rPr>
              <a:t>或</a:t>
            </a:r>
            <a:r>
              <a:rPr altLang="zh-TW" dirty="0" lang="zh-TW" sz="1200">
                <a:latin charset="0" panose="02020603050405020304" pitchFamily="18" typeface="Times New Roman"/>
                <a:ea charset="-120" panose="03000509000000000000" pitchFamily="65" typeface="華康儷楷書"/>
                <a:cs charset="0" panose="02020603050405020304" pitchFamily="18" typeface="Times New Roman"/>
              </a:rPr>
              <a:t>由各校通知</a:t>
            </a:r>
            <a:endParaRPr altLang="zh-TW" dirty="0" lang="en-US" sz="1200">
              <a:latin charset="0" panose="02020603050405020304" pitchFamily="18" typeface="Times New Roman"/>
              <a:ea charset="-120" panose="03000509000000000000" pitchFamily="65" typeface="華康儷楷書"/>
              <a:cs charset="0" panose="02020603050405020304" pitchFamily="18" typeface="Times New Roman"/>
            </a:endParaRPr>
          </a:p>
          <a:p>
            <a:pPr algn="just">
              <a:tabLst>
                <a:tab algn="l" pos="449263"/>
              </a:tabLst>
            </a:pPr>
            <a:r>
              <a:rPr altLang="zh-TW" dirty="0" lang="en-US" sz="1200">
                <a:latin charset="0" panose="02020603050405020304" pitchFamily="18" typeface="Times New Roman"/>
                <a:ea charset="-120" panose="03000509000000000000" pitchFamily="65" typeface="華康儷楷書"/>
                <a:cs charset="0" panose="02020603050405020304" pitchFamily="18" typeface="Times New Roman"/>
              </a:rPr>
              <a:t>	※</a:t>
            </a:r>
            <a:r>
              <a:rPr altLang="zh-TW" dirty="0" lang="zh-TW" sz="1200">
                <a:latin charset="0" panose="02020603050405020304" pitchFamily="18" typeface="Times New Roman"/>
                <a:ea charset="-120" panose="03000509000000000000" pitchFamily="65" typeface="華康儷楷書"/>
                <a:cs charset="0" panose="02020603050405020304" pitchFamily="18" typeface="Times New Roman"/>
              </a:rPr>
              <a:t>本委員會網站亦提供繳費方式查詢</a:t>
            </a:r>
            <a:endParaRPr altLang="zh-TW" dirty="0" lang="en-US" sz="1200">
              <a:latin charset="0" panose="02020603050405020304" pitchFamily="18" typeface="Times New Roman"/>
              <a:ea charset="-120" panose="03000509000000000000" pitchFamily="65" typeface="華康儷楷書"/>
              <a:cs charset="0" panose="02020603050405020304" pitchFamily="18" typeface="Times New Roman"/>
            </a:endParaRPr>
          </a:p>
        </p:txBody>
      </p:sp>
      <p:sp>
        <p:nvSpPr>
          <p:cNvPr id="16" name="直線圖說文字 1 15"/>
          <p:cNvSpPr/>
          <p:nvPr/>
        </p:nvSpPr>
        <p:spPr>
          <a:xfrm>
            <a:off x="4645193" y="2479969"/>
            <a:ext cx="5397474" cy="315678"/>
          </a:xfrm>
          <a:prstGeom prst="borderCallout1">
            <a:avLst>
              <a:gd fmla="val 59124" name="adj1"/>
              <a:gd fmla="val 113" name="adj2"/>
              <a:gd fmla="val 27627" name="adj3"/>
              <a:gd fmla="val -19594" name="adj4"/>
            </a:avLst>
          </a:prstGeom>
          <a:solidFill>
            <a:schemeClr val="accent6">
              <a:lumMod val="75000"/>
            </a:schemeClr>
          </a:solidFill>
          <a:ln>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anchor="ctr" rtlCol="0"/>
          <a:lstStyle/>
          <a:p>
            <a:r>
              <a:rPr altLang="en-US" b="1" dirty="0" lang="zh-TW" sz="1600">
                <a:solidFill>
                  <a:schemeClr val="bg1"/>
                </a:solidFill>
                <a:latin charset="-120" panose="020B0604030504040204" pitchFamily="34" typeface="微軟正黑體"/>
                <a:ea charset="-120" panose="020B0604030504040204" pitchFamily="34" typeface="微軟正黑體"/>
                <a:sym charset="2" panose="05040102010807070707" pitchFamily="18" typeface="Wingdings 3"/>
              </a:rPr>
              <a:t>完成確認後，僅能檢視「</a:t>
            </a:r>
            <a:r>
              <a:rPr altLang="en-US" b="1" dirty="0" lang="zh-TW" sz="1600">
                <a:solidFill>
                  <a:srgbClr val="FFFF00"/>
                </a:solidFill>
                <a:latin charset="-120" panose="020B0604030504040204" pitchFamily="34" typeface="微軟正黑體"/>
                <a:ea charset="-120" panose="020B0604030504040204" pitchFamily="34" typeface="微軟正黑體"/>
                <a:sym charset="2" panose="05040102010807070707" pitchFamily="18" typeface="Wingdings 3"/>
              </a:rPr>
              <a:t>學習歷程備審資料上傳確認表</a:t>
            </a:r>
            <a:r>
              <a:rPr altLang="en-US" b="1" dirty="0" lang="zh-TW" sz="1600">
                <a:solidFill>
                  <a:schemeClr val="bg1"/>
                </a:solidFill>
                <a:latin charset="-120" panose="020B0604030504040204" pitchFamily="34" typeface="微軟正黑體"/>
                <a:ea charset="-120" panose="020B0604030504040204" pitchFamily="34" typeface="微軟正黑體"/>
                <a:sym charset="2" panose="05040102010807070707" pitchFamily="18" typeface="Wingdings 3"/>
              </a:rPr>
              <a:t>」</a:t>
            </a:r>
            <a:endParaRPr altLang="zh-TW" b="1" dirty="0" lang="en-US" sz="1600">
              <a:solidFill>
                <a:schemeClr val="bg1"/>
              </a:solidFill>
              <a:latin charset="-120" panose="020B0604030504040204" pitchFamily="34" typeface="微軟正黑體"/>
              <a:ea charset="-120" panose="020B0604030504040204" pitchFamily="34" typeface="微軟正黑體"/>
              <a:sym charset="2" panose="05040102010807070707" pitchFamily="18" typeface="Wingdings 3"/>
            </a:endParaRPr>
          </a:p>
        </p:txBody>
      </p:sp>
      <p:sp>
        <p:nvSpPr>
          <p:cNvPr id="12" name="文字方塊 11">
            <a:extLst>
              <a:ext uri="{FF2B5EF4-FFF2-40B4-BE49-F238E27FC236}">
                <a16:creationId xmlns:a16="http://schemas.microsoft.com/office/drawing/2014/main" id="{63D1A262-BE34-4466-B0A2-6C6F9D91AB44}"/>
              </a:ext>
            </a:extLst>
          </p:cNvPr>
          <p:cNvSpPr txBox="1"/>
          <p:nvPr/>
        </p:nvSpPr>
        <p:spPr>
          <a:xfrm>
            <a:off x="11417892" y="126139"/>
            <a:ext cx="825867" cy="477054"/>
          </a:xfrm>
          <a:prstGeom prst="rect">
            <a:avLst/>
          </a:prstGeom>
          <a:noFill/>
        </p:spPr>
        <p:txBody>
          <a:bodyPr rtlCol="0" wrap="none">
            <a:spAutoFit/>
          </a:bodyPr>
          <a:lstStyle/>
          <a:p>
            <a:r>
              <a:rPr altLang="en-US" dirty="0" lang="zh-TW" sz="2500">
                <a:solidFill>
                  <a:schemeClr val="bg1"/>
                </a:solidFill>
                <a:latin charset="-120" panose="020B0604030504040204" pitchFamily="34" typeface="微軟正黑體"/>
                <a:ea charset="-120" panose="020B0604030504040204" pitchFamily="34" typeface="微軟正黑體"/>
              </a:rPr>
              <a:t>注意</a:t>
            </a:r>
          </a:p>
        </p:txBody>
      </p:sp>
    </p:spTree>
    <p:extLst>
      <p:ext uri="{BB962C8B-B14F-4D97-AF65-F5344CB8AC3E}">
        <p14:creationId xmlns:p14="http://schemas.microsoft.com/office/powerpoint/2010/main" val="29786320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4294967295"/>
          </p:nvPr>
        </p:nvSpPr>
        <p:spPr>
          <a:xfrm>
            <a:off x="1022797" y="2580699"/>
            <a:ext cx="10540653" cy="1848410"/>
          </a:xfrm>
        </p:spPr>
        <p:txBody>
          <a:bodyPr>
            <a:normAutofit/>
          </a:bodyPr>
          <a:lstStyle/>
          <a:p>
            <a:pPr>
              <a:lnSpc>
                <a:spcPts val="3000"/>
              </a:lnSpc>
              <a:spcBef>
                <a:spcPts val="200"/>
              </a:spcBef>
              <a:buClr>
                <a:schemeClr val="accent4"/>
              </a:buClr>
              <a:buFont typeface="Wingdings" panose="05000000000000000000" pitchFamily="2" charset="2"/>
              <a:buChar char="u"/>
            </a:pPr>
            <a:r>
              <a:rPr kumimoji="1" lang="en-US" altLang="zh-TW"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112.6.29(</a:t>
            </a:r>
            <a:r>
              <a:rPr kumimoji="1" lang="zh-TW" altLang="en-US"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四</a:t>
            </a:r>
            <a:r>
              <a:rPr kumimoji="1" lang="en-US" altLang="zh-TW"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)10:00</a:t>
            </a:r>
            <a:r>
              <a:rPr kumimoji="1" lang="zh-TW" altLang="en-US"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前，各甄審學校網站公告</a:t>
            </a:r>
            <a:r>
              <a:rPr kumimoji="1" lang="zh-TW" altLang="en-US" sz="2000" b="1"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錄取</a:t>
            </a:r>
            <a:r>
              <a:rPr kumimoji="1" lang="zh-TW" altLang="en-US"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正、備取生名單</a:t>
            </a:r>
            <a:r>
              <a:rPr kumimoji="1" lang="en-US" altLang="zh-TW" sz="20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a:t>
            </a:r>
            <a:r>
              <a:rPr kumimoji="1" lang="zh-TW" altLang="en-US" sz="20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公告時間各校自訂</a:t>
            </a:r>
            <a:r>
              <a:rPr kumimoji="1" lang="en-US" altLang="zh-TW" sz="2000" b="1"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a:t>
            </a:r>
          </a:p>
          <a:p>
            <a:pPr>
              <a:lnSpc>
                <a:spcPts val="3000"/>
              </a:lnSpc>
              <a:spcBef>
                <a:spcPts val="200"/>
              </a:spcBef>
              <a:buClr>
                <a:schemeClr val="accent4"/>
              </a:buClr>
              <a:buFont typeface="Wingdings" panose="05000000000000000000" pitchFamily="2" charset="2"/>
              <a:buChar char="u"/>
            </a:pPr>
            <a:r>
              <a:rPr kumimoji="1" lang="en-US" altLang="zh-TW"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112.7.5(</a:t>
            </a:r>
            <a:r>
              <a:rPr kumimoji="1" lang="zh-TW" altLang="en-US"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三</a:t>
            </a:r>
            <a:r>
              <a:rPr kumimoji="1" lang="en-US" altLang="zh-TW"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)17:00</a:t>
            </a:r>
            <a:r>
              <a:rPr kumimoji="1" lang="zh-TW" altLang="en-US"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前，</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完成登記就讀志願序並確定送出</a:t>
            </a:r>
            <a:endParaRPr lang="en-US" altLang="zh-TW" sz="2000" b="1"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lnSpc>
                <a:spcPts val="3000"/>
              </a:lnSpc>
              <a:spcBef>
                <a:spcPts val="200"/>
              </a:spcBef>
              <a:buNone/>
            </a:pPr>
            <a:r>
              <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考生須依規定時間及方式完成志願序登記並確定送出，否則視同放棄錄取資格，不予分發</a:t>
            </a:r>
            <a:endPar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endParaRPr>
          </a:p>
          <a:p>
            <a:pPr>
              <a:lnSpc>
                <a:spcPts val="3000"/>
              </a:lnSpc>
              <a:spcBef>
                <a:spcPts val="200"/>
              </a:spcBef>
              <a:buClr>
                <a:schemeClr val="accent4"/>
              </a:buClr>
              <a:buFont typeface="Wingdings" panose="05000000000000000000" pitchFamily="2" charset="2"/>
              <a:buChar char="u"/>
            </a:pP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112.7.11(</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二</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)10:00</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起，本委員會網站提供考生及高中職學校查詢分發結果</a:t>
            </a:r>
            <a:endParaRPr lang="en-US" altLang="zh-TW" sz="2000" b="1" dirty="0">
              <a:latin typeface="Times New Roman" panose="02020603050405020304" pitchFamily="18" charset="0"/>
              <a:ea typeface="華康儷楷書" panose="03000509000000000000" pitchFamily="65" charset="-120"/>
              <a:cs typeface="Times New Roman" panose="02020603050405020304" pitchFamily="18" charset="0"/>
            </a:endParaRPr>
          </a:p>
          <a:p>
            <a:pPr marL="0" indent="0">
              <a:lnSpc>
                <a:spcPts val="3000"/>
              </a:lnSpc>
              <a:spcBef>
                <a:spcPts val="200"/>
              </a:spcBef>
              <a:buNone/>
            </a:pPr>
            <a:endParaRPr lang="en-US" altLang="zh-TW" sz="2000" b="1" dirty="0">
              <a:latin typeface="Times New Roman" panose="02020603050405020304" pitchFamily="18" charset="0"/>
              <a:ea typeface="華康儷楷書" panose="03000509000000000000" pitchFamily="65" charset="-120"/>
              <a:cs typeface="Times New Roman" panose="02020603050405020304" pitchFamily="18" charset="0"/>
            </a:endParaRPr>
          </a:p>
        </p:txBody>
      </p:sp>
      <p:sp>
        <p:nvSpPr>
          <p:cNvPr id="19464"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華康儷楷書" panose="03000509000000000000" pitchFamily="65" charset="-120"/>
              <a:ea typeface="華康儷楷書" panose="03000509000000000000" pitchFamily="65" charset="-120"/>
            </a:endParaRPr>
          </a:p>
        </p:txBody>
      </p:sp>
      <p:sp>
        <p:nvSpPr>
          <p:cNvPr id="30" name="圓角矩形 29"/>
          <p:cNvSpPr/>
          <p:nvPr/>
        </p:nvSpPr>
        <p:spPr>
          <a:xfrm>
            <a:off x="1038068" y="897927"/>
            <a:ext cx="3686655"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網路登記就讀志願序</a:t>
            </a:r>
          </a:p>
        </p:txBody>
      </p:sp>
      <p:sp>
        <p:nvSpPr>
          <p:cNvPr id="26"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2" name="矩形 1"/>
          <p:cNvSpPr/>
          <p:nvPr/>
        </p:nvSpPr>
        <p:spPr>
          <a:xfrm>
            <a:off x="1022798" y="1753292"/>
            <a:ext cx="7353592" cy="461665"/>
          </a:xfrm>
          <a:prstGeom prst="rect">
            <a:avLst/>
          </a:prstGeom>
          <a:solidFill>
            <a:schemeClr val="accent4">
              <a:lumMod val="20000"/>
              <a:lumOff val="80000"/>
            </a:schemeClr>
          </a:solidFill>
        </p:spPr>
        <p:txBody>
          <a:bodyPr wrap="square">
            <a:spAutoFit/>
          </a:bodyPr>
          <a:lstStyle/>
          <a:p>
            <a:pPr>
              <a:defRPr/>
            </a:pPr>
            <a:r>
              <a:rPr kumimoji="1"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系統開放時間：</a:t>
            </a:r>
            <a:r>
              <a:rPr kumimoji="1"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112.7.3(</a:t>
            </a:r>
            <a:r>
              <a:rPr kumimoji="1"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一</a:t>
            </a:r>
            <a:r>
              <a:rPr kumimoji="1"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)10:00</a:t>
            </a:r>
            <a:r>
              <a:rPr kumimoji="1"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起</a:t>
            </a:r>
            <a:r>
              <a:rPr kumimoji="1"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-112.7.5(</a:t>
            </a:r>
            <a:r>
              <a:rPr kumimoji="1"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三</a:t>
            </a:r>
            <a:r>
              <a:rPr kumimoji="1"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)17:00</a:t>
            </a:r>
            <a:r>
              <a:rPr kumimoji="1"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止</a:t>
            </a:r>
            <a:endParaRPr kumimoji="1"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23" name="群組 22">
            <a:extLst>
              <a:ext uri="{FF2B5EF4-FFF2-40B4-BE49-F238E27FC236}">
                <a16:creationId xmlns:a16="http://schemas.microsoft.com/office/drawing/2014/main" id="{C911B36D-75AD-4A8F-B2C5-2DD7F3499C1B}"/>
              </a:ext>
            </a:extLst>
          </p:cNvPr>
          <p:cNvGrpSpPr/>
          <p:nvPr/>
        </p:nvGrpSpPr>
        <p:grpSpPr>
          <a:xfrm>
            <a:off x="8493790" y="802582"/>
            <a:ext cx="3544065" cy="1448993"/>
            <a:chOff x="8438383" y="190023"/>
            <a:chExt cx="3544065" cy="1448993"/>
          </a:xfrm>
        </p:grpSpPr>
        <p:grpSp>
          <p:nvGrpSpPr>
            <p:cNvPr id="24" name="群組 23">
              <a:extLst>
                <a:ext uri="{FF2B5EF4-FFF2-40B4-BE49-F238E27FC236}">
                  <a16:creationId xmlns:a16="http://schemas.microsoft.com/office/drawing/2014/main" id="{616E52D5-F1DB-496B-B7C0-3C1E461CDF02}"/>
                </a:ext>
              </a:extLst>
            </p:cNvPr>
            <p:cNvGrpSpPr/>
            <p:nvPr/>
          </p:nvGrpSpPr>
          <p:grpSpPr>
            <a:xfrm>
              <a:off x="8898010" y="190023"/>
              <a:ext cx="3084438" cy="1432422"/>
              <a:chOff x="5988125" y="214313"/>
              <a:chExt cx="3084438" cy="1432422"/>
            </a:xfrm>
          </p:grpSpPr>
          <p:grpSp>
            <p:nvGrpSpPr>
              <p:cNvPr id="28" name="群組 7">
                <a:extLst>
                  <a:ext uri="{FF2B5EF4-FFF2-40B4-BE49-F238E27FC236}">
                    <a16:creationId xmlns:a16="http://schemas.microsoft.com/office/drawing/2014/main" id="{9E701F55-8EFE-44DE-AE18-768E382F6148}"/>
                  </a:ext>
                </a:extLst>
              </p:cNvPr>
              <p:cNvGrpSpPr>
                <a:grpSpLocks/>
              </p:cNvGrpSpPr>
              <p:nvPr/>
            </p:nvGrpSpPr>
            <p:grpSpPr bwMode="auto">
              <a:xfrm>
                <a:off x="6462713" y="214313"/>
                <a:ext cx="2609850" cy="1431925"/>
                <a:chOff x="6690632" y="1068877"/>
                <a:chExt cx="2609942" cy="1217115"/>
              </a:xfrm>
            </p:grpSpPr>
            <p:cxnSp>
              <p:nvCxnSpPr>
                <p:cNvPr id="47" name="直線單箭頭接點 8">
                  <a:extLst>
                    <a:ext uri="{FF2B5EF4-FFF2-40B4-BE49-F238E27FC236}">
                      <a16:creationId xmlns:a16="http://schemas.microsoft.com/office/drawing/2014/main" id="{670A898C-5FC6-43BF-9B83-C7C6363A2694}"/>
                    </a:ext>
                  </a:extLst>
                </p:cNvPr>
                <p:cNvCxnSpPr>
                  <a:cxnSpLocks noChangeShapeType="1"/>
                  <a:endCxn id="57"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8" name="圓角矩形 29">
                  <a:extLst>
                    <a:ext uri="{FF2B5EF4-FFF2-40B4-BE49-F238E27FC236}">
                      <a16:creationId xmlns:a16="http://schemas.microsoft.com/office/drawing/2014/main" id="{A118FACC-844B-46C5-95C6-DEC7F63C5AB9}"/>
                    </a:ext>
                  </a:extLst>
                </p:cNvPr>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49" name="圓角矩形 30">
                  <a:extLst>
                    <a:ext uri="{FF2B5EF4-FFF2-40B4-BE49-F238E27FC236}">
                      <a16:creationId xmlns:a16="http://schemas.microsoft.com/office/drawing/2014/main" id="{38F98548-6285-46B4-81FC-CC97483E60EE}"/>
                    </a:ext>
                  </a:extLst>
                </p:cNvPr>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網路報名</a:t>
                  </a:r>
                </a:p>
              </p:txBody>
            </p:sp>
            <p:sp>
              <p:nvSpPr>
                <p:cNvPr id="50" name="圓角矩形 31">
                  <a:extLst>
                    <a:ext uri="{FF2B5EF4-FFF2-40B4-BE49-F238E27FC236}">
                      <a16:creationId xmlns:a16="http://schemas.microsoft.com/office/drawing/2014/main" id="{5E925407-7C10-4E16-93D9-68A619AC0F53}"/>
                    </a:ext>
                  </a:extLst>
                </p:cNvPr>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51" name="圓角矩形 47">
                  <a:extLst>
                    <a:ext uri="{FF2B5EF4-FFF2-40B4-BE49-F238E27FC236}">
                      <a16:creationId xmlns:a16="http://schemas.microsoft.com/office/drawing/2014/main" id="{E80A3628-1C6C-401B-B4E4-B34BF98CDD96}"/>
                    </a:ext>
                  </a:extLst>
                </p:cNvPr>
                <p:cNvSpPr/>
                <p:nvPr/>
              </p:nvSpPr>
              <p:spPr bwMode="auto">
                <a:xfrm>
                  <a:off x="8051167" y="1071576"/>
                  <a:ext cx="357201"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登記就讀志願序</a:t>
                  </a:r>
                </a:p>
              </p:txBody>
            </p:sp>
            <p:sp>
              <p:nvSpPr>
                <p:cNvPr id="52" name="圓角矩形 48">
                  <a:extLst>
                    <a:ext uri="{FF2B5EF4-FFF2-40B4-BE49-F238E27FC236}">
                      <a16:creationId xmlns:a16="http://schemas.microsoft.com/office/drawing/2014/main" id="{DF73A597-F57A-4286-B693-3A3ACDEA9FF4}"/>
                    </a:ext>
                  </a:extLst>
                </p:cNvPr>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53" name="直線單箭頭接點 14">
                  <a:extLst>
                    <a:ext uri="{FF2B5EF4-FFF2-40B4-BE49-F238E27FC236}">
                      <a16:creationId xmlns:a16="http://schemas.microsoft.com/office/drawing/2014/main" id="{D770F25D-8F98-47F5-8C5B-1BF89794EBF6}"/>
                    </a:ext>
                  </a:extLst>
                </p:cNvPr>
                <p:cNvCxnSpPr>
                  <a:cxnSpLocks noChangeShapeType="1"/>
                  <a:stCxn id="48" idx="3"/>
                  <a:endCxn id="49"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4" name="直線單箭頭接點 15">
                  <a:extLst>
                    <a:ext uri="{FF2B5EF4-FFF2-40B4-BE49-F238E27FC236}">
                      <a16:creationId xmlns:a16="http://schemas.microsoft.com/office/drawing/2014/main" id="{0BB58F1F-26D6-4A31-876F-E89765B1EABD}"/>
                    </a:ext>
                  </a:extLst>
                </p:cNvPr>
                <p:cNvCxnSpPr>
                  <a:cxnSpLocks noChangeShapeType="1"/>
                  <a:stCxn id="49" idx="3"/>
                  <a:endCxn id="50"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5" name="直線單箭頭接點 16">
                  <a:extLst>
                    <a:ext uri="{FF2B5EF4-FFF2-40B4-BE49-F238E27FC236}">
                      <a16:creationId xmlns:a16="http://schemas.microsoft.com/office/drawing/2014/main" id="{CBD1F055-CB4C-4683-A55B-9B6F4D18A992}"/>
                    </a:ext>
                  </a:extLst>
                </p:cNvPr>
                <p:cNvCxnSpPr>
                  <a:cxnSpLocks noChangeShapeType="1"/>
                  <a:stCxn id="50" idx="3"/>
                  <a:endCxn id="51"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6" name="直線單箭頭接點 17">
                  <a:extLst>
                    <a:ext uri="{FF2B5EF4-FFF2-40B4-BE49-F238E27FC236}">
                      <a16:creationId xmlns:a16="http://schemas.microsoft.com/office/drawing/2014/main" id="{A08299FE-4118-4B7F-B558-EA3100C2244A}"/>
                    </a:ext>
                  </a:extLst>
                </p:cNvPr>
                <p:cNvCxnSpPr>
                  <a:cxnSpLocks noChangeShapeType="1"/>
                  <a:stCxn id="51" idx="3"/>
                  <a:endCxn id="52"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7" name="圓角矩形 53">
                  <a:extLst>
                    <a:ext uri="{FF2B5EF4-FFF2-40B4-BE49-F238E27FC236}">
                      <a16:creationId xmlns:a16="http://schemas.microsoft.com/office/drawing/2014/main" id="{2CE1F74B-0119-4D3F-9525-7CD63C1066E3}"/>
                    </a:ext>
                  </a:extLst>
                </p:cNvPr>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29" name="圓角矩形 26">
                <a:extLst>
                  <a:ext uri="{FF2B5EF4-FFF2-40B4-BE49-F238E27FC236}">
                    <a16:creationId xmlns:a16="http://schemas.microsoft.com/office/drawing/2014/main" id="{1557B744-9DF3-45D1-9BD0-5D0D22F62869}"/>
                  </a:ext>
                </a:extLst>
              </p:cNvPr>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31" name="直線單箭頭接點 14">
                <a:extLst>
                  <a:ext uri="{FF2B5EF4-FFF2-40B4-BE49-F238E27FC236}">
                    <a16:creationId xmlns:a16="http://schemas.microsoft.com/office/drawing/2014/main" id="{E56AE316-049B-4BEB-9498-30BFAA4343C7}"/>
                  </a:ext>
                </a:extLst>
              </p:cNvPr>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25" name="圓角矩形 20">
              <a:extLst>
                <a:ext uri="{FF2B5EF4-FFF2-40B4-BE49-F238E27FC236}">
                  <a16:creationId xmlns:a16="http://schemas.microsoft.com/office/drawing/2014/main" id="{6D0FA27A-084F-4187-AF39-73E6FD1EAF02}"/>
                </a:ext>
              </a:extLst>
            </p:cNvPr>
            <p:cNvSpPr/>
            <p:nvPr/>
          </p:nvSpPr>
          <p:spPr bwMode="auto">
            <a:xfrm>
              <a:off x="8438383" y="210266"/>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7" name="直線單箭頭接點 14">
              <a:extLst>
                <a:ext uri="{FF2B5EF4-FFF2-40B4-BE49-F238E27FC236}">
                  <a16:creationId xmlns:a16="http://schemas.microsoft.com/office/drawing/2014/main" id="{EE2E334F-423C-4939-9CE8-0A15FBB0F982}"/>
                </a:ext>
              </a:extLst>
            </p:cNvPr>
            <p:cNvCxnSpPr>
              <a:cxnSpLocks noChangeShapeType="1"/>
            </p:cNvCxnSpPr>
            <p:nvPr/>
          </p:nvCxnSpPr>
          <p:spPr bwMode="auto">
            <a:xfrm>
              <a:off x="8803506" y="932899"/>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38905197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矩形 19"/>
          <p:cNvSpPr/>
          <p:nvPr/>
        </p:nvSpPr>
        <p:spPr>
          <a:xfrm>
            <a:off x="935829" y="1039891"/>
            <a:ext cx="3574293"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網路登記就讀志願序</a:t>
            </a:r>
          </a:p>
        </p:txBody>
      </p:sp>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8" name="Rectangle 2"/>
          <p:cNvSpPr txBox="1">
            <a:spLocks noChangeArrowheads="1"/>
          </p:cNvSpPr>
          <p:nvPr/>
        </p:nvSpPr>
        <p:spPr>
          <a:xfrm>
            <a:off x="4629263" y="1049870"/>
            <a:ext cx="7741158"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步驟一 系統登入頁並閱讀注意事項</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9" name="直線圖說文字 1 8"/>
          <p:cNvSpPr/>
          <p:nvPr/>
        </p:nvSpPr>
        <p:spPr>
          <a:xfrm>
            <a:off x="6397807" y="5823615"/>
            <a:ext cx="4873443" cy="850235"/>
          </a:xfrm>
          <a:prstGeom prst="borderCallout1">
            <a:avLst>
              <a:gd name="adj1" fmla="val 1599"/>
              <a:gd name="adj2" fmla="val 49540"/>
              <a:gd name="adj3" fmla="val -38119"/>
              <a:gd name="adj4" fmla="val 4404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請考生詳閱注意事項，</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閱讀完畢並勾選遵守注意事項核取方塊，</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並按下方</a:t>
            </a:r>
            <a:r>
              <a:rPr lang="zh-TW" altLang="en-US" sz="1600" b="1" dirty="0">
                <a:solidFill>
                  <a:srgbClr val="FFFF00"/>
                </a:solidFill>
                <a:latin typeface="微軟正黑體" panose="020B0604030504040204" pitchFamily="34" charset="-120"/>
                <a:ea typeface="微軟正黑體" panose="020B0604030504040204" pitchFamily="34" charset="-120"/>
              </a:rPr>
              <a:t>同意</a:t>
            </a:r>
            <a:r>
              <a:rPr lang="zh-TW" altLang="en-US" sz="1600" b="1" dirty="0">
                <a:solidFill>
                  <a:schemeClr val="bg1"/>
                </a:solidFill>
                <a:latin typeface="微軟正黑體" panose="020B0604030504040204" pitchFamily="34" charset="-120"/>
                <a:ea typeface="微軟正黑體" panose="020B0604030504040204" pitchFamily="34" charset="-120"/>
              </a:rPr>
              <a:t>按鈕才可以繼續，不同意則返回首頁。</a:t>
            </a:r>
          </a:p>
        </p:txBody>
      </p:sp>
      <p:pic>
        <p:nvPicPr>
          <p:cNvPr id="6" name="圖片 5">
            <a:extLst>
              <a:ext uri="{FF2B5EF4-FFF2-40B4-BE49-F238E27FC236}">
                <a16:creationId xmlns:a16="http://schemas.microsoft.com/office/drawing/2014/main" id="{41492ACD-B8EB-43F4-9C9D-3D5097959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59" y="1902071"/>
            <a:ext cx="5104328" cy="3931489"/>
          </a:xfrm>
          <a:prstGeom prst="rect">
            <a:avLst/>
          </a:prstGeom>
        </p:spPr>
      </p:pic>
      <p:pic>
        <p:nvPicPr>
          <p:cNvPr id="10" name="圖片 9">
            <a:extLst>
              <a:ext uri="{FF2B5EF4-FFF2-40B4-BE49-F238E27FC236}">
                <a16:creationId xmlns:a16="http://schemas.microsoft.com/office/drawing/2014/main" id="{A42106A5-45D1-40C6-BA49-B38F393E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807" y="2067518"/>
            <a:ext cx="5572491" cy="3600597"/>
          </a:xfrm>
          <a:prstGeom prst="rect">
            <a:avLst/>
          </a:prstGeom>
        </p:spPr>
      </p:pic>
      <p:sp>
        <p:nvSpPr>
          <p:cNvPr id="13" name="向右箭號 66">
            <a:extLst>
              <a:ext uri="{FF2B5EF4-FFF2-40B4-BE49-F238E27FC236}">
                <a16:creationId xmlns:a16="http://schemas.microsoft.com/office/drawing/2014/main" id="{1E4D8466-2D66-4332-9828-11FFACDDC8B6}"/>
              </a:ext>
            </a:extLst>
          </p:cNvPr>
          <p:cNvSpPr/>
          <p:nvPr/>
        </p:nvSpPr>
        <p:spPr>
          <a:xfrm>
            <a:off x="5366232" y="5070303"/>
            <a:ext cx="288000" cy="313135"/>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TW" altLang="en-US" dirty="0">
              <a:solidFill>
                <a:srgbClr val="C00000"/>
              </a:solidFill>
            </a:endParaRPr>
          </a:p>
        </p:txBody>
      </p:sp>
      <p:sp>
        <p:nvSpPr>
          <p:cNvPr id="14" name="矩形 13">
            <a:extLst>
              <a:ext uri="{FF2B5EF4-FFF2-40B4-BE49-F238E27FC236}">
                <a16:creationId xmlns:a16="http://schemas.microsoft.com/office/drawing/2014/main" id="{9696FD4E-0D0E-41F0-A630-037B8B87E393}"/>
              </a:ext>
            </a:extLst>
          </p:cNvPr>
          <p:cNvSpPr/>
          <p:nvPr/>
        </p:nvSpPr>
        <p:spPr>
          <a:xfrm>
            <a:off x="2304707" y="4804246"/>
            <a:ext cx="2324555" cy="673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CD889AC0-190D-4B0D-86CA-0B7BC5F55B5E}"/>
              </a:ext>
            </a:extLst>
          </p:cNvPr>
          <p:cNvSpPr/>
          <p:nvPr/>
        </p:nvSpPr>
        <p:spPr>
          <a:xfrm>
            <a:off x="2805343" y="5585861"/>
            <a:ext cx="1251751" cy="283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49CE1FE3-9A43-458F-A519-B2651F285BC6}"/>
              </a:ext>
            </a:extLst>
          </p:cNvPr>
          <p:cNvSpPr/>
          <p:nvPr/>
        </p:nvSpPr>
        <p:spPr>
          <a:xfrm>
            <a:off x="7927463" y="5412956"/>
            <a:ext cx="1358579" cy="238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DEC503B4-C4BB-46E5-A38D-F5ADFE1E40FA}"/>
              </a:ext>
            </a:extLst>
          </p:cNvPr>
          <p:cNvSpPr/>
          <p:nvPr/>
        </p:nvSpPr>
        <p:spPr>
          <a:xfrm>
            <a:off x="5791641" y="2067518"/>
            <a:ext cx="487111" cy="323890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詳讀規定說明後</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，請勾選</a:t>
            </a:r>
          </a:p>
        </p:txBody>
      </p:sp>
      <p:cxnSp>
        <p:nvCxnSpPr>
          <p:cNvPr id="19" name="直線接點 18">
            <a:extLst>
              <a:ext uri="{FF2B5EF4-FFF2-40B4-BE49-F238E27FC236}">
                <a16:creationId xmlns:a16="http://schemas.microsoft.com/office/drawing/2014/main" id="{BA700D69-00F0-48C9-90A4-DB8476174C77}"/>
              </a:ext>
            </a:extLst>
          </p:cNvPr>
          <p:cNvCxnSpPr>
            <a:cxnSpLocks/>
          </p:cNvCxnSpPr>
          <p:nvPr/>
        </p:nvCxnSpPr>
        <p:spPr>
          <a:xfrm flipH="1" flipV="1">
            <a:off x="6278752" y="4403324"/>
            <a:ext cx="127611" cy="80459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21" name="矩形 20">
            <a:extLst>
              <a:ext uri="{FF2B5EF4-FFF2-40B4-BE49-F238E27FC236}">
                <a16:creationId xmlns:a16="http://schemas.microsoft.com/office/drawing/2014/main" id="{ADD2F05C-96AD-4A05-9364-27A67FD8172C}"/>
              </a:ext>
            </a:extLst>
          </p:cNvPr>
          <p:cNvSpPr/>
          <p:nvPr/>
        </p:nvSpPr>
        <p:spPr>
          <a:xfrm>
            <a:off x="6417172" y="5185521"/>
            <a:ext cx="167743" cy="238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1327151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78C2D6C6-02C3-44BA-B03B-5A843DA67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385" y="2390875"/>
            <a:ext cx="10154578" cy="2953482"/>
          </a:xfrm>
          <a:prstGeom prst="rect">
            <a:avLst/>
          </a:prstGeom>
        </p:spPr>
      </p:pic>
      <p:sp>
        <p:nvSpPr>
          <p:cNvPr id="20" name="圓角矩形 19"/>
          <p:cNvSpPr/>
          <p:nvPr/>
        </p:nvSpPr>
        <p:spPr>
          <a:xfrm>
            <a:off x="935829" y="1039891"/>
            <a:ext cx="3546793"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網路登記就讀志願序</a:t>
            </a:r>
          </a:p>
        </p:txBody>
      </p:sp>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8" name="Rectangle 2"/>
          <p:cNvSpPr txBox="1">
            <a:spLocks noChangeArrowheads="1"/>
          </p:cNvSpPr>
          <p:nvPr/>
        </p:nvSpPr>
        <p:spPr>
          <a:xfrm>
            <a:off x="4657055" y="1039891"/>
            <a:ext cx="7979832"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步驟二 確認基本資料</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6" name="矩形 5"/>
          <p:cNvSpPr/>
          <p:nvPr/>
        </p:nvSpPr>
        <p:spPr>
          <a:xfrm>
            <a:off x="2618915" y="2427555"/>
            <a:ext cx="4474343" cy="377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直線圖說文字 1 8"/>
          <p:cNvSpPr/>
          <p:nvPr/>
        </p:nvSpPr>
        <p:spPr>
          <a:xfrm>
            <a:off x="6742112" y="1836538"/>
            <a:ext cx="3533571" cy="391990"/>
          </a:xfrm>
          <a:prstGeom prst="borderCallout1">
            <a:avLst>
              <a:gd name="adj1" fmla="val 53437"/>
              <a:gd name="adj2" fmla="val -1230"/>
              <a:gd name="adj3" fmla="val 145095"/>
              <a:gd name="adj4" fmla="val -18243"/>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請考生核對姓名與身分證號是否正確</a:t>
            </a:r>
          </a:p>
        </p:txBody>
      </p:sp>
    </p:spTree>
    <p:extLst>
      <p:ext uri="{BB962C8B-B14F-4D97-AF65-F5344CB8AC3E}">
        <p14:creationId xmlns:p14="http://schemas.microsoft.com/office/powerpoint/2010/main" val="392236551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F11DD71-C7EA-48F3-B15A-DDF2F7D18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40" y="1547192"/>
            <a:ext cx="9743162" cy="5000238"/>
          </a:xfrm>
          <a:prstGeom prst="rect">
            <a:avLst/>
          </a:prstGeom>
        </p:spPr>
      </p:pic>
      <p:sp>
        <p:nvSpPr>
          <p:cNvPr id="20" name="圓角矩形 19"/>
          <p:cNvSpPr/>
          <p:nvPr/>
        </p:nvSpPr>
        <p:spPr>
          <a:xfrm>
            <a:off x="935830" y="866155"/>
            <a:ext cx="3649920"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網路登記就讀志願序</a:t>
            </a:r>
          </a:p>
        </p:txBody>
      </p:sp>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8" name="Rectangle 2"/>
          <p:cNvSpPr txBox="1">
            <a:spLocks noChangeArrowheads="1"/>
          </p:cNvSpPr>
          <p:nvPr/>
        </p:nvSpPr>
        <p:spPr>
          <a:xfrm>
            <a:off x="4691139" y="866155"/>
            <a:ext cx="3520532"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步驟三 選填就讀志願序</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7" name="直線圖說文字 1 6"/>
          <p:cNvSpPr/>
          <p:nvPr/>
        </p:nvSpPr>
        <p:spPr>
          <a:xfrm>
            <a:off x="5896967" y="2217493"/>
            <a:ext cx="4714882" cy="1211507"/>
          </a:xfrm>
          <a:prstGeom prst="borderCallout1">
            <a:avLst>
              <a:gd name="adj1" fmla="val 100304"/>
              <a:gd name="adj2" fmla="val 4909"/>
              <a:gd name="adj3" fmla="val 173932"/>
              <a:gd name="adj4" fmla="val 111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在「可選填之校系科組學程名稱」清單中選擇一校系科</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、學程，點按</a:t>
            </a:r>
            <a:r>
              <a:rPr lang="zh-TW" altLang="en-US" sz="1600" b="1" u="sng" dirty="0">
                <a:solidFill>
                  <a:srgbClr val="FFFF00"/>
                </a:solidFill>
                <a:latin typeface="微軟正黑體" panose="020B0604030504040204" pitchFamily="34" charset="-120"/>
                <a:ea typeface="微軟正黑體" panose="020B0604030504040204" pitchFamily="34" charset="-120"/>
              </a:rPr>
              <a:t>加入志願</a:t>
            </a:r>
            <a:r>
              <a:rPr lang="zh-TW" altLang="en-US" sz="1600" b="1" dirty="0">
                <a:solidFill>
                  <a:schemeClr val="bg1"/>
                </a:solidFill>
                <a:latin typeface="微軟正黑體" panose="020B0604030504040204" pitchFamily="34" charset="-120"/>
                <a:ea typeface="微軟正黑體" panose="020B0604030504040204" pitchFamily="34" charset="-120"/>
              </a:rPr>
              <a:t>，則該校系科組學程將移至「已選填之就讀志願序」清單中，表示對該校系科</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、學程有就讀意願，將被分發。</a:t>
            </a:r>
          </a:p>
        </p:txBody>
      </p:sp>
      <p:sp>
        <p:nvSpPr>
          <p:cNvPr id="9" name="矩形 8"/>
          <p:cNvSpPr/>
          <p:nvPr/>
        </p:nvSpPr>
        <p:spPr>
          <a:xfrm>
            <a:off x="5715000" y="4869201"/>
            <a:ext cx="363934" cy="1122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直線圖說文字 1 9"/>
          <p:cNvSpPr/>
          <p:nvPr/>
        </p:nvSpPr>
        <p:spPr>
          <a:xfrm>
            <a:off x="6674218" y="5032098"/>
            <a:ext cx="4315393" cy="1018495"/>
          </a:xfrm>
          <a:prstGeom prst="borderCallout1">
            <a:avLst>
              <a:gd name="adj1" fmla="val 47510"/>
              <a:gd name="adj2" fmla="val 309"/>
              <a:gd name="adj3" fmla="val 47438"/>
              <a:gd name="adj4" fmla="val -1332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在「已選填之就讀志願序」清單中選擇一校系科</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、學程，點</a:t>
            </a:r>
            <a:r>
              <a:rPr lang="zh-TW" altLang="en-US" sz="1600" b="1" u="sng" dirty="0">
                <a:solidFill>
                  <a:srgbClr val="FFFF00"/>
                </a:solidFill>
                <a:latin typeface="微軟正黑體" panose="020B0604030504040204" pitchFamily="34" charset="-120"/>
                <a:ea typeface="微軟正黑體" panose="020B0604030504040204" pitchFamily="34" charset="-120"/>
              </a:rPr>
              <a:t>上移</a:t>
            </a:r>
            <a:r>
              <a:rPr lang="en-US" altLang="zh-TW" sz="1600" b="1" u="sng" dirty="0">
                <a:solidFill>
                  <a:srgbClr val="FFFF00"/>
                </a:solidFill>
                <a:latin typeface="微軟正黑體" panose="020B0604030504040204" pitchFamily="34" charset="-120"/>
                <a:ea typeface="微軟正黑體" panose="020B0604030504040204" pitchFamily="34" charset="-120"/>
              </a:rPr>
              <a:t>/</a:t>
            </a:r>
            <a:r>
              <a:rPr lang="zh-TW" altLang="en-US" sz="1600" b="1" u="sng" dirty="0">
                <a:solidFill>
                  <a:srgbClr val="FFFF00"/>
                </a:solidFill>
                <a:latin typeface="微軟正黑體" panose="020B0604030504040204" pitchFamily="34" charset="-120"/>
                <a:ea typeface="微軟正黑體" panose="020B0604030504040204" pitchFamily="34" charset="-120"/>
              </a:rPr>
              <a:t>下移志願</a:t>
            </a:r>
            <a:r>
              <a:rPr lang="zh-TW" altLang="en-US" sz="1600" b="1" dirty="0">
                <a:solidFill>
                  <a:schemeClr val="bg1"/>
                </a:solidFill>
                <a:latin typeface="微軟正黑體" panose="020B0604030504040204" pitchFamily="34" charset="-120"/>
                <a:ea typeface="微軟正黑體" panose="020B0604030504040204" pitchFamily="34" charset="-120"/>
              </a:rPr>
              <a:t>，則該校系科</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、學程志願會往上</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下</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調整順序。</a:t>
            </a:r>
          </a:p>
        </p:txBody>
      </p:sp>
      <p:sp>
        <p:nvSpPr>
          <p:cNvPr id="11" name="直線圖說文字 1 10"/>
          <p:cNvSpPr/>
          <p:nvPr/>
        </p:nvSpPr>
        <p:spPr>
          <a:xfrm>
            <a:off x="1123440" y="4932219"/>
            <a:ext cx="3462310" cy="1640032"/>
          </a:xfrm>
          <a:prstGeom prst="borderCallout1">
            <a:avLst>
              <a:gd name="adj1" fmla="val 52288"/>
              <a:gd name="adj2" fmla="val 100688"/>
              <a:gd name="adj3" fmla="val 72468"/>
              <a:gd name="adj4" fmla="val 1331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在「已選填之就讀志願序」清單中選擇校系科</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、學程後，點</a:t>
            </a:r>
            <a:r>
              <a:rPr lang="zh-TW" altLang="en-US" sz="1600" b="1" u="sng" dirty="0">
                <a:solidFill>
                  <a:srgbClr val="FFFF00"/>
                </a:solidFill>
                <a:latin typeface="微軟正黑體" panose="020B0604030504040204" pitchFamily="34" charset="-120"/>
                <a:ea typeface="微軟正黑體" panose="020B0604030504040204" pitchFamily="34" charset="-120"/>
              </a:rPr>
              <a:t>刪除志願</a:t>
            </a:r>
            <a:r>
              <a:rPr lang="zh-TW" altLang="en-US" sz="1600" b="1" dirty="0">
                <a:solidFill>
                  <a:schemeClr val="bg1"/>
                </a:solidFill>
                <a:latin typeface="微軟正黑體" panose="020B0604030504040204" pitchFamily="34" charset="-120"/>
                <a:ea typeface="微軟正黑體" panose="020B0604030504040204" pitchFamily="34" charset="-120"/>
              </a:rPr>
              <a:t>，則該校系科</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、學程在「已選填之就讀志願序」清單中將被刪除，表示放棄就讀該校系科</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組</a:t>
            </a: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、學程，不予分發。</a:t>
            </a:r>
          </a:p>
        </p:txBody>
      </p:sp>
    </p:spTree>
    <p:extLst>
      <p:ext uri="{BB962C8B-B14F-4D97-AF65-F5344CB8AC3E}">
        <p14:creationId xmlns:p14="http://schemas.microsoft.com/office/powerpoint/2010/main" val="220886545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F921E8C-89E4-4833-9D8A-D3D37925D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433" y="1649813"/>
            <a:ext cx="9643562" cy="5010803"/>
          </a:xfrm>
          <a:prstGeom prst="rect">
            <a:avLst/>
          </a:prstGeom>
        </p:spPr>
      </p:pic>
      <p:sp>
        <p:nvSpPr>
          <p:cNvPr id="20" name="圓角矩形 19"/>
          <p:cNvSpPr/>
          <p:nvPr/>
        </p:nvSpPr>
        <p:spPr>
          <a:xfrm>
            <a:off x="935830" y="888970"/>
            <a:ext cx="3601794"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網路登記就讀志願序</a:t>
            </a:r>
          </a:p>
        </p:txBody>
      </p:sp>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8" name="Rectangle 2"/>
          <p:cNvSpPr txBox="1">
            <a:spLocks noChangeArrowheads="1"/>
          </p:cNvSpPr>
          <p:nvPr/>
        </p:nvSpPr>
        <p:spPr>
          <a:xfrm>
            <a:off x="4601762" y="883944"/>
            <a:ext cx="728005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步驟四 暫存就讀志願序</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6" name="矩形 5">
            <a:extLst>
              <a:ext uri="{FF2B5EF4-FFF2-40B4-BE49-F238E27FC236}">
                <a16:creationId xmlns:a16="http://schemas.microsoft.com/office/drawing/2014/main" id="{ADCD64FA-7C3A-4A18-8F9C-8CEEB26EE242}"/>
              </a:ext>
            </a:extLst>
          </p:cNvPr>
          <p:cNvSpPr/>
          <p:nvPr/>
        </p:nvSpPr>
        <p:spPr>
          <a:xfrm>
            <a:off x="8131662" y="3520358"/>
            <a:ext cx="3519686"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僅暫存未確定送出者，以未登記論，喪失登記資格與分發機會。</a:t>
            </a:r>
          </a:p>
        </p:txBody>
      </p:sp>
      <p:sp>
        <p:nvSpPr>
          <p:cNvPr id="7" name="矩形 6"/>
          <p:cNvSpPr/>
          <p:nvPr/>
        </p:nvSpPr>
        <p:spPr>
          <a:xfrm>
            <a:off x="3488924" y="3728617"/>
            <a:ext cx="4554245" cy="30356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576132" y="2157269"/>
            <a:ext cx="2498718" cy="213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8194672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61C08A0-39B1-4D6B-9F41-31636D0AF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32" y="1628307"/>
            <a:ext cx="9656064" cy="4955539"/>
          </a:xfrm>
          <a:prstGeom prst="rect">
            <a:avLst/>
          </a:prstGeom>
        </p:spPr>
      </p:pic>
      <p:sp>
        <p:nvSpPr>
          <p:cNvPr id="20" name="圓角矩形 19"/>
          <p:cNvSpPr/>
          <p:nvPr/>
        </p:nvSpPr>
        <p:spPr>
          <a:xfrm>
            <a:off x="935829" y="906721"/>
            <a:ext cx="3546793"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網路登記就讀志願序</a:t>
            </a:r>
          </a:p>
        </p:txBody>
      </p:sp>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8" name="Rectangle 2"/>
          <p:cNvSpPr txBox="1">
            <a:spLocks noChangeArrowheads="1"/>
          </p:cNvSpPr>
          <p:nvPr/>
        </p:nvSpPr>
        <p:spPr>
          <a:xfrm>
            <a:off x="4604054" y="958288"/>
            <a:ext cx="3456870"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步驟五 志願確定送出</a:t>
            </a:r>
            <a:r>
              <a:rPr lang="en-US" altLang="zh-TW" sz="2000" b="1" dirty="0">
                <a:latin typeface="微軟正黑體" panose="020B0604030504040204" pitchFamily="34" charset="-120"/>
                <a:ea typeface="微軟正黑體" panose="020B0604030504040204" pitchFamily="34" charset="-120"/>
              </a:rPr>
              <a:t>(1/3)</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7" name="矩形 6">
            <a:extLst>
              <a:ext uri="{FF2B5EF4-FFF2-40B4-BE49-F238E27FC236}">
                <a16:creationId xmlns:a16="http://schemas.microsoft.com/office/drawing/2014/main" id="{213B10B6-C41D-4B4A-915B-B54F78723F53}"/>
              </a:ext>
            </a:extLst>
          </p:cNvPr>
          <p:cNvSpPr/>
          <p:nvPr/>
        </p:nvSpPr>
        <p:spPr>
          <a:xfrm>
            <a:off x="6109028" y="3735397"/>
            <a:ext cx="5380414" cy="36092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點選「</a:t>
            </a:r>
            <a:r>
              <a:rPr lang="zh-TW" altLang="en-US" sz="1600" b="1" dirty="0">
                <a:solidFill>
                  <a:srgbClr val="FFFF00"/>
                </a:solidFill>
                <a:latin typeface="微軟正黑體" panose="020B0604030504040204" pitchFamily="34" charset="-120"/>
                <a:ea typeface="微軟正黑體" panose="020B0604030504040204" pitchFamily="34" charset="-120"/>
              </a:rPr>
              <a:t>我要進行下一頁確定送出作業</a:t>
            </a:r>
            <a:r>
              <a:rPr lang="zh-TW" altLang="en-US" sz="1600" b="1" dirty="0">
                <a:solidFill>
                  <a:schemeClr val="bg1"/>
                </a:solidFill>
                <a:latin typeface="微軟正黑體" panose="020B0604030504040204" pitchFamily="34" charset="-120"/>
                <a:ea typeface="微軟正黑體" panose="020B0604030504040204" pitchFamily="34" charset="-120"/>
              </a:rPr>
              <a:t>」進行確定送出作業</a:t>
            </a:r>
          </a:p>
        </p:txBody>
      </p:sp>
      <p:sp>
        <p:nvSpPr>
          <p:cNvPr id="9" name="矩形 8"/>
          <p:cNvSpPr/>
          <p:nvPr/>
        </p:nvSpPr>
        <p:spPr>
          <a:xfrm>
            <a:off x="2312450" y="3841114"/>
            <a:ext cx="2193946" cy="33273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直線單箭頭接點 3"/>
          <p:cNvCxnSpPr>
            <a:stCxn id="9" idx="3"/>
          </p:cNvCxnSpPr>
          <p:nvPr/>
        </p:nvCxnSpPr>
        <p:spPr>
          <a:xfrm flipV="1">
            <a:off x="4506396" y="4007483"/>
            <a:ext cx="1602632" cy="1"/>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69122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284C610-8F00-498A-A75B-57092E29F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856" y="1737168"/>
            <a:ext cx="9225431" cy="4875990"/>
          </a:xfrm>
          <a:prstGeom prst="rect">
            <a:avLst/>
          </a:prstGeom>
        </p:spPr>
      </p:pic>
      <p:sp>
        <p:nvSpPr>
          <p:cNvPr id="20" name="圓角矩形 19"/>
          <p:cNvSpPr/>
          <p:nvPr/>
        </p:nvSpPr>
        <p:spPr>
          <a:xfrm>
            <a:off x="935829" y="906725"/>
            <a:ext cx="3496741"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網路登記就讀志願序</a:t>
            </a:r>
          </a:p>
        </p:txBody>
      </p:sp>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8" name="Rectangle 2"/>
          <p:cNvSpPr txBox="1">
            <a:spLocks noChangeArrowheads="1"/>
          </p:cNvSpPr>
          <p:nvPr/>
        </p:nvSpPr>
        <p:spPr>
          <a:xfrm>
            <a:off x="4539885" y="965329"/>
            <a:ext cx="3219547"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步驟五 志願確定送出</a:t>
            </a:r>
            <a:r>
              <a:rPr lang="en-US" altLang="zh-TW" sz="2000" b="1" dirty="0">
                <a:latin typeface="微軟正黑體" panose="020B0604030504040204" pitchFamily="34" charset="-120"/>
                <a:ea typeface="微軟正黑體" panose="020B0604030504040204" pitchFamily="34" charset="-120"/>
              </a:rPr>
              <a:t>(2/3)</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7" name="AutoShape 4">
            <a:extLst>
              <a:ext uri="{FF2B5EF4-FFF2-40B4-BE49-F238E27FC236}">
                <a16:creationId xmlns:a16="http://schemas.microsoft.com/office/drawing/2014/main" id="{852A61A9-CD54-49E9-8A22-74E77F0835FD}"/>
              </a:ext>
            </a:extLst>
          </p:cNvPr>
          <p:cNvSpPr>
            <a:spLocks noChangeArrowheads="1"/>
          </p:cNvSpPr>
          <p:nvPr/>
        </p:nvSpPr>
        <p:spPr bwMode="auto">
          <a:xfrm rot="10800000" flipH="1" flipV="1">
            <a:off x="9945107" y="2424896"/>
            <a:ext cx="755650" cy="1632689"/>
          </a:xfrm>
          <a:prstGeom prst="wedgeRectCallout">
            <a:avLst>
              <a:gd name="adj1" fmla="val -72491"/>
              <a:gd name="adj2" fmla="val -2186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確認選填之志願</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ctr">
              <a:spcBef>
                <a:spcPct val="0"/>
              </a:spcBef>
              <a:buClr>
                <a:schemeClr val="accent1"/>
              </a:buClr>
            </a:pP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含志願序</a:t>
            </a:r>
            <a:r>
              <a:rPr lang="en-US"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6096000" y="2583400"/>
            <a:ext cx="3616171" cy="131568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AutoShape 4">
            <a:extLst>
              <a:ext uri="{FF2B5EF4-FFF2-40B4-BE49-F238E27FC236}">
                <a16:creationId xmlns:a16="http://schemas.microsoft.com/office/drawing/2014/main" id="{DA03C3F7-66F6-468C-B17F-46DC1C350BFA}"/>
              </a:ext>
            </a:extLst>
          </p:cNvPr>
          <p:cNvSpPr>
            <a:spLocks noChangeArrowheads="1"/>
          </p:cNvSpPr>
          <p:nvPr/>
        </p:nvSpPr>
        <p:spPr bwMode="auto">
          <a:xfrm rot="10800000" flipH="1" flipV="1">
            <a:off x="9945107" y="4399934"/>
            <a:ext cx="767191" cy="1386148"/>
          </a:xfrm>
          <a:prstGeom prst="wedgeRectCallout">
            <a:avLst>
              <a:gd name="adj1" fmla="val -76094"/>
              <a:gd name="adj2" fmla="val -3201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確認放棄選填之志願</a:t>
            </a:r>
          </a:p>
        </p:txBody>
      </p:sp>
      <p:sp>
        <p:nvSpPr>
          <p:cNvPr id="11" name="矩形 10"/>
          <p:cNvSpPr/>
          <p:nvPr/>
        </p:nvSpPr>
        <p:spPr>
          <a:xfrm>
            <a:off x="6096000" y="4376690"/>
            <a:ext cx="3616171" cy="44388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直線圖說文字 1 12"/>
          <p:cNvSpPr/>
          <p:nvPr/>
        </p:nvSpPr>
        <p:spPr>
          <a:xfrm>
            <a:off x="948031" y="2040832"/>
            <a:ext cx="2299019" cy="1800125"/>
          </a:xfrm>
          <a:prstGeom prst="borderCallout1">
            <a:avLst>
              <a:gd name="adj1" fmla="val 98157"/>
              <a:gd name="adj2" fmla="val 46806"/>
              <a:gd name="adj3" fmla="val 146342"/>
              <a:gd name="adj4" fmla="val 117685"/>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輸入個人「身分證號」、「出生年月日」及自設之「通行碼」和圖片之數字驗證碼後，點按「</a:t>
            </a:r>
            <a:r>
              <a:rPr lang="zh-TW" altLang="en-US" sz="1600" b="1" dirty="0">
                <a:solidFill>
                  <a:srgbClr val="FFFF00"/>
                </a:solidFill>
                <a:latin typeface="微軟正黑體" panose="020B0604030504040204" pitchFamily="34" charset="-120"/>
                <a:ea typeface="微軟正黑體" panose="020B0604030504040204" pitchFamily="34" charset="-120"/>
              </a:rPr>
              <a:t>確定送出</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rgbClr val="FFFF00"/>
                </a:solidFill>
                <a:latin typeface="微軟正黑體" panose="020B0604030504040204" pitchFamily="34" charset="-120"/>
                <a:ea typeface="微軟正黑體" panose="020B0604030504040204" pitchFamily="34" charset="-120"/>
              </a:rPr>
              <a:t>確定送出後，不得修改</a:t>
            </a:r>
            <a:r>
              <a:rPr lang="en-US" altLang="zh-TW" sz="1600" b="1" dirty="0">
                <a:solidFill>
                  <a:srgbClr val="FFFF00"/>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」按鈕。</a:t>
            </a:r>
          </a:p>
        </p:txBody>
      </p:sp>
      <p:sp>
        <p:nvSpPr>
          <p:cNvPr id="15" name="矩形 14"/>
          <p:cNvSpPr/>
          <p:nvPr/>
        </p:nvSpPr>
        <p:spPr>
          <a:xfrm>
            <a:off x="3577701" y="4714725"/>
            <a:ext cx="1953087" cy="10557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1D210E80-BEC9-4F14-A0E9-9097F61D0567}"/>
              </a:ext>
            </a:extLst>
          </p:cNvPr>
          <p:cNvSpPr/>
          <p:nvPr/>
        </p:nvSpPr>
        <p:spPr>
          <a:xfrm>
            <a:off x="3563341" y="6045692"/>
            <a:ext cx="2393576" cy="2628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238618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9">
            <a:extLst>
              <a:ext uri="{FF2B5EF4-FFF2-40B4-BE49-F238E27FC236}">
                <a16:creationId xmlns:a16="http://schemas.microsoft.com/office/drawing/2014/main" id="{AB9A3815-11EC-4145-A2B9-95DD8739ABA2}"/>
              </a:ext>
            </a:extLst>
          </p:cNvPr>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圓角矩形 29">
            <a:extLst>
              <a:ext uri="{FF2B5EF4-FFF2-40B4-BE49-F238E27FC236}">
                <a16:creationId xmlns:a16="http://schemas.microsoft.com/office/drawing/2014/main" id="{90C96515-6DCE-4EF0-A4D4-A2944F2C45FF}"/>
              </a:ext>
            </a:extLst>
          </p:cNvPr>
          <p:cNvSpPr/>
          <p:nvPr/>
        </p:nvSpPr>
        <p:spPr>
          <a:xfrm>
            <a:off x="989017" y="862042"/>
            <a:ext cx="5003411"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Times New Roman" panose="02020603050405020304" pitchFamily="18" charset="0"/>
                <a:ea typeface="華康儷楷書" panose="03000509000000000000" pitchFamily="65" charset="-120"/>
                <a:cs typeface="Times New Roman" panose="02020603050405020304" pitchFamily="18" charset="0"/>
              </a:rPr>
              <a:t>學習歷程檔案查看及疑義處理</a:t>
            </a:r>
          </a:p>
        </p:txBody>
      </p:sp>
      <p:sp>
        <p:nvSpPr>
          <p:cNvPr id="4" name="Rectangle 2">
            <a:extLst>
              <a:ext uri="{FF2B5EF4-FFF2-40B4-BE49-F238E27FC236}">
                <a16:creationId xmlns:a16="http://schemas.microsoft.com/office/drawing/2014/main" id="{4F45CD58-F0DD-4436-AE10-E465A88AB3B5}"/>
              </a:ext>
            </a:extLst>
          </p:cNvPr>
          <p:cNvSpPr txBox="1">
            <a:spLocks noChangeArrowheads="1"/>
          </p:cNvSpPr>
          <p:nvPr/>
        </p:nvSpPr>
        <p:spPr>
          <a:xfrm>
            <a:off x="6096000" y="834333"/>
            <a:ext cx="5751007"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400" b="1" dirty="0">
                <a:latin typeface="微軟正黑體" panose="020B0604030504040204" pitchFamily="34" charset="-120"/>
                <a:ea typeface="微軟正黑體" panose="020B0604030504040204" pitchFamily="34" charset="-120"/>
              </a:rPr>
              <a:t>步驟五 檢視完成確認儲存</a:t>
            </a:r>
            <a:endParaRPr lang="zh-TW" altLang="en-US" kern="0" dirty="0">
              <a:solidFill>
                <a:srgbClr val="660066"/>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a16="http://schemas.microsoft.com/office/drawing/2014/main" id="{280B0B55-5107-4007-9B0A-6219E9860773}"/>
              </a:ext>
            </a:extLst>
          </p:cNvPr>
          <p:cNvSpPr txBox="1">
            <a:spLocks noChangeArrowheads="1"/>
          </p:cNvSpPr>
          <p:nvPr/>
        </p:nvSpPr>
        <p:spPr>
          <a:xfrm>
            <a:off x="840059" y="1638384"/>
            <a:ext cx="10118692" cy="998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accent4"/>
              </a:buClr>
              <a:buFont typeface="Wingdings" panose="05000000000000000000" pitchFamily="2" charset="2"/>
              <a:buChar char="u"/>
            </a:pPr>
            <a:r>
              <a:rPr lang="zh-TW" altLang="zh-TW" sz="2000" dirty="0">
                <a:effectLst/>
                <a:latin typeface="華康儷楷書" panose="03000509000000000000" pitchFamily="65" charset="-120"/>
                <a:ea typeface="華康儷楷書" panose="03000509000000000000" pitchFamily="65" charset="-120"/>
                <a:cs typeface="Arial Unicode MS"/>
              </a:rPr>
              <a:t>各項目證明文件皆檢視完成後，請至頁面上方【考生中央資料庫學習歷程資料檢視確認</a:t>
            </a:r>
            <a:r>
              <a:rPr lang="en-US" altLang="zh-TW" sz="2000" dirty="0">
                <a:effectLst/>
                <a:latin typeface="華康儷楷書" panose="03000509000000000000" pitchFamily="65" charset="-120"/>
                <a:ea typeface="華康儷楷書" panose="03000509000000000000" pitchFamily="65" charset="-120"/>
                <a:cs typeface="Arial Unicode MS"/>
              </a:rPr>
              <a:t>(</a:t>
            </a:r>
            <a:r>
              <a:rPr lang="zh-TW" altLang="zh-TW" sz="2000" dirty="0">
                <a:effectLst/>
                <a:latin typeface="華康儷楷書" panose="03000509000000000000" pitchFamily="65" charset="-120"/>
                <a:ea typeface="華康儷楷書" panose="03000509000000000000" pitchFamily="65" charset="-120"/>
                <a:cs typeface="Arial Unicode MS"/>
              </a:rPr>
              <a:t>點選</a:t>
            </a:r>
            <a:r>
              <a:rPr lang="en-US" altLang="zh-TW" sz="2000" dirty="0">
                <a:effectLst/>
                <a:latin typeface="華康儷楷書" panose="03000509000000000000" pitchFamily="65" charset="-120"/>
                <a:ea typeface="華康儷楷書" panose="03000509000000000000" pitchFamily="65" charset="-120"/>
                <a:cs typeface="Arial Unicode MS"/>
              </a:rPr>
              <a:t>)</a:t>
            </a:r>
            <a:r>
              <a:rPr lang="zh-TW" altLang="zh-TW" sz="2000" dirty="0">
                <a:effectLst/>
                <a:latin typeface="華康儷楷書" panose="03000509000000000000" pitchFamily="65" charset="-120"/>
                <a:ea typeface="華康儷楷書" panose="03000509000000000000" pitchFamily="65" charset="-120"/>
                <a:cs typeface="Arial Unicode MS"/>
              </a:rPr>
              <a:t>】區，選擇檢視確認選項鈕</a:t>
            </a:r>
            <a:r>
              <a:rPr lang="en-US" altLang="zh-TW" sz="2000" dirty="0">
                <a:effectLst/>
                <a:latin typeface="華康儷楷書" panose="03000509000000000000" pitchFamily="65" charset="-120"/>
                <a:ea typeface="華康儷楷書" panose="03000509000000000000" pitchFamily="65" charset="-120"/>
                <a:cs typeface="Arial Unicode MS"/>
              </a:rPr>
              <a:t>(</a:t>
            </a:r>
            <a:r>
              <a:rPr lang="zh-TW" altLang="zh-TW" sz="2000" dirty="0">
                <a:solidFill>
                  <a:srgbClr val="FF0000"/>
                </a:solidFill>
                <a:effectLst/>
                <a:latin typeface="華康儷楷書" panose="03000509000000000000" pitchFamily="65" charset="-120"/>
                <a:ea typeface="華康儷楷書" panose="03000509000000000000" pitchFamily="65" charset="-120"/>
                <a:cs typeface="Arial Unicode MS"/>
              </a:rPr>
              <a:t>有疑義</a:t>
            </a:r>
            <a:r>
              <a:rPr lang="zh-TW" altLang="zh-TW" sz="2000" dirty="0">
                <a:effectLst/>
                <a:latin typeface="華康儷楷書" panose="03000509000000000000" pitchFamily="65" charset="-120"/>
                <a:ea typeface="華康儷楷書" panose="03000509000000000000" pitchFamily="65" charset="-120"/>
                <a:cs typeface="Arial Unicode MS"/>
              </a:rPr>
              <a:t>或</a:t>
            </a:r>
            <a:r>
              <a:rPr lang="zh-TW" altLang="zh-TW" sz="2000" dirty="0">
                <a:solidFill>
                  <a:srgbClr val="0000FF"/>
                </a:solidFill>
                <a:effectLst/>
                <a:latin typeface="華康儷楷書" panose="03000509000000000000" pitchFamily="65" charset="-120"/>
                <a:ea typeface="華康儷楷書" panose="03000509000000000000" pitchFamily="65" charset="-120"/>
                <a:cs typeface="Arial Unicode MS"/>
              </a:rPr>
              <a:t>正確無誤</a:t>
            </a:r>
            <a:r>
              <a:rPr lang="en-US" altLang="zh-TW" sz="2000" dirty="0">
                <a:effectLst/>
                <a:latin typeface="華康儷楷書" panose="03000509000000000000" pitchFamily="65" charset="-120"/>
                <a:ea typeface="華康儷楷書" panose="03000509000000000000" pitchFamily="65" charset="-120"/>
                <a:cs typeface="Arial Unicode MS"/>
              </a:rPr>
              <a:t>)</a:t>
            </a:r>
            <a:r>
              <a:rPr lang="zh-TW" altLang="zh-TW" sz="2000" dirty="0">
                <a:effectLst/>
                <a:latin typeface="華康儷楷書" panose="03000509000000000000" pitchFamily="65" charset="-120"/>
                <a:ea typeface="華康儷楷書" panose="03000509000000000000" pitchFamily="65" charset="-120"/>
                <a:cs typeface="Arial Unicode MS"/>
              </a:rPr>
              <a:t>，並點選</a:t>
            </a:r>
            <a:r>
              <a:rPr lang="zh-TW" altLang="zh-TW" sz="2000" b="1" dirty="0">
                <a:solidFill>
                  <a:srgbClr val="C00000"/>
                </a:solidFill>
                <a:effectLst/>
                <a:latin typeface="華康儷楷書" panose="03000509000000000000" pitchFamily="65" charset="-120"/>
                <a:ea typeface="華康儷楷書" panose="03000509000000000000" pitchFamily="65" charset="-120"/>
                <a:cs typeface="Arial Unicode MS"/>
              </a:rPr>
              <a:t>確認儲存</a:t>
            </a:r>
            <a:r>
              <a:rPr lang="zh-TW" altLang="zh-TW" sz="2000" dirty="0">
                <a:effectLst/>
                <a:latin typeface="華康儷楷書" panose="03000509000000000000" pitchFamily="65" charset="-120"/>
                <a:ea typeface="華康儷楷書" panose="03000509000000000000" pitchFamily="65" charset="-120"/>
                <a:cs typeface="Arial Unicode MS"/>
              </a:rPr>
              <a:t>，即可點選頁面上</a:t>
            </a:r>
            <a:r>
              <a:rPr lang="zh-TW" altLang="en-US" sz="2000" dirty="0">
                <a:effectLst/>
                <a:latin typeface="華康儷楷書" panose="03000509000000000000" pitchFamily="65" charset="-120"/>
                <a:ea typeface="華康儷楷書" panose="03000509000000000000" pitchFamily="65" charset="-120"/>
                <a:cs typeface="Arial Unicode MS"/>
              </a:rPr>
              <a:t>方</a:t>
            </a:r>
            <a:r>
              <a:rPr lang="zh-TW" altLang="zh-TW" sz="2000" b="1" dirty="0">
                <a:effectLst/>
                <a:latin typeface="華康儷楷書" panose="03000509000000000000" pitchFamily="65" charset="-120"/>
                <a:ea typeface="華康儷楷書" panose="03000509000000000000" pitchFamily="65" charset="-120"/>
                <a:cs typeface="Arial Unicode MS"/>
              </a:rPr>
              <a:t>登出</a:t>
            </a:r>
            <a:r>
              <a:rPr lang="zh-TW" altLang="zh-TW" sz="2000" dirty="0">
                <a:effectLst/>
                <a:latin typeface="華康儷楷書" panose="03000509000000000000" pitchFamily="65" charset="-120"/>
                <a:ea typeface="華康儷楷書" panose="03000509000000000000" pitchFamily="65" charset="-120"/>
                <a:cs typeface="Arial Unicode MS"/>
              </a:rPr>
              <a:t>鈕</a:t>
            </a:r>
            <a:endParaRPr lang="zh-TW" altLang="en-US" sz="1600" dirty="0">
              <a:solidFill>
                <a:srgbClr val="C00000"/>
              </a:solidFill>
              <a:latin typeface="華康儷楷書" panose="03000509000000000000" pitchFamily="65" charset="-120"/>
              <a:ea typeface="華康儷楷書" panose="03000509000000000000" pitchFamily="65" charset="-120"/>
            </a:endParaRPr>
          </a:p>
        </p:txBody>
      </p:sp>
      <p:pic>
        <p:nvPicPr>
          <p:cNvPr id="18" name="圖片 17">
            <a:extLst>
              <a:ext uri="{FF2B5EF4-FFF2-40B4-BE49-F238E27FC236}">
                <a16:creationId xmlns:a16="http://schemas.microsoft.com/office/drawing/2014/main" id="{90151725-3ED3-4C01-B61C-B71E151FD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01" y="3018658"/>
            <a:ext cx="10118691" cy="2541961"/>
          </a:xfrm>
          <a:prstGeom prst="rect">
            <a:avLst/>
          </a:prstGeom>
        </p:spPr>
      </p:pic>
      <p:sp>
        <p:nvSpPr>
          <p:cNvPr id="19" name="矩形 18">
            <a:extLst>
              <a:ext uri="{FF2B5EF4-FFF2-40B4-BE49-F238E27FC236}">
                <a16:creationId xmlns:a16="http://schemas.microsoft.com/office/drawing/2014/main" id="{5C53FC8E-E88A-410B-A228-620D864FEAF0}"/>
              </a:ext>
            </a:extLst>
          </p:cNvPr>
          <p:cNvSpPr/>
          <p:nvPr/>
        </p:nvSpPr>
        <p:spPr>
          <a:xfrm>
            <a:off x="10430189" y="3028707"/>
            <a:ext cx="653628" cy="357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9F30D460-C712-47E8-AD22-3DF337EBC359}"/>
              </a:ext>
            </a:extLst>
          </p:cNvPr>
          <p:cNvSpPr/>
          <p:nvPr/>
        </p:nvSpPr>
        <p:spPr>
          <a:xfrm>
            <a:off x="5888333" y="5102045"/>
            <a:ext cx="732877" cy="3743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直線圖說文字 2 1">
            <a:extLst>
              <a:ext uri="{FF2B5EF4-FFF2-40B4-BE49-F238E27FC236}">
                <a16:creationId xmlns:a16="http://schemas.microsoft.com/office/drawing/2014/main" id="{3DC5DB13-8716-4E9E-B26C-BBF2798E1048}"/>
              </a:ext>
            </a:extLst>
          </p:cNvPr>
          <p:cNvSpPr/>
          <p:nvPr/>
        </p:nvSpPr>
        <p:spPr>
          <a:xfrm>
            <a:off x="2553228" y="5790050"/>
            <a:ext cx="3439200" cy="411815"/>
          </a:xfrm>
          <a:prstGeom prst="borderCallout2">
            <a:avLst>
              <a:gd name="adj1" fmla="val 3374"/>
              <a:gd name="adj2" fmla="val 34389"/>
              <a:gd name="adj3" fmla="val -114764"/>
              <a:gd name="adj4" fmla="val 30894"/>
              <a:gd name="adj5" fmla="val -204588"/>
              <a:gd name="adj6" fmla="val 4446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檢視各項目證明文件後，確認選項鈕</a:t>
            </a:r>
          </a:p>
        </p:txBody>
      </p:sp>
      <p:sp>
        <p:nvSpPr>
          <p:cNvPr id="10" name="橢圓 9">
            <a:extLst>
              <a:ext uri="{FF2B5EF4-FFF2-40B4-BE49-F238E27FC236}">
                <a16:creationId xmlns:a16="http://schemas.microsoft.com/office/drawing/2014/main" id="{BED4CDAB-F4AA-4A93-BA51-8A8D6867D741}"/>
              </a:ext>
            </a:extLst>
          </p:cNvPr>
          <p:cNvSpPr/>
          <p:nvPr/>
        </p:nvSpPr>
        <p:spPr>
          <a:xfrm>
            <a:off x="3673756" y="4665207"/>
            <a:ext cx="360000" cy="360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橢圓 10">
            <a:extLst>
              <a:ext uri="{FF2B5EF4-FFF2-40B4-BE49-F238E27FC236}">
                <a16:creationId xmlns:a16="http://schemas.microsoft.com/office/drawing/2014/main" id="{00326FE6-30B2-4DC8-9DA9-71474DB49BCA}"/>
              </a:ext>
            </a:extLst>
          </p:cNvPr>
          <p:cNvSpPr/>
          <p:nvPr/>
        </p:nvSpPr>
        <p:spPr>
          <a:xfrm>
            <a:off x="5415482" y="5148722"/>
            <a:ext cx="360000" cy="360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2</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橢圓 11">
            <a:extLst>
              <a:ext uri="{FF2B5EF4-FFF2-40B4-BE49-F238E27FC236}">
                <a16:creationId xmlns:a16="http://schemas.microsoft.com/office/drawing/2014/main" id="{C8E1A399-FBCC-459D-8A96-151AE2BE4E49}"/>
              </a:ext>
            </a:extLst>
          </p:cNvPr>
          <p:cNvSpPr/>
          <p:nvPr/>
        </p:nvSpPr>
        <p:spPr>
          <a:xfrm>
            <a:off x="10009514" y="2789227"/>
            <a:ext cx="360000" cy="360000"/>
          </a:xfrm>
          <a:prstGeom prst="ellipse">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3</a:t>
            </a:r>
            <a:endPar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7341228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圖片 21">
            <a:extLst>
              <a:ext uri="{FF2B5EF4-FFF2-40B4-BE49-F238E27FC236}">
                <a16:creationId xmlns:a16="http://schemas.microsoft.com/office/drawing/2014/main" id="{757800D4-BCF6-45A3-81AE-019E60678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998" y="1750144"/>
            <a:ext cx="7934886" cy="4863918"/>
          </a:xfrm>
          <a:prstGeom prst="rect">
            <a:avLst/>
          </a:prstGeom>
        </p:spPr>
      </p:pic>
      <p:sp>
        <p:nvSpPr>
          <p:cNvPr id="20" name="圓角矩形 19"/>
          <p:cNvSpPr/>
          <p:nvPr/>
        </p:nvSpPr>
        <p:spPr>
          <a:xfrm>
            <a:off x="935830" y="862336"/>
            <a:ext cx="3553668"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網路登記就讀志願序</a:t>
            </a:r>
          </a:p>
        </p:txBody>
      </p:sp>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8" name="Rectangle 2"/>
          <p:cNvSpPr txBox="1">
            <a:spLocks noChangeArrowheads="1"/>
          </p:cNvSpPr>
          <p:nvPr/>
        </p:nvSpPr>
        <p:spPr>
          <a:xfrm>
            <a:off x="4684265" y="854960"/>
            <a:ext cx="3429926" cy="634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2000" b="1" dirty="0">
                <a:latin typeface="微軟正黑體" panose="020B0604030504040204" pitchFamily="34" charset="-120"/>
                <a:ea typeface="微軟正黑體" panose="020B0604030504040204" pitchFamily="34" charset="-120"/>
              </a:rPr>
              <a:t>步驟五 志願確定送出</a:t>
            </a:r>
            <a:r>
              <a:rPr lang="en-US" altLang="zh-TW" sz="2000" b="1" dirty="0">
                <a:latin typeface="微軟正黑體" panose="020B0604030504040204" pitchFamily="34" charset="-120"/>
                <a:ea typeface="微軟正黑體" panose="020B0604030504040204" pitchFamily="34" charset="-120"/>
              </a:rPr>
              <a:t>(3/3)</a:t>
            </a:r>
            <a:endParaRPr lang="zh-TW" altLang="en-US" sz="2000" kern="0" dirty="0">
              <a:solidFill>
                <a:srgbClr val="FF0000"/>
              </a:solidFill>
              <a:latin typeface="標楷體" panose="03000509000000000000" pitchFamily="65" charset="-120"/>
              <a:ea typeface="標楷體" panose="03000509000000000000" pitchFamily="65" charset="-120"/>
            </a:endParaRPr>
          </a:p>
        </p:txBody>
      </p:sp>
      <p:sp>
        <p:nvSpPr>
          <p:cNvPr id="6" name="直線圖說文字 1 5"/>
          <p:cNvSpPr/>
          <p:nvPr/>
        </p:nvSpPr>
        <p:spPr>
          <a:xfrm>
            <a:off x="6263310" y="5695725"/>
            <a:ext cx="3740700" cy="678441"/>
          </a:xfrm>
          <a:prstGeom prst="borderCallout1">
            <a:avLst>
              <a:gd name="adj1" fmla="val 44015"/>
              <a:gd name="adj2" fmla="val -61"/>
              <a:gd name="adj3" fmla="val 69919"/>
              <a:gd name="adj4" fmla="val -17613"/>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點選</a:t>
            </a:r>
            <a:r>
              <a:rPr lang="zh-TW" altLang="en-US" sz="1600" b="1" dirty="0">
                <a:solidFill>
                  <a:srgbClr val="FFFF00"/>
                </a:solidFill>
                <a:latin typeface="微軟正黑體" panose="020B0604030504040204" pitchFamily="34" charset="-120"/>
                <a:ea typeface="微軟正黑體" panose="020B0604030504040204" pitchFamily="34" charset="-120"/>
              </a:rPr>
              <a:t>確定送出</a:t>
            </a:r>
            <a:r>
              <a:rPr lang="zh-TW" altLang="en-US" sz="1600" b="1" dirty="0">
                <a:solidFill>
                  <a:schemeClr val="bg1"/>
                </a:solidFill>
                <a:latin typeface="微軟正黑體" panose="020B0604030504040204" pitchFamily="34" charset="-120"/>
                <a:ea typeface="微軟正黑體" panose="020B0604030504040204" pitchFamily="34" charset="-120"/>
              </a:rPr>
              <a:t>後，將不得再修改資料，</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just">
              <a:spcBef>
                <a:spcPct val="0"/>
              </a:spcBef>
              <a:buClr>
                <a:schemeClr val="accent1"/>
              </a:buClr>
            </a:pPr>
            <a:r>
              <a:rPr lang="zh-TW" altLang="en-US" sz="1600" b="1" dirty="0">
                <a:solidFill>
                  <a:schemeClr val="bg1"/>
                </a:solidFill>
                <a:latin typeface="微軟正黑體" panose="020B0604030504040204" pitchFamily="34" charset="-120"/>
                <a:ea typeface="微軟正黑體" panose="020B0604030504040204" pitchFamily="34" charset="-120"/>
              </a:rPr>
              <a:t>請考生審慎考慮所選填之志願序。</a:t>
            </a:r>
          </a:p>
        </p:txBody>
      </p:sp>
      <p:sp>
        <p:nvSpPr>
          <p:cNvPr id="7" name="矩形 6"/>
          <p:cNvSpPr/>
          <p:nvPr/>
        </p:nvSpPr>
        <p:spPr>
          <a:xfrm>
            <a:off x="3387529" y="6120599"/>
            <a:ext cx="2203937" cy="2535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p:cNvCxnSpPr>
            <a:cxnSpLocks/>
          </p:cNvCxnSpPr>
          <p:nvPr/>
        </p:nvCxnSpPr>
        <p:spPr>
          <a:xfrm flipV="1">
            <a:off x="5140171" y="2760055"/>
            <a:ext cx="1290963" cy="33548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圖片 18">
            <a:extLst>
              <a:ext uri="{FF2B5EF4-FFF2-40B4-BE49-F238E27FC236}">
                <a16:creationId xmlns:a16="http://schemas.microsoft.com/office/drawing/2014/main" id="{8DFBF069-78C8-4BD9-A3E6-71D9B7B1C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621" y="1572786"/>
            <a:ext cx="4189297" cy="1192917"/>
          </a:xfrm>
          <a:prstGeom prst="rect">
            <a:avLst/>
          </a:prstGeom>
        </p:spPr>
      </p:pic>
      <p:sp>
        <p:nvSpPr>
          <p:cNvPr id="9" name="矩形 8"/>
          <p:cNvSpPr/>
          <p:nvPr/>
        </p:nvSpPr>
        <p:spPr>
          <a:xfrm>
            <a:off x="3422622" y="1608917"/>
            <a:ext cx="4189296" cy="1151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2D42E241-D46A-4718-8F7C-05E87DA27E68}"/>
              </a:ext>
            </a:extLst>
          </p:cNvPr>
          <p:cNvSpPr/>
          <p:nvPr/>
        </p:nvSpPr>
        <p:spPr>
          <a:xfrm>
            <a:off x="6143348" y="2260944"/>
            <a:ext cx="701451" cy="4023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68388376"/>
      </p:ext>
    </p:extLst>
  </p:cSld>
  <p:clrMapOvr>
    <a:masterClrMapping/>
  </p:clrMapOvr>
  <p:transition/>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6A676BA-3028-4442-8C96-C35BA5F29CCC}"/>
              </a:ext>
            </a:extLst>
          </p:cNvPr>
          <p:cNvPicPr>
            <a:picLocks noChangeAspect="1"/>
          </p:cNvPicPr>
          <p:nvPr/>
        </p:nvPicPr>
        <p:blipFill rotWithShape="1">
          <a:blip r:embed="rId3">
            <a:extLst>
              <a:ext uri="{28A0092B-C50C-407E-A947-70E740481C1C}">
                <a14:useLocalDpi xmlns:a14="http://schemas.microsoft.com/office/drawing/2010/main" val="0"/>
              </a:ext>
            </a:extLst>
          </a:blip>
          <a:srcRect b="-1" t="73"/>
          <a:stretch/>
        </p:blipFill>
        <p:spPr>
          <a:xfrm>
            <a:off x="2223254" y="1381224"/>
            <a:ext cx="7554197" cy="5270514"/>
          </a:xfrm>
          <a:prstGeom prst="rect">
            <a:avLst/>
          </a:prstGeom>
        </p:spPr>
      </p:pic>
      <p:sp>
        <p:nvSpPr>
          <p:cNvPr id="20" name="圓角矩形 19"/>
          <p:cNvSpPr/>
          <p:nvPr/>
        </p:nvSpPr>
        <p:spPr>
          <a:xfrm>
            <a:off x="935830" y="773558"/>
            <a:ext cx="3553668"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網路登記就讀志願序</a:t>
            </a:r>
          </a:p>
        </p:txBody>
      </p:sp>
      <p:sp>
        <p:nvSpPr>
          <p:cNvPr id="55"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8" name="Rectangle 2"/>
          <p:cNvSpPr txBox="1">
            <a:spLocks noChangeArrowheads="1"/>
          </p:cNvSpPr>
          <p:nvPr/>
        </p:nvSpPr>
        <p:spPr>
          <a:xfrm>
            <a:off x="4738826" y="791315"/>
            <a:ext cx="5852234"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indent="-719138" marL="719138">
              <a:defRPr/>
            </a:pPr>
            <a:r>
              <a:rPr altLang="en-US" b="1" dirty="0" lang="zh-TW" sz="2000">
                <a:latin charset="-120" panose="020B0604030504040204" pitchFamily="34" typeface="微軟正黑體"/>
                <a:ea charset="-120" panose="020B0604030504040204" pitchFamily="34" typeface="微軟正黑體"/>
              </a:rPr>
              <a:t>步驟六 完成就讀志願登記、列印</a:t>
            </a:r>
            <a:r>
              <a:rPr altLang="zh-TW" b="1" dirty="0" lang="en-US" sz="2000">
                <a:latin charset="-120" panose="020B0604030504040204" pitchFamily="34" typeface="微軟正黑體"/>
                <a:ea charset="-120" panose="020B0604030504040204" pitchFamily="34" typeface="微軟正黑體"/>
              </a:rPr>
              <a:t>(</a:t>
            </a:r>
            <a:r>
              <a:rPr altLang="en-US" b="1" dirty="0" lang="zh-TW" sz="2000">
                <a:latin charset="-120" panose="020B0604030504040204" pitchFamily="34" typeface="微軟正黑體"/>
                <a:ea charset="-120" panose="020B0604030504040204" pitchFamily="34" typeface="微軟正黑體"/>
              </a:rPr>
              <a:t>儲存</a:t>
            </a:r>
            <a:r>
              <a:rPr altLang="zh-TW" b="1" dirty="0" lang="en-US" sz="2000">
                <a:latin charset="-120" panose="020B0604030504040204" pitchFamily="34" typeface="微軟正黑體"/>
                <a:ea charset="-120" panose="020B0604030504040204" pitchFamily="34" typeface="微軟正黑體"/>
              </a:rPr>
              <a:t>)</a:t>
            </a:r>
            <a:r>
              <a:rPr altLang="en-US" b="1" dirty="0" lang="zh-TW" sz="2000">
                <a:latin charset="-120" panose="020B0604030504040204" pitchFamily="34" typeface="微軟正黑體"/>
                <a:ea charset="-120" panose="020B0604030504040204" pitchFamily="34" typeface="微軟正黑體"/>
              </a:rPr>
              <a:t>就讀志願表</a:t>
            </a:r>
            <a:endParaRPr altLang="en-US" dirty="0" kern="0" lang="zh-TW" sz="2000">
              <a:solidFill>
                <a:srgbClr val="FF0000"/>
              </a:solidFill>
              <a:latin charset="-120" panose="03000509000000000000" pitchFamily="65" typeface="標楷體"/>
              <a:ea charset="-120" panose="03000509000000000000" pitchFamily="65" typeface="標楷體"/>
            </a:endParaRPr>
          </a:p>
        </p:txBody>
      </p:sp>
      <p:sp>
        <p:nvSpPr>
          <p:cNvPr id="6" name="矩形 5"/>
          <p:cNvSpPr/>
          <p:nvPr/>
        </p:nvSpPr>
        <p:spPr>
          <a:xfrm>
            <a:off x="5051393" y="6365284"/>
            <a:ext cx="1731147" cy="286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9" name="直線圖說文字 1 8"/>
          <p:cNvSpPr/>
          <p:nvPr/>
        </p:nvSpPr>
        <p:spPr>
          <a:xfrm>
            <a:off x="8627061" y="3910037"/>
            <a:ext cx="2683369" cy="1839662"/>
          </a:xfrm>
          <a:prstGeom prst="borderCallout1">
            <a:avLst>
              <a:gd fmla="val 101022" name="adj1"/>
              <a:gd fmla="val 49435" name="adj2"/>
              <a:gd fmla="val 141922" name="adj3"/>
              <a:gd fmla="val -61365" name="adj4"/>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志願「確定送出」後，出現鳳梨圖示或「您已完成就讀志願序登記」文字訊息。</a:t>
            </a:r>
            <a:endParaRPr altLang="zh-TW" b="1" dirty="0" lang="en-US" sz="1600">
              <a:solidFill>
                <a:schemeClr val="bg1"/>
              </a:solidFill>
              <a:latin charset="-120" panose="020B0604030504040204" pitchFamily="34" typeface="微軟正黑體"/>
              <a:ea charset="-120" panose="020B0604030504040204" pitchFamily="34" typeface="微軟正黑體"/>
            </a:endParaRPr>
          </a:p>
          <a:p>
            <a:pPr>
              <a:spcBef>
                <a:spcPct val="0"/>
              </a:spcBef>
              <a:buClr>
                <a:schemeClr val="accent1"/>
              </a:buClr>
            </a:pPr>
            <a:endParaRPr altLang="zh-TW" b="1" dirty="0" lang="en-US" sz="1600">
              <a:solidFill>
                <a:schemeClr val="bg1"/>
              </a:solidFill>
              <a:latin charset="-120" panose="020B0604030504040204" pitchFamily="34" typeface="微軟正黑體"/>
              <a:ea charset="-120" panose="020B0604030504040204" pitchFamily="34" typeface="微軟正黑體"/>
            </a:endParaRPr>
          </a:p>
          <a:p>
            <a:pPr>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考生可點</a:t>
            </a:r>
            <a:r>
              <a:rPr altLang="zh-TW" b="1" dirty="0" lang="en-US" sz="1600">
                <a:solidFill>
                  <a:schemeClr val="bg1"/>
                </a:solidFill>
                <a:latin charset="-120" panose="020B0604030504040204" pitchFamily="34" typeface="微軟正黑體"/>
                <a:ea charset="-120" panose="020B0604030504040204" pitchFamily="34" typeface="微軟正黑體"/>
              </a:rPr>
              <a:t>『</a:t>
            </a:r>
            <a:r>
              <a:rPr altLang="en-US" b="1" dirty="0" lang="zh-TW" sz="1600">
                <a:solidFill>
                  <a:srgbClr val="FFFF00"/>
                </a:solidFill>
                <a:latin charset="-120" panose="020B0604030504040204" pitchFamily="34" typeface="微軟正黑體"/>
                <a:ea charset="-120" panose="020B0604030504040204" pitchFamily="34" typeface="微軟正黑體"/>
              </a:rPr>
              <a:t>列印</a:t>
            </a:r>
            <a:r>
              <a:rPr altLang="zh-TW" b="1" dirty="0" lang="en-US" sz="1600">
                <a:solidFill>
                  <a:srgbClr val="FFFF00"/>
                </a:solidFill>
                <a:latin charset="-120" panose="020B0604030504040204" pitchFamily="34" typeface="微軟正黑體"/>
                <a:ea charset="-120" panose="020B0604030504040204" pitchFamily="34" typeface="微軟正黑體"/>
              </a:rPr>
              <a:t>(</a:t>
            </a:r>
            <a:r>
              <a:rPr altLang="en-US" b="1" dirty="0" lang="zh-TW" sz="1600">
                <a:solidFill>
                  <a:srgbClr val="FFFF00"/>
                </a:solidFill>
                <a:latin charset="-120" panose="020B0604030504040204" pitchFamily="34" typeface="微軟正黑體"/>
                <a:ea charset="-120" panose="020B0604030504040204" pitchFamily="34" typeface="微軟正黑體"/>
              </a:rPr>
              <a:t>儲存</a:t>
            </a:r>
            <a:r>
              <a:rPr altLang="zh-TW" b="1" dirty="0" lang="en-US" sz="1600">
                <a:solidFill>
                  <a:srgbClr val="FFFF00"/>
                </a:solidFill>
                <a:latin charset="-120" panose="020B0604030504040204" pitchFamily="34" typeface="微軟正黑體"/>
                <a:ea charset="-120" panose="020B0604030504040204" pitchFamily="34" typeface="微軟正黑體"/>
              </a:rPr>
              <a:t>)</a:t>
            </a:r>
            <a:r>
              <a:rPr altLang="en-US" b="1" dirty="0" lang="zh-TW" sz="1600">
                <a:solidFill>
                  <a:srgbClr val="FFFF00"/>
                </a:solidFill>
                <a:latin charset="-120" panose="020B0604030504040204" pitchFamily="34" typeface="微軟正黑體"/>
                <a:ea charset="-120" panose="020B0604030504040204" pitchFamily="34" typeface="微軟正黑體"/>
              </a:rPr>
              <a:t>就讀志願表</a:t>
            </a:r>
            <a:r>
              <a:rPr altLang="zh-TW" b="1" dirty="0" lang="en-US" sz="1600">
                <a:solidFill>
                  <a:schemeClr val="bg1"/>
                </a:solidFill>
                <a:latin charset="-120" panose="020B0604030504040204" pitchFamily="34" typeface="微軟正黑體"/>
                <a:ea charset="-120" panose="020B0604030504040204" pitchFamily="34" typeface="微軟正黑體"/>
              </a:rPr>
              <a:t>』</a:t>
            </a:r>
            <a:r>
              <a:rPr altLang="en-US" b="1" dirty="0" lang="zh-TW" sz="1600">
                <a:solidFill>
                  <a:schemeClr val="bg1"/>
                </a:solidFill>
                <a:latin charset="-120" panose="020B0604030504040204" pitchFamily="34" typeface="微軟正黑體"/>
                <a:ea charset="-120" panose="020B0604030504040204" pitchFamily="34" typeface="微軟正黑體"/>
              </a:rPr>
              <a:t>按鈕，將就讀志願表下載列印，並妥善保存。</a:t>
            </a:r>
          </a:p>
        </p:txBody>
      </p:sp>
    </p:spTree>
    <p:extLst>
      <p:ext uri="{BB962C8B-B14F-4D97-AF65-F5344CB8AC3E}">
        <p14:creationId xmlns:p14="http://schemas.microsoft.com/office/powerpoint/2010/main" val="2950269374"/>
      </p:ext>
    </p:extLst>
  </p:cSld>
  <p:clrMapOvr>
    <a:masterClrMapping/>
  </p:clrMapOvr>
  <p:transition/>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E073FF1-96C4-42B9-9735-B3C612860775}"/>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t="37"/>
          <a:stretch/>
        </p:blipFill>
        <p:spPr>
          <a:xfrm>
            <a:off x="3950603" y="1444752"/>
            <a:ext cx="3809097" cy="5157542"/>
          </a:xfrm>
          <a:prstGeom prst="rect">
            <a:avLst/>
          </a:prstGeom>
        </p:spPr>
      </p:pic>
      <p:sp>
        <p:nvSpPr>
          <p:cNvPr id="8" name="Rectangle 199"/>
          <p:cNvSpPr txBox="1">
            <a:spLocks noChangeArrowheads="1"/>
          </p:cNvSpPr>
          <p:nvPr/>
        </p:nvSpPr>
        <p:spPr>
          <a:xfrm>
            <a:off x="840059" y="81970"/>
            <a:ext cx="8229600" cy="582612"/>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dirty="0" lang="zh-TW" spc="-75" sz="2100">
                <a:solidFill>
                  <a:prstClr val="black"/>
                </a:solidFill>
                <a:latin charset="-120" panose="03000509000000000000" pitchFamily="65" typeface="華康儷楷書"/>
                <a:ea charset="-120" panose="03000509000000000000" pitchFamily="65" typeface="華康儷楷書"/>
              </a:rPr>
              <a:t>壹、考生作業系統說明</a:t>
            </a:r>
          </a:p>
        </p:txBody>
      </p:sp>
      <p:sp>
        <p:nvSpPr>
          <p:cNvPr id="9" name="Rectangle 2"/>
          <p:cNvSpPr txBox="1">
            <a:spLocks noChangeArrowheads="1"/>
          </p:cNvSpPr>
          <p:nvPr/>
        </p:nvSpPr>
        <p:spPr>
          <a:xfrm>
            <a:off x="5012012" y="838427"/>
            <a:ext cx="9144000" cy="634300"/>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indent="-719138" marL="719138">
              <a:defRPr/>
            </a:pPr>
            <a:r>
              <a:rPr altLang="en-US" b="1" dirty="0" lang="zh-TW" sz="2000">
                <a:latin charset="-120" panose="020B0604030504040204" pitchFamily="34" typeface="微軟正黑體"/>
                <a:ea charset="-120" panose="020B0604030504040204" pitchFamily="34" typeface="微軟正黑體"/>
              </a:rPr>
              <a:t>就讀志願表</a:t>
            </a:r>
            <a:r>
              <a:rPr altLang="zh-TW" b="1" dirty="0" lang="en-US" sz="2000">
                <a:latin charset="-120" panose="020B0604030504040204" pitchFamily="34" typeface="微軟正黑體"/>
                <a:ea charset="-120" panose="020B0604030504040204" pitchFamily="34" typeface="微軟正黑體"/>
              </a:rPr>
              <a:t>(</a:t>
            </a:r>
            <a:r>
              <a:rPr altLang="en-US" b="1" dirty="0" lang="zh-TW" sz="2000">
                <a:latin charset="-120" panose="020B0604030504040204" pitchFamily="34" typeface="微軟正黑體"/>
                <a:ea charset="-120" panose="020B0604030504040204" pitchFamily="34" typeface="微軟正黑體"/>
              </a:rPr>
              <a:t>樣張</a:t>
            </a:r>
            <a:r>
              <a:rPr altLang="zh-TW" b="1" dirty="0" lang="en-US" sz="2000">
                <a:latin charset="-120" panose="020B0604030504040204" pitchFamily="34" typeface="微軟正黑體"/>
                <a:ea charset="-120" panose="020B0604030504040204" pitchFamily="34" typeface="微軟正黑體"/>
              </a:rPr>
              <a:t>)</a:t>
            </a:r>
            <a:endParaRPr altLang="en-US" dirty="0" kern="0" lang="zh-TW" sz="2000">
              <a:solidFill>
                <a:srgbClr val="FF0000"/>
              </a:solidFill>
              <a:latin charset="-120" panose="03000509000000000000" pitchFamily="65" typeface="標楷體"/>
              <a:ea charset="-120" panose="03000509000000000000" pitchFamily="65" typeface="標楷體"/>
            </a:endParaRPr>
          </a:p>
        </p:txBody>
      </p:sp>
      <p:sp>
        <p:nvSpPr>
          <p:cNvPr id="7" name="AutoShape 4">
            <a:extLst>
              <a:ext uri="{FF2B5EF4-FFF2-40B4-BE49-F238E27FC236}">
                <a16:creationId xmlns:a16="http://schemas.microsoft.com/office/drawing/2014/main" id="{169216C2-425A-48F8-B99F-32A8164471F1}"/>
              </a:ext>
            </a:extLst>
          </p:cNvPr>
          <p:cNvSpPr>
            <a:spLocks noChangeArrowheads="1"/>
          </p:cNvSpPr>
          <p:nvPr/>
        </p:nvSpPr>
        <p:spPr bwMode="auto">
          <a:xfrm flipH="1" flipV="1" rot="10800000">
            <a:off x="3524809" y="5204580"/>
            <a:ext cx="4454347" cy="379657"/>
          </a:xfrm>
          <a:prstGeom prst="wedgeRectCallout">
            <a:avLst>
              <a:gd fmla="val 4311" name="adj1"/>
              <a:gd fmla="val 190853" name="adj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spcBef>
                <a:spcPct val="0"/>
              </a:spcBef>
              <a:buClr>
                <a:schemeClr val="accent1"/>
              </a:buClr>
            </a:pPr>
            <a:r>
              <a:rPr altLang="en-US" b="1" dirty="0" lang="zh-TW" sz="1600">
                <a:solidFill>
                  <a:schemeClr val="bg1"/>
                </a:solidFill>
                <a:latin charset="-120" panose="020B0604030504040204" pitchFamily="34" typeface="微軟正黑體"/>
                <a:ea charset="-120" panose="020B0604030504040204" pitchFamily="34" typeface="微軟正黑體"/>
              </a:rPr>
              <a:t>自行留存，申請分發複查時，考生才須簽名傳真</a:t>
            </a:r>
          </a:p>
        </p:txBody>
      </p:sp>
      <p:sp>
        <p:nvSpPr>
          <p:cNvPr id="10" name="圓角矩形 9"/>
          <p:cNvSpPr/>
          <p:nvPr/>
        </p:nvSpPr>
        <p:spPr>
          <a:xfrm>
            <a:off x="959686" y="779213"/>
            <a:ext cx="3553668"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indent="-342900" marL="342900">
              <a:spcBef>
                <a:spcPct val="20000"/>
              </a:spcBef>
            </a:pPr>
            <a:r>
              <a:rPr altLang="en-US" dirty="0" kern="0" lang="zh-TW" sz="2800">
                <a:latin charset="-120" panose="03000509000000000000" pitchFamily="65" typeface="華康儷楷書"/>
                <a:ea charset="-120" panose="03000509000000000000" pitchFamily="65" typeface="華康儷楷書"/>
                <a:cs charset="-120" pitchFamily="49" typeface="華康中黑體"/>
              </a:rPr>
              <a:t>網路登記就讀志願序</a:t>
            </a:r>
          </a:p>
        </p:txBody>
      </p:sp>
    </p:spTree>
    <p:extLst>
      <p:ext uri="{BB962C8B-B14F-4D97-AF65-F5344CB8AC3E}">
        <p14:creationId xmlns:p14="http://schemas.microsoft.com/office/powerpoint/2010/main" val="23687403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貳、高中職學校系統</a:t>
            </a:r>
          </a:p>
        </p:txBody>
      </p:sp>
      <p:sp>
        <p:nvSpPr>
          <p:cNvPr id="2" name="矩形 1"/>
          <p:cNvSpPr/>
          <p:nvPr/>
        </p:nvSpPr>
        <p:spPr>
          <a:xfrm>
            <a:off x="3765550" y="4965700"/>
            <a:ext cx="7493000" cy="167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a:extLst>
              <a:ext uri="{FF2B5EF4-FFF2-40B4-BE49-F238E27FC236}">
                <a16:creationId xmlns:a16="http://schemas.microsoft.com/office/drawing/2014/main" id="{A05FD423-E8EE-44B4-AEE3-3636F461A896}"/>
              </a:ext>
            </a:extLst>
          </p:cNvPr>
          <p:cNvGrpSpPr/>
          <p:nvPr/>
        </p:nvGrpSpPr>
        <p:grpSpPr>
          <a:xfrm>
            <a:off x="933450" y="835025"/>
            <a:ext cx="10325100" cy="5957761"/>
            <a:chOff x="933450" y="835025"/>
            <a:chExt cx="10325100" cy="5957761"/>
          </a:xfrm>
        </p:grpSpPr>
        <p:pic>
          <p:nvPicPr>
            <p:cNvPr id="4" name="圖片 3"/>
            <p:cNvPicPr>
              <a:picLocks noChangeAspect="1"/>
            </p:cNvPicPr>
            <p:nvPr/>
          </p:nvPicPr>
          <p:blipFill>
            <a:blip r:embed="rId3"/>
            <a:stretch>
              <a:fillRect/>
            </a:stretch>
          </p:blipFill>
          <p:spPr>
            <a:xfrm>
              <a:off x="7174421" y="875442"/>
              <a:ext cx="3790476" cy="2647619"/>
            </a:xfrm>
            <a:prstGeom prst="rect">
              <a:avLst/>
            </a:prstGeom>
          </p:spPr>
        </p:pic>
        <p:pic>
          <p:nvPicPr>
            <p:cNvPr id="5" name="圖片 4">
              <a:extLst>
                <a:ext uri="{FF2B5EF4-FFF2-40B4-BE49-F238E27FC236}">
                  <a16:creationId xmlns:a16="http://schemas.microsoft.com/office/drawing/2014/main" id="{054008CA-ABB4-4D7B-8D69-1474D6A3F909}"/>
                </a:ext>
              </a:extLst>
            </p:cNvPr>
            <p:cNvPicPr>
              <a:picLocks noChangeAspect="1"/>
            </p:cNvPicPr>
            <p:nvPr/>
          </p:nvPicPr>
          <p:blipFill>
            <a:blip r:embed="rId4"/>
            <a:stretch>
              <a:fillRect/>
            </a:stretch>
          </p:blipFill>
          <p:spPr>
            <a:xfrm>
              <a:off x="933450" y="835025"/>
              <a:ext cx="5849090" cy="5957761"/>
            </a:xfrm>
            <a:prstGeom prst="rect">
              <a:avLst/>
            </a:prstGeom>
          </p:spPr>
        </p:pic>
        <p:sp>
          <p:nvSpPr>
            <p:cNvPr id="9" name="矩形 8">
              <a:extLst>
                <a:ext uri="{FF2B5EF4-FFF2-40B4-BE49-F238E27FC236}">
                  <a16:creationId xmlns:a16="http://schemas.microsoft.com/office/drawing/2014/main" id="{6B6F78F9-7D87-46AE-B865-8C671878ABDE}"/>
                </a:ext>
              </a:extLst>
            </p:cNvPr>
            <p:cNvSpPr/>
            <p:nvPr/>
          </p:nvSpPr>
          <p:spPr>
            <a:xfrm>
              <a:off x="2645546" y="3329127"/>
              <a:ext cx="3808519" cy="2955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a:extLst>
                <a:ext uri="{FF2B5EF4-FFF2-40B4-BE49-F238E27FC236}">
                  <a16:creationId xmlns:a16="http://schemas.microsoft.com/office/drawing/2014/main" id="{64E9F7FC-0B22-4B2A-ADD1-865F091ED9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2591" y="3734834"/>
              <a:ext cx="8125959" cy="3057952"/>
            </a:xfrm>
            <a:prstGeom prst="rect">
              <a:avLst/>
            </a:prstGeom>
          </p:spPr>
        </p:pic>
      </p:grpSp>
    </p:spTree>
    <p:extLst>
      <p:ext uri="{BB962C8B-B14F-4D97-AF65-F5344CB8AC3E}">
        <p14:creationId xmlns:p14="http://schemas.microsoft.com/office/powerpoint/2010/main" val="45671577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貳、高中職學校系統</a:t>
            </a:r>
          </a:p>
        </p:txBody>
      </p:sp>
      <p:sp>
        <p:nvSpPr>
          <p:cNvPr id="9" name="圓角矩形 8"/>
          <p:cNvSpPr/>
          <p:nvPr/>
        </p:nvSpPr>
        <p:spPr>
          <a:xfrm>
            <a:off x="1131045" y="931895"/>
            <a:ext cx="5371760" cy="8014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a:spLocks noChangeArrowheads="1"/>
          </p:cNvSpPr>
          <p:nvPr/>
        </p:nvSpPr>
        <p:spPr bwMode="auto">
          <a:xfrm>
            <a:off x="1225864" y="976576"/>
            <a:ext cx="510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b="1" dirty="0">
                <a:latin typeface="微軟正黑體" panose="020B0604030504040204" pitchFamily="34" charset="-120"/>
                <a:ea typeface="微軟正黑體" panose="020B0604030504040204" pitchFamily="34" charset="-120"/>
              </a:rPr>
              <a:t>◎</a:t>
            </a:r>
            <a:r>
              <a:rPr lang="en-US" altLang="zh-TW" sz="1800" b="1" dirty="0">
                <a:solidFill>
                  <a:srgbClr val="FF0000"/>
                </a:solidFill>
                <a:latin typeface="微軟正黑體" panose="020B0604030504040204" pitchFamily="34" charset="-120"/>
                <a:ea typeface="微軟正黑體" panose="020B0604030504040204" pitchFamily="34" charset="-120"/>
              </a:rPr>
              <a:t>112.4.17(</a:t>
            </a:r>
            <a:r>
              <a:rPr lang="zh-TW" altLang="en-US" sz="1800" b="1" dirty="0">
                <a:solidFill>
                  <a:srgbClr val="FF0000"/>
                </a:solidFill>
                <a:latin typeface="微軟正黑體" panose="020B0604030504040204" pitchFamily="34" charset="-120"/>
                <a:ea typeface="微軟正黑體" panose="020B0604030504040204" pitchFamily="34" charset="-120"/>
              </a:rPr>
              <a:t>一</a:t>
            </a:r>
            <a:r>
              <a:rPr lang="en-US" altLang="zh-TW" sz="1800" b="1" dirty="0">
                <a:solidFill>
                  <a:srgbClr val="FF0000"/>
                </a:solidFill>
                <a:latin typeface="微軟正黑體" panose="020B0604030504040204" pitchFamily="34" charset="-120"/>
                <a:ea typeface="微軟正黑體" panose="020B0604030504040204" pitchFamily="34" charset="-120"/>
              </a:rPr>
              <a:t>) 10:00</a:t>
            </a:r>
            <a:r>
              <a:rPr lang="zh-TW" altLang="en-US" sz="1800" b="1" dirty="0">
                <a:solidFill>
                  <a:srgbClr val="FF0000"/>
                </a:solidFill>
                <a:latin typeface="微軟正黑體" panose="020B0604030504040204" pitchFamily="34" charset="-120"/>
                <a:ea typeface="微軟正黑體" panose="020B0604030504040204" pitchFamily="34" charset="-120"/>
              </a:rPr>
              <a:t>起</a:t>
            </a:r>
            <a:r>
              <a:rPr lang="zh-TW" altLang="en-US" sz="1800" b="1" dirty="0">
                <a:latin typeface="微軟正黑體" panose="020B0604030504040204" pitchFamily="34" charset="-120"/>
                <a:ea typeface="微軟正黑體" panose="020B0604030504040204" pitchFamily="34" charset="-120"/>
              </a:rPr>
              <a:t>：繳費身分審查登記情形</a:t>
            </a:r>
            <a:endParaRPr lang="en-US" altLang="zh-TW" sz="1800" b="1" dirty="0">
              <a:latin typeface="微軟正黑體" panose="020B0604030504040204" pitchFamily="34" charset="-120"/>
              <a:ea typeface="微軟正黑體" panose="020B0604030504040204" pitchFamily="34" charset="-120"/>
            </a:endParaRPr>
          </a:p>
        </p:txBody>
      </p:sp>
      <p:sp>
        <p:nvSpPr>
          <p:cNvPr id="11" name="矩形 9"/>
          <p:cNvSpPr>
            <a:spLocks noChangeArrowheads="1"/>
          </p:cNvSpPr>
          <p:nvPr/>
        </p:nvSpPr>
        <p:spPr bwMode="auto">
          <a:xfrm>
            <a:off x="1242392" y="1322810"/>
            <a:ext cx="4639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b="1" dirty="0">
                <a:latin typeface="微軟正黑體" panose="020B0604030504040204" pitchFamily="34" charset="-120"/>
                <a:ea typeface="微軟正黑體" panose="020B0604030504040204" pitchFamily="34" charset="-120"/>
              </a:rPr>
              <a:t>◎</a:t>
            </a:r>
            <a:r>
              <a:rPr lang="en-US" altLang="zh-TW" sz="1800" b="1" dirty="0">
                <a:solidFill>
                  <a:srgbClr val="FF0000"/>
                </a:solidFill>
                <a:latin typeface="微軟正黑體" panose="020B0604030504040204" pitchFamily="34" charset="-120"/>
                <a:ea typeface="微軟正黑體" panose="020B0604030504040204" pitchFamily="34" charset="-120"/>
              </a:rPr>
              <a:t>112.4.26(</a:t>
            </a:r>
            <a:r>
              <a:rPr lang="zh-TW" altLang="en-US" sz="1800" b="1" dirty="0">
                <a:solidFill>
                  <a:srgbClr val="FF0000"/>
                </a:solidFill>
                <a:latin typeface="微軟正黑體" panose="020B0604030504040204" pitchFamily="34" charset="-120"/>
                <a:ea typeface="微軟正黑體" panose="020B0604030504040204" pitchFamily="34" charset="-120"/>
              </a:rPr>
              <a:t>三</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10:00</a:t>
            </a:r>
            <a:r>
              <a:rPr lang="zh-TW" altLang="en-US" sz="1800" b="1" dirty="0">
                <a:solidFill>
                  <a:srgbClr val="FF0000"/>
                </a:solidFill>
                <a:latin typeface="微軟正黑體" panose="020B0604030504040204" pitchFamily="34" charset="-120"/>
                <a:ea typeface="微軟正黑體" panose="020B0604030504040204" pitchFamily="34" charset="-120"/>
              </a:rPr>
              <a:t>起</a:t>
            </a:r>
            <a:r>
              <a:rPr lang="zh-TW" altLang="en-US" sz="1800" b="1" dirty="0">
                <a:latin typeface="微軟正黑體" panose="020B0604030504040204" pitchFamily="34" charset="-120"/>
                <a:ea typeface="微軟正黑體" panose="020B0604030504040204" pitchFamily="34" charset="-120"/>
              </a:rPr>
              <a:t>：繳費身分審查結果</a:t>
            </a:r>
            <a:endParaRPr lang="en-US" altLang="zh-TW" sz="1800" b="1" dirty="0">
              <a:latin typeface="微軟正黑體" panose="020B0604030504040204" pitchFamily="34" charset="-120"/>
              <a:ea typeface="微軟正黑體" panose="020B0604030504040204" pitchFamily="34" charset="-120"/>
            </a:endParaRPr>
          </a:p>
        </p:txBody>
      </p:sp>
      <p:sp>
        <p:nvSpPr>
          <p:cNvPr id="12" name="圓角矩形 11"/>
          <p:cNvSpPr/>
          <p:nvPr/>
        </p:nvSpPr>
        <p:spPr>
          <a:xfrm>
            <a:off x="1131045" y="3675803"/>
            <a:ext cx="6211013" cy="80003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9"/>
          <p:cNvSpPr>
            <a:spLocks noChangeArrowheads="1"/>
          </p:cNvSpPr>
          <p:nvPr/>
        </p:nvSpPr>
        <p:spPr bwMode="auto">
          <a:xfrm>
            <a:off x="1176420" y="3705718"/>
            <a:ext cx="4559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b="1" dirty="0">
                <a:latin typeface="微軟正黑體" panose="020B0604030504040204" pitchFamily="34" charset="-120"/>
                <a:ea typeface="微軟正黑體" panose="020B0604030504040204" pitchFamily="34" charset="-120"/>
              </a:rPr>
              <a:t>◎</a:t>
            </a:r>
            <a:r>
              <a:rPr lang="en-US" altLang="zh-TW" sz="1800" b="1" dirty="0">
                <a:solidFill>
                  <a:srgbClr val="FF0000"/>
                </a:solidFill>
                <a:latin typeface="微軟正黑體" panose="020B0604030504040204" pitchFamily="34" charset="-120"/>
                <a:ea typeface="微軟正黑體" panose="020B0604030504040204" pitchFamily="34" charset="-120"/>
              </a:rPr>
              <a:t>112.5.2(</a:t>
            </a:r>
            <a:r>
              <a:rPr lang="zh-TW" altLang="en-US" sz="1800" b="1" dirty="0">
                <a:solidFill>
                  <a:srgbClr val="FF0000"/>
                </a:solidFill>
                <a:latin typeface="微軟正黑體" panose="020B0604030504040204" pitchFamily="34" charset="-120"/>
                <a:ea typeface="微軟正黑體" panose="020B0604030504040204" pitchFamily="34" charset="-120"/>
              </a:rPr>
              <a:t>二</a:t>
            </a:r>
            <a:r>
              <a:rPr lang="en-US" altLang="zh-TW" sz="1800" b="1" dirty="0">
                <a:solidFill>
                  <a:srgbClr val="FF0000"/>
                </a:solidFill>
                <a:latin typeface="微軟正黑體" panose="020B0604030504040204" pitchFamily="34" charset="-120"/>
                <a:ea typeface="微軟正黑體" panose="020B0604030504040204" pitchFamily="34" charset="-120"/>
              </a:rPr>
              <a:t>) </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10:00</a:t>
            </a:r>
            <a:r>
              <a:rPr lang="zh-TW" altLang="en-US" sz="1800" b="1" dirty="0">
                <a:solidFill>
                  <a:srgbClr val="FF0000"/>
                </a:solidFill>
                <a:latin typeface="微軟正黑體" panose="020B0604030504040204" pitchFamily="34" charset="-120"/>
                <a:ea typeface="微軟正黑體" panose="020B0604030504040204" pitchFamily="34" charset="-120"/>
              </a:rPr>
              <a:t>起</a:t>
            </a:r>
            <a:r>
              <a:rPr lang="zh-TW" altLang="en-US" sz="1800" b="1" dirty="0">
                <a:latin typeface="微軟正黑體" panose="020B0604030504040204" pitchFamily="34" charset="-120"/>
                <a:ea typeface="微軟正黑體" panose="020B0604030504040204" pitchFamily="34" charset="-120"/>
              </a:rPr>
              <a:t>：資格審查登記情形</a:t>
            </a:r>
            <a:endParaRPr lang="en-US" altLang="zh-TW" sz="1800" b="1" dirty="0">
              <a:latin typeface="微軟正黑體" panose="020B0604030504040204" pitchFamily="34" charset="-120"/>
              <a:ea typeface="微軟正黑體" panose="020B0604030504040204" pitchFamily="34" charset="-120"/>
            </a:endParaRPr>
          </a:p>
        </p:txBody>
      </p:sp>
      <p:sp>
        <p:nvSpPr>
          <p:cNvPr id="14" name="矩形 14"/>
          <p:cNvSpPr>
            <a:spLocks noChangeArrowheads="1"/>
          </p:cNvSpPr>
          <p:nvPr/>
        </p:nvSpPr>
        <p:spPr bwMode="auto">
          <a:xfrm>
            <a:off x="1166414" y="4060730"/>
            <a:ext cx="691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har char="•"/>
              <a:defRPr kumimoji="1" sz="3200">
                <a:solidFill>
                  <a:schemeClr val="tx1"/>
                </a:solidFill>
                <a:latin typeface="Arial" pitchFamily="34" charset="0"/>
                <a:ea typeface="華康中黑體" pitchFamily="49" charset="-120"/>
              </a:defRPr>
            </a:lvl1pPr>
            <a:lvl2pPr marL="742950" indent="-285750" eaLnBrk="0" hangingPunct="0">
              <a:spcBef>
                <a:spcPct val="20000"/>
              </a:spcBef>
              <a:buChar char="–"/>
              <a:defRPr kumimoji="1" sz="2800">
                <a:solidFill>
                  <a:schemeClr val="tx1"/>
                </a:solidFill>
                <a:latin typeface="Arial" pitchFamily="34" charset="0"/>
                <a:ea typeface="華康中黑體" pitchFamily="49" charset="-120"/>
              </a:defRPr>
            </a:lvl2pPr>
            <a:lvl3pPr marL="1143000" indent="-228600" eaLnBrk="0" hangingPunct="0">
              <a:spcBef>
                <a:spcPct val="20000"/>
              </a:spcBef>
              <a:buChar char="•"/>
              <a:defRPr kumimoji="1" sz="2400">
                <a:solidFill>
                  <a:schemeClr val="tx1"/>
                </a:solidFill>
                <a:latin typeface="Arial" pitchFamily="34" charset="0"/>
                <a:ea typeface="華康中黑體" pitchFamily="49" charset="-120"/>
              </a:defRPr>
            </a:lvl3pPr>
            <a:lvl4pPr marL="1600200" indent="-228600" eaLnBrk="0" hangingPunct="0">
              <a:spcBef>
                <a:spcPct val="20000"/>
              </a:spcBef>
              <a:buChar char="–"/>
              <a:defRPr kumimoji="1" sz="2000">
                <a:solidFill>
                  <a:schemeClr val="tx1"/>
                </a:solidFill>
                <a:latin typeface="Arial" pitchFamily="34" charset="0"/>
                <a:ea typeface="華康中黑體" pitchFamily="49" charset="-120"/>
              </a:defRPr>
            </a:lvl4pPr>
            <a:lvl5pPr marL="2057400" indent="-228600" eaLnBrk="0" hangingPunct="0">
              <a:spcBef>
                <a:spcPct val="20000"/>
              </a:spcBef>
              <a:buChar char="»"/>
              <a:defRPr kumimoji="1" sz="2000">
                <a:solidFill>
                  <a:schemeClr val="tx1"/>
                </a:solidFill>
                <a:latin typeface="Arial" pitchFamily="34"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華康中黑體" pitchFamily="49" charset="-120"/>
              </a:defRPr>
            </a:lvl9pPr>
          </a:lstStyle>
          <a:p>
            <a:pPr eaLnBrk="1" hangingPunct="1">
              <a:spcBef>
                <a:spcPct val="0"/>
              </a:spcBef>
              <a:buFontTx/>
              <a:buNone/>
            </a:pPr>
            <a:r>
              <a:rPr lang="zh-TW" altLang="en-US" sz="1800" b="1" dirty="0">
                <a:latin typeface="微軟正黑體" panose="020B0604030504040204" pitchFamily="34" charset="-120"/>
                <a:ea typeface="微軟正黑體" panose="020B0604030504040204" pitchFamily="34" charset="-120"/>
              </a:rPr>
              <a:t>◎</a:t>
            </a:r>
            <a:r>
              <a:rPr lang="en-US" altLang="zh-TW" sz="1800" b="1" dirty="0">
                <a:solidFill>
                  <a:srgbClr val="FF0000"/>
                </a:solidFill>
                <a:latin typeface="微軟正黑體" panose="020B0604030504040204" pitchFamily="34" charset="-120"/>
                <a:ea typeface="微軟正黑體" panose="020B0604030504040204" pitchFamily="34" charset="-120"/>
              </a:rPr>
              <a:t>112.5.18(</a:t>
            </a:r>
            <a:r>
              <a:rPr lang="zh-TW" altLang="en-US" sz="1800" b="1" dirty="0">
                <a:solidFill>
                  <a:srgbClr val="FF0000"/>
                </a:solidFill>
                <a:latin typeface="微軟正黑體" panose="020B0604030504040204" pitchFamily="34" charset="-120"/>
                <a:ea typeface="微軟正黑體" panose="020B0604030504040204" pitchFamily="34" charset="-120"/>
              </a:rPr>
              <a:t>四</a:t>
            </a:r>
            <a:r>
              <a:rPr lang="en-US" altLang="zh-TW" sz="1800" b="1" dirty="0">
                <a:solidFill>
                  <a:srgbClr val="FF0000"/>
                </a:solidFill>
                <a:latin typeface="微軟正黑體" panose="020B0604030504040204" pitchFamily="34" charset="-120"/>
                <a:ea typeface="微軟正黑體" panose="020B0604030504040204" pitchFamily="34" charset="-120"/>
              </a:rPr>
              <a:t>) 10:00</a:t>
            </a:r>
            <a:r>
              <a:rPr lang="zh-TW" altLang="en-US" sz="1800" b="1" dirty="0">
                <a:solidFill>
                  <a:srgbClr val="FF0000"/>
                </a:solidFill>
                <a:latin typeface="微軟正黑體" panose="020B0604030504040204" pitchFamily="34" charset="-120"/>
                <a:ea typeface="微軟正黑體" panose="020B0604030504040204" pitchFamily="34" charset="-120"/>
              </a:rPr>
              <a:t>起</a:t>
            </a:r>
            <a:r>
              <a:rPr lang="zh-TW" altLang="en-US" sz="1800" b="1" dirty="0">
                <a:latin typeface="微軟正黑體" panose="020B0604030504040204" pitchFamily="34" charset="-120"/>
                <a:ea typeface="微軟正黑體" panose="020B0604030504040204" pitchFamily="34" charset="-120"/>
              </a:rPr>
              <a:t>：資格審查結果及甄審優待加分比率</a:t>
            </a:r>
          </a:p>
        </p:txBody>
      </p:sp>
      <p:pic>
        <p:nvPicPr>
          <p:cNvPr id="2" name="圖片 1"/>
          <p:cNvPicPr>
            <a:picLocks noChangeAspect="1"/>
          </p:cNvPicPr>
          <p:nvPr/>
        </p:nvPicPr>
        <p:blipFill>
          <a:blip r:embed="rId3"/>
          <a:stretch>
            <a:fillRect/>
          </a:stretch>
        </p:blipFill>
        <p:spPr>
          <a:xfrm>
            <a:off x="1131045" y="2021286"/>
            <a:ext cx="9933333" cy="1328865"/>
          </a:xfrm>
          <a:prstGeom prst="rect">
            <a:avLst/>
          </a:prstGeom>
          <a:ln>
            <a:solidFill>
              <a:schemeClr val="tx1"/>
            </a:solidFill>
          </a:ln>
        </p:spPr>
      </p:pic>
      <p:pic>
        <p:nvPicPr>
          <p:cNvPr id="3" name="圖片 2"/>
          <p:cNvPicPr>
            <a:picLocks noChangeAspect="1"/>
          </p:cNvPicPr>
          <p:nvPr/>
        </p:nvPicPr>
        <p:blipFill>
          <a:blip r:embed="rId4"/>
          <a:stretch>
            <a:fillRect/>
          </a:stretch>
        </p:blipFill>
        <p:spPr>
          <a:xfrm>
            <a:off x="1131045" y="4706855"/>
            <a:ext cx="9866667" cy="1495238"/>
          </a:xfrm>
          <a:prstGeom prst="rect">
            <a:avLst/>
          </a:prstGeom>
          <a:ln>
            <a:solidFill>
              <a:schemeClr val="tx1"/>
            </a:solidFill>
          </a:ln>
        </p:spPr>
      </p:pic>
    </p:spTree>
    <p:extLst>
      <p:ext uri="{BB962C8B-B14F-4D97-AF65-F5344CB8AC3E}">
        <p14:creationId xmlns:p14="http://schemas.microsoft.com/office/powerpoint/2010/main" val="212310688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貳、高中職學校系統</a:t>
            </a:r>
          </a:p>
        </p:txBody>
      </p:sp>
      <p:sp>
        <p:nvSpPr>
          <p:cNvPr id="15" name="圓角矩形 14"/>
          <p:cNvSpPr/>
          <p:nvPr/>
        </p:nvSpPr>
        <p:spPr>
          <a:xfrm>
            <a:off x="1147268" y="1129970"/>
            <a:ext cx="5665631"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8"/>
          <p:cNvSpPr>
            <a:spLocks noChangeArrowheads="1"/>
          </p:cNvSpPr>
          <p:nvPr/>
        </p:nvSpPr>
        <p:spPr bwMode="auto">
          <a:xfrm>
            <a:off x="1176420" y="1175768"/>
            <a:ext cx="5636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a:solidFill>
                  <a:srgbClr val="FF0000"/>
                </a:solidFill>
                <a:latin typeface="微軟正黑體" panose="020B0604030504040204" pitchFamily="34" charset="-120"/>
                <a:ea typeface="微軟正黑體" panose="020B0604030504040204" pitchFamily="34" charset="-120"/>
              </a:rPr>
              <a:t>112.5.22(</a:t>
            </a:r>
            <a:r>
              <a:rPr lang="zh-TW" altLang="en-US" sz="2000" b="1" dirty="0">
                <a:solidFill>
                  <a:srgbClr val="FF0000"/>
                </a:solidFill>
                <a:latin typeface="微軟正黑體" panose="020B0604030504040204" pitchFamily="34" charset="-120"/>
                <a:ea typeface="微軟正黑體" panose="020B0604030504040204" pitchFamily="34" charset="-120"/>
              </a:rPr>
              <a:t>一</a:t>
            </a:r>
            <a:r>
              <a:rPr lang="en-US" altLang="zh-TW" sz="2000" b="1" dirty="0">
                <a:solidFill>
                  <a:srgbClr val="FF0000"/>
                </a:solidFill>
                <a:latin typeface="微軟正黑體" panose="020B0604030504040204" pitchFamily="34" charset="-120"/>
                <a:ea typeface="微軟正黑體" panose="020B0604030504040204" pitchFamily="34" charset="-120"/>
              </a:rPr>
              <a:t>) 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a:latin typeface="微軟正黑體" panose="020B0604030504040204" pitchFamily="34" charset="-120"/>
                <a:ea typeface="微軟正黑體" panose="020B0604030504040204" pitchFamily="34" charset="-120"/>
              </a:rPr>
              <a:t>：報名考生確認結果查詢</a:t>
            </a:r>
          </a:p>
        </p:txBody>
      </p:sp>
      <p:sp>
        <p:nvSpPr>
          <p:cNvPr id="17" name="圓角矩形 16"/>
          <p:cNvSpPr/>
          <p:nvPr/>
        </p:nvSpPr>
        <p:spPr>
          <a:xfrm>
            <a:off x="1176420" y="3660039"/>
            <a:ext cx="4909572"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7"/>
          <p:cNvSpPr>
            <a:spLocks noChangeArrowheads="1"/>
          </p:cNvSpPr>
          <p:nvPr/>
        </p:nvSpPr>
        <p:spPr bwMode="auto">
          <a:xfrm>
            <a:off x="1233515" y="3684477"/>
            <a:ext cx="5746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a:solidFill>
                  <a:srgbClr val="FF0000"/>
                </a:solidFill>
                <a:latin typeface="微軟正黑體" panose="020B0604030504040204" pitchFamily="34" charset="-120"/>
                <a:ea typeface="微軟正黑體" panose="020B0604030504040204" pitchFamily="34" charset="-120"/>
              </a:rPr>
              <a:t>112.6.20(</a:t>
            </a:r>
            <a:r>
              <a:rPr lang="zh-TW" altLang="en-US" sz="2000" b="1" dirty="0">
                <a:solidFill>
                  <a:srgbClr val="FF0000"/>
                </a:solidFill>
                <a:latin typeface="微軟正黑體" panose="020B0604030504040204" pitchFamily="34" charset="-120"/>
                <a:ea typeface="微軟正黑體" panose="020B0604030504040204" pitchFamily="34" charset="-120"/>
              </a:rPr>
              <a:t>二</a:t>
            </a:r>
            <a:r>
              <a:rPr lang="en-US" altLang="zh-TW" sz="2000" b="1" dirty="0">
                <a:solidFill>
                  <a:srgbClr val="FF0000"/>
                </a:solidFill>
                <a:latin typeface="微軟正黑體" panose="020B0604030504040204" pitchFamily="34" charset="-120"/>
                <a:ea typeface="微軟正黑體" panose="020B0604030504040204" pitchFamily="34" charset="-120"/>
              </a:rPr>
              <a:t>) 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a:latin typeface="微軟正黑體" panose="020B0604030504040204" pitchFamily="34" charset="-120"/>
                <a:ea typeface="微軟正黑體" panose="020B0604030504040204" pitchFamily="34" charset="-120"/>
              </a:rPr>
              <a:t>：甄審總成績查詢</a:t>
            </a:r>
          </a:p>
        </p:txBody>
      </p:sp>
      <p:pic>
        <p:nvPicPr>
          <p:cNvPr id="2" name="圖片 1"/>
          <p:cNvPicPr>
            <a:picLocks noChangeAspect="1"/>
          </p:cNvPicPr>
          <p:nvPr/>
        </p:nvPicPr>
        <p:blipFill>
          <a:blip r:embed="rId3"/>
          <a:stretch>
            <a:fillRect/>
          </a:stretch>
        </p:blipFill>
        <p:spPr>
          <a:xfrm>
            <a:off x="1233515" y="1819248"/>
            <a:ext cx="9857143" cy="1451490"/>
          </a:xfrm>
          <a:prstGeom prst="rect">
            <a:avLst/>
          </a:prstGeom>
          <a:ln>
            <a:solidFill>
              <a:schemeClr val="tx1"/>
            </a:solidFill>
          </a:ln>
        </p:spPr>
      </p:pic>
      <p:pic>
        <p:nvPicPr>
          <p:cNvPr id="3" name="圖片 2"/>
          <p:cNvPicPr>
            <a:picLocks noChangeAspect="1"/>
          </p:cNvPicPr>
          <p:nvPr/>
        </p:nvPicPr>
        <p:blipFill>
          <a:blip r:embed="rId4"/>
          <a:stretch>
            <a:fillRect/>
          </a:stretch>
        </p:blipFill>
        <p:spPr>
          <a:xfrm>
            <a:off x="1147268" y="4498326"/>
            <a:ext cx="9838095" cy="1433551"/>
          </a:xfrm>
          <a:prstGeom prst="rect">
            <a:avLst/>
          </a:prstGeom>
          <a:ln>
            <a:solidFill>
              <a:schemeClr val="tx1"/>
            </a:solidFill>
          </a:ln>
        </p:spPr>
      </p:pic>
    </p:spTree>
    <p:extLst>
      <p:ext uri="{BB962C8B-B14F-4D97-AF65-F5344CB8AC3E}">
        <p14:creationId xmlns:p14="http://schemas.microsoft.com/office/powerpoint/2010/main" val="41297211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貳、高中職學校系統</a:t>
            </a:r>
          </a:p>
        </p:txBody>
      </p:sp>
      <p:sp>
        <p:nvSpPr>
          <p:cNvPr id="16" name="圓角矩形 15"/>
          <p:cNvSpPr/>
          <p:nvPr/>
        </p:nvSpPr>
        <p:spPr>
          <a:xfrm>
            <a:off x="1068796" y="943294"/>
            <a:ext cx="7056784"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7"/>
          <p:cNvSpPr>
            <a:spLocks noChangeArrowheads="1"/>
          </p:cNvSpPr>
          <p:nvPr/>
        </p:nvSpPr>
        <p:spPr bwMode="auto">
          <a:xfrm>
            <a:off x="1120932" y="967732"/>
            <a:ext cx="70984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a:solidFill>
                  <a:srgbClr val="FF0000"/>
                </a:solidFill>
                <a:latin typeface="微軟正黑體" panose="020B0604030504040204" pitchFamily="34" charset="-120"/>
                <a:ea typeface="微軟正黑體" panose="020B0604030504040204" pitchFamily="34" charset="-120"/>
              </a:rPr>
              <a:t>112.6.26 (</a:t>
            </a:r>
            <a:r>
              <a:rPr lang="zh-TW" altLang="en-US" sz="2000" b="1" dirty="0">
                <a:solidFill>
                  <a:srgbClr val="FF0000"/>
                </a:solidFill>
                <a:latin typeface="微軟正黑體" panose="020B0604030504040204" pitchFamily="34" charset="-120"/>
                <a:ea typeface="微軟正黑體" panose="020B0604030504040204" pitchFamily="34" charset="-120"/>
              </a:rPr>
              <a:t>一</a:t>
            </a:r>
            <a:r>
              <a:rPr lang="en-US" altLang="zh-TW" sz="2000" b="1" dirty="0">
                <a:solidFill>
                  <a:srgbClr val="FF0000"/>
                </a:solidFill>
                <a:latin typeface="微軟正黑體" panose="020B0604030504040204" pitchFamily="34" charset="-120"/>
                <a:ea typeface="微軟正黑體" panose="020B0604030504040204" pitchFamily="34" charset="-120"/>
              </a:rPr>
              <a:t>)10:00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a:latin typeface="微軟正黑體" panose="020B0604030504040204" pitchFamily="34" charset="-120"/>
                <a:ea typeface="微軟正黑體" panose="020B0604030504040204" pitchFamily="34" charset="-120"/>
              </a:rPr>
              <a:t>：考生甄審結果</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正、備取生名單</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查詢</a:t>
            </a:r>
          </a:p>
        </p:txBody>
      </p:sp>
      <p:sp>
        <p:nvSpPr>
          <p:cNvPr id="19" name="圓角矩形 18"/>
          <p:cNvSpPr/>
          <p:nvPr/>
        </p:nvSpPr>
        <p:spPr>
          <a:xfrm>
            <a:off x="1068796" y="3549570"/>
            <a:ext cx="5708504"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7"/>
          <p:cNvSpPr>
            <a:spLocks noChangeArrowheads="1"/>
          </p:cNvSpPr>
          <p:nvPr/>
        </p:nvSpPr>
        <p:spPr bwMode="auto">
          <a:xfrm>
            <a:off x="1110971" y="3574008"/>
            <a:ext cx="5636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a:solidFill>
                  <a:srgbClr val="FF0000"/>
                </a:solidFill>
                <a:latin typeface="微軟正黑體" panose="020B0604030504040204" pitchFamily="34" charset="-120"/>
                <a:ea typeface="微軟正黑體" panose="020B0604030504040204" pitchFamily="34" charset="-120"/>
              </a:rPr>
              <a:t>112.7.3 (</a:t>
            </a:r>
            <a:r>
              <a:rPr lang="zh-TW" altLang="en-US" sz="2000" b="1" dirty="0">
                <a:solidFill>
                  <a:srgbClr val="FF0000"/>
                </a:solidFill>
                <a:latin typeface="微軟正黑體" panose="020B0604030504040204" pitchFamily="34" charset="-120"/>
                <a:ea typeface="微軟正黑體" panose="020B0604030504040204" pitchFamily="34" charset="-120"/>
              </a:rPr>
              <a:t>一</a:t>
            </a:r>
            <a:r>
              <a:rPr lang="en-US" altLang="zh-TW" sz="2000" b="1" dirty="0">
                <a:solidFill>
                  <a:srgbClr val="FF0000"/>
                </a:solidFill>
                <a:latin typeface="微軟正黑體" panose="020B0604030504040204" pitchFamily="34" charset="-120"/>
                <a:ea typeface="微軟正黑體" panose="020B0604030504040204" pitchFamily="34" charset="-120"/>
              </a:rPr>
              <a:t>)10:00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a:latin typeface="微軟正黑體" panose="020B0604030504040204" pitchFamily="34" charset="-120"/>
                <a:ea typeface="微軟正黑體" panose="020B0604030504040204" pitchFamily="34" charset="-120"/>
              </a:rPr>
              <a:t>：考生選填志願狀況查詢</a:t>
            </a:r>
          </a:p>
        </p:txBody>
      </p:sp>
      <p:pic>
        <p:nvPicPr>
          <p:cNvPr id="2" name="圖片 1"/>
          <p:cNvPicPr>
            <a:picLocks noChangeAspect="1"/>
          </p:cNvPicPr>
          <p:nvPr/>
        </p:nvPicPr>
        <p:blipFill>
          <a:blip r:embed="rId3"/>
          <a:stretch>
            <a:fillRect/>
          </a:stretch>
        </p:blipFill>
        <p:spPr>
          <a:xfrm>
            <a:off x="1120932" y="1670992"/>
            <a:ext cx="9847619" cy="1436615"/>
          </a:xfrm>
          <a:prstGeom prst="rect">
            <a:avLst/>
          </a:prstGeom>
          <a:ln>
            <a:solidFill>
              <a:schemeClr val="tx1"/>
            </a:solidFill>
          </a:ln>
        </p:spPr>
      </p:pic>
      <p:pic>
        <p:nvPicPr>
          <p:cNvPr id="3" name="圖片 2"/>
          <p:cNvPicPr>
            <a:picLocks noChangeAspect="1"/>
          </p:cNvPicPr>
          <p:nvPr/>
        </p:nvPicPr>
        <p:blipFill>
          <a:blip r:embed="rId4"/>
          <a:stretch>
            <a:fillRect/>
          </a:stretch>
        </p:blipFill>
        <p:spPr>
          <a:xfrm>
            <a:off x="1120932" y="4416081"/>
            <a:ext cx="9800000" cy="1515796"/>
          </a:xfrm>
          <a:prstGeom prst="rect">
            <a:avLst/>
          </a:prstGeom>
          <a:ln>
            <a:solidFill>
              <a:schemeClr val="tx1"/>
            </a:solidFill>
          </a:ln>
        </p:spPr>
      </p:pic>
    </p:spTree>
    <p:extLst>
      <p:ext uri="{BB962C8B-B14F-4D97-AF65-F5344CB8AC3E}">
        <p14:creationId xmlns:p14="http://schemas.microsoft.com/office/powerpoint/2010/main" val="223017409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貳、高中職學校系統</a:t>
            </a:r>
          </a:p>
        </p:txBody>
      </p:sp>
      <p:sp>
        <p:nvSpPr>
          <p:cNvPr id="15" name="圓角矩形 14"/>
          <p:cNvSpPr/>
          <p:nvPr/>
        </p:nvSpPr>
        <p:spPr>
          <a:xfrm>
            <a:off x="987429" y="928881"/>
            <a:ext cx="6238222"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7"/>
          <p:cNvSpPr>
            <a:spLocks noChangeArrowheads="1"/>
          </p:cNvSpPr>
          <p:nvPr/>
        </p:nvSpPr>
        <p:spPr bwMode="auto">
          <a:xfrm>
            <a:off x="1104973" y="963678"/>
            <a:ext cx="64059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a:solidFill>
                  <a:srgbClr val="FF0000"/>
                </a:solidFill>
                <a:latin typeface="微軟正黑體" panose="020B0604030504040204" pitchFamily="34" charset="-120"/>
                <a:ea typeface="微軟正黑體" panose="020B0604030504040204" pitchFamily="34" charset="-120"/>
              </a:rPr>
              <a:t>112.7.11 (</a:t>
            </a:r>
            <a:r>
              <a:rPr lang="zh-TW" altLang="en-US" sz="2000" b="1" dirty="0">
                <a:solidFill>
                  <a:srgbClr val="FF0000"/>
                </a:solidFill>
                <a:latin typeface="微軟正黑體" panose="020B0604030504040204" pitchFamily="34" charset="-120"/>
                <a:ea typeface="微軟正黑體" panose="020B0604030504040204" pitchFamily="34" charset="-120"/>
              </a:rPr>
              <a:t>二</a:t>
            </a:r>
            <a:r>
              <a:rPr lang="en-US" altLang="zh-TW" sz="2000" b="1" dirty="0">
                <a:solidFill>
                  <a:srgbClr val="FF0000"/>
                </a:solidFill>
                <a:latin typeface="微軟正黑體" panose="020B0604030504040204" pitchFamily="34" charset="-120"/>
                <a:ea typeface="微軟正黑體" panose="020B0604030504040204" pitchFamily="34" charset="-120"/>
              </a:rPr>
              <a:t>)10:00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a:latin typeface="微軟正黑體" panose="020B0604030504040204" pitchFamily="34" charset="-120"/>
                <a:ea typeface="微軟正黑體" panose="020B0604030504040204" pitchFamily="34" charset="-120"/>
              </a:rPr>
              <a:t>：就讀志願序統一分發結果查詢</a:t>
            </a:r>
          </a:p>
        </p:txBody>
      </p:sp>
      <p:sp>
        <p:nvSpPr>
          <p:cNvPr id="17" name="圓角矩形 16"/>
          <p:cNvSpPr/>
          <p:nvPr/>
        </p:nvSpPr>
        <p:spPr>
          <a:xfrm>
            <a:off x="1009086" y="3689154"/>
            <a:ext cx="5088852" cy="4245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7"/>
          <p:cNvSpPr>
            <a:spLocks noChangeArrowheads="1"/>
          </p:cNvSpPr>
          <p:nvPr/>
        </p:nvSpPr>
        <p:spPr bwMode="auto">
          <a:xfrm>
            <a:off x="1104973" y="3723951"/>
            <a:ext cx="51235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73050" indent="-273050"/>
            <a:r>
              <a:rPr lang="zh-TW" altLang="en-US" sz="2000" b="1" dirty="0">
                <a:latin typeface="微軟正黑體" panose="020B0604030504040204" pitchFamily="34" charset="-120"/>
                <a:ea typeface="微軟正黑體" panose="020B0604030504040204" pitchFamily="34" charset="-120"/>
              </a:rPr>
              <a:t>◎</a:t>
            </a:r>
            <a:r>
              <a:rPr lang="en-US" altLang="zh-TW" sz="2000" b="1" dirty="0">
                <a:solidFill>
                  <a:srgbClr val="FF0000"/>
                </a:solidFill>
                <a:latin typeface="微軟正黑體" panose="020B0604030504040204" pitchFamily="34" charset="-120"/>
                <a:ea typeface="微軟正黑體" panose="020B0604030504040204" pitchFamily="34" charset="-120"/>
              </a:rPr>
              <a:t>112.7.11 (</a:t>
            </a:r>
            <a:r>
              <a:rPr lang="zh-TW" altLang="en-US" sz="2000" b="1" dirty="0">
                <a:solidFill>
                  <a:srgbClr val="FF0000"/>
                </a:solidFill>
                <a:latin typeface="微軟正黑體" panose="020B0604030504040204" pitchFamily="34" charset="-120"/>
                <a:ea typeface="微軟正黑體" panose="020B0604030504040204" pitchFamily="34" charset="-120"/>
              </a:rPr>
              <a:t>二</a:t>
            </a:r>
            <a:r>
              <a:rPr lang="en-US" altLang="zh-TW" sz="2000" b="1" dirty="0">
                <a:solidFill>
                  <a:srgbClr val="FF0000"/>
                </a:solidFill>
                <a:latin typeface="微軟正黑體" panose="020B0604030504040204" pitchFamily="34" charset="-120"/>
                <a:ea typeface="微軟正黑體" panose="020B0604030504040204" pitchFamily="34" charset="-120"/>
              </a:rPr>
              <a:t>)10:00</a:t>
            </a:r>
            <a:r>
              <a:rPr lang="zh-TW" altLang="en-US" sz="2000" b="1" dirty="0">
                <a:solidFill>
                  <a:srgbClr val="FF0000"/>
                </a:solidFill>
                <a:latin typeface="微軟正黑體" panose="020B0604030504040204" pitchFamily="34" charset="-120"/>
                <a:ea typeface="微軟正黑體" panose="020B0604030504040204" pitchFamily="34" charset="-120"/>
              </a:rPr>
              <a:t>起</a:t>
            </a:r>
            <a:r>
              <a:rPr lang="zh-TW" altLang="en-US" sz="2000" b="1" dirty="0">
                <a:latin typeface="微軟正黑體" panose="020B0604030504040204" pitchFamily="34" charset="-120"/>
                <a:ea typeface="微軟正黑體" panose="020B0604030504040204" pitchFamily="34" charset="-120"/>
              </a:rPr>
              <a:t>：考生報到狀況查詢</a:t>
            </a:r>
          </a:p>
        </p:txBody>
      </p:sp>
      <p:pic>
        <p:nvPicPr>
          <p:cNvPr id="2" name="圖片 1"/>
          <p:cNvPicPr>
            <a:picLocks noChangeAspect="1"/>
          </p:cNvPicPr>
          <p:nvPr/>
        </p:nvPicPr>
        <p:blipFill>
          <a:blip r:embed="rId3"/>
          <a:stretch>
            <a:fillRect/>
          </a:stretch>
        </p:blipFill>
        <p:spPr>
          <a:xfrm>
            <a:off x="1009086" y="1760727"/>
            <a:ext cx="9771428" cy="1533457"/>
          </a:xfrm>
          <a:prstGeom prst="rect">
            <a:avLst/>
          </a:prstGeom>
          <a:ln>
            <a:solidFill>
              <a:schemeClr val="tx1"/>
            </a:solidFill>
          </a:ln>
        </p:spPr>
      </p:pic>
      <p:pic>
        <p:nvPicPr>
          <p:cNvPr id="3" name="圖片 2"/>
          <p:cNvPicPr>
            <a:picLocks noChangeAspect="1"/>
          </p:cNvPicPr>
          <p:nvPr/>
        </p:nvPicPr>
        <p:blipFill>
          <a:blip r:embed="rId4"/>
          <a:stretch>
            <a:fillRect/>
          </a:stretch>
        </p:blipFill>
        <p:spPr>
          <a:xfrm>
            <a:off x="1009086" y="4508672"/>
            <a:ext cx="9838095" cy="1552141"/>
          </a:xfrm>
          <a:prstGeom prst="rect">
            <a:avLst/>
          </a:prstGeom>
          <a:ln>
            <a:solidFill>
              <a:schemeClr val="tx1"/>
            </a:solidFill>
          </a:ln>
        </p:spPr>
      </p:pic>
    </p:spTree>
    <p:extLst>
      <p:ext uri="{BB962C8B-B14F-4D97-AF65-F5344CB8AC3E}">
        <p14:creationId xmlns:p14="http://schemas.microsoft.com/office/powerpoint/2010/main" val="215545646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28426"/>
            <a:ext cx="12192000" cy="15974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1" descr="聯合會logo"/>
          <p:cNvPicPr>
            <a:picLocks noChangeAspect="1" noChangeArrowheads="1"/>
          </p:cNvPicPr>
          <p:nvPr/>
        </p:nvPicPr>
        <p:blipFill>
          <a:blip r:embed="rId3" cstate="print"/>
          <a:srcRect/>
          <a:stretch>
            <a:fillRect/>
          </a:stretch>
        </p:blipFill>
        <p:spPr bwMode="auto">
          <a:xfrm>
            <a:off x="3621321" y="5051698"/>
            <a:ext cx="4695365" cy="843236"/>
          </a:xfrm>
          <a:prstGeom prst="rect">
            <a:avLst/>
          </a:prstGeom>
          <a:noFill/>
          <a:ln w="9525">
            <a:noFill/>
            <a:miter lim="800000"/>
            <a:headEnd/>
            <a:tailEnd/>
          </a:ln>
        </p:spPr>
      </p:pic>
      <p:pic>
        <p:nvPicPr>
          <p:cNvPr id="7" name="圖片 6"/>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2845" y="4109157"/>
            <a:ext cx="1083451" cy="1056778"/>
          </a:xfrm>
          <a:prstGeom prst="rect">
            <a:avLst/>
          </a:prstGeom>
          <a:noFill/>
        </p:spPr>
      </p:pic>
      <p:sp>
        <p:nvSpPr>
          <p:cNvPr id="4" name="矩形 3"/>
          <p:cNvSpPr/>
          <p:nvPr/>
        </p:nvSpPr>
        <p:spPr>
          <a:xfrm>
            <a:off x="-10885" y="66057"/>
            <a:ext cx="12192000" cy="633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855" y="1254018"/>
            <a:ext cx="12194855" cy="124008"/>
          </a:xfrm>
          <a:prstGeom prst="rect">
            <a:avLst/>
          </a:prstGeom>
          <a:solidFill>
            <a:schemeClr val="accent4">
              <a:lumMod val="60000"/>
              <a:lumOff val="4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9" name="矩形 8"/>
          <p:cNvSpPr/>
          <p:nvPr/>
        </p:nvSpPr>
        <p:spPr>
          <a:xfrm>
            <a:off x="-2856" y="3078430"/>
            <a:ext cx="12194855" cy="124008"/>
          </a:xfrm>
          <a:prstGeom prst="rect">
            <a:avLst/>
          </a:prstGeom>
          <a:solidFill>
            <a:schemeClr val="accent4">
              <a:lumMod val="60000"/>
              <a:lumOff val="4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3" name="內容版面配置區 2"/>
          <p:cNvSpPr>
            <a:spLocks noGrp="1"/>
          </p:cNvSpPr>
          <p:nvPr>
            <p:ph type="subTitle" idx="1"/>
          </p:nvPr>
        </p:nvSpPr>
        <p:spPr>
          <a:xfrm>
            <a:off x="1513115" y="995593"/>
            <a:ext cx="9144000" cy="1655762"/>
          </a:xfrm>
        </p:spPr>
        <p:txBody>
          <a:bodyPr>
            <a:noAutofit/>
          </a:bodyPr>
          <a:lstStyle/>
          <a:p>
            <a:pPr marL="0" indent="0" algn="ctr">
              <a:buNone/>
            </a:pPr>
            <a:r>
              <a:rPr lang="zh-TW" altLang="en-US"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rPr>
              <a:t>簡報完畢</a:t>
            </a:r>
            <a:endParaRPr lang="en-US" altLang="zh-TW"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endParaRPr>
          </a:p>
          <a:p>
            <a:pPr marL="0" indent="0" algn="ctr">
              <a:buNone/>
            </a:pPr>
            <a:r>
              <a:rPr lang="zh-TW" altLang="en-US"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rPr>
              <a:t>敬請指教</a:t>
            </a:r>
          </a:p>
        </p:txBody>
      </p:sp>
      <p:sp>
        <p:nvSpPr>
          <p:cNvPr id="10" name="投影片編號版面配置區 9"/>
          <p:cNvSpPr>
            <a:spLocks noGrp="1"/>
          </p:cNvSpPr>
          <p:nvPr>
            <p:ph type="sldNum" sz="quarter" idx="12"/>
          </p:nvPr>
        </p:nvSpPr>
        <p:spPr/>
        <p:txBody>
          <a:bodyPr/>
          <a:lstStyle/>
          <a:p>
            <a:fld id="{BFD9D296-0923-4B30-8558-81C121D8C7E7}" type="slidenum">
              <a:rPr lang="zh-TW" altLang="en-US" smtClean="0"/>
              <a:pPr/>
              <a:t>88</a:t>
            </a:fld>
            <a:endParaRPr lang="zh-TW" altLang="en-US" dirty="0"/>
          </a:p>
        </p:txBody>
      </p:sp>
      <p:sp>
        <p:nvSpPr>
          <p:cNvPr id="12" name="橢圓 11"/>
          <p:cNvSpPr/>
          <p:nvPr/>
        </p:nvSpPr>
        <p:spPr>
          <a:xfrm>
            <a:off x="9723333" y="1633739"/>
            <a:ext cx="1165314" cy="1165314"/>
          </a:xfrm>
          <a:prstGeom prst="ellipse">
            <a:avLst/>
          </a:prstGeom>
          <a:solidFill>
            <a:schemeClr val="accent4">
              <a:lumMod val="20000"/>
              <a:lumOff val="80000"/>
            </a:schemeClr>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Picture 2" descr="https://caac.jctv.ntut.edu.tw/105generalquery/image/applyLogo.gif"/>
          <p:cNvPicPr>
            <a:picLocks noChangeAspect="1" noChangeArrowheads="1"/>
          </p:cNvPicPr>
          <p:nvPr/>
        </p:nvPicPr>
        <p:blipFill>
          <a:blip r:embed="rId5" cstate="print"/>
          <a:srcRect/>
          <a:stretch>
            <a:fillRect/>
          </a:stretch>
        </p:blipFill>
        <p:spPr bwMode="auto">
          <a:xfrm>
            <a:off x="9749627" y="1716594"/>
            <a:ext cx="1085380" cy="1103274"/>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492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1"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2)">
                                      <p:cBhvr>
                                        <p:cTn id="24" dur="3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華康儷楷書" panose="03000509000000000000" pitchFamily="65" charset="-120"/>
              <a:ea typeface="華康儷楷書" panose="03000509000000000000" pitchFamily="65" charset="-120"/>
            </a:endParaRPr>
          </a:p>
        </p:txBody>
      </p:sp>
      <p:sp>
        <p:nvSpPr>
          <p:cNvPr id="30" name="圓角矩形 29"/>
          <p:cNvSpPr/>
          <p:nvPr/>
        </p:nvSpPr>
        <p:spPr>
          <a:xfrm>
            <a:off x="1029677" y="832506"/>
            <a:ext cx="4003307"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華康儷楷書" panose="03000509000000000000" pitchFamily="65" charset="-120"/>
                <a:ea typeface="華康儷楷書" panose="03000509000000000000" pitchFamily="65" charset="-120"/>
                <a:cs typeface="華康中黑體" pitchFamily="49" charset="-120"/>
              </a:rPr>
              <a:t>繳費身分審查登錄系統</a:t>
            </a:r>
          </a:p>
        </p:txBody>
      </p:sp>
      <p:sp>
        <p:nvSpPr>
          <p:cNvPr id="2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華康儷楷書" panose="03000509000000000000" pitchFamily="65" charset="-120"/>
                <a:ea typeface="華康儷楷書" panose="03000509000000000000" pitchFamily="65" charset="-120"/>
              </a:rPr>
              <a:t>壹、考生作業系統說明</a:t>
            </a:r>
          </a:p>
        </p:txBody>
      </p:sp>
      <p:sp>
        <p:nvSpPr>
          <p:cNvPr id="3" name="矩形 2"/>
          <p:cNvSpPr/>
          <p:nvPr/>
        </p:nvSpPr>
        <p:spPr>
          <a:xfrm>
            <a:off x="1035649" y="1599435"/>
            <a:ext cx="7317009" cy="461665"/>
          </a:xfrm>
          <a:prstGeom prst="rect">
            <a:avLst/>
          </a:prstGeom>
          <a:solidFill>
            <a:schemeClr val="accent4">
              <a:lumMod val="20000"/>
              <a:lumOff val="80000"/>
            </a:schemeClr>
          </a:solidFill>
        </p:spPr>
        <p:txBody>
          <a:bodyPr wrap="square">
            <a:spAutoFit/>
          </a:bodyPr>
          <a:lstStyle/>
          <a:p>
            <a:pPr lvl="0" fontAlgn="base">
              <a:spcBef>
                <a:spcPct val="0"/>
              </a:spcBef>
              <a:spcAft>
                <a:spcPct val="0"/>
              </a:spcAft>
            </a:pP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系統開放時間：</a:t>
            </a:r>
            <a:r>
              <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112.4.17(</a:t>
            </a: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)10:00-112.4.19(</a:t>
            </a: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en-US"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400" b="1" u="sng"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0" name="Rectangle 3"/>
          <p:cNvSpPr txBox="1">
            <a:spLocks noChangeArrowheads="1"/>
          </p:cNvSpPr>
          <p:nvPr/>
        </p:nvSpPr>
        <p:spPr>
          <a:xfrm>
            <a:off x="1097889" y="2488252"/>
            <a:ext cx="10598391" cy="3467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C000"/>
              </a:buClr>
              <a:buFont typeface="Wingdings" panose="05000000000000000000" pitchFamily="2" charset="2"/>
              <a:buChar char="u"/>
            </a:pPr>
            <a:r>
              <a:rPr lang="zh-TW" altLang="en-US"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首次進入系統須</a:t>
            </a:r>
            <a:r>
              <a:rPr lang="zh-TW" altLang="en-US" sz="200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自行設定</a:t>
            </a:r>
            <a:r>
              <a:rPr lang="zh-TW" altLang="en-US"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rPr>
              <a:t>通行碼</a:t>
            </a:r>
            <a:endParaRPr lang="en-US" altLang="zh-TW" sz="2000" dirty="0">
              <a:solidFill>
                <a:srgbClr val="000000"/>
              </a:solidFill>
              <a:latin typeface="Times New Roman" panose="02020603050405020304" pitchFamily="18" charset="0"/>
              <a:ea typeface="華康儷楷書" panose="03000509000000000000" pitchFamily="65" charset="-120"/>
              <a:cs typeface="Times New Roman" panose="02020603050405020304" pitchFamily="18" charset="0"/>
            </a:endParaRPr>
          </a:p>
          <a:p>
            <a:pPr>
              <a:lnSpc>
                <a:spcPct val="150000"/>
              </a:lnSpc>
              <a:buClr>
                <a:srgbClr val="FFC000"/>
              </a:buClr>
              <a:buFont typeface="Wingdings" panose="05000000000000000000" pitchFamily="2" charset="2"/>
              <a:buChar char="u"/>
            </a:pPr>
            <a:r>
              <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112.4.19(</a:t>
            </a: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三</a:t>
            </a:r>
            <a:r>
              <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)17:00</a:t>
            </a: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前</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登錄</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低收入戶</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或</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中低收入戶</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身分資料</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a:lnSpc>
                <a:spcPct val="150000"/>
              </a:lnSpc>
              <a:buClr>
                <a:srgbClr val="FFC000"/>
              </a:buClr>
              <a:buFont typeface="Wingdings" panose="05000000000000000000" pitchFamily="2" charset="2"/>
              <a:buChar char="u"/>
            </a:pPr>
            <a:r>
              <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112.4.19(</a:t>
            </a: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三</a:t>
            </a:r>
            <a:r>
              <a:rPr lang="en-US" altLang="zh-TW"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前</a:t>
            </a:r>
            <a:r>
              <a:rPr lang="zh-TW" altLang="en-US" sz="2000" b="1" dirty="0">
                <a:latin typeface="Times New Roman" panose="02020603050405020304" pitchFamily="18" charset="0"/>
                <a:ea typeface="華康儷楷書" panose="03000509000000000000" pitchFamily="65" charset="-120"/>
                <a:cs typeface="Times New Roman" panose="02020603050405020304" pitchFamily="18" charset="0"/>
              </a:rPr>
              <a:t>繳寄</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相關文件至本委員會審查</a:t>
            </a:r>
            <a:r>
              <a:rPr lang="en-US" altLang="zh-TW" sz="2000"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a:t>
            </a:r>
            <a:r>
              <a:rPr lang="zh-TW" altLang="en-US" sz="2000"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郵戳為憑</a:t>
            </a:r>
            <a:r>
              <a:rPr lang="en-US" altLang="zh-TW" sz="2000" dirty="0">
                <a:solidFill>
                  <a:srgbClr val="0000FF"/>
                </a:solidFill>
                <a:latin typeface="Times New Roman" panose="02020603050405020304" pitchFamily="18" charset="0"/>
                <a:ea typeface="華康儷楷書" panose="03000509000000000000" pitchFamily="65" charset="-120"/>
                <a:cs typeface="Times New Roman" panose="02020603050405020304" pitchFamily="18" charset="0"/>
              </a:rPr>
              <a:t>)</a:t>
            </a:r>
          </a:p>
          <a:p>
            <a:pPr>
              <a:lnSpc>
                <a:spcPct val="150000"/>
              </a:lnSpc>
              <a:buClr>
                <a:srgbClr val="FFC000"/>
              </a:buClr>
              <a:buFont typeface="Wingdings" panose="05000000000000000000" pitchFamily="2" charset="2"/>
              <a:buChar char="u"/>
            </a:pP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繳費身分審查結果於</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112.4.26(</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三</a:t>
            </a:r>
            <a:r>
              <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rPr>
              <a:t>)10:00</a:t>
            </a:r>
            <a:r>
              <a:rPr lang="zh-TW" altLang="en-US" sz="2000" dirty="0">
                <a:latin typeface="Times New Roman" panose="02020603050405020304" pitchFamily="18" charset="0"/>
                <a:ea typeface="華康儷楷書" panose="03000509000000000000" pitchFamily="65" charset="-120"/>
                <a:cs typeface="Times New Roman" panose="02020603050405020304" pitchFamily="18" charset="0"/>
              </a:rPr>
              <a:t>起公告</a:t>
            </a:r>
            <a:endParaRPr lang="en-US" altLang="zh-TW" sz="2000" dirty="0">
              <a:latin typeface="Times New Roman" panose="02020603050405020304" pitchFamily="18" charset="0"/>
              <a:ea typeface="華康儷楷書" panose="03000509000000000000" pitchFamily="65" charset="-120"/>
              <a:cs typeface="Times New Roman" panose="02020603050405020304" pitchFamily="18" charset="0"/>
            </a:endParaRPr>
          </a:p>
          <a:p>
            <a:pPr>
              <a:lnSpc>
                <a:spcPct val="150000"/>
              </a:lnSpc>
              <a:buClr>
                <a:srgbClr val="FFC000"/>
              </a:buClr>
              <a:buFont typeface="Wingdings" panose="05000000000000000000" pitchFamily="2" charset="2"/>
              <a:buChar char="u"/>
            </a:pPr>
            <a:r>
              <a:rPr lang="zh-TW" altLang="zh-TW" sz="2000" spc="-20" dirty="0">
                <a:latin typeface="Times New Roman" panose="02020603050405020304" pitchFamily="18" charset="0"/>
                <a:ea typeface="華康儷楷書" panose="03000509000000000000" pitchFamily="65" charset="-120"/>
                <a:cs typeface="Times New Roman" panose="02020603050405020304" pitchFamily="18" charset="0"/>
              </a:rPr>
              <a:t>本項審查結果僅與考生之</a:t>
            </a:r>
            <a:r>
              <a:rPr lang="zh-TW" altLang="zh-TW" sz="2000" spc="-2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報名費</a:t>
            </a:r>
            <a:r>
              <a:rPr lang="zh-TW" altLang="zh-TW" sz="2000" spc="-20" dirty="0">
                <a:latin typeface="Times New Roman" panose="02020603050405020304" pitchFamily="18" charset="0"/>
                <a:ea typeface="華康儷楷書" panose="03000509000000000000" pitchFamily="65" charset="-120"/>
                <a:cs typeface="Times New Roman" panose="02020603050405020304" pitchFamily="18" charset="0"/>
              </a:rPr>
              <a:t>與</a:t>
            </a:r>
            <a:r>
              <a:rPr lang="zh-TW" altLang="zh-TW" sz="2000" spc="-2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指定項目甄審費</a:t>
            </a:r>
            <a:r>
              <a:rPr lang="zh-TW" altLang="en-US" sz="2000" spc="-20" dirty="0">
                <a:latin typeface="Times New Roman" panose="02020603050405020304" pitchFamily="18" charset="0"/>
                <a:ea typeface="華康儷楷書" panose="03000509000000000000" pitchFamily="65" charset="-120"/>
                <a:cs typeface="Times New Roman" panose="02020603050405020304" pitchFamily="18" charset="0"/>
              </a:rPr>
              <a:t>減免身分</a:t>
            </a:r>
            <a:r>
              <a:rPr lang="zh-TW" altLang="zh-TW" sz="2000" spc="-20" dirty="0">
                <a:latin typeface="Times New Roman" panose="02020603050405020304" pitchFamily="18" charset="0"/>
                <a:ea typeface="華康儷楷書" panose="03000509000000000000" pitchFamily="65" charset="-120"/>
                <a:cs typeface="Times New Roman" panose="02020603050405020304" pitchFamily="18" charset="0"/>
              </a:rPr>
              <a:t>有關</a:t>
            </a:r>
            <a:r>
              <a:rPr lang="zh-TW" altLang="en-US" sz="2000" spc="-20" dirty="0">
                <a:latin typeface="Times New Roman" panose="02020603050405020304" pitchFamily="18" charset="0"/>
                <a:ea typeface="華康儷楷書" panose="03000509000000000000" pitchFamily="65" charset="-120"/>
                <a:cs typeface="Times New Roman" panose="02020603050405020304" pitchFamily="18" charset="0"/>
              </a:rPr>
              <a:t>，</a:t>
            </a:r>
            <a:r>
              <a:rPr lang="zh-TW" altLang="zh-TW" sz="2000" spc="-20" dirty="0">
                <a:latin typeface="Times New Roman" panose="02020603050405020304" pitchFamily="18" charset="0"/>
                <a:ea typeface="華康儷楷書" panose="03000509000000000000" pitchFamily="65" charset="-120"/>
                <a:cs typeface="Times New Roman" panose="02020603050405020304" pitchFamily="18" charset="0"/>
              </a:rPr>
              <a:t>未於規定時間內登錄身分或身分審查未通過者，均以</a:t>
            </a:r>
            <a:r>
              <a:rPr lang="zh-TW" altLang="zh-TW" sz="2000" spc="-20" dirty="0">
                <a:solidFill>
                  <a:srgbClr val="FF0000"/>
                </a:solidFill>
                <a:latin typeface="Times New Roman" panose="02020603050405020304" pitchFamily="18" charset="0"/>
                <a:ea typeface="華康儷楷書" panose="03000509000000000000" pitchFamily="65" charset="-120"/>
                <a:cs typeface="Times New Roman" panose="02020603050405020304" pitchFamily="18" charset="0"/>
              </a:rPr>
              <a:t>一般生</a:t>
            </a:r>
            <a:r>
              <a:rPr lang="zh-TW" altLang="zh-TW" sz="2000" spc="-20" dirty="0">
                <a:latin typeface="Times New Roman" panose="02020603050405020304" pitchFamily="18" charset="0"/>
                <a:ea typeface="華康儷楷書" panose="03000509000000000000" pitchFamily="65" charset="-120"/>
                <a:cs typeface="Times New Roman" panose="02020603050405020304" pitchFamily="18" charset="0"/>
              </a:rPr>
              <a:t>身分繳費</a:t>
            </a:r>
            <a:endParaRPr lang="en-US" altLang="zh-TW" sz="2000" spc="-20" dirty="0">
              <a:latin typeface="Times New Roman" panose="02020603050405020304" pitchFamily="18" charset="0"/>
              <a:ea typeface="華康儷楷書" panose="03000509000000000000" pitchFamily="65" charset="-120"/>
              <a:cs typeface="Times New Roman" panose="02020603050405020304" pitchFamily="18" charset="0"/>
            </a:endParaRPr>
          </a:p>
        </p:txBody>
      </p:sp>
      <p:grpSp>
        <p:nvGrpSpPr>
          <p:cNvPr id="35" name="群組 34">
            <a:extLst>
              <a:ext uri="{FF2B5EF4-FFF2-40B4-BE49-F238E27FC236}">
                <a16:creationId xmlns:a16="http://schemas.microsoft.com/office/drawing/2014/main" id="{CC9EEBE5-3501-4793-ACEF-983604DD89E1}"/>
              </a:ext>
            </a:extLst>
          </p:cNvPr>
          <p:cNvGrpSpPr/>
          <p:nvPr/>
        </p:nvGrpSpPr>
        <p:grpSpPr>
          <a:xfrm>
            <a:off x="8438383" y="862042"/>
            <a:ext cx="3534542" cy="1432422"/>
            <a:chOff x="8438383" y="862042"/>
            <a:chExt cx="3534542" cy="1432422"/>
          </a:xfrm>
        </p:grpSpPr>
        <p:grpSp>
          <p:nvGrpSpPr>
            <p:cNvPr id="36" name="群組 35">
              <a:extLst>
                <a:ext uri="{FF2B5EF4-FFF2-40B4-BE49-F238E27FC236}">
                  <a16:creationId xmlns:a16="http://schemas.microsoft.com/office/drawing/2014/main" id="{4334F6A8-52B5-460C-9ECE-D2B2429AA64A}"/>
                </a:ext>
              </a:extLst>
            </p:cNvPr>
            <p:cNvGrpSpPr/>
            <p:nvPr/>
          </p:nvGrpSpPr>
          <p:grpSpPr>
            <a:xfrm>
              <a:off x="8888487" y="862042"/>
              <a:ext cx="3084438" cy="1432422"/>
              <a:chOff x="5988125" y="214313"/>
              <a:chExt cx="3084438" cy="1432422"/>
            </a:xfrm>
          </p:grpSpPr>
          <p:grpSp>
            <p:nvGrpSpPr>
              <p:cNvPr id="42" name="群組 7">
                <a:extLst>
                  <a:ext uri="{FF2B5EF4-FFF2-40B4-BE49-F238E27FC236}">
                    <a16:creationId xmlns:a16="http://schemas.microsoft.com/office/drawing/2014/main" id="{50EBC75B-DED2-4393-A505-D5C7BD1DD887}"/>
                  </a:ext>
                </a:extLst>
              </p:cNvPr>
              <p:cNvGrpSpPr>
                <a:grpSpLocks/>
              </p:cNvGrpSpPr>
              <p:nvPr/>
            </p:nvGrpSpPr>
            <p:grpSpPr bwMode="auto">
              <a:xfrm>
                <a:off x="6462713" y="214313"/>
                <a:ext cx="2609850" cy="1431925"/>
                <a:chOff x="6690632" y="1068877"/>
                <a:chExt cx="2609942" cy="1217115"/>
              </a:xfrm>
            </p:grpSpPr>
            <p:cxnSp>
              <p:nvCxnSpPr>
                <p:cNvPr id="45" name="直線單箭頭接點 8">
                  <a:extLst>
                    <a:ext uri="{FF2B5EF4-FFF2-40B4-BE49-F238E27FC236}">
                      <a16:creationId xmlns:a16="http://schemas.microsoft.com/office/drawing/2014/main" id="{164C915F-90D3-4DFE-80C3-964CD04024D3}"/>
                    </a:ext>
                  </a:extLst>
                </p:cNvPr>
                <p:cNvCxnSpPr>
                  <a:cxnSpLocks noChangeShapeType="1"/>
                  <a:endCxn id="55"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6" name="圓角矩形 25">
                  <a:extLst>
                    <a:ext uri="{FF2B5EF4-FFF2-40B4-BE49-F238E27FC236}">
                      <a16:creationId xmlns:a16="http://schemas.microsoft.com/office/drawing/2014/main" id="{437BE34F-5FAC-4C40-A24C-B18CF5473753}"/>
                    </a:ext>
                  </a:extLst>
                </p:cNvPr>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47" name="圓角矩形 28">
                  <a:extLst>
                    <a:ext uri="{FF2B5EF4-FFF2-40B4-BE49-F238E27FC236}">
                      <a16:creationId xmlns:a16="http://schemas.microsoft.com/office/drawing/2014/main" id="{2112ADBD-092C-4079-854C-7EFCACFDD0F2}"/>
                    </a:ext>
                  </a:extLst>
                </p:cNvPr>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網路報名</a:t>
                  </a:r>
                </a:p>
              </p:txBody>
            </p:sp>
            <p:sp>
              <p:nvSpPr>
                <p:cNvPr id="48" name="圓角矩形 30">
                  <a:extLst>
                    <a:ext uri="{FF2B5EF4-FFF2-40B4-BE49-F238E27FC236}">
                      <a16:creationId xmlns:a16="http://schemas.microsoft.com/office/drawing/2014/main" id="{A9627DBF-FEDE-42AC-812D-07874DAB0F2C}"/>
                    </a:ext>
                  </a:extLst>
                </p:cNvPr>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9" name="圓角矩形 31">
                  <a:extLst>
                    <a:ext uri="{FF2B5EF4-FFF2-40B4-BE49-F238E27FC236}">
                      <a16:creationId xmlns:a16="http://schemas.microsoft.com/office/drawing/2014/main" id="{03C5A82C-BC0E-40FE-A17E-98473008FF41}"/>
                    </a:ext>
                  </a:extLst>
                </p:cNvPr>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50" name="圓角矩形 32">
                  <a:extLst>
                    <a:ext uri="{FF2B5EF4-FFF2-40B4-BE49-F238E27FC236}">
                      <a16:creationId xmlns:a16="http://schemas.microsoft.com/office/drawing/2014/main" id="{41173CC1-F786-419F-B971-625730155AB4}"/>
                    </a:ext>
                  </a:extLst>
                </p:cNvPr>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51" name="直線單箭頭接點 14">
                  <a:extLst>
                    <a:ext uri="{FF2B5EF4-FFF2-40B4-BE49-F238E27FC236}">
                      <a16:creationId xmlns:a16="http://schemas.microsoft.com/office/drawing/2014/main" id="{443D03CF-02B0-4C77-88D3-24B7E21F43A1}"/>
                    </a:ext>
                  </a:extLst>
                </p:cNvPr>
                <p:cNvCxnSpPr>
                  <a:cxnSpLocks noChangeShapeType="1"/>
                  <a:stCxn id="46" idx="3"/>
                  <a:endCxn id="47"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2" name="直線單箭頭接點 15">
                  <a:extLst>
                    <a:ext uri="{FF2B5EF4-FFF2-40B4-BE49-F238E27FC236}">
                      <a16:creationId xmlns:a16="http://schemas.microsoft.com/office/drawing/2014/main" id="{E77E9668-15A2-484A-9CD1-8272A063F775}"/>
                    </a:ext>
                  </a:extLst>
                </p:cNvPr>
                <p:cNvCxnSpPr>
                  <a:cxnSpLocks noChangeShapeType="1"/>
                  <a:stCxn id="47" idx="3"/>
                  <a:endCxn id="48"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3" name="直線單箭頭接點 16">
                  <a:extLst>
                    <a:ext uri="{FF2B5EF4-FFF2-40B4-BE49-F238E27FC236}">
                      <a16:creationId xmlns:a16="http://schemas.microsoft.com/office/drawing/2014/main" id="{A68BD68A-236F-4A22-89E8-CBB8CCFC11DB}"/>
                    </a:ext>
                  </a:extLst>
                </p:cNvPr>
                <p:cNvCxnSpPr>
                  <a:cxnSpLocks noChangeShapeType="1"/>
                  <a:stCxn id="48" idx="3"/>
                  <a:endCxn id="49"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4" name="直線單箭頭接點 17">
                  <a:extLst>
                    <a:ext uri="{FF2B5EF4-FFF2-40B4-BE49-F238E27FC236}">
                      <a16:creationId xmlns:a16="http://schemas.microsoft.com/office/drawing/2014/main" id="{CC311DF1-55B7-4259-871F-6EBF6EE94B40}"/>
                    </a:ext>
                  </a:extLst>
                </p:cNvPr>
                <p:cNvCxnSpPr>
                  <a:cxnSpLocks noChangeShapeType="1"/>
                  <a:stCxn id="49" idx="3"/>
                  <a:endCxn id="50"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5" name="圓角矩形 37">
                  <a:extLst>
                    <a:ext uri="{FF2B5EF4-FFF2-40B4-BE49-F238E27FC236}">
                      <a16:creationId xmlns:a16="http://schemas.microsoft.com/office/drawing/2014/main" id="{D9A353C4-9B87-4499-A6D3-B11A6D96544B}"/>
                    </a:ext>
                  </a:extLst>
                </p:cNvPr>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43" name="圓角矩形 20">
                <a:extLst>
                  <a:ext uri="{FF2B5EF4-FFF2-40B4-BE49-F238E27FC236}">
                    <a16:creationId xmlns:a16="http://schemas.microsoft.com/office/drawing/2014/main" id="{743010C0-7B19-4FF9-879B-D5AD33610ED9}"/>
                  </a:ext>
                </a:extLst>
              </p:cNvPr>
              <p:cNvSpPr/>
              <p:nvPr/>
            </p:nvSpPr>
            <p:spPr bwMode="auto">
              <a:xfrm>
                <a:off x="5988125" y="217985"/>
                <a:ext cx="357187" cy="1428750"/>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繳費身分審查</a:t>
                </a:r>
              </a:p>
            </p:txBody>
          </p:sp>
          <p:cxnSp>
            <p:nvCxnSpPr>
              <p:cNvPr id="44" name="直線單箭頭接點 14">
                <a:extLst>
                  <a:ext uri="{FF2B5EF4-FFF2-40B4-BE49-F238E27FC236}">
                    <a16:creationId xmlns:a16="http://schemas.microsoft.com/office/drawing/2014/main" id="{9A19287C-F43F-49AE-8580-39987B8590CC}"/>
                  </a:ext>
                </a:extLst>
              </p:cNvPr>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39" name="圓角矩形 20">
              <a:extLst>
                <a:ext uri="{FF2B5EF4-FFF2-40B4-BE49-F238E27FC236}">
                  <a16:creationId xmlns:a16="http://schemas.microsoft.com/office/drawing/2014/main" id="{5117986E-E4CD-4B4C-8E2F-14B090B329C1}"/>
                </a:ext>
              </a:extLst>
            </p:cNvPr>
            <p:cNvSpPr/>
            <p:nvPr/>
          </p:nvSpPr>
          <p:spPr bwMode="auto">
            <a:xfrm>
              <a:off x="8438383" y="862042"/>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41" name="直線單箭頭接點 14">
              <a:extLst>
                <a:ext uri="{FF2B5EF4-FFF2-40B4-BE49-F238E27FC236}">
                  <a16:creationId xmlns:a16="http://schemas.microsoft.com/office/drawing/2014/main" id="{63F429DD-B615-4680-BBBD-5CA932117979}"/>
                </a:ext>
              </a:extLst>
            </p:cNvPr>
            <p:cNvCxnSpPr>
              <a:cxnSpLocks noChangeShapeType="1"/>
            </p:cNvCxnSpPr>
            <p:nvPr/>
          </p:nvCxnSpPr>
          <p:spPr bwMode="auto">
            <a:xfrm>
              <a:off x="8803506" y="1584675"/>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302879304"/>
      </p:ext>
    </p:extLst>
  </p:cSld>
  <p:clrMapOvr>
    <a:masterClrMapping/>
  </p:clrMapOvr>
  <p:transition/>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18850</TotalTime>
  <Words>8044</Words>
  <Application>Microsoft Office PowerPoint</Application>
  <PresentationFormat>寬螢幕</PresentationFormat>
  <Paragraphs>855</Paragraphs>
  <Slides>88</Slides>
  <Notes>83</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88</vt:i4>
      </vt:variant>
    </vt:vector>
  </HeadingPairs>
  <TitlesOfParts>
    <vt:vector size="102" baseType="lpstr">
      <vt:lpstr>華康正顏楷體W5</vt:lpstr>
      <vt:lpstr>Times New Roman</vt:lpstr>
      <vt:lpstr>微軟正黑體</vt:lpstr>
      <vt:lpstr>Calibri Light</vt:lpstr>
      <vt:lpstr>Wingdings</vt:lpstr>
      <vt:lpstr>Bookman Old Style</vt:lpstr>
      <vt:lpstr>華康隸書體W7</vt:lpstr>
      <vt:lpstr>Calibri</vt:lpstr>
      <vt:lpstr>華康新篆體</vt:lpstr>
      <vt:lpstr>Book Antiqua</vt:lpstr>
      <vt:lpstr>標楷體</vt:lpstr>
      <vt:lpstr>華康儷楷書</vt:lpstr>
      <vt:lpstr>Arial</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112四技二專技優甄審報名系統操作說明</dc:title>
  <dc:creator>聯合會</dc:creator>
  <cp:lastModifiedBy>王翠霜</cp:lastModifiedBy>
  <cp:revision>1478</cp:revision>
  <cp:lastPrinted>2023-03-01T05:45:01Z</cp:lastPrinted>
  <dcterms:created xsi:type="dcterms:W3CDTF">2019-12-04T13:29:37Z</dcterms:created>
  <dcterms:modified xsi:type="dcterms:W3CDTF">2023-03-17T04:57:15Z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6904508</vt:lpwstr>
  </property>
  <property fmtid="{D5CDD505-2E9C-101B-9397-08002B2CF9AE}" name="NXPowerLiteSettings" pid="3">
    <vt:lpwstr>F7000400038000</vt:lpwstr>
  </property>
  <property fmtid="{D5CDD505-2E9C-101B-9397-08002B2CF9AE}" name="NXPowerLiteVersion" pid="4">
    <vt:lpwstr>S9.2.0</vt:lpwstr>
  </property>
</Properties>
</file>