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handoutMasterIdLst>
    <p:handoutMasterId r:id="rId59"/>
  </p:handoutMasterIdLst>
  <p:sldIdLst>
    <p:sldId id="434" r:id="rId2"/>
    <p:sldId id="457" r:id="rId3"/>
    <p:sldId id="458" r:id="rId4"/>
    <p:sldId id="461" r:id="rId5"/>
    <p:sldId id="521" r:id="rId6"/>
    <p:sldId id="462" r:id="rId7"/>
    <p:sldId id="463" r:id="rId8"/>
    <p:sldId id="464" r:id="rId9"/>
    <p:sldId id="465" r:id="rId10"/>
    <p:sldId id="466" r:id="rId11"/>
    <p:sldId id="467" r:id="rId12"/>
    <p:sldId id="468" r:id="rId13"/>
    <p:sldId id="469" r:id="rId14"/>
    <p:sldId id="470" r:id="rId15"/>
    <p:sldId id="471" r:id="rId16"/>
    <p:sldId id="472" r:id="rId17"/>
    <p:sldId id="519" r:id="rId18"/>
    <p:sldId id="520" r:id="rId19"/>
    <p:sldId id="473" r:id="rId20"/>
    <p:sldId id="518" r:id="rId21"/>
    <p:sldId id="517" r:id="rId22"/>
    <p:sldId id="474" r:id="rId23"/>
    <p:sldId id="475" r:id="rId24"/>
    <p:sldId id="476" r:id="rId25"/>
    <p:sldId id="477" r:id="rId26"/>
    <p:sldId id="478" r:id="rId27"/>
    <p:sldId id="479" r:id="rId28"/>
    <p:sldId id="480" r:id="rId29"/>
    <p:sldId id="481" r:id="rId30"/>
    <p:sldId id="482" r:id="rId31"/>
    <p:sldId id="483" r:id="rId32"/>
    <p:sldId id="484" r:id="rId33"/>
    <p:sldId id="486" r:id="rId34"/>
    <p:sldId id="487" r:id="rId35"/>
    <p:sldId id="488" r:id="rId36"/>
    <p:sldId id="490" r:id="rId37"/>
    <p:sldId id="491" r:id="rId38"/>
    <p:sldId id="492" r:id="rId39"/>
    <p:sldId id="494" r:id="rId40"/>
    <p:sldId id="495" r:id="rId41"/>
    <p:sldId id="497" r:id="rId42"/>
    <p:sldId id="498" r:id="rId43"/>
    <p:sldId id="499" r:id="rId44"/>
    <p:sldId id="500" r:id="rId45"/>
    <p:sldId id="501" r:id="rId46"/>
    <p:sldId id="502" r:id="rId47"/>
    <p:sldId id="503" r:id="rId48"/>
    <p:sldId id="504" r:id="rId49"/>
    <p:sldId id="505" r:id="rId50"/>
    <p:sldId id="506" r:id="rId51"/>
    <p:sldId id="507" r:id="rId52"/>
    <p:sldId id="509" r:id="rId53"/>
    <p:sldId id="511" r:id="rId54"/>
    <p:sldId id="513" r:id="rId55"/>
    <p:sldId id="514" r:id="rId56"/>
    <p:sldId id="272" r:id="rId57"/>
  </p:sldIdLst>
  <p:sldSz cx="12192000" cy="6858000"/>
  <p:notesSz cx="6797675" cy="9926638"/>
  <p:embeddedFontLst>
    <p:embeddedFont>
      <p:font typeface="Book Antiqua" panose="02040602050305030304" pitchFamily="18" charset="0"/>
      <p:regular r:id="rId60"/>
      <p:bold r:id="rId61"/>
      <p:italic r:id="rId62"/>
      <p:boldItalic r:id="rId63"/>
    </p:embeddedFont>
    <p:embeddedFont>
      <p:font typeface="Bookman Old Style" panose="02050604050505020204" pitchFamily="18"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alibri Light" panose="020F0302020204030204" pitchFamily="34" charset="0"/>
      <p:regular r:id="rId72"/>
      <p:italic r:id="rId73"/>
    </p:embeddedFont>
    <p:embeddedFont>
      <p:font typeface="華康正顏楷體W5" panose="03000509000000000000" pitchFamily="65" charset="-120"/>
      <p:regular r:id="rId74"/>
    </p:embeddedFont>
    <p:embeddedFont>
      <p:font typeface="華康新篆體" panose="030F0509000000000000" pitchFamily="65" charset="-120"/>
      <p:regular r:id="rId75"/>
    </p:embeddedFont>
    <p:embeddedFont>
      <p:font typeface="華康隸書體W7" panose="03000709000000000000" pitchFamily="65" charset="-120"/>
      <p:regular r:id="rId76"/>
    </p:embeddedFont>
    <p:embeddedFont>
      <p:font typeface="華康儷楷書" panose="03000509000000000000" pitchFamily="65" charset="-120"/>
      <p:regular r:id="rId77"/>
    </p:embeddedFont>
    <p:embeddedFont>
      <p:font typeface="微軟正黑體" panose="020B0604030504040204" pitchFamily="34" charset="-120"/>
      <p:regular r:id="rId78"/>
      <p:bold r:id="rId79"/>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EDC9F220-C8E2-4E91-A19C-3CA020B38E52}">
          <p14:sldIdLst>
            <p14:sldId id="434"/>
            <p14:sldId id="457"/>
            <p14:sldId id="458"/>
            <p14:sldId id="461"/>
            <p14:sldId id="521"/>
            <p14:sldId id="462"/>
            <p14:sldId id="463"/>
            <p14:sldId id="464"/>
            <p14:sldId id="465"/>
            <p14:sldId id="466"/>
            <p14:sldId id="467"/>
            <p14:sldId id="468"/>
            <p14:sldId id="469"/>
            <p14:sldId id="470"/>
            <p14:sldId id="471"/>
            <p14:sldId id="472"/>
            <p14:sldId id="519"/>
            <p14:sldId id="520"/>
            <p14:sldId id="473"/>
            <p14:sldId id="518"/>
            <p14:sldId id="517"/>
            <p14:sldId id="474"/>
            <p14:sldId id="475"/>
            <p14:sldId id="476"/>
            <p14:sldId id="477"/>
            <p14:sldId id="478"/>
          </p14:sldIdLst>
        </p14:section>
        <p14:section name="未命名的章節" id="{EF94BC45-C504-4EF1-9F9B-8676D7D9DD25}">
          <p14:sldIdLst>
            <p14:sldId id="479"/>
            <p14:sldId id="480"/>
            <p14:sldId id="481"/>
            <p14:sldId id="482"/>
            <p14:sldId id="483"/>
            <p14:sldId id="484"/>
            <p14:sldId id="486"/>
            <p14:sldId id="487"/>
            <p14:sldId id="488"/>
            <p14:sldId id="490"/>
            <p14:sldId id="491"/>
            <p14:sldId id="492"/>
            <p14:sldId id="494"/>
            <p14:sldId id="495"/>
            <p14:sldId id="497"/>
            <p14:sldId id="498"/>
            <p14:sldId id="499"/>
            <p14:sldId id="500"/>
            <p14:sldId id="501"/>
            <p14:sldId id="502"/>
            <p14:sldId id="503"/>
            <p14:sldId id="504"/>
            <p14:sldId id="505"/>
            <p14:sldId id="506"/>
            <p14:sldId id="507"/>
            <p14:sldId id="509"/>
            <p14:sldId id="511"/>
            <p14:sldId id="513"/>
            <p14:sldId id="514"/>
          </p14:sldIdLst>
        </p14:section>
        <p14:section name="未命名的章節" id="{C0E8CFFC-7822-4021-8267-68E87A9C38EC}">
          <p14:sldIdLst>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9966FF"/>
    <a:srgbClr val="CCCCFF"/>
    <a:srgbClr val="16A085"/>
    <a:srgbClr val="FFCCCC"/>
    <a:srgbClr val="CC3D2E"/>
    <a:srgbClr val="F39C12"/>
    <a:srgbClr val="C0392B"/>
    <a:srgbClr val="53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6353" autoAdjust="0"/>
  </p:normalViewPr>
  <p:slideViewPr>
    <p:cSldViewPr snapToGrid="0">
      <p:cViewPr varScale="1">
        <p:scale>
          <a:sx n="110" d="100"/>
          <a:sy n="110" d="100"/>
        </p:scale>
        <p:origin x="744" y="78"/>
      </p:cViewPr>
      <p:guideLst>
        <p:guide orient="horz" pos="2160"/>
        <p:guide pos="3840"/>
      </p:guideLst>
    </p:cSldViewPr>
  </p:slideViewPr>
  <p:notesTextViewPr>
    <p:cViewPr>
      <p:scale>
        <a:sx n="3" d="2"/>
        <a:sy n="3" d="2"/>
      </p:scale>
      <p:origin x="0" y="0"/>
    </p:cViewPr>
  </p:notesTextViewPr>
  <p:sorterViewPr>
    <p:cViewPr varScale="1">
      <p:scale>
        <a:sx n="1" d="1"/>
        <a:sy n="1" d="1"/>
      </p:scale>
      <p:origin x="0" y="-2796"/>
    </p:cViewPr>
  </p:sorterViewPr>
  <p:notesViewPr>
    <p:cSldViewPr snapToGrid="0">
      <p:cViewPr varScale="1">
        <p:scale>
          <a:sx n="82" d="100"/>
          <a:sy n="82" d="100"/>
        </p:scale>
        <p:origin x="38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notesMaster" Target="notesMasters/notesMaster1.xml"/><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88E3B514-5CD5-4443-B0A1-EC5556F74914}" type="datetimeFigureOut">
              <a:rPr lang="zh-TW" altLang="en-US" smtClean="0"/>
              <a:pPr/>
              <a:t>2022/12/13</a:t>
            </a:fld>
            <a:endParaRPr lang="zh-TW" altLang="en-US"/>
          </a:p>
        </p:txBody>
      </p:sp>
      <p:sp>
        <p:nvSpPr>
          <p:cNvPr id="4" name="頁尾版面配置區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617406E5-0587-441E-AEA5-C70E18A021C2}" type="slidenum">
              <a:rPr lang="zh-TW" altLang="en-US" smtClean="0"/>
              <a:pPr/>
              <a:t>‹#›</a:t>
            </a:fld>
            <a:endParaRPr lang="zh-TW" altLang="en-US"/>
          </a:p>
        </p:txBody>
      </p:sp>
    </p:spTree>
    <p:extLst>
      <p:ext uri="{BB962C8B-B14F-4D97-AF65-F5344CB8AC3E}">
        <p14:creationId xmlns:p14="http://schemas.microsoft.com/office/powerpoint/2010/main" val="319419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2"/>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DFC00BE1-CDB0-4679-A6D2-2B941F4D0401}" type="datetimeFigureOut">
              <a:rPr lang="zh-TW" altLang="en-US" smtClean="0"/>
              <a:pPr/>
              <a:t>2022/12/13</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281AA877-E2ED-4309-AC5F-AEC13F2FE9E7}" type="slidenum">
              <a:rPr lang="zh-TW" altLang="en-US" smtClean="0"/>
              <a:pPr/>
              <a:t>‹#›</a:t>
            </a:fld>
            <a:endParaRPr lang="zh-TW" altLang="en-US"/>
          </a:p>
        </p:txBody>
      </p:sp>
    </p:spTree>
    <p:extLst>
      <p:ext uri="{BB962C8B-B14F-4D97-AF65-F5344CB8AC3E}">
        <p14:creationId xmlns:p14="http://schemas.microsoft.com/office/powerpoint/2010/main" val="333890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19045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11</a:t>
            </a:fld>
            <a:endParaRPr lang="en-US" altLang="zh-TW">
              <a:latin typeface="Arial" charset="0"/>
            </a:endParaRPr>
          </a:p>
        </p:txBody>
      </p:sp>
    </p:spTree>
    <p:extLst>
      <p:ext uri="{BB962C8B-B14F-4D97-AF65-F5344CB8AC3E}">
        <p14:creationId xmlns:p14="http://schemas.microsoft.com/office/powerpoint/2010/main" val="333577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12</a:t>
            </a:fld>
            <a:endParaRPr lang="en-US" altLang="zh-TW">
              <a:latin typeface="Arial" charset="0"/>
            </a:endParaRPr>
          </a:p>
        </p:txBody>
      </p:sp>
    </p:spTree>
    <p:extLst>
      <p:ext uri="{BB962C8B-B14F-4D97-AF65-F5344CB8AC3E}">
        <p14:creationId xmlns:p14="http://schemas.microsoft.com/office/powerpoint/2010/main" val="324914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7FFC890-4445-42D4-8503-CED61EAF1A7E}" type="slidenum">
              <a:rPr lang="zh-TW" altLang="en-US" smtClean="0">
                <a:latin typeface="Arial" charset="0"/>
              </a:rPr>
              <a:pPr eaLnBrk="1" hangingPunct="1">
                <a:spcBef>
                  <a:spcPct val="0"/>
                </a:spcBef>
              </a:pPr>
              <a:t>13</a:t>
            </a:fld>
            <a:endParaRPr lang="en-US" altLang="zh-TW">
              <a:latin typeface="Arial" charset="0"/>
            </a:endParaRPr>
          </a:p>
        </p:txBody>
      </p:sp>
    </p:spTree>
    <p:extLst>
      <p:ext uri="{BB962C8B-B14F-4D97-AF65-F5344CB8AC3E}">
        <p14:creationId xmlns:p14="http://schemas.microsoft.com/office/powerpoint/2010/main" val="405960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14</a:t>
            </a:fld>
            <a:endParaRPr lang="en-US" altLang="zh-TW">
              <a:latin typeface="Arial" charset="0"/>
            </a:endParaRPr>
          </a:p>
        </p:txBody>
      </p:sp>
    </p:spTree>
    <p:extLst>
      <p:ext uri="{BB962C8B-B14F-4D97-AF65-F5344CB8AC3E}">
        <p14:creationId xmlns:p14="http://schemas.microsoft.com/office/powerpoint/2010/main" val="237416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15</a:t>
            </a:fld>
            <a:endParaRPr lang="en-US" altLang="zh-TW">
              <a:latin typeface="Arial" charset="0"/>
            </a:endParaRPr>
          </a:p>
        </p:txBody>
      </p:sp>
    </p:spTree>
    <p:extLst>
      <p:ext uri="{BB962C8B-B14F-4D97-AF65-F5344CB8AC3E}">
        <p14:creationId xmlns:p14="http://schemas.microsoft.com/office/powerpoint/2010/main" val="320070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16</a:t>
            </a:fld>
            <a:endParaRPr lang="en-US" altLang="zh-TW">
              <a:latin typeface="Arial" charset="0"/>
            </a:endParaRPr>
          </a:p>
        </p:txBody>
      </p:sp>
    </p:spTree>
    <p:extLst>
      <p:ext uri="{BB962C8B-B14F-4D97-AF65-F5344CB8AC3E}">
        <p14:creationId xmlns:p14="http://schemas.microsoft.com/office/powerpoint/2010/main" val="3538155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19</a:t>
            </a:fld>
            <a:endParaRPr lang="en-US" altLang="zh-TW">
              <a:latin typeface="Arial" charset="0"/>
            </a:endParaRPr>
          </a:p>
        </p:txBody>
      </p:sp>
    </p:spTree>
    <p:extLst>
      <p:ext uri="{BB962C8B-B14F-4D97-AF65-F5344CB8AC3E}">
        <p14:creationId xmlns:p14="http://schemas.microsoft.com/office/powerpoint/2010/main" val="190123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20</a:t>
            </a:fld>
            <a:endParaRPr lang="en-US" altLang="zh-TW">
              <a:latin typeface="Arial" charset="0"/>
            </a:endParaRPr>
          </a:p>
        </p:txBody>
      </p:sp>
    </p:spTree>
    <p:extLst>
      <p:ext uri="{BB962C8B-B14F-4D97-AF65-F5344CB8AC3E}">
        <p14:creationId xmlns:p14="http://schemas.microsoft.com/office/powerpoint/2010/main" val="278871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21</a:t>
            </a:fld>
            <a:endParaRPr lang="en-US" altLang="zh-TW">
              <a:latin typeface="Arial" charset="0"/>
            </a:endParaRPr>
          </a:p>
        </p:txBody>
      </p:sp>
    </p:spTree>
    <p:extLst>
      <p:ext uri="{BB962C8B-B14F-4D97-AF65-F5344CB8AC3E}">
        <p14:creationId xmlns:p14="http://schemas.microsoft.com/office/powerpoint/2010/main" val="47722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E827841-B94F-40E0-8134-D2205B414E35}" type="slidenum">
              <a:rPr lang="zh-TW" altLang="en-US" smtClean="0">
                <a:latin typeface="Arial" charset="0"/>
              </a:rPr>
              <a:pPr eaLnBrk="1" hangingPunct="1">
                <a:spcBef>
                  <a:spcPct val="0"/>
                </a:spcBef>
              </a:pPr>
              <a:t>22</a:t>
            </a:fld>
            <a:endParaRPr lang="en-US" altLang="zh-TW">
              <a:latin typeface="Arial" charset="0"/>
            </a:endParaRPr>
          </a:p>
        </p:txBody>
      </p:sp>
    </p:spTree>
    <p:extLst>
      <p:ext uri="{BB962C8B-B14F-4D97-AF65-F5344CB8AC3E}">
        <p14:creationId xmlns:p14="http://schemas.microsoft.com/office/powerpoint/2010/main" val="127352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a:t>
            </a:fld>
            <a:endParaRPr lang="zh-TW" altLang="en-US"/>
          </a:p>
        </p:txBody>
      </p:sp>
    </p:spTree>
    <p:extLst>
      <p:ext uri="{BB962C8B-B14F-4D97-AF65-F5344CB8AC3E}">
        <p14:creationId xmlns:p14="http://schemas.microsoft.com/office/powerpoint/2010/main" val="422978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D9F6C84-32AE-4FD2-9037-173240430876}" type="slidenum">
              <a:rPr lang="zh-TW" altLang="en-US" smtClean="0">
                <a:latin typeface="Arial" charset="0"/>
              </a:rPr>
              <a:pPr eaLnBrk="1" hangingPunct="1">
                <a:spcBef>
                  <a:spcPct val="0"/>
                </a:spcBef>
              </a:pPr>
              <a:t>23</a:t>
            </a:fld>
            <a:endParaRPr lang="en-US" altLang="zh-TW">
              <a:latin typeface="Arial" charset="0"/>
            </a:endParaRPr>
          </a:p>
        </p:txBody>
      </p:sp>
    </p:spTree>
    <p:extLst>
      <p:ext uri="{BB962C8B-B14F-4D97-AF65-F5344CB8AC3E}">
        <p14:creationId xmlns:p14="http://schemas.microsoft.com/office/powerpoint/2010/main" val="71244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572C1FD-ADF8-4271-A7C3-0C801B761B81}" type="slidenum">
              <a:rPr lang="zh-TW" altLang="en-US" smtClean="0">
                <a:latin typeface="Arial" charset="0"/>
              </a:rPr>
              <a:pPr eaLnBrk="1" hangingPunct="1">
                <a:spcBef>
                  <a:spcPct val="0"/>
                </a:spcBef>
              </a:pPr>
              <a:t>24</a:t>
            </a:fld>
            <a:endParaRPr lang="en-US" altLang="zh-TW">
              <a:latin typeface="Arial" charset="0"/>
            </a:endParaRPr>
          </a:p>
        </p:txBody>
      </p:sp>
    </p:spTree>
    <p:extLst>
      <p:ext uri="{BB962C8B-B14F-4D97-AF65-F5344CB8AC3E}">
        <p14:creationId xmlns:p14="http://schemas.microsoft.com/office/powerpoint/2010/main" val="316978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022B94C-A737-462C-A3E3-03C35E24297A}" type="slidenum">
              <a:rPr lang="zh-TW" altLang="en-US" smtClean="0">
                <a:latin typeface="Arial" charset="0"/>
              </a:rPr>
              <a:pPr eaLnBrk="1" hangingPunct="1">
                <a:spcBef>
                  <a:spcPct val="0"/>
                </a:spcBef>
              </a:pPr>
              <a:t>25</a:t>
            </a:fld>
            <a:endParaRPr lang="en-US" altLang="zh-TW">
              <a:latin typeface="Arial" charset="0"/>
            </a:endParaRPr>
          </a:p>
        </p:txBody>
      </p:sp>
    </p:spTree>
    <p:extLst>
      <p:ext uri="{BB962C8B-B14F-4D97-AF65-F5344CB8AC3E}">
        <p14:creationId xmlns:p14="http://schemas.microsoft.com/office/powerpoint/2010/main" val="3176435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26</a:t>
            </a:fld>
            <a:endParaRPr lang="zh-TW" altLang="en-US"/>
          </a:p>
        </p:txBody>
      </p:sp>
    </p:spTree>
    <p:extLst>
      <p:ext uri="{BB962C8B-B14F-4D97-AF65-F5344CB8AC3E}">
        <p14:creationId xmlns:p14="http://schemas.microsoft.com/office/powerpoint/2010/main" val="372177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5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BBF0C07-6FCD-4FC9-8680-379851DE90FD}" type="slidenum">
              <a:rPr lang="zh-TW" altLang="en-US" smtClean="0">
                <a:latin typeface="Arial" charset="0"/>
              </a:rPr>
              <a:pPr eaLnBrk="1" hangingPunct="1">
                <a:spcBef>
                  <a:spcPct val="0"/>
                </a:spcBef>
              </a:pPr>
              <a:t>27</a:t>
            </a:fld>
            <a:endParaRPr lang="en-US" altLang="zh-TW">
              <a:latin typeface="Arial" charset="0"/>
            </a:endParaRPr>
          </a:p>
        </p:txBody>
      </p:sp>
    </p:spTree>
    <p:extLst>
      <p:ext uri="{BB962C8B-B14F-4D97-AF65-F5344CB8AC3E}">
        <p14:creationId xmlns:p14="http://schemas.microsoft.com/office/powerpoint/2010/main" val="1145098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972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1B9DABD-CDEF-43DB-8EF2-0FC0265FD388}" type="slidenum">
              <a:rPr lang="zh-TW" altLang="en-US" smtClean="0">
                <a:latin typeface="Arial" charset="0"/>
              </a:rPr>
              <a:pPr eaLnBrk="1" hangingPunct="1">
                <a:spcBef>
                  <a:spcPct val="0"/>
                </a:spcBef>
              </a:pPr>
              <a:t>28</a:t>
            </a:fld>
            <a:endParaRPr lang="en-US" altLang="zh-TW">
              <a:latin typeface="Arial" charset="0"/>
            </a:endParaRPr>
          </a:p>
        </p:txBody>
      </p:sp>
    </p:spTree>
    <p:extLst>
      <p:ext uri="{BB962C8B-B14F-4D97-AF65-F5344CB8AC3E}">
        <p14:creationId xmlns:p14="http://schemas.microsoft.com/office/powerpoint/2010/main" val="3826847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0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C8342C8-0857-4F94-8416-8B69745061B3}" type="slidenum">
              <a:rPr lang="zh-TW" altLang="en-US" smtClean="0">
                <a:latin typeface="Arial" charset="0"/>
              </a:rPr>
              <a:pPr eaLnBrk="1" hangingPunct="1">
                <a:spcBef>
                  <a:spcPct val="0"/>
                </a:spcBef>
              </a:pPr>
              <a:t>29</a:t>
            </a:fld>
            <a:endParaRPr lang="en-US" altLang="zh-TW">
              <a:latin typeface="Arial" charset="0"/>
            </a:endParaRPr>
          </a:p>
        </p:txBody>
      </p:sp>
    </p:spTree>
    <p:extLst>
      <p:ext uri="{BB962C8B-B14F-4D97-AF65-F5344CB8AC3E}">
        <p14:creationId xmlns:p14="http://schemas.microsoft.com/office/powerpoint/2010/main" val="2900583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2457C23-8EA1-4CF5-88D6-9D60CD6C8AC9}" type="slidenum">
              <a:rPr lang="zh-TW" altLang="en-US" smtClean="0">
                <a:latin typeface="Arial" charset="0"/>
              </a:rPr>
              <a:pPr eaLnBrk="1" hangingPunct="1">
                <a:spcBef>
                  <a:spcPct val="0"/>
                </a:spcBef>
              </a:pPr>
              <a:t>30</a:t>
            </a:fld>
            <a:endParaRPr lang="en-US" altLang="zh-TW">
              <a:latin typeface="Arial" charset="0"/>
            </a:endParaRPr>
          </a:p>
        </p:txBody>
      </p:sp>
    </p:spTree>
    <p:extLst>
      <p:ext uri="{BB962C8B-B14F-4D97-AF65-F5344CB8AC3E}">
        <p14:creationId xmlns:p14="http://schemas.microsoft.com/office/powerpoint/2010/main" val="404422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24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2AFB00F-350F-4627-9099-CFCAD9219719}" type="slidenum">
              <a:rPr lang="zh-TW" altLang="en-US" smtClean="0">
                <a:latin typeface="Arial" charset="0"/>
              </a:rPr>
              <a:pPr eaLnBrk="1" hangingPunct="1">
                <a:spcBef>
                  <a:spcPct val="0"/>
                </a:spcBef>
              </a:pPr>
              <a:t>31</a:t>
            </a:fld>
            <a:endParaRPr lang="en-US" altLang="zh-TW">
              <a:latin typeface="Arial" charset="0"/>
            </a:endParaRPr>
          </a:p>
        </p:txBody>
      </p:sp>
    </p:spTree>
    <p:extLst>
      <p:ext uri="{BB962C8B-B14F-4D97-AF65-F5344CB8AC3E}">
        <p14:creationId xmlns:p14="http://schemas.microsoft.com/office/powerpoint/2010/main" val="193252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23371A5-756E-476A-9BEB-53EB2B6A1099}" type="slidenum">
              <a:rPr lang="zh-TW" altLang="en-US" smtClean="0">
                <a:latin typeface="Arial" charset="0"/>
              </a:rPr>
              <a:pPr eaLnBrk="1" hangingPunct="1">
                <a:spcBef>
                  <a:spcPct val="0"/>
                </a:spcBef>
              </a:pPr>
              <a:t>32</a:t>
            </a:fld>
            <a:endParaRPr lang="en-US" altLang="zh-TW">
              <a:latin typeface="Arial" charset="0"/>
            </a:endParaRPr>
          </a:p>
        </p:txBody>
      </p:sp>
    </p:spTree>
    <p:extLst>
      <p:ext uri="{BB962C8B-B14F-4D97-AF65-F5344CB8AC3E}">
        <p14:creationId xmlns:p14="http://schemas.microsoft.com/office/powerpoint/2010/main" val="417712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245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93E535-2F89-4F2A-AEA9-D7844DEB9833}" type="slidenum">
              <a:rPr lang="zh-TW" altLang="en-US" smtClean="0"/>
              <a:pPr/>
              <a:t>3</a:t>
            </a:fld>
            <a:endParaRPr lang="en-US" altLang="zh-TW"/>
          </a:p>
        </p:txBody>
      </p:sp>
    </p:spTree>
    <p:extLst>
      <p:ext uri="{BB962C8B-B14F-4D97-AF65-F5344CB8AC3E}">
        <p14:creationId xmlns:p14="http://schemas.microsoft.com/office/powerpoint/2010/main" val="295988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33</a:t>
            </a:fld>
            <a:endParaRPr lang="zh-TW" altLang="en-US"/>
          </a:p>
        </p:txBody>
      </p:sp>
    </p:spTree>
    <p:extLst>
      <p:ext uri="{BB962C8B-B14F-4D97-AF65-F5344CB8AC3E}">
        <p14:creationId xmlns:p14="http://schemas.microsoft.com/office/powerpoint/2010/main" val="3143584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54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346CE88-DAA1-4158-9DE3-61B73F6D6788}" type="slidenum">
              <a:rPr lang="zh-TW" altLang="en-US" smtClean="0">
                <a:latin typeface="Arial" charset="0"/>
              </a:rPr>
              <a:pPr eaLnBrk="1" hangingPunct="1">
                <a:spcBef>
                  <a:spcPct val="0"/>
                </a:spcBef>
              </a:pPr>
              <a:t>34</a:t>
            </a:fld>
            <a:endParaRPr lang="en-US" altLang="zh-TW">
              <a:latin typeface="Arial" charset="0"/>
            </a:endParaRPr>
          </a:p>
        </p:txBody>
      </p:sp>
    </p:spTree>
    <p:extLst>
      <p:ext uri="{BB962C8B-B14F-4D97-AF65-F5344CB8AC3E}">
        <p14:creationId xmlns:p14="http://schemas.microsoft.com/office/powerpoint/2010/main" val="13451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F6DD3F2-21D5-4A10-A7AC-F8C6C5DF477B}" type="slidenum">
              <a:rPr lang="zh-TW" altLang="en-US" smtClean="0">
                <a:latin typeface="Arial" charset="0"/>
              </a:rPr>
              <a:pPr eaLnBrk="1" hangingPunct="1">
                <a:spcBef>
                  <a:spcPct val="0"/>
                </a:spcBef>
              </a:pPr>
              <a:t>35</a:t>
            </a:fld>
            <a:endParaRPr lang="en-US" altLang="zh-TW">
              <a:latin typeface="Arial" charset="0"/>
            </a:endParaRPr>
          </a:p>
        </p:txBody>
      </p:sp>
    </p:spTree>
    <p:extLst>
      <p:ext uri="{BB962C8B-B14F-4D97-AF65-F5344CB8AC3E}">
        <p14:creationId xmlns:p14="http://schemas.microsoft.com/office/powerpoint/2010/main" val="588185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85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1BF6E295-51A1-4423-A4E8-CF888A30EF80}" type="slidenum">
              <a:rPr lang="zh-TW" altLang="en-US" smtClean="0">
                <a:latin typeface="Arial" charset="0"/>
              </a:rPr>
              <a:pPr eaLnBrk="1" hangingPunct="1">
                <a:spcBef>
                  <a:spcPct val="0"/>
                </a:spcBef>
              </a:pPr>
              <a:t>36</a:t>
            </a:fld>
            <a:endParaRPr lang="en-US" altLang="zh-TW">
              <a:latin typeface="Arial" charset="0"/>
            </a:endParaRPr>
          </a:p>
        </p:txBody>
      </p:sp>
    </p:spTree>
    <p:extLst>
      <p:ext uri="{BB962C8B-B14F-4D97-AF65-F5344CB8AC3E}">
        <p14:creationId xmlns:p14="http://schemas.microsoft.com/office/powerpoint/2010/main" val="417428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095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C5BAA964-9590-481E-A22D-7962147F33D0}" type="slidenum">
              <a:rPr lang="zh-TW" altLang="en-US" smtClean="0">
                <a:latin typeface="Arial" charset="0"/>
              </a:rPr>
              <a:pPr eaLnBrk="1" hangingPunct="1">
                <a:spcBef>
                  <a:spcPct val="0"/>
                </a:spcBef>
              </a:pPr>
              <a:t>37</a:t>
            </a:fld>
            <a:endParaRPr lang="en-US" altLang="zh-TW">
              <a:latin typeface="Arial" charset="0"/>
            </a:endParaRPr>
          </a:p>
        </p:txBody>
      </p:sp>
    </p:spTree>
    <p:extLst>
      <p:ext uri="{BB962C8B-B14F-4D97-AF65-F5344CB8AC3E}">
        <p14:creationId xmlns:p14="http://schemas.microsoft.com/office/powerpoint/2010/main" val="3425234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05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EED4277-9386-47EB-B594-6DE20A92FA5C}" type="slidenum">
              <a:rPr lang="zh-TW" altLang="en-US" smtClean="0">
                <a:latin typeface="Arial" charset="0"/>
              </a:rPr>
              <a:pPr eaLnBrk="1" hangingPunct="1">
                <a:spcBef>
                  <a:spcPct val="0"/>
                </a:spcBef>
              </a:pPr>
              <a:t>38</a:t>
            </a:fld>
            <a:endParaRPr lang="en-US" altLang="zh-TW">
              <a:latin typeface="Arial" charset="0"/>
            </a:endParaRPr>
          </a:p>
        </p:txBody>
      </p:sp>
    </p:spTree>
    <p:extLst>
      <p:ext uri="{BB962C8B-B14F-4D97-AF65-F5344CB8AC3E}">
        <p14:creationId xmlns:p14="http://schemas.microsoft.com/office/powerpoint/2010/main" val="1397767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26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6C86470-0B34-4E09-B795-8ACADF16CDB5}" type="slidenum">
              <a:rPr lang="zh-TW" altLang="en-US" smtClean="0">
                <a:latin typeface="Arial" charset="0"/>
              </a:rPr>
              <a:pPr eaLnBrk="1" hangingPunct="1">
                <a:spcBef>
                  <a:spcPct val="0"/>
                </a:spcBef>
              </a:pPr>
              <a:t>39</a:t>
            </a:fld>
            <a:endParaRPr lang="en-US" altLang="zh-TW">
              <a:latin typeface="Arial" charset="0"/>
            </a:endParaRPr>
          </a:p>
        </p:txBody>
      </p:sp>
    </p:spTree>
    <p:extLst>
      <p:ext uri="{BB962C8B-B14F-4D97-AF65-F5344CB8AC3E}">
        <p14:creationId xmlns:p14="http://schemas.microsoft.com/office/powerpoint/2010/main" val="2498386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1136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B9F95B2D-253E-4AF2-B6B7-22C7E2EB60E3}" type="slidenum">
              <a:rPr lang="zh-TW" altLang="en-US" smtClean="0">
                <a:latin typeface="Arial" charset="0"/>
              </a:rPr>
              <a:pPr eaLnBrk="1" hangingPunct="1">
                <a:spcBef>
                  <a:spcPct val="0"/>
                </a:spcBef>
              </a:pPr>
              <a:t>40</a:t>
            </a:fld>
            <a:endParaRPr lang="en-US" altLang="zh-TW">
              <a:latin typeface="Arial" charset="0"/>
            </a:endParaRPr>
          </a:p>
        </p:txBody>
      </p:sp>
    </p:spTree>
    <p:extLst>
      <p:ext uri="{BB962C8B-B14F-4D97-AF65-F5344CB8AC3E}">
        <p14:creationId xmlns:p14="http://schemas.microsoft.com/office/powerpoint/2010/main" val="2588492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57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0A7AA47-0FBD-424D-8530-7BBAD8F43623}" type="slidenum">
              <a:rPr lang="zh-TW" altLang="en-US" smtClean="0">
                <a:latin typeface="Arial" charset="0"/>
              </a:rPr>
              <a:pPr eaLnBrk="1" hangingPunct="1">
                <a:spcBef>
                  <a:spcPct val="0"/>
                </a:spcBef>
              </a:pPr>
              <a:t>41</a:t>
            </a:fld>
            <a:endParaRPr lang="en-US" altLang="zh-TW">
              <a:latin typeface="Arial" charset="0"/>
            </a:endParaRPr>
          </a:p>
        </p:txBody>
      </p:sp>
    </p:spTree>
    <p:extLst>
      <p:ext uri="{BB962C8B-B14F-4D97-AF65-F5344CB8AC3E}">
        <p14:creationId xmlns:p14="http://schemas.microsoft.com/office/powerpoint/2010/main" val="278224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67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B178C08-F39C-4521-8380-07BE72A5FA2F}" type="slidenum">
              <a:rPr lang="zh-TW" altLang="en-US" smtClean="0">
                <a:latin typeface="Arial" charset="0"/>
              </a:rPr>
              <a:pPr eaLnBrk="1" hangingPunct="1">
                <a:spcBef>
                  <a:spcPct val="0"/>
                </a:spcBef>
              </a:pPr>
              <a:t>42</a:t>
            </a:fld>
            <a:endParaRPr lang="en-US" altLang="zh-TW">
              <a:latin typeface="Arial" charset="0"/>
            </a:endParaRPr>
          </a:p>
        </p:txBody>
      </p:sp>
    </p:spTree>
    <p:extLst>
      <p:ext uri="{BB962C8B-B14F-4D97-AF65-F5344CB8AC3E}">
        <p14:creationId xmlns:p14="http://schemas.microsoft.com/office/powerpoint/2010/main" val="239632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09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E8A0DE5-7D7E-4CF6-A39E-2E4E3BF80FF2}" type="slidenum">
              <a:rPr lang="zh-TW" altLang="en-US" smtClean="0">
                <a:latin typeface="Arial" charset="0"/>
              </a:rPr>
              <a:pPr eaLnBrk="1" hangingPunct="1">
                <a:spcBef>
                  <a:spcPct val="0"/>
                </a:spcBef>
              </a:pPr>
              <a:t>4</a:t>
            </a:fld>
            <a:endParaRPr lang="en-US" altLang="zh-TW">
              <a:latin typeface="Arial" charset="0"/>
            </a:endParaRPr>
          </a:p>
        </p:txBody>
      </p:sp>
    </p:spTree>
    <p:extLst>
      <p:ext uri="{BB962C8B-B14F-4D97-AF65-F5344CB8AC3E}">
        <p14:creationId xmlns:p14="http://schemas.microsoft.com/office/powerpoint/2010/main" val="2430548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77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C01F6FA-74F8-4236-8B70-FC5047F4F194}" type="slidenum">
              <a:rPr lang="zh-TW" altLang="en-US" smtClean="0">
                <a:latin typeface="Arial" charset="0"/>
              </a:rPr>
              <a:pPr eaLnBrk="1" hangingPunct="1">
                <a:spcBef>
                  <a:spcPct val="0"/>
                </a:spcBef>
              </a:pPr>
              <a:t>43</a:t>
            </a:fld>
            <a:endParaRPr lang="en-US" altLang="zh-TW">
              <a:latin typeface="Arial" charset="0"/>
            </a:endParaRPr>
          </a:p>
        </p:txBody>
      </p:sp>
    </p:spTree>
    <p:extLst>
      <p:ext uri="{BB962C8B-B14F-4D97-AF65-F5344CB8AC3E}">
        <p14:creationId xmlns:p14="http://schemas.microsoft.com/office/powerpoint/2010/main" val="7864326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19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A12689B-ECFC-4CBE-B7F3-9401E4981492}" type="slidenum">
              <a:rPr lang="zh-TW" altLang="en-US" smtClean="0">
                <a:latin typeface="Arial" charset="0"/>
              </a:rPr>
              <a:pPr eaLnBrk="1" hangingPunct="1">
                <a:spcBef>
                  <a:spcPct val="0"/>
                </a:spcBef>
              </a:pPr>
              <a:t>44</a:t>
            </a:fld>
            <a:endParaRPr lang="en-US" altLang="zh-TW">
              <a:latin typeface="Arial" charset="0"/>
            </a:endParaRPr>
          </a:p>
        </p:txBody>
      </p:sp>
    </p:spTree>
    <p:extLst>
      <p:ext uri="{BB962C8B-B14F-4D97-AF65-F5344CB8AC3E}">
        <p14:creationId xmlns:p14="http://schemas.microsoft.com/office/powerpoint/2010/main" val="2728133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45</a:t>
            </a:fld>
            <a:endParaRPr lang="zh-TW" altLang="en-US"/>
          </a:p>
        </p:txBody>
      </p:sp>
    </p:spTree>
    <p:extLst>
      <p:ext uri="{BB962C8B-B14F-4D97-AF65-F5344CB8AC3E}">
        <p14:creationId xmlns:p14="http://schemas.microsoft.com/office/powerpoint/2010/main" val="2408701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8AE4B064-9AD6-4AAE-A091-6865ED138925}" type="slidenum">
              <a:rPr lang="zh-TW" altLang="en-US" smtClean="0">
                <a:latin typeface="Arial" charset="0"/>
              </a:rPr>
              <a:pPr eaLnBrk="1" hangingPunct="1">
                <a:spcBef>
                  <a:spcPct val="0"/>
                </a:spcBef>
              </a:pPr>
              <a:t>46</a:t>
            </a:fld>
            <a:endParaRPr lang="en-US" altLang="zh-TW">
              <a:latin typeface="Arial" charset="0"/>
            </a:endParaRPr>
          </a:p>
        </p:txBody>
      </p:sp>
    </p:spTree>
    <p:extLst>
      <p:ext uri="{BB962C8B-B14F-4D97-AF65-F5344CB8AC3E}">
        <p14:creationId xmlns:p14="http://schemas.microsoft.com/office/powerpoint/2010/main" val="75148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28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5665AB42-D510-4D33-BCB2-616B1DAC42A7}" type="slidenum">
              <a:rPr lang="zh-TW" altLang="en-US" smtClean="0">
                <a:latin typeface="Arial" charset="0"/>
              </a:rPr>
              <a:pPr eaLnBrk="1" hangingPunct="1">
                <a:spcBef>
                  <a:spcPct val="0"/>
                </a:spcBef>
              </a:pPr>
              <a:t>47</a:t>
            </a:fld>
            <a:endParaRPr lang="en-US" altLang="zh-TW">
              <a:latin typeface="Arial" charset="0"/>
            </a:endParaRPr>
          </a:p>
        </p:txBody>
      </p:sp>
    </p:spTree>
    <p:extLst>
      <p:ext uri="{BB962C8B-B14F-4D97-AF65-F5344CB8AC3E}">
        <p14:creationId xmlns:p14="http://schemas.microsoft.com/office/powerpoint/2010/main" val="10899960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E2244C5E-B1E8-4B23-8673-58C10ED96B24}" type="slidenum">
              <a:rPr lang="zh-TW" altLang="en-US" smtClean="0">
                <a:latin typeface="Arial" charset="0"/>
              </a:rPr>
              <a:pPr eaLnBrk="1" hangingPunct="1">
                <a:spcBef>
                  <a:spcPct val="0"/>
                </a:spcBef>
              </a:pPr>
              <a:t>48</a:t>
            </a:fld>
            <a:endParaRPr lang="en-US" altLang="zh-TW">
              <a:latin typeface="Arial" charset="0"/>
            </a:endParaRPr>
          </a:p>
        </p:txBody>
      </p:sp>
    </p:spTree>
    <p:extLst>
      <p:ext uri="{BB962C8B-B14F-4D97-AF65-F5344CB8AC3E}">
        <p14:creationId xmlns:p14="http://schemas.microsoft.com/office/powerpoint/2010/main" val="4121971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49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29D5075-73EE-4C76-B2DE-7CC2AF265A8A}" type="slidenum">
              <a:rPr lang="zh-TW" altLang="en-US" smtClean="0">
                <a:latin typeface="Arial" charset="0"/>
              </a:rPr>
              <a:pPr eaLnBrk="1" hangingPunct="1">
                <a:spcBef>
                  <a:spcPct val="0"/>
                </a:spcBef>
              </a:pPr>
              <a:t>49</a:t>
            </a:fld>
            <a:endParaRPr lang="en-US" altLang="zh-TW">
              <a:latin typeface="Arial" charset="0"/>
            </a:endParaRPr>
          </a:p>
        </p:txBody>
      </p:sp>
    </p:spTree>
    <p:extLst>
      <p:ext uri="{BB962C8B-B14F-4D97-AF65-F5344CB8AC3E}">
        <p14:creationId xmlns:p14="http://schemas.microsoft.com/office/powerpoint/2010/main" val="445836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99F4E729-ED85-4E71-8DEB-A6D29DD01AF8}" type="slidenum">
              <a:rPr lang="zh-TW" altLang="en-US" smtClean="0">
                <a:latin typeface="Arial" charset="0"/>
              </a:rPr>
              <a:pPr eaLnBrk="1" hangingPunct="1">
                <a:spcBef>
                  <a:spcPct val="0"/>
                </a:spcBef>
              </a:pPr>
              <a:t>50</a:t>
            </a:fld>
            <a:endParaRPr lang="en-US" altLang="zh-TW">
              <a:latin typeface="Arial" charset="0"/>
            </a:endParaRPr>
          </a:p>
        </p:txBody>
      </p:sp>
    </p:spTree>
    <p:extLst>
      <p:ext uri="{BB962C8B-B14F-4D97-AF65-F5344CB8AC3E}">
        <p14:creationId xmlns:p14="http://schemas.microsoft.com/office/powerpoint/2010/main" val="1785842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280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C29B198-071E-4393-A331-0778ACE9D53B}" type="slidenum">
              <a:rPr lang="zh-TW" altLang="en-US" smtClean="0">
                <a:latin typeface="Arial" charset="0"/>
              </a:rPr>
              <a:pPr eaLnBrk="1" hangingPunct="1">
                <a:spcBef>
                  <a:spcPct val="0"/>
                </a:spcBef>
              </a:pPr>
              <a:t>51</a:t>
            </a:fld>
            <a:endParaRPr lang="en-US" altLang="zh-TW">
              <a:latin typeface="Arial" charset="0"/>
            </a:endParaRPr>
          </a:p>
        </p:txBody>
      </p:sp>
    </p:spTree>
    <p:extLst>
      <p:ext uri="{BB962C8B-B14F-4D97-AF65-F5344CB8AC3E}">
        <p14:creationId xmlns:p14="http://schemas.microsoft.com/office/powerpoint/2010/main" val="1025061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300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086951A-2D6F-444E-AEBC-A16A3C9B7614}" type="slidenum">
              <a:rPr lang="zh-TW" altLang="en-US" smtClean="0">
                <a:latin typeface="Arial" charset="0"/>
              </a:rPr>
              <a:pPr eaLnBrk="1" hangingPunct="1">
                <a:spcBef>
                  <a:spcPct val="0"/>
                </a:spcBef>
              </a:pPr>
              <a:t>52</a:t>
            </a:fld>
            <a:endParaRPr lang="en-US" altLang="zh-TW">
              <a:latin typeface="Arial" charset="0"/>
            </a:endParaRPr>
          </a:p>
        </p:txBody>
      </p:sp>
    </p:spTree>
    <p:extLst>
      <p:ext uri="{BB962C8B-B14F-4D97-AF65-F5344CB8AC3E}">
        <p14:creationId xmlns:p14="http://schemas.microsoft.com/office/powerpoint/2010/main" val="194913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6</a:t>
            </a:fld>
            <a:endParaRPr lang="en-US" altLang="zh-TW">
              <a:latin typeface="Arial" charset="0"/>
            </a:endParaRPr>
          </a:p>
        </p:txBody>
      </p:sp>
    </p:spTree>
    <p:extLst>
      <p:ext uri="{BB962C8B-B14F-4D97-AF65-F5344CB8AC3E}">
        <p14:creationId xmlns:p14="http://schemas.microsoft.com/office/powerpoint/2010/main" val="3121486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321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D6ADDCE0-1F4A-4541-89AA-8BD1799AF6B0}" type="slidenum">
              <a:rPr lang="zh-TW" altLang="en-US" smtClean="0">
                <a:latin typeface="Arial" charset="0"/>
              </a:rPr>
              <a:pPr eaLnBrk="1" hangingPunct="1">
                <a:spcBef>
                  <a:spcPct val="0"/>
                </a:spcBef>
              </a:pPr>
              <a:t>53</a:t>
            </a:fld>
            <a:endParaRPr lang="en-US" altLang="zh-TW">
              <a:latin typeface="Arial" charset="0"/>
            </a:endParaRPr>
          </a:p>
        </p:txBody>
      </p:sp>
    </p:spTree>
    <p:extLst>
      <p:ext uri="{BB962C8B-B14F-4D97-AF65-F5344CB8AC3E}">
        <p14:creationId xmlns:p14="http://schemas.microsoft.com/office/powerpoint/2010/main" val="250991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34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A4FA9927-07A2-4B9A-921C-D1377815B306}" type="slidenum">
              <a:rPr lang="zh-TW" altLang="en-US" smtClean="0">
                <a:latin typeface="Arial" charset="0"/>
              </a:rPr>
              <a:pPr eaLnBrk="1" hangingPunct="1">
                <a:spcBef>
                  <a:spcPct val="0"/>
                </a:spcBef>
              </a:pPr>
              <a:t>54</a:t>
            </a:fld>
            <a:endParaRPr lang="en-US" altLang="zh-TW">
              <a:latin typeface="Arial" charset="0"/>
            </a:endParaRPr>
          </a:p>
        </p:txBody>
      </p:sp>
    </p:spTree>
    <p:extLst>
      <p:ext uri="{BB962C8B-B14F-4D97-AF65-F5344CB8AC3E}">
        <p14:creationId xmlns:p14="http://schemas.microsoft.com/office/powerpoint/2010/main" val="1160032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135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78A4A852-0529-4B09-B0D9-74D252D7CB86}" type="slidenum">
              <a:rPr lang="zh-TW" altLang="en-US" smtClean="0">
                <a:latin typeface="Arial" charset="0"/>
              </a:rPr>
              <a:pPr eaLnBrk="1" hangingPunct="1">
                <a:spcBef>
                  <a:spcPct val="0"/>
                </a:spcBef>
              </a:pPr>
              <a:t>55</a:t>
            </a:fld>
            <a:endParaRPr lang="en-US" altLang="zh-TW">
              <a:latin typeface="Arial" charset="0"/>
            </a:endParaRPr>
          </a:p>
        </p:txBody>
      </p:sp>
    </p:spTree>
    <p:extLst>
      <p:ext uri="{BB962C8B-B14F-4D97-AF65-F5344CB8AC3E}">
        <p14:creationId xmlns:p14="http://schemas.microsoft.com/office/powerpoint/2010/main" val="201809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AF1C8DE8-BA2A-400C-A20D-12712466775A}" type="slidenum">
              <a:rPr lang="zh-TW" altLang="en-US" smtClean="0"/>
              <a:pPr/>
              <a:t>56</a:t>
            </a:fld>
            <a:endParaRPr lang="zh-TW" altLang="en-US"/>
          </a:p>
        </p:txBody>
      </p:sp>
    </p:spTree>
    <p:extLst>
      <p:ext uri="{BB962C8B-B14F-4D97-AF65-F5344CB8AC3E}">
        <p14:creationId xmlns:p14="http://schemas.microsoft.com/office/powerpoint/2010/main" val="135115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4E268899-D569-44D4-AC0B-03207D7278B6}" type="slidenum">
              <a:rPr lang="zh-TW" altLang="en-US" smtClean="0">
                <a:latin typeface="Arial" charset="0"/>
              </a:rPr>
              <a:pPr eaLnBrk="1" hangingPunct="1">
                <a:spcBef>
                  <a:spcPct val="0"/>
                </a:spcBef>
              </a:pPr>
              <a:t>7</a:t>
            </a:fld>
            <a:endParaRPr lang="en-US" altLang="zh-TW">
              <a:latin typeface="Arial" charset="0"/>
            </a:endParaRPr>
          </a:p>
        </p:txBody>
      </p:sp>
    </p:spTree>
    <p:extLst>
      <p:ext uri="{BB962C8B-B14F-4D97-AF65-F5344CB8AC3E}">
        <p14:creationId xmlns:p14="http://schemas.microsoft.com/office/powerpoint/2010/main" val="517840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F51856F6-ABA0-4139-9D97-0D545DA89D2E}" type="slidenum">
              <a:rPr lang="zh-TW" altLang="en-US" smtClean="0">
                <a:latin typeface="Arial" charset="0"/>
              </a:rPr>
              <a:pPr eaLnBrk="1" hangingPunct="1">
                <a:spcBef>
                  <a:spcPct val="0"/>
                </a:spcBef>
              </a:pPr>
              <a:t>8</a:t>
            </a:fld>
            <a:endParaRPr lang="en-US" altLang="zh-TW">
              <a:latin typeface="Arial" charset="0"/>
            </a:endParaRPr>
          </a:p>
        </p:txBody>
      </p:sp>
    </p:spTree>
    <p:extLst>
      <p:ext uri="{BB962C8B-B14F-4D97-AF65-F5344CB8AC3E}">
        <p14:creationId xmlns:p14="http://schemas.microsoft.com/office/powerpoint/2010/main" val="163884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30CE959C-F8F3-4A88-853D-F45CFF514563}" type="slidenum">
              <a:rPr lang="zh-TW" altLang="en-US" smtClean="0">
                <a:latin typeface="Arial" charset="0"/>
              </a:rPr>
              <a:pPr eaLnBrk="1" hangingPunct="1">
                <a:spcBef>
                  <a:spcPct val="0"/>
                </a:spcBef>
              </a:pPr>
              <a:t>9</a:t>
            </a:fld>
            <a:endParaRPr lang="en-US" altLang="zh-TW">
              <a:latin typeface="Arial" charset="0"/>
            </a:endParaRPr>
          </a:p>
        </p:txBody>
      </p:sp>
    </p:spTree>
    <p:extLst>
      <p:ext uri="{BB962C8B-B14F-4D97-AF65-F5344CB8AC3E}">
        <p14:creationId xmlns:p14="http://schemas.microsoft.com/office/powerpoint/2010/main" val="401401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
        <p:nvSpPr>
          <p:cNvPr id="84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16680" indent="-275646" eaLnBrk="0" hangingPunct="0">
              <a:spcBef>
                <a:spcPct val="30000"/>
              </a:spcBef>
              <a:defRPr sz="1200">
                <a:solidFill>
                  <a:schemeClr val="tx1"/>
                </a:solidFill>
                <a:latin typeface="Calibri" pitchFamily="34" charset="0"/>
                <a:ea typeface="新細明體" charset="-120"/>
              </a:defRPr>
            </a:lvl2pPr>
            <a:lvl3pPr marL="1102587" indent="-220517" eaLnBrk="0" hangingPunct="0">
              <a:spcBef>
                <a:spcPct val="30000"/>
              </a:spcBef>
              <a:defRPr sz="1200">
                <a:solidFill>
                  <a:schemeClr val="tx1"/>
                </a:solidFill>
                <a:latin typeface="Calibri" pitchFamily="34" charset="0"/>
                <a:ea typeface="新細明體" charset="-120"/>
              </a:defRPr>
            </a:lvl3pPr>
            <a:lvl4pPr marL="1543622" indent="-220517" eaLnBrk="0" hangingPunct="0">
              <a:spcBef>
                <a:spcPct val="30000"/>
              </a:spcBef>
              <a:defRPr sz="1200">
                <a:solidFill>
                  <a:schemeClr val="tx1"/>
                </a:solidFill>
                <a:latin typeface="Calibri" pitchFamily="34" charset="0"/>
                <a:ea typeface="新細明體" charset="-120"/>
              </a:defRPr>
            </a:lvl4pPr>
            <a:lvl5pPr marL="1984656" indent="-220517" eaLnBrk="0" hangingPunct="0">
              <a:spcBef>
                <a:spcPct val="30000"/>
              </a:spcBef>
              <a:defRPr sz="1200">
                <a:solidFill>
                  <a:schemeClr val="tx1"/>
                </a:solidFill>
                <a:latin typeface="Calibri" pitchFamily="34" charset="0"/>
                <a:ea typeface="新細明體" charset="-120"/>
              </a:defRPr>
            </a:lvl5pPr>
            <a:lvl6pPr marL="2425691" indent="-220517" eaLnBrk="0" fontAlgn="base" hangingPunct="0">
              <a:spcBef>
                <a:spcPct val="30000"/>
              </a:spcBef>
              <a:spcAft>
                <a:spcPct val="0"/>
              </a:spcAft>
              <a:defRPr sz="1200">
                <a:solidFill>
                  <a:schemeClr val="tx1"/>
                </a:solidFill>
                <a:latin typeface="Calibri" pitchFamily="34" charset="0"/>
                <a:ea typeface="新細明體" charset="-120"/>
              </a:defRPr>
            </a:lvl6pPr>
            <a:lvl7pPr marL="2866727" indent="-220517" eaLnBrk="0" fontAlgn="base" hangingPunct="0">
              <a:spcBef>
                <a:spcPct val="30000"/>
              </a:spcBef>
              <a:spcAft>
                <a:spcPct val="0"/>
              </a:spcAft>
              <a:defRPr sz="1200">
                <a:solidFill>
                  <a:schemeClr val="tx1"/>
                </a:solidFill>
                <a:latin typeface="Calibri" pitchFamily="34" charset="0"/>
                <a:ea typeface="新細明體" charset="-120"/>
              </a:defRPr>
            </a:lvl7pPr>
            <a:lvl8pPr marL="3307761" indent="-220517" eaLnBrk="0" fontAlgn="base" hangingPunct="0">
              <a:spcBef>
                <a:spcPct val="30000"/>
              </a:spcBef>
              <a:spcAft>
                <a:spcPct val="0"/>
              </a:spcAft>
              <a:defRPr sz="1200">
                <a:solidFill>
                  <a:schemeClr val="tx1"/>
                </a:solidFill>
                <a:latin typeface="Calibri" pitchFamily="34" charset="0"/>
                <a:ea typeface="新細明體" charset="-120"/>
              </a:defRPr>
            </a:lvl8pPr>
            <a:lvl9pPr marL="3748796" indent="-220517"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6A6E4B2E-3F56-4AA3-B32F-E24FCE3F7AFC}" type="slidenum">
              <a:rPr lang="zh-TW" altLang="en-US" smtClean="0">
                <a:latin typeface="Arial" charset="0"/>
              </a:rPr>
              <a:pPr eaLnBrk="1" hangingPunct="1">
                <a:spcBef>
                  <a:spcPct val="0"/>
                </a:spcBef>
              </a:pPr>
              <a:t>10</a:t>
            </a:fld>
            <a:endParaRPr lang="en-US" altLang="zh-TW">
              <a:latin typeface="Arial" charset="0"/>
            </a:endParaRPr>
          </a:p>
        </p:txBody>
      </p:sp>
    </p:spTree>
    <p:extLst>
      <p:ext uri="{BB962C8B-B14F-4D97-AF65-F5344CB8AC3E}">
        <p14:creationId xmlns:p14="http://schemas.microsoft.com/office/powerpoint/2010/main" val="2838962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B0B933C-5C64-4D32-AC82-166FD3604BDA}" type="datetime1">
              <a:rPr lang="zh-TW" altLang="en-US" smtClean="0"/>
              <a:pPr/>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9142228" y="6404913"/>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11"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2" name="群組 11"/>
          <p:cNvGrpSpPr/>
          <p:nvPr userDrawn="1"/>
        </p:nvGrpSpPr>
        <p:grpSpPr>
          <a:xfrm>
            <a:off x="0" y="76202"/>
            <a:ext cx="12192000" cy="631371"/>
            <a:chOff x="0" y="76202"/>
            <a:chExt cx="12192000" cy="631371"/>
          </a:xfrm>
        </p:grpSpPr>
        <p:sp>
          <p:nvSpPr>
            <p:cNvPr id="13" name="矩形 12"/>
            <p:cNvSpPr/>
            <p:nvPr userDrawn="1"/>
          </p:nvSpPr>
          <p:spPr>
            <a:xfrm>
              <a:off x="0" y="76202"/>
              <a:ext cx="12192000" cy="631371"/>
            </a:xfrm>
            <a:prstGeom prst="rect">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111-EP</a:t>
              </a:r>
              <a:endParaRPr lang="zh-TW" altLang="en-US" sz="1500" b="1" dirty="0">
                <a:solidFill>
                  <a:schemeClr val="bg1"/>
                </a:solidFill>
              </a:endParaRPr>
            </a:p>
          </p:txBody>
        </p:sp>
      </p:grpSp>
      <p:sp>
        <p:nvSpPr>
          <p:cNvPr id="16" name="文字方塊 15"/>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Tree>
    <p:extLst>
      <p:ext uri="{BB962C8B-B14F-4D97-AF65-F5344CB8AC3E}">
        <p14:creationId xmlns:p14="http://schemas.microsoft.com/office/powerpoint/2010/main" val="27440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E9CCBBE-43CF-4A78-88AE-28F316077B2F}" type="datetime1">
              <a:rPr lang="zh-TW" altLang="en-US" smtClean="0"/>
              <a:pPr/>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70309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C1B7D43-4BE5-4BB8-B447-E01A9C70FB01}" type="datetime1">
              <a:rPr lang="zh-TW" altLang="en-US" smtClean="0"/>
              <a:pPr/>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119946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CD9063B-1193-4DEC-9F68-B132F359ED75}" type="datetime1">
              <a:rPr lang="zh-TW" altLang="en-US" smtClean="0"/>
              <a:pPr/>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209121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09600" y="1600201"/>
            <a:ext cx="10972800" cy="4525963"/>
          </a:xfrm>
        </p:spPr>
        <p:txBody>
          <a:bodyPr/>
          <a:lstStyle/>
          <a:p>
            <a:pPr lvl="0"/>
            <a:endParaRPr lang="zh-TW" altLang="en-US"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D6AA8FAB-159B-463B-B2B8-D9C50939D111}" type="datetime1">
              <a:rPr lang="zh-TW" altLang="en-US" smtClean="0"/>
              <a:pPr>
                <a:defRPr/>
              </a:pPr>
              <a:t>2022/12/13</a:t>
            </a:fld>
            <a:endParaRPr lang="en-US" altLang="zh-TW"/>
          </a:p>
        </p:txBody>
      </p:sp>
      <p:sp>
        <p:nvSpPr>
          <p:cNvPr id="5"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8637D89E-1D42-404A-91EF-60F8155F3F22}" type="slidenum">
              <a:rPr lang="en-US" altLang="zh-TW"/>
              <a:pPr>
                <a:defRPr/>
              </a:pPr>
              <a:t>‹#›</a:t>
            </a:fld>
            <a:endParaRPr lang="en-US" altLang="zh-TW"/>
          </a:p>
        </p:txBody>
      </p:sp>
    </p:spTree>
    <p:extLst>
      <p:ext uri="{BB962C8B-B14F-4D97-AF65-F5344CB8AC3E}">
        <p14:creationId xmlns:p14="http://schemas.microsoft.com/office/powerpoint/2010/main" val="372970446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09600" y="1600200"/>
            <a:ext cx="109728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09600" y="3938589"/>
            <a:ext cx="109728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5D5C7B8F-DA9A-4FB7-B756-5F299B2E50AD}" type="datetime1">
              <a:rPr lang="zh-TW" altLang="en-US" smtClean="0"/>
              <a:pPr>
                <a:defRPr/>
              </a:pPr>
              <a:t>2022/12/13</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F3D107B-D40D-4A8D-8F5F-F8B098E846B7}" type="slidenum">
              <a:rPr lang="en-US" altLang="zh-TW"/>
              <a:pPr>
                <a:defRPr/>
              </a:pPr>
              <a:t>‹#›</a:t>
            </a:fld>
            <a:endParaRPr lang="en-US" altLang="zh-TW"/>
          </a:p>
        </p:txBody>
      </p:sp>
    </p:spTree>
    <p:extLst>
      <p:ext uri="{BB962C8B-B14F-4D97-AF65-F5344CB8AC3E}">
        <p14:creationId xmlns:p14="http://schemas.microsoft.com/office/powerpoint/2010/main" val="304848810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09600" y="1600201"/>
            <a:ext cx="53848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新細明體" charset="-120"/>
              </a:defRPr>
            </a:lvl1pPr>
          </a:lstStyle>
          <a:p>
            <a:pPr>
              <a:defRPr/>
            </a:pPr>
            <a:fld id="{DFE8A91A-40ED-4499-8F6F-858CE1320A2A}" type="datetime1">
              <a:rPr lang="zh-TW" altLang="en-US" smtClean="0"/>
              <a:pPr>
                <a:defRPr/>
              </a:pPr>
              <a:t>2022/12/13</a:t>
            </a:fld>
            <a:endParaRPr lang="en-US" altLang="zh-TW"/>
          </a:p>
        </p:txBody>
      </p:sp>
      <p:sp>
        <p:nvSpPr>
          <p:cNvPr id="6" name="Rectangle 5"/>
          <p:cNvSpPr>
            <a:spLocks noGrp="1" noChangeArrowheads="1"/>
          </p:cNvSpPr>
          <p:nvPr>
            <p:ph type="ftr" sz="quarter" idx="11"/>
          </p:nvPr>
        </p:nvSpPr>
        <p:spPr/>
        <p:txBody>
          <a:bodyPr/>
          <a:lstStyle>
            <a:lvl1pPr>
              <a:defRPr>
                <a:latin typeface="Arial" charset="0"/>
                <a:ea typeface="新細明體" charset="-12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E7B6768-4C0B-4587-B68B-C5EAAD545ABD}" type="slidenum">
              <a:rPr lang="en-US" altLang="zh-TW"/>
              <a:pPr>
                <a:defRPr/>
              </a:pPr>
              <a:t>‹#›</a:t>
            </a:fld>
            <a:endParaRPr lang="en-US" altLang="zh-TW"/>
          </a:p>
        </p:txBody>
      </p:sp>
    </p:spTree>
    <p:extLst>
      <p:ext uri="{BB962C8B-B14F-4D97-AF65-F5344CB8AC3E}">
        <p14:creationId xmlns:p14="http://schemas.microsoft.com/office/powerpoint/2010/main" val="1009536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CB2189F-1E0F-4A71-AD41-16E5D1D59EA3}" type="datetime1">
              <a:rPr lang="zh-TW" altLang="en-US" smtClean="0"/>
              <a:pPr/>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142228" y="6396600"/>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3" name="群組 12"/>
          <p:cNvGrpSpPr/>
          <p:nvPr userDrawn="1"/>
        </p:nvGrpSpPr>
        <p:grpSpPr>
          <a:xfrm>
            <a:off x="0" y="76202"/>
            <a:ext cx="12192000" cy="631371"/>
            <a:chOff x="0" y="76202"/>
            <a:chExt cx="12192000" cy="631371"/>
          </a:xfrm>
        </p:grpSpPr>
        <p:sp>
          <p:nvSpPr>
            <p:cNvPr id="10" name="矩形 9"/>
            <p:cNvSpPr/>
            <p:nvPr userDrawn="1"/>
          </p:nvSpPr>
          <p:spPr>
            <a:xfrm>
              <a:off x="0" y="76202"/>
              <a:ext cx="12192000" cy="631371"/>
            </a:xfrm>
            <a:prstGeom prst="rect">
              <a:avLst/>
            </a:prstGeom>
            <a:solidFill>
              <a:srgbClr val="FFE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111-EP</a:t>
              </a:r>
              <a:endParaRPr lang="zh-TW" altLang="en-US" sz="1500" b="1" dirty="0">
                <a:solidFill>
                  <a:schemeClr val="bg1"/>
                </a:solidFill>
              </a:endParaRPr>
            </a:p>
          </p:txBody>
        </p:sp>
      </p:gr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技優入學</a:t>
            </a:r>
          </a:p>
        </p:txBody>
      </p:sp>
    </p:spTree>
    <p:extLst>
      <p:ext uri="{BB962C8B-B14F-4D97-AF65-F5344CB8AC3E}">
        <p14:creationId xmlns:p14="http://schemas.microsoft.com/office/powerpoint/2010/main" val="7624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4210FA1F-828B-40D3-8399-3194710DBAF3}" type="datetime1">
              <a:rPr lang="zh-TW" altLang="en-US" smtClean="0"/>
              <a:pPr/>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104301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E4DF4B5-FA78-4C01-8C86-4054C5E92FA3}" type="datetime1">
              <a:rPr lang="zh-TW" altLang="en-US" smtClean="0"/>
              <a:pPr/>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327890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AC599065-A784-4F9A-81DF-10477C1AA90C}" type="datetime1">
              <a:rPr lang="zh-TW" altLang="en-US" smtClean="0"/>
              <a:pPr/>
              <a:t>2022/12/13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878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CAD5AD6-A804-4233-A1B8-26514C32C90C}" type="datetime1">
              <a:rPr lang="zh-TW" altLang="en-US" smtClean="0"/>
              <a:pPr/>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8" name="投影片編號版面配置區 5"/>
          <p:cNvSpPr txBox="1">
            <a:spLocks/>
          </p:cNvSpPr>
          <p:nvPr userDrawn="1"/>
        </p:nvSpPr>
        <p:spPr>
          <a:xfrm>
            <a:off x="9142228" y="640491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15" name="群組 14"/>
          <p:cNvGrpSpPr/>
          <p:nvPr userDrawn="1"/>
        </p:nvGrpSpPr>
        <p:grpSpPr>
          <a:xfrm>
            <a:off x="0" y="76202"/>
            <a:ext cx="12192000" cy="631371"/>
            <a:chOff x="0" y="76202"/>
            <a:chExt cx="12192000" cy="631371"/>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技優入學</a:t>
            </a:r>
          </a:p>
        </p:txBody>
      </p:sp>
    </p:spTree>
    <p:extLst>
      <p:ext uri="{BB962C8B-B14F-4D97-AF65-F5344CB8AC3E}">
        <p14:creationId xmlns:p14="http://schemas.microsoft.com/office/powerpoint/2010/main" val="305873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4A07929-F5B3-4B3A-AEC0-FF2F0968C410}" type="datetime1">
              <a:rPr lang="zh-TW" altLang="en-US" smtClean="0"/>
              <a:pPr/>
              <a:t>2022/12/13</a:t>
            </a:fld>
            <a:endParaRPr lang="zh-TW" altLang="en-US"/>
          </a:p>
        </p:txBody>
      </p:sp>
      <p:sp>
        <p:nvSpPr>
          <p:cNvPr id="3" name="頁尾版面配置區 2"/>
          <p:cNvSpPr>
            <a:spLocks noGrp="1"/>
          </p:cNvSpPr>
          <p:nvPr>
            <p:ph type="ftr" sz="quarter" idx="11"/>
          </p:nvPr>
        </p:nvSpPr>
        <p:spPr/>
        <p:txBody>
          <a:bodyPr/>
          <a:lstStyle/>
          <a:p>
            <a:endParaRPr lang="zh-TW" altLang="en-US"/>
          </a:p>
        </p:txBody>
      </p:sp>
      <p:pic>
        <p:nvPicPr>
          <p:cNvPr id="5"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6" name="群組 5"/>
          <p:cNvGrpSpPr/>
          <p:nvPr userDrawn="1"/>
        </p:nvGrpSpPr>
        <p:grpSpPr>
          <a:xfrm>
            <a:off x="0" y="76202"/>
            <a:ext cx="12192000" cy="631371"/>
            <a:chOff x="0" y="76202"/>
            <a:chExt cx="12192000" cy="631371"/>
          </a:xfrm>
        </p:grpSpPr>
        <p:sp>
          <p:nvSpPr>
            <p:cNvPr id="7" name="矩形 6"/>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0" name="文字方塊 9"/>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1" name="文字方塊 10"/>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a:t>
            </a:r>
            <a:r>
              <a:rPr lang="zh-TW" altLang="en-US" sz="6600" b="1" cap="none" spc="0" dirty="0">
                <a:ln w="22225">
                  <a:solidFill>
                    <a:schemeClr val="accent2"/>
                  </a:solidFill>
                  <a:prstDash val="solid"/>
                </a:ln>
                <a:solidFill>
                  <a:schemeClr val="accent2">
                    <a:lumMod val="40000"/>
                    <a:lumOff val="60000"/>
                  </a:schemeClr>
                </a:solidFill>
                <a:effectLst/>
                <a:latin typeface="華康正顏楷體W5" panose="03000509000000000000" pitchFamily="65" charset="-120"/>
                <a:ea typeface="華康正顏楷體W5" panose="03000509000000000000" pitchFamily="65" charset="-120"/>
              </a:rPr>
              <a:t>甄審</a:t>
            </a:r>
            <a:endParaRPr lang="zh-TW" altLang="en-US" sz="6600" dirty="0">
              <a:ln>
                <a:solidFill>
                  <a:srgbClr val="7030A0"/>
                </a:solidFill>
              </a:ln>
              <a:solidFill>
                <a:schemeClr val="accent2">
                  <a:lumMod val="75000"/>
                </a:schemeClr>
              </a:solidFill>
              <a:latin typeface="華康正顏楷體W5" panose="03000509000000000000" pitchFamily="65" charset="-120"/>
              <a:ea typeface="華康正顏楷體W5" panose="03000509000000000000" pitchFamily="65" charset="-120"/>
            </a:endParaRPr>
          </a:p>
        </p:txBody>
      </p:sp>
      <p:sp>
        <p:nvSpPr>
          <p:cNvPr id="12" name="投影片編號版面配置區 5"/>
          <p:cNvSpPr txBox="1">
            <a:spLocks/>
          </p:cNvSpPr>
          <p:nvPr userDrawn="1"/>
        </p:nvSpPr>
        <p:spPr>
          <a:xfrm>
            <a:off x="9142228" y="6413225"/>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spTree>
    <p:extLst>
      <p:ext uri="{BB962C8B-B14F-4D97-AF65-F5344CB8AC3E}">
        <p14:creationId xmlns:p14="http://schemas.microsoft.com/office/powerpoint/2010/main" val="41062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276D79A-CFFE-445B-B6DD-6F39C6CD8B75}" type="datetime1">
              <a:rPr lang="zh-TW" altLang="en-US" smtClean="0"/>
              <a:pPr/>
              <a:t>2022/12/13</a:t>
            </a:fld>
            <a:endParaRPr lang="zh-TW" altLang="en-US"/>
          </a:p>
        </p:txBody>
      </p:sp>
      <p:sp>
        <p:nvSpPr>
          <p:cNvPr id="3" name="頁尾版面配置區 2"/>
          <p:cNvSpPr>
            <a:spLocks noGrp="1"/>
          </p:cNvSpPr>
          <p:nvPr>
            <p:ph type="ftr" sz="quarter" idx="11"/>
          </p:nvPr>
        </p:nvSpPr>
        <p:spPr/>
        <p:txBody>
          <a:bodyPr/>
          <a:lstStyle/>
          <a:p>
            <a:endParaRPr lang="zh-TW" altLang="en-US"/>
          </a:p>
        </p:txBody>
      </p:sp>
      <p:pic>
        <p:nvPicPr>
          <p:cNvPr id="5"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grpSp>
        <p:nvGrpSpPr>
          <p:cNvPr id="6" name="群組 5"/>
          <p:cNvGrpSpPr/>
          <p:nvPr userDrawn="1"/>
        </p:nvGrpSpPr>
        <p:grpSpPr>
          <a:xfrm>
            <a:off x="0" y="76202"/>
            <a:ext cx="12192000" cy="631371"/>
            <a:chOff x="0" y="76202"/>
            <a:chExt cx="12192000" cy="631371"/>
          </a:xfrm>
        </p:grpSpPr>
        <p:sp>
          <p:nvSpPr>
            <p:cNvPr id="7" name="矩形 6"/>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userDrawn="1"/>
          </p:nvSpPr>
          <p:spPr>
            <a:xfrm>
              <a:off x="24667" y="239879"/>
              <a:ext cx="1056839" cy="323165"/>
            </a:xfrm>
            <a:prstGeom prst="rect">
              <a:avLst/>
            </a:prstGeom>
          </p:spPr>
          <p:txBody>
            <a:bodyPr wrap="square">
              <a:spAutoFit/>
            </a:bodyPr>
            <a:lstStyle/>
            <a:p>
              <a:r>
                <a:rPr lang="en-US" altLang="zh-TW" sz="1500" b="1" dirty="0">
                  <a:solidFill>
                    <a:schemeClr val="bg1"/>
                  </a:solidFill>
                </a:rPr>
                <a:t>112-EP</a:t>
              </a:r>
              <a:endParaRPr lang="zh-TW" altLang="en-US" sz="1500" b="1" dirty="0">
                <a:solidFill>
                  <a:schemeClr val="bg1"/>
                </a:solidFill>
              </a:endParaRPr>
            </a:p>
          </p:txBody>
        </p:sp>
      </p:grpSp>
      <p:sp>
        <p:nvSpPr>
          <p:cNvPr id="10" name="文字方塊 9"/>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1" name="文字方塊 10"/>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技優</a:t>
            </a:r>
            <a:r>
              <a:rPr lang="zh-TW" alt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華康正顏楷體W5" panose="03000509000000000000" pitchFamily="65" charset="-120"/>
                <a:ea typeface="華康正顏楷體W5" panose="03000509000000000000" pitchFamily="65" charset="-120"/>
              </a:rPr>
              <a:t>保送</a:t>
            </a:r>
          </a:p>
        </p:txBody>
      </p:sp>
      <p:sp>
        <p:nvSpPr>
          <p:cNvPr id="12" name="投影片編號版面配置區 5"/>
          <p:cNvSpPr txBox="1">
            <a:spLocks/>
          </p:cNvSpPr>
          <p:nvPr userDrawn="1"/>
        </p:nvSpPr>
        <p:spPr>
          <a:xfrm>
            <a:off x="9142228" y="6404913"/>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spTree>
    <p:extLst>
      <p:ext uri="{BB962C8B-B14F-4D97-AF65-F5344CB8AC3E}">
        <p14:creationId xmlns:p14="http://schemas.microsoft.com/office/powerpoint/2010/main" val="19510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FEFCD21D-414F-462F-B595-A0553A1F4149}" type="datetime1">
              <a:rPr lang="zh-TW" altLang="en-US" smtClean="0"/>
              <a:pPr/>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363343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6DBC-D705-4FA2-B8ED-C82899E8C7C8}" type="datetime1">
              <a:rPr lang="zh-TW" altLang="en-US" smtClean="0"/>
              <a:pPr/>
              <a:t>2022/12/13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D296-0923-4B30-8558-81C121D8C7E7}" type="slidenum">
              <a:rPr lang="zh-TW" altLang="en-US" smtClean="0"/>
              <a:pPr/>
              <a:t>‹#›</a:t>
            </a:fld>
            <a:endParaRPr lang="zh-TW" altLang="en-US"/>
          </a:p>
        </p:txBody>
      </p:sp>
    </p:spTree>
    <p:extLst>
      <p:ext uri="{BB962C8B-B14F-4D97-AF65-F5344CB8AC3E}">
        <p14:creationId xmlns:p14="http://schemas.microsoft.com/office/powerpoint/2010/main" val="106768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3"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111</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15~27</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p:spPr>
        <p:txBody>
          <a:bodyPr wrap="square" anchor="ctr">
            <a:spAutoFit/>
          </a:bodyPr>
          <a:lstStyle/>
          <a:p>
            <a:pPr algn="ctr">
              <a:lnSpc>
                <a:spcPct val="110000"/>
              </a:lnSpc>
            </a:pPr>
            <a:r>
              <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技優</a:t>
            </a:r>
            <a:r>
              <a:rPr lang="en-US" altLang="zh-TW"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甄審、保送</a:t>
            </a:r>
            <a:r>
              <a:rPr lang="en-US" altLang="zh-TW"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入學</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試務作業流程宣導說明會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BFD9D296-0923-4B30-8558-81C121D8C7E7}" type="slidenum">
              <a:rPr lang="zh-TW" altLang="en-US" smtClean="0"/>
              <a:pPr/>
              <a:t>1</a:t>
            </a:fld>
            <a:endParaRPr lang="zh-TW" altLang="en-US" dirty="0"/>
          </a:p>
        </p:txBody>
      </p:sp>
    </p:spTree>
    <p:extLst>
      <p:ext uri="{BB962C8B-B14F-4D97-AF65-F5344CB8AC3E}">
        <p14:creationId xmlns:p14="http://schemas.microsoft.com/office/powerpoint/2010/main" val="38776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04" name="Group 56"/>
          <p:cNvGraphicFramePr>
            <a:graphicFrameLocks noGrp="1"/>
          </p:cNvGraphicFramePr>
          <p:nvPr>
            <p:extLst>
              <p:ext uri="{D42A27DB-BD31-4B8C-83A1-F6EECF244321}">
                <p14:modId xmlns:p14="http://schemas.microsoft.com/office/powerpoint/2010/main" val="1055753089"/>
              </p:ext>
            </p:extLst>
          </p:nvPr>
        </p:nvGraphicFramePr>
        <p:xfrm>
          <a:off x="942976" y="667249"/>
          <a:ext cx="11001374" cy="5946040"/>
        </p:xfrm>
        <a:graphic>
          <a:graphicData uri="http://schemas.openxmlformats.org/drawingml/2006/table">
            <a:tbl>
              <a:tblPr/>
              <a:tblGrid>
                <a:gridCol w="628649">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2600196">
                  <a:extLst>
                    <a:ext uri="{9D8B030D-6E8A-4147-A177-3AD203B41FA5}">
                      <a16:colId xmlns:a16="http://schemas.microsoft.com/office/drawing/2014/main" val="20002"/>
                    </a:ext>
                  </a:extLst>
                </a:gridCol>
                <a:gridCol w="2207330">
                  <a:extLst>
                    <a:ext uri="{9D8B030D-6E8A-4147-A177-3AD203B41FA5}">
                      <a16:colId xmlns:a16="http://schemas.microsoft.com/office/drawing/2014/main" val="20003"/>
                    </a:ext>
                  </a:extLst>
                </a:gridCol>
                <a:gridCol w="3231574">
                  <a:extLst>
                    <a:ext uri="{9D8B030D-6E8A-4147-A177-3AD203B41FA5}">
                      <a16:colId xmlns:a16="http://schemas.microsoft.com/office/drawing/2014/main" val="20004"/>
                    </a:ext>
                  </a:extLst>
                </a:gridCol>
              </a:tblGrid>
              <a:tr h="415093">
                <a:tc gridSpan="2">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競賽、證照名稱</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主辦單位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競賽優勝名次</a:t>
                      </a:r>
                    </a:p>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或證照等級</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甄審優待加分</a:t>
                      </a:r>
                      <a:endParaRPr kumimoji="1" lang="en-US" altLang="zh-TW"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3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百分比</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40540">
                <a:tc rowSpan="3"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全國中小學科學展覽</a:t>
                      </a:r>
                    </a:p>
                    <a:p>
                      <a:pPr marL="0" marR="0" lvl="0" indent="0" algn="l" defTabSz="914400" rtl="0" eaLnBrk="0" fontAlgn="base" latinLnBrk="0" hangingPunct="0">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臺灣國際科學展覽會</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hMerge="1">
                  <a:txBody>
                    <a:bodyPr/>
                    <a:lstStyle/>
                    <a:p>
                      <a:endParaRPr lang="zh-TW" altLang="en-US"/>
                    </a:p>
                  </a:txBody>
                  <a:tcPr/>
                </a:tc>
                <a:tc rowSpan="3">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國立臺灣科學教育館</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4054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054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佳作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0540">
                <a:tc rowSpan="2"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中央各級機關及直轄市政府主辦之全國性各項技藝技能競賽</a:t>
                      </a:r>
                      <a:endPar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l" defTabSz="914400" rtl="0" eaLnBrk="1" fontAlgn="base" latinLnBrk="0" hangingPunct="1">
                        <a:lnSpc>
                          <a:spcPts val="1500"/>
                        </a:lnSpc>
                        <a:spcBef>
                          <a:spcPts val="0"/>
                        </a:spcBef>
                        <a:spcAft>
                          <a:spcPts val="0"/>
                        </a:spcAft>
                        <a:buClrTx/>
                        <a:buSzTx/>
                        <a:buFontTx/>
                        <a:buNone/>
                        <a:tabLst/>
                      </a:pP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請參閱簡章第</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30</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頁競賽加分項目</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中央各級機關或直轄市政府</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1-3</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20%</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87580">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其餘得獎者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0540">
                <a:tc rowSpan="2"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領有技術士證者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algn="just">
                        <a:lnSpc>
                          <a:spcPts val="1500"/>
                        </a:lnSpc>
                        <a:spcBef>
                          <a:spcPts val="0"/>
                        </a:spcBef>
                        <a:spcAft>
                          <a:spcPts val="0"/>
                        </a:spcAft>
                      </a:pPr>
                      <a:r>
                        <a:rPr kumimoji="1" 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勞動部</a:t>
                      </a:r>
                      <a:endPar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algn="just">
                        <a:lnSpc>
                          <a:spcPts val="1500"/>
                        </a:lnSpc>
                        <a:spcBef>
                          <a:spcPts val="0"/>
                        </a:spcBef>
                        <a:spcAft>
                          <a:spcPts val="0"/>
                        </a:spcAft>
                      </a:pPr>
                      <a:r>
                        <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原</a:t>
                      </a:r>
                      <a:r>
                        <a:rPr kumimoji="1" 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行政院勞工委員會</a:t>
                      </a:r>
                      <a:r>
                        <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甲級技術士證</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85097">
                <a:tc gridSpan="2" vMerge="1">
                  <a:txBody>
                    <a:bodyPr/>
                    <a:lstStyle/>
                    <a:p>
                      <a:endParaRPr lang="zh-TW" altLang="en-US"/>
                    </a:p>
                  </a:txBody>
                  <a:tcPr/>
                </a:tc>
                <a:tc hMerge="1" vMerge="1">
                  <a:txBody>
                    <a:bodyPr/>
                    <a:lstStyle/>
                    <a:p>
                      <a:endParaRPr lang="zh-TW" altLang="en-US"/>
                    </a:p>
                  </a:txBody>
                  <a:tcPr/>
                </a:tc>
                <a:tc vMerge="1">
                  <a:txBody>
                    <a:bodyPr/>
                    <a:lstStyle/>
                    <a:p>
                      <a:pPr algn="just">
                        <a:spcAft>
                          <a:spcPts val="0"/>
                        </a:spcAft>
                      </a:pPr>
                      <a:endParaRPr lang="zh-TW" sz="1200" kern="100" dirty="0">
                        <a:effectLst/>
                        <a:latin typeface="Times New Roman"/>
                        <a:ea typeface="新細明體"/>
                      </a:endParaRPr>
                    </a:p>
                  </a:txBody>
                  <a:tcPr marL="68580" marR="68580" marT="0" marB="0" anchor="ct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乙級技術士證</a:t>
                      </a:r>
                      <a:endPar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l" defTabSz="914400" rtl="0" eaLnBrk="1" fontAlgn="base" latinLnBrk="0" hangingPunct="1">
                        <a:lnSpc>
                          <a:spcPts val="1500"/>
                        </a:lnSpc>
                        <a:spcBef>
                          <a:spcPts val="0"/>
                        </a:spcBef>
                        <a:spcAft>
                          <a:spcPts val="0"/>
                        </a:spcAft>
                        <a:buClrTx/>
                        <a:buSzTx/>
                        <a:buFontTx/>
                        <a:buNone/>
                        <a:tabLst/>
                      </a:pPr>
                      <a:r>
                        <a:rPr lang="zh-TW" altLang="zh-TW" sz="1300" kern="1200" dirty="0">
                          <a:solidFill>
                            <a:schemeClr val="tx1"/>
                          </a:solidFill>
                          <a:effectLst/>
                          <a:latin typeface="微軟正黑體" pitchFamily="34" charset="-120"/>
                          <a:ea typeface="微軟正黑體" pitchFamily="34" charset="-120"/>
                          <a:cs typeface="+mn-cs"/>
                        </a:rPr>
                        <a:t>（依相關程度）</a:t>
                      </a:r>
                      <a:endParaRPr kumimoji="1" lang="zh-TW" altLang="en-US"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zh-TW" altLang="zh-TW" sz="1300" kern="1200" dirty="0">
                          <a:solidFill>
                            <a:schemeClr val="tx1"/>
                          </a:solidFill>
                          <a:effectLst/>
                          <a:latin typeface="微軟正黑體" pitchFamily="34" charset="-120"/>
                          <a:ea typeface="微軟正黑體" pitchFamily="34" charset="-120"/>
                          <a:cs typeface="+mn-cs"/>
                        </a:rPr>
                        <a:t>高度相關增加甄審實得總分</a:t>
                      </a:r>
                      <a:r>
                        <a:rPr lang="en-US" altLang="zh-TW" sz="1300" kern="1200" dirty="0">
                          <a:solidFill>
                            <a:schemeClr val="tx1"/>
                          </a:solidFill>
                          <a:effectLst/>
                          <a:latin typeface="微軟正黑體" pitchFamily="34" charset="-120"/>
                          <a:ea typeface="微軟正黑體" pitchFamily="34" charset="-120"/>
                          <a:cs typeface="+mn-cs"/>
                        </a:rPr>
                        <a:t>15%</a:t>
                      </a:r>
                      <a:endParaRPr lang="zh-TW" altLang="zh-TW" sz="1300" kern="1200" dirty="0">
                        <a:solidFill>
                          <a:schemeClr val="tx1"/>
                        </a:solidFill>
                        <a:effectLst/>
                        <a:latin typeface="微軟正黑體" pitchFamily="34" charset="-120"/>
                        <a:ea typeface="微軟正黑體" pitchFamily="34" charset="-120"/>
                        <a:cs typeface="+mn-cs"/>
                      </a:endParaRPr>
                    </a:p>
                    <a:p>
                      <a:pPr algn="ctr"/>
                      <a:r>
                        <a:rPr lang="zh-TW" altLang="zh-TW" sz="1300" kern="1200" dirty="0">
                          <a:solidFill>
                            <a:schemeClr val="tx1"/>
                          </a:solidFill>
                          <a:effectLst/>
                          <a:latin typeface="微軟正黑體" pitchFamily="34" charset="-120"/>
                          <a:ea typeface="微軟正黑體" pitchFamily="34" charset="-120"/>
                          <a:cs typeface="+mn-cs"/>
                        </a:rPr>
                        <a:t>中度相關增加甄審實得總分</a:t>
                      </a:r>
                      <a:r>
                        <a:rPr lang="en-US" altLang="zh-TW" sz="1300" kern="1200" dirty="0">
                          <a:solidFill>
                            <a:schemeClr val="tx1"/>
                          </a:solidFill>
                          <a:effectLst/>
                          <a:latin typeface="微軟正黑體" pitchFamily="34" charset="-120"/>
                          <a:ea typeface="微軟正黑體" pitchFamily="34" charset="-120"/>
                          <a:cs typeface="+mn-cs"/>
                        </a:rPr>
                        <a:t>8%</a:t>
                      </a:r>
                      <a:endParaRPr lang="zh-TW" altLang="zh-TW" sz="1300" kern="1200" dirty="0">
                        <a:solidFill>
                          <a:schemeClr val="tx1"/>
                        </a:solidFill>
                        <a:effectLst/>
                        <a:latin typeface="微軟正黑體" pitchFamily="34" charset="-120"/>
                        <a:ea typeface="微軟正黑體" pitchFamily="34" charset="-120"/>
                        <a:cs typeface="+mn-cs"/>
                      </a:endParaRPr>
                    </a:p>
                    <a:p>
                      <a:pPr algn="ctr"/>
                      <a:r>
                        <a:rPr lang="zh-TW" altLang="zh-TW" sz="1300" kern="1200" dirty="0">
                          <a:solidFill>
                            <a:schemeClr val="tx1"/>
                          </a:solidFill>
                          <a:effectLst/>
                          <a:latin typeface="微軟正黑體" pitchFamily="34" charset="-120"/>
                          <a:ea typeface="微軟正黑體" pitchFamily="34" charset="-120"/>
                          <a:cs typeface="+mn-cs"/>
                        </a:rPr>
                        <a:t>低度相關增加甄審實得總分</a:t>
                      </a:r>
                      <a:r>
                        <a:rPr lang="en-US" altLang="zh-TW" sz="1300" kern="1200" dirty="0">
                          <a:solidFill>
                            <a:schemeClr val="tx1"/>
                          </a:solidFill>
                          <a:effectLst/>
                          <a:latin typeface="微軟正黑體" pitchFamily="34" charset="-120"/>
                          <a:ea typeface="微軟正黑體" pitchFamily="34" charset="-120"/>
                          <a:cs typeface="+mn-cs"/>
                        </a:rPr>
                        <a:t>4%</a:t>
                      </a:r>
                      <a:endPar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3066">
                <a:tc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專門職業及技術人員普通考試及格證書</a:t>
                      </a:r>
                      <a:endParaRPr kumimoji="1" lang="zh-TW" altLang="en-US"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algn="just">
                        <a:lnSpc>
                          <a:spcPts val="1500"/>
                        </a:lnSpc>
                        <a:spcAft>
                          <a:spcPts val="0"/>
                        </a:spcAft>
                      </a:pPr>
                      <a:r>
                        <a:rPr kumimoji="1" 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考選部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普通考試證書</a:t>
                      </a:r>
                      <a:endPar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300" kern="1200" dirty="0">
                          <a:solidFill>
                            <a:schemeClr val="tx1"/>
                          </a:solidFill>
                          <a:effectLst/>
                          <a:latin typeface="微軟正黑體" pitchFamily="34" charset="-120"/>
                          <a:ea typeface="微軟正黑體" pitchFamily="34" charset="-120"/>
                          <a:cs typeface="+mn-cs"/>
                        </a:rPr>
                        <a:t>（依相關程度）</a:t>
                      </a:r>
                      <a:endParaRPr kumimoji="1" lang="zh-TW" altLang="en-US"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zh-TW" altLang="zh-TW" sz="1300" kern="1200" dirty="0">
                          <a:solidFill>
                            <a:schemeClr val="tx1"/>
                          </a:solidFill>
                          <a:effectLst/>
                          <a:latin typeface="微軟正黑體" pitchFamily="34" charset="-120"/>
                          <a:ea typeface="微軟正黑體" pitchFamily="34" charset="-120"/>
                          <a:cs typeface="+mn-cs"/>
                        </a:rPr>
                        <a:t>高度相關增加甄審實得總分</a:t>
                      </a:r>
                      <a:r>
                        <a:rPr lang="en-US" altLang="zh-TW" sz="1300" kern="1200" dirty="0">
                          <a:solidFill>
                            <a:schemeClr val="tx1"/>
                          </a:solidFill>
                          <a:effectLst/>
                          <a:latin typeface="微軟正黑體" pitchFamily="34" charset="-120"/>
                          <a:ea typeface="微軟正黑體" pitchFamily="34" charset="-120"/>
                          <a:cs typeface="+mn-cs"/>
                        </a:rPr>
                        <a:t>15%</a:t>
                      </a:r>
                      <a:endParaRPr lang="zh-TW" altLang="zh-TW" sz="1300" kern="1200" dirty="0">
                        <a:solidFill>
                          <a:schemeClr val="tx1"/>
                        </a:solidFill>
                        <a:effectLst/>
                        <a:latin typeface="微軟正黑體" pitchFamily="34" charset="-120"/>
                        <a:ea typeface="微軟正黑體"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zh-TW" sz="1300" kern="1200" dirty="0">
                          <a:solidFill>
                            <a:schemeClr val="tx1"/>
                          </a:solidFill>
                          <a:effectLst/>
                          <a:latin typeface="微軟正黑體" pitchFamily="34" charset="-120"/>
                          <a:ea typeface="微軟正黑體" pitchFamily="34" charset="-120"/>
                          <a:cs typeface="+mn-cs"/>
                        </a:rPr>
                        <a:t>中度相關增加甄審實得總分</a:t>
                      </a:r>
                      <a:r>
                        <a:rPr lang="en-US" altLang="zh-TW" sz="1300" kern="1200" dirty="0">
                          <a:solidFill>
                            <a:schemeClr val="tx1"/>
                          </a:solidFill>
                          <a:effectLst/>
                          <a:latin typeface="微軟正黑體" pitchFamily="34" charset="-120"/>
                          <a:ea typeface="微軟正黑體" pitchFamily="34" charset="-120"/>
                          <a:cs typeface="+mn-cs"/>
                        </a:rPr>
                        <a:t>8%</a:t>
                      </a:r>
                      <a:endParaRPr lang="zh-TW" altLang="zh-TW" sz="1300" kern="1200" dirty="0">
                        <a:solidFill>
                          <a:schemeClr val="tx1"/>
                        </a:solidFill>
                        <a:effectLst/>
                        <a:latin typeface="微軟正黑體" pitchFamily="34" charset="-120"/>
                        <a:ea typeface="微軟正黑體"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521648"/>
                  </a:ext>
                </a:extLst>
              </a:tr>
              <a:tr h="403066">
                <a:tc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spc="-5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其他參加國際性特殊技藝技能競賽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endParaRPr kumimoji="1" lang="zh-TW"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獲相關競賽優勝名次</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15%-50%</a:t>
                      </a:r>
                    </a:p>
                    <a:p>
                      <a:pPr marL="0" marR="0" lvl="0" indent="0" algn="ctr" defTabSz="914400" rtl="0" eaLnBrk="0" fontAlgn="base" latinLnBrk="0" hangingPunct="0">
                        <a:lnSpc>
                          <a:spcPts val="1500"/>
                        </a:lnSpc>
                        <a:spcBef>
                          <a:spcPts val="0"/>
                        </a:spcBef>
                        <a:spcAft>
                          <a:spcPts val="0"/>
                        </a:spcAft>
                        <a:buClrTx/>
                        <a:buSzTx/>
                        <a:buFontTx/>
                        <a:buNone/>
                        <a:tabLst/>
                      </a:pPr>
                      <a:r>
                        <a:rPr kumimoji="1" lang="en-US" altLang="zh-TW" sz="130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30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由本委員會依相關資料認定</a:t>
                      </a:r>
                      <a:r>
                        <a:rPr kumimoji="1" lang="en-US" altLang="zh-TW" sz="130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altLang="en-US" sz="130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646399">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備註</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F79"/>
                    </a:solidFill>
                  </a:tcPr>
                </a:tc>
                <a:tc gridSpan="4">
                  <a:txBody>
                    <a:bodyPr/>
                    <a:lstStyle/>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中央各級機關及直轄市政府主辦，經本委員會認可之全國性各項技藝技能競賽，</a:t>
                      </a:r>
                      <a:r>
                        <a:rPr kumimoji="1" lang="zh-TW" altLang="en-US" sz="1300" b="1" i="0" u="sng" strike="noStrike" cap="none" normalizeH="0" baseline="0" dirty="0">
                          <a:ln>
                            <a:noFill/>
                          </a:ln>
                          <a:solidFill>
                            <a:srgbClr val="0000CC"/>
                          </a:solidFill>
                          <a:effectLst/>
                          <a:latin typeface="微軟正黑體" pitchFamily="34" charset="-120"/>
                          <a:ea typeface="微軟正黑體" pitchFamily="34" charset="-120"/>
                          <a:cs typeface="Times New Roman" panose="02020603050405020304" pitchFamily="18" charset="0"/>
                        </a:rPr>
                        <a:t>發證時之主辦單位和落款單位皆須為中央各級機關或直轄市主管行政機關，且落款人須為該機關首長</a:t>
                      </a: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，否則不在技優甄審入學採計範圍內。</a:t>
                      </a:r>
                      <a:endParaRPr kumimoji="1" lang="en-US" altLang="zh-TW"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同時持有</a:t>
                      </a:r>
                      <a:r>
                        <a:rPr kumimoji="1" lang="en-US" altLang="zh-TW"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2</a:t>
                      </a:r>
                      <a:r>
                        <a:rPr kumimoji="1" lang="zh-TW" altLang="en-US"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種以上符合加分優待之技藝技能競賽（展</a:t>
                      </a:r>
                      <a:r>
                        <a:rPr kumimoji="1" lang="zh-TW" altLang="en-US" sz="130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）或證照者，限</a:t>
                      </a:r>
                      <a:r>
                        <a:rPr kumimoji="1" lang="zh-TW" altLang="en-US"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選</a:t>
                      </a:r>
                      <a:r>
                        <a:rPr kumimoji="1" lang="en-US" altLang="zh-TW"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a:t>
                      </a:r>
                      <a:r>
                        <a:rPr kumimoji="1" lang="zh-TW" altLang="en-US"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項優待加分。</a:t>
                      </a:r>
                      <a:endParaRPr kumimoji="1" lang="en-US" altLang="zh-TW" sz="130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3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參加亞洲技能競賽，且取得該競賽各職類優勝名次者，可準同國際技能競賽獲獎或正備取國手資格及依優勝名次辦理其優待加分比率參加本招生。</a:t>
                      </a:r>
                      <a:endParaRPr kumimoji="1" lang="en-US" altLang="zh-TW" sz="13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lang="zh-TW" altLang="zh-TW" sz="1300" kern="0" dirty="0">
                          <a:solidFill>
                            <a:schemeClr val="tx1"/>
                          </a:solidFill>
                          <a:latin typeface="微軟正黑體" pitchFamily="34" charset="-120"/>
                          <a:ea typeface="微軟正黑體" pitchFamily="34" charset="-120"/>
                        </a:rPr>
                        <a:t>國際技能競賽各職類「青少年組」獲優勝名次者</a:t>
                      </a:r>
                      <a:r>
                        <a:rPr lang="zh-TW" altLang="zh-TW" sz="1300" b="1" kern="0" dirty="0">
                          <a:solidFill>
                            <a:schemeClr val="tx1"/>
                          </a:solidFill>
                          <a:latin typeface="微軟正黑體" pitchFamily="34" charset="-120"/>
                          <a:ea typeface="微軟正黑體" pitchFamily="34" charset="-120"/>
                        </a:rPr>
                        <a:t>不予參加本招生</a:t>
                      </a:r>
                      <a:r>
                        <a:rPr lang="zh-TW" altLang="zh-TW" sz="1300" kern="0" dirty="0">
                          <a:solidFill>
                            <a:schemeClr val="tx1"/>
                          </a:solidFill>
                          <a:latin typeface="微軟正黑體" pitchFamily="34" charset="-120"/>
                          <a:ea typeface="微軟正黑體" pitchFamily="34" charset="-120"/>
                        </a:rPr>
                        <a:t>。</a:t>
                      </a:r>
                      <a:endParaRPr kumimoji="0" lang="en-US" altLang="zh-TW" sz="1300" b="0" i="0" u="none" strike="noStrike" kern="0" cap="none" normalizeH="0" baseline="0" dirty="0">
                        <a:ln>
                          <a:noFill/>
                        </a:ln>
                        <a:solidFill>
                          <a:schemeClr val="tx1"/>
                        </a:solidFill>
                        <a:effectLst/>
                        <a:latin typeface="微軟正黑體" pitchFamily="34" charset="-120"/>
                        <a:ea typeface="微軟正黑體" pitchFamily="34" charset="-120"/>
                        <a:cs typeface="+mn-cs"/>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zh-TW" sz="130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全國高職學生團隊技術創造力培訓與競賽活動佳作獎項採計自</a:t>
                      </a:r>
                      <a:r>
                        <a:rPr kumimoji="1" lang="en-US" altLang="zh-TW" sz="130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110</a:t>
                      </a:r>
                      <a:r>
                        <a:rPr kumimoji="1" lang="zh-TW" altLang="zh-TW" sz="130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年起獲獎考生始具報名資格。</a:t>
                      </a:r>
                      <a:endParaRPr kumimoji="1" lang="en-US" altLang="zh-TW" sz="1300" b="0" i="0" u="none" strike="noStrike" kern="1200"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30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本學年度本招生採計之技藝技能競賽獲獎或</a:t>
                      </a:r>
                      <a:r>
                        <a:rPr kumimoji="1" lang="zh-TW" altLang="en-US" sz="1300" b="0" i="0" u="none" strike="noStrike" kern="1200"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證照截止</a:t>
                      </a:r>
                      <a:r>
                        <a:rPr kumimoji="1" lang="zh-TW" altLang="en-US" sz="130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日為</a:t>
                      </a:r>
                      <a:r>
                        <a:rPr kumimoji="1" lang="en-US" altLang="zh-TW"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112</a:t>
                      </a:r>
                      <a:r>
                        <a:rPr kumimoji="1" lang="zh-TW" altLang="en-US"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年</a:t>
                      </a:r>
                      <a:r>
                        <a:rPr kumimoji="1" lang="en-US" altLang="zh-TW"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5</a:t>
                      </a:r>
                      <a:r>
                        <a:rPr kumimoji="1" lang="zh-TW" altLang="en-US"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月</a:t>
                      </a:r>
                      <a:r>
                        <a:rPr kumimoji="1" lang="en-US" altLang="zh-TW"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9</a:t>
                      </a:r>
                      <a:r>
                        <a:rPr kumimoji="1" lang="zh-TW" altLang="en-US" sz="130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日（二）</a:t>
                      </a:r>
                      <a:r>
                        <a:rPr kumimoji="1" lang="zh-TW" altLang="en-US" sz="130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bl>
          </a:graphicData>
        </a:graphic>
      </p:graphicFrame>
      <p:sp>
        <p:nvSpPr>
          <p:cNvPr id="14" name="Rectangle 4"/>
          <p:cNvSpPr txBox="1">
            <a:spLocks noChangeArrowheads="1"/>
          </p:cNvSpPr>
          <p:nvPr/>
        </p:nvSpPr>
        <p:spPr bwMode="auto">
          <a:xfrm>
            <a:off x="942976" y="136873"/>
            <a:ext cx="10725152" cy="614363"/>
          </a:xfrm>
          <a:prstGeom prst="rect">
            <a:avLst/>
          </a:prstGeom>
          <a:noFill/>
          <a:ln w="9525">
            <a:noFill/>
            <a:miter lim="800000"/>
            <a:headEnd/>
            <a:tailEnd/>
          </a:ln>
        </p:spPr>
        <p:txBody>
          <a:bodyPr anchor="ctr"/>
          <a:lstStyle/>
          <a:p>
            <a:pPr algn="ctr">
              <a:defRPr/>
            </a:pPr>
            <a:r>
              <a:rPr lang="zh-TW" altLang="en-US" sz="2000" kern="0" dirty="0">
                <a:latin typeface="微軟正黑體" panose="020B0604030504040204" pitchFamily="34" charset="-120"/>
                <a:ea typeface="微軟正黑體" panose="020B0604030504040204" pitchFamily="34" charset="-120"/>
                <a:cs typeface="華康中黑體" pitchFamily="49" charset="-120"/>
              </a:rPr>
              <a:t>技優甄審競賽優勝名次或證照等級優待加分標準表</a:t>
            </a:r>
          </a:p>
        </p:txBody>
      </p:sp>
    </p:spTree>
    <p:extLst>
      <p:ext uri="{BB962C8B-B14F-4D97-AF65-F5344CB8AC3E}">
        <p14:creationId xmlns:p14="http://schemas.microsoft.com/office/powerpoint/2010/main" val="107496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81513" y="5560439"/>
            <a:ext cx="3398898" cy="578492"/>
          </a:xfrm>
          <a:prstGeom prst="rect">
            <a:avLst/>
          </a:prstGeom>
        </p:spPr>
        <p:txBody>
          <a:bodyPr wrap="square">
            <a:spAutoFit/>
          </a:bodyPr>
          <a:lstStyle/>
          <a:p>
            <a:pPr>
              <a:lnSpc>
                <a:spcPct val="150000"/>
              </a:lnSpc>
              <a:spcBef>
                <a:spcPts val="600"/>
              </a:spcBef>
              <a:buClr>
                <a:srgbClr val="FFB41D"/>
              </a:buClr>
              <a:defRPr/>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112.5.18(</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起</a:t>
            </a:r>
            <a:endPar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圓角矩形 16"/>
          <p:cNvSpPr>
            <a:spLocks noChangeArrowheads="1"/>
          </p:cNvSpPr>
          <p:nvPr/>
        </p:nvSpPr>
        <p:spPr bwMode="auto">
          <a:xfrm>
            <a:off x="840059" y="4976436"/>
            <a:ext cx="5865541"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資格審查結果</a:t>
            </a:r>
            <a:r>
              <a:rPr lang="en-US" altLang="zh-TW" sz="2800" kern="0" dirty="0">
                <a:latin typeface="微軟正黑體" panose="020B0604030504040204" pitchFamily="34" charset="-120"/>
                <a:ea typeface="微軟正黑體" panose="020B0604030504040204" pitchFamily="34" charset="-120"/>
                <a:cs typeface="華康中黑體" pitchFamily="49" charset="-120"/>
              </a:rPr>
              <a:t>(</a:t>
            </a:r>
            <a:r>
              <a:rPr lang="zh-TW" altLang="en-US" sz="2800" kern="0" dirty="0">
                <a:latin typeface="微軟正黑體" panose="020B0604030504040204" pitchFamily="34" charset="-120"/>
                <a:ea typeface="微軟正黑體" panose="020B0604030504040204" pitchFamily="34" charset="-120"/>
                <a:cs typeface="華康中黑體" pitchFamily="49" charset="-120"/>
              </a:rPr>
              <a:t>含優待加分比率</a:t>
            </a:r>
            <a:r>
              <a:rPr lang="en-US" altLang="zh-TW" sz="2800" kern="0" dirty="0">
                <a:latin typeface="微軟正黑體" panose="020B0604030504040204" pitchFamily="34" charset="-120"/>
                <a:ea typeface="微軟正黑體" panose="020B0604030504040204" pitchFamily="34" charset="-120"/>
                <a:cs typeface="華康中黑體" pitchFamily="49" charset="-120"/>
              </a:rPr>
              <a:t>)</a:t>
            </a:r>
            <a:r>
              <a:rPr lang="zh-TW" altLang="en-US" sz="2800" kern="0" dirty="0">
                <a:latin typeface="微軟正黑體" panose="020B0604030504040204" pitchFamily="34" charset="-120"/>
                <a:ea typeface="微軟正黑體" panose="020B0604030504040204" pitchFamily="34" charset="-120"/>
                <a:cs typeface="華康中黑體" pitchFamily="49" charset="-120"/>
              </a:rPr>
              <a:t>公告</a:t>
            </a:r>
            <a:endParaRPr lang="en-US" altLang="zh-TW" sz="2800" kern="0" dirty="0">
              <a:latin typeface="微軟正黑體" panose="020B0604030504040204" pitchFamily="34" charset="-120"/>
              <a:ea typeface="微軟正黑體" panose="020B0604030504040204" pitchFamily="34" charset="-120"/>
              <a:cs typeface="華康中黑體" pitchFamily="49" charset="-120"/>
            </a:endParaRPr>
          </a:p>
        </p:txBody>
      </p:sp>
      <p:sp>
        <p:nvSpPr>
          <p:cNvPr id="10"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7" name="Rectangle 3">
            <a:extLst>
              <a:ext uri="{FF2B5EF4-FFF2-40B4-BE49-F238E27FC236}">
                <a16:creationId xmlns:a16="http://schemas.microsoft.com/office/drawing/2014/main" id="{A758EC90-1DBC-4234-A349-EF359A09EC16}"/>
              </a:ext>
            </a:extLst>
          </p:cNvPr>
          <p:cNvSpPr txBox="1">
            <a:spLocks noChangeArrowheads="1"/>
          </p:cNvSpPr>
          <p:nvPr/>
        </p:nvSpPr>
        <p:spPr>
          <a:xfrm>
            <a:off x="840059" y="2295913"/>
            <a:ext cx="10829925" cy="2447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200"/>
              </a:spcBef>
              <a:buFont typeface="Arial" panose="020B0604020202020204" pitchFamily="34" charset="0"/>
              <a:buBlip>
                <a:blip r:embed="rId3"/>
              </a:buBlip>
            </a:pP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具有中央資料庫學習歷程檔案之考生</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，須於本階段資格審查作業</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確認具有中央資料庫學習歷程檔案</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，始能於「網路上傳</a:t>
            </a:r>
            <a:r>
              <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或勾選</a:t>
            </a:r>
            <a:r>
              <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學習歷程檔案備審資料」時，選擇勾選清單方式上傳中央資料庫學習歷程檔案</a:t>
            </a:r>
            <a:endPar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Bef>
                <a:spcPts val="200"/>
              </a:spcBef>
              <a:buFont typeface="Arial" panose="020B0604020202020204" pitchFamily="34" charset="0"/>
              <a:buBlip>
                <a:blip r:embed="rId3"/>
              </a:buBlip>
            </a:pP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若具有中央</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資料庫學習歷程檔案之考生</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系統顯示非具有</a:t>
            </a:r>
            <a:r>
              <a:rPr lang="zh-TW" altLang="en-US" sz="20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，須於</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向本委員會提出疑義申請，</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逾期或未</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依簡章規定提出疑義申請</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，其後亦不得再要求使用中央資料庫學習歷程檔案資料</a:t>
            </a:r>
            <a:endPar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圓角矩形 29">
            <a:extLst>
              <a:ext uri="{FF2B5EF4-FFF2-40B4-BE49-F238E27FC236}">
                <a16:creationId xmlns:a16="http://schemas.microsoft.com/office/drawing/2014/main" id="{661C971F-310E-4624-A5BB-9DE86DC11A4F}"/>
              </a:ext>
            </a:extLst>
          </p:cNvPr>
          <p:cNvSpPr/>
          <p:nvPr/>
        </p:nvSpPr>
        <p:spPr>
          <a:xfrm>
            <a:off x="840059" y="1003191"/>
            <a:ext cx="5663063" cy="579600"/>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確認具有中央資料庫學習歷程檔案</a:t>
            </a:r>
          </a:p>
        </p:txBody>
      </p:sp>
      <p:sp>
        <p:nvSpPr>
          <p:cNvPr id="13" name="矩形 12">
            <a:extLst>
              <a:ext uri="{FF2B5EF4-FFF2-40B4-BE49-F238E27FC236}">
                <a16:creationId xmlns:a16="http://schemas.microsoft.com/office/drawing/2014/main" id="{97B56FD6-810B-4A59-8086-FD26BA5F7D8F}"/>
              </a:ext>
            </a:extLst>
          </p:cNvPr>
          <p:cNvSpPr/>
          <p:nvPr/>
        </p:nvSpPr>
        <p:spPr>
          <a:xfrm>
            <a:off x="840059" y="1722344"/>
            <a:ext cx="5570756" cy="461665"/>
          </a:xfrm>
          <a:prstGeom prst="rect">
            <a:avLst/>
          </a:prstGeom>
        </p:spPr>
        <p:txBody>
          <a:bodyPr wrap="non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112.5.2(</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)10:00-112.5.9(</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4" name="群組 13">
            <a:extLst>
              <a:ext uri="{FF2B5EF4-FFF2-40B4-BE49-F238E27FC236}">
                <a16:creationId xmlns:a16="http://schemas.microsoft.com/office/drawing/2014/main" id="{665F72E3-4FCF-4249-A770-57B522B2DD79}"/>
              </a:ext>
            </a:extLst>
          </p:cNvPr>
          <p:cNvGrpSpPr/>
          <p:nvPr/>
        </p:nvGrpSpPr>
        <p:grpSpPr>
          <a:xfrm>
            <a:off x="8438383" y="855552"/>
            <a:ext cx="3525017" cy="1435240"/>
            <a:chOff x="8438383" y="855552"/>
            <a:chExt cx="3525017" cy="1435240"/>
          </a:xfrm>
        </p:grpSpPr>
        <p:grpSp>
          <p:nvGrpSpPr>
            <p:cNvPr id="15" name="群組 14">
              <a:extLst>
                <a:ext uri="{FF2B5EF4-FFF2-40B4-BE49-F238E27FC236}">
                  <a16:creationId xmlns:a16="http://schemas.microsoft.com/office/drawing/2014/main" id="{E67277A0-C021-4E5E-86C6-BA265699B77A}"/>
                </a:ext>
              </a:extLst>
            </p:cNvPr>
            <p:cNvGrpSpPr/>
            <p:nvPr/>
          </p:nvGrpSpPr>
          <p:grpSpPr>
            <a:xfrm>
              <a:off x="8878962" y="855552"/>
              <a:ext cx="3084438" cy="1432422"/>
              <a:chOff x="5988125" y="214313"/>
              <a:chExt cx="3084438" cy="1432422"/>
            </a:xfrm>
          </p:grpSpPr>
          <p:grpSp>
            <p:nvGrpSpPr>
              <p:cNvPr id="18" name="群組 7">
                <a:extLst>
                  <a:ext uri="{FF2B5EF4-FFF2-40B4-BE49-F238E27FC236}">
                    <a16:creationId xmlns:a16="http://schemas.microsoft.com/office/drawing/2014/main" id="{FE3EB6AC-9FA5-4A88-AAD0-99C695ABC402}"/>
                  </a:ext>
                </a:extLst>
              </p:cNvPr>
              <p:cNvGrpSpPr>
                <a:grpSpLocks/>
              </p:cNvGrpSpPr>
              <p:nvPr/>
            </p:nvGrpSpPr>
            <p:grpSpPr bwMode="auto">
              <a:xfrm>
                <a:off x="6462713" y="214313"/>
                <a:ext cx="2609850" cy="1431925"/>
                <a:chOff x="6690632" y="1068877"/>
                <a:chExt cx="2609942" cy="1217115"/>
              </a:xfrm>
            </p:grpSpPr>
            <p:cxnSp>
              <p:nvCxnSpPr>
                <p:cNvPr id="21" name="直線單箭頭接點 8">
                  <a:extLst>
                    <a:ext uri="{FF2B5EF4-FFF2-40B4-BE49-F238E27FC236}">
                      <a16:creationId xmlns:a16="http://schemas.microsoft.com/office/drawing/2014/main" id="{6126A46A-74E7-42A6-AD5A-E7F119BE473E}"/>
                    </a:ext>
                  </a:extLst>
                </p:cNvPr>
                <p:cNvCxnSpPr>
                  <a:cxnSpLocks noChangeShapeType="1"/>
                  <a:endCxn id="31"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2" name="圓角矩形 38">
                  <a:extLst>
                    <a:ext uri="{FF2B5EF4-FFF2-40B4-BE49-F238E27FC236}">
                      <a16:creationId xmlns:a16="http://schemas.microsoft.com/office/drawing/2014/main" id="{1B3413AA-CE7E-423C-979C-0FE8A83E2B44}"/>
                    </a:ext>
                  </a:extLst>
                </p:cNvPr>
                <p:cNvSpPr/>
                <p:nvPr/>
              </p:nvSpPr>
              <p:spPr bwMode="auto">
                <a:xfrm>
                  <a:off x="6690632"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繳交報名費及</a:t>
                  </a:r>
                  <a:endParaRPr lang="en-US" altLang="zh-TW" sz="1400" dirty="0">
                    <a:solidFill>
                      <a:schemeClr val="bg1"/>
                    </a:solidFill>
                    <a:latin typeface="華康儷楷書" panose="03000509000000000000" pitchFamily="65" charset="-120"/>
                    <a:ea typeface="華康儷楷書" panose="03000509000000000000" pitchFamily="65" charset="-120"/>
                  </a:endParaRPr>
                </a:p>
              </p:txBody>
            </p:sp>
            <p:sp>
              <p:nvSpPr>
                <p:cNvPr id="23" name="圓角矩形 39">
                  <a:extLst>
                    <a:ext uri="{FF2B5EF4-FFF2-40B4-BE49-F238E27FC236}">
                      <a16:creationId xmlns:a16="http://schemas.microsoft.com/office/drawing/2014/main" id="{5BA9957A-066B-4143-B20C-80B3AEBCFA24}"/>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24" name="圓角矩形 40">
                  <a:extLst>
                    <a:ext uri="{FF2B5EF4-FFF2-40B4-BE49-F238E27FC236}">
                      <a16:creationId xmlns:a16="http://schemas.microsoft.com/office/drawing/2014/main" id="{F248DB90-AD28-4E0E-9219-AEBA8B774600}"/>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25" name="圓角矩形 41">
                  <a:extLst>
                    <a:ext uri="{FF2B5EF4-FFF2-40B4-BE49-F238E27FC236}">
                      <a16:creationId xmlns:a16="http://schemas.microsoft.com/office/drawing/2014/main" id="{06B70570-2A96-4D8F-9AED-DD1D1982A8A9}"/>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26" name="圓角矩形 42">
                  <a:extLst>
                    <a:ext uri="{FF2B5EF4-FFF2-40B4-BE49-F238E27FC236}">
                      <a16:creationId xmlns:a16="http://schemas.microsoft.com/office/drawing/2014/main" id="{B9362837-33CB-4FCC-AAC5-453CD453BD43}"/>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27" name="直線單箭頭接點 14">
                  <a:extLst>
                    <a:ext uri="{FF2B5EF4-FFF2-40B4-BE49-F238E27FC236}">
                      <a16:creationId xmlns:a16="http://schemas.microsoft.com/office/drawing/2014/main" id="{56B8456F-8486-4844-8E6D-63ADE82F329C}"/>
                    </a:ext>
                  </a:extLst>
                </p:cNvPr>
                <p:cNvCxnSpPr>
                  <a:cxnSpLocks noChangeShapeType="1"/>
                  <a:stCxn id="22" idx="3"/>
                  <a:endCxn id="23"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28" name="直線單箭頭接點 15">
                  <a:extLst>
                    <a:ext uri="{FF2B5EF4-FFF2-40B4-BE49-F238E27FC236}">
                      <a16:creationId xmlns:a16="http://schemas.microsoft.com/office/drawing/2014/main" id="{0D5A9A85-1E00-46BE-9679-62913010608A}"/>
                    </a:ext>
                  </a:extLst>
                </p:cNvPr>
                <p:cNvCxnSpPr>
                  <a:cxnSpLocks noChangeShapeType="1"/>
                  <a:stCxn id="23" idx="3"/>
                  <a:endCxn id="24"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29" name="直線單箭頭接點 16">
                  <a:extLst>
                    <a:ext uri="{FF2B5EF4-FFF2-40B4-BE49-F238E27FC236}">
                      <a16:creationId xmlns:a16="http://schemas.microsoft.com/office/drawing/2014/main" id="{6680477F-E33C-4BAC-907E-39F4C68A5EB3}"/>
                    </a:ext>
                  </a:extLst>
                </p:cNvPr>
                <p:cNvCxnSpPr>
                  <a:cxnSpLocks noChangeShapeType="1"/>
                  <a:stCxn id="24" idx="3"/>
                  <a:endCxn id="25"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0" name="直線單箭頭接點 17">
                  <a:extLst>
                    <a:ext uri="{FF2B5EF4-FFF2-40B4-BE49-F238E27FC236}">
                      <a16:creationId xmlns:a16="http://schemas.microsoft.com/office/drawing/2014/main" id="{86859160-87A1-4EF5-8CF3-62904896BCAB}"/>
                    </a:ext>
                  </a:extLst>
                </p:cNvPr>
                <p:cNvCxnSpPr>
                  <a:cxnSpLocks noChangeShapeType="1"/>
                  <a:stCxn id="25" idx="3"/>
                  <a:endCxn id="26"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1" name="圓角矩形 47">
                  <a:extLst>
                    <a:ext uri="{FF2B5EF4-FFF2-40B4-BE49-F238E27FC236}">
                      <a16:creationId xmlns:a16="http://schemas.microsoft.com/office/drawing/2014/main" id="{C5184204-BBEF-4FAD-A37C-E576BA235E80}"/>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19" name="圓角矩形 22">
                <a:extLst>
                  <a:ext uri="{FF2B5EF4-FFF2-40B4-BE49-F238E27FC236}">
                    <a16:creationId xmlns:a16="http://schemas.microsoft.com/office/drawing/2014/main" id="{335ACC1B-F60C-48DB-873A-E67C251D28B5}"/>
                  </a:ext>
                </a:extLst>
              </p:cNvPr>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20" name="直線單箭頭接點 14">
                <a:extLst>
                  <a:ext uri="{FF2B5EF4-FFF2-40B4-BE49-F238E27FC236}">
                    <a16:creationId xmlns:a16="http://schemas.microsoft.com/office/drawing/2014/main" id="{CC318F04-C814-4FC8-BB76-276A7D0D0D5E}"/>
                  </a:ext>
                </a:extLst>
              </p:cNvPr>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16" name="圓角矩形 20">
              <a:extLst>
                <a:ext uri="{FF2B5EF4-FFF2-40B4-BE49-F238E27FC236}">
                  <a16:creationId xmlns:a16="http://schemas.microsoft.com/office/drawing/2014/main" id="{D2B46313-D4F4-4CA7-ADB0-05F250DCBCD9}"/>
                </a:ext>
              </a:extLst>
            </p:cNvPr>
            <p:cNvSpPr/>
            <p:nvPr/>
          </p:nvSpPr>
          <p:spPr bwMode="auto">
            <a:xfrm>
              <a:off x="8438383" y="862042"/>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17" name="直線單箭頭接點 14">
              <a:extLst>
                <a:ext uri="{FF2B5EF4-FFF2-40B4-BE49-F238E27FC236}">
                  <a16:creationId xmlns:a16="http://schemas.microsoft.com/office/drawing/2014/main" id="{3C49A3CB-AE86-4596-9AF4-378441A1C997}"/>
                </a:ext>
              </a:extLst>
            </p:cNvPr>
            <p:cNvCxnSpPr>
              <a:cxnSpLocks noChangeShapeType="1"/>
            </p:cNvCxnSpPr>
            <p:nvPr/>
          </p:nvCxnSpPr>
          <p:spPr bwMode="auto">
            <a:xfrm>
              <a:off x="8803506"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08605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4294967295"/>
          </p:nvPr>
        </p:nvSpPr>
        <p:spPr>
          <a:xfrm>
            <a:off x="1042986" y="3116918"/>
            <a:ext cx="10939463" cy="3017873"/>
          </a:xfrm>
        </p:spPr>
        <p:txBody>
          <a:bodyPr>
            <a:normAutofit/>
          </a:bodyPr>
          <a:lstStyle/>
          <a:p>
            <a:pPr algn="just">
              <a:buBlip>
                <a:blip r:embed="rId3"/>
              </a:buBlip>
            </a:pPr>
            <a:r>
              <a:rPr kumimoji="1" lang="zh-TW" altLang="en-US" sz="2000" b="1" dirty="0">
                <a:latin typeface="微軟正黑體" panose="020B0604030504040204" pitchFamily="34" charset="-120"/>
                <a:ea typeface="微軟正黑體" panose="020B0604030504040204" pitchFamily="34" charset="-120"/>
              </a:rPr>
              <a:t>上網選填校系科</a:t>
            </a:r>
            <a:r>
              <a:rPr kumimoji="1" lang="en-US" altLang="zh-TW" sz="2000" b="1" dirty="0">
                <a:latin typeface="微軟正黑體" panose="020B0604030504040204" pitchFamily="34" charset="-120"/>
                <a:ea typeface="微軟正黑體" panose="020B0604030504040204" pitchFamily="34" charset="-120"/>
              </a:rPr>
              <a:t>(</a:t>
            </a:r>
            <a:r>
              <a:rPr kumimoji="1" lang="zh-TW" altLang="en-US" sz="2000" b="1" dirty="0">
                <a:latin typeface="微軟正黑體" panose="020B0604030504040204" pitchFamily="34" charset="-120"/>
                <a:ea typeface="微軟正黑體" panose="020B0604030504040204" pitchFamily="34" charset="-120"/>
              </a:rPr>
              <a:t>組</a:t>
            </a:r>
            <a:r>
              <a:rPr kumimoji="1" lang="en-US" altLang="zh-TW" sz="2000" b="1" dirty="0">
                <a:latin typeface="微軟正黑體" panose="020B0604030504040204" pitchFamily="34" charset="-120"/>
                <a:ea typeface="微軟正黑體" panose="020B0604030504040204" pitchFamily="34" charset="-120"/>
              </a:rPr>
              <a:t>)</a:t>
            </a:r>
            <a:r>
              <a:rPr kumimoji="1" lang="zh-TW" altLang="en-US" sz="2000" b="1" dirty="0">
                <a:latin typeface="微軟正黑體" panose="020B0604030504040204" pitchFamily="34" charset="-120"/>
                <a:ea typeface="微軟正黑體" panose="020B0604030504040204" pitchFamily="34" charset="-120"/>
              </a:rPr>
              <a:t>、學程並確定送出</a:t>
            </a:r>
            <a:endParaRPr kumimoji="1" lang="en-US" altLang="zh-TW" sz="2000" b="1" dirty="0">
              <a:latin typeface="微軟正黑體" panose="020B0604030504040204" pitchFamily="34" charset="-120"/>
              <a:ea typeface="微軟正黑體" panose="020B0604030504040204" pitchFamily="34" charset="-120"/>
            </a:endParaRPr>
          </a:p>
          <a:p>
            <a:pPr algn="just">
              <a:buBlip>
                <a:blip r:embed="rId3"/>
              </a:buBlip>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各甄審學校得限制考生</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僅能選擇該校</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dirty="0">
                <a:solidFill>
                  <a:srgbClr val="FF0000"/>
                </a:solidFill>
                <a:latin typeface="微軟正黑體" panose="020B0604030504040204" pitchFamily="34" charset="-120"/>
                <a:ea typeface="微軟正黑體" panose="020B0604030504040204" pitchFamily="34" charset="-120"/>
              </a:rPr>
              <a:t>個系科組、學程</a:t>
            </a:r>
            <a:r>
              <a:rPr lang="zh-TW" altLang="en-US" sz="1900" dirty="0">
                <a:latin typeface="微軟正黑體" panose="020B0604030504040204" pitchFamily="34" charset="-120"/>
                <a:ea typeface="微軟正黑體" panose="020B0604030504040204" pitchFamily="34" charset="-120"/>
              </a:rPr>
              <a:t>報名</a:t>
            </a:r>
            <a:r>
              <a:rPr lang="en-US" altLang="zh-TW" sz="1900" dirty="0">
                <a:latin typeface="微軟正黑體" panose="020B0604030504040204" pitchFamily="34" charset="-120"/>
                <a:ea typeface="微軟正黑體" panose="020B0604030504040204" pitchFamily="34" charset="-120"/>
              </a:rPr>
              <a:t>(</a:t>
            </a:r>
            <a:r>
              <a:rPr lang="zh-TW" altLang="en-US" sz="1900" dirty="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1900" dirty="0">
                <a:latin typeface="微軟正黑體" panose="020B0604030504040204" pitchFamily="34" charset="-120"/>
                <a:ea typeface="微軟正黑體" panose="020B0604030504040204" pitchFamily="34" charset="-120"/>
              </a:rPr>
              <a:t>)</a:t>
            </a:r>
          </a:p>
          <a:p>
            <a:pPr algn="just">
              <a:buBlip>
                <a:blip r:embed="rId3"/>
              </a:buBlip>
            </a:pPr>
            <a:r>
              <a:rPr lang="zh-TW" altLang="en-US" sz="1900" dirty="0">
                <a:latin typeface="微軟正黑體" panose="020B0604030504040204" pitchFamily="34" charset="-120"/>
                <a:ea typeface="微軟正黑體" panose="020B0604030504040204" pitchFamily="34" charset="-120"/>
              </a:rPr>
              <a:t>考生至多報名</a:t>
            </a:r>
            <a:r>
              <a:rPr lang="en-US" altLang="zh-TW" sz="1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900" b="1" dirty="0">
                <a:solidFill>
                  <a:srgbClr val="FF0000"/>
                </a:solidFill>
                <a:latin typeface="微軟正黑體" panose="020B0604030504040204" pitchFamily="34" charset="-120"/>
                <a:ea typeface="微軟正黑體" panose="020B0604030504040204" pitchFamily="34" charset="-120"/>
              </a:rPr>
              <a:t>個</a:t>
            </a:r>
            <a:r>
              <a:rPr lang="zh-TW" altLang="en-US" sz="1900" dirty="0">
                <a:latin typeface="微軟正黑體" panose="020B0604030504040204" pitchFamily="34" charset="-120"/>
                <a:ea typeface="微軟正黑體" panose="020B0604030504040204" pitchFamily="34" charset="-120"/>
              </a:rPr>
              <a:t>校系科</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組</a:t>
            </a:r>
            <a:r>
              <a:rPr lang="en-US" altLang="zh-TW" sz="1900" dirty="0">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、學程，有採計</a:t>
            </a:r>
            <a:r>
              <a:rPr lang="zh-TW" altLang="zh-TW" sz="1900" dirty="0">
                <a:latin typeface="微軟正黑體" panose="020B0604030504040204" pitchFamily="34" charset="-120"/>
                <a:ea typeface="微軟正黑體" panose="020B0604030504040204" pitchFamily="34" charset="-120"/>
              </a:rPr>
              <a:t>技藝技能競賽、技術士職種</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類</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或</a:t>
            </a:r>
            <a:r>
              <a:rPr lang="zh-TW" altLang="en-US" sz="1900" dirty="0">
                <a:latin typeface="微軟正黑體" panose="020B0604030504040204" pitchFamily="34" charset="-120"/>
                <a:ea typeface="微軟正黑體" panose="020B0604030504040204" pitchFamily="34" charset="-120"/>
              </a:rPr>
              <a:t>專</a:t>
            </a:r>
            <a:r>
              <a:rPr lang="zh-TW" altLang="zh-TW" sz="1900" dirty="0">
                <a:latin typeface="微軟正黑體" panose="020B0604030504040204" pitchFamily="34" charset="-120"/>
                <a:ea typeface="微軟正黑體" panose="020B0604030504040204" pitchFamily="34" charset="-120"/>
              </a:rPr>
              <a:t>技普考</a:t>
            </a:r>
            <a:r>
              <a:rPr lang="zh-TW" altLang="en-US" sz="1900" dirty="0">
                <a:latin typeface="微軟正黑體" panose="020B0604030504040204" pitchFamily="34" charset="-120"/>
                <a:ea typeface="微軟正黑體" panose="020B0604030504040204" pitchFamily="34" charset="-120"/>
              </a:rPr>
              <a:t>及格</a:t>
            </a:r>
            <a:r>
              <a:rPr lang="zh-TW" altLang="zh-TW" sz="1900" dirty="0">
                <a:latin typeface="微軟正黑體" panose="020B0604030504040204" pitchFamily="34" charset="-120"/>
                <a:ea typeface="微軟正黑體" panose="020B0604030504040204" pitchFamily="34" charset="-120"/>
              </a:rPr>
              <a:t>證書類科</a:t>
            </a:r>
            <a:r>
              <a:rPr lang="zh-TW" altLang="en-US" sz="1900" dirty="0">
                <a:latin typeface="微軟正黑體" panose="020B0604030504040204" pitchFamily="34" charset="-120"/>
                <a:ea typeface="微軟正黑體" panose="020B0604030504040204" pitchFamily="34" charset="-120"/>
              </a:rPr>
              <a:t>之招生類別內所有系科組學程皆可報名</a:t>
            </a:r>
            <a:endParaRPr lang="en-US" altLang="zh-TW" sz="1900" dirty="0">
              <a:latin typeface="微軟正黑體" panose="020B0604030504040204" pitchFamily="34" charset="-120"/>
              <a:ea typeface="微軟正黑體" panose="020B0604030504040204" pitchFamily="34" charset="-120"/>
            </a:endParaRPr>
          </a:p>
          <a:p>
            <a:pPr algn="just" eaLnBrk="1" hangingPunct="1">
              <a:buFontTx/>
              <a:buBlip>
                <a:blip r:embed="rId3"/>
              </a:buBlip>
            </a:pPr>
            <a:r>
              <a:rPr lang="zh-TW" altLang="en-US" sz="1900" dirty="0">
                <a:latin typeface="微軟正黑體" panose="020B0604030504040204" pitchFamily="34" charset="-120"/>
                <a:ea typeface="微軟正黑體" panose="020B0604030504040204" pitchFamily="34" charset="-120"/>
              </a:rPr>
              <a:t>例如：</a:t>
            </a:r>
            <a:endParaRPr lang="en-US" altLang="zh-TW" sz="1900" dirty="0">
              <a:latin typeface="微軟正黑體" panose="020B0604030504040204" pitchFamily="34" charset="-120"/>
              <a:ea typeface="微軟正黑體" panose="020B0604030504040204" pitchFamily="34" charset="-120"/>
            </a:endParaRPr>
          </a:p>
          <a:p>
            <a:pPr marL="400050" lvl="1" indent="0" algn="just">
              <a:buNone/>
            </a:pPr>
            <a:r>
              <a:rPr lang="zh-TW" altLang="en-US" sz="1900" dirty="0">
                <a:latin typeface="微軟正黑體" panose="020B0604030504040204" pitchFamily="34" charset="-120"/>
                <a:ea typeface="微軟正黑體" panose="020B0604030504040204" pitchFamily="34" charset="-120"/>
              </a:rPr>
              <a:t>某生獲得</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全國技能競賽</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冷凍空調</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」職類</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名</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，因全國技能競賽之</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電機」</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冷凍」</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電子」</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56</a:t>
            </a:r>
            <a:r>
              <a:rPr lang="zh-TW" altLang="en-US" sz="19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管理」</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等招生類別皆有採計此職類，因此只要以這幾類招生的系科</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、學程，該生皆能申請。</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559" name="矩形 13"/>
          <p:cNvSpPr>
            <a:spLocks noChangeArrowheads="1"/>
          </p:cNvSpPr>
          <p:nvPr/>
        </p:nvSpPr>
        <p:spPr bwMode="auto">
          <a:xfrm>
            <a:off x="1133475" y="2278944"/>
            <a:ext cx="10848973" cy="707886"/>
          </a:xfrm>
          <a:prstGeom prst="rect">
            <a:avLst/>
          </a:prstGeom>
          <a:solidFill>
            <a:schemeClr val="accent5">
              <a:lumMod val="20000"/>
              <a:lumOff val="80000"/>
            </a:schemeClr>
          </a:solidFill>
          <a:ln>
            <a:noFill/>
          </a:ln>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85750" indent="-285750" eaLnBrk="1" hangingPunct="1">
              <a:spcBef>
                <a:spcPct val="0"/>
              </a:spcBef>
              <a:buFont typeface="Wingdings" panose="05000000000000000000" pitchFamily="2" charset="2"/>
              <a:buChar char="Ø"/>
            </a:pPr>
            <a:r>
              <a:rPr lang="zh-TW" altLang="en-US" sz="2000" b="1" dirty="0">
                <a:solidFill>
                  <a:srgbClr val="00B050"/>
                </a:solidFill>
                <a:latin typeface="微軟正黑體" panose="020B0604030504040204" pitchFamily="34" charset="-120"/>
                <a:ea typeface="微軟正黑體" panose="020B0604030504040204" pitchFamily="34" charset="-120"/>
              </a:rPr>
              <a:t>通過資格審查考生</a:t>
            </a:r>
            <a:r>
              <a:rPr lang="zh-TW" altLang="en-US" sz="2000" b="1" dirty="0">
                <a:latin typeface="微軟正黑體" panose="020B0604030504040204" pitchFamily="34" charset="-120"/>
                <a:ea typeface="微軟正黑體" panose="020B0604030504040204" pitchFamily="34" charset="-120"/>
              </a:rPr>
              <a:t>須完成以下</a:t>
            </a:r>
            <a:r>
              <a:rPr lang="zh-TW" altLang="en-US" sz="2000" b="1" dirty="0">
                <a:solidFill>
                  <a:srgbClr val="0000CC"/>
                </a:solidFill>
                <a:latin typeface="微軟正黑體" panose="020B0604030504040204" pitchFamily="34" charset="-120"/>
                <a:ea typeface="微軟正黑體" panose="020B0604030504040204" pitchFamily="34" charset="-120"/>
              </a:rPr>
              <a:t>「上網選填校系科（組）、學程並確定送出」</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「繳交指定項目甄審費用」</a:t>
            </a:r>
            <a:r>
              <a:rPr lang="zh-TW" altLang="en-US" sz="2000" b="1" dirty="0">
                <a:latin typeface="微軟正黑體" panose="020B0604030504040204" pitchFamily="34" charset="-120"/>
                <a:ea typeface="微軟正黑體" panose="020B0604030504040204" pitchFamily="34" charset="-120"/>
              </a:rPr>
              <a:t>及</a:t>
            </a:r>
            <a:r>
              <a:rPr lang="zh-TW" altLang="en-US" sz="2000" b="1" dirty="0">
                <a:solidFill>
                  <a:srgbClr val="0000CC"/>
                </a:solidFill>
                <a:latin typeface="微軟正黑體" panose="020B0604030504040204" pitchFamily="34" charset="-120"/>
                <a:ea typeface="微軟正黑體" panose="020B0604030504040204" pitchFamily="34" charset="-120"/>
              </a:rPr>
              <a:t>「網路上傳學習歷程備審資料」</a:t>
            </a:r>
            <a:r>
              <a:rPr lang="zh-TW" altLang="en-US" sz="2000" b="1" dirty="0">
                <a:latin typeface="微軟正黑體" panose="020B0604030504040204" pitchFamily="34" charset="-120"/>
                <a:ea typeface="微軟正黑體" panose="020B0604030504040204" pitchFamily="34" charset="-120"/>
              </a:rPr>
              <a:t>等步驟，才算完成報名程序</a:t>
            </a:r>
            <a:endParaRPr lang="en-US" altLang="zh-TW" sz="2000" b="1" dirty="0">
              <a:latin typeface="微軟正黑體" panose="020B0604030504040204" pitchFamily="34" charset="-120"/>
              <a:ea typeface="微軟正黑體" panose="020B0604030504040204" pitchFamily="34" charset="-120"/>
            </a:endParaRPr>
          </a:p>
        </p:txBody>
      </p:sp>
      <p:sp>
        <p:nvSpPr>
          <p:cNvPr id="23560" name="圓角矩形 16"/>
          <p:cNvSpPr>
            <a:spLocks noChangeArrowheads="1"/>
          </p:cNvSpPr>
          <p:nvPr/>
        </p:nvSpPr>
        <p:spPr bwMode="auto">
          <a:xfrm>
            <a:off x="1042986" y="916328"/>
            <a:ext cx="2428875"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網路報名</a:t>
            </a:r>
          </a:p>
        </p:txBody>
      </p:sp>
      <p:sp>
        <p:nvSpPr>
          <p:cNvPr id="27"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grpSp>
        <p:nvGrpSpPr>
          <p:cNvPr id="2" name="群組 1">
            <a:extLst>
              <a:ext uri="{FF2B5EF4-FFF2-40B4-BE49-F238E27FC236}">
                <a16:creationId xmlns:a16="http://schemas.microsoft.com/office/drawing/2014/main" id="{779F3F90-AFC1-47F0-8BE1-C9BC03C97711}"/>
              </a:ext>
            </a:extLst>
          </p:cNvPr>
          <p:cNvGrpSpPr/>
          <p:nvPr/>
        </p:nvGrpSpPr>
        <p:grpSpPr>
          <a:xfrm>
            <a:off x="8438383" y="709978"/>
            <a:ext cx="3544065" cy="1448993"/>
            <a:chOff x="8438383" y="190023"/>
            <a:chExt cx="3544065" cy="1448993"/>
          </a:xfrm>
        </p:grpSpPr>
        <p:grpSp>
          <p:nvGrpSpPr>
            <p:cNvPr id="49" name="群組 48"/>
            <p:cNvGrpSpPr/>
            <p:nvPr/>
          </p:nvGrpSpPr>
          <p:grpSpPr>
            <a:xfrm>
              <a:off x="8898010" y="190023"/>
              <a:ext cx="3084438" cy="1432422"/>
              <a:chOff x="5988125" y="214313"/>
              <a:chExt cx="3084438" cy="1432422"/>
            </a:xfrm>
          </p:grpSpPr>
          <p:grpSp>
            <p:nvGrpSpPr>
              <p:cNvPr id="50" name="群組 7"/>
              <p:cNvGrpSpPr>
                <a:grpSpLocks/>
              </p:cNvGrpSpPr>
              <p:nvPr/>
            </p:nvGrpSpPr>
            <p:grpSpPr bwMode="auto">
              <a:xfrm>
                <a:off x="6462713" y="214313"/>
                <a:ext cx="2609850" cy="1431925"/>
                <a:chOff x="6690632" y="1068877"/>
                <a:chExt cx="2609942" cy="1217115"/>
              </a:xfrm>
            </p:grpSpPr>
            <p:cxnSp>
              <p:nvCxnSpPr>
                <p:cNvPr id="53" name="直線單箭頭接點 8"/>
                <p:cNvCxnSpPr>
                  <a:cxnSpLocks noChangeShapeType="1"/>
                  <a:endCxn id="63"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4" name="圓角矩形 53"/>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55" name="圓角矩形 54"/>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56" name="圓角矩形 55"/>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57" name="圓角矩形 56"/>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58" name="圓角矩形 57"/>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9" name="直線單箭頭接點 14"/>
                <p:cNvCxnSpPr>
                  <a:cxnSpLocks noChangeShapeType="1"/>
                  <a:stCxn id="54" idx="3"/>
                  <a:endCxn id="55"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0" name="直線單箭頭接點 15"/>
                <p:cNvCxnSpPr>
                  <a:cxnSpLocks noChangeShapeType="1"/>
                  <a:stCxn id="55" idx="3"/>
                  <a:endCxn id="56"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1" name="直線單箭頭接點 16"/>
                <p:cNvCxnSpPr>
                  <a:cxnSpLocks noChangeShapeType="1"/>
                  <a:stCxn id="56" idx="3"/>
                  <a:endCxn id="57"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62" name="直線單箭頭接點 17"/>
                <p:cNvCxnSpPr>
                  <a:cxnSpLocks noChangeShapeType="1"/>
                  <a:stCxn id="57" idx="3"/>
                  <a:endCxn id="58"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63" name="圓角矩形 62"/>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51" name="圓角矩形 50"/>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5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1" name="圓角矩形 20">
              <a:extLst>
                <a:ext uri="{FF2B5EF4-FFF2-40B4-BE49-F238E27FC236}">
                  <a16:creationId xmlns:a16="http://schemas.microsoft.com/office/drawing/2014/main" id="{059F84A4-7CD8-4CA4-9315-44B434A9E26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4" name="矩形 23">
            <a:extLst>
              <a:ext uri="{FF2B5EF4-FFF2-40B4-BE49-F238E27FC236}">
                <a16:creationId xmlns:a16="http://schemas.microsoft.com/office/drawing/2014/main" id="{7098FEC0-9E6B-42A5-8668-61B4AB958035}"/>
              </a:ext>
            </a:extLst>
          </p:cNvPr>
          <p:cNvSpPr/>
          <p:nvPr/>
        </p:nvSpPr>
        <p:spPr>
          <a:xfrm>
            <a:off x="979342" y="1532805"/>
            <a:ext cx="6163829" cy="578492"/>
          </a:xfrm>
          <a:prstGeom prst="rect">
            <a:avLst/>
          </a:prstGeom>
        </p:spPr>
        <p:txBody>
          <a:bodyPr wrap="square">
            <a:spAutoFit/>
          </a:bodyPr>
          <a:lstStyle/>
          <a:p>
            <a:pPr>
              <a:lnSpc>
                <a:spcPct val="150000"/>
              </a:lnSpc>
              <a:spcBef>
                <a:spcPts val="0"/>
              </a:spcBef>
              <a:buClr>
                <a:srgbClr val="FFB41D"/>
              </a:buClr>
              <a:defRPr/>
            </a:pPr>
            <a:r>
              <a:rPr kumimoji="1" lang="en-US" altLang="zh-TW" sz="2400" b="1" dirty="0">
                <a:solidFill>
                  <a:srgbClr val="0000CC"/>
                </a:solidFill>
                <a:latin typeface="微軟正黑體" panose="020B0604030504040204" pitchFamily="34" charset="-120"/>
                <a:ea typeface="微軟正黑體" panose="020B0604030504040204" pitchFamily="34" charset="-120"/>
              </a:rPr>
              <a:t>112.5.22(</a:t>
            </a:r>
            <a:r>
              <a:rPr kumimoji="1" lang="zh-TW" altLang="en-US" sz="2400" b="1" dirty="0">
                <a:solidFill>
                  <a:srgbClr val="0000CC"/>
                </a:solidFill>
                <a:latin typeface="微軟正黑體" panose="020B0604030504040204" pitchFamily="34" charset="-120"/>
                <a:ea typeface="微軟正黑體" panose="020B0604030504040204" pitchFamily="34" charset="-120"/>
              </a:rPr>
              <a:t>一</a:t>
            </a:r>
            <a:r>
              <a:rPr kumimoji="1" lang="en-US" altLang="zh-TW" sz="2400" b="1" dirty="0">
                <a:solidFill>
                  <a:srgbClr val="0000CC"/>
                </a:solidFill>
                <a:latin typeface="微軟正黑體" panose="020B0604030504040204" pitchFamily="34" charset="-120"/>
                <a:ea typeface="微軟正黑體" panose="020B0604030504040204" pitchFamily="34" charset="-120"/>
              </a:rPr>
              <a:t>)10:00-112.5.26(</a:t>
            </a:r>
            <a:r>
              <a:rPr kumimoji="1" lang="zh-TW" altLang="en-US" sz="2400" b="1" dirty="0">
                <a:solidFill>
                  <a:srgbClr val="0000CC"/>
                </a:solidFill>
                <a:latin typeface="微軟正黑體" panose="020B0604030504040204" pitchFamily="34" charset="-120"/>
                <a:ea typeface="微軟正黑體" panose="020B0604030504040204" pitchFamily="34" charset="-120"/>
              </a:rPr>
              <a:t>五</a:t>
            </a:r>
            <a:r>
              <a:rPr kumimoji="1" lang="en-US" altLang="zh-TW" sz="2400" b="1" dirty="0">
                <a:solidFill>
                  <a:srgbClr val="0000CC"/>
                </a:solidFill>
                <a:latin typeface="微軟正黑體" panose="020B0604030504040204" pitchFamily="34" charset="-120"/>
                <a:ea typeface="微軟正黑體" panose="020B0604030504040204" pitchFamily="34" charset="-120"/>
              </a:rPr>
              <a:t>)17:00</a:t>
            </a:r>
            <a:r>
              <a:rPr kumimoji="1" lang="zh-TW" altLang="en-US" sz="2400" b="1" dirty="0">
                <a:solidFill>
                  <a:srgbClr val="0000CC"/>
                </a:solidFill>
                <a:latin typeface="微軟正黑體" panose="020B0604030504040204" pitchFamily="34" charset="-120"/>
                <a:ea typeface="微軟正黑體" panose="020B0604030504040204" pitchFamily="34" charset="-120"/>
              </a:rPr>
              <a:t>止</a:t>
            </a:r>
            <a:endParaRPr kumimoji="1" lang="en-US" altLang="zh-TW" sz="2400" b="1" dirty="0">
              <a:solidFill>
                <a:srgbClr val="0000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64121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4294967295"/>
          </p:nvPr>
        </p:nvSpPr>
        <p:spPr>
          <a:xfrm>
            <a:off x="931748" y="2014821"/>
            <a:ext cx="11050700" cy="4761209"/>
          </a:xfrm>
        </p:spPr>
        <p:txBody>
          <a:bodyPr>
            <a:normAutofit/>
          </a:bodyPr>
          <a:lstStyle/>
          <a:p>
            <a:pPr>
              <a:spcBef>
                <a:spcPts val="600"/>
              </a:spcBef>
              <a:buClr>
                <a:srgbClr val="FFB41D"/>
              </a:buClr>
              <a:buFont typeface="Wingdings" panose="05000000000000000000" pitchFamily="2" charset="2"/>
              <a:buChar char="u"/>
              <a:defRPr/>
            </a:pPr>
            <a:r>
              <a:rPr lang="zh-TW" altLang="en-US" sz="1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乙級技術士證之優待加分百分比，依各職類所對應之招生類別相關度增加甄審實得總分</a:t>
            </a:r>
            <a:endParaRPr lang="en-US" altLang="zh-TW" sz="1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9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請考生審慎選報校系科（組）、學程</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buClr>
                <a:srgbClr val="FFB41D"/>
              </a:buClr>
              <a:buFont typeface="Wingdings" panose="05000000000000000000" pitchFamily="2" charset="2"/>
              <a:buChar char="u"/>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各職類之</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招生類別相關度，</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請參閱</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招生簡章</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頁「</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招生類別代碼及名稱、適合甄審之技藝技能競賽優勝、技術士職種（類）及專技普考類科對照表</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」或本委員會網站</a:t>
            </a:r>
            <a:r>
              <a:rPr lang="zh-TW" altLang="en-US" sz="19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簡章查詢系統</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12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範例：</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乙考生領有「</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01100</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鑄造」乙級技術士證，此證照採計之招生類別</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高度</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相關；在「</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汽車</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中度</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相關；</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工設</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低度</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相關。</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汽車</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None/>
              <a:defRPr/>
            </a:pP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工設</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dirty="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23560" name="圓角矩形 16"/>
          <p:cNvSpPr>
            <a:spLocks noChangeArrowheads="1"/>
          </p:cNvSpPr>
          <p:nvPr/>
        </p:nvSpPr>
        <p:spPr bwMode="auto">
          <a:xfrm>
            <a:off x="907319" y="916328"/>
            <a:ext cx="2428875"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網路報名</a:t>
            </a:r>
          </a:p>
        </p:txBody>
      </p:sp>
      <p:grpSp>
        <p:nvGrpSpPr>
          <p:cNvPr id="24" name="群組 23"/>
          <p:cNvGrpSpPr/>
          <p:nvPr/>
        </p:nvGrpSpPr>
        <p:grpSpPr>
          <a:xfrm>
            <a:off x="8898010" y="190023"/>
            <a:ext cx="3084438" cy="1432422"/>
            <a:chOff x="5988125" y="214313"/>
            <a:chExt cx="3084438" cy="1432422"/>
          </a:xfrm>
        </p:grpSpPr>
        <p:grpSp>
          <p:nvGrpSpPr>
            <p:cNvPr id="26" name="群組 7"/>
            <p:cNvGrpSpPr>
              <a:grpSpLocks/>
            </p:cNvGrpSpPr>
            <p:nvPr/>
          </p:nvGrpSpPr>
          <p:grpSpPr bwMode="auto">
            <a:xfrm>
              <a:off x="6462713" y="214313"/>
              <a:ext cx="2609850" cy="1431925"/>
              <a:chOff x="6690632" y="1068877"/>
              <a:chExt cx="2609942" cy="1217115"/>
            </a:xfrm>
          </p:grpSpPr>
          <p:cxnSp>
            <p:nvCxnSpPr>
              <p:cNvPr id="29" name="直線單箭頭接點 8"/>
              <p:cNvCxnSpPr>
                <a:cxnSpLocks noChangeShapeType="1"/>
                <a:endCxn id="39"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0" name="圓角矩形 29"/>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1" name="圓角矩形 30"/>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32" name="圓角矩形 31"/>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33" name="圓角矩形 32"/>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34" name="圓角矩形 33"/>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35" name="直線單箭頭接點 14"/>
              <p:cNvCxnSpPr>
                <a:cxnSpLocks noChangeShapeType="1"/>
                <a:stCxn id="30" idx="3"/>
                <a:endCxn id="31"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6" name="直線單箭頭接點 15"/>
              <p:cNvCxnSpPr>
                <a:cxnSpLocks noChangeShapeType="1"/>
                <a:stCxn id="31" idx="3"/>
                <a:endCxn id="32"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7" name="直線單箭頭接點 16"/>
              <p:cNvCxnSpPr>
                <a:cxnSpLocks noChangeShapeType="1"/>
                <a:stCxn id="32" idx="3"/>
                <a:endCxn id="33"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8" name="直線單箭頭接點 17"/>
              <p:cNvCxnSpPr>
                <a:cxnSpLocks noChangeShapeType="1"/>
                <a:stCxn id="33" idx="3"/>
                <a:endCxn id="34"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27" name="圓角矩形 26"/>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28"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0"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3" name="矩形 2"/>
          <p:cNvSpPr/>
          <p:nvPr/>
        </p:nvSpPr>
        <p:spPr>
          <a:xfrm>
            <a:off x="898047" y="1553156"/>
            <a:ext cx="5796780" cy="461665"/>
          </a:xfrm>
          <a:prstGeom prst="rect">
            <a:avLst/>
          </a:prstGeom>
        </p:spPr>
        <p:txBody>
          <a:bodyPr wrap="none">
            <a:spAutoFit/>
          </a:bodyPr>
          <a:lstStyle/>
          <a:p>
            <a:r>
              <a:rPr kumimoji="1" lang="en-US" altLang="zh-TW" sz="2400" b="1" dirty="0">
                <a:solidFill>
                  <a:srgbClr val="0000CC"/>
                </a:solidFill>
                <a:latin typeface="微軟正黑體" panose="020B0604030504040204" pitchFamily="34" charset="-120"/>
                <a:ea typeface="微軟正黑體" panose="020B0604030504040204" pitchFamily="34" charset="-120"/>
              </a:rPr>
              <a:t>112.5.22(</a:t>
            </a:r>
            <a:r>
              <a:rPr kumimoji="1" lang="zh-TW" altLang="en-US" sz="2400" b="1" dirty="0">
                <a:solidFill>
                  <a:srgbClr val="0000CC"/>
                </a:solidFill>
                <a:latin typeface="微軟正黑體" panose="020B0604030504040204" pitchFamily="34" charset="-120"/>
                <a:ea typeface="微軟正黑體" panose="020B0604030504040204" pitchFamily="34" charset="-120"/>
              </a:rPr>
              <a:t>一</a:t>
            </a:r>
            <a:r>
              <a:rPr kumimoji="1" lang="en-US" altLang="zh-TW" sz="2400" b="1" dirty="0">
                <a:solidFill>
                  <a:srgbClr val="0000CC"/>
                </a:solidFill>
                <a:latin typeface="微軟正黑體" panose="020B0604030504040204" pitchFamily="34" charset="-120"/>
                <a:ea typeface="微軟正黑體" panose="020B0604030504040204" pitchFamily="34" charset="-120"/>
              </a:rPr>
              <a:t>)10:00-112.5.26(</a:t>
            </a:r>
            <a:r>
              <a:rPr kumimoji="1" lang="zh-TW" altLang="en-US" sz="2400" b="1" dirty="0">
                <a:solidFill>
                  <a:srgbClr val="0000CC"/>
                </a:solidFill>
                <a:latin typeface="微軟正黑體" panose="020B0604030504040204" pitchFamily="34" charset="-120"/>
                <a:ea typeface="微軟正黑體" panose="020B0604030504040204" pitchFamily="34" charset="-120"/>
              </a:rPr>
              <a:t>五</a:t>
            </a:r>
            <a:r>
              <a:rPr kumimoji="1" lang="en-US" altLang="zh-TW" sz="2400" b="1" dirty="0">
                <a:solidFill>
                  <a:srgbClr val="0000CC"/>
                </a:solidFill>
                <a:latin typeface="微軟正黑體" panose="020B0604030504040204" pitchFamily="34" charset="-120"/>
                <a:ea typeface="微軟正黑體" panose="020B0604030504040204" pitchFamily="34" charset="-120"/>
              </a:rPr>
              <a:t>)17:00</a:t>
            </a:r>
            <a:r>
              <a:rPr kumimoji="1" lang="zh-TW" altLang="en-US" sz="2400" b="1" dirty="0">
                <a:solidFill>
                  <a:srgbClr val="0000CC"/>
                </a:solidFill>
                <a:latin typeface="微軟正黑體" panose="020B0604030504040204" pitchFamily="34" charset="-120"/>
                <a:ea typeface="微軟正黑體" panose="020B0604030504040204" pitchFamily="34" charset="-120"/>
              </a:rPr>
              <a:t>止</a:t>
            </a:r>
          </a:p>
        </p:txBody>
      </p:sp>
      <p:sp>
        <p:nvSpPr>
          <p:cNvPr id="21" name="圓角矩形 20">
            <a:extLst>
              <a:ext uri="{FF2B5EF4-FFF2-40B4-BE49-F238E27FC236}">
                <a16:creationId xmlns:a16="http://schemas.microsoft.com/office/drawing/2014/main" id="{059F84A4-7CD8-4CA4-9315-44B434A9E26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40249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4294967295"/>
          </p:nvPr>
        </p:nvSpPr>
        <p:spPr>
          <a:xfrm>
            <a:off x="1101727" y="1720735"/>
            <a:ext cx="10810875" cy="4781369"/>
          </a:xfrm>
        </p:spPr>
        <p:txBody>
          <a:bodyPr>
            <a:normAutofit/>
          </a:bodyPr>
          <a:lstStyle/>
          <a:p>
            <a:pPr>
              <a:lnSpc>
                <a:spcPts val="2520"/>
              </a:lnSpc>
              <a:spcBef>
                <a:spcPts val="600"/>
              </a:spcBef>
              <a:buClr>
                <a:srgbClr val="FFB41D"/>
              </a:buClr>
              <a:buFont typeface="Wingdings" panose="05000000000000000000" pitchFamily="2" charset="2"/>
              <a:buChar char="u"/>
              <a:defRPr/>
            </a:pPr>
            <a:r>
              <a:rPr lang="zh-TW" altLang="en-US" sz="2000" dirty="0">
                <a:latin typeface="微軟正黑體" panose="020B0604030504040204" pitchFamily="34" charset="-120"/>
                <a:ea typeface="微軟正黑體" panose="020B0604030504040204" pitchFamily="34" charset="-120"/>
              </a:rPr>
              <a:t>完成上網選填校系科（組）、學程並確定送出之考生，須完成「學習歷程備審資料上傳」及「繳交指定項目甄審費用」</a:t>
            </a:r>
            <a:endParaRPr lang="en-US" altLang="zh-TW" sz="2000" dirty="0">
              <a:latin typeface="微軟正黑體" panose="020B0604030504040204" pitchFamily="34" charset="-120"/>
              <a:ea typeface="微軟正黑體" panose="020B0604030504040204" pitchFamily="34" charset="-120"/>
            </a:endParaRPr>
          </a:p>
          <a:p>
            <a:pPr>
              <a:lnSpc>
                <a:spcPts val="2520"/>
              </a:lnSpc>
              <a:spcBef>
                <a:spcPts val="600"/>
              </a:spcBef>
              <a:buClr>
                <a:srgbClr val="FFB41D"/>
              </a:buClr>
              <a:buFont typeface="Wingdings" panose="05000000000000000000" pitchFamily="2" charset="2"/>
              <a:buChar char="u"/>
              <a:defRPr/>
            </a:pPr>
            <a:r>
              <a:rPr lang="zh-TW" altLang="en-US" sz="2000" kern="0" dirty="0">
                <a:latin typeface="微軟正黑體" panose="020B0604030504040204" pitchFamily="34" charset="-120"/>
                <a:ea typeface="微軟正黑體" panose="020B0604030504040204" pitchFamily="34" charset="-120"/>
                <a:cs typeface="華康中黑體" pitchFamily="49" charset="-120"/>
              </a:rPr>
              <a:t>繳交指定項目甄審費用</a:t>
            </a:r>
            <a:r>
              <a:rPr lang="zh-TW" altLang="en-US" sz="2000" dirty="0">
                <a:latin typeface="微軟正黑體" panose="020B0604030504040204" pitchFamily="34" charset="-120"/>
                <a:ea typeface="微軟正黑體" panose="020B0604030504040204" pitchFamily="34" charset="-120"/>
              </a:rPr>
              <a:t>作業時間：</a:t>
            </a:r>
            <a:endParaRPr lang="en-US" altLang="zh-TW" sz="2000" dirty="0">
              <a:latin typeface="微軟正黑體" panose="020B0604030504040204" pitchFamily="34" charset="-120"/>
              <a:ea typeface="微軟正黑體" panose="020B0604030504040204" pitchFamily="34" charset="-120"/>
            </a:endParaRPr>
          </a:p>
          <a:p>
            <a:pPr marL="0" indent="0">
              <a:lnSpc>
                <a:spcPts val="2520"/>
              </a:lnSpc>
              <a:spcBef>
                <a:spcPts val="600"/>
              </a:spcBef>
              <a:buClr>
                <a:srgbClr val="FFB41D"/>
              </a:buClr>
              <a:buNone/>
              <a:defRPr/>
            </a:pPr>
            <a:r>
              <a:rPr kumimoji="1" lang="en-US" altLang="zh-TW" sz="2400" b="1" dirty="0">
                <a:solidFill>
                  <a:srgbClr val="0000CC"/>
                </a:solidFill>
                <a:latin typeface="微軟正黑體" panose="020B0604030504040204" pitchFamily="34" charset="-120"/>
                <a:ea typeface="微軟正黑體" panose="020B0604030504040204" pitchFamily="34" charset="-120"/>
              </a:rPr>
              <a:t>  112.6.7(</a:t>
            </a:r>
            <a:r>
              <a:rPr kumimoji="1" lang="zh-TW" altLang="en-US" sz="2400" b="1" dirty="0">
                <a:solidFill>
                  <a:srgbClr val="0000CC"/>
                </a:solidFill>
                <a:latin typeface="微軟正黑體" panose="020B0604030504040204" pitchFamily="34" charset="-120"/>
                <a:ea typeface="微軟正黑體" panose="020B0604030504040204" pitchFamily="34" charset="-120"/>
              </a:rPr>
              <a:t>三</a:t>
            </a:r>
            <a:r>
              <a:rPr kumimoji="1" lang="en-US" altLang="zh-TW" sz="2400" b="1" dirty="0">
                <a:solidFill>
                  <a:srgbClr val="0000CC"/>
                </a:solidFill>
                <a:latin typeface="微軟正黑體" panose="020B0604030504040204" pitchFamily="34" charset="-120"/>
                <a:ea typeface="微軟正黑體" panose="020B0604030504040204" pitchFamily="34" charset="-120"/>
              </a:rPr>
              <a:t>)10:00</a:t>
            </a:r>
            <a:r>
              <a:rPr kumimoji="1" lang="zh-TW" altLang="zh-TW" sz="2400" b="1" dirty="0">
                <a:solidFill>
                  <a:srgbClr val="0000CC"/>
                </a:solidFill>
                <a:latin typeface="微軟正黑體" panose="020B0604030504040204" pitchFamily="34" charset="-120"/>
                <a:ea typeface="微軟正黑體" panose="020B0604030504040204" pitchFamily="34" charset="-120"/>
              </a:rPr>
              <a:t>起</a:t>
            </a:r>
            <a:r>
              <a:rPr kumimoji="1" lang="zh-TW" altLang="en-US" sz="2400" b="1" dirty="0">
                <a:solidFill>
                  <a:srgbClr val="0000CC"/>
                </a:solidFill>
                <a:latin typeface="微軟正黑體" panose="020B0604030504040204" pitchFamily="34" charset="-120"/>
                <a:ea typeface="微軟正黑體" panose="020B0604030504040204" pitchFamily="34" charset="-120"/>
              </a:rPr>
              <a:t>至</a:t>
            </a:r>
            <a:r>
              <a:rPr kumimoji="1" lang="zh-TW" altLang="zh-TW" sz="2400" b="1" dirty="0">
                <a:solidFill>
                  <a:srgbClr val="0000CC"/>
                </a:solidFill>
                <a:latin typeface="微軟正黑體" panose="020B0604030504040204" pitchFamily="34" charset="-120"/>
                <a:ea typeface="微軟正黑體" panose="020B0604030504040204" pitchFamily="34" charset="-120"/>
              </a:rPr>
              <a:t>各所報名之校系科（組）、學程所訂截止日</a:t>
            </a:r>
            <a:r>
              <a:rPr kumimoji="1" lang="en-US" altLang="zh-TW" sz="2400" b="1" dirty="0">
                <a:solidFill>
                  <a:srgbClr val="FF0000"/>
                </a:solidFill>
                <a:latin typeface="微軟正黑體" panose="020B0604030504040204" pitchFamily="34" charset="-120"/>
                <a:ea typeface="微軟正黑體" panose="020B0604030504040204" pitchFamily="34" charset="-120"/>
              </a:rPr>
              <a:t>24:00</a:t>
            </a:r>
            <a:r>
              <a:rPr kumimoji="1" lang="zh-TW" altLang="zh-TW" sz="2400" b="1" dirty="0">
                <a:solidFill>
                  <a:srgbClr val="FF0000"/>
                </a:solidFill>
                <a:latin typeface="微軟正黑體" panose="020B0604030504040204" pitchFamily="34" charset="-120"/>
                <a:ea typeface="微軟正黑體" panose="020B0604030504040204" pitchFamily="34" charset="-120"/>
              </a:rPr>
              <a:t>前</a:t>
            </a:r>
            <a:endParaRPr kumimoji="1" lang="en-US" altLang="zh-TW" sz="2400" b="1" dirty="0">
              <a:solidFill>
                <a:srgbClr val="FF0000"/>
              </a:solidFill>
              <a:latin typeface="微軟正黑體" panose="020B0604030504040204" pitchFamily="34" charset="-120"/>
              <a:ea typeface="微軟正黑體" panose="020B0604030504040204" pitchFamily="34" charset="-120"/>
            </a:endParaRPr>
          </a:p>
          <a:p>
            <a:pPr lvl="0" algn="just">
              <a:buBlip>
                <a:blip r:embed="rId3"/>
              </a:buBlip>
            </a:pPr>
            <a:r>
              <a:rPr lang="zh-TW" altLang="zh-TW" sz="2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zh-TW" sz="2100" b="1"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各甄審學校所訂方式</a:t>
            </a:r>
            <a:r>
              <a:rPr lang="zh-TW" altLang="zh-TW" sz="2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繳交指定項目甄審費用</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，報名系統不再提供繳費單</a:t>
            </a:r>
            <a:endParaRPr lang="en-US" altLang="zh-TW" sz="2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lvl="0" indent="0" algn="just">
              <a:buNone/>
              <a:tabLst>
                <a:tab pos="449263" algn="l"/>
              </a:tabLst>
            </a:pPr>
            <a:r>
              <a:rPr lang="en-US" altLang="zh-TW" sz="16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經本委員會審核通過之</a:t>
            </a:r>
            <a:r>
              <a:rPr lang="zh-TW" altLang="en-US" sz="16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低收入戶考生</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免繳指定項目甄審費</a:t>
            </a:r>
            <a:endParaRPr lang="en-US" altLang="zh-TW" sz="1600" dirty="0">
              <a:solidFill>
                <a:prstClr val="black"/>
              </a:solidFill>
              <a:latin typeface="微軟正黑體" pitchFamily="34" charset="-120"/>
              <a:ea typeface="微軟正黑體" pitchFamily="34" charset="-120"/>
              <a:cs typeface="Times New Roman" panose="02020603050405020304" pitchFamily="18" charset="0"/>
            </a:endParaRPr>
          </a:p>
          <a:p>
            <a:pPr marL="0" lvl="0" indent="0" algn="just">
              <a:buNone/>
              <a:tabLst>
                <a:tab pos="449263" algn="l"/>
              </a:tabLst>
            </a:pPr>
            <a:r>
              <a:rPr lang="en-US" altLang="zh-TW" sz="1600" dirty="0">
                <a:solidFill>
                  <a:prstClr val="black"/>
                </a:solidFill>
                <a:latin typeface="微軟正黑體" pitchFamily="34" charset="-120"/>
                <a:ea typeface="微軟正黑體" pitchFamily="34" charset="-120"/>
                <a:cs typeface="Times New Roman" panose="02020603050405020304" pitchFamily="18" charset="0"/>
              </a:rPr>
              <a:t>	※</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經本委員會審核通過</a:t>
            </a:r>
            <a:r>
              <a:rPr lang="zh-TW" altLang="en-US" sz="16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之中低收入戶考生</a:t>
            </a:r>
            <a:r>
              <a:rPr lang="zh-TW" altLang="en-US" sz="16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指定項目甄審費</a:t>
            </a:r>
            <a:r>
              <a:rPr lang="zh-TW" altLang="en-US" sz="16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減免</a:t>
            </a:r>
            <a:r>
              <a:rPr lang="en-US" altLang="zh-TW" sz="16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60%</a:t>
            </a:r>
            <a:endParaRPr lang="en-US" altLang="zh-TW" sz="2100" u="sng"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buBlip>
                <a:blip r:embed="rId3"/>
              </a:buBlip>
            </a:pPr>
            <a:r>
              <a:rPr lang="zh-TW" altLang="zh-TW" sz="2100" dirty="0">
                <a:latin typeface="微軟正黑體" panose="020B0604030504040204" pitchFamily="34" charset="-120"/>
                <a:ea typeface="微軟正黑體" panose="020B0604030504040204" pitchFamily="34" charset="-120"/>
                <a:cs typeface="Times New Roman" panose="02020603050405020304" pitchFamily="18" charset="0"/>
              </a:rPr>
              <a:t>指定項目甄審</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費用繳費方式</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None/>
              <a:tabLst>
                <a:tab pos="449263" algn="l"/>
              </a:tabLst>
            </a:pP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繳費方式明訂於校系科（組）、學程甄審條件</a:t>
            </a:r>
            <a:endParaRPr lang="en-US" altLang="zh-TW" sz="1600" dirty="0">
              <a:latin typeface="微軟正黑體" pitchFamily="34" charset="-120"/>
              <a:ea typeface="微軟正黑體" pitchFamily="34" charset="-120"/>
              <a:cs typeface="Times New Roman" panose="02020603050405020304" pitchFamily="18" charset="0"/>
            </a:endParaRPr>
          </a:p>
          <a:p>
            <a:pPr marL="0" indent="0" algn="just">
              <a:buNone/>
              <a:tabLst>
                <a:tab pos="449263" algn="l"/>
              </a:tabLst>
            </a:pPr>
            <a:r>
              <a:rPr lang="en-US" altLang="zh-TW" sz="1600" dirty="0">
                <a:latin typeface="微軟正黑體" pitchFamily="34" charset="-120"/>
                <a:ea typeface="微軟正黑體"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繳費方式</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於各校招生網站公告</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由各校通知</a:t>
            </a:r>
            <a:endParaRPr lang="en-US" altLang="zh-TW" sz="1600" dirty="0">
              <a:latin typeface="微軟正黑體" pitchFamily="34" charset="-120"/>
              <a:ea typeface="微軟正黑體" pitchFamily="34" charset="-120"/>
              <a:cs typeface="Times New Roman" panose="02020603050405020304" pitchFamily="18" charset="0"/>
            </a:endParaRPr>
          </a:p>
          <a:p>
            <a:pPr marL="0" indent="0" algn="just">
              <a:buNone/>
              <a:tabLst>
                <a:tab pos="449263" algn="l"/>
              </a:tabLst>
            </a:pPr>
            <a:r>
              <a:rPr lang="en-US" altLang="zh-TW" sz="1600" dirty="0">
                <a:latin typeface="微軟正黑體" pitchFamily="34" charset="-120"/>
                <a:ea typeface="微軟正黑體" pitchFamily="34" charset="-120"/>
                <a:cs typeface="Times New Roman" panose="02020603050405020304" pitchFamily="18" charset="0"/>
              </a:rPr>
              <a:t>	※</a:t>
            </a:r>
            <a:r>
              <a:rPr lang="zh-TW" altLang="zh-TW" sz="1600" dirty="0">
                <a:latin typeface="微軟正黑體" panose="020B0604030504040204" pitchFamily="34" charset="-120"/>
                <a:ea typeface="微軟正黑體" panose="020B0604030504040204" pitchFamily="34" charset="-120"/>
                <a:cs typeface="Times New Roman" panose="02020603050405020304" pitchFamily="18" charset="0"/>
              </a:rPr>
              <a:t>本委員會網站亦提供繳費方式查詢</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buBlip>
                <a:blip r:embed="rId3"/>
              </a:buBlip>
              <a:tabLst>
                <a:tab pos="449263" algn="l"/>
              </a:tabLst>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未依規定期限及方式完成「學習歷程備審資料上傳」及「繳交指定項目甄審費用」之考生，視同放棄參加指定項目甄審之資格</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None/>
              <a:tabLst>
                <a:tab pos="449263" algn="l"/>
              </a:tabLst>
            </a:pP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圓角矩形 16"/>
          <p:cNvSpPr>
            <a:spLocks noChangeArrowheads="1"/>
          </p:cNvSpPr>
          <p:nvPr/>
        </p:nvSpPr>
        <p:spPr bwMode="auto">
          <a:xfrm>
            <a:off x="1101727" y="891159"/>
            <a:ext cx="4352926"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繳交指定項目甄審費用</a:t>
            </a:r>
          </a:p>
        </p:txBody>
      </p:sp>
      <p:grpSp>
        <p:nvGrpSpPr>
          <p:cNvPr id="34" name="群組 33"/>
          <p:cNvGrpSpPr/>
          <p:nvPr/>
        </p:nvGrpSpPr>
        <p:grpSpPr>
          <a:xfrm>
            <a:off x="8898010" y="190023"/>
            <a:ext cx="3084438" cy="1432422"/>
            <a:chOff x="5988125" y="214313"/>
            <a:chExt cx="3084438" cy="1432422"/>
          </a:xfrm>
        </p:grpSpPr>
        <p:grpSp>
          <p:nvGrpSpPr>
            <p:cNvPr id="35" name="群組 7"/>
            <p:cNvGrpSpPr>
              <a:grpSpLocks/>
            </p:cNvGrpSpPr>
            <p:nvPr/>
          </p:nvGrpSpPr>
          <p:grpSpPr bwMode="auto">
            <a:xfrm>
              <a:off x="6462713" y="214313"/>
              <a:ext cx="2609850" cy="1431925"/>
              <a:chOff x="6690632" y="1068877"/>
              <a:chExt cx="2609942" cy="1217115"/>
            </a:xfrm>
          </p:grpSpPr>
          <p:cxnSp>
            <p:nvCxnSpPr>
              <p:cNvPr id="3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0" name="圓角矩形 39"/>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6" name="圓角矩形 35"/>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0" name="圓角矩形 20">
            <a:extLst>
              <a:ext uri="{FF2B5EF4-FFF2-40B4-BE49-F238E27FC236}">
                <a16:creationId xmlns:a16="http://schemas.microsoft.com/office/drawing/2014/main" id="{059F84A4-7CD8-4CA4-9315-44B434A9E262}"/>
              </a:ext>
            </a:extLst>
          </p:cNvPr>
          <p:cNvSpPr/>
          <p:nvPr/>
        </p:nvSpPr>
        <p:spPr bwMode="auto">
          <a:xfrm>
            <a:off x="8438383" y="200538"/>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1"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23171"/>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216145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4294967295"/>
          </p:nvPr>
        </p:nvSpPr>
        <p:spPr>
          <a:xfrm>
            <a:off x="1098495" y="1648549"/>
            <a:ext cx="10706100" cy="4270268"/>
          </a:xfrm>
        </p:spPr>
        <p:txBody>
          <a:bodyPr>
            <a:noAutofit/>
          </a:bodyPr>
          <a:lstStyle/>
          <a:p>
            <a:pPr>
              <a:buBlip>
                <a:blip r:embed="rId3"/>
              </a:buBlip>
              <a:defRPr/>
            </a:pP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學習歷程備審資料上傳時間</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None/>
              <a:defRPr/>
            </a:pPr>
            <a:r>
              <a:rPr kumimoji="1" lang="en-US" altLang="zh-TW" sz="2400" b="1" dirty="0">
                <a:solidFill>
                  <a:srgbClr val="0000CC"/>
                </a:solidFill>
                <a:latin typeface="微軟正黑體" panose="020B0604030504040204" pitchFamily="34" charset="-120"/>
                <a:ea typeface="微軟正黑體" panose="020B0604030504040204" pitchFamily="34" charset="-120"/>
              </a:rPr>
              <a:t> 112.6.7(</a:t>
            </a:r>
            <a:r>
              <a:rPr kumimoji="1" lang="zh-TW" altLang="en-US" sz="2400" b="1" dirty="0">
                <a:solidFill>
                  <a:srgbClr val="0000CC"/>
                </a:solidFill>
                <a:latin typeface="微軟正黑體" panose="020B0604030504040204" pitchFamily="34" charset="-120"/>
                <a:ea typeface="微軟正黑體" panose="020B0604030504040204" pitchFamily="34" charset="-120"/>
              </a:rPr>
              <a:t>三</a:t>
            </a:r>
            <a:r>
              <a:rPr kumimoji="1" lang="en-US" altLang="zh-TW" sz="2400" b="1" dirty="0">
                <a:solidFill>
                  <a:srgbClr val="0000CC"/>
                </a:solidFill>
                <a:latin typeface="微軟正黑體" panose="020B0604030504040204" pitchFamily="34" charset="-120"/>
                <a:ea typeface="微軟正黑體" panose="020B0604030504040204" pitchFamily="34" charset="-120"/>
              </a:rPr>
              <a:t>)10:00</a:t>
            </a:r>
            <a:r>
              <a:rPr kumimoji="1" lang="zh-TW" altLang="en-US" sz="2400" b="1" dirty="0">
                <a:solidFill>
                  <a:srgbClr val="0000CC"/>
                </a:solidFill>
                <a:latin typeface="微軟正黑體" panose="020B0604030504040204" pitchFamily="34" charset="-120"/>
                <a:ea typeface="微軟正黑體" panose="020B0604030504040204" pitchFamily="34" charset="-120"/>
              </a:rPr>
              <a:t>起，每日</a:t>
            </a:r>
            <a:r>
              <a:rPr kumimoji="1" lang="en-US" altLang="zh-TW" sz="2400" b="1" dirty="0">
                <a:solidFill>
                  <a:srgbClr val="0000CC"/>
                </a:solidFill>
                <a:latin typeface="微軟正黑體" panose="020B0604030504040204" pitchFamily="34" charset="-120"/>
                <a:ea typeface="微軟正黑體" panose="020B0604030504040204" pitchFamily="34" charset="-120"/>
              </a:rPr>
              <a:t>8:00</a:t>
            </a:r>
            <a:r>
              <a:rPr kumimoji="1" lang="zh-TW" altLang="en-US" sz="2400" b="1" dirty="0">
                <a:solidFill>
                  <a:srgbClr val="0000CC"/>
                </a:solidFill>
                <a:latin typeface="微軟正黑體" panose="020B0604030504040204" pitchFamily="34" charset="-120"/>
                <a:ea typeface="微軟正黑體" panose="020B0604030504040204" pitchFamily="34" charset="-120"/>
              </a:rPr>
              <a:t>至</a:t>
            </a:r>
            <a:r>
              <a:rPr kumimoji="1" lang="en-US" altLang="zh-TW" sz="2400" b="1" dirty="0">
                <a:solidFill>
                  <a:srgbClr val="0000CC"/>
                </a:solidFill>
                <a:latin typeface="微軟正黑體" panose="020B0604030504040204" pitchFamily="34" charset="-120"/>
                <a:ea typeface="微軟正黑體" panose="020B0604030504040204" pitchFamily="34" charset="-120"/>
              </a:rPr>
              <a:t>21:00</a:t>
            </a:r>
            <a:r>
              <a:rPr kumimoji="1" lang="zh-TW" altLang="en-US" sz="2400" b="1" dirty="0">
                <a:solidFill>
                  <a:srgbClr val="0000CC"/>
                </a:solidFill>
                <a:latin typeface="微軟正黑體" panose="020B0604030504040204" pitchFamily="34" charset="-120"/>
                <a:ea typeface="微軟正黑體" panose="020B0604030504040204" pitchFamily="34" charset="-120"/>
              </a:rPr>
              <a:t>止</a:t>
            </a:r>
            <a:r>
              <a:rPr kumimoji="1" lang="en-US" altLang="zh-TW" sz="2000" b="1" dirty="0">
                <a:solidFill>
                  <a:srgbClr val="0000CC"/>
                </a:solidFill>
                <a:latin typeface="微軟正黑體" panose="020B0604030504040204" pitchFamily="34" charset="-120"/>
                <a:ea typeface="微軟正黑體" panose="020B0604030504040204" pitchFamily="34" charset="-120"/>
              </a:rPr>
              <a:t>(</a:t>
            </a:r>
            <a:r>
              <a:rPr kumimoji="1" lang="zh-TW" altLang="en-US" sz="2000" b="1" dirty="0">
                <a:solidFill>
                  <a:srgbClr val="0000CC"/>
                </a:solidFill>
                <a:latin typeface="微軟正黑體" panose="020B0604030504040204" pitchFamily="34" charset="-120"/>
                <a:ea typeface="微軟正黑體" panose="020B0604030504040204" pitchFamily="34" charset="-120"/>
              </a:rPr>
              <a:t>首日為</a:t>
            </a:r>
            <a:r>
              <a:rPr kumimoji="1" lang="en-US" altLang="zh-TW" sz="2000" b="1" dirty="0">
                <a:solidFill>
                  <a:srgbClr val="0000CC"/>
                </a:solidFill>
                <a:latin typeface="微軟正黑體" panose="020B0604030504040204" pitchFamily="34" charset="-120"/>
                <a:ea typeface="微軟正黑體" panose="020B0604030504040204" pitchFamily="34" charset="-120"/>
              </a:rPr>
              <a:t>10:00</a:t>
            </a:r>
            <a:r>
              <a:rPr kumimoji="1" lang="zh-TW" altLang="en-US" sz="2000" b="1" dirty="0">
                <a:solidFill>
                  <a:srgbClr val="0000CC"/>
                </a:solidFill>
                <a:latin typeface="微軟正黑體" panose="020B0604030504040204" pitchFamily="34" charset="-120"/>
                <a:ea typeface="微軟正黑體" panose="020B0604030504040204" pitchFamily="34" charset="-120"/>
              </a:rPr>
              <a:t>起至</a:t>
            </a:r>
            <a:r>
              <a:rPr kumimoji="1" lang="en-US" altLang="zh-TW" sz="2000" b="1" dirty="0">
                <a:solidFill>
                  <a:srgbClr val="0000CC"/>
                </a:solidFill>
                <a:latin typeface="微軟正黑體" panose="020B0604030504040204" pitchFamily="34" charset="-120"/>
                <a:ea typeface="微軟正黑體" panose="020B0604030504040204" pitchFamily="34" charset="-120"/>
              </a:rPr>
              <a:t>21:00</a:t>
            </a:r>
            <a:r>
              <a:rPr kumimoji="1" lang="zh-TW" altLang="en-US" sz="2000" b="1" dirty="0">
                <a:solidFill>
                  <a:srgbClr val="0000CC"/>
                </a:solidFill>
                <a:latin typeface="微軟正黑體" panose="020B0604030504040204" pitchFamily="34" charset="-120"/>
                <a:ea typeface="微軟正黑體" panose="020B0604030504040204" pitchFamily="34" charset="-120"/>
              </a:rPr>
              <a:t>止</a:t>
            </a:r>
            <a:r>
              <a:rPr kumimoji="1" lang="en-US" altLang="zh-TW" sz="2000" b="1" dirty="0">
                <a:solidFill>
                  <a:srgbClr val="0000CC"/>
                </a:solidFill>
                <a:latin typeface="微軟正黑體" panose="020B0604030504040204" pitchFamily="34" charset="-120"/>
                <a:ea typeface="微軟正黑體" panose="020B0604030504040204" pitchFamily="34" charset="-120"/>
              </a:rPr>
              <a:t>)</a:t>
            </a: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各校系科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、學程之學習歷程備審資料上傳暨繳費截止時間，請參閱本委員會網站「簡章查詢系統」之「各校系科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、學程甄審條件」</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上傳系統於每日</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None/>
            </a:pP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buBlip>
                <a:blip r:embed="rId3"/>
              </a:buBlip>
              <a:defRPr/>
            </a:pP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各校系科（組）、學程學習歷程備審資料上傳時</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具有中央資料庫學習歷程檔案之考生，考生須就以「</a:t>
            </a:r>
            <a:r>
              <a:rPr lang="zh-TW" altLang="en-US"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勾選清單方式</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使用中央資料庫學習歷程檔案</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採用自行上傳</a:t>
            </a:r>
            <a:r>
              <a:rPr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檔案</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選擇方式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擇一</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方式繳交學習歷程備審資料。</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457200" lvl="1" indent="0" algn="just">
              <a:buNone/>
            </a:pP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上傳模式一經確定送出後，即不得再更改。上傳系統將依考生選擇，提供不同上傳模式，請考生審慎考慮。</a:t>
            </a:r>
            <a:endParaRPr lang="en-US"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未具有中央資料庫學習歷程檔案之考生，學習歷程備審資料一律以網路上傳</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檔案方式繳交。</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圓角矩形 16"/>
          <p:cNvSpPr>
            <a:spLocks noChangeArrowheads="1"/>
          </p:cNvSpPr>
          <p:nvPr/>
        </p:nvSpPr>
        <p:spPr bwMode="auto">
          <a:xfrm>
            <a:off x="1098495" y="905121"/>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網路上傳學習歷程備審資料</a:t>
            </a:r>
          </a:p>
        </p:txBody>
      </p:sp>
      <p:grpSp>
        <p:nvGrpSpPr>
          <p:cNvPr id="24" name="群組 23"/>
          <p:cNvGrpSpPr/>
          <p:nvPr/>
        </p:nvGrpSpPr>
        <p:grpSpPr>
          <a:xfrm>
            <a:off x="8898010" y="190023"/>
            <a:ext cx="3084438" cy="1432422"/>
            <a:chOff x="5988125" y="214313"/>
            <a:chExt cx="3084438" cy="1432422"/>
          </a:xfrm>
        </p:grpSpPr>
        <p:grpSp>
          <p:nvGrpSpPr>
            <p:cNvPr id="34"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9" name="圓角矩形 38"/>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1" name="圓角矩形 40"/>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0" name="圓角矩形 20">
            <a:extLst>
              <a:ext uri="{FF2B5EF4-FFF2-40B4-BE49-F238E27FC236}">
                <a16:creationId xmlns:a16="http://schemas.microsoft.com/office/drawing/2014/main" id="{059F84A4-7CD8-4CA4-9315-44B434A9E26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1"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47249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p:nvPr/>
        </p:nvGrpSpPr>
        <p:grpSpPr>
          <a:xfrm>
            <a:off x="8898010" y="190023"/>
            <a:ext cx="3084438" cy="1432422"/>
            <a:chOff x="5988125" y="214313"/>
            <a:chExt cx="3084438" cy="1432422"/>
          </a:xfrm>
        </p:grpSpPr>
        <p:grpSp>
          <p:nvGrpSpPr>
            <p:cNvPr id="34"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9" name="圓角矩形 38"/>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1" name="圓角矩形 40"/>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55" name="圓角矩形 16"/>
          <p:cNvSpPr>
            <a:spLocks noChangeArrowheads="1"/>
          </p:cNvSpPr>
          <p:nvPr/>
        </p:nvSpPr>
        <p:spPr bwMode="auto">
          <a:xfrm>
            <a:off x="1059979" y="930464"/>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網路上傳學習歷程備審資料</a:t>
            </a:r>
          </a:p>
        </p:txBody>
      </p:sp>
      <p:sp>
        <p:nvSpPr>
          <p:cNvPr id="21" name="Rectangle 3"/>
          <p:cNvSpPr txBox="1">
            <a:spLocks noChangeArrowheads="1"/>
          </p:cNvSpPr>
          <p:nvPr/>
        </p:nvSpPr>
        <p:spPr>
          <a:xfrm>
            <a:off x="1059979" y="1859344"/>
            <a:ext cx="10706100" cy="313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buFont typeface="+mj-lt"/>
              <a:buAutoNum type="arabicPeriod"/>
            </a:pP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上傳學習歷程備審資料一經確認後，即不得以任何理由要求修改，請考生務必審慎檢視上傳之資料後再行確認；在確認送出前，上傳檔案如須更改時，可重傳修改，但須再次檢視後確認送出</a:t>
            </a:r>
            <a:endParaRPr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本委員會逕於各校系科</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、學程學習歷程備審資料上傳繳交截止時間後，將完成指定項目甄審費繳費考生之已上傳</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含已確認及未確認</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學習歷程備審資料，轉送各甄審學校</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lvl="1" indent="-266700" algn="just">
              <a:buNone/>
            </a:pP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前述未上傳任一學習歷程備審資料，或若僅有高級中等學校在校成績證明、修課紀錄，且該成績證明係由考生所屬就讀學校上傳者，均一律視同「考生未曾上傳學習歷程備審資料」，本委員會將不會把此份資料送至各甄審學校</a:t>
            </a:r>
            <a:endPar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為避免自身權益受損，請考生務必詳閱「甄審簡章查詢系統」之「各校系科</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、學程甄審條件」</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圓角矩形 20">
            <a:extLst>
              <a:ext uri="{FF2B5EF4-FFF2-40B4-BE49-F238E27FC236}">
                <a16:creationId xmlns:a16="http://schemas.microsoft.com/office/drawing/2014/main" id="{059F84A4-7CD8-4CA4-9315-44B434A9E262}"/>
              </a:ext>
            </a:extLst>
          </p:cNvPr>
          <p:cNvSpPr/>
          <p:nvPr/>
        </p:nvSpPr>
        <p:spPr bwMode="auto">
          <a:xfrm>
            <a:off x="8438383" y="200538"/>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23171"/>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7660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1C5F2B0-DF4E-44A0-AB94-89A3C1BFCCDB}"/>
              </a:ext>
            </a:extLst>
          </p:cNvPr>
          <p:cNvPicPr>
            <a:picLocks noChangeAspect="1"/>
          </p:cNvPicPr>
          <p:nvPr/>
        </p:nvPicPr>
        <p:blipFill>
          <a:blip r:embed="rId2"/>
          <a:stretch>
            <a:fillRect/>
          </a:stretch>
        </p:blipFill>
        <p:spPr>
          <a:xfrm>
            <a:off x="1892082" y="723298"/>
            <a:ext cx="8407835" cy="6050296"/>
          </a:xfrm>
          <a:prstGeom prst="rect">
            <a:avLst/>
          </a:prstGeom>
        </p:spPr>
      </p:pic>
      <p:sp>
        <p:nvSpPr>
          <p:cNvPr id="4" name="標題 1"/>
          <p:cNvSpPr txBox="1">
            <a:spLocks/>
          </p:cNvSpPr>
          <p:nvPr/>
        </p:nvSpPr>
        <p:spPr>
          <a:xfrm>
            <a:off x="696157" y="138887"/>
            <a:ext cx="9461717"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500" b="1" spc="-100" dirty="0">
                <a:latin typeface="微軟正黑體" panose="020B0604030504040204" pitchFamily="34" charset="-120"/>
                <a:ea typeface="微軟正黑體" panose="020B0604030504040204" pitchFamily="34" charset="-120"/>
              </a:rPr>
              <a:t>112</a:t>
            </a:r>
            <a:r>
              <a:rPr lang="zh-TW" altLang="en-US" sz="2500" b="1" spc="-100" dirty="0">
                <a:latin typeface="微軟正黑體" panose="020B0604030504040204" pitchFamily="34" charset="-120"/>
                <a:ea typeface="微軟正黑體" panose="020B0604030504040204" pitchFamily="34" charset="-120"/>
              </a:rPr>
              <a:t>學年度四技二專技優甄審入學招生各校系科</a:t>
            </a:r>
            <a:r>
              <a:rPr lang="en-US" altLang="zh-TW" sz="2500" b="1" spc="-100" dirty="0">
                <a:latin typeface="微軟正黑體" panose="020B0604030504040204" pitchFamily="34" charset="-120"/>
                <a:ea typeface="微軟正黑體" panose="020B0604030504040204" pitchFamily="34" charset="-120"/>
              </a:rPr>
              <a:t>(</a:t>
            </a:r>
            <a:r>
              <a:rPr lang="zh-TW" altLang="en-US" sz="2500" b="1" spc="-100" dirty="0">
                <a:latin typeface="微軟正黑體" panose="020B0604030504040204" pitchFamily="34" charset="-120"/>
                <a:ea typeface="微軟正黑體" panose="020B0604030504040204" pitchFamily="34" charset="-120"/>
              </a:rPr>
              <a:t>組</a:t>
            </a:r>
            <a:r>
              <a:rPr lang="en-US" altLang="zh-TW" sz="2500" b="1" spc="-100" dirty="0">
                <a:latin typeface="微軟正黑體" panose="020B0604030504040204" pitchFamily="34" charset="-120"/>
                <a:ea typeface="微軟正黑體" panose="020B0604030504040204" pitchFamily="34" charset="-120"/>
              </a:rPr>
              <a:t>)</a:t>
            </a:r>
            <a:r>
              <a:rPr lang="zh-TW" altLang="en-US" sz="2500" b="1" spc="-100" dirty="0">
                <a:latin typeface="微軟正黑體" panose="020B0604030504040204" pitchFamily="34" charset="-120"/>
                <a:ea typeface="微軟正黑體" panose="020B0604030504040204" pitchFamily="34" charset="-120"/>
              </a:rPr>
              <a:t>、學程分則</a:t>
            </a:r>
            <a:r>
              <a:rPr lang="en-US" altLang="zh-TW" sz="2500" b="1" spc="-100" dirty="0">
                <a:latin typeface="微軟正黑體" panose="020B0604030504040204" pitchFamily="34" charset="-120"/>
                <a:ea typeface="微軟正黑體" panose="020B0604030504040204" pitchFamily="34" charset="-120"/>
              </a:rPr>
              <a:t>(</a:t>
            </a:r>
            <a:r>
              <a:rPr lang="zh-TW" altLang="zh-TW" sz="2500" b="1" spc="-100" dirty="0">
                <a:latin typeface="微軟正黑體" panose="020B0604030504040204" pitchFamily="34" charset="-120"/>
                <a:ea typeface="微軟正黑體" panose="020B0604030504040204" pitchFamily="34" charset="-120"/>
              </a:rPr>
              <a:t>樣張</a:t>
            </a:r>
            <a:r>
              <a:rPr lang="en-US" altLang="zh-TW" sz="2500" b="1" spc="-100" dirty="0">
                <a:latin typeface="微軟正黑體" panose="020B0604030504040204" pitchFamily="34" charset="-120"/>
                <a:ea typeface="微軟正黑體" panose="020B0604030504040204" pitchFamily="34" charset="-120"/>
              </a:rPr>
              <a:t>)</a:t>
            </a:r>
            <a:endParaRPr lang="zh-TW" altLang="en-US" sz="2500" b="1" spc="-100"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DECA7456-8A3A-44D9-BC7B-A2EC4D7FA8B3}"/>
              </a:ext>
            </a:extLst>
          </p:cNvPr>
          <p:cNvSpPr/>
          <p:nvPr/>
        </p:nvSpPr>
        <p:spPr>
          <a:xfrm>
            <a:off x="4741603" y="1948070"/>
            <a:ext cx="5515577" cy="32517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75550A27-1E61-46C3-B2B7-97EAC7316044}"/>
              </a:ext>
            </a:extLst>
          </p:cNvPr>
          <p:cNvSpPr/>
          <p:nvPr/>
        </p:nvSpPr>
        <p:spPr>
          <a:xfrm>
            <a:off x="5098775" y="1224520"/>
            <a:ext cx="2792896" cy="19677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652B632-2BA3-471E-9574-8BDBC3757BD1}"/>
              </a:ext>
            </a:extLst>
          </p:cNvPr>
          <p:cNvSpPr/>
          <p:nvPr/>
        </p:nvSpPr>
        <p:spPr>
          <a:xfrm>
            <a:off x="1911958" y="2490162"/>
            <a:ext cx="2829645" cy="5466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93EFE16-F10E-4C54-8DB8-E0BAAD975010}"/>
              </a:ext>
            </a:extLst>
          </p:cNvPr>
          <p:cNvSpPr/>
          <p:nvPr/>
        </p:nvSpPr>
        <p:spPr>
          <a:xfrm>
            <a:off x="1911958" y="5227983"/>
            <a:ext cx="8345224" cy="51847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61580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40293" y="95469"/>
            <a:ext cx="9906000" cy="646331"/>
          </a:xfrm>
          <a:prstGeom prst="rect">
            <a:avLst/>
          </a:prstGeom>
        </p:spPr>
        <p:txBody>
          <a:bodyPr vert="horz" lIns="91440" tIns="45720" rIns="91440" bIns="45720" rtlCol="0" anchor="ctr">
            <a:normAutofit/>
          </a:bodyPr>
          <a:lstStyle/>
          <a:p>
            <a:pPr>
              <a:lnSpc>
                <a:spcPct val="90000"/>
              </a:lnSpc>
              <a:spcBef>
                <a:spcPct val="0"/>
              </a:spcBef>
            </a:pPr>
            <a:r>
              <a:rPr lang="zh-TW" altLang="zh-TW" sz="2500" b="1" spc="-100" dirty="0">
                <a:latin typeface="微軟正黑體" panose="020B0604030504040204" pitchFamily="34" charset="-120"/>
                <a:ea typeface="微軟正黑體" panose="020B0604030504040204" pitchFamily="34" charset="-120"/>
                <a:cs typeface="+mj-cs"/>
              </a:rPr>
              <a:t>「</a:t>
            </a:r>
            <a:r>
              <a:rPr lang="en-US" altLang="zh-TW" sz="2500" b="1" spc="-100" dirty="0">
                <a:latin typeface="微軟正黑體" panose="020B0604030504040204" pitchFamily="34" charset="-120"/>
                <a:ea typeface="微軟正黑體" panose="020B0604030504040204" pitchFamily="34" charset="-120"/>
                <a:cs typeface="+mj-cs"/>
              </a:rPr>
              <a:t>B.</a:t>
            </a:r>
            <a:r>
              <a:rPr lang="zh-TW" altLang="zh-TW" sz="2500" b="1" spc="-100" dirty="0">
                <a:latin typeface="微軟正黑體" panose="020B0604030504040204" pitchFamily="34" charset="-120"/>
                <a:ea typeface="微軟正黑體" panose="020B0604030504040204" pitchFamily="34" charset="-120"/>
                <a:cs typeface="+mj-cs"/>
              </a:rPr>
              <a:t>課程學習成果」及「</a:t>
            </a:r>
            <a:r>
              <a:rPr lang="en-US" altLang="zh-TW" sz="2500" b="1" spc="-100" dirty="0">
                <a:latin typeface="微軟正黑體" panose="020B0604030504040204" pitchFamily="34" charset="-120"/>
                <a:ea typeface="微軟正黑體" panose="020B0604030504040204" pitchFamily="34" charset="-120"/>
                <a:cs typeface="+mj-cs"/>
              </a:rPr>
              <a:t>C.</a:t>
            </a:r>
            <a:r>
              <a:rPr lang="zh-TW" altLang="zh-TW" sz="2500" b="1" spc="-100" dirty="0">
                <a:latin typeface="微軟正黑體" panose="020B0604030504040204" pitchFamily="34" charset="-120"/>
                <a:ea typeface="微軟正黑體" panose="020B0604030504040204" pitchFamily="34" charset="-120"/>
                <a:cs typeface="+mj-cs"/>
              </a:rPr>
              <a:t>多元表現」分項名稱代碼對照表</a:t>
            </a:r>
            <a:endParaRPr lang="zh-TW" altLang="en-US" sz="2500" b="1" spc="-100" dirty="0">
              <a:latin typeface="微軟正黑體" panose="020B0604030504040204" pitchFamily="34" charset="-120"/>
              <a:ea typeface="微軟正黑體" panose="020B0604030504040204" pitchFamily="34" charset="-120"/>
              <a:cs typeface="+mj-cs"/>
            </a:endParaRPr>
          </a:p>
        </p:txBody>
      </p:sp>
      <p:graphicFrame>
        <p:nvGraphicFramePr>
          <p:cNvPr id="2" name="表格 4">
            <a:extLst>
              <a:ext uri="{FF2B5EF4-FFF2-40B4-BE49-F238E27FC236}">
                <a16:creationId xmlns:a16="http://schemas.microsoft.com/office/drawing/2014/main" id="{B5309A58-8F5F-45BD-AF5D-6CBB95EDFE00}"/>
              </a:ext>
            </a:extLst>
          </p:cNvPr>
          <p:cNvGraphicFramePr>
            <a:graphicFrameLocks noGrp="1"/>
          </p:cNvGraphicFramePr>
          <p:nvPr>
            <p:extLst>
              <p:ext uri="{D42A27DB-BD31-4B8C-83A1-F6EECF244321}">
                <p14:modId xmlns:p14="http://schemas.microsoft.com/office/powerpoint/2010/main" val="1388729626"/>
              </p:ext>
            </p:extLst>
          </p:nvPr>
        </p:nvGraphicFramePr>
        <p:xfrm>
          <a:off x="1609584" y="830152"/>
          <a:ext cx="9756322" cy="5787580"/>
        </p:xfrm>
        <a:graphic>
          <a:graphicData uri="http://schemas.openxmlformats.org/drawingml/2006/table">
            <a:tbl>
              <a:tblPr firstRow="1" bandRow="1">
                <a:tableStyleId>{5C22544A-7EE6-4342-B048-85BDC9FD1C3A}</a:tableStyleId>
              </a:tblPr>
              <a:tblGrid>
                <a:gridCol w="1674302">
                  <a:extLst>
                    <a:ext uri="{9D8B030D-6E8A-4147-A177-3AD203B41FA5}">
                      <a16:colId xmlns:a16="http://schemas.microsoft.com/office/drawing/2014/main" val="2862929075"/>
                    </a:ext>
                  </a:extLst>
                </a:gridCol>
                <a:gridCol w="4041010">
                  <a:extLst>
                    <a:ext uri="{9D8B030D-6E8A-4147-A177-3AD203B41FA5}">
                      <a16:colId xmlns:a16="http://schemas.microsoft.com/office/drawing/2014/main" val="1929915865"/>
                    </a:ext>
                  </a:extLst>
                </a:gridCol>
                <a:gridCol w="4041010">
                  <a:extLst>
                    <a:ext uri="{9D8B030D-6E8A-4147-A177-3AD203B41FA5}">
                      <a16:colId xmlns:a16="http://schemas.microsoft.com/office/drawing/2014/main" val="1451850112"/>
                    </a:ext>
                  </a:extLst>
                </a:gridCol>
              </a:tblGrid>
              <a:tr h="366259">
                <a:tc rowSpan="2">
                  <a:txBody>
                    <a:bodyPr/>
                    <a:lstStyle/>
                    <a:p>
                      <a:pPr algn="ctr"/>
                      <a:r>
                        <a:rPr lang="zh-TW" altLang="en-US" dirty="0">
                          <a:solidFill>
                            <a:schemeClr val="bg1"/>
                          </a:solidFill>
                          <a:latin typeface="微軟正黑體" panose="020B0604030504040204" pitchFamily="34" charset="-120"/>
                          <a:ea typeface="微軟正黑體" panose="020B0604030504040204" pitchFamily="34" charset="-120"/>
                        </a:rPr>
                        <a:t>分類項目</a:t>
                      </a:r>
                    </a:p>
                  </a:txBody>
                  <a:tcPr anchor="ctr">
                    <a:solidFill>
                      <a:schemeClr val="accent4">
                        <a:lumMod val="75000"/>
                      </a:schemeClr>
                    </a:solidFill>
                  </a:tcPr>
                </a:tc>
                <a:tc gridSpan="2">
                  <a:txBody>
                    <a:bodyPr/>
                    <a:lstStyle/>
                    <a:p>
                      <a:pPr algn="ctr"/>
                      <a:r>
                        <a:rPr lang="zh-TW" altLang="en-US" dirty="0">
                          <a:solidFill>
                            <a:schemeClr val="bg1"/>
                          </a:solidFill>
                          <a:latin typeface="微軟正黑體" panose="020B0604030504040204" pitchFamily="34" charset="-120"/>
                          <a:ea typeface="微軟正黑體" panose="020B0604030504040204" pitchFamily="34" charset="-120"/>
                        </a:rPr>
                        <a:t>項目代碼與名稱</a:t>
                      </a:r>
                    </a:p>
                  </a:txBody>
                  <a:tcPr>
                    <a:solidFill>
                      <a:schemeClr val="accent4">
                        <a:lumMod val="75000"/>
                      </a:schemeClr>
                    </a:solidFill>
                  </a:tcPr>
                </a:tc>
                <a:tc hMerge="1">
                  <a:txBody>
                    <a:bodyPr/>
                    <a:lstStyle/>
                    <a:p>
                      <a:endParaRPr lang="zh-TW" altLang="en-US" dirty="0"/>
                    </a:p>
                  </a:txBody>
                  <a:tcPr/>
                </a:tc>
                <a:extLst>
                  <a:ext uri="{0D108BD9-81ED-4DB2-BD59-A6C34878D82A}">
                    <a16:rowId xmlns:a16="http://schemas.microsoft.com/office/drawing/2014/main" val="3587062589"/>
                  </a:ext>
                </a:extLst>
              </a:tr>
              <a:tr h="470019">
                <a:tc vMerge="1">
                  <a:txBody>
                    <a:bodyPr/>
                    <a:lstStyle/>
                    <a:p>
                      <a:endParaRPr lang="zh-TW" altLang="en-US" dirty="0"/>
                    </a:p>
                  </a:txBody>
                  <a:tcPr/>
                </a:tc>
                <a:tc>
                  <a:txBody>
                    <a:bodyPr/>
                    <a:lstStyle/>
                    <a:p>
                      <a:pPr algn="ctr"/>
                      <a:r>
                        <a:rPr lang="zh-TW" altLang="en-US" b="1" dirty="0">
                          <a:latin typeface="微軟正黑體" panose="020B0604030504040204" pitchFamily="34" charset="-120"/>
                          <a:ea typeface="微軟正黑體" panose="020B0604030504040204" pitchFamily="34" charset="-120"/>
                        </a:rPr>
                        <a:t>技高生、綜高生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專門學程</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tc>
                  <a:txBody>
                    <a:bodyPr/>
                    <a:lstStyle/>
                    <a:p>
                      <a:pPr algn="ctr"/>
                      <a:r>
                        <a:rPr lang="zh-TW" altLang="en-US" b="1" dirty="0">
                          <a:latin typeface="微軟正黑體" panose="020B0604030504040204" pitchFamily="34" charset="-120"/>
                          <a:ea typeface="微軟正黑體" panose="020B0604030504040204" pitchFamily="34" charset="-120"/>
                        </a:rPr>
                        <a:t>普高生、綜高生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學術學程</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txBody>
                  <a:tcPr anchor="ctr">
                    <a:solidFill>
                      <a:schemeClr val="accent4">
                        <a:lumMod val="40000"/>
                        <a:lumOff val="60000"/>
                      </a:schemeClr>
                    </a:solidFill>
                  </a:tcPr>
                </a:tc>
                <a:extLst>
                  <a:ext uri="{0D108BD9-81ED-4DB2-BD59-A6C34878D82A}">
                    <a16:rowId xmlns:a16="http://schemas.microsoft.com/office/drawing/2014/main" val="2457274322"/>
                  </a:ext>
                </a:extLst>
              </a:tr>
              <a:tr h="2269062">
                <a:tc>
                  <a:txBody>
                    <a:bodyPr/>
                    <a:lstStyle/>
                    <a:p>
                      <a:endParaRPr lang="zh-TW" alt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700" b="1" dirty="0">
                          <a:solidFill>
                            <a:schemeClr val="tx1"/>
                          </a:solidFill>
                          <a:latin typeface="微軟正黑體" panose="020B0604030504040204" pitchFamily="34" charset="-120"/>
                          <a:ea typeface="微軟正黑體" panose="020B0604030504040204" pitchFamily="34" charset="-120"/>
                        </a:rPr>
                        <a:t>B-1 </a:t>
                      </a:r>
                      <a:r>
                        <a:rPr lang="zh-TW" altLang="en-US" sz="1700" b="1" dirty="0">
                          <a:solidFill>
                            <a:schemeClr val="tx1"/>
                          </a:solidFill>
                          <a:latin typeface="微軟正黑體" panose="020B0604030504040204" pitchFamily="34" charset="-120"/>
                          <a:ea typeface="微軟正黑體" panose="020B0604030504040204" pitchFamily="34" charset="-120"/>
                        </a:rPr>
                        <a:t>專題實作及實習科目成果</a:t>
                      </a:r>
                      <a:endParaRPr lang="en-US" altLang="zh-TW" sz="1700" b="1" dirty="0">
                        <a:solidFill>
                          <a:schemeClr val="tx1"/>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700" b="1" dirty="0">
                          <a:solidFill>
                            <a:schemeClr val="tx1"/>
                          </a:solidFill>
                          <a:latin typeface="微軟正黑體" panose="020B0604030504040204" pitchFamily="34" charset="-120"/>
                          <a:ea typeface="微軟正黑體" panose="020B0604030504040204" pitchFamily="34" charset="-120"/>
                        </a:rPr>
                        <a:t>B-2 </a:t>
                      </a:r>
                      <a:r>
                        <a:rPr lang="zh-TW" altLang="en-US" sz="1700" b="1" dirty="0">
                          <a:solidFill>
                            <a:schemeClr val="tx1"/>
                          </a:solidFill>
                          <a:latin typeface="微軟正黑體" panose="020B0604030504040204" pitchFamily="34" charset="-120"/>
                          <a:ea typeface="微軟正黑體" panose="020B0604030504040204" pitchFamily="34" charset="-120"/>
                        </a:rPr>
                        <a:t>其他課程學習</a:t>
                      </a:r>
                      <a:r>
                        <a:rPr lang="en-US" altLang="zh-TW" sz="1700" b="1" dirty="0">
                          <a:solidFill>
                            <a:schemeClr val="tx1"/>
                          </a:solidFill>
                          <a:latin typeface="微軟正黑體" panose="020B0604030504040204" pitchFamily="34" charset="-120"/>
                          <a:ea typeface="微軟正黑體" panose="020B0604030504040204" pitchFamily="34" charset="-120"/>
                        </a:rPr>
                        <a:t>(</a:t>
                      </a:r>
                      <a:r>
                        <a:rPr lang="zh-TW" altLang="en-US" sz="1700" b="1" dirty="0">
                          <a:solidFill>
                            <a:schemeClr val="tx1"/>
                          </a:solidFill>
                          <a:latin typeface="微軟正黑體" panose="020B0604030504040204" pitchFamily="34" charset="-120"/>
                          <a:ea typeface="微軟正黑體" panose="020B0604030504040204" pitchFamily="34" charset="-120"/>
                        </a:rPr>
                        <a:t>作品</a:t>
                      </a:r>
                      <a:r>
                        <a:rPr lang="en-US" altLang="zh-TW" sz="1700" b="1" dirty="0">
                          <a:solidFill>
                            <a:schemeClr val="tx1"/>
                          </a:solidFill>
                          <a:latin typeface="微軟正黑體" panose="020B0604030504040204" pitchFamily="34" charset="-120"/>
                          <a:ea typeface="微軟正黑體" panose="020B0604030504040204" pitchFamily="34" charset="-120"/>
                        </a:rPr>
                        <a:t>)</a:t>
                      </a:r>
                      <a:r>
                        <a:rPr lang="zh-TW" altLang="en-US" sz="1700" b="1" dirty="0">
                          <a:solidFill>
                            <a:schemeClr val="tx1"/>
                          </a:solidFill>
                          <a:latin typeface="微軟正黑體" panose="020B0604030504040204" pitchFamily="34" charset="-120"/>
                          <a:ea typeface="微軟正黑體" panose="020B0604030504040204" pitchFamily="34" charset="-120"/>
                        </a:rPr>
                        <a:t>成果</a:t>
                      </a:r>
                      <a:endParaRPr lang="en-US" altLang="zh-TW" sz="1700" b="1" dirty="0">
                        <a:solidFill>
                          <a:schemeClr val="tx1"/>
                        </a:solidFill>
                        <a:latin typeface="微軟正黑體" panose="020B0604030504040204" pitchFamily="34" charset="-120"/>
                        <a:ea typeface="微軟正黑體" panose="020B0604030504040204" pitchFamily="34" charset="-120"/>
                      </a:endParaRPr>
                    </a:p>
                  </a:txBody>
                  <a:tcPr anchor="ctr">
                    <a:gradFill>
                      <a:gsLst>
                        <a:gs pos="0">
                          <a:schemeClr val="accent2">
                            <a:lumMod val="20000"/>
                            <a:lumOff val="80000"/>
                          </a:schemeClr>
                        </a:gs>
                        <a:gs pos="100000">
                          <a:schemeClr val="accent2">
                            <a:lumMod val="40000"/>
                            <a:lumOff val="60000"/>
                          </a:schemeClr>
                        </a:gs>
                      </a:gsLst>
                      <a:lin ang="13500000" scaled="1"/>
                    </a:gradFill>
                  </a:tcPr>
                </a:tc>
                <a:tc>
                  <a:txBody>
                    <a:bodyPr/>
                    <a:lstStyle/>
                    <a:p>
                      <a:r>
                        <a:rPr lang="en-US" altLang="zh-TW" sz="1700" b="1" dirty="0">
                          <a:solidFill>
                            <a:schemeClr val="tx1"/>
                          </a:solidFill>
                          <a:latin typeface="微軟正黑體" panose="020B0604030504040204" pitchFamily="34" charset="-120"/>
                          <a:ea typeface="微軟正黑體" panose="020B0604030504040204" pitchFamily="34" charset="-120"/>
                        </a:rPr>
                        <a:t>B-1</a:t>
                      </a:r>
                      <a:r>
                        <a:rPr lang="zh-TW" altLang="en-US" sz="1700" b="1" dirty="0">
                          <a:solidFill>
                            <a:schemeClr val="tx1"/>
                          </a:solidFill>
                          <a:latin typeface="微軟正黑體" panose="020B0604030504040204" pitchFamily="34" charset="-120"/>
                          <a:ea typeface="微軟正黑體" panose="020B0604030504040204" pitchFamily="34" charset="-120"/>
                        </a:rPr>
                        <a:t>書面報告</a:t>
                      </a:r>
                      <a:endParaRPr lang="en-US" altLang="zh-TW" sz="1700" b="1" dirty="0">
                        <a:solidFill>
                          <a:schemeClr val="tx1"/>
                        </a:solidFill>
                        <a:latin typeface="微軟正黑體" panose="020B0604030504040204" pitchFamily="34" charset="-120"/>
                        <a:ea typeface="微軟正黑體" panose="020B0604030504040204" pitchFamily="34" charset="-120"/>
                      </a:endParaRPr>
                    </a:p>
                    <a:p>
                      <a:r>
                        <a:rPr lang="en-US" altLang="zh-TW" sz="1700" b="1" dirty="0">
                          <a:solidFill>
                            <a:schemeClr val="tx1"/>
                          </a:solidFill>
                          <a:latin typeface="微軟正黑體" panose="020B0604030504040204" pitchFamily="34" charset="-120"/>
                          <a:ea typeface="微軟正黑體" panose="020B0604030504040204" pitchFamily="34" charset="-120"/>
                        </a:rPr>
                        <a:t>B-2</a:t>
                      </a:r>
                      <a:r>
                        <a:rPr lang="zh-TW" altLang="en-US" sz="1700" b="1" dirty="0">
                          <a:solidFill>
                            <a:schemeClr val="tx1"/>
                          </a:solidFill>
                          <a:latin typeface="微軟正黑體" panose="020B0604030504040204" pitchFamily="34" charset="-120"/>
                          <a:ea typeface="微軟正黑體" panose="020B0604030504040204" pitchFamily="34" charset="-120"/>
                        </a:rPr>
                        <a:t>實作作品</a:t>
                      </a:r>
                      <a:endParaRPr lang="en-US" altLang="zh-TW" sz="1700" b="1" dirty="0">
                        <a:solidFill>
                          <a:schemeClr val="tx1"/>
                        </a:solidFill>
                        <a:latin typeface="微軟正黑體" panose="020B0604030504040204" pitchFamily="34" charset="-120"/>
                        <a:ea typeface="微軟正黑體" panose="020B0604030504040204" pitchFamily="34" charset="-120"/>
                      </a:endParaRPr>
                    </a:p>
                    <a:p>
                      <a:pPr indent="-457200"/>
                      <a:r>
                        <a:rPr lang="en-US" altLang="zh-TW" sz="1700" b="1" dirty="0">
                          <a:solidFill>
                            <a:schemeClr val="tx1"/>
                          </a:solidFill>
                          <a:latin typeface="微軟正黑體" panose="020B0604030504040204" pitchFamily="34" charset="-120"/>
                          <a:ea typeface="微軟正黑體" panose="020B0604030504040204" pitchFamily="34" charset="-120"/>
                        </a:rPr>
                        <a:t>B-3</a:t>
                      </a:r>
                      <a:r>
                        <a:rPr lang="zh-TW" altLang="en-US" sz="1700" b="1" dirty="0">
                          <a:solidFill>
                            <a:srgbClr val="0000FF"/>
                          </a:solidFill>
                          <a:latin typeface="微軟正黑體" panose="020B0604030504040204" pitchFamily="34" charset="-120"/>
                          <a:ea typeface="微軟正黑體" panose="020B0604030504040204" pitchFamily="34" charset="-120"/>
                        </a:rPr>
                        <a:t>自然科學領域</a:t>
                      </a:r>
                      <a:r>
                        <a:rPr lang="zh-TW" altLang="en-US" sz="1700" b="1" dirty="0">
                          <a:solidFill>
                            <a:schemeClr val="tx1"/>
                          </a:solidFill>
                          <a:latin typeface="微軟正黑體" panose="020B0604030504040204" pitchFamily="34" charset="-120"/>
                          <a:ea typeface="微軟正黑體" panose="020B0604030504040204" pitchFamily="34" charset="-120"/>
                        </a:rPr>
                        <a:t>探究與實作成果， </a:t>
                      </a:r>
                      <a:endParaRPr lang="en-US" altLang="zh-TW" sz="1700" b="1" dirty="0">
                        <a:solidFill>
                          <a:schemeClr val="tx1"/>
                        </a:solidFill>
                        <a:latin typeface="微軟正黑體" panose="020B0604030504040204" pitchFamily="34" charset="-120"/>
                        <a:ea typeface="微軟正黑體" panose="020B0604030504040204" pitchFamily="34" charset="-120"/>
                      </a:endParaRPr>
                    </a:p>
                    <a:p>
                      <a:pPr indent="-457200"/>
                      <a:r>
                        <a:rPr lang="en-US" altLang="zh-TW" sz="1700" b="1"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或特殊類型班級之相關課程學習成果</a:t>
                      </a:r>
                      <a:endParaRPr lang="en-US" altLang="zh-TW" sz="1700" b="1" dirty="0">
                        <a:solidFill>
                          <a:schemeClr val="tx1"/>
                        </a:solidFill>
                        <a:latin typeface="微軟正黑體" panose="020B0604030504040204" pitchFamily="34" charset="-120"/>
                        <a:ea typeface="微軟正黑體" panose="020B0604030504040204" pitchFamily="34" charset="-120"/>
                      </a:endParaRPr>
                    </a:p>
                    <a:p>
                      <a:r>
                        <a:rPr lang="en-US" altLang="zh-TW" sz="1700" b="1" dirty="0">
                          <a:solidFill>
                            <a:schemeClr val="tx1"/>
                          </a:solidFill>
                          <a:latin typeface="微軟正黑體" panose="020B0604030504040204" pitchFamily="34" charset="-120"/>
                          <a:ea typeface="微軟正黑體" panose="020B0604030504040204" pitchFamily="34" charset="-120"/>
                        </a:rPr>
                        <a:t>B-4</a:t>
                      </a:r>
                      <a:r>
                        <a:rPr lang="zh-TW" altLang="en-US" sz="1700" b="1" dirty="0">
                          <a:solidFill>
                            <a:srgbClr val="0000FF"/>
                          </a:solidFill>
                          <a:latin typeface="微軟正黑體" panose="020B0604030504040204" pitchFamily="34" charset="-120"/>
                          <a:ea typeface="微軟正黑體" panose="020B0604030504040204" pitchFamily="34" charset="-120"/>
                        </a:rPr>
                        <a:t>社會領域</a:t>
                      </a:r>
                      <a:r>
                        <a:rPr lang="zh-TW" altLang="en-US" sz="1700" b="1" dirty="0">
                          <a:solidFill>
                            <a:schemeClr val="tx1"/>
                          </a:solidFill>
                          <a:latin typeface="微軟正黑體" panose="020B0604030504040204" pitchFamily="34" charset="-120"/>
                          <a:ea typeface="微軟正黑體" panose="020B0604030504040204" pitchFamily="34" charset="-120"/>
                        </a:rPr>
                        <a:t>探究活動成果，或特殊類型</a:t>
                      </a:r>
                      <a:endParaRPr lang="en-US" altLang="zh-TW" sz="1700" b="1" dirty="0">
                        <a:solidFill>
                          <a:schemeClr val="tx1"/>
                        </a:solidFill>
                        <a:latin typeface="微軟正黑體" panose="020B0604030504040204" pitchFamily="34" charset="-120"/>
                        <a:ea typeface="微軟正黑體" panose="020B0604030504040204" pitchFamily="34" charset="-120"/>
                      </a:endParaRPr>
                    </a:p>
                    <a:p>
                      <a:r>
                        <a:rPr lang="en-US" altLang="zh-TW" sz="1700" b="1" dirty="0">
                          <a:solidFill>
                            <a:schemeClr val="tx1"/>
                          </a:solidFill>
                          <a:latin typeface="微軟正黑體" panose="020B0604030504040204" pitchFamily="34" charset="-120"/>
                          <a:ea typeface="微軟正黑體" panose="020B0604030504040204" pitchFamily="34" charset="-120"/>
                        </a:rPr>
                        <a:t>       </a:t>
                      </a:r>
                      <a:r>
                        <a:rPr lang="zh-TW" altLang="en-US" sz="1700" b="1" dirty="0">
                          <a:solidFill>
                            <a:schemeClr val="tx1"/>
                          </a:solidFill>
                          <a:latin typeface="微軟正黑體" panose="020B0604030504040204" pitchFamily="34" charset="-120"/>
                          <a:ea typeface="微軟正黑體" panose="020B0604030504040204" pitchFamily="34" charset="-120"/>
                        </a:rPr>
                        <a:t>班級之相關課程學習成果</a:t>
                      </a:r>
                    </a:p>
                  </a:txBody>
                  <a:tcPr anchor="ctr">
                    <a:gradFill>
                      <a:gsLst>
                        <a:gs pos="0">
                          <a:schemeClr val="accent5">
                            <a:lumMod val="20000"/>
                            <a:lumOff val="80000"/>
                          </a:schemeClr>
                        </a:gs>
                        <a:gs pos="100000">
                          <a:schemeClr val="accent5">
                            <a:lumMod val="40000"/>
                            <a:lumOff val="60000"/>
                          </a:schemeClr>
                        </a:gs>
                      </a:gsLst>
                      <a:lin ang="13500000" scaled="1"/>
                    </a:gradFill>
                  </a:tcPr>
                </a:tc>
                <a:extLst>
                  <a:ext uri="{0D108BD9-81ED-4DB2-BD59-A6C34878D82A}">
                    <a16:rowId xmlns:a16="http://schemas.microsoft.com/office/drawing/2014/main" val="2080078937"/>
                  </a:ext>
                </a:extLst>
              </a:tr>
              <a:tr h="1314616">
                <a:tc>
                  <a:txBody>
                    <a:bodyPr/>
                    <a:lstStyle/>
                    <a:p>
                      <a:endParaRPr lang="zh-TW" altLang="en-US" dirty="0"/>
                    </a:p>
                  </a:txBody>
                  <a:tcPr>
                    <a:noFill/>
                  </a:tcPr>
                </a:tc>
                <a:tc>
                  <a:txBody>
                    <a:bodyPr/>
                    <a:lstStyle/>
                    <a:p>
                      <a:r>
                        <a:rPr lang="en-US" altLang="zh-TW" sz="1700" b="1" dirty="0">
                          <a:solidFill>
                            <a:schemeClr val="tx1"/>
                          </a:solidFill>
                          <a:latin typeface="微軟正黑體" panose="020B0604030504040204" pitchFamily="34" charset="-120"/>
                          <a:ea typeface="微軟正黑體" panose="020B0604030504040204" pitchFamily="34" charset="-120"/>
                        </a:rPr>
                        <a:t>C-1</a:t>
                      </a:r>
                      <a:r>
                        <a:rPr lang="zh-TW" altLang="en-US" sz="1700" b="1" dirty="0">
                          <a:solidFill>
                            <a:schemeClr val="tx1"/>
                          </a:solidFill>
                          <a:latin typeface="微軟正黑體" panose="020B0604030504040204" pitchFamily="34" charset="-120"/>
                          <a:ea typeface="微軟正黑體" panose="020B0604030504040204" pitchFamily="34" charset="-120"/>
                        </a:rPr>
                        <a:t>彈性學習時間學習成果</a:t>
                      </a:r>
                      <a:endParaRPr lang="en-US" altLang="zh-TW" sz="1700" b="1" dirty="0">
                        <a:solidFill>
                          <a:schemeClr val="tx1"/>
                        </a:solidFill>
                        <a:latin typeface="微軟正黑體" panose="020B0604030504040204" pitchFamily="34" charset="-120"/>
                        <a:ea typeface="微軟正黑體" panose="020B0604030504040204" pitchFamily="34" charset="-120"/>
                      </a:endParaRPr>
                    </a:p>
                    <a:p>
                      <a:r>
                        <a:rPr lang="en-US" altLang="zh-TW" sz="17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包含</a:t>
                      </a:r>
                      <a:r>
                        <a:rPr lang="zh-TW" altLang="zh-TW" sz="1400" b="1" kern="100" spc="-150" baseline="0" dirty="0">
                          <a:solidFill>
                            <a:srgbClr val="0000FF"/>
                          </a:solidFill>
                          <a:effectLst/>
                          <a:latin typeface="微軟正黑體" panose="020B0604030504040204" pitchFamily="34" charset="-120"/>
                          <a:ea typeface="微軟正黑體" panose="020B0604030504040204" pitchFamily="34" charset="-120"/>
                        </a:rPr>
                        <a:t>自主學習或選手培訓或學校特色活動</a:t>
                      </a:r>
                      <a:r>
                        <a:rPr lang="en-US" altLang="zh-TW" sz="1400" b="1" kern="100" spc="-150" baseline="0" dirty="0">
                          <a:solidFill>
                            <a:srgbClr val="0000FF"/>
                          </a:solidFill>
                          <a:effectLst/>
                          <a:latin typeface="微軟正黑體" panose="020B0604030504040204" pitchFamily="34" charset="-120"/>
                          <a:ea typeface="微軟正黑體" panose="020B0604030504040204" pitchFamily="34" charset="-120"/>
                        </a:rPr>
                        <a:t>)</a:t>
                      </a:r>
                      <a:endParaRPr lang="en-US" altLang="zh-TW" sz="1700" b="1" kern="100" spc="-150" baseline="0" dirty="0">
                        <a:solidFill>
                          <a:srgbClr val="0000FF"/>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C-2</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社團活動經驗</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C-3</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擔任幹部經驗</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C-4</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服務學習經驗</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C-5</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競賽表現</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C-6</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非修課紀錄之成果作品</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         </a:t>
                      </a:r>
                      <a:r>
                        <a:rPr lang="en-US" altLang="zh-TW" sz="1400" b="1" kern="100" spc="-150" baseline="0" dirty="0">
                          <a:solidFill>
                            <a:srgbClr val="0000FF"/>
                          </a:solidFill>
                          <a:effectLst/>
                          <a:latin typeface="微軟正黑體" panose="020B0604030504040204" pitchFamily="34" charset="-120"/>
                          <a:ea typeface="微軟正黑體" panose="020B0604030504040204" pitchFamily="34" charset="-120"/>
                        </a:rPr>
                        <a:t>(</a:t>
                      </a:r>
                      <a:r>
                        <a:rPr lang="zh-TW" altLang="en-US" sz="1400" b="1" kern="100" spc="-150" baseline="0" dirty="0">
                          <a:solidFill>
                            <a:srgbClr val="0000FF"/>
                          </a:solidFill>
                          <a:effectLst/>
                          <a:latin typeface="微軟正黑體" panose="020B0604030504040204" pitchFamily="34" charset="-120"/>
                          <a:ea typeface="微軟正黑體" panose="020B0604030504040204" pitchFamily="34" charset="-120"/>
                        </a:rPr>
                        <a:t>如職場學習成果</a:t>
                      </a:r>
                      <a:r>
                        <a:rPr lang="en-US" altLang="zh-TW" sz="1400" b="1" kern="100" spc="-150" baseline="0" dirty="0">
                          <a:solidFill>
                            <a:srgbClr val="0000FF"/>
                          </a:solidFill>
                          <a:effectLst/>
                          <a:latin typeface="微軟正黑體" panose="020B0604030504040204" pitchFamily="34" charset="-120"/>
                          <a:ea typeface="微軟正黑體" panose="020B0604030504040204" pitchFamily="34" charset="-120"/>
                        </a:rPr>
                        <a:t>)</a:t>
                      </a:r>
                      <a:endParaRPr lang="en-US" altLang="zh-TW" sz="1700" b="1" kern="100" spc="-150" baseline="0" dirty="0">
                        <a:solidFill>
                          <a:srgbClr val="0000FF"/>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C-7</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檢定證照</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p>
                      <a:r>
                        <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rPr>
                        <a:t>C-8</a:t>
                      </a:r>
                      <a:r>
                        <a:rPr lang="zh-TW" altLang="en-US" sz="1700" b="1" kern="100" spc="-150" baseline="0" dirty="0">
                          <a:solidFill>
                            <a:schemeClr val="tx1"/>
                          </a:solidFill>
                          <a:effectLst/>
                          <a:latin typeface="微軟正黑體" panose="020B0604030504040204" pitchFamily="34" charset="-120"/>
                          <a:ea typeface="微軟正黑體" panose="020B0604030504040204" pitchFamily="34" charset="-120"/>
                        </a:rPr>
                        <a:t>特殊優良表現證明</a:t>
                      </a:r>
                      <a:endParaRPr lang="en-US" altLang="zh-TW" sz="1700" b="1" kern="100" spc="-150" baseline="0" dirty="0">
                        <a:solidFill>
                          <a:schemeClr val="tx1"/>
                        </a:solidFill>
                        <a:effectLst/>
                        <a:latin typeface="微軟正黑體" panose="020B0604030504040204" pitchFamily="34" charset="-120"/>
                        <a:ea typeface="微軟正黑體" panose="020B0604030504040204" pitchFamily="34" charset="-120"/>
                      </a:endParaRPr>
                    </a:p>
                  </a:txBody>
                  <a:tcPr anchor="ctr">
                    <a:gradFill>
                      <a:gsLst>
                        <a:gs pos="0">
                          <a:schemeClr val="accent6">
                            <a:lumMod val="20000"/>
                            <a:lumOff val="80000"/>
                          </a:schemeClr>
                        </a:gs>
                        <a:gs pos="100000">
                          <a:schemeClr val="accent6">
                            <a:lumMod val="40000"/>
                            <a:lumOff val="60000"/>
                          </a:schemeClr>
                        </a:gs>
                      </a:gsLst>
                      <a:lin ang="13500000" scaled="1"/>
                    </a:gradFill>
                  </a:tcPr>
                </a:tc>
                <a:tc>
                  <a:txBody>
                    <a:bodyPr/>
                    <a:lstStyle/>
                    <a:p>
                      <a:r>
                        <a:rPr lang="en-US" altLang="zh-TW" sz="1700" b="1" dirty="0">
                          <a:latin typeface="微軟正黑體" panose="020B0604030504040204" pitchFamily="34" charset="-120"/>
                          <a:ea typeface="微軟正黑體" panose="020B0604030504040204" pitchFamily="34" charset="-120"/>
                        </a:rPr>
                        <a:t>C-1</a:t>
                      </a:r>
                      <a:r>
                        <a:rPr lang="zh-TW" altLang="en-US" sz="1700" b="1" dirty="0">
                          <a:latin typeface="微軟正黑體" panose="020B0604030504040204" pitchFamily="34" charset="-120"/>
                          <a:ea typeface="微軟正黑體" panose="020B0604030504040204" pitchFamily="34" charset="-120"/>
                        </a:rPr>
                        <a:t>高中自主學習計畫與成果</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C-2</a:t>
                      </a:r>
                      <a:r>
                        <a:rPr lang="zh-TW" altLang="en-US" sz="1700" b="1" dirty="0">
                          <a:latin typeface="微軟正黑體" panose="020B0604030504040204" pitchFamily="34" charset="-120"/>
                          <a:ea typeface="微軟正黑體" panose="020B0604030504040204" pitchFamily="34" charset="-120"/>
                        </a:rPr>
                        <a:t>社團活動經驗</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C-3</a:t>
                      </a:r>
                      <a:r>
                        <a:rPr lang="zh-TW" altLang="en-US" sz="1700" b="1" dirty="0">
                          <a:latin typeface="微軟正黑體" panose="020B0604030504040204" pitchFamily="34" charset="-120"/>
                          <a:ea typeface="微軟正黑體" panose="020B0604030504040204" pitchFamily="34" charset="-120"/>
                        </a:rPr>
                        <a:t>擔任幹部經驗</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C-4</a:t>
                      </a:r>
                      <a:r>
                        <a:rPr lang="zh-TW" altLang="en-US" sz="1700" b="1" dirty="0">
                          <a:latin typeface="微軟正黑體" panose="020B0604030504040204" pitchFamily="34" charset="-120"/>
                          <a:ea typeface="微軟正黑體" panose="020B0604030504040204" pitchFamily="34" charset="-120"/>
                        </a:rPr>
                        <a:t>服務學習經驗</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C-5</a:t>
                      </a:r>
                      <a:r>
                        <a:rPr lang="zh-TW" altLang="en-US" sz="1700" b="1" dirty="0">
                          <a:latin typeface="微軟正黑體" panose="020B0604030504040204" pitchFamily="34" charset="-120"/>
                          <a:ea typeface="微軟正黑體" panose="020B0604030504040204" pitchFamily="34" charset="-120"/>
                        </a:rPr>
                        <a:t>競賽表現</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C-6</a:t>
                      </a:r>
                      <a:r>
                        <a:rPr lang="zh-TW" altLang="en-US" sz="1700" b="1" dirty="0">
                          <a:latin typeface="微軟正黑體" panose="020B0604030504040204" pitchFamily="34" charset="-120"/>
                          <a:ea typeface="微軟正黑體" panose="020B0604030504040204" pitchFamily="34" charset="-120"/>
                        </a:rPr>
                        <a:t>非修課紀錄之成果作品</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C-7</a:t>
                      </a:r>
                      <a:r>
                        <a:rPr lang="zh-TW" altLang="en-US" sz="1700" b="1" dirty="0">
                          <a:latin typeface="微軟正黑體" panose="020B0604030504040204" pitchFamily="34" charset="-120"/>
                          <a:ea typeface="微軟正黑體" panose="020B0604030504040204" pitchFamily="34" charset="-120"/>
                        </a:rPr>
                        <a:t>檢定證照</a:t>
                      </a:r>
                      <a:endParaRPr lang="en-US" altLang="zh-TW" sz="1700" b="1" dirty="0">
                        <a:latin typeface="微軟正黑體" panose="020B0604030504040204" pitchFamily="34" charset="-120"/>
                        <a:ea typeface="微軟正黑體" panose="020B0604030504040204" pitchFamily="34" charset="-120"/>
                      </a:endParaRPr>
                    </a:p>
                    <a:p>
                      <a:r>
                        <a:rPr lang="en-US" altLang="zh-TW" sz="1700" b="1" dirty="0">
                          <a:latin typeface="微軟正黑體" panose="020B0604030504040204" pitchFamily="34" charset="-120"/>
                          <a:ea typeface="微軟正黑體" panose="020B0604030504040204" pitchFamily="34" charset="-120"/>
                        </a:rPr>
                        <a:t>C-8</a:t>
                      </a:r>
                      <a:r>
                        <a:rPr lang="zh-TW" altLang="en-US" sz="1700" b="1" dirty="0">
                          <a:latin typeface="微軟正黑體" panose="020B0604030504040204" pitchFamily="34" charset="-120"/>
                          <a:ea typeface="微軟正黑體" panose="020B0604030504040204" pitchFamily="34" charset="-120"/>
                        </a:rPr>
                        <a:t>特殊優良表現證明</a:t>
                      </a:r>
                      <a:endParaRPr lang="en-US" altLang="zh-TW" sz="1700" b="1" dirty="0">
                        <a:latin typeface="微軟正黑體" panose="020B0604030504040204" pitchFamily="34" charset="-120"/>
                        <a:ea typeface="微軟正黑體" panose="020B0604030504040204" pitchFamily="34" charset="-120"/>
                      </a:endParaRPr>
                    </a:p>
                  </a:txBody>
                  <a:tcPr anchor="ctr">
                    <a:gradFill flip="none" rotWithShape="1">
                      <a:gsLst>
                        <a:gs pos="0">
                          <a:srgbClr val="CCCCFF">
                            <a:lumMod val="20000"/>
                            <a:lumOff val="80000"/>
                          </a:srgbClr>
                        </a:gs>
                        <a:gs pos="100000">
                          <a:srgbClr val="9966FF">
                            <a:lumMod val="40000"/>
                            <a:lumOff val="60000"/>
                          </a:srgbClr>
                        </a:gs>
                      </a:gsLst>
                      <a:lin ang="13500000" scaled="1"/>
                      <a:tileRect/>
                    </a:gradFill>
                  </a:tcPr>
                </a:tc>
                <a:extLst>
                  <a:ext uri="{0D108BD9-81ED-4DB2-BD59-A6C34878D82A}">
                    <a16:rowId xmlns:a16="http://schemas.microsoft.com/office/drawing/2014/main" val="4096121530"/>
                  </a:ext>
                </a:extLst>
              </a:tr>
            </a:tbl>
          </a:graphicData>
        </a:graphic>
      </p:graphicFrame>
      <p:grpSp>
        <p:nvGrpSpPr>
          <p:cNvPr id="5" name="Group 94">
            <a:extLst>
              <a:ext uri="{FF2B5EF4-FFF2-40B4-BE49-F238E27FC236}">
                <a16:creationId xmlns:a16="http://schemas.microsoft.com/office/drawing/2014/main" id="{6AD59A5B-FE71-4F65-AE06-F9CDA0ED37AB}"/>
              </a:ext>
            </a:extLst>
          </p:cNvPr>
          <p:cNvGrpSpPr/>
          <p:nvPr/>
        </p:nvGrpSpPr>
        <p:grpSpPr>
          <a:xfrm>
            <a:off x="1746300" y="2047219"/>
            <a:ext cx="1337377" cy="1010537"/>
            <a:chOff x="528086" y="1271992"/>
            <a:chExt cx="1783169" cy="1347383"/>
          </a:xfrm>
        </p:grpSpPr>
        <p:sp>
          <p:nvSpPr>
            <p:cNvPr id="6" name="Freeform 45">
              <a:extLst>
                <a:ext uri="{FF2B5EF4-FFF2-40B4-BE49-F238E27FC236}">
                  <a16:creationId xmlns:a16="http://schemas.microsoft.com/office/drawing/2014/main" id="{F6722A92-C7BA-4625-8B6B-0E2F9A7215DC}"/>
                </a:ext>
              </a:extLst>
            </p:cNvPr>
            <p:cNvSpPr>
              <a:spLocks/>
            </p:cNvSpPr>
            <p:nvPr/>
          </p:nvSpPr>
          <p:spPr bwMode="auto">
            <a:xfrm>
              <a:off x="528086" y="1271992"/>
              <a:ext cx="1589734" cy="1347382"/>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Freeform 46">
              <a:extLst>
                <a:ext uri="{FF2B5EF4-FFF2-40B4-BE49-F238E27FC236}">
                  <a16:creationId xmlns:a16="http://schemas.microsoft.com/office/drawing/2014/main" id="{FDA866AD-9138-402E-93EF-02D0225B2DE6}"/>
                </a:ext>
              </a:extLst>
            </p:cNvPr>
            <p:cNvSpPr>
              <a:spLocks/>
            </p:cNvSpPr>
            <p:nvPr/>
          </p:nvSpPr>
          <p:spPr bwMode="auto">
            <a:xfrm>
              <a:off x="581448" y="1667758"/>
              <a:ext cx="1476339" cy="918266"/>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 name="Freeform 47">
              <a:extLst>
                <a:ext uri="{FF2B5EF4-FFF2-40B4-BE49-F238E27FC236}">
                  <a16:creationId xmlns:a16="http://schemas.microsoft.com/office/drawing/2014/main" id="{D59CFEB3-D5BF-4218-8B33-0639576C3A8F}"/>
                </a:ext>
              </a:extLst>
            </p:cNvPr>
            <p:cNvSpPr>
              <a:spLocks/>
            </p:cNvSpPr>
            <p:nvPr/>
          </p:nvSpPr>
          <p:spPr bwMode="auto">
            <a:xfrm>
              <a:off x="632585" y="1558812"/>
              <a:ext cx="1462999" cy="893808"/>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48">
              <a:extLst>
                <a:ext uri="{FF2B5EF4-FFF2-40B4-BE49-F238E27FC236}">
                  <a16:creationId xmlns:a16="http://schemas.microsoft.com/office/drawing/2014/main" id="{7DBCFD8C-109B-4EF9-955E-D6BE49AEC425}"/>
                </a:ext>
              </a:extLst>
            </p:cNvPr>
            <p:cNvSpPr>
              <a:spLocks/>
            </p:cNvSpPr>
            <p:nvPr/>
          </p:nvSpPr>
          <p:spPr bwMode="auto">
            <a:xfrm>
              <a:off x="625916" y="1458758"/>
              <a:ext cx="1540819" cy="1036105"/>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49">
              <a:extLst>
                <a:ext uri="{FF2B5EF4-FFF2-40B4-BE49-F238E27FC236}">
                  <a16:creationId xmlns:a16="http://schemas.microsoft.com/office/drawing/2014/main" id="{D2C6A1D8-E4B9-4E15-8663-5D9D09BD9370}"/>
                </a:ext>
              </a:extLst>
            </p:cNvPr>
            <p:cNvSpPr>
              <a:spLocks/>
            </p:cNvSpPr>
            <p:nvPr/>
          </p:nvSpPr>
          <p:spPr bwMode="auto">
            <a:xfrm>
              <a:off x="577001" y="1389833"/>
              <a:ext cx="1734254" cy="1229542"/>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algn="ctr"/>
              <a:endParaRPr lang="en-US" sz="4500" b="1" dirty="0">
                <a:solidFill>
                  <a:schemeClr val="bg1"/>
                </a:solidFill>
                <a:effectLst>
                  <a:outerShdw blurRad="38100" dist="38100" dir="2700000" algn="tl">
                    <a:srgbClr val="000000">
                      <a:alpha val="43137"/>
                    </a:srgbClr>
                  </a:outerShdw>
                </a:effectLst>
              </a:endParaRPr>
            </a:p>
          </p:txBody>
        </p:sp>
        <p:sp>
          <p:nvSpPr>
            <p:cNvPr id="11" name="Freeform 50">
              <a:extLst>
                <a:ext uri="{FF2B5EF4-FFF2-40B4-BE49-F238E27FC236}">
                  <a16:creationId xmlns:a16="http://schemas.microsoft.com/office/drawing/2014/main" id="{F61C8F87-D6DD-4BFA-93F2-B849210E0EB9}"/>
                </a:ext>
              </a:extLst>
            </p:cNvPr>
            <p:cNvSpPr>
              <a:spLocks/>
            </p:cNvSpPr>
            <p:nvPr/>
          </p:nvSpPr>
          <p:spPr bwMode="auto">
            <a:xfrm>
              <a:off x="577001" y="2256960"/>
              <a:ext cx="1596403" cy="362415"/>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 name="Rectangle 89">
            <a:extLst>
              <a:ext uri="{FF2B5EF4-FFF2-40B4-BE49-F238E27FC236}">
                <a16:creationId xmlns:a16="http://schemas.microsoft.com/office/drawing/2014/main" id="{2B4B5EDC-4CDF-409F-9F35-C4AD34370752}"/>
              </a:ext>
            </a:extLst>
          </p:cNvPr>
          <p:cNvSpPr/>
          <p:nvPr/>
        </p:nvSpPr>
        <p:spPr>
          <a:xfrm>
            <a:off x="2136683" y="2203675"/>
            <a:ext cx="540533" cy="854080"/>
          </a:xfrm>
          <a:prstGeom prst="rect">
            <a:avLst/>
          </a:prstGeom>
        </p:spPr>
        <p:txBody>
          <a:bodyPr wrap="none" anchor="b">
            <a:spAutoFit/>
          </a:bodyPr>
          <a:lstStyle/>
          <a:p>
            <a:pPr lvl="0" algn="ctr"/>
            <a:r>
              <a:rPr lang="en-US" sz="4950" b="1" dirty="0">
                <a:solidFill>
                  <a:prstClr val="white"/>
                </a:solidFill>
                <a:effectLst>
                  <a:outerShdw blurRad="38100" dist="38100" dir="2700000" algn="tl">
                    <a:srgbClr val="000000">
                      <a:alpha val="43137"/>
                    </a:srgbClr>
                  </a:outerShdw>
                </a:effectLst>
              </a:rPr>
              <a:t>B</a:t>
            </a:r>
          </a:p>
        </p:txBody>
      </p:sp>
      <p:grpSp>
        <p:nvGrpSpPr>
          <p:cNvPr id="13" name="Group 93">
            <a:extLst>
              <a:ext uri="{FF2B5EF4-FFF2-40B4-BE49-F238E27FC236}">
                <a16:creationId xmlns:a16="http://schemas.microsoft.com/office/drawing/2014/main" id="{4AE0DF6D-2845-47D4-AD16-68C856A27519}"/>
              </a:ext>
            </a:extLst>
          </p:cNvPr>
          <p:cNvGrpSpPr/>
          <p:nvPr/>
        </p:nvGrpSpPr>
        <p:grpSpPr>
          <a:xfrm>
            <a:off x="1746300" y="4411847"/>
            <a:ext cx="1337377" cy="1010537"/>
            <a:chOff x="528086" y="3033234"/>
            <a:chExt cx="1783169" cy="1347383"/>
          </a:xfrm>
        </p:grpSpPr>
        <p:sp>
          <p:nvSpPr>
            <p:cNvPr id="14" name="Freeform 45">
              <a:extLst>
                <a:ext uri="{FF2B5EF4-FFF2-40B4-BE49-F238E27FC236}">
                  <a16:creationId xmlns:a16="http://schemas.microsoft.com/office/drawing/2014/main" id="{81C45950-5D2C-4BC8-9A57-EE00F338C1DF}"/>
                </a:ext>
              </a:extLst>
            </p:cNvPr>
            <p:cNvSpPr>
              <a:spLocks/>
            </p:cNvSpPr>
            <p:nvPr/>
          </p:nvSpPr>
          <p:spPr bwMode="auto">
            <a:xfrm>
              <a:off x="528086" y="3033234"/>
              <a:ext cx="1589734" cy="1347382"/>
            </a:xfrm>
            <a:custGeom>
              <a:avLst/>
              <a:gdLst>
                <a:gd name="T0" fmla="*/ 2708 w 2793"/>
                <a:gd name="T1" fmla="*/ 401 h 2371"/>
                <a:gd name="T2" fmla="*/ 2666 w 2793"/>
                <a:gd name="T3" fmla="*/ 361 h 2371"/>
                <a:gd name="T4" fmla="*/ 1376 w 2793"/>
                <a:gd name="T5" fmla="*/ 361 h 2371"/>
                <a:gd name="T6" fmla="*/ 1000 w 2793"/>
                <a:gd name="T7" fmla="*/ 12 h 2371"/>
                <a:gd name="T8" fmla="*/ 971 w 2793"/>
                <a:gd name="T9" fmla="*/ 0 h 2371"/>
                <a:gd name="T10" fmla="*/ 380 w 2793"/>
                <a:gd name="T11" fmla="*/ 0 h 2371"/>
                <a:gd name="T12" fmla="*/ 349 w 2793"/>
                <a:gd name="T13" fmla="*/ 14 h 2371"/>
                <a:gd name="T14" fmla="*/ 12 w 2793"/>
                <a:gd name="T15" fmla="*/ 374 h 2371"/>
                <a:gd name="T16" fmla="*/ 0 w 2793"/>
                <a:gd name="T17" fmla="*/ 405 h 2371"/>
                <a:gd name="T18" fmla="*/ 85 w 2793"/>
                <a:gd name="T19" fmla="*/ 2330 h 2371"/>
                <a:gd name="T20" fmla="*/ 127 w 2793"/>
                <a:gd name="T21" fmla="*/ 2371 h 2371"/>
                <a:gd name="T22" fmla="*/ 2750 w 2793"/>
                <a:gd name="T23" fmla="*/ 2371 h 2371"/>
                <a:gd name="T24" fmla="*/ 2781 w 2793"/>
                <a:gd name="T25" fmla="*/ 2358 h 2371"/>
                <a:gd name="T26" fmla="*/ 2793 w 2793"/>
                <a:gd name="T27" fmla="*/ 2327 h 2371"/>
                <a:gd name="T28" fmla="*/ 2708 w 2793"/>
                <a:gd name="T29" fmla="*/ 401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3" h="2371">
                  <a:moveTo>
                    <a:pt x="2708" y="401"/>
                  </a:moveTo>
                  <a:cubicBezTo>
                    <a:pt x="2707" y="379"/>
                    <a:pt x="2688" y="361"/>
                    <a:pt x="2666" y="361"/>
                  </a:cubicBezTo>
                  <a:lnTo>
                    <a:pt x="1376" y="361"/>
                  </a:lnTo>
                  <a:lnTo>
                    <a:pt x="1000" y="12"/>
                  </a:lnTo>
                  <a:cubicBezTo>
                    <a:pt x="992" y="4"/>
                    <a:pt x="982" y="0"/>
                    <a:pt x="971" y="0"/>
                  </a:cubicBezTo>
                  <a:lnTo>
                    <a:pt x="380" y="0"/>
                  </a:lnTo>
                  <a:cubicBezTo>
                    <a:pt x="369" y="0"/>
                    <a:pt x="357" y="5"/>
                    <a:pt x="349" y="14"/>
                  </a:cubicBezTo>
                  <a:lnTo>
                    <a:pt x="12" y="374"/>
                  </a:lnTo>
                  <a:cubicBezTo>
                    <a:pt x="4" y="382"/>
                    <a:pt x="0" y="393"/>
                    <a:pt x="0" y="405"/>
                  </a:cubicBezTo>
                  <a:lnTo>
                    <a:pt x="85" y="2330"/>
                  </a:lnTo>
                  <a:cubicBezTo>
                    <a:pt x="86" y="2353"/>
                    <a:pt x="104" y="2371"/>
                    <a:pt x="127" y="2371"/>
                  </a:cubicBezTo>
                  <a:lnTo>
                    <a:pt x="2750" y="2371"/>
                  </a:lnTo>
                  <a:cubicBezTo>
                    <a:pt x="2762" y="2371"/>
                    <a:pt x="2773" y="2366"/>
                    <a:pt x="2781" y="2358"/>
                  </a:cubicBezTo>
                  <a:cubicBezTo>
                    <a:pt x="2789" y="2349"/>
                    <a:pt x="2793" y="2338"/>
                    <a:pt x="2793" y="2327"/>
                  </a:cubicBezTo>
                  <a:lnTo>
                    <a:pt x="2708" y="40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46">
              <a:extLst>
                <a:ext uri="{FF2B5EF4-FFF2-40B4-BE49-F238E27FC236}">
                  <a16:creationId xmlns:a16="http://schemas.microsoft.com/office/drawing/2014/main" id="{B2F4E316-0142-4C3A-A6C7-6006A4322CF5}"/>
                </a:ext>
              </a:extLst>
            </p:cNvPr>
            <p:cNvSpPr>
              <a:spLocks/>
            </p:cNvSpPr>
            <p:nvPr/>
          </p:nvSpPr>
          <p:spPr bwMode="auto">
            <a:xfrm>
              <a:off x="581448" y="3429000"/>
              <a:ext cx="1476339" cy="918266"/>
            </a:xfrm>
            <a:custGeom>
              <a:avLst/>
              <a:gdLst>
                <a:gd name="T0" fmla="*/ 2500 w 2593"/>
                <a:gd name="T1" fmla="*/ 1 h 1614"/>
                <a:gd name="T2" fmla="*/ 42 w 2593"/>
                <a:gd name="T3" fmla="*/ 83 h 1614"/>
                <a:gd name="T4" fmla="*/ 1 w 2593"/>
                <a:gd name="T5" fmla="*/ 126 h 1614"/>
                <a:gd name="T6" fmla="*/ 49 w 2593"/>
                <a:gd name="T7" fmla="*/ 1572 h 1614"/>
                <a:gd name="T8" fmla="*/ 92 w 2593"/>
                <a:gd name="T9" fmla="*/ 1613 h 1614"/>
                <a:gd name="T10" fmla="*/ 2551 w 2593"/>
                <a:gd name="T11" fmla="*/ 1531 h 1614"/>
                <a:gd name="T12" fmla="*/ 2592 w 2593"/>
                <a:gd name="T13" fmla="*/ 1488 h 1614"/>
                <a:gd name="T14" fmla="*/ 2544 w 2593"/>
                <a:gd name="T15" fmla="*/ 42 h 1614"/>
                <a:gd name="T16" fmla="*/ 2500 w 2593"/>
                <a:gd name="T17" fmla="*/ 1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3" h="1614">
                  <a:moveTo>
                    <a:pt x="2500" y="1"/>
                  </a:moveTo>
                  <a:lnTo>
                    <a:pt x="42" y="83"/>
                  </a:lnTo>
                  <a:cubicBezTo>
                    <a:pt x="18" y="83"/>
                    <a:pt x="0" y="103"/>
                    <a:pt x="1" y="126"/>
                  </a:cubicBezTo>
                  <a:lnTo>
                    <a:pt x="49" y="1572"/>
                  </a:lnTo>
                  <a:cubicBezTo>
                    <a:pt x="50" y="1596"/>
                    <a:pt x="69" y="1614"/>
                    <a:pt x="92" y="1613"/>
                  </a:cubicBezTo>
                  <a:lnTo>
                    <a:pt x="2551" y="1531"/>
                  </a:lnTo>
                  <a:cubicBezTo>
                    <a:pt x="2574" y="1531"/>
                    <a:pt x="2593" y="1511"/>
                    <a:pt x="2592" y="1488"/>
                  </a:cubicBezTo>
                  <a:lnTo>
                    <a:pt x="2544" y="42"/>
                  </a:lnTo>
                  <a:cubicBezTo>
                    <a:pt x="2543" y="19"/>
                    <a:pt x="2524" y="0"/>
                    <a:pt x="2500" y="1"/>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47">
              <a:extLst>
                <a:ext uri="{FF2B5EF4-FFF2-40B4-BE49-F238E27FC236}">
                  <a16:creationId xmlns:a16="http://schemas.microsoft.com/office/drawing/2014/main" id="{BA0D8327-D8A6-4B1D-8901-9330E1203E95}"/>
                </a:ext>
              </a:extLst>
            </p:cNvPr>
            <p:cNvSpPr>
              <a:spLocks/>
            </p:cNvSpPr>
            <p:nvPr/>
          </p:nvSpPr>
          <p:spPr bwMode="auto">
            <a:xfrm>
              <a:off x="632585" y="3320054"/>
              <a:ext cx="1462999" cy="893808"/>
            </a:xfrm>
            <a:custGeom>
              <a:avLst/>
              <a:gdLst>
                <a:gd name="T0" fmla="*/ 2525 w 2567"/>
                <a:gd name="T1" fmla="*/ 37 h 1569"/>
                <a:gd name="T2" fmla="*/ 65 w 2567"/>
                <a:gd name="T3" fmla="*/ 0 h 1569"/>
                <a:gd name="T4" fmla="*/ 22 w 2567"/>
                <a:gd name="T5" fmla="*/ 42 h 1569"/>
                <a:gd name="T6" fmla="*/ 0 w 2567"/>
                <a:gd name="T7" fmla="*/ 1488 h 1569"/>
                <a:gd name="T8" fmla="*/ 42 w 2567"/>
                <a:gd name="T9" fmla="*/ 1531 h 1569"/>
                <a:gd name="T10" fmla="*/ 2502 w 2567"/>
                <a:gd name="T11" fmla="*/ 1568 h 1569"/>
                <a:gd name="T12" fmla="*/ 2544 w 2567"/>
                <a:gd name="T13" fmla="*/ 1527 h 1569"/>
                <a:gd name="T14" fmla="*/ 2566 w 2567"/>
                <a:gd name="T15" fmla="*/ 80 h 1569"/>
                <a:gd name="T16" fmla="*/ 2525 w 2567"/>
                <a:gd name="T17" fmla="*/ 37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7" h="1569">
                  <a:moveTo>
                    <a:pt x="2525" y="37"/>
                  </a:moveTo>
                  <a:lnTo>
                    <a:pt x="65" y="0"/>
                  </a:lnTo>
                  <a:cubicBezTo>
                    <a:pt x="42" y="0"/>
                    <a:pt x="22" y="18"/>
                    <a:pt x="22" y="42"/>
                  </a:cubicBezTo>
                  <a:lnTo>
                    <a:pt x="0" y="1488"/>
                  </a:lnTo>
                  <a:cubicBezTo>
                    <a:pt x="0" y="1512"/>
                    <a:pt x="18" y="1531"/>
                    <a:pt x="42" y="1531"/>
                  </a:cubicBezTo>
                  <a:lnTo>
                    <a:pt x="2502" y="1568"/>
                  </a:lnTo>
                  <a:cubicBezTo>
                    <a:pt x="2525" y="1569"/>
                    <a:pt x="2544" y="1550"/>
                    <a:pt x="2544" y="1527"/>
                  </a:cubicBezTo>
                  <a:lnTo>
                    <a:pt x="2566" y="80"/>
                  </a:lnTo>
                  <a:cubicBezTo>
                    <a:pt x="2567" y="57"/>
                    <a:pt x="2548" y="38"/>
                    <a:pt x="2525" y="3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48">
              <a:extLst>
                <a:ext uri="{FF2B5EF4-FFF2-40B4-BE49-F238E27FC236}">
                  <a16:creationId xmlns:a16="http://schemas.microsoft.com/office/drawing/2014/main" id="{0B3AC166-BE16-4DEA-BC21-048C87D41D66}"/>
                </a:ext>
              </a:extLst>
            </p:cNvPr>
            <p:cNvSpPr>
              <a:spLocks/>
            </p:cNvSpPr>
            <p:nvPr/>
          </p:nvSpPr>
          <p:spPr bwMode="auto">
            <a:xfrm>
              <a:off x="625916" y="3220000"/>
              <a:ext cx="1540819" cy="1036105"/>
            </a:xfrm>
            <a:custGeom>
              <a:avLst/>
              <a:gdLst>
                <a:gd name="T0" fmla="*/ 2666 w 2705"/>
                <a:gd name="T1" fmla="*/ 298 h 1821"/>
                <a:gd name="T2" fmla="*/ 223 w 2705"/>
                <a:gd name="T3" fmla="*/ 3 h 1821"/>
                <a:gd name="T4" fmla="*/ 176 w 2705"/>
                <a:gd name="T5" fmla="*/ 40 h 1821"/>
                <a:gd name="T6" fmla="*/ 3 w 2705"/>
                <a:gd name="T7" fmla="*/ 1476 h 1821"/>
                <a:gd name="T8" fmla="*/ 40 w 2705"/>
                <a:gd name="T9" fmla="*/ 1523 h 1821"/>
                <a:gd name="T10" fmla="*/ 2482 w 2705"/>
                <a:gd name="T11" fmla="*/ 1818 h 1821"/>
                <a:gd name="T12" fmla="*/ 2529 w 2705"/>
                <a:gd name="T13" fmla="*/ 1781 h 1821"/>
                <a:gd name="T14" fmla="*/ 2702 w 2705"/>
                <a:gd name="T15" fmla="*/ 345 h 1821"/>
                <a:gd name="T16" fmla="*/ 2666 w 2705"/>
                <a:gd name="T17" fmla="*/ 298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5" h="1821">
                  <a:moveTo>
                    <a:pt x="2666" y="298"/>
                  </a:moveTo>
                  <a:lnTo>
                    <a:pt x="223" y="3"/>
                  </a:lnTo>
                  <a:cubicBezTo>
                    <a:pt x="200" y="0"/>
                    <a:pt x="179" y="17"/>
                    <a:pt x="176" y="40"/>
                  </a:cubicBezTo>
                  <a:lnTo>
                    <a:pt x="3" y="1476"/>
                  </a:lnTo>
                  <a:cubicBezTo>
                    <a:pt x="0" y="1499"/>
                    <a:pt x="16" y="1520"/>
                    <a:pt x="40" y="1523"/>
                  </a:cubicBezTo>
                  <a:lnTo>
                    <a:pt x="2482" y="1818"/>
                  </a:lnTo>
                  <a:cubicBezTo>
                    <a:pt x="2505" y="1821"/>
                    <a:pt x="2526" y="1804"/>
                    <a:pt x="2529" y="1781"/>
                  </a:cubicBezTo>
                  <a:lnTo>
                    <a:pt x="2702" y="345"/>
                  </a:lnTo>
                  <a:cubicBezTo>
                    <a:pt x="2705" y="322"/>
                    <a:pt x="2689" y="301"/>
                    <a:pt x="266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49">
              <a:extLst>
                <a:ext uri="{FF2B5EF4-FFF2-40B4-BE49-F238E27FC236}">
                  <a16:creationId xmlns:a16="http://schemas.microsoft.com/office/drawing/2014/main" id="{317F6ABD-6EB3-44A9-A6C0-E9B9B1832207}"/>
                </a:ext>
              </a:extLst>
            </p:cNvPr>
            <p:cNvSpPr>
              <a:spLocks/>
            </p:cNvSpPr>
            <p:nvPr/>
          </p:nvSpPr>
          <p:spPr bwMode="auto">
            <a:xfrm>
              <a:off x="577001" y="3151075"/>
              <a:ext cx="1734254" cy="1229542"/>
            </a:xfrm>
            <a:custGeom>
              <a:avLst/>
              <a:gdLst>
                <a:gd name="T0" fmla="*/ 3037 w 3049"/>
                <a:gd name="T1" fmla="*/ 15 h 2162"/>
                <a:gd name="T2" fmla="*/ 3005 w 3049"/>
                <a:gd name="T3" fmla="*/ 0 h 2162"/>
                <a:gd name="T4" fmla="*/ 1699 w 3049"/>
                <a:gd name="T5" fmla="*/ 0 h 2162"/>
                <a:gd name="T6" fmla="*/ 1670 w 3049"/>
                <a:gd name="T7" fmla="*/ 11 h 2162"/>
                <a:gd name="T8" fmla="*/ 1294 w 3049"/>
                <a:gd name="T9" fmla="*/ 360 h 2162"/>
                <a:gd name="T10" fmla="*/ 382 w 3049"/>
                <a:gd name="T11" fmla="*/ 360 h 2162"/>
                <a:gd name="T12" fmla="*/ 340 w 3049"/>
                <a:gd name="T13" fmla="*/ 394 h 2162"/>
                <a:gd name="T14" fmla="*/ 3 w 3049"/>
                <a:gd name="T15" fmla="*/ 2111 h 2162"/>
                <a:gd name="T16" fmla="*/ 11 w 3049"/>
                <a:gd name="T17" fmla="*/ 2146 h 2162"/>
                <a:gd name="T18" fmla="*/ 44 w 3049"/>
                <a:gd name="T19" fmla="*/ 2162 h 2162"/>
                <a:gd name="T20" fmla="*/ 2667 w 3049"/>
                <a:gd name="T21" fmla="*/ 2162 h 2162"/>
                <a:gd name="T22" fmla="*/ 2709 w 3049"/>
                <a:gd name="T23" fmla="*/ 2126 h 2162"/>
                <a:gd name="T24" fmla="*/ 3047 w 3049"/>
                <a:gd name="T25" fmla="*/ 49 h 2162"/>
                <a:gd name="T26" fmla="*/ 3037 w 3049"/>
                <a:gd name="T27" fmla="*/ 15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9" h="2162">
                  <a:moveTo>
                    <a:pt x="3037" y="15"/>
                  </a:moveTo>
                  <a:cubicBezTo>
                    <a:pt x="3029" y="5"/>
                    <a:pt x="3017" y="0"/>
                    <a:pt x="3005" y="0"/>
                  </a:cubicBezTo>
                  <a:lnTo>
                    <a:pt x="1699" y="0"/>
                  </a:lnTo>
                  <a:cubicBezTo>
                    <a:pt x="1688" y="0"/>
                    <a:pt x="1678" y="4"/>
                    <a:pt x="1670" y="11"/>
                  </a:cubicBezTo>
                  <a:lnTo>
                    <a:pt x="1294" y="360"/>
                  </a:lnTo>
                  <a:lnTo>
                    <a:pt x="382" y="360"/>
                  </a:lnTo>
                  <a:cubicBezTo>
                    <a:pt x="362" y="360"/>
                    <a:pt x="344" y="375"/>
                    <a:pt x="340" y="394"/>
                  </a:cubicBezTo>
                  <a:lnTo>
                    <a:pt x="3" y="2111"/>
                  </a:lnTo>
                  <a:cubicBezTo>
                    <a:pt x="0" y="2124"/>
                    <a:pt x="3" y="2137"/>
                    <a:pt x="11" y="2146"/>
                  </a:cubicBezTo>
                  <a:cubicBezTo>
                    <a:pt x="19" y="2156"/>
                    <a:pt x="31" y="2162"/>
                    <a:pt x="44" y="2162"/>
                  </a:cubicBezTo>
                  <a:lnTo>
                    <a:pt x="2667" y="2162"/>
                  </a:lnTo>
                  <a:cubicBezTo>
                    <a:pt x="2688" y="2162"/>
                    <a:pt x="2706" y="2147"/>
                    <a:pt x="2709" y="2126"/>
                  </a:cubicBezTo>
                  <a:lnTo>
                    <a:pt x="3047" y="49"/>
                  </a:lnTo>
                  <a:cubicBezTo>
                    <a:pt x="3049" y="37"/>
                    <a:pt x="3045" y="24"/>
                    <a:pt x="3037"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50">
              <a:extLst>
                <a:ext uri="{FF2B5EF4-FFF2-40B4-BE49-F238E27FC236}">
                  <a16:creationId xmlns:a16="http://schemas.microsoft.com/office/drawing/2014/main" id="{0D651559-30C7-4261-AF9F-9861DA3FCED4}"/>
                </a:ext>
              </a:extLst>
            </p:cNvPr>
            <p:cNvSpPr>
              <a:spLocks/>
            </p:cNvSpPr>
            <p:nvPr/>
          </p:nvSpPr>
          <p:spPr bwMode="auto">
            <a:xfrm>
              <a:off x="577001" y="4018202"/>
              <a:ext cx="1596403" cy="362415"/>
            </a:xfrm>
            <a:custGeom>
              <a:avLst/>
              <a:gdLst>
                <a:gd name="T0" fmla="*/ 11 w 2807"/>
                <a:gd name="T1" fmla="*/ 623 h 639"/>
                <a:gd name="T2" fmla="*/ 44 w 2807"/>
                <a:gd name="T3" fmla="*/ 639 h 639"/>
                <a:gd name="T4" fmla="*/ 2667 w 2807"/>
                <a:gd name="T5" fmla="*/ 639 h 639"/>
                <a:gd name="T6" fmla="*/ 2709 w 2807"/>
                <a:gd name="T7" fmla="*/ 603 h 639"/>
                <a:gd name="T8" fmla="*/ 2807 w 2807"/>
                <a:gd name="T9" fmla="*/ 0 h 639"/>
                <a:gd name="T10" fmla="*/ 3 w 2807"/>
                <a:gd name="T11" fmla="*/ 588 h 639"/>
                <a:gd name="T12" fmla="*/ 11 w 2807"/>
                <a:gd name="T13" fmla="*/ 623 h 639"/>
              </a:gdLst>
              <a:ahLst/>
              <a:cxnLst>
                <a:cxn ang="0">
                  <a:pos x="T0" y="T1"/>
                </a:cxn>
                <a:cxn ang="0">
                  <a:pos x="T2" y="T3"/>
                </a:cxn>
                <a:cxn ang="0">
                  <a:pos x="T4" y="T5"/>
                </a:cxn>
                <a:cxn ang="0">
                  <a:pos x="T6" y="T7"/>
                </a:cxn>
                <a:cxn ang="0">
                  <a:pos x="T8" y="T9"/>
                </a:cxn>
                <a:cxn ang="0">
                  <a:pos x="T10" y="T11"/>
                </a:cxn>
                <a:cxn ang="0">
                  <a:pos x="T12" y="T13"/>
                </a:cxn>
              </a:cxnLst>
              <a:rect l="0" t="0" r="r" b="b"/>
              <a:pathLst>
                <a:path w="2807" h="639">
                  <a:moveTo>
                    <a:pt x="11" y="623"/>
                  </a:moveTo>
                  <a:cubicBezTo>
                    <a:pt x="19" y="633"/>
                    <a:pt x="31" y="639"/>
                    <a:pt x="44" y="639"/>
                  </a:cubicBezTo>
                  <a:lnTo>
                    <a:pt x="2667" y="639"/>
                  </a:lnTo>
                  <a:cubicBezTo>
                    <a:pt x="2688" y="639"/>
                    <a:pt x="2706" y="624"/>
                    <a:pt x="2709" y="603"/>
                  </a:cubicBezTo>
                  <a:lnTo>
                    <a:pt x="2807" y="0"/>
                  </a:lnTo>
                  <a:lnTo>
                    <a:pt x="3" y="588"/>
                  </a:lnTo>
                  <a:cubicBezTo>
                    <a:pt x="0" y="601"/>
                    <a:pt x="3" y="614"/>
                    <a:pt x="11" y="623"/>
                  </a:cubicBezTo>
                  <a:close/>
                </a:path>
              </a:pathLst>
            </a:custGeom>
            <a:solidFill>
              <a:schemeClr val="tx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21" name="Rectangle 89">
            <a:extLst>
              <a:ext uri="{FF2B5EF4-FFF2-40B4-BE49-F238E27FC236}">
                <a16:creationId xmlns:a16="http://schemas.microsoft.com/office/drawing/2014/main" id="{0827F0AD-19C4-4941-B8D9-659FFB13D1AF}"/>
              </a:ext>
            </a:extLst>
          </p:cNvPr>
          <p:cNvSpPr/>
          <p:nvPr/>
        </p:nvSpPr>
        <p:spPr>
          <a:xfrm>
            <a:off x="2169242" y="4534266"/>
            <a:ext cx="540533" cy="854080"/>
          </a:xfrm>
          <a:prstGeom prst="rect">
            <a:avLst/>
          </a:prstGeom>
        </p:spPr>
        <p:txBody>
          <a:bodyPr wrap="none" anchor="b">
            <a:spAutoFit/>
          </a:bodyPr>
          <a:lstStyle/>
          <a:p>
            <a:pPr lvl="0" algn="ctr"/>
            <a:r>
              <a:rPr lang="en-US" sz="4950" b="1" dirty="0">
                <a:solidFill>
                  <a:prstClr val="white"/>
                </a:solidFill>
                <a:effectLst>
                  <a:outerShdw blurRad="38100" dist="38100" dir="2700000" algn="tl">
                    <a:srgbClr val="000000">
                      <a:alpha val="43137"/>
                    </a:srgbClr>
                  </a:outerShdw>
                </a:effectLst>
              </a:rPr>
              <a:t>C</a:t>
            </a:r>
          </a:p>
        </p:txBody>
      </p:sp>
      <p:sp>
        <p:nvSpPr>
          <p:cNvPr id="22" name="矩形 21">
            <a:extLst>
              <a:ext uri="{FF2B5EF4-FFF2-40B4-BE49-F238E27FC236}">
                <a16:creationId xmlns:a16="http://schemas.microsoft.com/office/drawing/2014/main" id="{DC7DAC95-7CEB-436A-8C20-13204DB99BBB}"/>
              </a:ext>
            </a:extLst>
          </p:cNvPr>
          <p:cNvSpPr/>
          <p:nvPr/>
        </p:nvSpPr>
        <p:spPr>
          <a:xfrm>
            <a:off x="1583420" y="3136618"/>
            <a:ext cx="1647058" cy="400478"/>
          </a:xfrm>
          <a:prstGeom prst="rect">
            <a:avLst/>
          </a:prstGeom>
        </p:spPr>
        <p:txBody>
          <a:bodyPr vert="horz" lIns="91440" tIns="45720" rIns="91440" bIns="45720" rtlCol="0" anchor="ctr">
            <a:normAutofit/>
          </a:bodyPr>
          <a:lstStyle/>
          <a:p>
            <a:pPr>
              <a:lnSpc>
                <a:spcPct val="90000"/>
              </a:lnSpc>
              <a:spcBef>
                <a:spcPct val="0"/>
              </a:spcBef>
            </a:pPr>
            <a:r>
              <a:rPr lang="zh-TW" altLang="zh-TW" sz="2000" b="1" spc="-100" dirty="0">
                <a:latin typeface="微軟正黑體" panose="020B0604030504040204" pitchFamily="34" charset="-120"/>
                <a:ea typeface="微軟正黑體" panose="020B0604030504040204" pitchFamily="34" charset="-120"/>
                <a:cs typeface="+mj-cs"/>
              </a:rPr>
              <a:t>課程學習成果</a:t>
            </a:r>
            <a:endParaRPr lang="zh-TW" altLang="en-US" sz="2000" b="1" spc="-100" dirty="0">
              <a:latin typeface="微軟正黑體" panose="020B0604030504040204" pitchFamily="34" charset="-120"/>
              <a:ea typeface="微軟正黑體" panose="020B0604030504040204" pitchFamily="34" charset="-120"/>
              <a:cs typeface="+mj-cs"/>
            </a:endParaRPr>
          </a:p>
        </p:txBody>
      </p:sp>
      <p:sp>
        <p:nvSpPr>
          <p:cNvPr id="23" name="矩形 22">
            <a:extLst>
              <a:ext uri="{FF2B5EF4-FFF2-40B4-BE49-F238E27FC236}">
                <a16:creationId xmlns:a16="http://schemas.microsoft.com/office/drawing/2014/main" id="{D0AEE04E-C39B-4848-BAF7-6156124E8EBA}"/>
              </a:ext>
            </a:extLst>
          </p:cNvPr>
          <p:cNvSpPr/>
          <p:nvPr/>
        </p:nvSpPr>
        <p:spPr>
          <a:xfrm>
            <a:off x="1558108" y="5510735"/>
            <a:ext cx="1647058" cy="400478"/>
          </a:xfrm>
          <a:prstGeom prst="rect">
            <a:avLst/>
          </a:prstGeom>
        </p:spPr>
        <p:txBody>
          <a:bodyPr vert="horz" lIns="91440" tIns="45720" rIns="91440" bIns="45720" rtlCol="0" anchor="ctr">
            <a:normAutofit/>
          </a:bodyPr>
          <a:lstStyle/>
          <a:p>
            <a:pPr algn="ctr">
              <a:lnSpc>
                <a:spcPct val="90000"/>
              </a:lnSpc>
              <a:spcBef>
                <a:spcPct val="0"/>
              </a:spcBef>
            </a:pPr>
            <a:r>
              <a:rPr lang="zh-TW" altLang="en-US" sz="2000" b="1" spc="-100" dirty="0">
                <a:latin typeface="微軟正黑體" panose="020B0604030504040204" pitchFamily="34" charset="-120"/>
                <a:ea typeface="微軟正黑體" panose="020B0604030504040204" pitchFamily="34" charset="-120"/>
                <a:cs typeface="+mj-cs"/>
              </a:rPr>
              <a:t>多元表現</a:t>
            </a:r>
          </a:p>
        </p:txBody>
      </p:sp>
    </p:spTree>
    <p:extLst>
      <p:ext uri="{BB962C8B-B14F-4D97-AF65-F5344CB8AC3E}">
        <p14:creationId xmlns:p14="http://schemas.microsoft.com/office/powerpoint/2010/main" val="168421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p:nvPr/>
        </p:nvGrpSpPr>
        <p:grpSpPr>
          <a:xfrm>
            <a:off x="8898010" y="190023"/>
            <a:ext cx="3084438" cy="1432422"/>
            <a:chOff x="5988125" y="214313"/>
            <a:chExt cx="3084438" cy="1432422"/>
          </a:xfrm>
        </p:grpSpPr>
        <p:grpSp>
          <p:nvGrpSpPr>
            <p:cNvPr id="26"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9" name="圓角矩形 38"/>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1" name="圓角矩形 40"/>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56" name="圓角矩形 16"/>
          <p:cNvSpPr>
            <a:spLocks noChangeArrowheads="1"/>
          </p:cNvSpPr>
          <p:nvPr/>
        </p:nvSpPr>
        <p:spPr bwMode="auto">
          <a:xfrm>
            <a:off x="946805" y="904398"/>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網路上傳學習歷程備審資料</a:t>
            </a:r>
          </a:p>
        </p:txBody>
      </p:sp>
      <p:sp>
        <p:nvSpPr>
          <p:cNvPr id="20" name="內容版面配置區 2"/>
          <p:cNvSpPr txBox="1">
            <a:spLocks/>
          </p:cNvSpPr>
          <p:nvPr/>
        </p:nvSpPr>
        <p:spPr>
          <a:xfrm>
            <a:off x="946805" y="1580489"/>
            <a:ext cx="11123275" cy="4866278"/>
          </a:xfrm>
          <a:prstGeom prst="rect">
            <a:avLst/>
          </a:prstGeom>
          <a:solidFill>
            <a:srgbClr val="FFFFFF">
              <a:alpha val="50196"/>
            </a:srgb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defRPr/>
            </a:pPr>
            <a:r>
              <a:rPr lang="zh-TW" altLang="en-US" b="1" spc="-100" dirty="0">
                <a:latin typeface="微軟正黑體" panose="020B0604030504040204" pitchFamily="34" charset="-120"/>
                <a:ea typeface="微軟正黑體" panose="020B0604030504040204" pitchFamily="34" charset="-120"/>
              </a:rPr>
              <a:t>「</a:t>
            </a:r>
            <a:r>
              <a:rPr lang="en-US" altLang="zh-TW" b="1" spc="-100" dirty="0">
                <a:solidFill>
                  <a:srgbClr val="0000FF"/>
                </a:solidFill>
                <a:latin typeface="微軟正黑體" panose="020B0604030504040204" pitchFamily="34" charset="-120"/>
                <a:ea typeface="微軟正黑體" panose="020B0604030504040204" pitchFamily="34" charset="-120"/>
              </a:rPr>
              <a:t>A.</a:t>
            </a:r>
            <a:r>
              <a:rPr lang="zh-TW" altLang="en-US" b="1" spc="-100" dirty="0">
                <a:solidFill>
                  <a:srgbClr val="0000FF"/>
                </a:solidFill>
                <a:latin typeface="微軟正黑體" panose="020B0604030504040204" pitchFamily="34" charset="-120"/>
                <a:ea typeface="微軟正黑體" panose="020B0604030504040204" pitchFamily="34" charset="-120"/>
              </a:rPr>
              <a:t>修課紀錄</a:t>
            </a:r>
            <a:r>
              <a:rPr lang="zh-TW" altLang="en-US" b="1" spc="-100" dirty="0">
                <a:latin typeface="微軟正黑體" panose="020B0604030504040204" pitchFamily="34" charset="-120"/>
                <a:ea typeface="微軟正黑體" panose="020B0604030504040204" pitchFamily="34" charset="-120"/>
              </a:rPr>
              <a:t>」上傳說明  </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僅能上傳</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檔案（不得上傳影音檔），檔案大小以</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b="1" spc="-100" dirty="0">
              <a:solidFill>
                <a:srgbClr val="FF0000"/>
              </a:solidFill>
              <a:latin typeface="微軟正黑體" panose="020B0604030504040204" pitchFamily="34" charset="-120"/>
              <a:ea typeface="微軟正黑體" panose="020B0604030504040204" pitchFamily="34" charset="-120"/>
            </a:endParaRPr>
          </a:p>
          <a:p>
            <a:pPr>
              <a:lnSpc>
                <a:spcPct val="120000"/>
              </a:lnSpc>
              <a:spcBef>
                <a:spcPts val="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學期「修課紀錄」由學習歷程中央資料庫提供</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學期修課紀錄（</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檔）則由考生上傳至本委員會</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「第六學期修課紀錄（</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檔）」，內容須包含：第六學期各學科（含必修及選修）成績、第六學期學業總平均成績，且</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須蓋有教務處章戳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（或浮水印）</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1900" u="sng" dirty="0">
                <a:latin typeface="微軟正黑體" panose="020B0604030504040204" pitchFamily="34" charset="-120"/>
                <a:ea typeface="微軟正黑體" panose="020B0604030504040204" pitchFamily="34" charset="-120"/>
                <a:cs typeface="Times New Roman" panose="02020603050405020304" pitchFamily="18" charset="0"/>
              </a:rPr>
              <a:t>中央資料庫學習歷程檔案提供之修課紀錄，各學期學業成績總平均不計入重修、補修及抵免後之成績</a:t>
            </a:r>
            <a:endParaRPr lang="en-US" altLang="zh-TW" sz="1900"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20000"/>
              </a:lnSpc>
              <a:spcBef>
                <a:spcPts val="120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具有中央資料庫學習歷程檔案為</a:t>
            </a:r>
            <a:r>
              <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學年度已畢業之考生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學期「修課紀錄」由</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學習歷程中央資料庫提供</a:t>
            </a:r>
            <a:endPar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10000"/>
              </a:lnSpc>
              <a:spcBef>
                <a:spcPts val="120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未具有中央資料庫學習歷程檔案之考</a:t>
            </a:r>
            <a:r>
              <a:rPr lang="zh-TW"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生或其他同等學力生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由考生</a:t>
            </a:r>
            <a:r>
              <a:rPr lang="zh-TW" altLang="zh-TW" sz="1900" b="1" dirty="0">
                <a:latin typeface="微軟正黑體" panose="020B0604030504040204" pitchFamily="34" charset="-120"/>
                <a:ea typeface="微軟正黑體" panose="020B0604030504040204" pitchFamily="34" charset="-120"/>
                <a:cs typeface="Times New Roman" panose="02020603050405020304" pitchFamily="18" charset="0"/>
              </a:rPr>
              <a:t>自行上傳</a:t>
            </a: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，須包含</a:t>
            </a:r>
            <a:r>
              <a:rPr lang="zh-TW" altLang="zh-TW" sz="1900" b="1" dirty="0">
                <a:latin typeface="微軟正黑體" panose="020B0604030504040204" pitchFamily="34" charset="-120"/>
                <a:ea typeface="微軟正黑體" panose="020B0604030504040204" pitchFamily="34" charset="-120"/>
                <a:cs typeface="Times New Roman" panose="02020603050405020304" pitchFamily="18" charset="0"/>
              </a:rPr>
              <a:t>完整六學期</a:t>
            </a: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各學科（含必修及選修）成績及各學期學業成績總平均，且須由考生就讀學校出具並加蓋教務處章戳（或浮水印）</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圓角矩形 20">
            <a:extLst>
              <a:ext uri="{FF2B5EF4-FFF2-40B4-BE49-F238E27FC236}">
                <a16:creationId xmlns:a16="http://schemas.microsoft.com/office/drawing/2014/main" id="{059F84A4-7CD8-4CA4-9315-44B434A9E262}"/>
              </a:ext>
            </a:extLst>
          </p:cNvPr>
          <p:cNvSpPr/>
          <p:nvPr/>
        </p:nvSpPr>
        <p:spPr bwMode="auto">
          <a:xfrm>
            <a:off x="8438383" y="200538"/>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23171"/>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23937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3F7EE40-7F30-4810-8977-15E1C0864F9E}"/>
              </a:ext>
            </a:extLst>
          </p:cNvPr>
          <p:cNvPicPr>
            <a:picLocks noChangeAspect="1"/>
          </p:cNvPicPr>
          <p:nvPr/>
        </p:nvPicPr>
        <p:blipFill>
          <a:blip r:embed="rId3"/>
          <a:stretch>
            <a:fillRect/>
          </a:stretch>
        </p:blipFill>
        <p:spPr>
          <a:xfrm>
            <a:off x="926600" y="940636"/>
            <a:ext cx="7514884" cy="5690160"/>
          </a:xfrm>
          <a:prstGeom prst="rect">
            <a:avLst/>
          </a:prstGeom>
          <a:ln>
            <a:solidFill>
              <a:schemeClr val="tx1"/>
            </a:solidFill>
          </a:ln>
        </p:spPr>
      </p:pic>
      <p:sp>
        <p:nvSpPr>
          <p:cNvPr id="10" name="標題 1"/>
          <p:cNvSpPr>
            <a:spLocks noGrp="1"/>
          </p:cNvSpPr>
          <p:nvPr>
            <p:ph type="title"/>
          </p:nvPr>
        </p:nvSpPr>
        <p:spPr>
          <a:xfrm>
            <a:off x="733425" y="207962"/>
            <a:ext cx="10515600" cy="399579"/>
          </a:xfrm>
        </p:spPr>
        <p:txBody>
          <a:bodyPr>
            <a:normAutofit/>
          </a:bodyPr>
          <a:lstStyle/>
          <a:p>
            <a:r>
              <a:rPr lang="zh-TW" altLang="en-US" sz="2100" b="1" spc="-75" dirty="0">
                <a:solidFill>
                  <a:prstClr val="black"/>
                </a:solidFill>
                <a:latin typeface="微軟正黑體" panose="020B0604030504040204" pitchFamily="34" charset="-120"/>
                <a:ea typeface="微軟正黑體" panose="020B0604030504040204" pitchFamily="34" charset="-120"/>
              </a:rPr>
              <a:t>壹、招生簡章查詢系統</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技優保送</a:t>
            </a:r>
          </a:p>
        </p:txBody>
      </p:sp>
      <p:pic>
        <p:nvPicPr>
          <p:cNvPr id="7" name="圖片 6">
            <a:extLst>
              <a:ext uri="{FF2B5EF4-FFF2-40B4-BE49-F238E27FC236}">
                <a16:creationId xmlns:a16="http://schemas.microsoft.com/office/drawing/2014/main" id="{6947C3F0-F57D-400A-AF87-F163FE310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1272" y="3462764"/>
            <a:ext cx="4202046" cy="3157702"/>
          </a:xfrm>
          <a:prstGeom prst="rect">
            <a:avLst/>
          </a:prstGeom>
          <a:ln w="9525" cap="sq">
            <a:solidFill>
              <a:srgbClr val="000000"/>
            </a:solidFill>
            <a:prstDash val="solid"/>
            <a:miter lim="800000"/>
          </a:ln>
          <a:effectLst/>
        </p:spPr>
      </p:pic>
      <p:sp>
        <p:nvSpPr>
          <p:cNvPr id="8" name="向右箭號 9">
            <a:extLst>
              <a:ext uri="{FF2B5EF4-FFF2-40B4-BE49-F238E27FC236}">
                <a16:creationId xmlns:a16="http://schemas.microsoft.com/office/drawing/2014/main" id="{DD1EC167-A8CF-446C-9D3C-D4B3EB00FC68}"/>
              </a:ext>
            </a:extLst>
          </p:cNvPr>
          <p:cNvSpPr/>
          <p:nvPr/>
        </p:nvSpPr>
        <p:spPr>
          <a:xfrm>
            <a:off x="4950729" y="4568207"/>
            <a:ext cx="588976" cy="36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latin typeface="華康儷楷書" panose="03000509000000000000" pitchFamily="65" charset="-120"/>
              <a:ea typeface="華康儷楷書" panose="03000509000000000000" pitchFamily="65" charset="-120"/>
            </a:endParaRPr>
          </a:p>
        </p:txBody>
      </p:sp>
      <p:pic>
        <p:nvPicPr>
          <p:cNvPr id="2" name="圖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4554" y="1195952"/>
            <a:ext cx="2072865" cy="2072865"/>
          </a:xfrm>
          <a:prstGeom prst="rect">
            <a:avLst/>
          </a:prstGeom>
        </p:spPr>
      </p:pic>
    </p:spTree>
    <p:extLst>
      <p:ext uri="{BB962C8B-B14F-4D97-AF65-F5344CB8AC3E}">
        <p14:creationId xmlns:p14="http://schemas.microsoft.com/office/powerpoint/2010/main" val="1483794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p:nvPr/>
        </p:nvGrpSpPr>
        <p:grpSpPr>
          <a:xfrm>
            <a:off x="8898010" y="190023"/>
            <a:ext cx="3084438" cy="1432422"/>
            <a:chOff x="5988125" y="214313"/>
            <a:chExt cx="3084438" cy="1432422"/>
          </a:xfrm>
        </p:grpSpPr>
        <p:grpSp>
          <p:nvGrpSpPr>
            <p:cNvPr id="26"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9" name="圓角矩形 38"/>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1" name="圓角矩形 40"/>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56" name="圓角矩形 16"/>
          <p:cNvSpPr>
            <a:spLocks noChangeArrowheads="1"/>
          </p:cNvSpPr>
          <p:nvPr/>
        </p:nvSpPr>
        <p:spPr bwMode="auto">
          <a:xfrm>
            <a:off x="946805" y="932899"/>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網路上傳學習歷程備審資料</a:t>
            </a:r>
          </a:p>
        </p:txBody>
      </p:sp>
      <p:sp>
        <p:nvSpPr>
          <p:cNvPr id="20" name="內容版面配置區 2"/>
          <p:cNvSpPr txBox="1">
            <a:spLocks/>
          </p:cNvSpPr>
          <p:nvPr/>
        </p:nvSpPr>
        <p:spPr>
          <a:xfrm>
            <a:off x="840059" y="1730498"/>
            <a:ext cx="10861971" cy="4838700"/>
          </a:xfrm>
          <a:prstGeom prst="rect">
            <a:avLst/>
          </a:prstGeom>
          <a:solidFill>
            <a:srgbClr val="FFFFFF">
              <a:alpha val="5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spc="-100" dirty="0">
                <a:latin typeface="微軟正黑體" panose="020B0604030504040204" pitchFamily="34" charset="-120"/>
                <a:ea typeface="微軟正黑體" panose="020B0604030504040204" pitchFamily="34" charset="-120"/>
              </a:rPr>
              <a:t>「</a:t>
            </a:r>
            <a:r>
              <a:rPr lang="en-US" altLang="zh-TW" b="1" spc="-100" dirty="0">
                <a:latin typeface="微軟正黑體" panose="020B0604030504040204" pitchFamily="34" charset="-120"/>
                <a:ea typeface="微軟正黑體" panose="020B0604030504040204" pitchFamily="34" charset="-120"/>
              </a:rPr>
              <a:t>B.</a:t>
            </a:r>
            <a:r>
              <a:rPr lang="zh-TW" altLang="en-US" b="1" spc="-100" dirty="0">
                <a:latin typeface="微軟正黑體" panose="020B0604030504040204" pitchFamily="34" charset="-120"/>
                <a:ea typeface="微軟正黑體" panose="020B0604030504040204" pitchFamily="34" charset="-120"/>
              </a:rPr>
              <a:t>課程學習成果」、「</a:t>
            </a:r>
            <a:r>
              <a:rPr lang="en-US" altLang="zh-TW" b="1" spc="-100" dirty="0">
                <a:latin typeface="微軟正黑體" panose="020B0604030504040204" pitchFamily="34" charset="-120"/>
                <a:ea typeface="微軟正黑體" panose="020B0604030504040204" pitchFamily="34" charset="-120"/>
              </a:rPr>
              <a:t>C.</a:t>
            </a:r>
            <a:r>
              <a:rPr lang="zh-TW" altLang="en-US" b="1" spc="-100" dirty="0">
                <a:latin typeface="微軟正黑體" panose="020B0604030504040204" pitchFamily="34" charset="-120"/>
                <a:ea typeface="微軟正黑體" panose="020B0604030504040204" pitchFamily="34" charset="-120"/>
              </a:rPr>
              <a:t>多元表現」上傳說明</a:t>
            </a:r>
            <a:endParaRPr lang="en-US" altLang="zh-TW" b="1" spc="-100" dirty="0">
              <a:latin typeface="微軟正黑體" panose="020B0604030504040204" pitchFamily="34" charset="-120"/>
              <a:ea typeface="微軟正黑體" panose="020B0604030504040204" pitchFamily="34" charset="-120"/>
            </a:endParaRPr>
          </a:p>
          <a:p>
            <a:pPr lvl="1" algn="just">
              <a:lnSpc>
                <a:spcPct val="100000"/>
              </a:lnSpc>
              <a:buFont typeface="Wingdings" panose="05000000000000000000" pitchFamily="2" charset="2"/>
              <a:buChar char="Ø"/>
            </a:pP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中央資料庫學習歷程檔案之考生，依所報名之校系科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、學程要求學習歷程備審資料，於</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專題實作及實習科目學習成果</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成果」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欄位</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勾選</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欲上傳之檔案</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lgn="just">
              <a:lnSpc>
                <a:spcPct val="100000"/>
              </a:lnSpc>
              <a:buFont typeface="Wingdings" panose="05000000000000000000" pitchFamily="2" charset="2"/>
              <a:buChar char="Ø"/>
            </a:pP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未使用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中央資料庫學習歷程檔案之考生，依所報名之校系科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、學程要求學習歷程備審資料，由考生製作</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格式檔案並上傳於</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專題實作及實習科目學習成果</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三個欄位，考生須自行</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將檔案整合後上傳至對應的欄位</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三個欄位各</a:t>
            </a:r>
            <a:r>
              <a:rPr lang="en-US" altLang="zh-TW"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件</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各別檔案容量總和，以</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「上傳檔案件數上限」乘以</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sz="2400" b="1" spc="-100" dirty="0">
              <a:latin typeface="微軟正黑體" panose="020B0604030504040204" pitchFamily="34" charset="-120"/>
              <a:ea typeface="微軟正黑體" panose="020B0604030504040204" pitchFamily="34" charset="-120"/>
            </a:endParaRPr>
          </a:p>
        </p:txBody>
      </p:sp>
      <p:sp>
        <p:nvSpPr>
          <p:cNvPr id="21" name="圓角矩形 20">
            <a:extLst>
              <a:ext uri="{FF2B5EF4-FFF2-40B4-BE49-F238E27FC236}">
                <a16:creationId xmlns:a16="http://schemas.microsoft.com/office/drawing/2014/main" id="{059F84A4-7CD8-4CA4-9315-44B434A9E26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844085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p:nvPr/>
        </p:nvGrpSpPr>
        <p:grpSpPr>
          <a:xfrm>
            <a:off x="8898010" y="190023"/>
            <a:ext cx="3084438" cy="1432422"/>
            <a:chOff x="5988125" y="214313"/>
            <a:chExt cx="3084438" cy="1432422"/>
          </a:xfrm>
        </p:grpSpPr>
        <p:grpSp>
          <p:nvGrpSpPr>
            <p:cNvPr id="26" name="群組 7"/>
            <p:cNvGrpSpPr>
              <a:grpSpLocks/>
            </p:cNvGrpSpPr>
            <p:nvPr/>
          </p:nvGrpSpPr>
          <p:grpSpPr bwMode="auto">
            <a:xfrm>
              <a:off x="6462713" y="214313"/>
              <a:ext cx="2609850" cy="1431925"/>
              <a:chOff x="6690632" y="1068877"/>
              <a:chExt cx="2609942" cy="1217115"/>
            </a:xfrm>
          </p:grpSpPr>
          <p:cxnSp>
            <p:nvCxnSpPr>
              <p:cNvPr id="37" name="直線單箭頭接點 8"/>
              <p:cNvCxnSpPr>
                <a:cxnSpLocks noChangeShapeType="1"/>
                <a:endCxn id="47"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9" name="圓角矩形 38"/>
              <p:cNvSpPr/>
              <p:nvPr/>
            </p:nvSpPr>
            <p:spPr bwMode="auto">
              <a:xfrm>
                <a:off x="7138323"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網路報名</a:t>
                </a:r>
              </a:p>
            </p:txBody>
          </p:sp>
          <p:sp>
            <p:nvSpPr>
              <p:cNvPr id="40" name="圓角矩形 39"/>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1" name="圓角矩形 40"/>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2" name="圓角矩形 41"/>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3" name="直線單箭頭接點 14"/>
              <p:cNvCxnSpPr>
                <a:cxnSpLocks noChangeShapeType="1"/>
                <a:stCxn id="38" idx="3"/>
                <a:endCxn id="3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4" name="直線單箭頭接點 15"/>
              <p:cNvCxnSpPr>
                <a:cxnSpLocks noChangeShapeType="1"/>
                <a:stCxn id="39" idx="3"/>
                <a:endCxn id="40"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6"/>
              <p:cNvCxnSpPr>
                <a:cxnSpLocks noChangeShapeType="1"/>
                <a:stCxn id="40" idx="3"/>
                <a:endCxn id="41"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7"/>
              <p:cNvCxnSpPr>
                <a:cxnSpLocks noChangeShapeType="1"/>
                <a:stCxn id="41" idx="3"/>
                <a:endCxn id="42"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7" name="圓角矩形 46"/>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5" name="圓角矩形 34"/>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6"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4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56" name="圓角矩形 16"/>
          <p:cNvSpPr>
            <a:spLocks noChangeArrowheads="1"/>
          </p:cNvSpPr>
          <p:nvPr/>
        </p:nvSpPr>
        <p:spPr bwMode="auto">
          <a:xfrm>
            <a:off x="946805" y="919499"/>
            <a:ext cx="4510198" cy="578882"/>
          </a:xfrm>
          <a:prstGeom prst="roundRect">
            <a:avLst>
              <a:gd name="adj" fmla="val 16667"/>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網路上傳學習歷程備審資料</a:t>
            </a:r>
          </a:p>
        </p:txBody>
      </p:sp>
      <p:sp>
        <p:nvSpPr>
          <p:cNvPr id="20" name="內容版面配置區 2"/>
          <p:cNvSpPr txBox="1">
            <a:spLocks/>
          </p:cNvSpPr>
          <p:nvPr/>
        </p:nvSpPr>
        <p:spPr>
          <a:xfrm>
            <a:off x="941883" y="1845681"/>
            <a:ext cx="10861971" cy="4409428"/>
          </a:xfrm>
          <a:prstGeom prst="rect">
            <a:avLst/>
          </a:prstGeom>
          <a:solidFill>
            <a:srgbClr val="FFFFFF">
              <a:alpha val="50196"/>
            </a:srgb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sz="2400" b="1" spc="-100" dirty="0">
                <a:latin typeface="微軟正黑體" panose="020B0604030504040204" pitchFamily="34" charset="-120"/>
                <a:ea typeface="微軟正黑體" panose="020B0604030504040204" pitchFamily="34" charset="-120"/>
              </a:rPr>
              <a:t>「</a:t>
            </a:r>
            <a:r>
              <a:rPr lang="en-US" altLang="zh-TW" sz="2400" b="1" spc="-100" dirty="0">
                <a:latin typeface="微軟正黑體" panose="020B0604030504040204" pitchFamily="34" charset="-120"/>
                <a:ea typeface="微軟正黑體" panose="020B0604030504040204" pitchFamily="34" charset="-120"/>
              </a:rPr>
              <a:t>D.</a:t>
            </a:r>
            <a:r>
              <a:rPr lang="zh-TW" altLang="en-US" sz="2400" b="1" spc="-100" dirty="0">
                <a:latin typeface="微軟正黑體" panose="020B0604030504040204" pitchFamily="34" charset="-120"/>
                <a:ea typeface="微軟正黑體" panose="020B0604030504040204" pitchFamily="34" charset="-120"/>
              </a:rPr>
              <a:t>自行撰寫及上傳資料」上傳說明</a:t>
            </a:r>
            <a:endParaRPr lang="en-US" altLang="zh-TW" sz="2400" b="1" spc="-100" dirty="0">
              <a:latin typeface="微軟正黑體" panose="020B0604030504040204" pitchFamily="34" charset="-120"/>
              <a:ea typeface="微軟正黑體" panose="020B0604030504040204" pitchFamily="34" charset="-120"/>
            </a:endParaRPr>
          </a:p>
          <a:p>
            <a:pPr marL="457200" lvl="1" indent="0">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D-1.</a:t>
            </a:r>
            <a:r>
              <a:rPr lang="zh-TW" altLang="en-US" sz="2000" b="1" spc="-100" dirty="0">
                <a:latin typeface="微軟正黑體" panose="020B0604030504040204" pitchFamily="34" charset="-120"/>
                <a:ea typeface="微軟正黑體" panose="020B0604030504040204" pitchFamily="34" charset="-120"/>
              </a:rPr>
              <a:t>多元表現綜整心得」</a:t>
            </a:r>
            <a:endParaRPr lang="en-US" altLang="zh-TW" sz="2000" b="1" spc="-100" dirty="0">
              <a:latin typeface="微軟正黑體" panose="020B0604030504040204" pitchFamily="34" charset="-120"/>
              <a:ea typeface="微軟正黑體" panose="020B0604030504040204" pitchFamily="34" charset="-120"/>
            </a:endParaRPr>
          </a:p>
          <a:p>
            <a:pPr marL="457200" lvl="1" indent="0">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D-2.</a:t>
            </a:r>
            <a:r>
              <a:rPr lang="zh-TW" altLang="en-US" sz="2000" b="1" spc="-100" dirty="0">
                <a:latin typeface="微軟正黑體" panose="020B0604030504040204" pitchFamily="34" charset="-120"/>
                <a:ea typeface="微軟正黑體" panose="020B0604030504040204" pitchFamily="34" charset="-120"/>
              </a:rPr>
              <a:t>學習歷程自述</a:t>
            </a:r>
            <a:r>
              <a:rPr lang="en-US" altLang="zh-TW" sz="2000" b="1" spc="-100" dirty="0">
                <a:latin typeface="微軟正黑體" panose="020B0604030504040204" pitchFamily="34" charset="-120"/>
                <a:ea typeface="微軟正黑體" panose="020B0604030504040204" pitchFamily="34" charset="-120"/>
              </a:rPr>
              <a:t>(</a:t>
            </a:r>
            <a:r>
              <a:rPr lang="zh-TW" altLang="en-US" sz="2000" b="1" spc="-100" dirty="0">
                <a:latin typeface="微軟正黑體" panose="020B0604030504040204" pitchFamily="34" charset="-120"/>
                <a:ea typeface="微軟正黑體" panose="020B0604030504040204" pitchFamily="34" charset="-120"/>
              </a:rPr>
              <a:t>含學習歷程反思、就讀動機、未來學習計畫與生涯規劃</a:t>
            </a:r>
            <a:r>
              <a:rPr lang="en-US" altLang="zh-TW" sz="2000" b="1" spc="-100" dirty="0">
                <a:latin typeface="微軟正黑體" panose="020B0604030504040204" pitchFamily="34" charset="-120"/>
                <a:ea typeface="微軟正黑體" panose="020B0604030504040204" pitchFamily="34" charset="-120"/>
              </a:rPr>
              <a:t>)</a:t>
            </a:r>
            <a:r>
              <a:rPr lang="zh-TW" altLang="en-US" sz="2000" b="1" spc="-100" dirty="0">
                <a:latin typeface="微軟正黑體" panose="020B0604030504040204" pitchFamily="34" charset="-120"/>
                <a:ea typeface="微軟正黑體" panose="020B0604030504040204" pitchFamily="34" charset="-120"/>
              </a:rPr>
              <a:t>」</a:t>
            </a:r>
            <a:endParaRPr lang="en-US" altLang="zh-TW" sz="2000" b="1" spc="-100" dirty="0">
              <a:latin typeface="微軟正黑體" panose="020B0604030504040204" pitchFamily="34" charset="-120"/>
              <a:ea typeface="微軟正黑體" panose="020B0604030504040204" pitchFamily="34" charset="-120"/>
            </a:endParaRPr>
          </a:p>
          <a:p>
            <a:pPr marL="457200" lvl="1" indent="0">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D-3.</a:t>
            </a:r>
            <a:r>
              <a:rPr lang="zh-TW" altLang="en-US" sz="2000" b="1" spc="-100" dirty="0">
                <a:latin typeface="微軟正黑體" panose="020B0604030504040204" pitchFamily="34" charset="-120"/>
                <a:ea typeface="微軟正黑體" panose="020B0604030504040204" pitchFamily="34" charset="-120"/>
              </a:rPr>
              <a:t>其它有利審查資料」等項目，</a:t>
            </a:r>
            <a:r>
              <a:rPr lang="zh-TW" altLang="en-US" sz="2000" b="1" u="sng" spc="-100" dirty="0">
                <a:solidFill>
                  <a:srgbClr val="FF0000"/>
                </a:solidFill>
                <a:latin typeface="微軟正黑體" panose="020B0604030504040204" pitchFamily="34" charset="-120"/>
                <a:ea typeface="微軟正黑體" panose="020B0604030504040204" pitchFamily="34" charset="-120"/>
              </a:rPr>
              <a:t>皆由考生自行撰寫及上傳</a:t>
            </a:r>
            <a:endParaRPr lang="en-US" altLang="zh-TW" sz="2000" b="1" u="sng" spc="-100" dirty="0">
              <a:solidFill>
                <a:srgbClr val="FF0000"/>
              </a:solidFill>
              <a:latin typeface="微軟正黑體" panose="020B0604030504040204" pitchFamily="34" charset="-120"/>
              <a:ea typeface="微軟正黑體" panose="020B0604030504040204" pitchFamily="34" charset="-120"/>
            </a:endParaRPr>
          </a:p>
          <a:p>
            <a:pPr lvl="2" algn="just">
              <a:lnSpc>
                <a:spcPts val="2600"/>
              </a:lnSpc>
              <a:buFont typeface="Wingdings" panose="05000000000000000000" pitchFamily="2" charset="2"/>
              <a:buChar char="Ø"/>
            </a:pPr>
            <a:r>
              <a:rPr lang="zh-TW" altLang="en-US"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每一項目</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僅能上傳 </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不得上傳影音檔</a:t>
            </a:r>
            <a:endParaRPr lang="en-US" altLang="zh-TW"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檔案容量以</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考生須</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分項</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上傳檔案資料至對應欄位</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圓角矩形 20">
            <a:extLst>
              <a:ext uri="{FF2B5EF4-FFF2-40B4-BE49-F238E27FC236}">
                <a16:creationId xmlns:a16="http://schemas.microsoft.com/office/drawing/2014/main" id="{059F84A4-7CD8-4CA4-9315-44B434A9E262}"/>
              </a:ext>
            </a:extLst>
          </p:cNvPr>
          <p:cNvSpPr/>
          <p:nvPr/>
        </p:nvSpPr>
        <p:spPr bwMode="auto">
          <a:xfrm>
            <a:off x="8438383" y="200538"/>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2"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23171"/>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807097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488225" y="3241979"/>
            <a:ext cx="2303584" cy="30037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2" name="內容版面配置區 2"/>
          <p:cNvSpPr txBox="1">
            <a:spLocks/>
          </p:cNvSpPr>
          <p:nvPr/>
        </p:nvSpPr>
        <p:spPr>
          <a:xfrm>
            <a:off x="908094" y="843588"/>
            <a:ext cx="9288517" cy="366043"/>
          </a:xfrm>
          <a:prstGeom prst="rect">
            <a:avLst/>
          </a:prstGeom>
          <a:solidFill>
            <a:srgbClr val="FFFFFF">
              <a:alpha val="50196"/>
            </a:srgb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zh-TW" altLang="zh-TW">
                <a:latin typeface="微軟正黑體" panose="020B0604030504040204" pitchFamily="34" charset="-120"/>
                <a:ea typeface="微軟正黑體" panose="020B0604030504040204" pitchFamily="34" charset="-120"/>
              </a:rPr>
              <a:t>範例說明：</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3" name="表格 22"/>
          <p:cNvGraphicFramePr>
            <a:graphicFrameLocks noGrp="1"/>
          </p:cNvGraphicFramePr>
          <p:nvPr>
            <p:extLst>
              <p:ext uri="{D42A27DB-BD31-4B8C-83A1-F6EECF244321}">
                <p14:modId xmlns:p14="http://schemas.microsoft.com/office/powerpoint/2010/main" val="1674162691"/>
              </p:ext>
            </p:extLst>
          </p:nvPr>
        </p:nvGraphicFramePr>
        <p:xfrm>
          <a:off x="1129873" y="1227311"/>
          <a:ext cx="10670241" cy="1584960"/>
        </p:xfrm>
        <a:graphic>
          <a:graphicData uri="http://schemas.openxmlformats.org/drawingml/2006/table">
            <a:tbl>
              <a:tblPr firstRow="1" firstCol="1" lastRow="1" lastCol="1" bandRow="1" bandCol="1">
                <a:tableStyleId>{68D230F3-CF80-4859-8CE7-A43EE81993B5}</a:tableStyleId>
              </a:tblPr>
              <a:tblGrid>
                <a:gridCol w="1577081">
                  <a:extLst>
                    <a:ext uri="{9D8B030D-6E8A-4147-A177-3AD203B41FA5}">
                      <a16:colId xmlns:a16="http://schemas.microsoft.com/office/drawing/2014/main" val="4203468891"/>
                    </a:ext>
                  </a:extLst>
                </a:gridCol>
                <a:gridCol w="4348014">
                  <a:extLst>
                    <a:ext uri="{9D8B030D-6E8A-4147-A177-3AD203B41FA5}">
                      <a16:colId xmlns:a16="http://schemas.microsoft.com/office/drawing/2014/main" val="4245618592"/>
                    </a:ext>
                  </a:extLst>
                </a:gridCol>
                <a:gridCol w="2372573">
                  <a:extLst>
                    <a:ext uri="{9D8B030D-6E8A-4147-A177-3AD203B41FA5}">
                      <a16:colId xmlns:a16="http://schemas.microsoft.com/office/drawing/2014/main" val="2176849291"/>
                    </a:ext>
                  </a:extLst>
                </a:gridCol>
                <a:gridCol w="2372573">
                  <a:extLst>
                    <a:ext uri="{9D8B030D-6E8A-4147-A177-3AD203B41FA5}">
                      <a16:colId xmlns:a16="http://schemas.microsoft.com/office/drawing/2014/main" val="668861557"/>
                    </a:ext>
                  </a:extLst>
                </a:gridCol>
              </a:tblGrid>
              <a:tr h="339521">
                <a:tc gridSpan="2">
                  <a:txBody>
                    <a:bodyPr/>
                    <a:lstStyle/>
                    <a:p>
                      <a:pPr algn="ctr">
                        <a:spcAft>
                          <a:spcPts val="0"/>
                        </a:spcAft>
                      </a:pPr>
                      <a:r>
                        <a:rPr lang="zh-TW" sz="1600" b="0" kern="100" spc="-50" dirty="0">
                          <a:effectLst/>
                          <a:latin typeface="微軟正黑體" panose="020B0604030504040204" pitchFamily="34" charset="-120"/>
                          <a:ea typeface="微軟正黑體" panose="020B0604030504040204" pitchFamily="34" charset="-120"/>
                        </a:rPr>
                        <a:t>項</a:t>
                      </a:r>
                      <a:r>
                        <a:rPr lang="en-US" sz="1600" b="0" kern="100" spc="-50" dirty="0">
                          <a:effectLst/>
                          <a:latin typeface="微軟正黑體" panose="020B0604030504040204" pitchFamily="34" charset="-120"/>
                          <a:ea typeface="微軟正黑體" panose="020B0604030504040204" pitchFamily="34" charset="-120"/>
                        </a:rPr>
                        <a:t>      </a:t>
                      </a:r>
                      <a:r>
                        <a:rPr lang="zh-TW" sz="1600" b="0" kern="100" spc="-50" dirty="0">
                          <a:effectLst/>
                          <a:latin typeface="微軟正黑體" panose="020B0604030504040204" pitchFamily="34" charset="-120"/>
                          <a:ea typeface="微軟正黑體" panose="020B0604030504040204" pitchFamily="34" charset="-120"/>
                        </a:rPr>
                        <a:t>目</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altLang="en-US" sz="1600" b="0" kern="100" spc="-50" dirty="0">
                          <a:effectLst/>
                          <a:latin typeface="微軟正黑體" panose="020B0604030504040204" pitchFamily="34" charset="-120"/>
                          <a:ea typeface="微軟正黑體" panose="020B0604030504040204" pitchFamily="34" charset="-120"/>
                        </a:rPr>
                        <a:t>使用學習歷程中央資料庫之考生勾選</a:t>
                      </a:r>
                      <a:r>
                        <a:rPr lang="zh-TW" sz="1600" b="0" kern="100" spc="-50" dirty="0">
                          <a:effectLst/>
                          <a:latin typeface="微軟正黑體" panose="020B0604030504040204" pitchFamily="34" charset="-120"/>
                          <a:ea typeface="微軟正黑體" panose="020B0604030504040204" pitchFamily="34" charset="-120"/>
                        </a:rPr>
                        <a:t>件數上限</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zh-TW" sz="1600" b="0" kern="0" dirty="0">
                          <a:effectLst/>
                          <a:latin typeface="微軟正黑體" panose="020B0604030504040204" pitchFamily="34" charset="-120"/>
                          <a:ea typeface="微軟正黑體" panose="020B0604030504040204" pitchFamily="34" charset="-120"/>
                        </a:rPr>
                        <a:t>未使用學習歷程中央資料庫之考生檔案容量上限</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6840449"/>
                  </a:ext>
                </a:extLst>
              </a:tr>
              <a:tr h="196565">
                <a:tc rowSpan="2">
                  <a:txBody>
                    <a:bodyPr/>
                    <a:lstStyle/>
                    <a:p>
                      <a:pPr algn="l">
                        <a:spcAft>
                          <a:spcPts val="0"/>
                        </a:spcAft>
                      </a:pPr>
                      <a:r>
                        <a:rPr lang="en-US" sz="1600" b="0" kern="100" spc="-50" dirty="0">
                          <a:effectLst/>
                          <a:latin typeface="微軟正黑體" panose="020B0604030504040204" pitchFamily="34" charset="-120"/>
                          <a:ea typeface="微軟正黑體" panose="020B0604030504040204" pitchFamily="34" charset="-120"/>
                        </a:rPr>
                        <a:t>B.</a:t>
                      </a:r>
                      <a:r>
                        <a:rPr lang="zh-TW" sz="1600" b="0" kern="100" spc="-50" dirty="0">
                          <a:effectLst/>
                          <a:latin typeface="微軟正黑體" panose="020B0604030504040204" pitchFamily="34" charset="-120"/>
                          <a:ea typeface="微軟正黑體" panose="020B0604030504040204" pitchFamily="34" charset="-120"/>
                        </a:rPr>
                        <a:t>課程學習成果</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spcAft>
                          <a:spcPts val="0"/>
                        </a:spcAft>
                      </a:pPr>
                      <a:r>
                        <a:rPr lang="en-US" sz="1600" b="0" kern="100" spc="-50" dirty="0">
                          <a:effectLst/>
                          <a:latin typeface="微軟正黑體" panose="020B0604030504040204" pitchFamily="34" charset="-120"/>
                          <a:ea typeface="微軟正黑體" panose="020B0604030504040204" pitchFamily="34" charset="-120"/>
                        </a:rPr>
                        <a:t>B-1</a:t>
                      </a:r>
                      <a:r>
                        <a:rPr lang="zh-TW" sz="1600" b="0" kern="100" spc="-20" dirty="0">
                          <a:effectLst/>
                          <a:latin typeface="微軟正黑體" panose="020B0604030504040204" pitchFamily="34" charset="-120"/>
                          <a:ea typeface="微軟正黑體" panose="020B0604030504040204" pitchFamily="34" charset="-120"/>
                        </a:rPr>
                        <a:t>專題實作及實習科目學習成果</a:t>
                      </a:r>
                      <a:r>
                        <a:rPr lang="en-US" sz="1600" b="0" kern="100" spc="-20" dirty="0">
                          <a:effectLst/>
                          <a:latin typeface="微軟正黑體" panose="020B0604030504040204" pitchFamily="34" charset="-120"/>
                          <a:ea typeface="微軟正黑體" panose="020B0604030504040204" pitchFamily="34" charset="-120"/>
                        </a:rPr>
                        <a:t>(</a:t>
                      </a:r>
                      <a:r>
                        <a:rPr lang="zh-TW" sz="1600" b="0" kern="100" spc="-20" dirty="0">
                          <a:effectLst/>
                          <a:latin typeface="微軟正黑體" panose="020B0604030504040204" pitchFamily="34" charset="-120"/>
                          <a:ea typeface="微軟正黑體" panose="020B0604030504040204" pitchFamily="34" charset="-120"/>
                        </a:rPr>
                        <a:t>含技能領域</a:t>
                      </a:r>
                      <a:r>
                        <a:rPr lang="en-US" sz="1600" b="0" kern="100" spc="-20" dirty="0">
                          <a:effectLst/>
                          <a:latin typeface="微軟正黑體" panose="020B0604030504040204" pitchFamily="34" charset="-120"/>
                          <a:ea typeface="微軟正黑體" panose="020B0604030504040204" pitchFamily="34" charset="-120"/>
                        </a:rPr>
                        <a:t>)</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3</a:t>
                      </a:r>
                      <a:r>
                        <a:rPr lang="zh-TW" sz="1600" b="0" kern="100" spc="-50" dirty="0">
                          <a:effectLst/>
                          <a:latin typeface="微軟正黑體" panose="020B0604030504040204" pitchFamily="34" charset="-120"/>
                          <a:ea typeface="微軟正黑體" panose="020B0604030504040204" pitchFamily="34" charset="-120"/>
                        </a:rPr>
                        <a:t>件</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12MB</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482068"/>
                  </a:ext>
                </a:extLst>
              </a:tr>
              <a:tr h="196565">
                <a:tc vMerge="1">
                  <a:txBody>
                    <a:bodyPr/>
                    <a:lstStyle/>
                    <a:p>
                      <a:endParaRPr lang="zh-TW" altLang="en-US"/>
                    </a:p>
                  </a:txBody>
                  <a:tcPr/>
                </a:tc>
                <a:tc>
                  <a:txBody>
                    <a:bodyPr/>
                    <a:lstStyle/>
                    <a:p>
                      <a:pPr algn="l">
                        <a:spcAft>
                          <a:spcPts val="0"/>
                        </a:spcAft>
                      </a:pPr>
                      <a:r>
                        <a:rPr lang="en-US" sz="1600" b="0" kern="100" spc="-50" dirty="0">
                          <a:effectLst/>
                          <a:latin typeface="微軟正黑體" panose="020B0604030504040204" pitchFamily="34" charset="-120"/>
                          <a:ea typeface="微軟正黑體" panose="020B0604030504040204" pitchFamily="34" charset="-120"/>
                        </a:rPr>
                        <a:t>B-2</a:t>
                      </a:r>
                      <a:r>
                        <a:rPr lang="zh-TW" sz="1600" b="0" kern="100" spc="-50" dirty="0">
                          <a:effectLst/>
                          <a:latin typeface="微軟正黑體" panose="020B0604030504040204" pitchFamily="34" charset="-120"/>
                          <a:ea typeface="微軟正黑體" panose="020B0604030504040204" pitchFamily="34" charset="-120"/>
                        </a:rPr>
                        <a:t>其他課程學習</a:t>
                      </a:r>
                      <a:r>
                        <a:rPr lang="en-US" sz="1600" b="0" kern="100" spc="-50" dirty="0">
                          <a:effectLst/>
                          <a:latin typeface="微軟正黑體" panose="020B0604030504040204" pitchFamily="34" charset="-120"/>
                          <a:ea typeface="微軟正黑體" panose="020B0604030504040204" pitchFamily="34" charset="-120"/>
                        </a:rPr>
                        <a:t>(</a:t>
                      </a:r>
                      <a:r>
                        <a:rPr lang="zh-TW" sz="1600" b="0" kern="100" spc="-50" dirty="0">
                          <a:effectLst/>
                          <a:latin typeface="微軟正黑體" panose="020B0604030504040204" pitchFamily="34" charset="-120"/>
                          <a:ea typeface="微軟正黑體" panose="020B0604030504040204" pitchFamily="34" charset="-120"/>
                        </a:rPr>
                        <a:t>作品</a:t>
                      </a:r>
                      <a:r>
                        <a:rPr lang="en-US" sz="1600" b="0" kern="100" spc="-50" dirty="0">
                          <a:effectLst/>
                          <a:latin typeface="微軟正黑體" panose="020B0604030504040204" pitchFamily="34" charset="-120"/>
                          <a:ea typeface="微軟正黑體" panose="020B0604030504040204" pitchFamily="34" charset="-120"/>
                        </a:rPr>
                        <a:t>)</a:t>
                      </a:r>
                      <a:r>
                        <a:rPr lang="zh-TW" sz="1600" b="0" kern="100" spc="-50" dirty="0">
                          <a:effectLst/>
                          <a:latin typeface="微軟正黑體" panose="020B0604030504040204" pitchFamily="34" charset="-120"/>
                          <a:ea typeface="微軟正黑體" panose="020B0604030504040204" pitchFamily="34" charset="-120"/>
                        </a:rPr>
                        <a:t>成果</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2</a:t>
                      </a:r>
                      <a:r>
                        <a:rPr lang="zh-TW" sz="1600" b="0" kern="100" spc="-50" dirty="0">
                          <a:effectLst/>
                          <a:latin typeface="微軟正黑體" panose="020B0604030504040204" pitchFamily="34" charset="-120"/>
                          <a:ea typeface="微軟正黑體" panose="020B0604030504040204" pitchFamily="34" charset="-120"/>
                        </a:rPr>
                        <a:t>件</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8MB</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extLst>
                  <a:ext uri="{0D108BD9-81ED-4DB2-BD59-A6C34878D82A}">
                    <a16:rowId xmlns:a16="http://schemas.microsoft.com/office/drawing/2014/main" val="1046312536"/>
                  </a:ext>
                </a:extLst>
              </a:tr>
              <a:tr h="196565">
                <a:tc gridSpan="2">
                  <a:txBody>
                    <a:bodyPr/>
                    <a:lstStyle/>
                    <a:p>
                      <a:pPr algn="l">
                        <a:spcAft>
                          <a:spcPts val="0"/>
                        </a:spcAft>
                      </a:pPr>
                      <a:r>
                        <a:rPr lang="en-US" sz="1600" b="0" kern="100" spc="-50" dirty="0">
                          <a:effectLst/>
                          <a:latin typeface="微軟正黑體" panose="020B0604030504040204" pitchFamily="34" charset="-120"/>
                          <a:ea typeface="微軟正黑體" panose="020B0604030504040204" pitchFamily="34" charset="-120"/>
                        </a:rPr>
                        <a:t>C.</a:t>
                      </a:r>
                      <a:r>
                        <a:rPr lang="zh-TW" sz="1600" b="0" kern="100" spc="-50" dirty="0">
                          <a:effectLst/>
                          <a:latin typeface="微軟正黑體" panose="020B0604030504040204" pitchFamily="34" charset="-120"/>
                          <a:ea typeface="微軟正黑體" panose="020B0604030504040204" pitchFamily="34" charset="-120"/>
                        </a:rPr>
                        <a:t>多元表現</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6</a:t>
                      </a:r>
                      <a:r>
                        <a:rPr lang="zh-TW" sz="1600" b="0" kern="100" spc="-50" dirty="0">
                          <a:effectLst/>
                          <a:latin typeface="微軟正黑體" panose="020B0604030504040204" pitchFamily="34" charset="-120"/>
                          <a:ea typeface="微軟正黑體" panose="020B0604030504040204" pitchFamily="34" charset="-120"/>
                        </a:rPr>
                        <a:t>件</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微軟正黑體" panose="020B0604030504040204" pitchFamily="34" charset="-120"/>
                          <a:ea typeface="微軟正黑體" panose="020B0604030504040204" pitchFamily="34" charset="-120"/>
                        </a:rPr>
                        <a:t>24MB</a:t>
                      </a:r>
                      <a:endParaRPr lang="zh-TW" sz="16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04876482"/>
                  </a:ext>
                </a:extLst>
              </a:tr>
            </a:tbl>
          </a:graphicData>
        </a:graphic>
      </p:graphicFrame>
      <p:sp>
        <p:nvSpPr>
          <p:cNvPr id="24" name="矩形 23"/>
          <p:cNvSpPr/>
          <p:nvPr/>
        </p:nvSpPr>
        <p:spPr>
          <a:xfrm>
            <a:off x="1123422" y="2897149"/>
            <a:ext cx="9836678" cy="3857466"/>
          </a:xfrm>
          <a:prstGeom prst="rect">
            <a:avLst/>
          </a:prstGeom>
          <a:solidFill>
            <a:schemeClr val="bg1">
              <a:alpha val="50196"/>
            </a:schemeClr>
          </a:solidFill>
        </p:spPr>
        <p:txBody>
          <a:bodyPr wrap="square">
            <a:spAutoFit/>
          </a:bodyPr>
          <a:lstStyle/>
          <a:p>
            <a:pPr marL="285750" indent="-285750" algn="just">
              <a:spcBef>
                <a:spcPts val="200"/>
              </a:spcBef>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某校系科</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、學程要求「</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課程學習成果」</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zh-TW" altLang="en-US" kern="100" spc="-50" dirty="0">
                <a:latin typeface="微軟正黑體" panose="020B0604030504040204" pitchFamily="34" charset="-120"/>
                <a:ea typeface="微軟正黑體" panose="020B0604030504040204" pitchFamily="34" charset="-120"/>
                <a:cs typeface="Times New Roman" panose="02020603050405020304" pitchFamily="18" charset="0"/>
              </a:rPr>
              <a:t>學生分類為：</a:t>
            </a:r>
            <a:r>
              <a:rPr lang="zh-TW" altLang="en-US" sz="1400" kern="100" spc="-50" dirty="0">
                <a:latin typeface="微軟正黑體" panose="020B0604030504040204" pitchFamily="34" charset="-120"/>
                <a:ea typeface="微軟正黑體" panose="020B0604030504040204" pitchFamily="34" charset="-120"/>
                <a:cs typeface="Times New Roman" panose="02020603050405020304" pitchFamily="18" charset="0"/>
              </a:rPr>
              <a:t>技高生、綜高生（專門學程）</a:t>
            </a:r>
          </a:p>
          <a:p>
            <a:pPr algn="just">
              <a:spcBef>
                <a:spcPts val="200"/>
              </a:spcBef>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專題實作及實習科目實習成果</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60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latin typeface="微軟正黑體" panose="020B0604030504040204" pitchFamily="34" charset="-120"/>
                <a:ea typeface="微軟正黑體" panose="020B0604030504040204" pitchFamily="34" charset="-120"/>
                <a:cs typeface="Times New Roman" panose="02020603050405020304" pitchFamily="18" charset="0"/>
              </a:rPr>
              <a:t>6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中央資料庫學習歷程檔案之考生可於學習歷程資料庫對應項目下</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至多分別勾選</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u="sng"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件、</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u="sng"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件或</a:t>
            </a:r>
            <a:r>
              <a:rPr lang="zh-TW" altLang="en-US"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u="sng" dirty="0">
                <a:latin typeface="微軟正黑體" panose="020B0604030504040204" pitchFamily="34" charset="-120"/>
                <a:ea typeface="微軟正黑體" panose="020B0604030504040204" pitchFamily="34" charset="-120"/>
                <a:cs typeface="Times New Roman" panose="02020603050405020304" pitchFamily="18" charset="0"/>
              </a:rPr>
              <a:t>6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件檔案</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未使用</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中央資料庫學習歷程檔案之考生，可自行於「</a:t>
            </a:r>
            <a:r>
              <a:rPr lang="en-US" altLang="zh-TW"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課程學習成果」之</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專題實作及實習科目實習成果</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」欄位上傳</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個檔案容量最大至</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12MB</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」欄位上傳</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個檔案容量最大至</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8MB</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」欄位上傳</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個檔案容量至</a:t>
            </a:r>
            <a:r>
              <a:rPr lang="en-US" altLang="zh-TW" sz="20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24MB</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矩形 2"/>
          <p:cNvSpPr/>
          <p:nvPr/>
        </p:nvSpPr>
        <p:spPr>
          <a:xfrm>
            <a:off x="8599909" y="3644198"/>
            <a:ext cx="1867819" cy="461665"/>
          </a:xfrm>
          <a:prstGeom prst="rect">
            <a:avLst/>
          </a:prstGeom>
        </p:spPr>
        <p:txBody>
          <a:bodyPr wrap="none">
            <a:spAutoFit/>
          </a:bodyPr>
          <a:lstStyle/>
          <a:p>
            <a:pPr algn="just">
              <a:spcBef>
                <a:spcPts val="200"/>
              </a:spcBef>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u="sng"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 name="圓角矩形 8"/>
          <p:cNvSpPr/>
          <p:nvPr/>
        </p:nvSpPr>
        <p:spPr>
          <a:xfrm>
            <a:off x="8556628" y="3626608"/>
            <a:ext cx="2091860" cy="4792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1298366" y="3549621"/>
            <a:ext cx="6538477" cy="6179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右大括弧 4"/>
          <p:cNvSpPr/>
          <p:nvPr/>
        </p:nvSpPr>
        <p:spPr>
          <a:xfrm>
            <a:off x="8011786" y="3613647"/>
            <a:ext cx="517609" cy="553908"/>
          </a:xfrm>
          <a:prstGeom prst="rightBrace">
            <a:avLst>
              <a:gd name="adj1" fmla="val 8333"/>
              <a:gd name="adj2" fmla="val 4841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矩形 5"/>
          <p:cNvSpPr/>
          <p:nvPr/>
        </p:nvSpPr>
        <p:spPr>
          <a:xfrm>
            <a:off x="8453837" y="3305870"/>
            <a:ext cx="2435282" cy="307777"/>
          </a:xfrm>
          <a:prstGeom prst="rect">
            <a:avLst/>
          </a:prstGeom>
          <a:solidFill>
            <a:schemeClr val="accent4">
              <a:lumMod val="20000"/>
              <a:lumOff val="80000"/>
            </a:schemeClr>
          </a:solidFill>
          <a:ln>
            <a:solidFill>
              <a:schemeClr val="accent4">
                <a:lumMod val="20000"/>
                <a:lumOff val="80000"/>
              </a:schemeClr>
            </a:solidFill>
          </a:ln>
        </p:spPr>
        <p:txBody>
          <a:bodyPr wrap="none">
            <a:spAutoFit/>
          </a:bodyPr>
          <a:lstStyle/>
          <a:p>
            <a:r>
              <a:rPr lang="zh-TW" altLang="zh-TW" sz="1400" kern="100" spc="-50" dirty="0">
                <a:latin typeface="微軟正黑體" panose="020B0604030504040204" pitchFamily="34" charset="-120"/>
                <a:ea typeface="微軟正黑體" panose="020B0604030504040204" pitchFamily="34" charset="-120"/>
                <a:cs typeface="Times New Roman" panose="02020603050405020304" pitchFamily="18" charset="0"/>
              </a:rPr>
              <a:t>普高生、綜高生（學術學程）</a:t>
            </a:r>
            <a:endParaRPr lang="zh-TW" altLang="en-US" sz="1400" dirty="0">
              <a:latin typeface="微軟正黑體" panose="020B0604030504040204" pitchFamily="34" charset="-120"/>
              <a:ea typeface="微軟正黑體" panose="020B0604030504040204" pitchFamily="34" charset="-120"/>
            </a:endParaRPr>
          </a:p>
        </p:txBody>
      </p:sp>
      <p:sp>
        <p:nvSpPr>
          <p:cNvPr id="17" name="圓角矩形 16"/>
          <p:cNvSpPr/>
          <p:nvPr/>
        </p:nvSpPr>
        <p:spPr>
          <a:xfrm>
            <a:off x="2908663" y="4854506"/>
            <a:ext cx="1883145" cy="5351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2584765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矩形 21"/>
          <p:cNvSpPr>
            <a:spLocks noChangeArrowheads="1"/>
          </p:cNvSpPr>
          <p:nvPr/>
        </p:nvSpPr>
        <p:spPr bwMode="auto">
          <a:xfrm>
            <a:off x="1075824" y="4668233"/>
            <a:ext cx="10877550" cy="204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Blip>
                <a:blip r:embed="rId3"/>
              </a:buBlip>
            </a:pPr>
            <a:r>
              <a:rPr lang="zh-TW" altLang="en-US" sz="2000" b="1" dirty="0">
                <a:solidFill>
                  <a:srgbClr val="FF0000"/>
                </a:solidFill>
                <a:latin typeface="微軟正黑體" panose="020B0604030504040204" pitchFamily="34" charset="-120"/>
                <a:ea typeface="微軟正黑體" panose="020B0604030504040204" pitchFamily="34" charset="-120"/>
              </a:rPr>
              <a:t>甄審結果由各校公告</a:t>
            </a:r>
            <a:r>
              <a:rPr lang="zh-TW" altLang="en-US" sz="2000" dirty="0">
                <a:latin typeface="微軟正黑體" panose="020B0604030504040204" pitchFamily="34" charset="-120"/>
                <a:ea typeface="微軟正黑體" panose="020B0604030504040204" pitchFamily="34" charset="-120"/>
              </a:rPr>
              <a:t>，考生亦可由本委員會網站查詢</a:t>
            </a:r>
            <a:endParaRPr lang="en-US" altLang="zh-TW" sz="20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2000" dirty="0">
                <a:latin typeface="微軟正黑體" panose="020B0604030504040204" pitchFamily="34" charset="-120"/>
                <a:ea typeface="微軟正黑體" panose="020B0604030504040204" pitchFamily="34" charset="-120"/>
              </a:rPr>
              <a:t>各校系科</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組</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學程得列正備取生或不足額錄取</a:t>
            </a:r>
            <a:r>
              <a:rPr lang="en-US" altLang="zh-TW" sz="2000" dirty="0">
                <a:latin typeface="微軟正黑體" panose="020B0604030504040204" pitchFamily="34" charset="-120"/>
                <a:ea typeface="微軟正黑體" panose="020B0604030504040204" pitchFamily="34" charset="-120"/>
              </a:rPr>
              <a:t>(</a:t>
            </a:r>
            <a:r>
              <a:rPr lang="zh-TW" altLang="en-US" sz="2000" dirty="0">
                <a:solidFill>
                  <a:srgbClr val="0000CC"/>
                </a:solidFill>
                <a:latin typeface="微軟正黑體" panose="020B0604030504040204" pitchFamily="34" charset="-120"/>
                <a:ea typeface="微軟正黑體" panose="020B0604030504040204" pitchFamily="34" charset="-120"/>
              </a:rPr>
              <a:t>此時尚未取得入學資格</a:t>
            </a:r>
            <a:r>
              <a:rPr lang="en-US" altLang="zh-TW" sz="2000" dirty="0">
                <a:latin typeface="微軟正黑體" panose="020B0604030504040204" pitchFamily="34" charset="-120"/>
                <a:ea typeface="微軟正黑體" panose="020B0604030504040204" pitchFamily="34" charset="-120"/>
              </a:rPr>
              <a:t>)</a:t>
            </a:r>
          </a:p>
          <a:p>
            <a:pPr eaLnBrk="1" hangingPunct="1">
              <a:spcBef>
                <a:spcPts val="800"/>
              </a:spcBef>
              <a:buBlip>
                <a:blip r:embed="rId3"/>
              </a:buBlip>
            </a:pPr>
            <a:r>
              <a:rPr lang="zh-TW" altLang="en-US" sz="2000" dirty="0">
                <a:latin typeface="微軟正黑體" panose="020B0604030504040204" pitchFamily="34" charset="-120"/>
                <a:ea typeface="微軟正黑體" panose="020B0604030504040204" pitchFamily="34" charset="-120"/>
              </a:rPr>
              <a:t>如因甄審總成績相同，致使正取生人數超出招生名額時，依所訂同分參酌方式決定錄取順序</a:t>
            </a:r>
            <a:endParaRPr lang="en-US" altLang="zh-TW" sz="20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2000" dirty="0">
                <a:latin typeface="微軟正黑體" panose="020B0604030504040204" pitchFamily="34" charset="-120"/>
                <a:ea typeface="微軟正黑體" panose="020B0604030504040204" pitchFamily="34" charset="-120"/>
              </a:rPr>
              <a:t>甄審結果之正取生不得增額錄取，備取生遞補順序不得相同</a:t>
            </a:r>
            <a:endParaRPr lang="en-US" altLang="zh-TW" sz="20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2000" b="1" dirty="0">
                <a:latin typeface="微軟正黑體" panose="020B0604030504040204" pitchFamily="34" charset="-120"/>
                <a:ea typeface="微軟正黑體" panose="020B0604030504040204" pitchFamily="34" charset="-120"/>
              </a:rPr>
              <a:t>考生皆須登記就讀志願序後，經本委員會統一分發錄取，才取得入學資格</a:t>
            </a:r>
            <a:endParaRPr lang="en-US" altLang="zh-TW" sz="2000" b="1" dirty="0">
              <a:latin typeface="微軟正黑體" panose="020B0604030504040204" pitchFamily="34" charset="-120"/>
              <a:ea typeface="微軟正黑體" panose="020B0604030504040204" pitchFamily="34" charset="-120"/>
            </a:endParaRPr>
          </a:p>
        </p:txBody>
      </p:sp>
      <p:sp>
        <p:nvSpPr>
          <p:cNvPr id="27657" name="矩形 22"/>
          <p:cNvSpPr>
            <a:spLocks noChangeArrowheads="1"/>
          </p:cNvSpPr>
          <p:nvPr/>
        </p:nvSpPr>
        <p:spPr bwMode="auto">
          <a:xfrm>
            <a:off x="1075824" y="1644872"/>
            <a:ext cx="10792326"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Blip>
                <a:blip r:embed="rId3"/>
              </a:buBlip>
            </a:pPr>
            <a:r>
              <a:rPr lang="zh-TW" altLang="en-US" sz="2100" dirty="0">
                <a:latin typeface="微軟正黑體" panose="020B0604030504040204" pitchFamily="34" charset="-120"/>
                <a:ea typeface="微軟正黑體" panose="020B0604030504040204" pitchFamily="34" charset="-120"/>
              </a:rPr>
              <a:t>依各校系科</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組</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、學程所訂方式進行</a:t>
            </a:r>
            <a:r>
              <a:rPr lang="en-US" altLang="zh-TW" sz="2100" dirty="0">
                <a:latin typeface="微軟正黑體" panose="020B0604030504040204" pitchFamily="34" charset="-120"/>
                <a:ea typeface="微軟正黑體" panose="020B0604030504040204" pitchFamily="34" charset="-120"/>
              </a:rPr>
              <a:t>(</a:t>
            </a:r>
            <a:r>
              <a:rPr lang="zh-TW" altLang="en-US" sz="2100" dirty="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2100" dirty="0">
                <a:latin typeface="微軟正黑體" panose="020B0604030504040204" pitchFamily="34" charset="-120"/>
                <a:ea typeface="微軟正黑體" panose="020B0604030504040204" pitchFamily="34" charset="-120"/>
              </a:rPr>
              <a:t>)</a:t>
            </a:r>
          </a:p>
          <a:p>
            <a:pPr eaLnBrk="1" hangingPunct="1">
              <a:spcBef>
                <a:spcPts val="800"/>
              </a:spcBef>
              <a:buNone/>
            </a:pPr>
            <a:r>
              <a:rPr lang="zh-TW" altLang="en-US" sz="2100" dirty="0">
                <a:solidFill>
                  <a:srgbClr val="000000"/>
                </a:solidFill>
                <a:latin typeface="微軟正黑體" panose="020B0604030504040204" pitchFamily="34" charset="-120"/>
                <a:ea typeface="微軟正黑體" panose="020B0604030504040204" pitchFamily="34" charset="-120"/>
              </a:rPr>
              <a:t>  甄審總成績計算：指定項目甄審成績</a:t>
            </a:r>
            <a:r>
              <a:rPr lang="en-US" altLang="zh-TW" sz="2100" dirty="0">
                <a:solidFill>
                  <a:srgbClr val="000000"/>
                </a:solidFill>
                <a:latin typeface="微軟正黑體" panose="020B0604030504040204" pitchFamily="34" charset="-120"/>
                <a:ea typeface="微軟正黑體" panose="020B0604030504040204" pitchFamily="34" charset="-120"/>
              </a:rPr>
              <a:t>×(</a:t>
            </a:r>
            <a:r>
              <a:rPr lang="en-US" altLang="zh-TW" sz="21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2100" dirty="0">
                <a:solidFill>
                  <a:srgbClr val="000000"/>
                </a:solidFill>
                <a:latin typeface="微軟正黑體" panose="020B0604030504040204" pitchFamily="34" charset="-120"/>
                <a:ea typeface="微軟正黑體" panose="020B0604030504040204" pitchFamily="34" charset="-120"/>
              </a:rPr>
              <a:t>+</a:t>
            </a:r>
            <a:r>
              <a:rPr lang="zh-TW" altLang="en-US" sz="2100" dirty="0">
                <a:solidFill>
                  <a:srgbClr val="000000"/>
                </a:solidFill>
                <a:latin typeface="微軟正黑體" panose="020B0604030504040204" pitchFamily="34" charset="-120"/>
                <a:ea typeface="微軟正黑體" panose="020B0604030504040204" pitchFamily="34" charset="-120"/>
              </a:rPr>
              <a:t>優待加分比率</a:t>
            </a:r>
            <a:r>
              <a:rPr lang="en-US" altLang="zh-TW" sz="2100" dirty="0">
                <a:solidFill>
                  <a:srgbClr val="000000"/>
                </a:solidFill>
                <a:latin typeface="微軟正黑體" panose="020B0604030504040204" pitchFamily="34" charset="-120"/>
                <a:ea typeface="微軟正黑體" panose="020B0604030504040204" pitchFamily="34" charset="-120"/>
              </a:rPr>
              <a:t>)</a:t>
            </a:r>
            <a:endParaRPr lang="zh-TW" altLang="en-US" sz="2100" dirty="0">
              <a:latin typeface="微軟正黑體" panose="020B0604030504040204" pitchFamily="34" charset="-120"/>
              <a:ea typeface="微軟正黑體" panose="020B0604030504040204" pitchFamily="34" charset="-120"/>
            </a:endParaRPr>
          </a:p>
        </p:txBody>
      </p:sp>
      <p:sp>
        <p:nvSpPr>
          <p:cNvPr id="24" name="圓角矩形 23"/>
          <p:cNvSpPr/>
          <p:nvPr/>
        </p:nvSpPr>
        <p:spPr>
          <a:xfrm>
            <a:off x="1075824" y="984801"/>
            <a:ext cx="2428875" cy="57943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指定項目甄審</a:t>
            </a:r>
            <a:endParaRPr lang="en-US" altLang="zh-TW" sz="2800" kern="0" dirty="0">
              <a:latin typeface="微軟正黑體" panose="020B0604030504040204" pitchFamily="34" charset="-120"/>
              <a:ea typeface="微軟正黑體" panose="020B0604030504040204" pitchFamily="34" charset="-120"/>
              <a:cs typeface="華康中黑體" pitchFamily="49" charset="-120"/>
            </a:endParaRPr>
          </a:p>
        </p:txBody>
      </p:sp>
      <p:sp>
        <p:nvSpPr>
          <p:cNvPr id="26" name="圓角矩形 25"/>
          <p:cNvSpPr/>
          <p:nvPr/>
        </p:nvSpPr>
        <p:spPr>
          <a:xfrm>
            <a:off x="1075824" y="3951010"/>
            <a:ext cx="2428875" cy="579438"/>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甄審結果公告</a:t>
            </a:r>
          </a:p>
        </p:txBody>
      </p:sp>
      <p:sp>
        <p:nvSpPr>
          <p:cNvPr id="27" name="矩形 22"/>
          <p:cNvSpPr>
            <a:spLocks noChangeArrowheads="1"/>
          </p:cNvSpPr>
          <p:nvPr/>
        </p:nvSpPr>
        <p:spPr bwMode="auto">
          <a:xfrm>
            <a:off x="3584196" y="1119559"/>
            <a:ext cx="4773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None/>
            </a:pP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【112.6.16(</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)-112.6.25(</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dirty="0">
              <a:latin typeface="微軟正黑體" panose="020B0604030504040204" pitchFamily="34" charset="-120"/>
              <a:ea typeface="微軟正黑體" panose="020B0604030504040204" pitchFamily="34" charset="-120"/>
            </a:endParaRPr>
          </a:p>
        </p:txBody>
      </p:sp>
      <p:sp>
        <p:nvSpPr>
          <p:cNvPr id="28" name="矩形 22"/>
          <p:cNvSpPr>
            <a:spLocks noChangeArrowheads="1"/>
          </p:cNvSpPr>
          <p:nvPr/>
        </p:nvSpPr>
        <p:spPr bwMode="auto">
          <a:xfrm>
            <a:off x="3584196" y="4090419"/>
            <a:ext cx="493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None/>
            </a:pP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【112.6.29(</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 </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0" name="群組 29"/>
          <p:cNvGrpSpPr/>
          <p:nvPr/>
        </p:nvGrpSpPr>
        <p:grpSpPr>
          <a:xfrm>
            <a:off x="8898010" y="190023"/>
            <a:ext cx="3084438" cy="1432422"/>
            <a:chOff x="5988125" y="214313"/>
            <a:chExt cx="3084438" cy="1432422"/>
          </a:xfrm>
        </p:grpSpPr>
        <p:grpSp>
          <p:nvGrpSpPr>
            <p:cNvPr id="31" name="群組 7"/>
            <p:cNvGrpSpPr>
              <a:grpSpLocks/>
            </p:cNvGrpSpPr>
            <p:nvPr/>
          </p:nvGrpSpPr>
          <p:grpSpPr bwMode="auto">
            <a:xfrm>
              <a:off x="6462713" y="214313"/>
              <a:ext cx="2609850" cy="1431925"/>
              <a:chOff x="6690632" y="1068877"/>
              <a:chExt cx="2609942" cy="1217115"/>
            </a:xfrm>
          </p:grpSpPr>
          <p:cxnSp>
            <p:nvCxnSpPr>
              <p:cNvPr id="34" name="直線單箭頭接點 8"/>
              <p:cNvCxnSpPr>
                <a:cxnSpLocks noChangeShapeType="1"/>
                <a:endCxn id="59"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5" name="圓角矩形 34"/>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6" name="圓角矩形 35"/>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52" name="圓角矩形 51"/>
              <p:cNvSpPr/>
              <p:nvPr/>
            </p:nvSpPr>
            <p:spPr bwMode="auto">
              <a:xfrm>
                <a:off x="7589189"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指定項目甄審</a:t>
                </a:r>
              </a:p>
            </p:txBody>
          </p:sp>
          <p:sp>
            <p:nvSpPr>
              <p:cNvPr id="53" name="圓角矩形 52"/>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54" name="圓角矩形 53"/>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55" name="直線單箭頭接點 14"/>
              <p:cNvCxnSpPr>
                <a:cxnSpLocks noChangeShapeType="1"/>
                <a:stCxn id="35" idx="3"/>
                <a:endCxn id="36"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6" name="直線單箭頭接點 15"/>
              <p:cNvCxnSpPr>
                <a:cxnSpLocks noChangeShapeType="1"/>
                <a:stCxn id="36" idx="3"/>
                <a:endCxn id="52"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7" name="直線單箭頭接點 16"/>
              <p:cNvCxnSpPr>
                <a:cxnSpLocks noChangeShapeType="1"/>
                <a:stCxn id="52" idx="3"/>
                <a:endCxn id="53"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8" name="直線單箭頭接點 17"/>
              <p:cNvCxnSpPr>
                <a:cxnSpLocks noChangeShapeType="1"/>
                <a:stCxn id="53" idx="3"/>
                <a:endCxn id="54"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9" name="圓角矩形 58"/>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32" name="圓角矩形 31"/>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33"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60" name="圓角矩形 59"/>
          <p:cNvSpPr/>
          <p:nvPr/>
        </p:nvSpPr>
        <p:spPr>
          <a:xfrm>
            <a:off x="1075824" y="2681062"/>
            <a:ext cx="3077076"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dirty="0">
                <a:solidFill>
                  <a:srgbClr val="000000"/>
                </a:solidFill>
                <a:latin typeface="微軟正黑體" panose="020B0604030504040204" pitchFamily="34" charset="-120"/>
                <a:ea typeface="微軟正黑體" panose="020B0604030504040204" pitchFamily="34" charset="-120"/>
              </a:rPr>
              <a:t>甄審總成績公告</a:t>
            </a:r>
            <a:endParaRPr lang="zh-TW" altLang="en-US" sz="2800" kern="0" dirty="0">
              <a:latin typeface="微軟正黑體" panose="020B0604030504040204" pitchFamily="34" charset="-120"/>
              <a:ea typeface="微軟正黑體" panose="020B0604030504040204" pitchFamily="34" charset="-120"/>
              <a:cs typeface="華康中黑體" pitchFamily="49" charset="-120"/>
            </a:endParaRPr>
          </a:p>
        </p:txBody>
      </p:sp>
      <p:sp>
        <p:nvSpPr>
          <p:cNvPr id="61" name="矩形 22"/>
          <p:cNvSpPr>
            <a:spLocks noChangeArrowheads="1"/>
          </p:cNvSpPr>
          <p:nvPr/>
        </p:nvSpPr>
        <p:spPr bwMode="auto">
          <a:xfrm>
            <a:off x="1075824" y="3397728"/>
            <a:ext cx="107923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indent="-342900" eaLnBrk="1" hangingPunct="1">
              <a:spcBef>
                <a:spcPts val="800"/>
              </a:spcBef>
              <a:buBlip>
                <a:blip r:embed="rId3"/>
              </a:buBlip>
            </a:pPr>
            <a:r>
              <a:rPr lang="zh-TW" altLang="en-US" sz="2100" dirty="0">
                <a:latin typeface="微軟正黑體" panose="020B0604030504040204" pitchFamily="34" charset="-120"/>
                <a:ea typeface="微軟正黑體" panose="020B0604030504040204" pitchFamily="34" charset="-120"/>
              </a:rPr>
              <a:t>各校</a:t>
            </a:r>
            <a:r>
              <a:rPr lang="zh-TW" altLang="en-US" sz="2100" b="1" dirty="0">
                <a:solidFill>
                  <a:srgbClr val="FF0000"/>
                </a:solidFill>
                <a:latin typeface="微軟正黑體" panose="020B0604030504040204" pitchFamily="34" charset="-120"/>
                <a:ea typeface="微軟正黑體" panose="020B0604030504040204" pitchFamily="34" charset="-120"/>
              </a:rPr>
              <a:t>不另寄</a:t>
            </a:r>
            <a:r>
              <a:rPr lang="zh-TW" altLang="en-US" sz="2100" dirty="0">
                <a:latin typeface="微軟正黑體" panose="020B0604030504040204" pitchFamily="34" charset="-120"/>
                <a:ea typeface="微軟正黑體" panose="020B0604030504040204" pitchFamily="34" charset="-120"/>
              </a:rPr>
              <a:t>總成績通知單，考生務必由本委員會網站查詢</a:t>
            </a:r>
          </a:p>
        </p:txBody>
      </p:sp>
      <p:sp>
        <p:nvSpPr>
          <p:cNvPr id="3" name="矩形 2"/>
          <p:cNvSpPr/>
          <p:nvPr/>
        </p:nvSpPr>
        <p:spPr>
          <a:xfrm>
            <a:off x="4152900" y="2823384"/>
            <a:ext cx="3993401" cy="369332"/>
          </a:xfrm>
          <a:prstGeom prst="rect">
            <a:avLst/>
          </a:prstGeom>
        </p:spPr>
        <p:txBody>
          <a:bodyPr wrap="none">
            <a:spAutoFit/>
          </a:bodyPr>
          <a:lstStyle/>
          <a:p>
            <a:pPr>
              <a:spcBef>
                <a:spcPts val="800"/>
              </a:spcBef>
            </a:pPr>
            <a:r>
              <a:rPr kumimoji="1"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【112.6.27(</a:t>
            </a:r>
            <a:r>
              <a:rPr kumimoji="1"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kumimoji="1"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kumimoji="1"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2"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9" name="圓角矩形 20">
            <a:extLst>
              <a:ext uri="{FF2B5EF4-FFF2-40B4-BE49-F238E27FC236}">
                <a16:creationId xmlns:a16="http://schemas.microsoft.com/office/drawing/2014/main" id="{059F84A4-7CD8-4CA4-9315-44B434A9E262}"/>
              </a:ext>
            </a:extLst>
          </p:cNvPr>
          <p:cNvSpPr/>
          <p:nvPr/>
        </p:nvSpPr>
        <p:spPr bwMode="auto">
          <a:xfrm>
            <a:off x="8438383" y="190810"/>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37"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13443"/>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99289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4294967295"/>
          </p:nvPr>
        </p:nvSpPr>
        <p:spPr>
          <a:xfrm>
            <a:off x="1069181" y="2685879"/>
            <a:ext cx="10556079" cy="3264565"/>
          </a:xfrm>
        </p:spPr>
        <p:txBody>
          <a:bodyPr/>
          <a:lstStyle/>
          <a:p>
            <a:pPr marL="266700" indent="-266700">
              <a:buFont typeface="+mj-lt"/>
              <a:buAutoNum type="arabicPeriod"/>
            </a:pPr>
            <a:r>
              <a:rPr lang="zh-TW" altLang="en-US" sz="2000" b="1" dirty="0">
                <a:latin typeface="微軟正黑體" panose="020B0604030504040204" pitchFamily="34" charset="-120"/>
                <a:ea typeface="微軟正黑體" panose="020B0604030504040204" pitchFamily="34" charset="-120"/>
              </a:rPr>
              <a:t>無論正取</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或備取</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個或</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個以上校系科</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組</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、學程者，均須上網登記就讀志願序</a:t>
            </a:r>
            <a:endParaRPr lang="en-US" altLang="zh-TW" sz="2000" b="1" dirty="0">
              <a:latin typeface="微軟正黑體" panose="020B0604030504040204" pitchFamily="34" charset="-120"/>
              <a:ea typeface="微軟正黑體" panose="020B0604030504040204" pitchFamily="34" charset="-120"/>
            </a:endParaRPr>
          </a:p>
          <a:p>
            <a:pPr marL="266700" indent="-266700">
              <a:buFont typeface="+mj-lt"/>
              <a:buAutoNum type="arabicPeriod"/>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考生於系統所選填之志願，在未確定送出前皆可修改或暫存。</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一旦確定送出後即完成志願登記，不得以任何理由要求修改或重新登記，僅能上網確定送出</a:t>
            </a:r>
            <a:r>
              <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次，請務必審慎考慮後再行送出資料，請考生特別注意</a:t>
            </a:r>
            <a:endParaRPr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buFont typeface="+mj-lt"/>
              <a:buAutoNum type="arabicPeriod"/>
            </a:pPr>
            <a:r>
              <a:rPr lang="zh-TW" altLang="en-US" sz="2000" dirty="0">
                <a:latin typeface="微軟正黑體" panose="020B0604030504040204" pitchFamily="34" charset="-120"/>
                <a:ea typeface="微軟正黑體" panose="020B0604030504040204" pitchFamily="34" charset="-120"/>
              </a:rPr>
              <a:t>凡於規定時間內</a:t>
            </a:r>
            <a:r>
              <a:rPr lang="zh-TW" altLang="en-US" sz="2000" dirty="0">
                <a:solidFill>
                  <a:srgbClr val="FF0000"/>
                </a:solidFill>
                <a:latin typeface="微軟正黑體" panose="020B0604030504040204" pitchFamily="34" charset="-120"/>
                <a:ea typeface="微軟正黑體" panose="020B0604030504040204" pitchFamily="34" charset="-120"/>
              </a:rPr>
              <a:t>未上網登記志願序</a:t>
            </a:r>
            <a:r>
              <a:rPr lang="zh-TW" altLang="en-US" sz="2000" dirty="0">
                <a:latin typeface="微軟正黑體" panose="020B0604030504040204" pitchFamily="34" charset="-120"/>
                <a:ea typeface="微軟正黑體" panose="020B0604030504040204" pitchFamily="34" charset="-120"/>
              </a:rPr>
              <a:t>或</a:t>
            </a:r>
            <a:r>
              <a:rPr lang="zh-TW" altLang="en-US" sz="2000" dirty="0">
                <a:solidFill>
                  <a:srgbClr val="FF0000"/>
                </a:solidFill>
                <a:latin typeface="微軟正黑體" panose="020B0604030504040204" pitchFamily="34" charset="-120"/>
                <a:ea typeface="微軟正黑體" panose="020B0604030504040204" pitchFamily="34" charset="-120"/>
              </a:rPr>
              <a:t>雖有上網登記志願序但僅暫存未確定送出</a:t>
            </a:r>
            <a:r>
              <a:rPr lang="zh-TW" altLang="en-US" sz="2000" dirty="0">
                <a:latin typeface="微軟正黑體" panose="020B0604030504040204" pitchFamily="34" charset="-120"/>
                <a:ea typeface="微軟正黑體" panose="020B0604030504040204" pitchFamily="34" charset="-120"/>
              </a:rPr>
              <a:t>者，以未登記論，即喪失網路登記資格與分發機會</a:t>
            </a:r>
            <a:endParaRPr lang="en-US" altLang="zh-TW" sz="2000" dirty="0">
              <a:latin typeface="微軟正黑體" panose="020B0604030504040204" pitchFamily="34" charset="-120"/>
              <a:ea typeface="微軟正黑體" panose="020B0604030504040204" pitchFamily="34" charset="-120"/>
            </a:endParaRPr>
          </a:p>
          <a:p>
            <a:pPr marL="266700" indent="-266700">
              <a:buFont typeface="+mj-lt"/>
              <a:buAutoNum type="arabicPeriod"/>
            </a:pPr>
            <a:r>
              <a:rPr lang="zh-TW" altLang="en-US" sz="2000" dirty="0">
                <a:latin typeface="微軟正黑體" panose="020B0604030504040204" pitchFamily="34" charset="-120"/>
                <a:ea typeface="微軟正黑體" panose="020B0604030504040204" pitchFamily="34" charset="-120"/>
              </a:rPr>
              <a:t>本委員會依考生登記之就讀志願序進行統一分發，獲就讀志願序統一分發之錄取生即取得該校系科</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組</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、學程之入學資格</a:t>
            </a:r>
            <a:endParaRPr lang="en-US" altLang="zh-TW" sz="2000" dirty="0">
              <a:latin typeface="微軟正黑體" panose="020B0604030504040204" pitchFamily="34" charset="-120"/>
              <a:ea typeface="微軟正黑體" panose="020B0604030504040204" pitchFamily="34" charset="-120"/>
            </a:endParaRPr>
          </a:p>
          <a:p>
            <a:pPr marL="266700" indent="-266700">
              <a:buFont typeface="+mj-lt"/>
              <a:buAutoNum type="arabicPeriod"/>
            </a:pPr>
            <a:r>
              <a:rPr lang="en-US" altLang="zh-TW" sz="2000" b="1" dirty="0">
                <a:latin typeface="微軟正黑體" panose="020B0604030504040204" pitchFamily="34" charset="-120"/>
                <a:ea typeface="微軟正黑體" panose="020B0604030504040204" pitchFamily="34" charset="-120"/>
              </a:rPr>
              <a:t>112.7.11(</a:t>
            </a:r>
            <a:r>
              <a:rPr lang="zh-TW" altLang="en-US" sz="2000" b="1" dirty="0">
                <a:latin typeface="微軟正黑體" panose="020B0604030504040204" pitchFamily="34" charset="-120"/>
                <a:ea typeface="微軟正黑體" panose="020B0604030504040204" pitchFamily="34" charset="-120"/>
              </a:rPr>
              <a:t>二</a:t>
            </a:r>
            <a:r>
              <a:rPr lang="en-US" altLang="zh-TW" sz="2000" b="1" dirty="0">
                <a:latin typeface="微軟正黑體" panose="020B0604030504040204" pitchFamily="34" charset="-120"/>
                <a:ea typeface="微軟正黑體" panose="020B0604030504040204" pitchFamily="34" charset="-120"/>
              </a:rPr>
              <a:t>)10:00</a:t>
            </a:r>
            <a:r>
              <a:rPr lang="zh-TW" altLang="en-US" sz="2000" b="1" dirty="0">
                <a:latin typeface="微軟正黑體" panose="020B0604030504040204" pitchFamily="34" charset="-120"/>
                <a:ea typeface="微軟正黑體" panose="020B0604030504040204" pitchFamily="34" charset="-120"/>
              </a:rPr>
              <a:t>起</a:t>
            </a:r>
            <a:r>
              <a:rPr lang="zh-TW" altLang="en-US" sz="2000" dirty="0">
                <a:latin typeface="微軟正黑體" panose="020B0604030504040204" pitchFamily="34" charset="-120"/>
                <a:ea typeface="微軟正黑體" panose="020B0604030504040204" pitchFamily="34" charset="-120"/>
              </a:rPr>
              <a:t>本委員會網站提供考生及高中學校查詢分發結果</a:t>
            </a:r>
          </a:p>
        </p:txBody>
      </p:sp>
      <p:sp>
        <p:nvSpPr>
          <p:cNvPr id="20" name="圓角矩形 19"/>
          <p:cNvSpPr/>
          <p:nvPr/>
        </p:nvSpPr>
        <p:spPr>
          <a:xfrm>
            <a:off x="840059" y="948337"/>
            <a:ext cx="5502834"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登記就讀志願序及分發結果公告</a:t>
            </a:r>
          </a:p>
        </p:txBody>
      </p:sp>
      <p:sp>
        <p:nvSpPr>
          <p:cNvPr id="28681" name="矩形 20"/>
          <p:cNvSpPr>
            <a:spLocks noChangeArrowheads="1"/>
          </p:cNvSpPr>
          <p:nvPr/>
        </p:nvSpPr>
        <p:spPr bwMode="auto">
          <a:xfrm>
            <a:off x="1005499" y="2110437"/>
            <a:ext cx="4828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000" b="1" dirty="0">
                <a:solidFill>
                  <a:srgbClr val="0000FF"/>
                </a:solidFill>
                <a:latin typeface="微軟正黑體" panose="020B0604030504040204" pitchFamily="34" charset="-120"/>
                <a:ea typeface="微軟正黑體" panose="020B0604030504040204" pitchFamily="34" charset="-120"/>
              </a:rPr>
              <a:t>對象：技優甄審各校</a:t>
            </a:r>
            <a:r>
              <a:rPr lang="zh-TW" altLang="en-US" sz="2000" b="1" u="sng" dirty="0">
                <a:solidFill>
                  <a:srgbClr val="0000FF"/>
                </a:solidFill>
                <a:latin typeface="微軟正黑體" panose="020B0604030504040204" pitchFamily="34" charset="-120"/>
                <a:ea typeface="微軟正黑體" panose="020B0604030504040204" pitchFamily="34" charset="-120"/>
              </a:rPr>
              <a:t>正取生</a:t>
            </a:r>
            <a:r>
              <a:rPr lang="zh-TW" altLang="en-US" sz="2000" b="1" dirty="0">
                <a:solidFill>
                  <a:srgbClr val="0000FF"/>
                </a:solidFill>
                <a:latin typeface="微軟正黑體" panose="020B0604030504040204" pitchFamily="34" charset="-120"/>
                <a:ea typeface="微軟正黑體" panose="020B0604030504040204" pitchFamily="34" charset="-120"/>
              </a:rPr>
              <a:t>及</a:t>
            </a:r>
            <a:r>
              <a:rPr lang="zh-TW" altLang="en-US" sz="2000" b="1" u="sng" dirty="0">
                <a:solidFill>
                  <a:srgbClr val="0000FF"/>
                </a:solidFill>
                <a:latin typeface="微軟正黑體" panose="020B0604030504040204" pitchFamily="34" charset="-120"/>
                <a:ea typeface="微軟正黑體" panose="020B0604030504040204" pitchFamily="34" charset="-120"/>
              </a:rPr>
              <a:t>備取生</a:t>
            </a:r>
            <a:endParaRPr lang="en-US" altLang="zh-TW" sz="2000" b="1" u="sng" dirty="0">
              <a:solidFill>
                <a:srgbClr val="0000FF"/>
              </a:solidFill>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8898010" y="190023"/>
            <a:ext cx="3084438" cy="1432422"/>
            <a:chOff x="5988125" y="214313"/>
            <a:chExt cx="3084438" cy="1432422"/>
          </a:xfrm>
        </p:grpSpPr>
        <p:grpSp>
          <p:nvGrpSpPr>
            <p:cNvPr id="26" name="群組 7"/>
            <p:cNvGrpSpPr>
              <a:grpSpLocks/>
            </p:cNvGrpSpPr>
            <p:nvPr/>
          </p:nvGrpSpPr>
          <p:grpSpPr bwMode="auto">
            <a:xfrm>
              <a:off x="6462713" y="214313"/>
              <a:ext cx="2609850" cy="1431925"/>
              <a:chOff x="6690632" y="1068877"/>
              <a:chExt cx="2609942" cy="1217115"/>
            </a:xfrm>
          </p:grpSpPr>
          <p:cxnSp>
            <p:nvCxnSpPr>
              <p:cNvPr id="29" name="直線單箭頭接點 8"/>
              <p:cNvCxnSpPr>
                <a:cxnSpLocks noChangeShapeType="1"/>
                <a:endCxn id="54"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0" name="圓角矩形 29"/>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1" name="圓角矩形 30"/>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32" name="圓角矩形 31"/>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8" name="圓角矩形 47"/>
              <p:cNvSpPr/>
              <p:nvPr/>
            </p:nvSpPr>
            <p:spPr bwMode="auto">
              <a:xfrm>
                <a:off x="8051167" y="1071576"/>
                <a:ext cx="357201"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登記就讀志願序</a:t>
                </a:r>
              </a:p>
            </p:txBody>
          </p:sp>
          <p:sp>
            <p:nvSpPr>
              <p:cNvPr id="49" name="圓角矩形 48"/>
              <p:cNvSpPr/>
              <p:nvPr/>
            </p:nvSpPr>
            <p:spPr bwMode="auto">
              <a:xfrm>
                <a:off x="8500446" y="1068877"/>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志願序分發放榜</a:t>
                </a:r>
              </a:p>
            </p:txBody>
          </p:sp>
          <p:cxnSp>
            <p:nvCxnSpPr>
              <p:cNvPr id="50" name="直線單箭頭接點 14"/>
              <p:cNvCxnSpPr>
                <a:cxnSpLocks noChangeShapeType="1"/>
                <a:stCxn id="30" idx="3"/>
                <a:endCxn id="31"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1" name="直線單箭頭接點 15"/>
              <p:cNvCxnSpPr>
                <a:cxnSpLocks noChangeShapeType="1"/>
                <a:stCxn id="31" idx="3"/>
                <a:endCxn id="32"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2" name="直線單箭頭接點 16"/>
              <p:cNvCxnSpPr>
                <a:cxnSpLocks noChangeShapeType="1"/>
                <a:stCxn id="32" idx="3"/>
                <a:endCxn id="48"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3" name="直線單箭頭接點 17"/>
              <p:cNvCxnSpPr>
                <a:cxnSpLocks noChangeShapeType="1"/>
                <a:stCxn id="48" idx="3"/>
                <a:endCxn id="49"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4" name="圓角矩形 53"/>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27" name="圓角矩形 26"/>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28"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3" name="矩形 2"/>
          <p:cNvSpPr/>
          <p:nvPr/>
        </p:nvSpPr>
        <p:spPr>
          <a:xfrm>
            <a:off x="891719" y="1618773"/>
            <a:ext cx="5328703" cy="400110"/>
          </a:xfrm>
          <a:prstGeom prst="rect">
            <a:avLst/>
          </a:prstGeom>
        </p:spPr>
        <p:txBody>
          <a:bodyPr wrap="none">
            <a:spAutoFit/>
          </a:bodyPr>
          <a:lstStyle/>
          <a:p>
            <a:pPr>
              <a:spcBef>
                <a:spcPts val="800"/>
              </a:spcBef>
            </a:pP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【112.7.3(</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-112.7.5(</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55"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2" name="圓角矩形 20">
            <a:extLst>
              <a:ext uri="{FF2B5EF4-FFF2-40B4-BE49-F238E27FC236}">
                <a16:creationId xmlns:a16="http://schemas.microsoft.com/office/drawing/2014/main" id="{059F84A4-7CD8-4CA4-9315-44B434A9E262}"/>
              </a:ext>
            </a:extLst>
          </p:cNvPr>
          <p:cNvSpPr/>
          <p:nvPr/>
        </p:nvSpPr>
        <p:spPr bwMode="auto">
          <a:xfrm>
            <a:off x="8438383" y="210266"/>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3"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32899"/>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62469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4294967295"/>
          </p:nvPr>
        </p:nvSpPr>
        <p:spPr>
          <a:xfrm>
            <a:off x="1049335" y="2027915"/>
            <a:ext cx="10575925" cy="4134612"/>
          </a:xfrm>
        </p:spPr>
        <p:txBody>
          <a:bodyPr>
            <a:normAutofit/>
          </a:bodyPr>
          <a:lstStyle/>
          <a:p>
            <a:pPr marL="361950" indent="-361950">
              <a:lnSpc>
                <a:spcPct val="100000"/>
              </a:lnSpc>
              <a:spcBef>
                <a:spcPts val="600"/>
              </a:spcBef>
              <a:buFont typeface="+mj-lt"/>
              <a:buAutoNum type="arabicPeriod"/>
              <a:tabLst>
                <a:tab pos="266700" algn="l"/>
              </a:tabLst>
              <a:defRPr/>
            </a:pP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各錄取學校於各網站公告</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報到時間</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方式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1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注意事項</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獲分發之錄取生須</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自行至錄取學校網站查詢</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；未上網查詢而致影響錄取及入學權益者，概由分發錄取生自行負責</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獲分發之錄取生應</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依分發之錄取學校規定時間及方式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（不得為電話方式），攜帶「學歷（力）證件」、「身分證」、「獲獎證明」或「技術士證」或「普考證書」等正本資料辦理報到，上述證件如有不實或不符合簡章規定者，取消其錄取及入學資格</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就讀志願序統一分發結果放榜後，</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不再辦理遞補分發作業</a:t>
            </a:r>
            <a:r>
              <a:rPr lang="zh-TW" altLang="en-US" sz="2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，即結束本入學管道招生，亦不會通知就讀志願序統一分發未獲錄取之甄審結果錄取生</a:t>
            </a:r>
            <a:endParaRPr lang="en-US" altLang="zh-TW" sz="2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獲分發之錄取生如同時獲得本學年度四技二專甄選入學錄取資格者，僅能擇一辦理報到。</a:t>
            </a:r>
            <a:r>
              <a:rPr lang="zh-TW" altLang="en-US" sz="21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獲分發之錄取生若於本招生已完成報到且未於規定時間內聲明放棄者，即無法再於四技二專甄選入學辦理報到，請分發錄取生特別注意。</a:t>
            </a:r>
            <a:endParaRPr lang="en-US" altLang="zh-TW" sz="21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圓角矩形 20"/>
          <p:cNvSpPr/>
          <p:nvPr/>
        </p:nvSpPr>
        <p:spPr>
          <a:xfrm>
            <a:off x="944562" y="857494"/>
            <a:ext cx="1821112"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defRPr/>
            </a:pPr>
            <a:r>
              <a:rPr lang="zh-TW" altLang="en-US" sz="2800" kern="0" dirty="0">
                <a:solidFill>
                  <a:schemeClr val="tx1"/>
                </a:solidFill>
                <a:latin typeface="微軟正黑體" panose="020B0604030504040204" pitchFamily="34" charset="-120"/>
                <a:ea typeface="微軟正黑體" panose="020B0604030504040204" pitchFamily="34" charset="-120"/>
                <a:cs typeface="華康中黑體" pitchFamily="49" charset="-120"/>
              </a:rPr>
              <a:t>報到</a:t>
            </a:r>
          </a:p>
        </p:txBody>
      </p:sp>
      <p:grpSp>
        <p:nvGrpSpPr>
          <p:cNvPr id="37" name="群組 36"/>
          <p:cNvGrpSpPr/>
          <p:nvPr/>
        </p:nvGrpSpPr>
        <p:grpSpPr>
          <a:xfrm>
            <a:off x="8898010" y="190023"/>
            <a:ext cx="3084438" cy="1432422"/>
            <a:chOff x="5988125" y="214313"/>
            <a:chExt cx="3084438" cy="1432422"/>
          </a:xfrm>
        </p:grpSpPr>
        <p:grpSp>
          <p:nvGrpSpPr>
            <p:cNvPr id="38" name="群組 7"/>
            <p:cNvGrpSpPr>
              <a:grpSpLocks/>
            </p:cNvGrpSpPr>
            <p:nvPr/>
          </p:nvGrpSpPr>
          <p:grpSpPr bwMode="auto">
            <a:xfrm>
              <a:off x="6462713" y="214313"/>
              <a:ext cx="2609850" cy="1431925"/>
              <a:chOff x="6690632" y="1068877"/>
              <a:chExt cx="2609942" cy="1217115"/>
            </a:xfrm>
          </p:grpSpPr>
          <p:cxnSp>
            <p:nvCxnSpPr>
              <p:cNvPr id="41" name="直線單箭頭接點 8"/>
              <p:cNvCxnSpPr>
                <a:cxnSpLocks noChangeShapeType="1"/>
                <a:endCxn id="51"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2" name="圓角矩形 41"/>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43" name="圓角矩形 42"/>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44" name="圓角矩形 43"/>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5" name="圓角矩形 44"/>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6" name="圓角矩形 45"/>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7" name="直線單箭頭接點 14"/>
              <p:cNvCxnSpPr>
                <a:cxnSpLocks noChangeShapeType="1"/>
                <a:stCxn id="42" idx="3"/>
                <a:endCxn id="43"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8" name="直線單箭頭接點 15"/>
              <p:cNvCxnSpPr>
                <a:cxnSpLocks noChangeShapeType="1"/>
                <a:stCxn id="43" idx="3"/>
                <a:endCxn id="44"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9" name="直線單箭頭接點 16"/>
              <p:cNvCxnSpPr>
                <a:cxnSpLocks noChangeShapeType="1"/>
                <a:stCxn id="44" idx="3"/>
                <a:endCxn id="45"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50" name="直線單箭頭接點 17"/>
              <p:cNvCxnSpPr>
                <a:cxnSpLocks noChangeShapeType="1"/>
                <a:stCxn id="45" idx="3"/>
                <a:endCxn id="46"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51" name="圓角矩形 50"/>
              <p:cNvSpPr/>
              <p:nvPr/>
            </p:nvSpPr>
            <p:spPr bwMode="auto">
              <a:xfrm>
                <a:off x="8943373" y="1068877"/>
                <a:ext cx="357201"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報到</a:t>
                </a:r>
              </a:p>
            </p:txBody>
          </p:sp>
        </p:grpSp>
        <p:sp>
          <p:nvSpPr>
            <p:cNvPr id="39" name="圓角矩形 38"/>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40"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52"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0" name="矩形 19"/>
          <p:cNvSpPr/>
          <p:nvPr/>
        </p:nvSpPr>
        <p:spPr>
          <a:xfrm>
            <a:off x="867873" y="1517146"/>
            <a:ext cx="5633273" cy="400110"/>
          </a:xfrm>
          <a:prstGeom prst="rect">
            <a:avLst/>
          </a:prstGeom>
        </p:spPr>
        <p:txBody>
          <a:bodyPr wrap="none">
            <a:spAutoFit/>
          </a:bodyPr>
          <a:lstStyle/>
          <a:p>
            <a:pPr>
              <a:spcBef>
                <a:spcPts val="800"/>
              </a:spcBef>
            </a:pP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【112.7.11(</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-112.7.19(</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22" name="圓角矩形 20">
            <a:extLst>
              <a:ext uri="{FF2B5EF4-FFF2-40B4-BE49-F238E27FC236}">
                <a16:creationId xmlns:a16="http://schemas.microsoft.com/office/drawing/2014/main" id="{059F84A4-7CD8-4CA4-9315-44B434A9E262}"/>
              </a:ext>
            </a:extLst>
          </p:cNvPr>
          <p:cNvSpPr/>
          <p:nvPr/>
        </p:nvSpPr>
        <p:spPr bwMode="auto">
          <a:xfrm>
            <a:off x="8438383" y="200538"/>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3"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923171"/>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4448033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878976" y="809522"/>
            <a:ext cx="3810000" cy="1324078"/>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lnSpc>
                <a:spcPct val="130000"/>
              </a:lnSpc>
              <a:spcBef>
                <a:spcPts val="300"/>
              </a:spcBef>
              <a:spcAft>
                <a:spcPts val="300"/>
              </a:spcAft>
              <a:buClr>
                <a:schemeClr val="tx1"/>
              </a:buClr>
              <a:buNone/>
              <a:defRPr/>
            </a:pPr>
            <a:r>
              <a:rPr lang="zh-TW" altLang="en-US" sz="2200" b="1" dirty="0">
                <a:latin typeface="微軟正黑體" panose="020B0604030504040204" pitchFamily="34" charset="-120"/>
                <a:ea typeface="微軟正黑體" panose="020B0604030504040204" pitchFamily="34" charset="-120"/>
              </a:rPr>
              <a:t>練習版開放時間</a:t>
            </a:r>
            <a:endParaRPr lang="en-US" altLang="zh-TW" sz="2200" b="1" dirty="0">
              <a:latin typeface="微軟正黑體" panose="020B0604030504040204" pitchFamily="34" charset="-120"/>
              <a:ea typeface="微軟正黑體" panose="020B0604030504040204" pitchFamily="34" charset="-120"/>
            </a:endParaRPr>
          </a:p>
          <a:p>
            <a:pPr marL="0" indent="0" algn="just" eaLnBrk="1" hangingPunct="1">
              <a:lnSpc>
                <a:spcPct val="110000"/>
              </a:lnSpc>
              <a:spcBef>
                <a:spcPts val="0"/>
              </a:spcBef>
              <a:buClr>
                <a:schemeClr val="tx1"/>
              </a:buClr>
              <a:buNone/>
              <a:defRPr/>
            </a:pP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112.3.22(</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endPar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lnSpc>
                <a:spcPct val="110000"/>
              </a:lnSpc>
              <a:spcBef>
                <a:spcPts val="0"/>
              </a:spcBef>
              <a:buClr>
                <a:schemeClr val="tx1"/>
              </a:buClr>
              <a:buNone/>
              <a:defRPr/>
            </a:pP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112.4.12(</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p>
        </p:txBody>
      </p:sp>
      <p:sp>
        <p:nvSpPr>
          <p:cNvPr id="11"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pic>
        <p:nvPicPr>
          <p:cNvPr id="4" name="圖片 3">
            <a:extLst>
              <a:ext uri="{FF2B5EF4-FFF2-40B4-BE49-F238E27FC236}">
                <a16:creationId xmlns:a16="http://schemas.microsoft.com/office/drawing/2014/main" id="{334A45BF-43B7-437A-BF48-2356FB403640}"/>
              </a:ext>
            </a:extLst>
          </p:cNvPr>
          <p:cNvPicPr>
            <a:picLocks noChangeAspect="1"/>
          </p:cNvPicPr>
          <p:nvPr/>
        </p:nvPicPr>
        <p:blipFill>
          <a:blip r:embed="rId3"/>
          <a:stretch>
            <a:fillRect/>
          </a:stretch>
        </p:blipFill>
        <p:spPr>
          <a:xfrm>
            <a:off x="5585896" y="809522"/>
            <a:ext cx="5833683" cy="5935471"/>
          </a:xfrm>
          <a:prstGeom prst="rect">
            <a:avLst/>
          </a:prstGeom>
        </p:spPr>
      </p:pic>
      <p:sp>
        <p:nvSpPr>
          <p:cNvPr id="8" name="矩形 7">
            <a:extLst>
              <a:ext uri="{FF2B5EF4-FFF2-40B4-BE49-F238E27FC236}">
                <a16:creationId xmlns:a16="http://schemas.microsoft.com/office/drawing/2014/main" id="{F506A0B5-5508-4FC2-BC1D-6FA05D321945}"/>
              </a:ext>
            </a:extLst>
          </p:cNvPr>
          <p:cNvSpPr/>
          <p:nvPr/>
        </p:nvSpPr>
        <p:spPr>
          <a:xfrm>
            <a:off x="5746376" y="5507189"/>
            <a:ext cx="1192395" cy="227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Freeform: Shape 27">
            <a:extLst>
              <a:ext uri="{FF2B5EF4-FFF2-40B4-BE49-F238E27FC236}">
                <a16:creationId xmlns:a16="http://schemas.microsoft.com/office/drawing/2014/main" id="{EE093039-CCD8-4912-958E-F087A45B314B}"/>
              </a:ext>
            </a:extLst>
          </p:cNvPr>
          <p:cNvSpPr/>
          <p:nvPr/>
        </p:nvSpPr>
        <p:spPr>
          <a:xfrm rot="16200000">
            <a:off x="1369731" y="1411794"/>
            <a:ext cx="3498085" cy="4692706"/>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 fmla="*/ 330976 w 2497282"/>
              <a:gd name="connsiteY0" fmla="*/ 0 h 2364509"/>
              <a:gd name="connsiteX1" fmla="*/ 1654842 w 2497282"/>
              <a:gd name="connsiteY1" fmla="*/ 0 h 2364509"/>
              <a:gd name="connsiteX2" fmla="*/ 1979094 w 2497282"/>
              <a:gd name="connsiteY2" fmla="*/ 264273 h 2364509"/>
              <a:gd name="connsiteX3" fmla="*/ 1985963 w 2497282"/>
              <a:gd name="connsiteY3" fmla="*/ 320606 h 2364509"/>
              <a:gd name="connsiteX4" fmla="*/ 1985963 w 2497282"/>
              <a:gd name="connsiteY4" fmla="*/ 651813 h 2364509"/>
              <a:gd name="connsiteX5" fmla="*/ 1985818 w 2497282"/>
              <a:gd name="connsiteY5" fmla="*/ 652531 h 2364509"/>
              <a:gd name="connsiteX6" fmla="*/ 1985818 w 2497282"/>
              <a:gd name="connsiteY6" fmla="*/ 657949 h 2364509"/>
              <a:gd name="connsiteX7" fmla="*/ 1984724 w 2497282"/>
              <a:gd name="connsiteY7" fmla="*/ 657949 h 2364509"/>
              <a:gd name="connsiteX8" fmla="*/ 1980349 w 2497282"/>
              <a:gd name="connsiteY8" fmla="*/ 679620 h 2364509"/>
              <a:gd name="connsiteX9" fmla="*/ 1914525 w 2497282"/>
              <a:gd name="connsiteY9" fmla="*/ 723251 h 2364509"/>
              <a:gd name="connsiteX10" fmla="*/ 1848701 w 2497282"/>
              <a:gd name="connsiteY10" fmla="*/ 679620 h 2364509"/>
              <a:gd name="connsiteX11" fmla="*/ 1844326 w 2497282"/>
              <a:gd name="connsiteY11" fmla="*/ 657949 h 2364509"/>
              <a:gd name="connsiteX12" fmla="*/ 1842311 w 2497282"/>
              <a:gd name="connsiteY12" fmla="*/ 657949 h 2364509"/>
              <a:gd name="connsiteX13" fmla="*/ 1842311 w 2497282"/>
              <a:gd name="connsiteY13" fmla="*/ 380114 h 2364509"/>
              <a:gd name="connsiteX14" fmla="*/ 1633069 w 2497282"/>
              <a:gd name="connsiteY14" fmla="*/ 170872 h 2364509"/>
              <a:gd name="connsiteX15" fmla="*/ 352748 w 2497282"/>
              <a:gd name="connsiteY15" fmla="*/ 170872 h 2364509"/>
              <a:gd name="connsiteX16" fmla="*/ 143506 w 2497282"/>
              <a:gd name="connsiteY16" fmla="*/ 380114 h 2364509"/>
              <a:gd name="connsiteX17" fmla="*/ 143506 w 2497282"/>
              <a:gd name="connsiteY17" fmla="*/ 1984393 h 2364509"/>
              <a:gd name="connsiteX18" fmla="*/ 352748 w 2497282"/>
              <a:gd name="connsiteY18" fmla="*/ 2193635 h 2364509"/>
              <a:gd name="connsiteX19" fmla="*/ 1633069 w 2497282"/>
              <a:gd name="connsiteY19" fmla="*/ 2193635 h 2364509"/>
              <a:gd name="connsiteX20" fmla="*/ 1842311 w 2497282"/>
              <a:gd name="connsiteY20" fmla="*/ 1984393 h 2364509"/>
              <a:gd name="connsiteX21" fmla="*/ 1842311 w 2497282"/>
              <a:gd name="connsiteY21" fmla="*/ 1799217 h 2364509"/>
              <a:gd name="connsiteX22" fmla="*/ 1841500 w 2497282"/>
              <a:gd name="connsiteY22" fmla="*/ 1799217 h 2364509"/>
              <a:gd name="connsiteX23" fmla="*/ 1841500 w 2497282"/>
              <a:gd name="connsiteY23" fmla="*/ 1208198 h 2364509"/>
              <a:gd name="connsiteX24" fmla="*/ 2128405 w 2497282"/>
              <a:gd name="connsiteY24" fmla="*/ 921293 h 2364509"/>
              <a:gd name="connsiteX25" fmla="*/ 2333337 w 2497282"/>
              <a:gd name="connsiteY25" fmla="*/ 921294 h 2364509"/>
              <a:gd name="connsiteX26" fmla="*/ 2333337 w 2497282"/>
              <a:gd name="connsiteY26" fmla="*/ 829399 h 2364509"/>
              <a:gd name="connsiteX27" fmla="*/ 2497282 w 2497282"/>
              <a:gd name="connsiteY27" fmla="*/ 993345 h 2364509"/>
              <a:gd name="connsiteX28" fmla="*/ 2333337 w 2497282"/>
              <a:gd name="connsiteY28" fmla="*/ 1157290 h 2364509"/>
              <a:gd name="connsiteX29" fmla="*/ 2333337 w 2497282"/>
              <a:gd name="connsiteY29" fmla="*/ 1065395 h 2364509"/>
              <a:gd name="connsiteX30" fmla="*/ 2128405 w 2497282"/>
              <a:gd name="connsiteY30" fmla="*/ 1065395 h 2364509"/>
              <a:gd name="connsiteX31" fmla="*/ 1985602 w 2497282"/>
              <a:gd name="connsiteY31" fmla="*/ 1208198 h 2364509"/>
              <a:gd name="connsiteX32" fmla="*/ 1985602 w 2497282"/>
              <a:gd name="connsiteY32" fmla="*/ 1546949 h 2364509"/>
              <a:gd name="connsiteX33" fmla="*/ 1985818 w 2497282"/>
              <a:gd name="connsiteY33" fmla="*/ 1546949 h 2364509"/>
              <a:gd name="connsiteX34" fmla="*/ 1985818 w 2497282"/>
              <a:gd name="connsiteY34" fmla="*/ 2033533 h 2364509"/>
              <a:gd name="connsiteX35" fmla="*/ 1654842 w 2497282"/>
              <a:gd name="connsiteY35" fmla="*/ 2364509 h 2364509"/>
              <a:gd name="connsiteX36" fmla="*/ 330976 w 2497282"/>
              <a:gd name="connsiteY36" fmla="*/ 2364509 h 2364509"/>
              <a:gd name="connsiteX37" fmla="*/ 0 w 2497282"/>
              <a:gd name="connsiteY37" fmla="*/ 2033533 h 2364509"/>
              <a:gd name="connsiteX38" fmla="*/ 0 w 2497282"/>
              <a:gd name="connsiteY38" fmla="*/ 330976 h 2364509"/>
              <a:gd name="connsiteX39" fmla="*/ 330976 w 2497282"/>
              <a:gd name="connsiteY39"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矩形 6">
            <a:extLst>
              <a:ext uri="{FF2B5EF4-FFF2-40B4-BE49-F238E27FC236}">
                <a16:creationId xmlns:a16="http://schemas.microsoft.com/office/drawing/2014/main" id="{C9E85AE0-2660-4C1C-AA13-B37BEC930630}"/>
              </a:ext>
            </a:extLst>
          </p:cNvPr>
          <p:cNvSpPr/>
          <p:nvPr/>
        </p:nvSpPr>
        <p:spPr>
          <a:xfrm>
            <a:off x="3777289" y="5435001"/>
            <a:ext cx="2103647" cy="371799"/>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algn="ctr"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技優</a:t>
            </a:r>
            <a:r>
              <a:rPr lang="zh-TW" altLang="en-US" b="1" dirty="0">
                <a:solidFill>
                  <a:srgbClr val="0000FF"/>
                </a:solidFill>
                <a:latin typeface="微軟正黑體" panose="020B0604030504040204" pitchFamily="34" charset="-120"/>
                <a:ea typeface="微軟正黑體" panose="020B0604030504040204" pitchFamily="34" charset="-120"/>
              </a:rPr>
              <a:t>甄審</a:t>
            </a:r>
            <a:r>
              <a:rPr lang="zh-TW" altLang="en-US" b="1" dirty="0">
                <a:solidFill>
                  <a:schemeClr val="tx1"/>
                </a:solidFill>
                <a:latin typeface="微軟正黑體" panose="020B0604030504040204" pitchFamily="34" charset="-120"/>
                <a:ea typeface="微軟正黑體" panose="020B0604030504040204" pitchFamily="34" charset="-120"/>
              </a:rPr>
              <a:t>作業系統</a:t>
            </a:r>
          </a:p>
        </p:txBody>
      </p:sp>
      <p:sp>
        <p:nvSpPr>
          <p:cNvPr id="13" name="Rectangle 3">
            <a:extLst>
              <a:ext uri="{FF2B5EF4-FFF2-40B4-BE49-F238E27FC236}">
                <a16:creationId xmlns:a16="http://schemas.microsoft.com/office/drawing/2014/main" id="{179FA065-055A-41C5-A0DD-913132419181}"/>
              </a:ext>
            </a:extLst>
          </p:cNvPr>
          <p:cNvSpPr txBox="1">
            <a:spLocks noChangeArrowheads="1"/>
          </p:cNvSpPr>
          <p:nvPr/>
        </p:nvSpPr>
        <p:spPr bwMode="auto">
          <a:xfrm>
            <a:off x="1155575" y="3097192"/>
            <a:ext cx="4169460" cy="2038199"/>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363538" algn="just" eaLnBrk="1" hangingPunct="1">
              <a:spcBef>
                <a:spcPts val="0"/>
              </a:spcBef>
              <a:spcAft>
                <a:spcPts val="0"/>
              </a:spcAft>
              <a:buClr>
                <a:schemeClr val="tx1"/>
              </a:buClr>
              <a:buBlip>
                <a:blip r:embed="rId4"/>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繳費身分審查系統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363538" algn="just" eaLnBrk="1" hangingPunct="1">
              <a:spcBef>
                <a:spcPts val="0"/>
              </a:spcBef>
              <a:spcAft>
                <a:spcPts val="0"/>
              </a:spcAft>
              <a:buClr>
                <a:schemeClr val="tx1"/>
              </a:buClr>
              <a:buBlip>
                <a:blip r:embed="rId4"/>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資格審查登錄系統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363538" algn="just" eaLnBrk="1" hangingPunct="1">
              <a:spcBef>
                <a:spcPts val="0"/>
              </a:spcBef>
              <a:spcAft>
                <a:spcPts val="0"/>
              </a:spcAft>
              <a:buClr>
                <a:schemeClr val="tx1"/>
              </a:buClr>
              <a:buBlip>
                <a:blip r:embed="rId4"/>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報名系統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0"/>
              </a:spcBef>
              <a:spcAft>
                <a:spcPts val="0"/>
              </a:spcAft>
              <a:buClr>
                <a:schemeClr val="tx1"/>
              </a:buClr>
              <a:buNone/>
              <a:defRPr/>
            </a:pP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選填校系科</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、學程系統</a:t>
            </a: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a:t>
            </a:r>
          </a:p>
          <a:p>
            <a:pPr marL="0" indent="-363538" algn="just" eaLnBrk="1" hangingPunct="1">
              <a:spcBef>
                <a:spcPts val="0"/>
              </a:spcBef>
              <a:spcAft>
                <a:spcPts val="0"/>
              </a:spcAft>
              <a:buClr>
                <a:schemeClr val="tx1"/>
              </a:buClr>
              <a:buBlip>
                <a:blip r:embed="rId4"/>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學習歷程備審資料上傳系統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363538" algn="just" eaLnBrk="1" hangingPunct="1">
              <a:spcBef>
                <a:spcPts val="0"/>
              </a:spcBef>
              <a:spcAft>
                <a:spcPts val="0"/>
              </a:spcAft>
              <a:buClr>
                <a:schemeClr val="tx1"/>
              </a:buClr>
              <a:buBlip>
                <a:blip r:embed="rId4"/>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就讀志願序登記系統</a:t>
            </a:r>
          </a:p>
        </p:txBody>
      </p:sp>
    </p:spTree>
    <p:extLst>
      <p:ext uri="{BB962C8B-B14F-4D97-AF65-F5344CB8AC3E}">
        <p14:creationId xmlns:p14="http://schemas.microsoft.com/office/powerpoint/2010/main" val="1203120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99"/>
          <p:cNvSpPr>
            <a:spLocks noGrp="1" noChangeArrowheads="1"/>
          </p:cNvSpPr>
          <p:nvPr>
            <p:ph type="title" idx="4294967295"/>
          </p:nvPr>
        </p:nvSpPr>
        <p:spPr>
          <a:xfrm>
            <a:off x="840059" y="81970"/>
            <a:ext cx="8229600" cy="582612"/>
          </a:xfrm>
        </p:spPr>
        <p:txBody>
          <a:bodyPr>
            <a:normAutofit/>
          </a:bodyPr>
          <a:lstStyle/>
          <a:p>
            <a:r>
              <a:rPr lang="zh-TW" altLang="en-US" sz="2100" b="1" spc="-75" dirty="0">
                <a:solidFill>
                  <a:prstClr val="black"/>
                </a:solidFill>
                <a:latin typeface="微軟正黑體" panose="020B0604030504040204" pitchFamily="34" charset="-120"/>
                <a:ea typeface="微軟正黑體" panose="020B0604030504040204" pitchFamily="34" charset="-120"/>
              </a:rPr>
              <a:t>參、技優保送入學招生作業流程</a:t>
            </a:r>
          </a:p>
        </p:txBody>
      </p:sp>
      <p:graphicFrame>
        <p:nvGraphicFramePr>
          <p:cNvPr id="49185" name="Group 33"/>
          <p:cNvGraphicFramePr>
            <a:graphicFrameLocks noGrp="1"/>
          </p:cNvGraphicFramePr>
          <p:nvPr>
            <p:ph sz="half" idx="4294967295"/>
            <p:extLst>
              <p:ext uri="{D42A27DB-BD31-4B8C-83A1-F6EECF244321}">
                <p14:modId xmlns:p14="http://schemas.microsoft.com/office/powerpoint/2010/main" val="620396592"/>
              </p:ext>
            </p:extLst>
          </p:nvPr>
        </p:nvGraphicFramePr>
        <p:xfrm>
          <a:off x="1115719" y="846020"/>
          <a:ext cx="10401828" cy="5414128"/>
        </p:xfrm>
        <a:graphic>
          <a:graphicData uri="http://schemas.openxmlformats.org/drawingml/2006/table">
            <a:tbl>
              <a:tblPr>
                <a:tableStyleId>{93296810-A885-4BE3-A3E7-6D5BEEA58F35}</a:tableStyleId>
              </a:tblPr>
              <a:tblGrid>
                <a:gridCol w="3022692">
                  <a:extLst>
                    <a:ext uri="{9D8B030D-6E8A-4147-A177-3AD203B41FA5}">
                      <a16:colId xmlns:a16="http://schemas.microsoft.com/office/drawing/2014/main" val="20000"/>
                    </a:ext>
                  </a:extLst>
                </a:gridCol>
                <a:gridCol w="7379136">
                  <a:extLst>
                    <a:ext uri="{9D8B030D-6E8A-4147-A177-3AD203B41FA5}">
                      <a16:colId xmlns:a16="http://schemas.microsoft.com/office/drawing/2014/main" val="20001"/>
                    </a:ext>
                  </a:extLst>
                </a:gridCol>
              </a:tblGrid>
              <a:tr h="4324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u="none" strike="noStrike" cap="none" normalizeH="0" baseline="0" dirty="0">
                          <a:ln>
                            <a:noFill/>
                          </a:ln>
                          <a:effectLst/>
                          <a:latin typeface="微軟正黑體" pitchFamily="34" charset="-120"/>
                          <a:ea typeface="微軟正黑體" pitchFamily="34" charset="-120"/>
                        </a:rPr>
                        <a:t>重要日程</a:t>
                      </a:r>
                      <a:endParaRPr kumimoji="1"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400" b="1" u="none" strike="noStrike" kern="1200" cap="none" normalizeH="0" baseline="0" dirty="0">
                          <a:ln>
                            <a:noFill/>
                          </a:ln>
                          <a:effectLst/>
                          <a:latin typeface="微軟正黑體" pitchFamily="34" charset="-120"/>
                          <a:ea typeface="微軟正黑體" pitchFamily="34" charset="-120"/>
                        </a:rPr>
                        <a:t>辦理事項</a:t>
                      </a:r>
                      <a:endParaRPr kumimoji="1" lang="zh-TW" altLang="en-US" sz="24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6">
                        <a:lumMod val="40000"/>
                        <a:lumOff val="60000"/>
                      </a:schemeClr>
                    </a:solidFill>
                  </a:tcPr>
                </a:tc>
                <a:extLst>
                  <a:ext uri="{0D108BD9-81ED-4DB2-BD59-A6C34878D82A}">
                    <a16:rowId xmlns:a16="http://schemas.microsoft.com/office/drawing/2014/main" val="10000"/>
                  </a:ext>
                </a:extLst>
              </a:tr>
              <a:tr h="432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111.12.8(</a:t>
                      </a:r>
                      <a:r>
                        <a:rPr kumimoji="0" lang="zh-TW" altLang="en-US" sz="2000" b="1" u="none" strike="noStrike" kern="1200" cap="none" normalizeH="0" baseline="0" dirty="0">
                          <a:ln>
                            <a:noFill/>
                          </a:ln>
                          <a:effectLst/>
                          <a:latin typeface="微軟正黑體" pitchFamily="34" charset="-120"/>
                          <a:ea typeface="微軟正黑體" pitchFamily="34" charset="-120"/>
                        </a:rPr>
                        <a:t>四</a:t>
                      </a:r>
                      <a:r>
                        <a:rPr kumimoji="0" lang="en-US" altLang="zh-TW" sz="2000" b="1" u="none" strike="noStrike" kern="1200" cap="none" normalizeH="0" baseline="0" dirty="0">
                          <a:ln>
                            <a:noFill/>
                          </a:ln>
                          <a:effectLst/>
                          <a:latin typeface="微軟正黑體" pitchFamily="34" charset="-120"/>
                          <a:ea typeface="微軟正黑體" pitchFamily="34" charset="-120"/>
                        </a:rPr>
                        <a:t>)</a:t>
                      </a:r>
                      <a:r>
                        <a:rPr kumimoji="0" lang="zh-TW" altLang="en-US" sz="2000" b="1" u="none" strike="noStrike" kern="1200" cap="none" normalizeH="0" baseline="0" dirty="0">
                          <a:ln>
                            <a:noFill/>
                          </a:ln>
                          <a:effectLst/>
                          <a:latin typeface="微軟正黑體" pitchFamily="34" charset="-120"/>
                          <a:ea typeface="微軟正黑體" pitchFamily="34" charset="-120"/>
                        </a:rPr>
                        <a:t>起</a:t>
                      </a:r>
                      <a:endParaRPr kumimoji="0" lang="zh-TW" altLang="en-US" sz="20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effectLst/>
                          <a:latin typeface="微軟正黑體" pitchFamily="34" charset="-120"/>
                          <a:ea typeface="微軟正黑體" pitchFamily="34" charset="-120"/>
                        </a:rPr>
                        <a:t>簡章網路下載</a:t>
                      </a:r>
                      <a:endParaRPr kumimoji="1"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extLst>
                  <a:ext uri="{0D108BD9-81ED-4DB2-BD59-A6C34878D82A}">
                    <a16:rowId xmlns:a16="http://schemas.microsoft.com/office/drawing/2014/main" val="10001"/>
                  </a:ext>
                </a:extLst>
              </a:tr>
              <a:tr h="1630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2.13(</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一</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)10:00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起</a:t>
                      </a:r>
                      <a:endPar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2.16(</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四</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)17:00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止</a:t>
                      </a:r>
                      <a:endParaRPr kumimoji="0" lang="en-US" altLang="zh-TW" sz="2000" b="1" i="0" u="none" strike="noStrike" kern="1200" cap="none" normalizeH="0" baseline="0" dirty="0">
                        <a:ln>
                          <a:noFill/>
                        </a:ln>
                        <a:solidFill>
                          <a:srgbClr val="C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tc>
                  <a:txBody>
                    <a:bodyPr/>
                    <a:lstStyle/>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effectLst/>
                          <a:latin typeface="微軟正黑體" pitchFamily="34" charset="-120"/>
                          <a:ea typeface="微軟正黑體" pitchFamily="34" charset="-120"/>
                        </a:rPr>
                        <a:t>網路</a:t>
                      </a:r>
                      <a:r>
                        <a:rPr kumimoji="1" lang="zh-TW" altLang="en-US" sz="2000" b="1" u="sng" strike="noStrike" cap="none" normalizeH="0" baseline="0" dirty="0">
                          <a:ln>
                            <a:noFill/>
                          </a:ln>
                          <a:solidFill>
                            <a:srgbClr val="0000FF"/>
                          </a:solidFill>
                          <a:effectLst/>
                          <a:latin typeface="微軟正黑體" pitchFamily="34" charset="-120"/>
                          <a:ea typeface="微軟正黑體" pitchFamily="34" charset="-120"/>
                        </a:rPr>
                        <a:t>報名及繳寄報名資格審查資料</a:t>
                      </a:r>
                    </a:p>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en-US" altLang="zh-TW" sz="2000" b="1" u="none" strike="noStrike" cap="none" normalizeH="0" baseline="0" dirty="0">
                          <a:ln>
                            <a:noFill/>
                          </a:ln>
                          <a:effectLst/>
                          <a:latin typeface="微軟正黑體" pitchFamily="34" charset="-120"/>
                          <a:ea typeface="微軟正黑體" pitchFamily="34" charset="-120"/>
                        </a:rPr>
                        <a:t>1.</a:t>
                      </a:r>
                      <a:r>
                        <a:rPr kumimoji="1" lang="zh-TW" altLang="en-US" sz="2000" b="1" u="none" strike="noStrike" cap="none" normalizeH="0" baseline="0" dirty="0">
                          <a:ln>
                            <a:noFill/>
                          </a:ln>
                          <a:effectLst/>
                          <a:latin typeface="微軟正黑體" pitchFamily="34" charset="-120"/>
                          <a:ea typeface="微軟正黑體" pitchFamily="34" charset="-120"/>
                        </a:rPr>
                        <a:t>由考生個別報名</a:t>
                      </a:r>
                    </a:p>
                    <a:p>
                      <a:pPr marL="176213" marR="0" lvl="0" indent="-176213" algn="l" defTabSz="914400" rtl="0" eaLnBrk="1" fontAlgn="base" latinLnBrk="0" hangingPunct="1">
                        <a:lnSpc>
                          <a:spcPct val="100000"/>
                        </a:lnSpc>
                        <a:spcBef>
                          <a:spcPct val="20000"/>
                        </a:spcBef>
                        <a:spcAft>
                          <a:spcPct val="0"/>
                        </a:spcAft>
                        <a:buClrTx/>
                        <a:buSzTx/>
                        <a:buFontTx/>
                        <a:buNone/>
                        <a:tabLst/>
                      </a:pPr>
                      <a:r>
                        <a:rPr kumimoji="1" lang="en-US" altLang="zh-TW" sz="2000" b="1" u="none" strike="noStrike" cap="none" normalizeH="0" baseline="0" dirty="0">
                          <a:ln>
                            <a:noFill/>
                          </a:ln>
                          <a:effectLst/>
                          <a:latin typeface="微軟正黑體" pitchFamily="34" charset="-120"/>
                          <a:ea typeface="微軟正黑體" pitchFamily="34" charset="-120"/>
                        </a:rPr>
                        <a:t>2.</a:t>
                      </a:r>
                      <a:r>
                        <a:rPr kumimoji="1" lang="zh-TW" altLang="en-US" sz="2000" b="1" u="none" strike="noStrike" cap="none" normalizeH="0" baseline="0" dirty="0">
                          <a:ln>
                            <a:noFill/>
                          </a:ln>
                          <a:effectLst/>
                          <a:latin typeface="微軟正黑體" pitchFamily="34" charset="-120"/>
                          <a:ea typeface="微軟正黑體" pitchFamily="34" charset="-120"/>
                        </a:rPr>
                        <a:t>至本委員會網站輸入報名資料並完成資格審查資料寄送</a:t>
                      </a:r>
                      <a:endParaRPr kumimoji="1" lang="en-US" altLang="zh-TW" sz="2000" b="1" u="none" strike="noStrike" cap="none" normalizeH="0" baseline="0" dirty="0">
                        <a:ln>
                          <a:noFill/>
                        </a:ln>
                        <a:effectLst/>
                        <a:latin typeface="微軟正黑體" pitchFamily="34" charset="-120"/>
                        <a:ea typeface="微軟正黑體" pitchFamily="34" charset="-120"/>
                      </a:endParaRPr>
                    </a:p>
                    <a:p>
                      <a:pPr marL="176213" marR="0" lvl="0" indent="108000" algn="l" defTabSz="914400" rtl="0" eaLnBrk="1" fontAlgn="base" latinLnBrk="0" hangingPunct="1">
                        <a:lnSpc>
                          <a:spcPct val="100000"/>
                        </a:lnSpc>
                        <a:spcBef>
                          <a:spcPct val="20000"/>
                        </a:spcBef>
                        <a:spcAft>
                          <a:spcPct val="0"/>
                        </a:spcAft>
                        <a:buClrTx/>
                        <a:buSzTx/>
                        <a:buFontTx/>
                        <a:buNone/>
                        <a:tabLst/>
                      </a:pPr>
                      <a:r>
                        <a:rPr kumimoji="1" lang="en-US" altLang="zh-TW" sz="2000" b="1" u="none" strike="noStrike" cap="none" normalizeH="0" baseline="0" dirty="0">
                          <a:ln>
                            <a:noFill/>
                          </a:ln>
                          <a:effectLst/>
                          <a:latin typeface="微軟正黑體" pitchFamily="34" charset="-120"/>
                          <a:ea typeface="微軟正黑體" pitchFamily="34" charset="-120"/>
                        </a:rPr>
                        <a:t>(</a:t>
                      </a:r>
                      <a:r>
                        <a:rPr kumimoji="1" lang="en-US" altLang="zh-TW" sz="2000" b="1" u="none" strike="noStrike" cap="none" normalizeH="0" baseline="0" dirty="0">
                          <a:ln>
                            <a:noFill/>
                          </a:ln>
                          <a:solidFill>
                            <a:srgbClr val="0000FF"/>
                          </a:solidFill>
                          <a:effectLst/>
                          <a:latin typeface="微軟正黑體" pitchFamily="34" charset="-120"/>
                          <a:ea typeface="微軟正黑體" pitchFamily="34" charset="-120"/>
                        </a:rPr>
                        <a:t>112.2.16</a:t>
                      </a:r>
                      <a:r>
                        <a:rPr kumimoji="1" lang="zh-TW" altLang="en-US" sz="2000" b="1" u="none" strike="noStrike" cap="none" normalizeH="0" baseline="0" dirty="0">
                          <a:ln>
                            <a:noFill/>
                          </a:ln>
                          <a:solidFill>
                            <a:srgbClr val="0000FF"/>
                          </a:solidFill>
                          <a:effectLst/>
                          <a:latin typeface="微軟正黑體" pitchFamily="34" charset="-120"/>
                          <a:ea typeface="微軟正黑體" pitchFamily="34" charset="-120"/>
                        </a:rPr>
                        <a:t>前以快遞或限時掛號郵寄</a:t>
                      </a:r>
                      <a:r>
                        <a:rPr kumimoji="1" lang="en-US" altLang="zh-TW" sz="2000" b="1"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2000" b="1" u="none" strike="noStrike" cap="none" normalizeH="0" baseline="0" dirty="0">
                          <a:ln>
                            <a:noFill/>
                          </a:ln>
                          <a:solidFill>
                            <a:schemeClr val="tx1"/>
                          </a:solidFill>
                          <a:effectLst/>
                          <a:latin typeface="微軟正黑體" pitchFamily="34" charset="-120"/>
                          <a:ea typeface="微軟正黑體" pitchFamily="34" charset="-120"/>
                        </a:rPr>
                        <a:t>郵戳為憑</a:t>
                      </a:r>
                      <a:r>
                        <a:rPr kumimoji="1" lang="en-US" altLang="zh-TW" sz="2000" b="1" u="none" strike="noStrike" cap="none" normalizeH="0" baseline="0" dirty="0">
                          <a:ln>
                            <a:noFill/>
                          </a:ln>
                          <a:effectLst/>
                          <a:latin typeface="微軟正黑體" pitchFamily="34" charset="-120"/>
                          <a:ea typeface="微軟正黑體" pitchFamily="34" charset="-120"/>
                        </a:rPr>
                        <a:t>)</a:t>
                      </a:r>
                      <a:endParaRPr kumimoji="1"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extLst>
                  <a:ext uri="{0D108BD9-81ED-4DB2-BD59-A6C34878D82A}">
                    <a16:rowId xmlns:a16="http://schemas.microsoft.com/office/drawing/2014/main" val="10002"/>
                  </a:ext>
                </a:extLst>
              </a:tr>
              <a:tr h="432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112.2.22(</a:t>
                      </a:r>
                      <a:r>
                        <a:rPr kumimoji="0" lang="zh-TW" altLang="en-US" sz="2000" b="1" u="none" strike="noStrike" kern="1200" cap="none" normalizeH="0" baseline="0" dirty="0">
                          <a:ln>
                            <a:noFill/>
                          </a:ln>
                          <a:effectLst/>
                          <a:latin typeface="微軟正黑體" pitchFamily="34" charset="-120"/>
                          <a:ea typeface="微軟正黑體" pitchFamily="34" charset="-120"/>
                        </a:rPr>
                        <a:t>三</a:t>
                      </a:r>
                      <a:r>
                        <a:rPr kumimoji="0" lang="en-US" altLang="zh-TW" sz="2000" b="1" u="none" strike="noStrike" kern="1200" cap="none" normalizeH="0" baseline="0" dirty="0">
                          <a:ln>
                            <a:noFill/>
                          </a:ln>
                          <a:effectLst/>
                          <a:latin typeface="微軟正黑體" pitchFamily="34" charset="-120"/>
                          <a:ea typeface="微軟正黑體" pitchFamily="34" charset="-120"/>
                        </a:rPr>
                        <a:t>)10:00</a:t>
                      </a:r>
                      <a:r>
                        <a:rPr kumimoji="0" lang="zh-TW" altLang="en-US" sz="2000" b="1" u="none" strike="noStrike" kern="1200" cap="none" normalizeH="0" baseline="0" dirty="0">
                          <a:ln>
                            <a:noFill/>
                          </a:ln>
                          <a:effectLst/>
                          <a:latin typeface="微軟正黑體" pitchFamily="34" charset="-120"/>
                          <a:ea typeface="微軟正黑體" pitchFamily="34" charset="-120"/>
                        </a:rPr>
                        <a:t>起</a:t>
                      </a:r>
                      <a:endParaRPr kumimoji="0" lang="zh-TW" altLang="en-US" sz="20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effectLst/>
                          <a:latin typeface="微軟正黑體" pitchFamily="34" charset="-120"/>
                          <a:ea typeface="微軟正黑體" pitchFamily="34" charset="-120"/>
                        </a:rPr>
                        <a:t>公告資格審查結果及成績排名</a:t>
                      </a:r>
                      <a:endParaRPr kumimoji="1"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extLst>
                  <a:ext uri="{0D108BD9-81ED-4DB2-BD59-A6C34878D82A}">
                    <a16:rowId xmlns:a16="http://schemas.microsoft.com/office/drawing/2014/main" val="10003"/>
                  </a:ext>
                </a:extLst>
              </a:tr>
              <a:tr h="8316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112.3.1(</a:t>
                      </a:r>
                      <a:r>
                        <a:rPr kumimoji="0" lang="zh-TW" altLang="en-US" sz="2000" b="1" u="none" strike="noStrike" kern="1200" cap="none" normalizeH="0" baseline="0" dirty="0">
                          <a:ln>
                            <a:noFill/>
                          </a:ln>
                          <a:effectLst/>
                          <a:latin typeface="微軟正黑體" pitchFamily="34" charset="-120"/>
                          <a:ea typeface="微軟正黑體" pitchFamily="34" charset="-120"/>
                        </a:rPr>
                        <a:t>三</a:t>
                      </a:r>
                      <a:r>
                        <a:rPr kumimoji="0" lang="en-US" altLang="zh-TW" sz="2000" b="1" u="none" strike="noStrike" kern="1200" cap="none" normalizeH="0" baseline="0" dirty="0">
                          <a:ln>
                            <a:noFill/>
                          </a:ln>
                          <a:effectLst/>
                          <a:latin typeface="微軟正黑體" pitchFamily="34" charset="-120"/>
                          <a:ea typeface="微軟正黑體" pitchFamily="34" charset="-120"/>
                        </a:rPr>
                        <a:t>)10:00</a:t>
                      </a:r>
                      <a:r>
                        <a:rPr kumimoji="0" lang="zh-TW" altLang="en-US" sz="2000" b="1" u="none" strike="noStrike" kern="1200" cap="none" normalizeH="0" baseline="0" dirty="0">
                          <a:ln>
                            <a:noFill/>
                          </a:ln>
                          <a:effectLst/>
                          <a:latin typeface="微軟正黑體" pitchFamily="34" charset="-120"/>
                          <a:ea typeface="微軟正黑體" pitchFamily="34" charset="-120"/>
                        </a:rPr>
                        <a:t>起</a:t>
                      </a:r>
                      <a:endParaRPr kumimoji="0" lang="en-US" altLang="zh-TW" sz="2000" b="1" u="none" strike="noStrike" kern="1200" cap="none" normalizeH="0" baseline="0" dirty="0">
                        <a:ln>
                          <a:noFill/>
                        </a:ln>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3.3(</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五</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)24:00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止</a:t>
                      </a:r>
                      <a:endParaRPr kumimoji="0" lang="en-US" altLang="zh-TW" sz="2000" b="1" i="0" u="none" strike="noStrike" kern="1200" cap="none" normalizeH="0" baseline="0" dirty="0">
                        <a:ln>
                          <a:noFill/>
                        </a:ln>
                        <a:solidFill>
                          <a:srgbClr val="C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solidFill>
                            <a:srgbClr val="C00000"/>
                          </a:solidFill>
                          <a:effectLst/>
                          <a:latin typeface="微軟正黑體" pitchFamily="34" charset="-120"/>
                          <a:ea typeface="微軟正黑體" pitchFamily="34" charset="-120"/>
                        </a:rPr>
                        <a:t>繳交報名費</a:t>
                      </a:r>
                      <a:r>
                        <a:rPr kumimoji="1" lang="en-US" altLang="zh-TW" sz="2000" b="1" u="none" strike="noStrike" cap="none" normalizeH="0" baseline="0" dirty="0">
                          <a:ln>
                            <a:noFill/>
                          </a:ln>
                          <a:effectLst/>
                          <a:latin typeface="微軟正黑體" pitchFamily="34" charset="-120"/>
                          <a:ea typeface="微軟正黑體" pitchFamily="34" charset="-120"/>
                        </a:rPr>
                        <a:t>(</a:t>
                      </a:r>
                      <a:r>
                        <a:rPr kumimoji="1" lang="zh-TW" altLang="en-US" sz="2000" b="1" u="none" strike="noStrike" cap="none" normalizeH="0" baseline="0" dirty="0">
                          <a:ln>
                            <a:noFill/>
                          </a:ln>
                          <a:effectLst/>
                          <a:latin typeface="微軟正黑體" pitchFamily="34" charset="-120"/>
                          <a:ea typeface="微軟正黑體" pitchFamily="34" charset="-120"/>
                        </a:rPr>
                        <a:t>符合資格考生繳交報名費</a:t>
                      </a:r>
                      <a:r>
                        <a:rPr kumimoji="1" lang="en-US" altLang="zh-TW" sz="2000" b="1" u="none" strike="noStrike" cap="none" normalizeH="0" baseline="0" dirty="0">
                          <a:ln>
                            <a:noFill/>
                          </a:ln>
                          <a:effectLst/>
                          <a:latin typeface="微軟正黑體" pitchFamily="34" charset="-120"/>
                          <a:ea typeface="微軟正黑體" pitchFamily="34" charset="-120"/>
                        </a:rPr>
                        <a:t>)</a:t>
                      </a:r>
                      <a:endParaRPr kumimoji="1"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extLst>
                  <a:ext uri="{0D108BD9-81ED-4DB2-BD59-A6C34878D82A}">
                    <a16:rowId xmlns:a16="http://schemas.microsoft.com/office/drawing/2014/main" val="10004"/>
                  </a:ext>
                </a:extLst>
              </a:tr>
              <a:tr h="765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3.6(</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一</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)10:00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起</a:t>
                      </a: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3.8(</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三</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)17:00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止</a:t>
                      </a:r>
                      <a:endParaRPr kumimoji="0" lang="en-US" altLang="zh-TW" sz="2000" b="1" i="0" u="none" strike="noStrike" kern="1200" cap="none" normalizeH="0" baseline="0" dirty="0">
                        <a:ln>
                          <a:noFill/>
                        </a:ln>
                        <a:solidFill>
                          <a:srgbClr val="C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solidFill>
                            <a:srgbClr val="C00000"/>
                          </a:solidFill>
                          <a:effectLst/>
                          <a:latin typeface="微軟正黑體" pitchFamily="34" charset="-120"/>
                          <a:ea typeface="微軟正黑體" pitchFamily="34" charset="-120"/>
                        </a:rPr>
                        <a:t>網路登記志願</a:t>
                      </a:r>
                      <a:r>
                        <a:rPr kumimoji="1" lang="en-US" altLang="zh-TW" sz="2000" b="1" u="none" strike="noStrike" cap="none" normalizeH="0" baseline="0" dirty="0">
                          <a:ln>
                            <a:noFill/>
                          </a:ln>
                          <a:effectLst/>
                          <a:latin typeface="微軟正黑體" pitchFamily="34" charset="-120"/>
                          <a:ea typeface="微軟正黑體" pitchFamily="34" charset="-120"/>
                        </a:rPr>
                        <a:t>(</a:t>
                      </a:r>
                      <a:r>
                        <a:rPr kumimoji="1" lang="zh-TW" altLang="en-US" sz="2000" b="1" u="none" strike="noStrike" cap="none" normalizeH="0" baseline="0" dirty="0">
                          <a:ln>
                            <a:noFill/>
                          </a:ln>
                          <a:effectLst/>
                          <a:latin typeface="微軟正黑體" pitchFamily="34" charset="-120"/>
                          <a:ea typeface="微軟正黑體" pitchFamily="34" charset="-120"/>
                        </a:rPr>
                        <a:t>通過資格審查並完成繳費之考生，至多</a:t>
                      </a:r>
                      <a:r>
                        <a:rPr kumimoji="1" lang="en-US" altLang="zh-TW" sz="2000" b="1" u="none" strike="noStrike" cap="none" normalizeH="0" baseline="0" dirty="0">
                          <a:ln>
                            <a:noFill/>
                          </a:ln>
                          <a:effectLst/>
                          <a:latin typeface="微軟正黑體" pitchFamily="34" charset="-120"/>
                          <a:ea typeface="微軟正黑體" pitchFamily="34" charset="-120"/>
                        </a:rPr>
                        <a:t>50</a:t>
                      </a:r>
                      <a:r>
                        <a:rPr kumimoji="1" lang="zh-TW" altLang="en-US" sz="2000" b="1" u="none" strike="noStrike" cap="none" normalizeH="0" baseline="0" dirty="0">
                          <a:ln>
                            <a:noFill/>
                          </a:ln>
                          <a:effectLst/>
                          <a:latin typeface="微軟正黑體" pitchFamily="34" charset="-120"/>
                          <a:ea typeface="微軟正黑體" pitchFamily="34" charset="-120"/>
                        </a:rPr>
                        <a:t>個志願</a:t>
                      </a:r>
                      <a:r>
                        <a:rPr kumimoji="1" lang="en-US" altLang="zh-TW" sz="2000" b="1" u="none" strike="noStrike" cap="none" normalizeH="0" baseline="0" dirty="0">
                          <a:ln>
                            <a:noFill/>
                          </a:ln>
                          <a:effectLst/>
                          <a:latin typeface="微軟正黑體" pitchFamily="34" charset="-120"/>
                          <a:ea typeface="微軟正黑體" pitchFamily="34" charset="-120"/>
                        </a:rPr>
                        <a:t>)</a:t>
                      </a:r>
                      <a:endParaRPr kumimoji="1"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extLst>
                  <a:ext uri="{0D108BD9-81ED-4DB2-BD59-A6C34878D82A}">
                    <a16:rowId xmlns:a16="http://schemas.microsoft.com/office/drawing/2014/main" val="10005"/>
                  </a:ext>
                </a:extLst>
              </a:tr>
              <a:tr h="432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112.3.14(</a:t>
                      </a:r>
                      <a:r>
                        <a:rPr kumimoji="0" lang="zh-TW" altLang="en-US" sz="2000" b="1" u="none" strike="noStrike" kern="1200" cap="none" normalizeH="0" baseline="0" dirty="0">
                          <a:ln>
                            <a:noFill/>
                          </a:ln>
                          <a:effectLst/>
                          <a:latin typeface="微軟正黑體" pitchFamily="34" charset="-120"/>
                          <a:ea typeface="微軟正黑體" pitchFamily="34" charset="-120"/>
                        </a:rPr>
                        <a:t>二</a:t>
                      </a:r>
                      <a:r>
                        <a:rPr kumimoji="0" lang="en-US" altLang="zh-TW" sz="2000" b="1" u="none" strike="noStrike" kern="1200" cap="none" normalizeH="0" baseline="0" dirty="0">
                          <a:ln>
                            <a:noFill/>
                          </a:ln>
                          <a:effectLst/>
                          <a:latin typeface="微軟正黑體" pitchFamily="34" charset="-120"/>
                          <a:ea typeface="微軟正黑體" pitchFamily="34" charset="-120"/>
                        </a:rPr>
                        <a:t>)10:00</a:t>
                      </a:r>
                      <a:r>
                        <a:rPr kumimoji="0" lang="zh-TW" altLang="en-US" sz="2000" b="1" u="none" strike="noStrike" kern="1200" cap="none" normalizeH="0" baseline="0" dirty="0">
                          <a:ln>
                            <a:noFill/>
                          </a:ln>
                          <a:effectLst/>
                          <a:latin typeface="微軟正黑體" pitchFamily="34" charset="-120"/>
                          <a:ea typeface="微軟正黑體" pitchFamily="34" charset="-120"/>
                        </a:rPr>
                        <a:t>起</a:t>
                      </a:r>
                      <a:endParaRPr kumimoji="0" lang="en-US" altLang="zh-TW" sz="2000" b="1"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effectLst/>
                          <a:latin typeface="微軟正黑體" pitchFamily="34" charset="-120"/>
                          <a:ea typeface="微軟正黑體" pitchFamily="34" charset="-120"/>
                        </a:rPr>
                        <a:t>分發放榜</a:t>
                      </a:r>
                      <a:r>
                        <a:rPr kumimoji="1" lang="en-US" altLang="zh-TW" sz="2000" b="1" u="none" strike="noStrike" cap="none" normalizeH="0" baseline="0" dirty="0">
                          <a:ln>
                            <a:noFill/>
                          </a:ln>
                          <a:effectLst/>
                          <a:latin typeface="微軟正黑體" pitchFamily="34" charset="-120"/>
                          <a:ea typeface="微軟正黑體" pitchFamily="34" charset="-120"/>
                        </a:rPr>
                        <a:t>(</a:t>
                      </a:r>
                      <a:r>
                        <a:rPr kumimoji="1" lang="zh-TW" altLang="en-US" sz="2000" b="1" u="none" strike="noStrike" cap="none" normalizeH="0" baseline="0" dirty="0">
                          <a:ln>
                            <a:noFill/>
                          </a:ln>
                          <a:effectLst/>
                          <a:latin typeface="微軟正黑體" pitchFamily="34" charset="-120"/>
                          <a:ea typeface="微軟正黑體" pitchFamily="34" charset="-120"/>
                        </a:rPr>
                        <a:t>本委員會網站公告並提供查詢</a:t>
                      </a:r>
                      <a:r>
                        <a:rPr kumimoji="1" lang="en-US" altLang="zh-TW" sz="2000" b="1" u="none" strike="noStrike" cap="none" normalizeH="0" baseline="0" dirty="0">
                          <a:ln>
                            <a:noFill/>
                          </a:ln>
                          <a:effectLst/>
                          <a:latin typeface="微軟正黑體" pitchFamily="34" charset="-120"/>
                          <a:ea typeface="微軟正黑體" pitchFamily="34" charset="-120"/>
                        </a:rPr>
                        <a:t>)</a:t>
                      </a:r>
                      <a:endParaRPr kumimoji="1"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tc>
                <a:extLst>
                  <a:ext uri="{0D108BD9-81ED-4DB2-BD59-A6C34878D82A}">
                    <a16:rowId xmlns:a16="http://schemas.microsoft.com/office/drawing/2014/main" val="10006"/>
                  </a:ext>
                </a:extLst>
              </a:tr>
              <a:tr h="4324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2000" b="1" u="none" strike="noStrike" kern="1200" cap="none" normalizeH="0" baseline="0" dirty="0">
                          <a:ln>
                            <a:noFill/>
                          </a:ln>
                          <a:effectLst/>
                          <a:latin typeface="微軟正黑體" pitchFamily="34" charset="-120"/>
                          <a:ea typeface="微軟正黑體" pitchFamily="34" charset="-120"/>
                        </a:rPr>
                        <a:t>112.</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3.22(</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三</a:t>
                      </a:r>
                      <a:r>
                        <a:rPr kumimoji="0" lang="en-US" altLang="zh-TW" sz="2000" b="1" u="none" strike="noStrike" kern="1200" cap="none" normalizeH="0" baseline="0" dirty="0">
                          <a:ln>
                            <a:noFill/>
                          </a:ln>
                          <a:solidFill>
                            <a:srgbClr val="C00000"/>
                          </a:solidFill>
                          <a:effectLst/>
                          <a:latin typeface="微軟正黑體" pitchFamily="34" charset="-120"/>
                          <a:ea typeface="微軟正黑體" pitchFamily="34" charset="-120"/>
                        </a:rPr>
                        <a:t>)17:00</a:t>
                      </a:r>
                      <a:r>
                        <a:rPr kumimoji="0" lang="zh-TW" altLang="en-US" sz="2000" b="1" u="none" strike="noStrike" kern="1200" cap="none" normalizeH="0" baseline="0" dirty="0">
                          <a:ln>
                            <a:noFill/>
                          </a:ln>
                          <a:solidFill>
                            <a:srgbClr val="C00000"/>
                          </a:solidFill>
                          <a:effectLst/>
                          <a:latin typeface="微軟正黑體" pitchFamily="34" charset="-120"/>
                          <a:ea typeface="微軟正黑體" pitchFamily="34" charset="-120"/>
                        </a:rPr>
                        <a:t>前</a:t>
                      </a:r>
                      <a:endParaRPr kumimoji="0" lang="zh-TW" altLang="en-US" sz="2000" b="1" i="0" u="none" strike="noStrike" kern="1200" cap="none" normalizeH="0" baseline="0" dirty="0">
                        <a:ln>
                          <a:noFill/>
                        </a:ln>
                        <a:solidFill>
                          <a:srgbClr val="C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2000" b="1" u="none" strike="noStrike" cap="none" normalizeH="0" baseline="0" dirty="0">
                          <a:ln>
                            <a:noFill/>
                          </a:ln>
                          <a:effectLst/>
                          <a:latin typeface="微軟正黑體" pitchFamily="34" charset="-120"/>
                          <a:ea typeface="微軟正黑體" pitchFamily="34" charset="-120"/>
                        </a:rPr>
                        <a:t>報到或聲明放棄錄取截止</a:t>
                      </a:r>
                      <a:r>
                        <a:rPr kumimoji="1" lang="en-US" altLang="zh-TW" sz="2000" b="1" u="none" strike="noStrike" cap="none" normalizeH="0" baseline="0" dirty="0">
                          <a:ln>
                            <a:noFill/>
                          </a:ln>
                          <a:effectLst/>
                          <a:latin typeface="微軟正黑體" pitchFamily="34" charset="-120"/>
                          <a:ea typeface="微軟正黑體" pitchFamily="34" charset="-120"/>
                        </a:rPr>
                        <a:t>(</a:t>
                      </a:r>
                      <a:r>
                        <a:rPr kumimoji="1" lang="zh-TW" altLang="en-US" sz="2000" b="1" u="none" strike="noStrike" cap="none" normalizeH="0" baseline="0" dirty="0">
                          <a:ln>
                            <a:noFill/>
                          </a:ln>
                          <a:solidFill>
                            <a:srgbClr val="0000FF"/>
                          </a:solidFill>
                          <a:effectLst/>
                          <a:latin typeface="微軟正黑體" pitchFamily="34" charset="-120"/>
                          <a:ea typeface="微軟正黑體" pitchFamily="34" charset="-120"/>
                        </a:rPr>
                        <a:t>依各校規定之報到時間辦理</a:t>
                      </a:r>
                      <a:r>
                        <a:rPr kumimoji="1" lang="en-US" altLang="zh-TW" sz="2000" b="1" u="none" strike="noStrike" cap="none" normalizeH="0" baseline="0" dirty="0">
                          <a:ln>
                            <a:noFill/>
                          </a:ln>
                          <a:effectLst/>
                          <a:latin typeface="微軟正黑體" pitchFamily="34" charset="-120"/>
                          <a:ea typeface="微軟正黑體" pitchFamily="34" charset="-120"/>
                        </a:rPr>
                        <a:t>)</a:t>
                      </a:r>
                      <a:endParaRPr kumimoji="1"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anose="02020603050405020304" pitchFamily="18" charset="0"/>
                      </a:endParaRPr>
                    </a:p>
                  </a:txBody>
                  <a:tcPr marL="91437" marR="91437" marT="45722" marB="45722" anchor="ctr" horzOverflow="overflow">
                    <a:solidFill>
                      <a:schemeClr val="accent4">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956111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4294967295"/>
          </p:nvPr>
        </p:nvSpPr>
        <p:spPr>
          <a:xfrm>
            <a:off x="1051437" y="2062895"/>
            <a:ext cx="10753725" cy="3665266"/>
          </a:xfrm>
        </p:spPr>
        <p:txBody>
          <a:bodyPr/>
          <a:lstStyle/>
          <a:p>
            <a:pPr marL="358775" lvl="1" indent="-358775">
              <a:spcBef>
                <a:spcPts val="600"/>
              </a:spcBef>
              <a:buBlip>
                <a:blip r:embed="rId3"/>
              </a:buBlip>
            </a:pPr>
            <a:r>
              <a:rPr lang="zh-TW" altLang="en-US" dirty="0">
                <a:latin typeface="微軟正黑體" panose="020B0604030504040204" pitchFamily="34" charset="-120"/>
                <a:ea typeface="微軟正黑體" panose="020B0604030504040204" pitchFamily="34" charset="-120"/>
              </a:rPr>
              <a:t>一律採網路報名</a:t>
            </a:r>
          </a:p>
          <a:p>
            <a:pPr marL="358775" indent="-358775">
              <a:spcBef>
                <a:spcPts val="600"/>
              </a:spcBef>
              <a:buBlip>
                <a:blip r:embed="rId3"/>
              </a:buBlip>
            </a:pPr>
            <a:r>
              <a:rPr lang="zh-TW" altLang="en-US" sz="2400" dirty="0">
                <a:latin typeface="微軟正黑體" panose="020B0604030504040204" pitchFamily="34" charset="-120"/>
                <a:ea typeface="微軟正黑體" panose="020B0604030504040204" pitchFamily="34" charset="-120"/>
              </a:rPr>
              <a:t>符合報名資格考生，除可選擇「不限類別」報名外，</a:t>
            </a:r>
            <a:r>
              <a:rPr lang="zh-TW" altLang="en-US" sz="2400" dirty="0">
                <a:solidFill>
                  <a:srgbClr val="FF0000"/>
                </a:solidFill>
                <a:latin typeface="微軟正黑體" panose="020B0604030504040204" pitchFamily="34" charset="-120"/>
                <a:ea typeface="微軟正黑體" panose="020B0604030504040204" pitchFamily="34" charset="-120"/>
              </a:rPr>
              <a:t>其他招生類別至多選擇</a:t>
            </a:r>
            <a:r>
              <a:rPr lang="en-US" altLang="zh-TW" sz="2400" dirty="0">
                <a:solidFill>
                  <a:srgbClr val="FF0000"/>
                </a:solidFill>
                <a:latin typeface="微軟正黑體" panose="020B0604030504040204" pitchFamily="34" charset="-120"/>
                <a:ea typeface="微軟正黑體" panose="020B0604030504040204" pitchFamily="34" charset="-120"/>
              </a:rPr>
              <a:t>1</a:t>
            </a:r>
            <a:r>
              <a:rPr lang="zh-TW" altLang="en-US" sz="2400" dirty="0">
                <a:solidFill>
                  <a:srgbClr val="FF0000"/>
                </a:solidFill>
                <a:latin typeface="微軟正黑體" panose="020B0604030504040204" pitchFamily="34" charset="-120"/>
                <a:ea typeface="微軟正黑體" panose="020B0604030504040204" pitchFamily="34" charset="-120"/>
              </a:rPr>
              <a:t>個招生類別報名</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各競賽職種類對應可報名之招生類別，請參閱簡章對照表</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358775" indent="-358775">
              <a:spcBef>
                <a:spcPts val="600"/>
              </a:spcBef>
              <a:buBlip>
                <a:blip r:embed="rId3"/>
              </a:buBlip>
            </a:pPr>
            <a:r>
              <a:rPr lang="zh-TW" altLang="en-US" sz="2400" dirty="0">
                <a:latin typeface="微軟正黑體" panose="020B0604030504040204" pitchFamily="34" charset="-120"/>
                <a:ea typeface="微軟正黑體" panose="020B0604030504040204" pitchFamily="34" charset="-120"/>
              </a:rPr>
              <a:t>例如某生為全國技能競賽「冷凍空調」第</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名，可選擇以下之招生類別報名：</a:t>
            </a:r>
          </a:p>
          <a:p>
            <a:pPr marL="812800" lvl="1" indent="-324000">
              <a:spcBef>
                <a:spcPts val="600"/>
              </a:spcBef>
              <a:buNone/>
            </a:pPr>
            <a:r>
              <a:rPr lang="en-US" altLang="zh-TW" sz="2000" dirty="0">
                <a:latin typeface="微軟正黑體" panose="020B0604030504040204" pitchFamily="34" charset="-120"/>
                <a:ea typeface="微軟正黑體" panose="020B0604030504040204" pitchFamily="34" charset="-120"/>
              </a:rPr>
              <a:t>(1)</a:t>
            </a:r>
            <a:r>
              <a:rPr lang="zh-TW" altLang="en-US" sz="2000" dirty="0">
                <a:solidFill>
                  <a:srgbClr val="0000FF"/>
                </a:solidFill>
                <a:latin typeface="微軟正黑體" panose="020B0604030504040204" pitchFamily="34" charset="-120"/>
                <a:ea typeface="微軟正黑體" panose="020B0604030504040204" pitchFamily="34" charset="-120"/>
              </a:rPr>
              <a:t>同時報名</a:t>
            </a:r>
            <a:r>
              <a:rPr lang="en-US" altLang="zh-TW" sz="2000" dirty="0">
                <a:solidFill>
                  <a:srgbClr val="0000FF"/>
                </a:solidFill>
                <a:latin typeface="微軟正黑體" panose="020B0604030504040204" pitchFamily="34" charset="-120"/>
                <a:ea typeface="微軟正黑體" panose="020B0604030504040204" pitchFamily="34" charset="-120"/>
              </a:rPr>
              <a:t>2</a:t>
            </a:r>
            <a:r>
              <a:rPr lang="zh-TW" altLang="en-US" sz="2000" dirty="0">
                <a:solidFill>
                  <a:srgbClr val="0000FF"/>
                </a:solidFill>
                <a:latin typeface="微軟正黑體" panose="020B0604030504040204" pitchFamily="34" charset="-120"/>
                <a:ea typeface="微軟正黑體" panose="020B0604030504040204" pitchFamily="34" charset="-120"/>
              </a:rPr>
              <a:t>個類別：</a:t>
            </a:r>
            <a:r>
              <a:rPr lang="zh-TW" altLang="en-US" sz="2000" dirty="0">
                <a:latin typeface="微軟正黑體" panose="020B0604030504040204" pitchFamily="34" charset="-120"/>
                <a:ea typeface="微軟正黑體" panose="020B0604030504040204" pitchFamily="34" charset="-120"/>
              </a:rPr>
              <a:t>「不限類別」</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個保送類別」</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機械、</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電機、</a:t>
            </a: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冷凍、</a:t>
            </a:r>
            <a:r>
              <a:rPr lang="en-US" altLang="zh-TW" sz="2000" dirty="0">
                <a:latin typeface="微軟正黑體" panose="020B0604030504040204" pitchFamily="34" charset="-120"/>
                <a:ea typeface="微軟正黑體" panose="020B0604030504040204" pitchFamily="34" charset="-120"/>
              </a:rPr>
              <a:t>25</a:t>
            </a:r>
            <a:r>
              <a:rPr lang="zh-TW" altLang="en-US" sz="2000" dirty="0">
                <a:latin typeface="微軟正黑體" panose="020B0604030504040204" pitchFamily="34" charset="-120"/>
                <a:ea typeface="微軟正黑體" panose="020B0604030504040204" pitchFamily="34" charset="-120"/>
              </a:rPr>
              <a:t>電子、</a:t>
            </a:r>
            <a:r>
              <a:rPr lang="en-US" altLang="zh-TW" sz="2000" dirty="0">
                <a:latin typeface="微軟正黑體" panose="020B0604030504040204" pitchFamily="34" charset="-120"/>
                <a:ea typeface="微軟正黑體" panose="020B0604030504040204" pitchFamily="34" charset="-120"/>
              </a:rPr>
              <a:t>55</a:t>
            </a:r>
            <a:r>
              <a:rPr lang="zh-TW" altLang="en-US" sz="2000" dirty="0">
                <a:latin typeface="微軟正黑體" panose="020B0604030504040204" pitchFamily="34" charset="-120"/>
                <a:ea typeface="微軟正黑體" panose="020B0604030504040204" pitchFamily="34" charset="-120"/>
              </a:rPr>
              <a:t>工程及</a:t>
            </a:r>
            <a:r>
              <a:rPr lang="en-US" altLang="zh-TW" sz="2000" dirty="0">
                <a:latin typeface="微軟正黑體" panose="020B0604030504040204" pitchFamily="34" charset="-120"/>
                <a:ea typeface="微軟正黑體" panose="020B0604030504040204" pitchFamily="34" charset="-120"/>
              </a:rPr>
              <a:t>56</a:t>
            </a:r>
            <a:r>
              <a:rPr lang="zh-TW" altLang="en-US" sz="2000" dirty="0">
                <a:latin typeface="微軟正黑體" panose="020B0604030504040204" pitchFamily="34" charset="-120"/>
                <a:ea typeface="微軟正黑體" panose="020B0604030504040204" pitchFamily="34" charset="-120"/>
              </a:rPr>
              <a:t>管理擇一</a:t>
            </a:r>
            <a:r>
              <a:rPr lang="en-US" altLang="zh-TW" sz="2000" dirty="0">
                <a:latin typeface="微軟正黑體" panose="020B0604030504040204" pitchFamily="34" charset="-120"/>
                <a:ea typeface="微軟正黑體" panose="020B0604030504040204" pitchFamily="34" charset="-120"/>
              </a:rPr>
              <a:t>)</a:t>
            </a:r>
          </a:p>
          <a:p>
            <a:pPr marL="812800" lvl="1" indent="-324000">
              <a:spcBef>
                <a:spcPts val="600"/>
              </a:spcBef>
              <a:buNone/>
            </a:pPr>
            <a:r>
              <a:rPr lang="en-US" altLang="zh-TW" sz="2000" dirty="0">
                <a:latin typeface="微軟正黑體" panose="020B0604030504040204" pitchFamily="34" charset="-120"/>
                <a:ea typeface="微軟正黑體" panose="020B0604030504040204" pitchFamily="34" charset="-120"/>
              </a:rPr>
              <a:t>(2)</a:t>
            </a:r>
            <a:r>
              <a:rPr lang="zh-TW" altLang="en-US" sz="2000" b="1" dirty="0">
                <a:solidFill>
                  <a:srgbClr val="FF0000"/>
                </a:solidFill>
                <a:latin typeface="微軟正黑體" panose="020B0604030504040204" pitchFamily="34" charset="-120"/>
                <a:ea typeface="微軟正黑體" panose="020B0604030504040204" pitchFamily="34" charset="-120"/>
              </a:rPr>
              <a:t>僅報名「</a:t>
            </a:r>
            <a:r>
              <a:rPr lang="en-US" altLang="zh-TW" sz="2000" b="1" dirty="0">
                <a:solidFill>
                  <a:srgbClr val="FF0000"/>
                </a:solidFill>
                <a:latin typeface="微軟正黑體" panose="020B0604030504040204" pitchFamily="34" charset="-120"/>
                <a:ea typeface="微軟正黑體" panose="020B0604030504040204" pitchFamily="34" charset="-120"/>
              </a:rPr>
              <a:t>1</a:t>
            </a:r>
            <a:r>
              <a:rPr lang="zh-TW" altLang="en-US" sz="2000" b="1" dirty="0">
                <a:solidFill>
                  <a:srgbClr val="FF0000"/>
                </a:solidFill>
                <a:latin typeface="微軟正黑體" panose="020B0604030504040204" pitchFamily="34" charset="-120"/>
                <a:ea typeface="微軟正黑體" panose="020B0604030504040204" pitchFamily="34" charset="-120"/>
              </a:rPr>
              <a:t>個保送類別」</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機械、</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電機、</a:t>
            </a: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冷凍、</a:t>
            </a:r>
            <a:r>
              <a:rPr lang="en-US" altLang="zh-TW" sz="2000" dirty="0">
                <a:latin typeface="微軟正黑體" panose="020B0604030504040204" pitchFamily="34" charset="-120"/>
                <a:ea typeface="微軟正黑體" panose="020B0604030504040204" pitchFamily="34" charset="-120"/>
              </a:rPr>
              <a:t>25</a:t>
            </a:r>
            <a:r>
              <a:rPr lang="zh-TW" altLang="en-US" sz="2000" dirty="0">
                <a:latin typeface="微軟正黑體" panose="020B0604030504040204" pitchFamily="34" charset="-120"/>
                <a:ea typeface="微軟正黑體" panose="020B0604030504040204" pitchFamily="34" charset="-120"/>
              </a:rPr>
              <a:t>電子、</a:t>
            </a:r>
            <a:r>
              <a:rPr lang="en-US" altLang="zh-TW" sz="2000" dirty="0">
                <a:latin typeface="微軟正黑體" panose="020B0604030504040204" pitchFamily="34" charset="-120"/>
                <a:ea typeface="微軟正黑體" panose="020B0604030504040204" pitchFamily="34" charset="-120"/>
              </a:rPr>
              <a:t>55</a:t>
            </a:r>
            <a:r>
              <a:rPr lang="zh-TW" altLang="en-US" sz="2000" dirty="0">
                <a:latin typeface="微軟正黑體" panose="020B0604030504040204" pitchFamily="34" charset="-120"/>
                <a:ea typeface="微軟正黑體" panose="020B0604030504040204" pitchFamily="34" charset="-120"/>
              </a:rPr>
              <a:t>工程及</a:t>
            </a:r>
            <a:r>
              <a:rPr lang="en-US" altLang="zh-TW" sz="2000" dirty="0">
                <a:latin typeface="微軟正黑體" panose="020B0604030504040204" pitchFamily="34" charset="-120"/>
                <a:ea typeface="微軟正黑體" panose="020B0604030504040204" pitchFamily="34" charset="-120"/>
              </a:rPr>
              <a:t>56</a:t>
            </a:r>
            <a:r>
              <a:rPr lang="zh-TW" altLang="en-US" sz="2000" dirty="0">
                <a:latin typeface="微軟正黑體" panose="020B0604030504040204" pitchFamily="34" charset="-120"/>
                <a:ea typeface="微軟正黑體" panose="020B0604030504040204" pitchFamily="34" charset="-120"/>
              </a:rPr>
              <a:t>管理擇一。放棄不分系菁英班志願</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marL="812800" lvl="1" indent="-324000">
              <a:spcBef>
                <a:spcPts val="600"/>
              </a:spcBef>
              <a:buNone/>
            </a:pPr>
            <a:r>
              <a:rPr lang="en-US" altLang="zh-TW" sz="2000" dirty="0">
                <a:latin typeface="微軟正黑體" panose="020B0604030504040204" pitchFamily="34" charset="-120"/>
                <a:ea typeface="微軟正黑體" panose="020B0604030504040204" pitchFamily="34" charset="-120"/>
              </a:rPr>
              <a:t>(3)</a:t>
            </a:r>
            <a:r>
              <a:rPr lang="zh-TW" altLang="en-US" sz="2000" dirty="0">
                <a:solidFill>
                  <a:srgbClr val="0000FF"/>
                </a:solidFill>
                <a:latin typeface="微軟正黑體" panose="020B0604030504040204" pitchFamily="34" charset="-120"/>
                <a:ea typeface="微軟正黑體" panose="020B0604030504040204" pitchFamily="34" charset="-120"/>
              </a:rPr>
              <a:t>僅報名「不限類別」</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免報名費。登記志願時僅限填不分系菁英班</a:t>
            </a:r>
            <a:r>
              <a:rPr lang="en-US" altLang="zh-TW" sz="2000" dirty="0">
                <a:latin typeface="微軟正黑體" panose="020B0604030504040204" pitchFamily="34" charset="-120"/>
                <a:ea typeface="微軟正黑體" panose="020B0604030504040204" pitchFamily="34" charset="-120"/>
              </a:rPr>
              <a:t>)</a:t>
            </a:r>
          </a:p>
          <a:p>
            <a:pPr marL="812800" lvl="1" indent="-355600">
              <a:spcBef>
                <a:spcPts val="600"/>
              </a:spcBef>
              <a:buNone/>
            </a:pPr>
            <a:r>
              <a:rPr lang="zh-TW" altLang="en-US" sz="2000" dirty="0">
                <a:latin typeface="微軟正黑體" panose="020B0604030504040204" pitchFamily="34" charset="-120"/>
                <a:ea typeface="微軟正黑體" panose="020B0604030504040204" pitchFamily="34" charset="-120"/>
              </a:rPr>
              <a:t>      </a:t>
            </a:r>
            <a:r>
              <a:rPr lang="zh-TW" altLang="en-US" sz="2000" dirty="0">
                <a:solidFill>
                  <a:srgbClr val="FF0000"/>
                </a:solidFill>
                <a:latin typeface="微軟正黑體" panose="020B0604030504040204" pitchFamily="34" charset="-120"/>
                <a:ea typeface="微軟正黑體" panose="020B0604030504040204" pitchFamily="34" charset="-120"/>
              </a:rPr>
              <a:t>註</a:t>
            </a:r>
            <a:r>
              <a:rPr lang="en-US" altLang="zh-TW" sz="2000" dirty="0">
                <a:solidFill>
                  <a:srgbClr val="FF0000"/>
                </a:solidFill>
                <a:latin typeface="微軟正黑體" panose="020B0604030504040204" pitchFamily="34" charset="-120"/>
                <a:ea typeface="微軟正黑體" panose="020B0604030504040204" pitchFamily="34" charset="-120"/>
              </a:rPr>
              <a:t>:112</a:t>
            </a:r>
            <a:r>
              <a:rPr lang="zh-TW" altLang="en-US" sz="2000" dirty="0">
                <a:solidFill>
                  <a:srgbClr val="FF0000"/>
                </a:solidFill>
                <a:latin typeface="微軟正黑體" panose="020B0604030504040204" pitchFamily="34" charset="-120"/>
                <a:ea typeface="微軟正黑體" panose="020B0604030504040204" pitchFamily="34" charset="-120"/>
              </a:rPr>
              <a:t>學年度「</a:t>
            </a:r>
            <a:r>
              <a:rPr lang="en-US" altLang="zh-TW" sz="2000" dirty="0">
                <a:solidFill>
                  <a:srgbClr val="FF0000"/>
                </a:solidFill>
                <a:latin typeface="微軟正黑體" panose="020B0604030504040204" pitchFamily="34" charset="-120"/>
                <a:ea typeface="微軟正黑體" panose="020B0604030504040204" pitchFamily="34" charset="-120"/>
              </a:rPr>
              <a:t>96</a:t>
            </a:r>
            <a:r>
              <a:rPr lang="zh-TW" altLang="en-US" sz="2000" dirty="0">
                <a:solidFill>
                  <a:srgbClr val="FF0000"/>
                </a:solidFill>
                <a:latin typeface="微軟正黑體" panose="020B0604030504040204" pitchFamily="34" charset="-120"/>
                <a:ea typeface="微軟正黑體" panose="020B0604030504040204" pitchFamily="34" charset="-120"/>
              </a:rPr>
              <a:t>資安、</a:t>
            </a:r>
            <a:r>
              <a:rPr lang="en-US" altLang="zh-TW" sz="2000" dirty="0">
                <a:solidFill>
                  <a:srgbClr val="FF0000"/>
                </a:solidFill>
                <a:latin typeface="微軟正黑體" panose="020B0604030504040204" pitchFamily="34" charset="-120"/>
                <a:ea typeface="微軟正黑體" panose="020B0604030504040204" pitchFamily="34" charset="-120"/>
              </a:rPr>
              <a:t>99</a:t>
            </a:r>
            <a:r>
              <a:rPr lang="zh-TW" altLang="en-US" sz="2000" dirty="0">
                <a:solidFill>
                  <a:srgbClr val="FF0000"/>
                </a:solidFill>
                <a:latin typeface="微軟正黑體" panose="020B0604030504040204" pitchFamily="34" charset="-120"/>
                <a:ea typeface="微軟正黑體" panose="020B0604030504040204" pitchFamily="34" charset="-120"/>
              </a:rPr>
              <a:t>不限類別」</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不分系菁英班</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無招生名額</a:t>
            </a:r>
            <a:endParaRPr lang="en-US" altLang="zh-TW" sz="2000" dirty="0">
              <a:solidFill>
                <a:srgbClr val="FF0000"/>
              </a:solidFill>
              <a:latin typeface="微軟正黑體" panose="020B0604030504040204" pitchFamily="34" charset="-120"/>
              <a:ea typeface="微軟正黑體" panose="020B0604030504040204" pitchFamily="34" charset="-120"/>
            </a:endParaRPr>
          </a:p>
        </p:txBody>
      </p:sp>
      <p:grpSp>
        <p:nvGrpSpPr>
          <p:cNvPr id="34823" name="群組 19"/>
          <p:cNvGrpSpPr>
            <a:grpSpLocks/>
          </p:cNvGrpSpPr>
          <p:nvPr/>
        </p:nvGrpSpPr>
        <p:grpSpPr bwMode="auto">
          <a:xfrm>
            <a:off x="1051437" y="830264"/>
            <a:ext cx="2320413" cy="500062"/>
            <a:chOff x="622300" y="1643063"/>
            <a:chExt cx="3035300" cy="500062"/>
          </a:xfrm>
        </p:grpSpPr>
        <p:sp>
          <p:nvSpPr>
            <p:cNvPr id="17" name="圓角矩形 16"/>
            <p:cNvSpPr/>
            <p:nvPr/>
          </p:nvSpPr>
          <p:spPr bwMode="auto">
            <a:xfrm>
              <a:off x="622300" y="1643063"/>
              <a:ext cx="3035300"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anchor="ctr"/>
            <a:lstStyle/>
            <a:p>
              <a:pPr algn="ctr"/>
              <a:endParaRPr lang="zh-TW" altLang="en-US" sz="2400" dirty="0">
                <a:solidFill>
                  <a:schemeClr val="bg1"/>
                </a:solidFill>
                <a:latin typeface="華康儷楷書" panose="03000509000000000000" pitchFamily="65" charset="-120"/>
                <a:ea typeface="華康儷楷書" panose="03000509000000000000" pitchFamily="65" charset="-120"/>
              </a:endParaRPr>
            </a:p>
          </p:txBody>
        </p:sp>
        <p:sp>
          <p:nvSpPr>
            <p:cNvPr id="42003" name="矩形 17"/>
            <p:cNvSpPr>
              <a:spLocks noChangeArrowheads="1"/>
            </p:cNvSpPr>
            <p:nvPr/>
          </p:nvSpPr>
          <p:spPr bwMode="auto">
            <a:xfrm>
              <a:off x="917576" y="1685554"/>
              <a:ext cx="2536825" cy="4318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anchor="ctr"/>
            <a:lstStyle/>
            <a:p>
              <a:pPr algn="ctr"/>
              <a:r>
                <a:rPr lang="zh-TW" altLang="en-US" sz="2400" dirty="0">
                  <a:solidFill>
                    <a:schemeClr val="bg1"/>
                  </a:solidFill>
                  <a:latin typeface="微軟正黑體" panose="020B0604030504040204" pitchFamily="34" charset="-120"/>
                  <a:ea typeface="微軟正黑體" panose="020B0604030504040204" pitchFamily="34" charset="-120"/>
                </a:rPr>
                <a:t>網路報名</a:t>
              </a:r>
            </a:p>
          </p:txBody>
        </p:sp>
      </p:grpSp>
      <p:sp>
        <p:nvSpPr>
          <p:cNvPr id="20" name="矩形 1"/>
          <p:cNvSpPr>
            <a:spLocks noChangeArrowheads="1"/>
          </p:cNvSpPr>
          <p:nvPr/>
        </p:nvSpPr>
        <p:spPr bwMode="auto">
          <a:xfrm>
            <a:off x="969483" y="1422922"/>
            <a:ext cx="61863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【112.2.13(</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)10:00-112.2.16(</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1" name="群組 20"/>
          <p:cNvGrpSpPr/>
          <p:nvPr/>
        </p:nvGrpSpPr>
        <p:grpSpPr>
          <a:xfrm>
            <a:off x="9363075" y="815704"/>
            <a:ext cx="2630488" cy="1214437"/>
            <a:chOff x="7896225" y="115889"/>
            <a:chExt cx="2630488" cy="1214437"/>
          </a:xfrm>
        </p:grpSpPr>
        <p:grpSp>
          <p:nvGrpSpPr>
            <p:cNvPr id="34" name="群組 26"/>
            <p:cNvGrpSpPr>
              <a:grpSpLocks/>
            </p:cNvGrpSpPr>
            <p:nvPr/>
          </p:nvGrpSpPr>
          <p:grpSpPr bwMode="auto">
            <a:xfrm>
              <a:off x="7896225" y="115889"/>
              <a:ext cx="2630488" cy="1214437"/>
              <a:chOff x="6228184" y="1071563"/>
              <a:chExt cx="2630066" cy="1214437"/>
            </a:xfrm>
          </p:grpSpPr>
          <p:sp>
            <p:nvSpPr>
              <p:cNvPr id="36" name="圓角矩形 35"/>
              <p:cNvSpPr/>
              <p:nvPr/>
            </p:nvSpPr>
            <p:spPr bwMode="auto">
              <a:xfrm>
                <a:off x="6228184"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報名</a:t>
                </a:r>
              </a:p>
            </p:txBody>
          </p:sp>
          <p:sp>
            <p:nvSpPr>
              <p:cNvPr id="37" name="圓角矩形 36"/>
              <p:cNvSpPr/>
              <p:nvPr/>
            </p:nvSpPr>
            <p:spPr bwMode="auto">
              <a:xfrm>
                <a:off x="7337667" y="1071563"/>
                <a:ext cx="39840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8" name="圓角矩形 37"/>
              <p:cNvSpPr/>
              <p:nvPr/>
            </p:nvSpPr>
            <p:spPr bwMode="auto">
              <a:xfrm>
                <a:off x="7882095" y="1071563"/>
                <a:ext cx="447507"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網路登記志願</a:t>
                </a:r>
              </a:p>
            </p:txBody>
          </p:sp>
          <p:sp>
            <p:nvSpPr>
              <p:cNvPr id="39" name="圓角矩形 38"/>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分發放榜</a:t>
                </a:r>
              </a:p>
            </p:txBody>
          </p:sp>
          <p:cxnSp>
            <p:nvCxnSpPr>
              <p:cNvPr id="40" name="直線單箭頭接點 39"/>
              <p:cNvCxnSpPr>
                <a:stCxn id="36" idx="3"/>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1" name="直線單箭頭接點 40"/>
              <p:cNvCxnSpPr>
                <a:endCxn id="37" idx="1"/>
              </p:cNvCxnSpPr>
              <p:nvPr/>
            </p:nvCxnSpPr>
            <p:spPr bwMode="auto">
              <a:xfrm>
                <a:off x="7090059" y="1678782"/>
                <a:ext cx="24760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2" name="直線單箭頭接點 41"/>
              <p:cNvCxnSpPr>
                <a:stCxn id="37" idx="3"/>
                <a:endCxn id="38" idx="1"/>
              </p:cNvCxnSpPr>
              <p:nvPr/>
            </p:nvCxnSpPr>
            <p:spPr bwMode="auto">
              <a:xfrm>
                <a:off x="7736067" y="1678782"/>
                <a:ext cx="14602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3" name="直線單箭頭接點 42"/>
              <p:cNvCxnSpPr>
                <a:stCxn id="38" idx="3"/>
                <a:endCxn id="39" idx="1"/>
              </p:cNvCxnSpPr>
              <p:nvPr/>
            </p:nvCxnSpPr>
            <p:spPr bwMode="auto">
              <a:xfrm>
                <a:off x="8329602" y="1678782"/>
                <a:ext cx="17151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5" name="圓角矩形 34"/>
            <p:cNvSpPr/>
            <p:nvPr/>
          </p:nvSpPr>
          <p:spPr bwMode="auto">
            <a:xfrm>
              <a:off x="8401050" y="115889"/>
              <a:ext cx="45720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成績排名</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p:txBody>
        </p:sp>
      </p:grpSp>
      <p:sp>
        <p:nvSpPr>
          <p:cNvPr id="44"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參、技優保送入學招生作業流程</a:t>
            </a:r>
          </a:p>
        </p:txBody>
      </p:sp>
    </p:spTree>
    <p:extLst>
      <p:ext uri="{BB962C8B-B14F-4D97-AF65-F5344CB8AC3E}">
        <p14:creationId xmlns:p14="http://schemas.microsoft.com/office/powerpoint/2010/main" val="11038952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4294967295"/>
          </p:nvPr>
        </p:nvSpPr>
        <p:spPr>
          <a:xfrm>
            <a:off x="6261125" y="1410312"/>
            <a:ext cx="5732438" cy="1846263"/>
          </a:xfrm>
        </p:spPr>
        <p:txBody>
          <a:bodyPr>
            <a:noAutofit/>
          </a:bodyPr>
          <a:lstStyle/>
          <a:p>
            <a:pPr marL="358775" indent="-358775">
              <a:buBlip>
                <a:blip r:embed="rId3"/>
              </a:buBlip>
            </a:pPr>
            <a:r>
              <a:rPr lang="zh-TW" altLang="en-US" sz="2200" dirty="0">
                <a:latin typeface="微軟正黑體" panose="020B0604030504040204" pitchFamily="34" charset="-120"/>
                <a:ea typeface="微軟正黑體" panose="020B0604030504040204" pitchFamily="34" charset="-120"/>
              </a:rPr>
              <a:t>不採計統測成績</a:t>
            </a:r>
            <a:endParaRPr lang="en-US" altLang="zh-TW" sz="2200" dirty="0">
              <a:latin typeface="微軟正黑體" panose="020B0604030504040204" pitchFamily="34" charset="-120"/>
              <a:ea typeface="微軟正黑體" panose="020B0604030504040204" pitchFamily="34" charset="-120"/>
            </a:endParaRPr>
          </a:p>
          <a:p>
            <a:pPr marL="0" indent="0">
              <a:buNone/>
            </a:pPr>
            <a:endParaRPr lang="en-US" altLang="zh-TW" sz="2200" dirty="0">
              <a:latin typeface="微軟正黑體" panose="020B0604030504040204" pitchFamily="34" charset="-120"/>
              <a:ea typeface="微軟正黑體" panose="020B0604030504040204" pitchFamily="34" charset="-120"/>
            </a:endParaRPr>
          </a:p>
          <a:p>
            <a:pPr marL="358775" indent="-358775">
              <a:buBlip>
                <a:blip r:embed="rId3"/>
              </a:buBlip>
            </a:pPr>
            <a:r>
              <a:rPr lang="zh-TW" altLang="en-US" sz="2200" dirty="0">
                <a:latin typeface="微軟正黑體" panose="020B0604030504040204" pitchFamily="34" charset="-120"/>
                <a:ea typeface="微軟正黑體" panose="020B0604030504040204" pitchFamily="34" charset="-120"/>
              </a:rPr>
              <a:t>按各類別依左表獲獎等第排名</a:t>
            </a:r>
            <a:endParaRPr lang="en-US" altLang="zh-TW" sz="2200" dirty="0">
              <a:latin typeface="微軟正黑體" panose="020B0604030504040204" pitchFamily="34" charset="-120"/>
              <a:ea typeface="微軟正黑體" panose="020B0604030504040204" pitchFamily="34" charset="-120"/>
            </a:endParaRPr>
          </a:p>
          <a:p>
            <a:pPr marL="361950" indent="0">
              <a:buNone/>
            </a:pPr>
            <a:r>
              <a:rPr lang="zh-TW" altLang="en-US" sz="2200" dirty="0">
                <a:latin typeface="微軟正黑體" panose="020B0604030504040204" pitchFamily="34" charset="-120"/>
                <a:ea typeface="微軟正黑體" panose="020B0604030504040204" pitchFamily="34" charset="-120"/>
              </a:rPr>
              <a:t>如獲獎等第相同時，則以該職種</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類</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競賽參加人數為參酌順序，競賽人數較多者，排名在前</a:t>
            </a:r>
            <a:endParaRPr lang="en-US" altLang="zh-TW" sz="2200" dirty="0">
              <a:latin typeface="微軟正黑體" panose="020B0604030504040204" pitchFamily="34" charset="-120"/>
              <a:ea typeface="微軟正黑體" panose="020B0604030504040204" pitchFamily="34" charset="-120"/>
            </a:endParaRPr>
          </a:p>
          <a:p>
            <a:pPr marL="0" indent="0">
              <a:buNone/>
            </a:pPr>
            <a:endParaRPr lang="zh-TW" altLang="en-US" sz="2200" dirty="0">
              <a:latin typeface="微軟正黑體" panose="020B0604030504040204" pitchFamily="34" charset="-120"/>
              <a:ea typeface="微軟正黑體" panose="020B0604030504040204" pitchFamily="34" charset="-120"/>
            </a:endParaRPr>
          </a:p>
        </p:txBody>
      </p:sp>
      <p:graphicFrame>
        <p:nvGraphicFramePr>
          <p:cNvPr id="84200" name="Group 232"/>
          <p:cNvGraphicFramePr>
            <a:graphicFrameLocks noGrp="1"/>
          </p:cNvGraphicFramePr>
          <p:nvPr>
            <p:ph sz="half" idx="4294967295"/>
            <p:extLst>
              <p:ext uri="{D42A27DB-BD31-4B8C-83A1-F6EECF244321}">
                <p14:modId xmlns:p14="http://schemas.microsoft.com/office/powerpoint/2010/main" val="739756078"/>
              </p:ext>
            </p:extLst>
          </p:nvPr>
        </p:nvGraphicFramePr>
        <p:xfrm>
          <a:off x="1188015" y="2228599"/>
          <a:ext cx="4901565" cy="4170365"/>
        </p:xfrm>
        <a:graphic>
          <a:graphicData uri="http://schemas.openxmlformats.org/drawingml/2006/table">
            <a:tbl>
              <a:tblPr/>
              <a:tblGrid>
                <a:gridCol w="2672080">
                  <a:extLst>
                    <a:ext uri="{9D8B030D-6E8A-4147-A177-3AD203B41FA5}">
                      <a16:colId xmlns:a16="http://schemas.microsoft.com/office/drawing/2014/main" val="20000"/>
                    </a:ext>
                  </a:extLst>
                </a:gridCol>
                <a:gridCol w="1386205">
                  <a:extLst>
                    <a:ext uri="{9D8B030D-6E8A-4147-A177-3AD203B41FA5}">
                      <a16:colId xmlns:a16="http://schemas.microsoft.com/office/drawing/2014/main" val="20001"/>
                    </a:ext>
                  </a:extLst>
                </a:gridCol>
                <a:gridCol w="843280">
                  <a:extLst>
                    <a:ext uri="{9D8B030D-6E8A-4147-A177-3AD203B41FA5}">
                      <a16:colId xmlns:a16="http://schemas.microsoft.com/office/drawing/2014/main" val="20002"/>
                    </a:ext>
                  </a:extLst>
                </a:gridCol>
              </a:tblGrid>
              <a:tr h="339725">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競賽名稱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競賽名次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等第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17500">
                <a:tc rowSpan="4">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國際展能節職業技能競賽</a:t>
                      </a:r>
                    </a:p>
                    <a:p>
                      <a:pPr marL="0" marR="0" lvl="0" indent="0" algn="l" defTabSz="914400" rtl="0" eaLnBrk="0" fontAlgn="base" latinLnBrk="0" hangingPunct="0">
                        <a:lnSpc>
                          <a:spcPct val="11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國際科技展覽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第一等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第二等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第三等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優勝</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第四等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61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國際技能競賽</a:t>
                      </a:r>
                    </a:p>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國際展能節職業技能競賽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正</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備</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取國手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第五等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5913">
                <a:tc rowSpan="3">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全國技能競賽</a:t>
                      </a:r>
                    </a:p>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全國身心障礙者技能競賽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金牌</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第六等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銀牌</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第七等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銅牌</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第八等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17500">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全國高級中等學校技藝競賽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第八等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5913">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第九等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17500">
                <a:tc vMerge="1">
                  <a:txBody>
                    <a:bodyPr/>
                    <a:lstStyle/>
                    <a:p>
                      <a:endParaRPr lang="zh-TW" altLang="en-US"/>
                    </a:p>
                  </a:txBody>
                  <a:tcPr/>
                </a:tc>
                <a:tc>
                  <a:txBody>
                    <a:bodyPr/>
                    <a:lstStyle/>
                    <a:p>
                      <a:pPr marL="0" marR="0" lvl="0" indent="0" algn="l"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kumimoji="1" lang="zh-TW"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第十等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10" name="圓角矩形 9"/>
          <p:cNvSpPr/>
          <p:nvPr/>
        </p:nvSpPr>
        <p:spPr bwMode="auto">
          <a:xfrm>
            <a:off x="889695" y="808458"/>
            <a:ext cx="23574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華康儷楷書" panose="03000509000000000000" pitchFamily="65" charset="-120"/>
              <a:ea typeface="華康儷楷書" panose="03000509000000000000" pitchFamily="65" charset="-120"/>
            </a:endParaRPr>
          </a:p>
        </p:txBody>
      </p:sp>
      <p:sp>
        <p:nvSpPr>
          <p:cNvPr id="37944" name="矩形 10"/>
          <p:cNvSpPr>
            <a:spLocks noChangeArrowheads="1"/>
          </p:cNvSpPr>
          <p:nvPr/>
        </p:nvSpPr>
        <p:spPr bwMode="auto">
          <a:xfrm>
            <a:off x="1361183" y="863014"/>
            <a:ext cx="1414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dirty="0">
                <a:solidFill>
                  <a:schemeClr val="bg1"/>
                </a:solidFill>
                <a:latin typeface="微軟正黑體" panose="020B0604030504040204" pitchFamily="34" charset="-120"/>
                <a:ea typeface="微軟正黑體" panose="020B0604030504040204" pitchFamily="34" charset="-120"/>
              </a:rPr>
              <a:t>資格審查</a:t>
            </a:r>
          </a:p>
        </p:txBody>
      </p:sp>
      <p:grpSp>
        <p:nvGrpSpPr>
          <p:cNvPr id="37945" name="群組 25"/>
          <p:cNvGrpSpPr>
            <a:grpSpLocks/>
          </p:cNvGrpSpPr>
          <p:nvPr/>
        </p:nvGrpSpPr>
        <p:grpSpPr bwMode="auto">
          <a:xfrm>
            <a:off x="6270555" y="786814"/>
            <a:ext cx="2357438" cy="500062"/>
            <a:chOff x="285750" y="3475038"/>
            <a:chExt cx="2357438" cy="500062"/>
          </a:xfrm>
        </p:grpSpPr>
        <p:sp>
          <p:nvSpPr>
            <p:cNvPr id="12" name="圓角矩形 11"/>
            <p:cNvSpPr/>
            <p:nvPr/>
          </p:nvSpPr>
          <p:spPr bwMode="auto">
            <a:xfrm>
              <a:off x="285750" y="3475038"/>
              <a:ext cx="2357438" cy="500062"/>
            </a:xfrm>
            <a:prstGeom prst="roundRect">
              <a:avLst/>
            </a:prstGeom>
            <a:gradFill>
              <a:gsLst>
                <a:gs pos="0">
                  <a:schemeClr val="accent6">
                    <a:lumMod val="75000"/>
                  </a:schemeClr>
                </a:gs>
                <a:gs pos="80000">
                  <a:schemeClr val="accent6">
                    <a:shade val="93000"/>
                    <a:satMod val="130000"/>
                  </a:schemeClr>
                </a:gs>
                <a:gs pos="100000">
                  <a:schemeClr val="accent6">
                    <a:shade val="94000"/>
                    <a:satMod val="13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7959" name="矩形 12"/>
            <p:cNvSpPr>
              <a:spLocks noChangeArrowheads="1"/>
            </p:cNvSpPr>
            <p:nvPr/>
          </p:nvSpPr>
          <p:spPr bwMode="auto">
            <a:xfrm>
              <a:off x="757238" y="3513138"/>
              <a:ext cx="141446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dirty="0">
                  <a:solidFill>
                    <a:schemeClr val="bg1"/>
                  </a:solidFill>
                  <a:latin typeface="微軟正黑體" panose="020B0604030504040204" pitchFamily="34" charset="-120"/>
                  <a:ea typeface="微軟正黑體" panose="020B0604030504040204" pitchFamily="34" charset="-120"/>
                </a:rPr>
                <a:t>成績排名</a:t>
              </a:r>
            </a:p>
          </p:txBody>
        </p:sp>
      </p:grpSp>
      <p:sp>
        <p:nvSpPr>
          <p:cNvPr id="37947" name="Rectangle 3"/>
          <p:cNvSpPr txBox="1">
            <a:spLocks noChangeArrowheads="1"/>
          </p:cNvSpPr>
          <p:nvPr/>
        </p:nvSpPr>
        <p:spPr bwMode="auto">
          <a:xfrm>
            <a:off x="982506" y="1386846"/>
            <a:ext cx="5312584" cy="82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buFontTx/>
              <a:buBlip>
                <a:blip r:embed="rId3"/>
              </a:buBlip>
            </a:pPr>
            <a:r>
              <a:rPr lang="zh-TW" altLang="en-US" sz="2200" dirty="0">
                <a:latin typeface="微軟正黑體" panose="020B0604030504040204" pitchFamily="34" charset="-120"/>
                <a:ea typeface="微軟正黑體" panose="020B0604030504040204" pitchFamily="34" charset="-120"/>
              </a:rPr>
              <a:t>高中職畢結業生或具同等學力考生</a:t>
            </a:r>
            <a:endParaRPr lang="en-US" altLang="zh-TW" sz="2200" dirty="0">
              <a:latin typeface="微軟正黑體" panose="020B0604030504040204" pitchFamily="34" charset="-120"/>
              <a:ea typeface="微軟正黑體" panose="020B0604030504040204" pitchFamily="34" charset="-120"/>
            </a:endParaRPr>
          </a:p>
          <a:p>
            <a:pPr eaLnBrk="1" hangingPunct="1">
              <a:buFontTx/>
              <a:buBlip>
                <a:blip r:embed="rId3"/>
              </a:buBlip>
            </a:pPr>
            <a:r>
              <a:rPr lang="zh-TW" altLang="en-US" sz="2200" dirty="0">
                <a:latin typeface="微軟正黑體" panose="020B0604030504040204" pitchFamily="34" charset="-120"/>
                <a:ea typeface="微軟正黑體" panose="020B0604030504040204" pitchFamily="34" charset="-120"/>
              </a:rPr>
              <a:t>符合保送競賽資格</a:t>
            </a:r>
          </a:p>
        </p:txBody>
      </p:sp>
      <p:sp>
        <p:nvSpPr>
          <p:cNvPr id="24" name="矩形 29"/>
          <p:cNvSpPr>
            <a:spLocks noChangeArrowheads="1"/>
          </p:cNvSpPr>
          <p:nvPr/>
        </p:nvSpPr>
        <p:spPr bwMode="auto">
          <a:xfrm>
            <a:off x="6184831" y="4482983"/>
            <a:ext cx="6007169" cy="118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0" indent="0" eaLnBrk="1" hangingPunct="1">
              <a:spcBef>
                <a:spcPts val="1800"/>
              </a:spcBef>
              <a:buNone/>
            </a:pPr>
            <a:r>
              <a:rPr lang="zh-TW" altLang="en-US" sz="2200" dirty="0">
                <a:latin typeface="微軟正黑體" panose="020B0604030504040204" pitchFamily="34" charset="-120"/>
                <a:ea typeface="微軟正黑體" panose="020B0604030504040204" pitchFamily="34" charset="-120"/>
              </a:rPr>
              <a:t>本委員會網站提供審查結果查詢</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含資格審查結果</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低收入戶或中低收入戶身分</a:t>
            </a:r>
            <a:r>
              <a:rPr lang="en-US" altLang="zh-TW" sz="2200" dirty="0">
                <a:latin typeface="微軟正黑體" panose="020B0604030504040204" pitchFamily="34" charset="-120"/>
                <a:ea typeface="微軟正黑體" panose="020B0604030504040204" pitchFamily="34" charset="-120"/>
              </a:rPr>
              <a:t>)</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、成績排名</a:t>
            </a:r>
            <a:endParaRPr lang="en-US" altLang="zh-TW" sz="2200" dirty="0">
              <a:latin typeface="微軟正黑體" panose="020B0604030504040204" pitchFamily="34" charset="-120"/>
              <a:ea typeface="微軟正黑體" panose="020B0604030504040204" pitchFamily="34" charset="-120"/>
            </a:endParaRPr>
          </a:p>
          <a:p>
            <a:pPr marL="0" indent="0" eaLnBrk="1" hangingPunct="1">
              <a:spcBef>
                <a:spcPts val="1800"/>
              </a:spcBef>
              <a:buNone/>
            </a:pPr>
            <a:r>
              <a:rPr lang="zh-TW" altLang="en-US" sz="2200" dirty="0">
                <a:latin typeface="微軟正黑體" panose="020B0604030504040204" pitchFamily="34" charset="-120"/>
                <a:ea typeface="微軟正黑體" panose="020B0604030504040204" pitchFamily="34" charset="-120"/>
              </a:rPr>
              <a:t>依考生報名類別提供</a:t>
            </a:r>
            <a:r>
              <a:rPr lang="zh-TW" altLang="en-US" sz="2200" b="1" dirty="0">
                <a:latin typeface="微軟正黑體" panose="020B0604030504040204" pitchFamily="34" charset="-120"/>
                <a:ea typeface="微軟正黑體" panose="020B0604030504040204" pitchFamily="34" charset="-120"/>
              </a:rPr>
              <a:t>保送類別</a:t>
            </a:r>
            <a:r>
              <a:rPr lang="zh-TW" altLang="en-US" sz="2200" dirty="0">
                <a:latin typeface="微軟正黑體" panose="020B0604030504040204" pitchFamily="34" charset="-120"/>
                <a:ea typeface="微軟正黑體" panose="020B0604030504040204" pitchFamily="34" charset="-120"/>
              </a:rPr>
              <a:t>及</a:t>
            </a:r>
            <a:r>
              <a:rPr lang="zh-TW" altLang="en-US" sz="2200" b="1" dirty="0">
                <a:latin typeface="微軟正黑體" panose="020B0604030504040204" pitchFamily="34" charset="-120"/>
                <a:ea typeface="微軟正黑體" panose="020B0604030504040204" pitchFamily="34" charset="-120"/>
              </a:rPr>
              <a:t>不限類別</a:t>
            </a:r>
            <a:r>
              <a:rPr lang="zh-TW" altLang="en-US" sz="2200" dirty="0">
                <a:latin typeface="微軟正黑體" panose="020B0604030504040204" pitchFamily="34" charset="-120"/>
                <a:ea typeface="微軟正黑體" panose="020B0604030504040204" pitchFamily="34" charset="-120"/>
              </a:rPr>
              <a:t>排名</a:t>
            </a:r>
            <a:endParaRPr lang="en-US" altLang="zh-TW" sz="2200"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6270555" y="3846421"/>
            <a:ext cx="2789238" cy="500062"/>
            <a:chOff x="5295700" y="4095412"/>
            <a:chExt cx="2789238" cy="500062"/>
          </a:xfrm>
        </p:grpSpPr>
        <p:sp>
          <p:nvSpPr>
            <p:cNvPr id="25" name="圓角矩形 24"/>
            <p:cNvSpPr/>
            <p:nvPr/>
          </p:nvSpPr>
          <p:spPr bwMode="auto">
            <a:xfrm>
              <a:off x="5295700" y="4095412"/>
              <a:ext cx="27892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6" name="矩形 10"/>
            <p:cNvSpPr>
              <a:spLocks noChangeArrowheads="1"/>
            </p:cNvSpPr>
            <p:nvPr/>
          </p:nvSpPr>
          <p:spPr bwMode="auto">
            <a:xfrm>
              <a:off x="5341738" y="4133512"/>
              <a:ext cx="2640034"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dirty="0">
                  <a:solidFill>
                    <a:schemeClr val="bg1"/>
                  </a:solidFill>
                  <a:latin typeface="微軟正黑體" panose="020B0604030504040204" pitchFamily="34" charset="-120"/>
                  <a:ea typeface="微軟正黑體" panose="020B0604030504040204" pitchFamily="34" charset="-120"/>
                </a:rPr>
                <a:t>資格審查結果公告</a:t>
              </a:r>
            </a:p>
          </p:txBody>
        </p:sp>
      </p:grpSp>
      <p:sp>
        <p:nvSpPr>
          <p:cNvPr id="27" name="矩形 1"/>
          <p:cNvSpPr>
            <a:spLocks noChangeArrowheads="1"/>
          </p:cNvSpPr>
          <p:nvPr/>
        </p:nvSpPr>
        <p:spPr bwMode="auto">
          <a:xfrm>
            <a:off x="8956627" y="3846718"/>
            <a:ext cx="32976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【112.2.22(</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)10:00】</a:t>
            </a:r>
            <a:endPar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9" name="群組 28"/>
          <p:cNvGrpSpPr/>
          <p:nvPr/>
        </p:nvGrpSpPr>
        <p:grpSpPr>
          <a:xfrm>
            <a:off x="9363075" y="815704"/>
            <a:ext cx="2630488" cy="1214437"/>
            <a:chOff x="7896225" y="115889"/>
            <a:chExt cx="2630488" cy="1214437"/>
          </a:xfrm>
        </p:grpSpPr>
        <p:grpSp>
          <p:nvGrpSpPr>
            <p:cNvPr id="33" name="群組 26"/>
            <p:cNvGrpSpPr>
              <a:grpSpLocks/>
            </p:cNvGrpSpPr>
            <p:nvPr/>
          </p:nvGrpSpPr>
          <p:grpSpPr bwMode="auto">
            <a:xfrm>
              <a:off x="7896225" y="115889"/>
              <a:ext cx="2630488" cy="1214437"/>
              <a:chOff x="6228184" y="1071563"/>
              <a:chExt cx="2630066" cy="1214437"/>
            </a:xfrm>
          </p:grpSpPr>
          <p:sp>
            <p:nvSpPr>
              <p:cNvPr id="35" name="圓角矩形 34"/>
              <p:cNvSpPr/>
              <p:nvPr/>
            </p:nvSpPr>
            <p:spPr bwMode="auto">
              <a:xfrm>
                <a:off x="6228184"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報名</a:t>
                </a:r>
              </a:p>
            </p:txBody>
          </p:sp>
          <p:sp>
            <p:nvSpPr>
              <p:cNvPr id="36" name="圓角矩形 35"/>
              <p:cNvSpPr/>
              <p:nvPr/>
            </p:nvSpPr>
            <p:spPr bwMode="auto">
              <a:xfrm>
                <a:off x="7337667" y="1071563"/>
                <a:ext cx="39840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7" name="圓角矩形 36"/>
              <p:cNvSpPr/>
              <p:nvPr/>
            </p:nvSpPr>
            <p:spPr bwMode="auto">
              <a:xfrm>
                <a:off x="7882095" y="1071563"/>
                <a:ext cx="447507"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網路登記志願</a:t>
                </a:r>
              </a:p>
            </p:txBody>
          </p:sp>
          <p:sp>
            <p:nvSpPr>
              <p:cNvPr id="46" name="圓角矩形 45"/>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分發放榜</a:t>
                </a:r>
              </a:p>
            </p:txBody>
          </p:sp>
          <p:cxnSp>
            <p:nvCxnSpPr>
              <p:cNvPr id="47" name="直線單箭頭接點 46"/>
              <p:cNvCxnSpPr>
                <a:stCxn id="35" idx="3"/>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8" name="直線單箭頭接點 47"/>
              <p:cNvCxnSpPr>
                <a:endCxn id="36" idx="1"/>
              </p:cNvCxnSpPr>
              <p:nvPr/>
            </p:nvCxnSpPr>
            <p:spPr bwMode="auto">
              <a:xfrm>
                <a:off x="7090059" y="1678782"/>
                <a:ext cx="24760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9" name="直線單箭頭接點 48"/>
              <p:cNvCxnSpPr>
                <a:stCxn id="36" idx="3"/>
                <a:endCxn id="37" idx="1"/>
              </p:cNvCxnSpPr>
              <p:nvPr/>
            </p:nvCxnSpPr>
            <p:spPr bwMode="auto">
              <a:xfrm>
                <a:off x="7736067" y="1678782"/>
                <a:ext cx="14602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50" name="直線單箭頭接點 49"/>
              <p:cNvCxnSpPr>
                <a:stCxn id="37" idx="3"/>
                <a:endCxn id="46" idx="1"/>
              </p:cNvCxnSpPr>
              <p:nvPr/>
            </p:nvCxnSpPr>
            <p:spPr bwMode="auto">
              <a:xfrm>
                <a:off x="8329602" y="1678782"/>
                <a:ext cx="17151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4" name="圓角矩形 33"/>
            <p:cNvSpPr/>
            <p:nvPr/>
          </p:nvSpPr>
          <p:spPr bwMode="auto">
            <a:xfrm>
              <a:off x="8401050" y="115889"/>
              <a:ext cx="45720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成績排名</a:t>
              </a:r>
            </a:p>
            <a:p>
              <a:pPr algn="dist"/>
              <a:r>
                <a:rPr lang="zh-TW" altLang="en-US" sz="1400" dirty="0">
                  <a:solidFill>
                    <a:schemeClr val="bg1"/>
                  </a:solidFill>
                  <a:latin typeface="華康儷楷書" panose="03000509000000000000" pitchFamily="65" charset="-120"/>
                  <a:ea typeface="華康儷楷書" panose="03000509000000000000" pitchFamily="65" charset="-120"/>
                </a:rPr>
                <a:t>資格審查</a:t>
              </a:r>
            </a:p>
          </p:txBody>
        </p:sp>
      </p:grpSp>
      <p:sp>
        <p:nvSpPr>
          <p:cNvPr id="51"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a:solidFill>
                  <a:prstClr val="black"/>
                </a:solidFill>
                <a:latin typeface="微軟正黑體" panose="020B0604030504040204" pitchFamily="34" charset="-120"/>
                <a:ea typeface="微軟正黑體" panose="020B0604030504040204" pitchFamily="34" charset="-120"/>
              </a:rPr>
              <a:t>參、技優保送入學招生作業流程</a:t>
            </a:r>
            <a:endParaRPr lang="zh-TW" altLang="en-US" sz="2100" b="1" spc="-75"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785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AA127CC-885C-41EE-B28B-1AB81EF732B4}"/>
              </a:ext>
            </a:extLst>
          </p:cNvPr>
          <p:cNvPicPr>
            <a:picLocks noChangeAspect="1"/>
          </p:cNvPicPr>
          <p:nvPr/>
        </p:nvPicPr>
        <p:blipFill>
          <a:blip r:embed="rId3"/>
          <a:stretch>
            <a:fillRect/>
          </a:stretch>
        </p:blipFill>
        <p:spPr>
          <a:xfrm>
            <a:off x="697162" y="816681"/>
            <a:ext cx="6422871" cy="5884582"/>
          </a:xfrm>
          <a:prstGeom prst="rect">
            <a:avLst/>
          </a:prstGeom>
          <a:ln>
            <a:solidFill>
              <a:schemeClr val="tx1"/>
            </a:solidFill>
          </a:ln>
        </p:spPr>
      </p:pic>
      <p:pic>
        <p:nvPicPr>
          <p:cNvPr id="3" name="圖片 2">
            <a:extLst>
              <a:ext uri="{FF2B5EF4-FFF2-40B4-BE49-F238E27FC236}">
                <a16:creationId xmlns:a16="http://schemas.microsoft.com/office/drawing/2014/main" id="{4173CB81-D5A0-46B2-9288-332327C93DF1}"/>
              </a:ext>
            </a:extLst>
          </p:cNvPr>
          <p:cNvPicPr>
            <a:picLocks noChangeAspect="1"/>
          </p:cNvPicPr>
          <p:nvPr/>
        </p:nvPicPr>
        <p:blipFill>
          <a:blip r:embed="rId4"/>
          <a:stretch>
            <a:fillRect/>
          </a:stretch>
        </p:blipFill>
        <p:spPr>
          <a:xfrm>
            <a:off x="7138966" y="816681"/>
            <a:ext cx="4895348" cy="3663644"/>
          </a:xfrm>
          <a:prstGeom prst="rect">
            <a:avLst/>
          </a:prstGeom>
          <a:ln>
            <a:solidFill>
              <a:schemeClr val="tx1"/>
            </a:solidFill>
          </a:ln>
        </p:spPr>
      </p:pic>
      <p:sp>
        <p:nvSpPr>
          <p:cNvPr id="11" name="標題 1"/>
          <p:cNvSpPr>
            <a:spLocks noGrp="1"/>
          </p:cNvSpPr>
          <p:nvPr>
            <p:ph type="title"/>
          </p:nvPr>
        </p:nvSpPr>
        <p:spPr>
          <a:xfrm>
            <a:off x="838200" y="156736"/>
            <a:ext cx="10515600" cy="515821"/>
          </a:xfrm>
        </p:spPr>
        <p:txBody>
          <a:bodyPr>
            <a:normAutofit/>
          </a:bodyPr>
          <a:lstStyle/>
          <a:p>
            <a:r>
              <a:rPr lang="zh-TW" altLang="en-US" sz="2100" b="1" spc="-75" dirty="0">
                <a:solidFill>
                  <a:prstClr val="black"/>
                </a:solidFill>
                <a:latin typeface="微軟正黑體" panose="020B0604030504040204" pitchFamily="34" charset="-120"/>
                <a:ea typeface="微軟正黑體" panose="020B0604030504040204" pitchFamily="34" charset="-120"/>
              </a:rPr>
              <a:t>壹、招生簡章查詢系統</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技優甄審</a:t>
            </a:r>
          </a:p>
        </p:txBody>
      </p:sp>
      <p:sp>
        <p:nvSpPr>
          <p:cNvPr id="12" name="向右箭號 9">
            <a:extLst>
              <a:ext uri="{FF2B5EF4-FFF2-40B4-BE49-F238E27FC236}">
                <a16:creationId xmlns:a16="http://schemas.microsoft.com/office/drawing/2014/main" id="{3A0A0E52-C7C9-4047-9E6E-0E56B296344B}"/>
              </a:ext>
            </a:extLst>
          </p:cNvPr>
          <p:cNvSpPr/>
          <p:nvPr/>
        </p:nvSpPr>
        <p:spPr>
          <a:xfrm>
            <a:off x="4105624" y="6168407"/>
            <a:ext cx="588976" cy="36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latin typeface="華康儷楷書" panose="03000509000000000000" pitchFamily="65" charset="-120"/>
              <a:ea typeface="華康儷楷書" panose="03000509000000000000" pitchFamily="65" charset="-120"/>
            </a:endParaRPr>
          </a:p>
        </p:txBody>
      </p:sp>
      <p:sp>
        <p:nvSpPr>
          <p:cNvPr id="19" name="右彎箭號 18"/>
          <p:cNvSpPr/>
          <p:nvPr/>
        </p:nvSpPr>
        <p:spPr>
          <a:xfrm rot="10800000">
            <a:off x="11395060" y="3739081"/>
            <a:ext cx="488961" cy="880647"/>
          </a:xfrm>
          <a:prstGeom prst="ben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華康儷楷書" panose="03000509000000000000" pitchFamily="65" charset="-120"/>
              <a:ea typeface="華康儷楷書" panose="03000509000000000000" pitchFamily="65" charset="-120"/>
            </a:endParaRPr>
          </a:p>
        </p:txBody>
      </p:sp>
      <p:pic>
        <p:nvPicPr>
          <p:cNvPr id="7" name="圖片 6">
            <a:extLst>
              <a:ext uri="{FF2B5EF4-FFF2-40B4-BE49-F238E27FC236}">
                <a16:creationId xmlns:a16="http://schemas.microsoft.com/office/drawing/2014/main" id="{B1A70A7E-8FC5-444B-AEA9-3843609B4C13}"/>
              </a:ext>
            </a:extLst>
          </p:cNvPr>
          <p:cNvPicPr>
            <a:picLocks noChangeAspect="1"/>
          </p:cNvPicPr>
          <p:nvPr/>
        </p:nvPicPr>
        <p:blipFill>
          <a:blip r:embed="rId5"/>
          <a:stretch>
            <a:fillRect/>
          </a:stretch>
        </p:blipFill>
        <p:spPr>
          <a:xfrm>
            <a:off x="7138966" y="3963448"/>
            <a:ext cx="4217732" cy="2739038"/>
          </a:xfrm>
          <a:prstGeom prst="rect">
            <a:avLst/>
          </a:prstGeom>
          <a:ln>
            <a:solidFill>
              <a:schemeClr val="tx1"/>
            </a:solidFill>
          </a:ln>
        </p:spPr>
      </p:pic>
      <p:pic>
        <p:nvPicPr>
          <p:cNvPr id="2" name="圖片 1"/>
          <p:cNvPicPr>
            <a:picLocks noChangeAspect="1"/>
          </p:cNvPicPr>
          <p:nvPr/>
        </p:nvPicPr>
        <p:blipFill rotWithShape="1">
          <a:blip r:embed="rId6" cstate="print">
            <a:extLst>
              <a:ext uri="{28A0092B-C50C-407E-A947-70E740481C1C}">
                <a14:useLocalDpi xmlns:a14="http://schemas.microsoft.com/office/drawing/2010/main" val="0"/>
              </a:ext>
            </a:extLst>
          </a:blip>
          <a:srcRect l="8358" t="8261" r="8454" b="8406"/>
          <a:stretch/>
        </p:blipFill>
        <p:spPr>
          <a:xfrm>
            <a:off x="697162" y="2427114"/>
            <a:ext cx="1099361" cy="1101276"/>
          </a:xfrm>
          <a:prstGeom prst="rect">
            <a:avLst/>
          </a:prstGeom>
        </p:spPr>
      </p:pic>
    </p:spTree>
    <p:extLst>
      <p:ext uri="{BB962C8B-B14F-4D97-AF65-F5344CB8AC3E}">
        <p14:creationId xmlns:p14="http://schemas.microsoft.com/office/powerpoint/2010/main" val="407851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bwMode="auto">
          <a:xfrm>
            <a:off x="1042347" y="967808"/>
            <a:ext cx="2357438" cy="50006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華康儷楷書" panose="03000509000000000000" pitchFamily="65" charset="-120"/>
              <a:ea typeface="華康儷楷書" panose="03000509000000000000" pitchFamily="65" charset="-120"/>
            </a:endParaRPr>
          </a:p>
        </p:txBody>
      </p:sp>
      <p:sp>
        <p:nvSpPr>
          <p:cNvPr id="38919" name="矩形 10"/>
          <p:cNvSpPr>
            <a:spLocks noChangeArrowheads="1"/>
          </p:cNvSpPr>
          <p:nvPr/>
        </p:nvSpPr>
        <p:spPr bwMode="auto">
          <a:xfrm>
            <a:off x="1401494" y="1005908"/>
            <a:ext cx="172243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400" dirty="0">
                <a:solidFill>
                  <a:schemeClr val="bg1"/>
                </a:solidFill>
                <a:latin typeface="微軟正黑體" panose="020B0604030504040204" pitchFamily="34" charset="-120"/>
                <a:ea typeface="微軟正黑體" panose="020B0604030504040204" pitchFamily="34" charset="-120"/>
              </a:rPr>
              <a:t>繳交報名費</a:t>
            </a:r>
          </a:p>
        </p:txBody>
      </p:sp>
      <p:sp>
        <p:nvSpPr>
          <p:cNvPr id="83976" name="Rectangle 3"/>
          <p:cNvSpPr txBox="1">
            <a:spLocks noChangeArrowheads="1"/>
          </p:cNvSpPr>
          <p:nvPr/>
        </p:nvSpPr>
        <p:spPr bwMode="auto">
          <a:xfrm>
            <a:off x="1082675" y="2311519"/>
            <a:ext cx="10553700" cy="411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600"/>
              </a:spcBef>
              <a:spcAft>
                <a:spcPts val="600"/>
              </a:spcAft>
              <a:buBlip>
                <a:blip r:embed="rId3"/>
              </a:buBlip>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符合資格考生須於</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112.3.1(</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，至本委員會網站「繳款帳號查詢及繳款單列印系統」查詢繳款帳號與金額並下載繳款單</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eaLnBrk="1" hangingPunct="1">
              <a:spcBef>
                <a:spcPts val="600"/>
              </a:spcBef>
              <a:spcAft>
                <a:spcPts val="600"/>
              </a:spcAft>
              <a:buNone/>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繳款帳號每人皆不同</a:t>
            </a:r>
            <a:r>
              <a:rPr lang="zh-TW" altLang="en-US" sz="22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切勿以他人繳款帳號繳費或與他人合併繳費</a:t>
            </a:r>
            <a:endParaRPr lang="en-US" altLang="zh-TW" sz="22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spcBef>
                <a:spcPts val="600"/>
              </a:spcBef>
              <a:spcAft>
                <a:spcPts val="600"/>
              </a:spcAft>
              <a:buBlip>
                <a:blip r:embed="rId3"/>
              </a:buBlip>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報名費新臺幣</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200</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元，須在</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112.3.3(</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)24:00</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完成繳費</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marL="384175" lvl="1" indent="0" eaLnBrk="1" hangingPunct="1">
              <a:spcBef>
                <a:spcPts val="600"/>
              </a:spcBef>
              <a:spcAft>
                <a:spcPts val="600"/>
              </a:spcAft>
              <a:buNone/>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審查通過低收入戶考生或僅報名不限類別考生免繳報名費</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a:p>
            <a:pPr marL="384175" lvl="1" indent="0" eaLnBrk="1" hangingPunct="1">
              <a:spcBef>
                <a:spcPts val="600"/>
              </a:spcBef>
              <a:spcAft>
                <a:spcPts val="600"/>
              </a:spcAft>
              <a:buNone/>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中低收入戶考生可減免</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，繳交新臺幣</a:t>
            </a: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元報名費</a:t>
            </a:r>
          </a:p>
          <a:p>
            <a:pPr eaLnBrk="1" hangingPunct="1">
              <a:spcBef>
                <a:spcPts val="600"/>
              </a:spcBef>
              <a:spcAft>
                <a:spcPts val="600"/>
              </a:spcAft>
              <a:buBlip>
                <a:blip r:embed="rId3"/>
              </a:buBlip>
              <a:defRPr/>
            </a:pP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繳費成功才可參加網路登記志願</a:t>
            </a:r>
            <a:endPar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3982" name="矩形 24"/>
          <p:cNvSpPr>
            <a:spLocks noChangeArrowheads="1"/>
          </p:cNvSpPr>
          <p:nvPr/>
        </p:nvSpPr>
        <p:spPr bwMode="auto">
          <a:xfrm>
            <a:off x="840059" y="1553177"/>
            <a:ext cx="58801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【112.3.1(</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112.3.3(</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)24:00</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0" name="群組 19"/>
          <p:cNvGrpSpPr/>
          <p:nvPr/>
        </p:nvGrpSpPr>
        <p:grpSpPr>
          <a:xfrm>
            <a:off x="9363075" y="815704"/>
            <a:ext cx="2630488" cy="1214437"/>
            <a:chOff x="7896225" y="115889"/>
            <a:chExt cx="2630488" cy="1214437"/>
          </a:xfrm>
        </p:grpSpPr>
        <p:grpSp>
          <p:nvGrpSpPr>
            <p:cNvPr id="24" name="群組 26"/>
            <p:cNvGrpSpPr>
              <a:grpSpLocks/>
            </p:cNvGrpSpPr>
            <p:nvPr/>
          </p:nvGrpSpPr>
          <p:grpSpPr bwMode="auto">
            <a:xfrm>
              <a:off x="7896225" y="115889"/>
              <a:ext cx="2630488" cy="1214437"/>
              <a:chOff x="6228184" y="1071563"/>
              <a:chExt cx="2630066" cy="1214437"/>
            </a:xfrm>
          </p:grpSpPr>
          <p:sp>
            <p:nvSpPr>
              <p:cNvPr id="26" name="圓角矩形 25"/>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報名</a:t>
                </a:r>
              </a:p>
            </p:txBody>
          </p:sp>
          <p:sp>
            <p:nvSpPr>
              <p:cNvPr id="27" name="圓角矩形 26"/>
              <p:cNvSpPr/>
              <p:nvPr/>
            </p:nvSpPr>
            <p:spPr bwMode="auto">
              <a:xfrm>
                <a:off x="7337667" y="1071563"/>
                <a:ext cx="398400"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繳交報名費</a:t>
                </a:r>
                <a:endParaRPr lang="en-US" altLang="zh-TW" sz="1400" dirty="0">
                  <a:solidFill>
                    <a:schemeClr val="bg1"/>
                  </a:solidFill>
                  <a:latin typeface="華康儷楷書" panose="03000509000000000000" pitchFamily="65" charset="-120"/>
                  <a:ea typeface="華康儷楷書" panose="03000509000000000000" pitchFamily="65" charset="-120"/>
                </a:endParaRPr>
              </a:p>
            </p:txBody>
          </p:sp>
          <p:sp>
            <p:nvSpPr>
              <p:cNvPr id="29" name="圓角矩形 28"/>
              <p:cNvSpPr/>
              <p:nvPr/>
            </p:nvSpPr>
            <p:spPr bwMode="auto">
              <a:xfrm>
                <a:off x="7882095" y="1071563"/>
                <a:ext cx="447507"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網路登記志願</a:t>
                </a:r>
              </a:p>
            </p:txBody>
          </p:sp>
          <p:sp>
            <p:nvSpPr>
              <p:cNvPr id="30" name="圓角矩形 29"/>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分發放榜</a:t>
                </a:r>
              </a:p>
            </p:txBody>
          </p:sp>
          <p:cxnSp>
            <p:nvCxnSpPr>
              <p:cNvPr id="31" name="直線單箭頭接點 30"/>
              <p:cNvCxnSpPr>
                <a:stCxn id="26" idx="3"/>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endCxn id="27" idx="1"/>
              </p:cNvCxnSpPr>
              <p:nvPr/>
            </p:nvCxnSpPr>
            <p:spPr bwMode="auto">
              <a:xfrm>
                <a:off x="7090059" y="1678782"/>
                <a:ext cx="24760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3" name="直線單箭頭接點 32"/>
              <p:cNvCxnSpPr>
                <a:stCxn id="27" idx="3"/>
                <a:endCxn id="29" idx="1"/>
              </p:cNvCxnSpPr>
              <p:nvPr/>
            </p:nvCxnSpPr>
            <p:spPr bwMode="auto">
              <a:xfrm>
                <a:off x="7736067" y="1678782"/>
                <a:ext cx="14602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4" name="直線單箭頭接點 33"/>
              <p:cNvCxnSpPr>
                <a:stCxn id="29" idx="3"/>
                <a:endCxn id="30" idx="1"/>
              </p:cNvCxnSpPr>
              <p:nvPr/>
            </p:nvCxnSpPr>
            <p:spPr bwMode="auto">
              <a:xfrm>
                <a:off x="8329602" y="1678782"/>
                <a:ext cx="17151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25" name="圓角矩形 24"/>
            <p:cNvSpPr/>
            <p:nvPr/>
          </p:nvSpPr>
          <p:spPr bwMode="auto">
            <a:xfrm>
              <a:off x="8401050" y="115889"/>
              <a:ext cx="45720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成績排名</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p:txBody>
        </p:sp>
      </p:grpSp>
      <p:sp>
        <p:nvSpPr>
          <p:cNvPr id="3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參、技優保送入學招生作業流程</a:t>
            </a:r>
          </a:p>
        </p:txBody>
      </p:sp>
    </p:spTree>
    <p:extLst>
      <p:ext uri="{BB962C8B-B14F-4D97-AF65-F5344CB8AC3E}">
        <p14:creationId xmlns:p14="http://schemas.microsoft.com/office/powerpoint/2010/main" val="228239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1209675" y="2030141"/>
            <a:ext cx="10783888" cy="3650812"/>
          </a:xfrm>
        </p:spPr>
        <p:txBody>
          <a:bodyPr/>
          <a:lstStyle/>
          <a:p>
            <a:pPr eaLnBrk="1" hangingPunct="1">
              <a:lnSpc>
                <a:spcPct val="150000"/>
              </a:lnSpc>
              <a:buFontTx/>
              <a:buBlip>
                <a:blip r:embed="rId3"/>
              </a:buBlip>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考生至多選填</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個志願</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含「不限類別」志願</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a:p>
            <a:pPr eaLnBrk="1" hangingPunct="1">
              <a:lnSpc>
                <a:spcPct val="150000"/>
              </a:lnSpc>
              <a:buFontTx/>
              <a:buBlip>
                <a:blip r:embed="rId3"/>
              </a:buBlip>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考生於系統所選填之志願，在未確定送出前皆可修改或暫存。</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8000" lvl="1" indent="0">
              <a:lnSpc>
                <a:spcPct val="150000"/>
              </a:lnSpc>
              <a:buNone/>
            </a:pPr>
            <a:r>
              <a:rPr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一旦確定送出後即完成志願登記，不得以任何理由要求修改或重新登記，僅能上網確定送出</a:t>
            </a:r>
            <a:r>
              <a:rPr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次，請務必審慎考慮後再行送出資料，請考生特別注意</a:t>
            </a:r>
            <a:endParaRPr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ct val="150000"/>
              </a:lnSpc>
              <a:buFontTx/>
              <a:buBlip>
                <a:blip r:embed="rId3"/>
              </a:buBlip>
            </a:pP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凡於規定時間內未上網登記志願</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雖有上網登記志願但僅暫存未確定送出者</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，以未選填論，喪失登記資格與分發機會</a:t>
            </a:r>
          </a:p>
          <a:p>
            <a:pPr eaLnBrk="1" hangingPunct="1">
              <a:lnSpc>
                <a:spcPct val="150000"/>
              </a:lnSpc>
              <a:buFontTx/>
              <a:buBlip>
                <a:blip r:embed="rId3"/>
              </a:buBlip>
            </a:pP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完成志願登記「確定送出」後，應自行存檔或列印留存「登記志願表」備查</a:t>
            </a:r>
          </a:p>
        </p:txBody>
      </p:sp>
      <p:sp>
        <p:nvSpPr>
          <p:cNvPr id="13" name="圓角矩形 12"/>
          <p:cNvSpPr/>
          <p:nvPr/>
        </p:nvSpPr>
        <p:spPr bwMode="auto">
          <a:xfrm>
            <a:off x="1141494" y="922986"/>
            <a:ext cx="2357438" cy="50006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華康儷楷書" panose="03000509000000000000" pitchFamily="65" charset="-120"/>
              <a:ea typeface="華康儷楷書" panose="03000509000000000000" pitchFamily="65" charset="-120"/>
            </a:endParaRPr>
          </a:p>
        </p:txBody>
      </p:sp>
      <p:sp>
        <p:nvSpPr>
          <p:cNvPr id="14" name="矩形 13"/>
          <p:cNvSpPr/>
          <p:nvPr/>
        </p:nvSpPr>
        <p:spPr>
          <a:xfrm>
            <a:off x="1305007" y="978548"/>
            <a:ext cx="2032000" cy="387350"/>
          </a:xfrm>
          <a:prstGeom prst="rect">
            <a:avLst/>
          </a:prstGeom>
        </p:spPr>
        <p:txBody>
          <a:bodyPr wrap="none">
            <a:spAutoFit/>
          </a:bodyPr>
          <a:lstStyle/>
          <a:p>
            <a:pPr marL="342900" indent="-342900">
              <a:lnSpc>
                <a:spcPct val="80000"/>
              </a:lnSpc>
              <a:spcBef>
                <a:spcPct val="20000"/>
              </a:spcBef>
              <a:defRPr/>
            </a:pPr>
            <a:r>
              <a:rPr lang="zh-TW" altLang="en-US" sz="2400" dirty="0">
                <a:solidFill>
                  <a:schemeClr val="bg1"/>
                </a:solidFill>
                <a:latin typeface="微軟正黑體" panose="020B0604030504040204" pitchFamily="34" charset="-120"/>
                <a:ea typeface="微軟正黑體" panose="020B0604030504040204" pitchFamily="34" charset="-120"/>
                <a:cs typeface="華康中黑體" pitchFamily="49" charset="-120"/>
              </a:rPr>
              <a:t>網路登記志願</a:t>
            </a:r>
            <a:endParaRPr lang="zh-TW" altLang="en-US" sz="2400" kern="0" dirty="0">
              <a:solidFill>
                <a:schemeClr val="bg1"/>
              </a:solidFill>
              <a:latin typeface="微軟正黑體" panose="020B0604030504040204" pitchFamily="34" charset="-120"/>
              <a:ea typeface="微軟正黑體" panose="020B0604030504040204" pitchFamily="34" charset="-120"/>
              <a:cs typeface="華康中黑體" pitchFamily="49" charset="-120"/>
            </a:endParaRPr>
          </a:p>
        </p:txBody>
      </p:sp>
      <p:sp>
        <p:nvSpPr>
          <p:cNvPr id="85001" name="矩形 23"/>
          <p:cNvSpPr>
            <a:spLocks noChangeArrowheads="1"/>
          </p:cNvSpPr>
          <p:nvPr/>
        </p:nvSpPr>
        <p:spPr bwMode="auto">
          <a:xfrm>
            <a:off x="977922" y="1513845"/>
            <a:ext cx="5738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defRPr/>
            </a:pP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【112.3.6(</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)10:00-112.3.8(</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0" name="群組 19"/>
          <p:cNvGrpSpPr/>
          <p:nvPr/>
        </p:nvGrpSpPr>
        <p:grpSpPr>
          <a:xfrm>
            <a:off x="9363075" y="815704"/>
            <a:ext cx="2630488" cy="1214437"/>
            <a:chOff x="7896225" y="115889"/>
            <a:chExt cx="2630488" cy="1214437"/>
          </a:xfrm>
        </p:grpSpPr>
        <p:grpSp>
          <p:nvGrpSpPr>
            <p:cNvPr id="29" name="群組 26"/>
            <p:cNvGrpSpPr>
              <a:grpSpLocks/>
            </p:cNvGrpSpPr>
            <p:nvPr/>
          </p:nvGrpSpPr>
          <p:grpSpPr bwMode="auto">
            <a:xfrm>
              <a:off x="7896225" y="115889"/>
              <a:ext cx="2630488" cy="1214437"/>
              <a:chOff x="6228184" y="1071563"/>
              <a:chExt cx="2630066" cy="1214437"/>
            </a:xfrm>
          </p:grpSpPr>
          <p:sp>
            <p:nvSpPr>
              <p:cNvPr id="31" name="圓角矩形 30"/>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報名</a:t>
                </a:r>
              </a:p>
            </p:txBody>
          </p:sp>
          <p:sp>
            <p:nvSpPr>
              <p:cNvPr id="32" name="圓角矩形 31"/>
              <p:cNvSpPr/>
              <p:nvPr/>
            </p:nvSpPr>
            <p:spPr bwMode="auto">
              <a:xfrm>
                <a:off x="7337667" y="1071563"/>
                <a:ext cx="39840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33" name="圓角矩形 32"/>
              <p:cNvSpPr/>
              <p:nvPr/>
            </p:nvSpPr>
            <p:spPr bwMode="auto">
              <a:xfrm>
                <a:off x="7882095" y="1071563"/>
                <a:ext cx="447507"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網路登記志願</a:t>
                </a:r>
              </a:p>
            </p:txBody>
          </p:sp>
          <p:sp>
            <p:nvSpPr>
              <p:cNvPr id="34" name="圓角矩形 33"/>
              <p:cNvSpPr/>
              <p:nvPr/>
            </p:nvSpPr>
            <p:spPr bwMode="auto">
              <a:xfrm>
                <a:off x="8501119"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分發放榜</a:t>
                </a:r>
              </a:p>
            </p:txBody>
          </p:sp>
          <p:cxnSp>
            <p:nvCxnSpPr>
              <p:cNvPr id="39" name="直線單箭頭接點 38"/>
              <p:cNvCxnSpPr>
                <a:stCxn id="31" idx="3"/>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0" name="直線單箭頭接點 39"/>
              <p:cNvCxnSpPr>
                <a:endCxn id="32" idx="1"/>
              </p:cNvCxnSpPr>
              <p:nvPr/>
            </p:nvCxnSpPr>
            <p:spPr bwMode="auto">
              <a:xfrm>
                <a:off x="7090059" y="1678782"/>
                <a:ext cx="24760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1" name="直線單箭頭接點 40"/>
              <p:cNvCxnSpPr>
                <a:stCxn id="32" idx="3"/>
                <a:endCxn id="33" idx="1"/>
              </p:cNvCxnSpPr>
              <p:nvPr/>
            </p:nvCxnSpPr>
            <p:spPr bwMode="auto">
              <a:xfrm>
                <a:off x="7736067" y="1678782"/>
                <a:ext cx="14602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42" name="直線單箭頭接點 41"/>
              <p:cNvCxnSpPr>
                <a:stCxn id="33" idx="3"/>
                <a:endCxn id="34" idx="1"/>
              </p:cNvCxnSpPr>
              <p:nvPr/>
            </p:nvCxnSpPr>
            <p:spPr bwMode="auto">
              <a:xfrm>
                <a:off x="8329602" y="1678782"/>
                <a:ext cx="17151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0" name="圓角矩形 29"/>
            <p:cNvSpPr/>
            <p:nvPr/>
          </p:nvSpPr>
          <p:spPr bwMode="auto">
            <a:xfrm>
              <a:off x="8401050" y="115889"/>
              <a:ext cx="45720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成績排名</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p:txBody>
        </p:sp>
      </p:grpSp>
      <p:sp>
        <p:nvSpPr>
          <p:cNvPr id="54"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a:solidFill>
                  <a:prstClr val="black"/>
                </a:solidFill>
                <a:latin typeface="微軟正黑體" panose="020B0604030504040204" pitchFamily="34" charset="-120"/>
                <a:ea typeface="微軟正黑體" panose="020B0604030504040204" pitchFamily="34" charset="-120"/>
              </a:rPr>
              <a:t>參、技優保送入學招生作業流程</a:t>
            </a:r>
            <a:endParaRPr lang="zh-TW" altLang="en-US" sz="2100" b="1" spc="-75"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2868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4294967295"/>
          </p:nvPr>
        </p:nvSpPr>
        <p:spPr>
          <a:xfrm>
            <a:off x="990600" y="1976790"/>
            <a:ext cx="11002963" cy="4501831"/>
          </a:xfrm>
        </p:spPr>
        <p:txBody>
          <a:bodyPr>
            <a:noAutofit/>
          </a:bodyPr>
          <a:lstStyle/>
          <a:p>
            <a:pPr marL="358775" indent="-358775">
              <a:lnSpc>
                <a:spcPct val="100000"/>
              </a:lnSpc>
              <a:spcBef>
                <a:spcPts val="600"/>
              </a:spcBef>
              <a:buBlip>
                <a:blip r:embed="rId3"/>
              </a:buBlip>
            </a:pPr>
            <a:r>
              <a:rPr lang="zh-TW" altLang="en-US" sz="1600" dirty="0">
                <a:latin typeface="微軟正黑體" panose="020B0604030504040204" pitchFamily="34" charset="-120"/>
                <a:ea typeface="微軟正黑體" panose="020B0604030504040204" pitchFamily="34" charset="-120"/>
              </a:rPr>
              <a:t>本委員會網站公告錄取名單</a:t>
            </a:r>
            <a:endParaRPr lang="en-US" altLang="zh-TW" sz="1600" dirty="0">
              <a:latin typeface="微軟正黑體" panose="020B0604030504040204" pitchFamily="34" charset="-120"/>
              <a:ea typeface="微軟正黑體" panose="020B0604030504040204" pitchFamily="34" charset="-120"/>
            </a:endParaRPr>
          </a:p>
          <a:p>
            <a:pPr marL="358775" indent="-358775">
              <a:lnSpc>
                <a:spcPct val="100000"/>
              </a:lnSpc>
              <a:spcBef>
                <a:spcPts val="600"/>
              </a:spcBef>
              <a:buBlip>
                <a:blip r:embed="rId3"/>
              </a:buBlip>
            </a:pPr>
            <a:r>
              <a:rPr lang="zh-TW" altLang="zh-TW" sz="1600" dirty="0">
                <a:latin typeface="微軟正黑體" panose="020B0604030504040204" pitchFamily="34" charset="-120"/>
                <a:ea typeface="微軟正黑體" panose="020B0604030504040204" pitchFamily="34" charset="-120"/>
              </a:rPr>
              <a:t>各錄取學校於各校網站公告</a:t>
            </a:r>
            <a:r>
              <a:rPr lang="zh-TW" altLang="zh-TW" sz="1600" dirty="0">
                <a:solidFill>
                  <a:srgbClr val="0000FF"/>
                </a:solidFill>
                <a:latin typeface="微軟正黑體" panose="020B0604030504040204" pitchFamily="34" charset="-120"/>
                <a:ea typeface="微軟正黑體" panose="020B0604030504040204" pitchFamily="34" charset="-120"/>
              </a:rPr>
              <a:t>報到時間</a:t>
            </a:r>
            <a:r>
              <a:rPr lang="zh-TW" altLang="zh-TW" sz="1600" dirty="0">
                <a:latin typeface="微軟正黑體" panose="020B0604030504040204" pitchFamily="34" charset="-120"/>
                <a:ea typeface="微軟正黑體" panose="020B0604030504040204" pitchFamily="34" charset="-120"/>
              </a:rPr>
              <a:t>、</a:t>
            </a:r>
            <a:r>
              <a:rPr lang="zh-TW" altLang="zh-TW" sz="1600" dirty="0">
                <a:solidFill>
                  <a:srgbClr val="0000FF"/>
                </a:solidFill>
                <a:latin typeface="微軟正黑體" panose="020B0604030504040204" pitchFamily="34" charset="-120"/>
                <a:ea typeface="微軟正黑體" panose="020B0604030504040204" pitchFamily="34" charset="-120"/>
              </a:rPr>
              <a:t>方式</a:t>
            </a:r>
            <a:r>
              <a:rPr lang="zh-TW" altLang="zh-TW" sz="1600" dirty="0">
                <a:latin typeface="微軟正黑體" panose="020B0604030504040204" pitchFamily="34" charset="-120"/>
                <a:ea typeface="微軟正黑體" panose="020B0604030504040204" pitchFamily="34" charset="-120"/>
              </a:rPr>
              <a:t>及</a:t>
            </a:r>
            <a:r>
              <a:rPr lang="zh-TW" altLang="zh-TW" sz="1600" dirty="0">
                <a:solidFill>
                  <a:srgbClr val="0000FF"/>
                </a:solidFill>
                <a:latin typeface="微軟正黑體" panose="020B0604030504040204" pitchFamily="34" charset="-120"/>
                <a:ea typeface="微軟正黑體" panose="020B0604030504040204" pitchFamily="34" charset="-120"/>
              </a:rPr>
              <a:t>注意事項</a:t>
            </a:r>
            <a:r>
              <a:rPr lang="zh-TW" altLang="zh-TW" sz="1600" dirty="0">
                <a:latin typeface="微軟正黑體" panose="020B0604030504040204" pitchFamily="34" charset="-120"/>
                <a:ea typeface="微軟正黑體" panose="020B0604030504040204" pitchFamily="34" charset="-120"/>
              </a:rPr>
              <a:t>，</a:t>
            </a:r>
            <a:r>
              <a:rPr lang="zh-TW" altLang="zh-TW" sz="1600" b="1" dirty="0">
                <a:solidFill>
                  <a:srgbClr val="FF0000"/>
                </a:solidFill>
                <a:latin typeface="微軟正黑體" panose="020B0604030504040204" pitchFamily="34" charset="-120"/>
                <a:ea typeface="微軟正黑體" panose="020B0604030504040204" pitchFamily="34" charset="-120"/>
              </a:rPr>
              <a:t>分發錄取生須自行至錄取學校網站查詢</a:t>
            </a:r>
            <a:r>
              <a:rPr lang="zh-TW" altLang="zh-TW" sz="1600" dirty="0">
                <a:latin typeface="微軟正黑體" panose="020B0604030504040204" pitchFamily="34" charset="-120"/>
                <a:ea typeface="微軟正黑體" panose="020B0604030504040204" pitchFamily="34" charset="-120"/>
              </a:rPr>
              <a:t>；未上網查詢而致影響錄取及入學權益者，概由分發錄取生自行負責</a:t>
            </a:r>
            <a:endParaRPr lang="en-US" altLang="zh-TW" sz="1600" dirty="0">
              <a:latin typeface="微軟正黑體" panose="020B0604030504040204" pitchFamily="34" charset="-120"/>
              <a:ea typeface="微軟正黑體" panose="020B0604030504040204" pitchFamily="34" charset="-120"/>
            </a:endParaRPr>
          </a:p>
          <a:p>
            <a:pPr marL="358775" indent="-358775">
              <a:lnSpc>
                <a:spcPct val="100000"/>
              </a:lnSpc>
              <a:spcBef>
                <a:spcPts val="600"/>
              </a:spcBef>
              <a:buBlip>
                <a:blip r:embed="rId3"/>
              </a:buBlip>
            </a:pPr>
            <a:r>
              <a:rPr lang="zh-TW" altLang="en-US" sz="1600" dirty="0">
                <a:latin typeface="微軟正黑體" panose="020B0604030504040204" pitchFamily="34" charset="-120"/>
                <a:ea typeface="微軟正黑體" panose="020B0604030504040204" pitchFamily="34" charset="-120"/>
              </a:rPr>
              <a:t>分發錄取生應</a:t>
            </a:r>
            <a:r>
              <a:rPr lang="zh-TW" altLang="en-US" sz="1600" b="1" dirty="0">
                <a:latin typeface="微軟正黑體" panose="020B0604030504040204" pitchFamily="34" charset="-120"/>
                <a:ea typeface="微軟正黑體" panose="020B0604030504040204" pitchFamily="34" charset="-120"/>
              </a:rPr>
              <a:t>依所錄取學校規定時間及方式</a:t>
            </a:r>
            <a:r>
              <a:rPr lang="zh-TW" altLang="en-US" sz="1600" dirty="0">
                <a:latin typeface="微軟正黑體" panose="020B0604030504040204" pitchFamily="34" charset="-120"/>
                <a:ea typeface="微軟正黑體" panose="020B0604030504040204" pitchFamily="34" charset="-120"/>
              </a:rPr>
              <a:t>（不得為電話方式），攜帶「學歷（力）證件」、「身分證」及「競賽獲獎證明」等文件正本辦理報到</a:t>
            </a:r>
            <a:endParaRPr lang="en-US" altLang="zh-TW" sz="1600" dirty="0">
              <a:latin typeface="微軟正黑體" panose="020B0604030504040204" pitchFamily="34" charset="-120"/>
              <a:ea typeface="微軟正黑體" panose="020B0604030504040204" pitchFamily="34" charset="-120"/>
            </a:endParaRPr>
          </a:p>
          <a:p>
            <a:pPr marL="358775" indent="-358775">
              <a:lnSpc>
                <a:spcPct val="100000"/>
              </a:lnSpc>
              <a:spcBef>
                <a:spcPts val="600"/>
              </a:spcBef>
              <a:buBlip>
                <a:blip r:embed="rId3"/>
              </a:buBlip>
            </a:pPr>
            <a:r>
              <a:rPr lang="zh-TW" altLang="en-US" sz="1600" dirty="0">
                <a:latin typeface="微軟正黑體" panose="020B0604030504040204" pitchFamily="34" charset="-120"/>
                <a:ea typeface="微軟正黑體" panose="020B0604030504040204" pitchFamily="34" charset="-120"/>
              </a:rPr>
              <a:t>上述證件如有不實或不符合簡章規定者，取消其錄取資格</a:t>
            </a:r>
            <a:endParaRPr lang="en-US" altLang="zh-TW" sz="1600" dirty="0">
              <a:latin typeface="微軟正黑體" panose="020B0604030504040204" pitchFamily="34" charset="-120"/>
              <a:ea typeface="微軟正黑體" panose="020B0604030504040204" pitchFamily="34" charset="-120"/>
            </a:endParaRPr>
          </a:p>
          <a:p>
            <a:pPr marL="358775" indent="-358775">
              <a:lnSpc>
                <a:spcPct val="100000"/>
              </a:lnSpc>
              <a:spcBef>
                <a:spcPts val="600"/>
              </a:spcBef>
              <a:buBlip>
                <a:blip r:embed="rId3"/>
              </a:buBlip>
            </a:pPr>
            <a:r>
              <a:rPr lang="zh-TW" altLang="en-US" sz="1600" dirty="0">
                <a:solidFill>
                  <a:srgbClr val="FF0000"/>
                </a:solidFill>
                <a:latin typeface="微軟正黑體" panose="020B0604030504040204" pitchFamily="34" charset="-120"/>
                <a:ea typeface="微軟正黑體" panose="020B0604030504040204" pitchFamily="34" charset="-120"/>
              </a:rPr>
              <a:t>分發錄取生完成報到後，即不得再行參加本學年度繁星計畫聯合推薦甄選入學、四技申請入學聯合招生、四技二專技優甄審入學、甄選入學、日間部聯合登記分發入學、各四技二專學校及大學校院之招生，違者取消保送錄取及入學資格</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marL="358775" indent="-358775">
              <a:lnSpc>
                <a:spcPct val="100000"/>
              </a:lnSpc>
              <a:spcBef>
                <a:spcPts val="600"/>
              </a:spcBef>
              <a:buBlip>
                <a:blip r:embed="rId3"/>
              </a:buBlip>
            </a:pPr>
            <a:r>
              <a:rPr lang="zh-TW" altLang="en-US" sz="1600" dirty="0">
                <a:latin typeface="微軟正黑體" panose="020B0604030504040204" pitchFamily="34" charset="-120"/>
                <a:ea typeface="微軟正黑體" panose="020B0604030504040204" pitchFamily="34" charset="-120"/>
              </a:rPr>
              <a:t>分發錄取生無論已否註冊入學，均不得再以同一證件或競賽、展覽獎項參加次一學年度及其以後之四技二專學校及大學校院相關學系技優入學，違者取消其報名及錄取入學資格</a:t>
            </a:r>
            <a:endParaRPr lang="en-US" altLang="zh-TW" sz="1600" dirty="0">
              <a:latin typeface="微軟正黑體" panose="020B0604030504040204" pitchFamily="34" charset="-120"/>
              <a:ea typeface="微軟正黑體" panose="020B0604030504040204" pitchFamily="34" charset="-120"/>
            </a:endParaRPr>
          </a:p>
          <a:p>
            <a:pPr marL="0" lvl="1" indent="0">
              <a:lnSpc>
                <a:spcPct val="100000"/>
              </a:lnSpc>
              <a:spcBef>
                <a:spcPts val="600"/>
              </a:spcBef>
              <a:buNone/>
            </a:pPr>
            <a:r>
              <a:rPr lang="zh-TW" altLang="en-US" sz="1600" b="1" dirty="0">
                <a:latin typeface="微軟正黑體" panose="020B0604030504040204" pitchFamily="34" charset="-120"/>
                <a:ea typeface="微軟正黑體" panose="020B0604030504040204" pitchFamily="34" charset="-120"/>
              </a:rPr>
              <a:t>   說明：</a:t>
            </a:r>
            <a:endParaRPr lang="en-US" altLang="zh-TW" sz="1600" b="1" dirty="0">
              <a:latin typeface="微軟正黑體" panose="020B0604030504040204" pitchFamily="34" charset="-120"/>
              <a:ea typeface="微軟正黑體" panose="020B0604030504040204" pitchFamily="34" charset="-120"/>
            </a:endParaRPr>
          </a:p>
          <a:p>
            <a:pPr marL="457200" lvl="2" indent="0">
              <a:lnSpc>
                <a:spcPct val="100000"/>
              </a:lnSpc>
              <a:spcBef>
                <a:spcPts val="600"/>
              </a:spcBef>
              <a:buNone/>
            </a:pPr>
            <a:r>
              <a:rPr lang="zh-TW" altLang="en-US" sz="1600" dirty="0">
                <a:latin typeface="微軟正黑體" panose="020B0604030504040204" pitchFamily="34" charset="-120"/>
                <a:ea typeface="微軟正黑體" panose="020B0604030504040204" pitchFamily="34" charset="-120"/>
              </a:rPr>
              <a:t>本學年度某生</a:t>
            </a:r>
            <a:r>
              <a:rPr lang="zh-TW" altLang="en-US" sz="1600" dirty="0">
                <a:solidFill>
                  <a:srgbClr val="FF0000"/>
                </a:solidFill>
                <a:latin typeface="微軟正黑體" panose="020B0604030504040204" pitchFamily="34" charset="-120"/>
                <a:ea typeface="微軟正黑體" panose="020B0604030504040204" pitchFamily="34" charset="-120"/>
              </a:rPr>
              <a:t>錄取保送，但放棄報到</a:t>
            </a:r>
            <a:r>
              <a:rPr lang="zh-TW" altLang="en-US" sz="1600" dirty="0">
                <a:latin typeface="微軟正黑體" panose="020B0604030504040204" pitchFamily="34" charset="-120"/>
                <a:ea typeface="微軟正黑體" panose="020B0604030504040204" pitchFamily="34" charset="-120"/>
              </a:rPr>
              <a:t>，則可持同一證件報名</a:t>
            </a:r>
            <a:r>
              <a:rPr lang="en-US" altLang="zh-TW" sz="1600" dirty="0">
                <a:latin typeface="微軟正黑體" panose="020B0604030504040204" pitchFamily="34" charset="-120"/>
                <a:ea typeface="微軟正黑體" panose="020B0604030504040204" pitchFamily="34" charset="-120"/>
              </a:rPr>
              <a:t>112</a:t>
            </a:r>
            <a:r>
              <a:rPr lang="zh-TW" altLang="en-US" sz="1600" dirty="0">
                <a:latin typeface="微軟正黑體" panose="020B0604030504040204" pitchFamily="34" charset="-120"/>
                <a:ea typeface="微軟正黑體" panose="020B0604030504040204" pitchFamily="34" charset="-120"/>
              </a:rPr>
              <a:t>學年度四技二專技優甄審入學。</a:t>
            </a:r>
            <a:br>
              <a:rPr lang="en-US" altLang="zh-TW" sz="1600" dirty="0">
                <a:latin typeface="微軟正黑體" panose="020B0604030504040204" pitchFamily="34" charset="-120"/>
                <a:ea typeface="微軟正黑體" panose="020B0604030504040204" pitchFamily="34" charset="-120"/>
              </a:rPr>
            </a:br>
            <a:r>
              <a:rPr lang="zh-TW" altLang="en-US" sz="1600" dirty="0">
                <a:latin typeface="微軟正黑體" panose="020B0604030504040204" pitchFamily="34" charset="-120"/>
                <a:ea typeface="微軟正黑體" panose="020B0604030504040204" pitchFamily="34" charset="-120"/>
              </a:rPr>
              <a:t>但不管本學年度四技二專技優甄審是否錄取，均</a:t>
            </a:r>
            <a:r>
              <a:rPr lang="zh-TW" altLang="en-US" sz="1600" dirty="0">
                <a:solidFill>
                  <a:srgbClr val="FF0000"/>
                </a:solidFill>
                <a:latin typeface="微軟正黑體" panose="020B0604030504040204" pitchFamily="34" charset="-120"/>
                <a:ea typeface="微軟正黑體" panose="020B0604030504040204" pitchFamily="34" charset="-120"/>
              </a:rPr>
              <a:t>不可持同一證件報名下一學年度及其以後的技優保送及甄審入學招生。</a:t>
            </a:r>
          </a:p>
        </p:txBody>
      </p:sp>
      <p:sp>
        <p:nvSpPr>
          <p:cNvPr id="18" name="圓角矩形 17"/>
          <p:cNvSpPr/>
          <p:nvPr/>
        </p:nvSpPr>
        <p:spPr bwMode="auto">
          <a:xfrm>
            <a:off x="968280" y="872041"/>
            <a:ext cx="2357437" cy="50006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ctr">
              <a:defRPr/>
            </a:pPr>
            <a:endParaRPr lang="zh-TW" altLang="en-US" sz="2400">
              <a:solidFill>
                <a:schemeClr val="bg1"/>
              </a:solidFill>
              <a:latin typeface="華康儷楷書" panose="03000509000000000000" pitchFamily="65" charset="-120"/>
              <a:ea typeface="華康儷楷書" panose="03000509000000000000" pitchFamily="65" charset="-120"/>
            </a:endParaRPr>
          </a:p>
        </p:txBody>
      </p:sp>
      <p:sp>
        <p:nvSpPr>
          <p:cNvPr id="40968" name="矩形 18"/>
          <p:cNvSpPr>
            <a:spLocks noChangeArrowheads="1"/>
          </p:cNvSpPr>
          <p:nvPr/>
        </p:nvSpPr>
        <p:spPr bwMode="auto">
          <a:xfrm>
            <a:off x="911922" y="891239"/>
            <a:ext cx="24701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2400" dirty="0">
                <a:solidFill>
                  <a:schemeClr val="bg1"/>
                </a:solidFill>
                <a:latin typeface="微軟正黑體" panose="020B0604030504040204" pitchFamily="34" charset="-120"/>
                <a:ea typeface="微軟正黑體" panose="020B0604030504040204" pitchFamily="34" charset="-120"/>
              </a:rPr>
              <a:t>分發放榜</a:t>
            </a:r>
          </a:p>
        </p:txBody>
      </p:sp>
      <p:sp>
        <p:nvSpPr>
          <p:cNvPr id="86025" name="矩形 26"/>
          <p:cNvSpPr>
            <a:spLocks noChangeArrowheads="1"/>
          </p:cNvSpPr>
          <p:nvPr/>
        </p:nvSpPr>
        <p:spPr bwMode="auto">
          <a:xfrm>
            <a:off x="840059" y="1543266"/>
            <a:ext cx="369276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80000"/>
              </a:lnSpc>
              <a:spcBef>
                <a:spcPct val="0"/>
              </a:spcBef>
              <a:buFontTx/>
              <a:buNone/>
              <a:defRPr/>
            </a:pP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【112.3.14(</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起</a:t>
            </a:r>
            <a:r>
              <a:rPr lang="en-US" altLang="zh-TW" sz="2400" dirty="0">
                <a:solidFill>
                  <a:srgbClr val="222268"/>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grpSp>
        <p:nvGrpSpPr>
          <p:cNvPr id="3" name="群組 2"/>
          <p:cNvGrpSpPr/>
          <p:nvPr/>
        </p:nvGrpSpPr>
        <p:grpSpPr>
          <a:xfrm>
            <a:off x="9363075" y="815704"/>
            <a:ext cx="2630488" cy="1214437"/>
            <a:chOff x="7896225" y="115889"/>
            <a:chExt cx="2630488" cy="1214437"/>
          </a:xfrm>
        </p:grpSpPr>
        <p:grpSp>
          <p:nvGrpSpPr>
            <p:cNvPr id="40971" name="群組 26"/>
            <p:cNvGrpSpPr>
              <a:grpSpLocks/>
            </p:cNvGrpSpPr>
            <p:nvPr/>
          </p:nvGrpSpPr>
          <p:grpSpPr bwMode="auto">
            <a:xfrm>
              <a:off x="7896225" y="115889"/>
              <a:ext cx="2630488" cy="1214437"/>
              <a:chOff x="6228184" y="1071563"/>
              <a:chExt cx="2630066" cy="1214437"/>
            </a:xfrm>
          </p:grpSpPr>
          <p:sp>
            <p:nvSpPr>
              <p:cNvPr id="22" name="圓角矩形 21"/>
              <p:cNvSpPr/>
              <p:nvPr/>
            </p:nvSpPr>
            <p:spPr bwMode="auto">
              <a:xfrm>
                <a:off x="6228184" y="1071563"/>
                <a:ext cx="35713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報名</a:t>
                </a:r>
              </a:p>
            </p:txBody>
          </p:sp>
          <p:sp>
            <p:nvSpPr>
              <p:cNvPr id="24" name="圓角矩形 23"/>
              <p:cNvSpPr/>
              <p:nvPr/>
            </p:nvSpPr>
            <p:spPr bwMode="auto">
              <a:xfrm>
                <a:off x="7337667" y="1071563"/>
                <a:ext cx="398400"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25" name="圓角矩形 24"/>
              <p:cNvSpPr/>
              <p:nvPr/>
            </p:nvSpPr>
            <p:spPr bwMode="auto">
              <a:xfrm>
                <a:off x="7882095" y="1071563"/>
                <a:ext cx="447507"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網路登記志願</a:t>
                </a:r>
              </a:p>
            </p:txBody>
          </p:sp>
          <p:sp>
            <p:nvSpPr>
              <p:cNvPr id="26" name="圓角矩形 25"/>
              <p:cNvSpPr/>
              <p:nvPr/>
            </p:nvSpPr>
            <p:spPr bwMode="auto">
              <a:xfrm>
                <a:off x="8501119" y="1071563"/>
                <a:ext cx="357131" cy="1214437"/>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分發放榜</a:t>
                </a:r>
              </a:p>
            </p:txBody>
          </p:sp>
          <p:cxnSp>
            <p:nvCxnSpPr>
              <p:cNvPr id="27" name="直線單箭頭接點 26"/>
              <p:cNvCxnSpPr>
                <a:stCxn id="22" idx="3"/>
              </p:cNvCxnSpPr>
              <p:nvPr/>
            </p:nvCxnSpPr>
            <p:spPr bwMode="auto">
              <a:xfrm>
                <a:off x="6585315" y="1679575"/>
                <a:ext cx="147613"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8" name="直線單箭頭接點 27"/>
              <p:cNvCxnSpPr>
                <a:endCxn id="24" idx="1"/>
              </p:cNvCxnSpPr>
              <p:nvPr/>
            </p:nvCxnSpPr>
            <p:spPr bwMode="auto">
              <a:xfrm>
                <a:off x="7090059" y="1678782"/>
                <a:ext cx="24760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8" name="直線單箭頭接點 37"/>
              <p:cNvCxnSpPr>
                <a:stCxn id="24" idx="3"/>
                <a:endCxn id="25" idx="1"/>
              </p:cNvCxnSpPr>
              <p:nvPr/>
            </p:nvCxnSpPr>
            <p:spPr bwMode="auto">
              <a:xfrm>
                <a:off x="7736067" y="1678782"/>
                <a:ext cx="146028"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9" name="直線單箭頭接點 38"/>
              <p:cNvCxnSpPr>
                <a:stCxn id="25" idx="3"/>
                <a:endCxn id="26" idx="1"/>
              </p:cNvCxnSpPr>
              <p:nvPr/>
            </p:nvCxnSpPr>
            <p:spPr bwMode="auto">
              <a:xfrm>
                <a:off x="8329602" y="1678782"/>
                <a:ext cx="171517" cy="0"/>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29" name="圓角矩形 28"/>
            <p:cNvSpPr/>
            <p:nvPr/>
          </p:nvSpPr>
          <p:spPr bwMode="auto">
            <a:xfrm>
              <a:off x="8401050" y="115889"/>
              <a:ext cx="457201" cy="1214437"/>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成績排名</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p:txBody>
        </p:sp>
      </p:grpSp>
      <p:sp>
        <p:nvSpPr>
          <p:cNvPr id="33"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a:solidFill>
                  <a:prstClr val="black"/>
                </a:solidFill>
                <a:latin typeface="微軟正黑體" panose="020B0604030504040204" pitchFamily="34" charset="-120"/>
                <a:ea typeface="微軟正黑體" panose="020B0604030504040204" pitchFamily="34" charset="-120"/>
              </a:rPr>
              <a:t>參、技優保送入學招生作業流程</a:t>
            </a:r>
            <a:endParaRPr lang="zh-TW" altLang="en-US" sz="2100" b="1" spc="-75"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2317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945812" y="823611"/>
            <a:ext cx="3864522" cy="165576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eaLnBrk="1" hangingPunct="1">
              <a:lnSpc>
                <a:spcPct val="130000"/>
              </a:lnSpc>
              <a:spcBef>
                <a:spcPts val="300"/>
              </a:spcBef>
              <a:spcAft>
                <a:spcPts val="300"/>
              </a:spcAft>
              <a:buClr>
                <a:schemeClr val="tx1"/>
              </a:buClr>
              <a:buBlip>
                <a:blip r:embed="rId3"/>
              </a:buBlip>
              <a:defRPr/>
            </a:pPr>
            <a:r>
              <a:rPr lang="zh-TW" altLang="en-US" sz="2200" dirty="0">
                <a:latin typeface="微軟正黑體" panose="020B0604030504040204" pitchFamily="34" charset="-120"/>
                <a:ea typeface="微軟正黑體" panose="020B0604030504040204" pitchFamily="34" charset="-120"/>
              </a:rPr>
              <a:t>練習版開放時間</a:t>
            </a:r>
            <a:endParaRPr lang="en-US" altLang="zh-TW" sz="2200" dirty="0">
              <a:latin typeface="微軟正黑體" panose="020B0604030504040204" pitchFamily="34" charset="-120"/>
              <a:ea typeface="微軟正黑體" panose="020B0604030504040204" pitchFamily="34" charset="-120"/>
            </a:endParaRPr>
          </a:p>
          <a:p>
            <a:pPr marL="0" indent="0" algn="just" eaLnBrk="1" hangingPunct="1">
              <a:lnSpc>
                <a:spcPct val="110000"/>
              </a:lnSpc>
              <a:spcBef>
                <a:spcPts val="0"/>
              </a:spcBef>
              <a:buClr>
                <a:schemeClr val="tx1"/>
              </a:buClr>
              <a:buNone/>
              <a:defRPr/>
            </a:pP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112.1.16(</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起至</a:t>
            </a:r>
            <a:endPar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lnSpc>
                <a:spcPct val="110000"/>
              </a:lnSpc>
              <a:spcBef>
                <a:spcPts val="0"/>
              </a:spcBef>
              <a:buClr>
                <a:schemeClr val="tx1"/>
              </a:buClr>
              <a:buNone/>
              <a:defRPr/>
            </a:pP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112.2. 6(</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p>
        </p:txBody>
      </p:sp>
      <p:sp>
        <p:nvSpPr>
          <p:cNvPr id="13" name="Rectangle 199"/>
          <p:cNvSpPr txBox="1">
            <a:spLocks noChangeArrowheads="1"/>
          </p:cNvSpPr>
          <p:nvPr/>
        </p:nvSpPr>
        <p:spPr>
          <a:xfrm>
            <a:off x="838655" y="232826"/>
            <a:ext cx="8229600" cy="414874"/>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eaLnBrk="1" hangingPunct="1">
              <a:lnSpc>
                <a:spcPct val="90000"/>
              </a:lnSpc>
            </a:pPr>
            <a:r>
              <a:rPr lang="zh-TW" altLang="en-US" sz="2100" b="1" spc="-75" dirty="0">
                <a:solidFill>
                  <a:prstClr val="black"/>
                </a:solidFill>
                <a:latin typeface="微軟正黑體" panose="020B0604030504040204" pitchFamily="34" charset="-120"/>
                <a:ea typeface="微軟正黑體" panose="020B0604030504040204" pitchFamily="34" charset="-120"/>
              </a:rPr>
              <a:t>系統練習版</a:t>
            </a:r>
          </a:p>
        </p:txBody>
      </p:sp>
      <p:sp>
        <p:nvSpPr>
          <p:cNvPr id="10" name="Rectangle 3"/>
          <p:cNvSpPr txBox="1">
            <a:spLocks noChangeArrowheads="1"/>
          </p:cNvSpPr>
          <p:nvPr/>
        </p:nvSpPr>
        <p:spPr bwMode="auto">
          <a:xfrm>
            <a:off x="945812" y="4665548"/>
            <a:ext cx="3288838" cy="1485462"/>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algn="just" eaLnBrk="1" hangingPunct="1">
              <a:spcBef>
                <a:spcPts val="0"/>
              </a:spcBef>
              <a:spcAft>
                <a:spcPts val="0"/>
              </a:spcAft>
              <a:buClr>
                <a:schemeClr val="tx1"/>
              </a:buClr>
              <a:buBlip>
                <a:blip r:embed="rId3"/>
              </a:buBlip>
              <a:defRPr/>
            </a:pPr>
            <a:r>
              <a:rPr lang="en-US" altLang="zh-TW" sz="2200" dirty="0">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學年度四技二專技優保送報名相關資訊，已於</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200" dirty="0">
                <a:latin typeface="微軟正黑體" panose="020B0604030504040204" pitchFamily="34" charset="-120"/>
                <a:ea typeface="微軟正黑體" panose="020B0604030504040204" pitchFamily="34" charset="-120"/>
                <a:cs typeface="Times New Roman" panose="02020603050405020304" pitchFamily="18" charset="0"/>
              </a:rPr>
              <a:t>函知各高中職學校</a:t>
            </a:r>
          </a:p>
        </p:txBody>
      </p:sp>
      <p:pic>
        <p:nvPicPr>
          <p:cNvPr id="3" name="圖片 2">
            <a:extLst>
              <a:ext uri="{FF2B5EF4-FFF2-40B4-BE49-F238E27FC236}">
                <a16:creationId xmlns:a16="http://schemas.microsoft.com/office/drawing/2014/main" id="{3A575D0A-C785-421F-BFF9-674A4A45484C}"/>
              </a:ext>
            </a:extLst>
          </p:cNvPr>
          <p:cNvPicPr>
            <a:picLocks noChangeAspect="1"/>
          </p:cNvPicPr>
          <p:nvPr/>
        </p:nvPicPr>
        <p:blipFill>
          <a:blip r:embed="rId4"/>
          <a:stretch>
            <a:fillRect/>
          </a:stretch>
        </p:blipFill>
        <p:spPr>
          <a:xfrm>
            <a:off x="5435920" y="721189"/>
            <a:ext cx="5938394" cy="6068194"/>
          </a:xfrm>
          <a:prstGeom prst="rect">
            <a:avLst/>
          </a:prstGeom>
        </p:spPr>
      </p:pic>
      <p:sp>
        <p:nvSpPr>
          <p:cNvPr id="8" name="矩形 7">
            <a:extLst>
              <a:ext uri="{FF2B5EF4-FFF2-40B4-BE49-F238E27FC236}">
                <a16:creationId xmlns:a16="http://schemas.microsoft.com/office/drawing/2014/main" id="{1B272E89-1789-4218-AEC6-F06B928413D6}"/>
              </a:ext>
            </a:extLst>
          </p:cNvPr>
          <p:cNvSpPr/>
          <p:nvPr/>
        </p:nvSpPr>
        <p:spPr>
          <a:xfrm>
            <a:off x="5558079" y="5293055"/>
            <a:ext cx="1246134" cy="2381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Freeform: Shape 27">
            <a:extLst>
              <a:ext uri="{FF2B5EF4-FFF2-40B4-BE49-F238E27FC236}">
                <a16:creationId xmlns:a16="http://schemas.microsoft.com/office/drawing/2014/main" id="{E292B19D-DA64-487C-8F03-AE4ED3D6AC8E}"/>
              </a:ext>
            </a:extLst>
          </p:cNvPr>
          <p:cNvSpPr/>
          <p:nvPr/>
        </p:nvSpPr>
        <p:spPr>
          <a:xfrm rot="16200000">
            <a:off x="1669085" y="1289996"/>
            <a:ext cx="2417977" cy="3864522"/>
          </a:xfrm>
          <a:custGeom>
            <a:avLst/>
            <a:gdLst>
              <a:gd name="connsiteX0" fmla="*/ 330976 w 2497282"/>
              <a:gd name="connsiteY0" fmla="*/ 0 h 2364509"/>
              <a:gd name="connsiteX1" fmla="*/ 1654842 w 2497282"/>
              <a:gd name="connsiteY1" fmla="*/ 0 h 2364509"/>
              <a:gd name="connsiteX2" fmla="*/ 1979094 w 2497282"/>
              <a:gd name="connsiteY2" fmla="*/ 264273 h 2364509"/>
              <a:gd name="connsiteX3" fmla="*/ 1983586 w 2497282"/>
              <a:gd name="connsiteY3" fmla="*/ 308830 h 2364509"/>
              <a:gd name="connsiteX4" fmla="*/ 1985963 w 2497282"/>
              <a:gd name="connsiteY4" fmla="*/ 320606 h 2364509"/>
              <a:gd name="connsiteX5" fmla="*/ 1985963 w 2497282"/>
              <a:gd name="connsiteY5" fmla="*/ 651813 h 2364509"/>
              <a:gd name="connsiteX6" fmla="*/ 1985818 w 2497282"/>
              <a:gd name="connsiteY6" fmla="*/ 652531 h 2364509"/>
              <a:gd name="connsiteX7" fmla="*/ 1985818 w 2497282"/>
              <a:gd name="connsiteY7" fmla="*/ 657949 h 2364509"/>
              <a:gd name="connsiteX8" fmla="*/ 1984724 w 2497282"/>
              <a:gd name="connsiteY8" fmla="*/ 657949 h 2364509"/>
              <a:gd name="connsiteX9" fmla="*/ 1980349 w 2497282"/>
              <a:gd name="connsiteY9" fmla="*/ 679620 h 2364509"/>
              <a:gd name="connsiteX10" fmla="*/ 1914525 w 2497282"/>
              <a:gd name="connsiteY10" fmla="*/ 723251 h 2364509"/>
              <a:gd name="connsiteX11" fmla="*/ 1848701 w 2497282"/>
              <a:gd name="connsiteY11" fmla="*/ 679620 h 2364509"/>
              <a:gd name="connsiteX12" fmla="*/ 1844326 w 2497282"/>
              <a:gd name="connsiteY12" fmla="*/ 657949 h 2364509"/>
              <a:gd name="connsiteX13" fmla="*/ 1842311 w 2497282"/>
              <a:gd name="connsiteY13" fmla="*/ 657949 h 2364509"/>
              <a:gd name="connsiteX14" fmla="*/ 1842311 w 2497282"/>
              <a:gd name="connsiteY14" fmla="*/ 380114 h 2364509"/>
              <a:gd name="connsiteX15" fmla="*/ 1633069 w 2497282"/>
              <a:gd name="connsiteY15" fmla="*/ 170872 h 2364509"/>
              <a:gd name="connsiteX16" fmla="*/ 352748 w 2497282"/>
              <a:gd name="connsiteY16" fmla="*/ 170872 h 2364509"/>
              <a:gd name="connsiteX17" fmla="*/ 143506 w 2497282"/>
              <a:gd name="connsiteY17" fmla="*/ 380114 h 2364509"/>
              <a:gd name="connsiteX18" fmla="*/ 143506 w 2497282"/>
              <a:gd name="connsiteY18" fmla="*/ 1984393 h 2364509"/>
              <a:gd name="connsiteX19" fmla="*/ 352748 w 2497282"/>
              <a:gd name="connsiteY19" fmla="*/ 2193635 h 2364509"/>
              <a:gd name="connsiteX20" fmla="*/ 1633069 w 2497282"/>
              <a:gd name="connsiteY20" fmla="*/ 2193635 h 2364509"/>
              <a:gd name="connsiteX21" fmla="*/ 1842311 w 2497282"/>
              <a:gd name="connsiteY21" fmla="*/ 1984393 h 2364509"/>
              <a:gd name="connsiteX22" fmla="*/ 1842311 w 2497282"/>
              <a:gd name="connsiteY22" fmla="*/ 1799217 h 2364509"/>
              <a:gd name="connsiteX23" fmla="*/ 1841500 w 2497282"/>
              <a:gd name="connsiteY23" fmla="*/ 1799217 h 2364509"/>
              <a:gd name="connsiteX24" fmla="*/ 1841500 w 2497282"/>
              <a:gd name="connsiteY24" fmla="*/ 1208198 h 2364509"/>
              <a:gd name="connsiteX25" fmla="*/ 2128405 w 2497282"/>
              <a:gd name="connsiteY25" fmla="*/ 921293 h 2364509"/>
              <a:gd name="connsiteX26" fmla="*/ 2333337 w 2497282"/>
              <a:gd name="connsiteY26" fmla="*/ 921294 h 2364509"/>
              <a:gd name="connsiteX27" fmla="*/ 2333337 w 2497282"/>
              <a:gd name="connsiteY27" fmla="*/ 829399 h 2364509"/>
              <a:gd name="connsiteX28" fmla="*/ 2497282 w 2497282"/>
              <a:gd name="connsiteY28" fmla="*/ 993345 h 2364509"/>
              <a:gd name="connsiteX29" fmla="*/ 2333337 w 2497282"/>
              <a:gd name="connsiteY29" fmla="*/ 1157290 h 2364509"/>
              <a:gd name="connsiteX30" fmla="*/ 2333337 w 2497282"/>
              <a:gd name="connsiteY30" fmla="*/ 1065395 h 2364509"/>
              <a:gd name="connsiteX31" fmla="*/ 2128405 w 2497282"/>
              <a:gd name="connsiteY31" fmla="*/ 1065395 h 2364509"/>
              <a:gd name="connsiteX32" fmla="*/ 1985602 w 2497282"/>
              <a:gd name="connsiteY32" fmla="*/ 1208198 h 2364509"/>
              <a:gd name="connsiteX33" fmla="*/ 1985602 w 2497282"/>
              <a:gd name="connsiteY33" fmla="*/ 1546949 h 2364509"/>
              <a:gd name="connsiteX34" fmla="*/ 1985818 w 2497282"/>
              <a:gd name="connsiteY34" fmla="*/ 1546949 h 2364509"/>
              <a:gd name="connsiteX35" fmla="*/ 1985818 w 2497282"/>
              <a:gd name="connsiteY35" fmla="*/ 2033533 h 2364509"/>
              <a:gd name="connsiteX36" fmla="*/ 1654842 w 2497282"/>
              <a:gd name="connsiteY36" fmla="*/ 2364509 h 2364509"/>
              <a:gd name="connsiteX37" fmla="*/ 330976 w 2497282"/>
              <a:gd name="connsiteY37" fmla="*/ 2364509 h 2364509"/>
              <a:gd name="connsiteX38" fmla="*/ 0 w 2497282"/>
              <a:gd name="connsiteY38" fmla="*/ 2033533 h 2364509"/>
              <a:gd name="connsiteX39" fmla="*/ 0 w 2497282"/>
              <a:gd name="connsiteY39" fmla="*/ 330976 h 2364509"/>
              <a:gd name="connsiteX40" fmla="*/ 330976 w 2497282"/>
              <a:gd name="connsiteY40" fmla="*/ 0 h 2364509"/>
              <a:gd name="connsiteX0" fmla="*/ 330976 w 2497282"/>
              <a:gd name="connsiteY0" fmla="*/ 0 h 2364509"/>
              <a:gd name="connsiteX1" fmla="*/ 1654842 w 2497282"/>
              <a:gd name="connsiteY1" fmla="*/ 0 h 2364509"/>
              <a:gd name="connsiteX2" fmla="*/ 1979094 w 2497282"/>
              <a:gd name="connsiteY2" fmla="*/ 264273 h 2364509"/>
              <a:gd name="connsiteX3" fmla="*/ 1985963 w 2497282"/>
              <a:gd name="connsiteY3" fmla="*/ 320606 h 2364509"/>
              <a:gd name="connsiteX4" fmla="*/ 1985963 w 2497282"/>
              <a:gd name="connsiteY4" fmla="*/ 651813 h 2364509"/>
              <a:gd name="connsiteX5" fmla="*/ 1985818 w 2497282"/>
              <a:gd name="connsiteY5" fmla="*/ 652531 h 2364509"/>
              <a:gd name="connsiteX6" fmla="*/ 1985818 w 2497282"/>
              <a:gd name="connsiteY6" fmla="*/ 657949 h 2364509"/>
              <a:gd name="connsiteX7" fmla="*/ 1984724 w 2497282"/>
              <a:gd name="connsiteY7" fmla="*/ 657949 h 2364509"/>
              <a:gd name="connsiteX8" fmla="*/ 1980349 w 2497282"/>
              <a:gd name="connsiteY8" fmla="*/ 679620 h 2364509"/>
              <a:gd name="connsiteX9" fmla="*/ 1914525 w 2497282"/>
              <a:gd name="connsiteY9" fmla="*/ 723251 h 2364509"/>
              <a:gd name="connsiteX10" fmla="*/ 1848701 w 2497282"/>
              <a:gd name="connsiteY10" fmla="*/ 679620 h 2364509"/>
              <a:gd name="connsiteX11" fmla="*/ 1844326 w 2497282"/>
              <a:gd name="connsiteY11" fmla="*/ 657949 h 2364509"/>
              <a:gd name="connsiteX12" fmla="*/ 1842311 w 2497282"/>
              <a:gd name="connsiteY12" fmla="*/ 657949 h 2364509"/>
              <a:gd name="connsiteX13" fmla="*/ 1842311 w 2497282"/>
              <a:gd name="connsiteY13" fmla="*/ 380114 h 2364509"/>
              <a:gd name="connsiteX14" fmla="*/ 1633069 w 2497282"/>
              <a:gd name="connsiteY14" fmla="*/ 170872 h 2364509"/>
              <a:gd name="connsiteX15" fmla="*/ 352748 w 2497282"/>
              <a:gd name="connsiteY15" fmla="*/ 170872 h 2364509"/>
              <a:gd name="connsiteX16" fmla="*/ 143506 w 2497282"/>
              <a:gd name="connsiteY16" fmla="*/ 380114 h 2364509"/>
              <a:gd name="connsiteX17" fmla="*/ 143506 w 2497282"/>
              <a:gd name="connsiteY17" fmla="*/ 1984393 h 2364509"/>
              <a:gd name="connsiteX18" fmla="*/ 352748 w 2497282"/>
              <a:gd name="connsiteY18" fmla="*/ 2193635 h 2364509"/>
              <a:gd name="connsiteX19" fmla="*/ 1633069 w 2497282"/>
              <a:gd name="connsiteY19" fmla="*/ 2193635 h 2364509"/>
              <a:gd name="connsiteX20" fmla="*/ 1842311 w 2497282"/>
              <a:gd name="connsiteY20" fmla="*/ 1984393 h 2364509"/>
              <a:gd name="connsiteX21" fmla="*/ 1842311 w 2497282"/>
              <a:gd name="connsiteY21" fmla="*/ 1799217 h 2364509"/>
              <a:gd name="connsiteX22" fmla="*/ 1841500 w 2497282"/>
              <a:gd name="connsiteY22" fmla="*/ 1799217 h 2364509"/>
              <a:gd name="connsiteX23" fmla="*/ 1841500 w 2497282"/>
              <a:gd name="connsiteY23" fmla="*/ 1208198 h 2364509"/>
              <a:gd name="connsiteX24" fmla="*/ 2128405 w 2497282"/>
              <a:gd name="connsiteY24" fmla="*/ 921293 h 2364509"/>
              <a:gd name="connsiteX25" fmla="*/ 2333337 w 2497282"/>
              <a:gd name="connsiteY25" fmla="*/ 921294 h 2364509"/>
              <a:gd name="connsiteX26" fmla="*/ 2333337 w 2497282"/>
              <a:gd name="connsiteY26" fmla="*/ 829399 h 2364509"/>
              <a:gd name="connsiteX27" fmla="*/ 2497282 w 2497282"/>
              <a:gd name="connsiteY27" fmla="*/ 993345 h 2364509"/>
              <a:gd name="connsiteX28" fmla="*/ 2333337 w 2497282"/>
              <a:gd name="connsiteY28" fmla="*/ 1157290 h 2364509"/>
              <a:gd name="connsiteX29" fmla="*/ 2333337 w 2497282"/>
              <a:gd name="connsiteY29" fmla="*/ 1065395 h 2364509"/>
              <a:gd name="connsiteX30" fmla="*/ 2128405 w 2497282"/>
              <a:gd name="connsiteY30" fmla="*/ 1065395 h 2364509"/>
              <a:gd name="connsiteX31" fmla="*/ 1985602 w 2497282"/>
              <a:gd name="connsiteY31" fmla="*/ 1208198 h 2364509"/>
              <a:gd name="connsiteX32" fmla="*/ 1985602 w 2497282"/>
              <a:gd name="connsiteY32" fmla="*/ 1546949 h 2364509"/>
              <a:gd name="connsiteX33" fmla="*/ 1985818 w 2497282"/>
              <a:gd name="connsiteY33" fmla="*/ 1546949 h 2364509"/>
              <a:gd name="connsiteX34" fmla="*/ 1985818 w 2497282"/>
              <a:gd name="connsiteY34" fmla="*/ 2033533 h 2364509"/>
              <a:gd name="connsiteX35" fmla="*/ 1654842 w 2497282"/>
              <a:gd name="connsiteY35" fmla="*/ 2364509 h 2364509"/>
              <a:gd name="connsiteX36" fmla="*/ 330976 w 2497282"/>
              <a:gd name="connsiteY36" fmla="*/ 2364509 h 2364509"/>
              <a:gd name="connsiteX37" fmla="*/ 0 w 2497282"/>
              <a:gd name="connsiteY37" fmla="*/ 2033533 h 2364509"/>
              <a:gd name="connsiteX38" fmla="*/ 0 w 2497282"/>
              <a:gd name="connsiteY38" fmla="*/ 330976 h 2364509"/>
              <a:gd name="connsiteX39" fmla="*/ 330976 w 2497282"/>
              <a:gd name="connsiteY39" fmla="*/ 0 h 236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497282" h="2364509">
                <a:moveTo>
                  <a:pt x="330976" y="0"/>
                </a:moveTo>
                <a:lnTo>
                  <a:pt x="1654842" y="0"/>
                </a:lnTo>
                <a:cubicBezTo>
                  <a:pt x="1814786" y="0"/>
                  <a:pt x="1948232" y="113453"/>
                  <a:pt x="1979094" y="264273"/>
                </a:cubicBezTo>
                <a:lnTo>
                  <a:pt x="1985963" y="320606"/>
                </a:lnTo>
                <a:lnTo>
                  <a:pt x="1985963" y="651813"/>
                </a:lnTo>
                <a:cubicBezTo>
                  <a:pt x="1985915" y="652052"/>
                  <a:pt x="1985866" y="652292"/>
                  <a:pt x="1985818" y="652531"/>
                </a:cubicBezTo>
                <a:lnTo>
                  <a:pt x="1985818" y="657949"/>
                </a:lnTo>
                <a:lnTo>
                  <a:pt x="1984724" y="657949"/>
                </a:lnTo>
                <a:lnTo>
                  <a:pt x="1980349" y="679620"/>
                </a:lnTo>
                <a:cubicBezTo>
                  <a:pt x="1969504" y="705260"/>
                  <a:pt x="1944116" y="723251"/>
                  <a:pt x="1914525" y="723251"/>
                </a:cubicBezTo>
                <a:cubicBezTo>
                  <a:pt x="1884935" y="723251"/>
                  <a:pt x="1859546" y="705260"/>
                  <a:pt x="1848701" y="679620"/>
                </a:cubicBezTo>
                <a:lnTo>
                  <a:pt x="1844326" y="657949"/>
                </a:lnTo>
                <a:lnTo>
                  <a:pt x="1842311" y="657949"/>
                </a:lnTo>
                <a:lnTo>
                  <a:pt x="1842311" y="380114"/>
                </a:lnTo>
                <a:cubicBezTo>
                  <a:pt x="1842311" y="264553"/>
                  <a:pt x="1748630" y="170872"/>
                  <a:pt x="1633069" y="170872"/>
                </a:cubicBezTo>
                <a:lnTo>
                  <a:pt x="352748" y="170872"/>
                </a:lnTo>
                <a:cubicBezTo>
                  <a:pt x="237187" y="170872"/>
                  <a:pt x="143506" y="264553"/>
                  <a:pt x="143506" y="380114"/>
                </a:cubicBezTo>
                <a:lnTo>
                  <a:pt x="143506" y="1984393"/>
                </a:lnTo>
                <a:cubicBezTo>
                  <a:pt x="143506" y="2099954"/>
                  <a:pt x="237187" y="2193635"/>
                  <a:pt x="352748" y="2193635"/>
                </a:cubicBezTo>
                <a:lnTo>
                  <a:pt x="1633069" y="2193635"/>
                </a:lnTo>
                <a:cubicBezTo>
                  <a:pt x="1748630" y="2193635"/>
                  <a:pt x="1842311" y="2099954"/>
                  <a:pt x="1842311" y="1984393"/>
                </a:cubicBezTo>
                <a:lnTo>
                  <a:pt x="1842311" y="1799217"/>
                </a:lnTo>
                <a:lnTo>
                  <a:pt x="1841500" y="1799217"/>
                </a:lnTo>
                <a:lnTo>
                  <a:pt x="1841500" y="1208198"/>
                </a:lnTo>
                <a:cubicBezTo>
                  <a:pt x="1841500" y="1049745"/>
                  <a:pt x="1969952" y="921293"/>
                  <a:pt x="2128405" y="921293"/>
                </a:cubicBezTo>
                <a:lnTo>
                  <a:pt x="2333337" y="921294"/>
                </a:lnTo>
                <a:lnTo>
                  <a:pt x="2333337" y="829399"/>
                </a:lnTo>
                <a:lnTo>
                  <a:pt x="2497282" y="993345"/>
                </a:lnTo>
                <a:lnTo>
                  <a:pt x="2333337" y="1157290"/>
                </a:lnTo>
                <a:lnTo>
                  <a:pt x="2333337" y="1065395"/>
                </a:lnTo>
                <a:lnTo>
                  <a:pt x="2128405" y="1065395"/>
                </a:lnTo>
                <a:cubicBezTo>
                  <a:pt x="2049537" y="1065395"/>
                  <a:pt x="1985602" y="1129330"/>
                  <a:pt x="1985602" y="1208198"/>
                </a:cubicBezTo>
                <a:lnTo>
                  <a:pt x="1985602" y="1546949"/>
                </a:lnTo>
                <a:lnTo>
                  <a:pt x="1985818" y="1546949"/>
                </a:lnTo>
                <a:lnTo>
                  <a:pt x="1985818" y="2033533"/>
                </a:lnTo>
                <a:cubicBezTo>
                  <a:pt x="1985818" y="2216326"/>
                  <a:pt x="1837635" y="2364509"/>
                  <a:pt x="1654842" y="2364509"/>
                </a:cubicBezTo>
                <a:lnTo>
                  <a:pt x="330976" y="2364509"/>
                </a:lnTo>
                <a:cubicBezTo>
                  <a:pt x="148183" y="2364509"/>
                  <a:pt x="0" y="2216326"/>
                  <a:pt x="0" y="2033533"/>
                </a:cubicBezTo>
                <a:lnTo>
                  <a:pt x="0" y="330976"/>
                </a:lnTo>
                <a:cubicBezTo>
                  <a:pt x="0" y="148183"/>
                  <a:pt x="148183" y="0"/>
                  <a:pt x="3309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矩形 6">
            <a:extLst>
              <a:ext uri="{FF2B5EF4-FFF2-40B4-BE49-F238E27FC236}">
                <a16:creationId xmlns:a16="http://schemas.microsoft.com/office/drawing/2014/main" id="{B1318C45-5A54-41DD-ABF2-4281444460AA}"/>
              </a:ext>
            </a:extLst>
          </p:cNvPr>
          <p:cNvSpPr/>
          <p:nvPr/>
        </p:nvSpPr>
        <p:spPr>
          <a:xfrm>
            <a:off x="4234651" y="5531224"/>
            <a:ext cx="2103647" cy="371799"/>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algn="ctr"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技優</a:t>
            </a:r>
            <a:r>
              <a:rPr lang="zh-TW" altLang="en-US" b="1" dirty="0">
                <a:solidFill>
                  <a:srgbClr val="0000FF"/>
                </a:solidFill>
                <a:latin typeface="微軟正黑體" panose="020B0604030504040204" pitchFamily="34" charset="-120"/>
                <a:ea typeface="微軟正黑體" panose="020B0604030504040204" pitchFamily="34" charset="-120"/>
              </a:rPr>
              <a:t>保送</a:t>
            </a:r>
            <a:r>
              <a:rPr lang="zh-TW" altLang="en-US" b="1" dirty="0">
                <a:solidFill>
                  <a:schemeClr val="tx1"/>
                </a:solidFill>
                <a:latin typeface="微軟正黑體" panose="020B0604030504040204" pitchFamily="34" charset="-120"/>
                <a:ea typeface="微軟正黑體" panose="020B0604030504040204" pitchFamily="34" charset="-120"/>
              </a:rPr>
              <a:t>作業系統</a:t>
            </a:r>
          </a:p>
        </p:txBody>
      </p:sp>
      <p:sp>
        <p:nvSpPr>
          <p:cNvPr id="14" name="Rectangle 3">
            <a:extLst>
              <a:ext uri="{FF2B5EF4-FFF2-40B4-BE49-F238E27FC236}">
                <a16:creationId xmlns:a16="http://schemas.microsoft.com/office/drawing/2014/main" id="{555759DA-0B3B-4CA1-8AA5-C340EF31C203}"/>
              </a:ext>
            </a:extLst>
          </p:cNvPr>
          <p:cNvSpPr txBox="1">
            <a:spLocks noChangeArrowheads="1"/>
          </p:cNvSpPr>
          <p:nvPr/>
        </p:nvSpPr>
        <p:spPr bwMode="auto">
          <a:xfrm>
            <a:off x="1370171" y="2713675"/>
            <a:ext cx="3097437" cy="1483269"/>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algn="just" eaLnBrk="1" hangingPunct="1">
              <a:spcBef>
                <a:spcPts val="0"/>
              </a:spcBef>
              <a:spcAft>
                <a:spcPts val="0"/>
              </a:spcAft>
              <a:buClr>
                <a:schemeClr val="tx1"/>
              </a:buClr>
              <a:buBlip>
                <a:blip r:embed="rId3"/>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報名系統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363538" algn="just" eaLnBrk="1" hangingPunct="1">
              <a:spcBef>
                <a:spcPts val="0"/>
              </a:spcBef>
              <a:spcAft>
                <a:spcPts val="0"/>
              </a:spcAft>
              <a:buClr>
                <a:schemeClr val="tx1"/>
              </a:buClr>
              <a:buBlip>
                <a:blip r:embed="rId3"/>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繳款帳號查詢及</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0"/>
              </a:spcBef>
              <a:spcAft>
                <a:spcPts val="0"/>
              </a:spcAft>
              <a:buClr>
                <a:schemeClr val="tx1"/>
              </a:buClr>
              <a:buNone/>
              <a:defRPr/>
            </a:pPr>
            <a:r>
              <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繳款單列印系統</a:t>
            </a:r>
            <a:endParaRPr lang="en-US" altLang="zh-TW" sz="2200" b="1" dirty="0">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363538" algn="just" eaLnBrk="1" hangingPunct="1">
              <a:spcBef>
                <a:spcPts val="0"/>
              </a:spcBef>
              <a:spcAft>
                <a:spcPts val="0"/>
              </a:spcAft>
              <a:buClr>
                <a:schemeClr val="tx1"/>
              </a:buClr>
              <a:buBlip>
                <a:blip r:embed="rId3"/>
              </a:buBlip>
              <a:defRPr/>
            </a:pPr>
            <a:r>
              <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rPr>
              <a:t>網路登記志願序系統</a:t>
            </a:r>
          </a:p>
        </p:txBody>
      </p:sp>
    </p:spTree>
    <p:extLst>
      <p:ext uri="{BB962C8B-B14F-4D97-AF65-F5344CB8AC3E}">
        <p14:creationId xmlns:p14="http://schemas.microsoft.com/office/powerpoint/2010/main" val="2709734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參、技優保送入學招生作業流程</a:t>
            </a:r>
          </a:p>
        </p:txBody>
      </p:sp>
      <p:grpSp>
        <p:nvGrpSpPr>
          <p:cNvPr id="2" name="群組 1">
            <a:extLst>
              <a:ext uri="{FF2B5EF4-FFF2-40B4-BE49-F238E27FC236}">
                <a16:creationId xmlns:a16="http://schemas.microsoft.com/office/drawing/2014/main" id="{BC987E44-C4EE-4CD0-9E25-32FF8C45E964}"/>
              </a:ext>
            </a:extLst>
          </p:cNvPr>
          <p:cNvGrpSpPr/>
          <p:nvPr/>
        </p:nvGrpSpPr>
        <p:grpSpPr>
          <a:xfrm>
            <a:off x="2005464" y="1693897"/>
            <a:ext cx="8294961" cy="3568465"/>
            <a:chOff x="2005464" y="1693897"/>
            <a:chExt cx="8294961" cy="3568465"/>
          </a:xfrm>
        </p:grpSpPr>
        <p:sp>
          <p:nvSpPr>
            <p:cNvPr id="58" name="任意多边形 49"/>
            <p:cNvSpPr/>
            <p:nvPr/>
          </p:nvSpPr>
          <p:spPr>
            <a:xfrm rot="5400000">
              <a:off x="8658943" y="3410541"/>
              <a:ext cx="1260000" cy="131644"/>
            </a:xfrm>
            <a:custGeom>
              <a:avLst/>
              <a:gdLst>
                <a:gd name="connsiteX0" fmla="*/ 0 w 3816424"/>
                <a:gd name="connsiteY0" fmla="*/ 0 h 131644"/>
                <a:gd name="connsiteX1" fmla="*/ 3816424 w 3816424"/>
                <a:gd name="connsiteY1" fmla="*/ 0 h 131644"/>
                <a:gd name="connsiteX2" fmla="*/ 3816424 w 3816424"/>
                <a:gd name="connsiteY2" fmla="*/ 131644 h 131644"/>
                <a:gd name="connsiteX3" fmla="*/ 0 w 3816424"/>
                <a:gd name="connsiteY3" fmla="*/ 131644 h 131644"/>
              </a:gdLst>
              <a:ahLst/>
              <a:cxnLst>
                <a:cxn ang="0">
                  <a:pos x="connsiteX0" y="connsiteY0"/>
                </a:cxn>
                <a:cxn ang="0">
                  <a:pos x="connsiteX1" y="connsiteY1"/>
                </a:cxn>
                <a:cxn ang="0">
                  <a:pos x="connsiteX2" y="connsiteY2"/>
                </a:cxn>
                <a:cxn ang="0">
                  <a:pos x="connsiteX3" y="connsiteY3"/>
                </a:cxn>
              </a:cxnLst>
              <a:rect l="l" t="t" r="r" b="b"/>
              <a:pathLst>
                <a:path w="3816424" h="131644">
                  <a:moveTo>
                    <a:pt x="0" y="0"/>
                  </a:moveTo>
                  <a:lnTo>
                    <a:pt x="3816424" y="0"/>
                  </a:lnTo>
                  <a:lnTo>
                    <a:pt x="3816424" y="131644"/>
                  </a:lnTo>
                  <a:lnTo>
                    <a:pt x="0" y="131644"/>
                  </a:lnTo>
                  <a:close/>
                </a:path>
              </a:pathLst>
            </a:custGeom>
            <a:solidFill>
              <a:srgbClr val="EB5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55" name="右箭头 58"/>
            <p:cNvSpPr/>
            <p:nvPr/>
          </p:nvSpPr>
          <p:spPr>
            <a:xfrm rot="10800000">
              <a:off x="4440724" y="4378094"/>
              <a:ext cx="3482504" cy="256208"/>
            </a:xfrm>
            <a:prstGeom prst="rightArrow">
              <a:avLst>
                <a:gd name="adj1" fmla="val 51382"/>
                <a:gd name="adj2" fmla="val 50000"/>
              </a:avLst>
            </a:prstGeom>
            <a:solidFill>
              <a:srgbClr val="86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54" name="右箭头 3"/>
            <p:cNvSpPr/>
            <p:nvPr/>
          </p:nvSpPr>
          <p:spPr>
            <a:xfrm>
              <a:off x="2372347" y="2303997"/>
              <a:ext cx="5511970" cy="256208"/>
            </a:xfrm>
            <a:prstGeom prst="rightArrow">
              <a:avLst>
                <a:gd name="adj1" fmla="val 51382"/>
                <a:gd name="adj2" fmla="val 50000"/>
              </a:avLst>
            </a:prstGeom>
            <a:solidFill>
              <a:srgbClr val="EB5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cs typeface="+mn-ea"/>
                <a:sym typeface="+mn-lt"/>
              </a:endParaRPr>
            </a:p>
          </p:txBody>
        </p:sp>
        <p:sp>
          <p:nvSpPr>
            <p:cNvPr id="20" name="Freeform: Shape 24"/>
            <p:cNvSpPr/>
            <p:nvPr/>
          </p:nvSpPr>
          <p:spPr>
            <a:xfrm>
              <a:off x="2413726" y="1693897"/>
              <a:ext cx="2013239" cy="1475509"/>
            </a:xfrm>
            <a:custGeom>
              <a:avLst/>
              <a:gdLst/>
              <a:ahLst/>
              <a:cxnLst/>
              <a:rect l="l" t="t" r="r" b="b"/>
              <a:pathLst>
                <a:path w="2684318" h="1967345">
                  <a:moveTo>
                    <a:pt x="0" y="0"/>
                  </a:moveTo>
                  <a:lnTo>
                    <a:pt x="2684318" y="0"/>
                  </a:lnTo>
                  <a:lnTo>
                    <a:pt x="2684318" y="1967345"/>
                  </a:lnTo>
                  <a:lnTo>
                    <a:pt x="0" y="1967345"/>
                  </a:lnTo>
                  <a:lnTo>
                    <a:pt x="0" y="1730432"/>
                  </a:lnTo>
                  <a:lnTo>
                    <a:pt x="213681" y="1730432"/>
                  </a:lnTo>
                  <a:lnTo>
                    <a:pt x="213681" y="220347"/>
                  </a:lnTo>
                  <a:lnTo>
                    <a:pt x="181530" y="220347"/>
                  </a:lnTo>
                  <a:lnTo>
                    <a:pt x="0" y="28313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lnSpc>
                  <a:spcPts val="975"/>
                </a:lnSpc>
                <a:spcAft>
                  <a:spcPts val="900"/>
                </a:spcAft>
              </a:pPr>
              <a:endParaRPr lang="en-US" sz="1500" b="1" dirty="0">
                <a:solidFill>
                  <a:schemeClr val="bg1"/>
                </a:solidFill>
              </a:endParaRPr>
            </a:p>
          </p:txBody>
        </p:sp>
        <p:sp>
          <p:nvSpPr>
            <p:cNvPr id="21" name="Freeform: Shape 42"/>
            <p:cNvSpPr/>
            <p:nvPr/>
          </p:nvSpPr>
          <p:spPr>
            <a:xfrm>
              <a:off x="5350456" y="1693897"/>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30432 h 1967345"/>
                <a:gd name="connsiteX5" fmla="*/ 591659 w 2684318"/>
                <a:gd name="connsiteY5" fmla="*/ 1730432 h 1967345"/>
                <a:gd name="connsiteX6" fmla="*/ 591659 w 2684318"/>
                <a:gd name="connsiteY6" fmla="*/ 1460774 h 1967345"/>
                <a:gd name="connsiteX7" fmla="*/ 0 w 2684318"/>
                <a:gd name="connsiteY7" fmla="*/ 1460774 h 1967345"/>
                <a:gd name="connsiteX8" fmla="*/ 0 w 2684318"/>
                <a:gd name="connsiteY8" fmla="*/ 1457742 h 1967345"/>
                <a:gd name="connsiteX9" fmla="*/ 192357 w 2684318"/>
                <a:gd name="connsiteY9" fmla="*/ 1235713 h 1967345"/>
                <a:gd name="connsiteX10" fmla="*/ 417937 w 2684318"/>
                <a:gd name="connsiteY10" fmla="*/ 987317 h 1967345"/>
                <a:gd name="connsiteX11" fmla="*/ 521133 w 2684318"/>
                <a:gd name="connsiteY11" fmla="*/ 809965 h 1967345"/>
                <a:gd name="connsiteX12" fmla="*/ 554321 w 2684318"/>
                <a:gd name="connsiteY12" fmla="*/ 636243 h 1967345"/>
                <a:gd name="connsiteX13" fmla="*/ 422085 w 2684318"/>
                <a:gd name="connsiteY13" fmla="*/ 311616 h 1967345"/>
                <a:gd name="connsiteX14" fmla="*/ 45083 w 2684318"/>
                <a:gd name="connsiteY14" fmla="*/ 198567 h 1967345"/>
                <a:gd name="connsiteX15" fmla="*/ 0 w 2684318"/>
                <a:gd name="connsiteY15" fmla="*/ 201080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4318" h="1967345">
                  <a:moveTo>
                    <a:pt x="0" y="0"/>
                  </a:moveTo>
                  <a:lnTo>
                    <a:pt x="2684318" y="0"/>
                  </a:lnTo>
                  <a:lnTo>
                    <a:pt x="2684318" y="1967345"/>
                  </a:lnTo>
                  <a:lnTo>
                    <a:pt x="0" y="1967345"/>
                  </a:lnTo>
                  <a:lnTo>
                    <a:pt x="0" y="1730432"/>
                  </a:lnTo>
                  <a:lnTo>
                    <a:pt x="591659" y="1730432"/>
                  </a:lnTo>
                  <a:lnTo>
                    <a:pt x="591659" y="1460774"/>
                  </a:lnTo>
                  <a:lnTo>
                    <a:pt x="0" y="1460774"/>
                  </a:lnTo>
                  <a:lnTo>
                    <a:pt x="0" y="1457742"/>
                  </a:lnTo>
                  <a:lnTo>
                    <a:pt x="192357" y="1235713"/>
                  </a:lnTo>
                  <a:cubicBezTo>
                    <a:pt x="296072" y="1131998"/>
                    <a:pt x="371265" y="1049200"/>
                    <a:pt x="417937" y="987317"/>
                  </a:cubicBezTo>
                  <a:cubicBezTo>
                    <a:pt x="464608" y="925433"/>
                    <a:pt x="499007" y="866316"/>
                    <a:pt x="521133" y="809965"/>
                  </a:cubicBezTo>
                  <a:cubicBezTo>
                    <a:pt x="543258" y="753613"/>
                    <a:pt x="554321" y="695706"/>
                    <a:pt x="554321" y="636243"/>
                  </a:cubicBezTo>
                  <a:cubicBezTo>
                    <a:pt x="554321" y="495191"/>
                    <a:pt x="510243" y="386982"/>
                    <a:pt x="422085" y="311616"/>
                  </a:cubicBezTo>
                  <a:cubicBezTo>
                    <a:pt x="333928" y="236250"/>
                    <a:pt x="208260" y="198567"/>
                    <a:pt x="45083" y="198567"/>
                  </a:cubicBezTo>
                  <a:lnTo>
                    <a:pt x="0" y="20108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lnSpc>
                  <a:spcPts val="975"/>
                </a:lnSpc>
                <a:spcAft>
                  <a:spcPts val="900"/>
                </a:spcAft>
              </a:pPr>
              <a:r>
                <a:rPr lang="en-US" sz="1050" dirty="0">
                  <a:solidFill>
                    <a:schemeClr val="accent2">
                      <a:lumMod val="50000"/>
                    </a:schemeClr>
                  </a:solidFill>
                </a:rPr>
                <a:t> </a:t>
              </a:r>
              <a:endParaRPr lang="en-US" sz="1500" b="1" dirty="0">
                <a:solidFill>
                  <a:schemeClr val="accent2">
                    <a:lumMod val="50000"/>
                  </a:schemeClr>
                </a:solidFill>
              </a:endParaRPr>
            </a:p>
          </p:txBody>
        </p:sp>
        <p:sp>
          <p:nvSpPr>
            <p:cNvPr id="22" name="Freeform: Shape 33"/>
            <p:cNvSpPr/>
            <p:nvPr/>
          </p:nvSpPr>
          <p:spPr>
            <a:xfrm>
              <a:off x="8287186" y="1693897"/>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6670 h 1967345"/>
                <a:gd name="connsiteX5" fmla="*/ 48905 w 2684318"/>
                <a:gd name="connsiteY5" fmla="*/ 1743591 h 1967345"/>
                <a:gd name="connsiteX6" fmla="*/ 337102 w 2684318"/>
                <a:gd name="connsiteY6" fmla="*/ 1629829 h 1967345"/>
                <a:gd name="connsiteX7" fmla="*/ 492674 w 2684318"/>
                <a:gd name="connsiteY7" fmla="*/ 1306239 h 1967345"/>
                <a:gd name="connsiteX8" fmla="*/ 424222 w 2684318"/>
                <a:gd name="connsiteY8" fmla="*/ 1086883 h 1967345"/>
                <a:gd name="connsiteX9" fmla="*/ 235461 w 2684318"/>
                <a:gd name="connsiteY9" fmla="*/ 954646 h 1967345"/>
                <a:gd name="connsiteX10" fmla="*/ 409183 w 2684318"/>
                <a:gd name="connsiteY10" fmla="*/ 814113 h 1967345"/>
                <a:gd name="connsiteX11" fmla="*/ 468819 w 2684318"/>
                <a:gd name="connsiteY11" fmla="*/ 630020 h 1967345"/>
                <a:gd name="connsiteX12" fmla="*/ 324656 w 2684318"/>
                <a:gd name="connsiteY12" fmla="*/ 313690 h 1967345"/>
                <a:gd name="connsiteX13" fmla="*/ 47738 w 2684318"/>
                <a:gd name="connsiteY13" fmla="*/ 205762 h 1967345"/>
                <a:gd name="connsiteX14" fmla="*/ 0 w 2684318"/>
                <a:gd name="connsiteY14" fmla="*/ 202882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4318" h="1967345">
                  <a:moveTo>
                    <a:pt x="0" y="0"/>
                  </a:moveTo>
                  <a:lnTo>
                    <a:pt x="2684318" y="0"/>
                  </a:lnTo>
                  <a:lnTo>
                    <a:pt x="2684318" y="1967345"/>
                  </a:lnTo>
                  <a:lnTo>
                    <a:pt x="0" y="1967345"/>
                  </a:lnTo>
                  <a:lnTo>
                    <a:pt x="0" y="1746670"/>
                  </a:lnTo>
                  <a:lnTo>
                    <a:pt x="48905" y="1743591"/>
                  </a:lnTo>
                  <a:cubicBezTo>
                    <a:pt x="163250" y="1728422"/>
                    <a:pt x="259316" y="1690502"/>
                    <a:pt x="337102" y="1629829"/>
                  </a:cubicBezTo>
                  <a:cubicBezTo>
                    <a:pt x="440816" y="1548931"/>
                    <a:pt x="492674" y="1441068"/>
                    <a:pt x="492674" y="1306239"/>
                  </a:cubicBezTo>
                  <a:cubicBezTo>
                    <a:pt x="492674" y="1219119"/>
                    <a:pt x="469856" y="1146000"/>
                    <a:pt x="424222" y="1086883"/>
                  </a:cubicBezTo>
                  <a:cubicBezTo>
                    <a:pt x="378587" y="1027765"/>
                    <a:pt x="315667" y="983687"/>
                    <a:pt x="235461" y="954646"/>
                  </a:cubicBezTo>
                  <a:cubicBezTo>
                    <a:pt x="311519" y="918692"/>
                    <a:pt x="369426" y="871848"/>
                    <a:pt x="409183" y="814113"/>
                  </a:cubicBezTo>
                  <a:cubicBezTo>
                    <a:pt x="448941" y="756379"/>
                    <a:pt x="468819" y="695014"/>
                    <a:pt x="468819" y="630020"/>
                  </a:cubicBezTo>
                  <a:cubicBezTo>
                    <a:pt x="468819" y="495882"/>
                    <a:pt x="420765" y="390439"/>
                    <a:pt x="324656" y="313690"/>
                  </a:cubicBezTo>
                  <a:cubicBezTo>
                    <a:pt x="252574" y="256129"/>
                    <a:pt x="160268" y="220153"/>
                    <a:pt x="47738" y="205762"/>
                  </a:cubicBezTo>
                  <a:lnTo>
                    <a:pt x="0" y="202882"/>
                  </a:lnTo>
                  <a:close/>
                </a:path>
              </a:pathLst>
            </a:custGeom>
            <a:solidFill>
              <a:srgbClr val="16A08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lnSpc>
                  <a:spcPts val="975"/>
                </a:lnSpc>
                <a:spcAft>
                  <a:spcPts val="900"/>
                </a:spcAft>
              </a:pPr>
              <a:endParaRPr lang="en-US" sz="1500" b="1" dirty="0">
                <a:solidFill>
                  <a:schemeClr val="accent3">
                    <a:lumMod val="50000"/>
                  </a:schemeClr>
                </a:solidFill>
              </a:endParaRPr>
            </a:p>
          </p:txBody>
        </p:sp>
        <p:sp>
          <p:nvSpPr>
            <p:cNvPr id="24" name="Freeform: Shape 39"/>
            <p:cNvSpPr/>
            <p:nvPr/>
          </p:nvSpPr>
          <p:spPr>
            <a:xfrm>
              <a:off x="5350456" y="3786853"/>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44728 h 1967345"/>
                <a:gd name="connsiteX5" fmla="*/ 60641 w 2684318"/>
                <a:gd name="connsiteY5" fmla="*/ 1751175 h 1967345"/>
                <a:gd name="connsiteX6" fmla="*/ 337559 w 2684318"/>
                <a:gd name="connsiteY6" fmla="*/ 1687909 h 1967345"/>
                <a:gd name="connsiteX7" fmla="*/ 519578 w 2684318"/>
                <a:gd name="connsiteY7" fmla="*/ 1506927 h 1967345"/>
                <a:gd name="connsiteX8" fmla="*/ 584400 w 2684318"/>
                <a:gd name="connsiteY8" fmla="*/ 1244010 h 1967345"/>
                <a:gd name="connsiteX9" fmla="*/ 463572 w 2684318"/>
                <a:gd name="connsiteY9" fmla="*/ 870119 h 1967345"/>
                <a:gd name="connsiteX10" fmla="*/ 117684 w 2684318"/>
                <a:gd name="connsiteY10" fmla="*/ 736846 h 1967345"/>
                <a:gd name="connsiteX11" fmla="*/ 58955 w 2684318"/>
                <a:gd name="connsiteY11" fmla="*/ 741013 h 1967345"/>
                <a:gd name="connsiteX12" fmla="*/ 0 w 2684318"/>
                <a:gd name="connsiteY12" fmla="*/ 753291 h 1967345"/>
                <a:gd name="connsiteX13" fmla="*/ 0 w 2684318"/>
                <a:gd name="connsiteY13" fmla="*/ 490005 h 1967345"/>
                <a:gd name="connsiteX14" fmla="*/ 533579 w 2684318"/>
                <a:gd name="connsiteY14" fmla="*/ 490005 h 1967345"/>
                <a:gd name="connsiteX15" fmla="*/ 533579 w 2684318"/>
                <a:gd name="connsiteY15" fmla="*/ 220347 h 1967345"/>
                <a:gd name="connsiteX16" fmla="*/ 0 w 2684318"/>
                <a:gd name="connsiteY16" fmla="*/ 220347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4318" h="1967345">
                  <a:moveTo>
                    <a:pt x="0" y="0"/>
                  </a:moveTo>
                  <a:lnTo>
                    <a:pt x="2684318" y="0"/>
                  </a:lnTo>
                  <a:lnTo>
                    <a:pt x="2684318" y="1967345"/>
                  </a:lnTo>
                  <a:lnTo>
                    <a:pt x="0" y="1967345"/>
                  </a:lnTo>
                  <a:lnTo>
                    <a:pt x="0" y="1744728"/>
                  </a:lnTo>
                  <a:lnTo>
                    <a:pt x="60641" y="1751175"/>
                  </a:lnTo>
                  <a:cubicBezTo>
                    <a:pt x="167121" y="1751175"/>
                    <a:pt x="259427" y="1730086"/>
                    <a:pt x="337559" y="1687909"/>
                  </a:cubicBezTo>
                  <a:cubicBezTo>
                    <a:pt x="415690" y="1645731"/>
                    <a:pt x="476363" y="1585404"/>
                    <a:pt x="519578" y="1506927"/>
                  </a:cubicBezTo>
                  <a:cubicBezTo>
                    <a:pt x="562792" y="1428449"/>
                    <a:pt x="584400" y="1340811"/>
                    <a:pt x="584400" y="1244010"/>
                  </a:cubicBezTo>
                  <a:cubicBezTo>
                    <a:pt x="584400" y="1083598"/>
                    <a:pt x="544124" y="958968"/>
                    <a:pt x="463572" y="870119"/>
                  </a:cubicBezTo>
                  <a:cubicBezTo>
                    <a:pt x="383020" y="781270"/>
                    <a:pt x="267724" y="736846"/>
                    <a:pt x="117684" y="736846"/>
                  </a:cubicBezTo>
                  <a:cubicBezTo>
                    <a:pt x="98324" y="736846"/>
                    <a:pt x="78748" y="738235"/>
                    <a:pt x="58955" y="741013"/>
                  </a:cubicBezTo>
                  <a:lnTo>
                    <a:pt x="0" y="753291"/>
                  </a:lnTo>
                  <a:lnTo>
                    <a:pt x="0" y="490005"/>
                  </a:lnTo>
                  <a:lnTo>
                    <a:pt x="533579" y="490005"/>
                  </a:lnTo>
                  <a:lnTo>
                    <a:pt x="533579" y="220347"/>
                  </a:lnTo>
                  <a:lnTo>
                    <a:pt x="0" y="22034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lnSpc>
                  <a:spcPts val="975"/>
                </a:lnSpc>
                <a:spcAft>
                  <a:spcPts val="900"/>
                </a:spcAft>
              </a:pPr>
              <a:endParaRPr lang="en-US" sz="1500" b="1" dirty="0">
                <a:solidFill>
                  <a:schemeClr val="accent6">
                    <a:lumMod val="50000"/>
                  </a:schemeClr>
                </a:solidFill>
              </a:endParaRPr>
            </a:p>
          </p:txBody>
        </p:sp>
        <p:sp>
          <p:nvSpPr>
            <p:cNvPr id="25" name="Freeform: Shape 36"/>
            <p:cNvSpPr/>
            <p:nvPr/>
          </p:nvSpPr>
          <p:spPr>
            <a:xfrm>
              <a:off x="2430930" y="3786853"/>
              <a:ext cx="2013239" cy="1475509"/>
            </a:xfrm>
            <a:custGeom>
              <a:avLst/>
              <a:gdLst>
                <a:gd name="connsiteX0" fmla="*/ 0 w 2684318"/>
                <a:gd name="connsiteY0" fmla="*/ 0 h 1967345"/>
                <a:gd name="connsiteX1" fmla="*/ 2684318 w 2684318"/>
                <a:gd name="connsiteY1" fmla="*/ 0 h 1967345"/>
                <a:gd name="connsiteX2" fmla="*/ 2684318 w 2684318"/>
                <a:gd name="connsiteY2" fmla="*/ 1967345 h 1967345"/>
                <a:gd name="connsiteX3" fmla="*/ 0 w 2684318"/>
                <a:gd name="connsiteY3" fmla="*/ 1967345 h 1967345"/>
                <a:gd name="connsiteX4" fmla="*/ 0 w 2684318"/>
                <a:gd name="connsiteY4" fmla="*/ 1750569 h 1967345"/>
                <a:gd name="connsiteX5" fmla="*/ 62161 w 2684318"/>
                <a:gd name="connsiteY5" fmla="*/ 1746929 h 1967345"/>
                <a:gd name="connsiteX6" fmla="*/ 259834 w 2684318"/>
                <a:gd name="connsiteY6" fmla="*/ 1683242 h 1967345"/>
                <a:gd name="connsiteX7" fmla="*/ 449632 w 2684318"/>
                <a:gd name="connsiteY7" fmla="*/ 1495000 h 1967345"/>
                <a:gd name="connsiteX8" fmla="*/ 517565 w 2684318"/>
                <a:gd name="connsiteY8" fmla="*/ 1230527 h 1967345"/>
                <a:gd name="connsiteX9" fmla="*/ 401405 w 2684318"/>
                <a:gd name="connsiteY9" fmla="*/ 855080 h 1967345"/>
                <a:gd name="connsiteX10" fmla="*/ 89224 w 2684318"/>
                <a:gd name="connsiteY10" fmla="*/ 711954 h 1967345"/>
                <a:gd name="connsiteX11" fmla="*/ 2881 w 2684318"/>
                <a:gd name="connsiteY11" fmla="*/ 719214 h 1967345"/>
                <a:gd name="connsiteX12" fmla="*/ 0 w 2684318"/>
                <a:gd name="connsiteY12" fmla="*/ 720013 h 1967345"/>
                <a:gd name="connsiteX13" fmla="*/ 0 w 2684318"/>
                <a:gd name="connsiteY13" fmla="*/ 534107 h 1967345"/>
                <a:gd name="connsiteX14" fmla="*/ 12961 w 2684318"/>
                <a:gd name="connsiteY14" fmla="*/ 526208 h 1967345"/>
                <a:gd name="connsiteX15" fmla="*/ 267613 w 2684318"/>
                <a:gd name="connsiteY15" fmla="*/ 473411 h 1967345"/>
                <a:gd name="connsiteX16" fmla="*/ 283170 w 2684318"/>
                <a:gd name="connsiteY16" fmla="*/ 473411 h 1967345"/>
                <a:gd name="connsiteX17" fmla="*/ 283170 w 2684318"/>
                <a:gd name="connsiteY17" fmla="*/ 198567 h 1967345"/>
                <a:gd name="connsiteX18" fmla="*/ 230276 w 2684318"/>
                <a:gd name="connsiteY18" fmla="*/ 198567 h 1967345"/>
                <a:gd name="connsiteX19" fmla="*/ 14290 w 2684318"/>
                <a:gd name="connsiteY19" fmla="*/ 225015 h 1967345"/>
                <a:gd name="connsiteX20" fmla="*/ 0 w 2684318"/>
                <a:gd name="connsiteY20" fmla="*/ 229719 h 196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4318" h="1967345">
                  <a:moveTo>
                    <a:pt x="0" y="0"/>
                  </a:moveTo>
                  <a:lnTo>
                    <a:pt x="2684318" y="0"/>
                  </a:lnTo>
                  <a:lnTo>
                    <a:pt x="2684318" y="1967345"/>
                  </a:lnTo>
                  <a:lnTo>
                    <a:pt x="0" y="1967345"/>
                  </a:lnTo>
                  <a:lnTo>
                    <a:pt x="0" y="1750569"/>
                  </a:lnTo>
                  <a:lnTo>
                    <a:pt x="62161" y="1746929"/>
                  </a:lnTo>
                  <a:cubicBezTo>
                    <a:pt x="133011" y="1738437"/>
                    <a:pt x="198902" y="1717208"/>
                    <a:pt x="259834" y="1683242"/>
                  </a:cubicBezTo>
                  <a:cubicBezTo>
                    <a:pt x="341077" y="1637953"/>
                    <a:pt x="404343" y="1575206"/>
                    <a:pt x="449632" y="1495000"/>
                  </a:cubicBezTo>
                  <a:cubicBezTo>
                    <a:pt x="494921" y="1414794"/>
                    <a:pt x="517565" y="1326636"/>
                    <a:pt x="517565" y="1230527"/>
                  </a:cubicBezTo>
                  <a:cubicBezTo>
                    <a:pt x="517565" y="1075647"/>
                    <a:pt x="478845" y="950498"/>
                    <a:pt x="401405" y="855080"/>
                  </a:cubicBezTo>
                  <a:cubicBezTo>
                    <a:pt x="323964" y="759663"/>
                    <a:pt x="219904" y="711954"/>
                    <a:pt x="89224" y="711954"/>
                  </a:cubicBezTo>
                  <a:cubicBezTo>
                    <a:pt x="59147" y="711954"/>
                    <a:pt x="30366" y="714374"/>
                    <a:pt x="2881" y="719214"/>
                  </a:cubicBezTo>
                  <a:lnTo>
                    <a:pt x="0" y="720013"/>
                  </a:lnTo>
                  <a:lnTo>
                    <a:pt x="0" y="534107"/>
                  </a:lnTo>
                  <a:lnTo>
                    <a:pt x="12961" y="526208"/>
                  </a:lnTo>
                  <a:cubicBezTo>
                    <a:pt x="84719" y="491010"/>
                    <a:pt x="169602" y="473411"/>
                    <a:pt x="267613" y="473411"/>
                  </a:cubicBezTo>
                  <a:lnTo>
                    <a:pt x="283170" y="473411"/>
                  </a:lnTo>
                  <a:lnTo>
                    <a:pt x="283170" y="198567"/>
                  </a:lnTo>
                  <a:lnTo>
                    <a:pt x="230276" y="198567"/>
                  </a:lnTo>
                  <a:cubicBezTo>
                    <a:pt x="154910" y="198567"/>
                    <a:pt x="82915" y="207383"/>
                    <a:pt x="14290" y="225015"/>
                  </a:cubicBezTo>
                  <a:lnTo>
                    <a:pt x="0" y="229719"/>
                  </a:lnTo>
                  <a:close/>
                </a:path>
              </a:pathLst>
            </a:cu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spcAft>
                  <a:spcPts val="900"/>
                </a:spcAft>
              </a:pPr>
              <a:endParaRPr lang="en-US" sz="1500" b="1" dirty="0">
                <a:solidFill>
                  <a:schemeClr val="accent5">
                    <a:lumMod val="50000"/>
                  </a:schemeClr>
                </a:solidFill>
              </a:endParaRPr>
            </a:p>
          </p:txBody>
        </p:sp>
        <p:sp>
          <p:nvSpPr>
            <p:cNvPr id="26" name="Freeform: Shape 15"/>
            <p:cNvSpPr/>
            <p:nvPr/>
          </p:nvSpPr>
          <p:spPr>
            <a:xfrm>
              <a:off x="2052821" y="1859157"/>
              <a:ext cx="521166" cy="1132564"/>
            </a:xfrm>
            <a:custGeom>
              <a:avLst/>
              <a:gdLst/>
              <a:ahLst/>
              <a:cxnLst/>
              <a:rect l="l" t="t" r="r" b="b"/>
              <a:pathLst>
                <a:path w="694888" h="1510085">
                  <a:moveTo>
                    <a:pt x="662737" y="0"/>
                  </a:moveTo>
                  <a:lnTo>
                    <a:pt x="694888" y="0"/>
                  </a:lnTo>
                  <a:lnTo>
                    <a:pt x="694888" y="1510085"/>
                  </a:lnTo>
                  <a:lnTo>
                    <a:pt x="344333" y="1510085"/>
                  </a:lnTo>
                  <a:lnTo>
                    <a:pt x="344333" y="394116"/>
                  </a:lnTo>
                  <a:lnTo>
                    <a:pt x="0" y="494719"/>
                  </a:lnTo>
                  <a:lnTo>
                    <a:pt x="0" y="229209"/>
                  </a:lnTo>
                  <a:lnTo>
                    <a:pt x="662737" y="0"/>
                  </a:lnTo>
                  <a:close/>
                </a:path>
              </a:pathLst>
            </a:custGeom>
            <a:solidFill>
              <a:schemeClr val="accent1">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Freeform: Shape 34"/>
            <p:cNvSpPr/>
            <p:nvPr/>
          </p:nvSpPr>
          <p:spPr>
            <a:xfrm>
              <a:off x="7833717" y="1842822"/>
              <a:ext cx="822976" cy="1164456"/>
            </a:xfrm>
            <a:custGeom>
              <a:avLst/>
              <a:gdLst/>
              <a:ahLst/>
              <a:cxnLst/>
              <a:rect l="l" t="t" r="r" b="b"/>
              <a:pathLst>
                <a:path w="1097301" h="1552608">
                  <a:moveTo>
                    <a:pt x="533093" y="0"/>
                  </a:moveTo>
                  <a:cubicBezTo>
                    <a:pt x="701111" y="0"/>
                    <a:pt x="833174" y="38374"/>
                    <a:pt x="929283" y="115123"/>
                  </a:cubicBezTo>
                  <a:cubicBezTo>
                    <a:pt x="1025392" y="191872"/>
                    <a:pt x="1073446" y="297315"/>
                    <a:pt x="1073446" y="431453"/>
                  </a:cubicBezTo>
                  <a:cubicBezTo>
                    <a:pt x="1073446" y="496447"/>
                    <a:pt x="1053568" y="557812"/>
                    <a:pt x="1013810" y="615546"/>
                  </a:cubicBezTo>
                  <a:cubicBezTo>
                    <a:pt x="974053" y="673281"/>
                    <a:pt x="916146" y="720125"/>
                    <a:pt x="840088" y="756079"/>
                  </a:cubicBezTo>
                  <a:cubicBezTo>
                    <a:pt x="920294" y="785120"/>
                    <a:pt x="983214" y="829198"/>
                    <a:pt x="1028849" y="888316"/>
                  </a:cubicBezTo>
                  <a:cubicBezTo>
                    <a:pt x="1074483" y="947433"/>
                    <a:pt x="1097301" y="1020552"/>
                    <a:pt x="1097301" y="1107672"/>
                  </a:cubicBezTo>
                  <a:cubicBezTo>
                    <a:pt x="1097301" y="1242501"/>
                    <a:pt x="1045443" y="1350364"/>
                    <a:pt x="941729" y="1431262"/>
                  </a:cubicBezTo>
                  <a:cubicBezTo>
                    <a:pt x="838014" y="1512159"/>
                    <a:pt x="701802" y="1552608"/>
                    <a:pt x="533093" y="1552608"/>
                  </a:cubicBezTo>
                  <a:cubicBezTo>
                    <a:pt x="434219" y="1552608"/>
                    <a:pt x="342431" y="1533766"/>
                    <a:pt x="257731" y="1496083"/>
                  </a:cubicBezTo>
                  <a:cubicBezTo>
                    <a:pt x="173031" y="1458400"/>
                    <a:pt x="108900" y="1406197"/>
                    <a:pt x="65340" y="1339474"/>
                  </a:cubicBezTo>
                  <a:cubicBezTo>
                    <a:pt x="21780" y="1272751"/>
                    <a:pt x="0" y="1196867"/>
                    <a:pt x="0" y="1111821"/>
                  </a:cubicBezTo>
                  <a:lnTo>
                    <a:pt x="351593" y="1111821"/>
                  </a:lnTo>
                  <a:cubicBezTo>
                    <a:pt x="351593" y="1158146"/>
                    <a:pt x="370261" y="1198249"/>
                    <a:pt x="407598" y="1232130"/>
                  </a:cubicBezTo>
                  <a:cubicBezTo>
                    <a:pt x="444936" y="1266010"/>
                    <a:pt x="490916" y="1282950"/>
                    <a:pt x="545539" y="1282950"/>
                  </a:cubicBezTo>
                  <a:cubicBezTo>
                    <a:pt x="607076" y="1282950"/>
                    <a:pt x="656168" y="1265837"/>
                    <a:pt x="692814" y="1231611"/>
                  </a:cubicBezTo>
                  <a:cubicBezTo>
                    <a:pt x="729459" y="1197385"/>
                    <a:pt x="747782" y="1153652"/>
                    <a:pt x="747782" y="1100412"/>
                  </a:cubicBezTo>
                  <a:cubicBezTo>
                    <a:pt x="747782" y="1024355"/>
                    <a:pt x="728768" y="970423"/>
                    <a:pt x="690739" y="938617"/>
                  </a:cubicBezTo>
                  <a:cubicBezTo>
                    <a:pt x="652711" y="906811"/>
                    <a:pt x="600162" y="890908"/>
                    <a:pt x="533093" y="890908"/>
                  </a:cubicBezTo>
                  <a:lnTo>
                    <a:pt x="363001" y="890908"/>
                  </a:lnTo>
                  <a:lnTo>
                    <a:pt x="363001" y="630585"/>
                  </a:lnTo>
                  <a:lnTo>
                    <a:pt x="527907" y="630585"/>
                  </a:lnTo>
                  <a:cubicBezTo>
                    <a:pt x="658588" y="630585"/>
                    <a:pt x="723928" y="566627"/>
                    <a:pt x="723928" y="438713"/>
                  </a:cubicBezTo>
                  <a:cubicBezTo>
                    <a:pt x="723928" y="388930"/>
                    <a:pt x="708371" y="348308"/>
                    <a:pt x="677256" y="316848"/>
                  </a:cubicBezTo>
                  <a:cubicBezTo>
                    <a:pt x="646142" y="285388"/>
                    <a:pt x="602236" y="269658"/>
                    <a:pt x="545539" y="269658"/>
                  </a:cubicBezTo>
                  <a:cubicBezTo>
                    <a:pt x="499213" y="269658"/>
                    <a:pt x="458937" y="283141"/>
                    <a:pt x="424711" y="310107"/>
                  </a:cubicBezTo>
                  <a:cubicBezTo>
                    <a:pt x="390486" y="337072"/>
                    <a:pt x="373373" y="370607"/>
                    <a:pt x="373373" y="410710"/>
                  </a:cubicBezTo>
                  <a:lnTo>
                    <a:pt x="23854" y="410710"/>
                  </a:lnTo>
                  <a:cubicBezTo>
                    <a:pt x="23854" y="331195"/>
                    <a:pt x="45980" y="260324"/>
                    <a:pt x="90232" y="198095"/>
                  </a:cubicBezTo>
                  <a:cubicBezTo>
                    <a:pt x="134483" y="135866"/>
                    <a:pt x="195848" y="87293"/>
                    <a:pt x="274325" y="52376"/>
                  </a:cubicBezTo>
                  <a:cubicBezTo>
                    <a:pt x="352803" y="17459"/>
                    <a:pt x="439059" y="0"/>
                    <a:pt x="533093" y="0"/>
                  </a:cubicBezTo>
                  <a:close/>
                </a:path>
              </a:pathLst>
            </a:custGeom>
            <a:solidFill>
              <a:srgbClr val="16A085"/>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solidFill>
                    <a:srgbClr val="16A085"/>
                  </a:solidFill>
                </a:ln>
                <a:solidFill>
                  <a:srgbClr val="16A085"/>
                </a:solidFill>
              </a:endParaRPr>
            </a:p>
          </p:txBody>
        </p:sp>
        <p:sp>
          <p:nvSpPr>
            <p:cNvPr id="38" name="Freeform: Shape 37"/>
            <p:cNvSpPr/>
            <p:nvPr/>
          </p:nvSpPr>
          <p:spPr>
            <a:xfrm>
              <a:off x="2005464" y="3935778"/>
              <a:ext cx="813641" cy="1164456"/>
            </a:xfrm>
            <a:custGeom>
              <a:avLst/>
              <a:gdLst/>
              <a:ahLst/>
              <a:cxnLst/>
              <a:rect l="l" t="t" r="r" b="b"/>
              <a:pathLst>
                <a:path w="1084855" h="1552608">
                  <a:moveTo>
                    <a:pt x="797566" y="0"/>
                  </a:moveTo>
                  <a:lnTo>
                    <a:pt x="850460" y="0"/>
                  </a:lnTo>
                  <a:lnTo>
                    <a:pt x="850460" y="274844"/>
                  </a:lnTo>
                  <a:lnTo>
                    <a:pt x="834903" y="274844"/>
                  </a:lnTo>
                  <a:cubicBezTo>
                    <a:pt x="704222" y="274844"/>
                    <a:pt x="596878" y="306131"/>
                    <a:pt x="512869" y="368706"/>
                  </a:cubicBezTo>
                  <a:cubicBezTo>
                    <a:pt x="428860" y="431280"/>
                    <a:pt x="377176" y="518227"/>
                    <a:pt x="357816" y="629548"/>
                  </a:cubicBezTo>
                  <a:cubicBezTo>
                    <a:pt x="436639" y="552107"/>
                    <a:pt x="536205" y="513387"/>
                    <a:pt x="656514" y="513387"/>
                  </a:cubicBezTo>
                  <a:cubicBezTo>
                    <a:pt x="787194" y="513387"/>
                    <a:pt x="891254" y="561096"/>
                    <a:pt x="968695" y="656513"/>
                  </a:cubicBezTo>
                  <a:cubicBezTo>
                    <a:pt x="1046135" y="751931"/>
                    <a:pt x="1084855" y="877080"/>
                    <a:pt x="1084855" y="1031960"/>
                  </a:cubicBezTo>
                  <a:cubicBezTo>
                    <a:pt x="1084855" y="1128069"/>
                    <a:pt x="1062211" y="1216227"/>
                    <a:pt x="1016922" y="1296433"/>
                  </a:cubicBezTo>
                  <a:cubicBezTo>
                    <a:pt x="971633" y="1376639"/>
                    <a:pt x="908367" y="1439386"/>
                    <a:pt x="827124" y="1484675"/>
                  </a:cubicBezTo>
                  <a:cubicBezTo>
                    <a:pt x="745881" y="1529963"/>
                    <a:pt x="655822" y="1552608"/>
                    <a:pt x="556948" y="1552608"/>
                  </a:cubicBezTo>
                  <a:cubicBezTo>
                    <a:pt x="449776" y="1552608"/>
                    <a:pt x="354013" y="1528235"/>
                    <a:pt x="269658" y="1479489"/>
                  </a:cubicBezTo>
                  <a:cubicBezTo>
                    <a:pt x="185304" y="1430743"/>
                    <a:pt x="119618" y="1361081"/>
                    <a:pt x="72601" y="1270504"/>
                  </a:cubicBezTo>
                  <a:cubicBezTo>
                    <a:pt x="25583" y="1179926"/>
                    <a:pt x="1383" y="1075520"/>
                    <a:pt x="0" y="957286"/>
                  </a:cubicBezTo>
                  <a:lnTo>
                    <a:pt x="0" y="817271"/>
                  </a:lnTo>
                  <a:cubicBezTo>
                    <a:pt x="0" y="661699"/>
                    <a:pt x="33362" y="521857"/>
                    <a:pt x="100085" y="397746"/>
                  </a:cubicBezTo>
                  <a:cubicBezTo>
                    <a:pt x="166808" y="273634"/>
                    <a:pt x="262053" y="176315"/>
                    <a:pt x="385819" y="105789"/>
                  </a:cubicBezTo>
                  <a:cubicBezTo>
                    <a:pt x="509585" y="35263"/>
                    <a:pt x="646834" y="0"/>
                    <a:pt x="797566" y="0"/>
                  </a:cubicBezTo>
                  <a:close/>
                  <a:moveTo>
                    <a:pt x="535168" y="783045"/>
                  </a:moveTo>
                  <a:cubicBezTo>
                    <a:pt x="488842" y="783045"/>
                    <a:pt x="450122" y="793719"/>
                    <a:pt x="419007" y="815067"/>
                  </a:cubicBezTo>
                  <a:cubicBezTo>
                    <a:pt x="387893" y="836415"/>
                    <a:pt x="364730" y="862581"/>
                    <a:pt x="349519" y="893566"/>
                  </a:cubicBezTo>
                  <a:lnTo>
                    <a:pt x="349519" y="997880"/>
                  </a:lnTo>
                  <a:cubicBezTo>
                    <a:pt x="349519" y="1187927"/>
                    <a:pt x="415550" y="1282950"/>
                    <a:pt x="547613" y="1282950"/>
                  </a:cubicBezTo>
                  <a:cubicBezTo>
                    <a:pt x="600854" y="1282950"/>
                    <a:pt x="645278" y="1259193"/>
                    <a:pt x="680887" y="1211678"/>
                  </a:cubicBezTo>
                  <a:cubicBezTo>
                    <a:pt x="716495" y="1164164"/>
                    <a:pt x="734300" y="1104604"/>
                    <a:pt x="734300" y="1032997"/>
                  </a:cubicBezTo>
                  <a:cubicBezTo>
                    <a:pt x="734300" y="959317"/>
                    <a:pt x="716150" y="899238"/>
                    <a:pt x="679850" y="852761"/>
                  </a:cubicBezTo>
                  <a:cubicBezTo>
                    <a:pt x="643549" y="806284"/>
                    <a:pt x="595322" y="783045"/>
                    <a:pt x="535168" y="783045"/>
                  </a:cubicBezTo>
                  <a:close/>
                </a:path>
              </a:pathLst>
            </a:custGeom>
            <a:solidFill>
              <a:srgbClr val="CC3D2E"/>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Freeform: Shape 40"/>
            <p:cNvSpPr/>
            <p:nvPr/>
          </p:nvSpPr>
          <p:spPr>
            <a:xfrm>
              <a:off x="4997660" y="3952113"/>
              <a:ext cx="791096" cy="1148121"/>
            </a:xfrm>
            <a:custGeom>
              <a:avLst/>
              <a:gdLst/>
              <a:ahLst/>
              <a:cxnLst/>
              <a:rect l="l" t="t" r="r" b="b"/>
              <a:pathLst>
                <a:path w="1054794" h="1530828">
                  <a:moveTo>
                    <a:pt x="121362" y="0"/>
                  </a:moveTo>
                  <a:lnTo>
                    <a:pt x="1003973" y="0"/>
                  </a:lnTo>
                  <a:lnTo>
                    <a:pt x="1003973" y="269658"/>
                  </a:lnTo>
                  <a:lnTo>
                    <a:pt x="405540" y="269658"/>
                  </a:lnTo>
                  <a:lnTo>
                    <a:pt x="371314" y="571711"/>
                  </a:lnTo>
                  <a:cubicBezTo>
                    <a:pt x="396206" y="557126"/>
                    <a:pt x="428876" y="544278"/>
                    <a:pt x="469325" y="533166"/>
                  </a:cubicBezTo>
                  <a:cubicBezTo>
                    <a:pt x="509773" y="522055"/>
                    <a:pt x="549358" y="516499"/>
                    <a:pt x="588078" y="516499"/>
                  </a:cubicBezTo>
                  <a:cubicBezTo>
                    <a:pt x="738118" y="516499"/>
                    <a:pt x="853414" y="560923"/>
                    <a:pt x="933966" y="649772"/>
                  </a:cubicBezTo>
                  <a:cubicBezTo>
                    <a:pt x="1014518" y="738621"/>
                    <a:pt x="1054794" y="863251"/>
                    <a:pt x="1054794" y="1023663"/>
                  </a:cubicBezTo>
                  <a:cubicBezTo>
                    <a:pt x="1054794" y="1120464"/>
                    <a:pt x="1033186" y="1208102"/>
                    <a:pt x="989972" y="1286580"/>
                  </a:cubicBezTo>
                  <a:cubicBezTo>
                    <a:pt x="946757" y="1365057"/>
                    <a:pt x="886084" y="1425384"/>
                    <a:pt x="807953" y="1467562"/>
                  </a:cubicBezTo>
                  <a:cubicBezTo>
                    <a:pt x="729821" y="1509739"/>
                    <a:pt x="637515" y="1530828"/>
                    <a:pt x="531035" y="1530828"/>
                  </a:cubicBezTo>
                  <a:cubicBezTo>
                    <a:pt x="436309" y="1530828"/>
                    <a:pt x="347460" y="1511311"/>
                    <a:pt x="264488" y="1472277"/>
                  </a:cubicBezTo>
                  <a:cubicBezTo>
                    <a:pt x="181517" y="1433244"/>
                    <a:pt x="116522" y="1379701"/>
                    <a:pt x="69505" y="1311649"/>
                  </a:cubicBezTo>
                  <a:cubicBezTo>
                    <a:pt x="22487" y="1243598"/>
                    <a:pt x="-675" y="1166741"/>
                    <a:pt x="16" y="1081079"/>
                  </a:cubicBezTo>
                  <a:lnTo>
                    <a:pt x="350571" y="1081079"/>
                  </a:lnTo>
                  <a:cubicBezTo>
                    <a:pt x="354029" y="1136275"/>
                    <a:pt x="371660" y="1180089"/>
                    <a:pt x="403466" y="1212521"/>
                  </a:cubicBezTo>
                  <a:cubicBezTo>
                    <a:pt x="435272" y="1244954"/>
                    <a:pt x="477103" y="1261170"/>
                    <a:pt x="528960" y="1261170"/>
                  </a:cubicBezTo>
                  <a:cubicBezTo>
                    <a:pt x="646504" y="1261170"/>
                    <a:pt x="705275" y="1174228"/>
                    <a:pt x="705275" y="1000344"/>
                  </a:cubicBezTo>
                  <a:cubicBezTo>
                    <a:pt x="705275" y="839575"/>
                    <a:pt x="633367" y="759191"/>
                    <a:pt x="489549" y="759191"/>
                  </a:cubicBezTo>
                  <a:cubicBezTo>
                    <a:pt x="407960" y="759191"/>
                    <a:pt x="347114" y="785411"/>
                    <a:pt x="307011" y="837852"/>
                  </a:cubicBezTo>
                  <a:lnTo>
                    <a:pt x="29056" y="772447"/>
                  </a:lnTo>
                  <a:lnTo>
                    <a:pt x="121362" y="0"/>
                  </a:lnTo>
                  <a:close/>
                </a:path>
              </a:pathLst>
            </a:custGeom>
            <a:solidFill>
              <a:schemeClr val="accent6">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Shape 43"/>
            <p:cNvSpPr/>
            <p:nvPr/>
          </p:nvSpPr>
          <p:spPr>
            <a:xfrm>
              <a:off x="4980560" y="1842822"/>
              <a:ext cx="813641" cy="1148899"/>
            </a:xfrm>
            <a:custGeom>
              <a:avLst/>
              <a:gdLst/>
              <a:ahLst/>
              <a:cxnLst/>
              <a:rect l="l" t="t" r="r" b="b"/>
              <a:pathLst>
                <a:path w="1084855" h="1531865">
                  <a:moveTo>
                    <a:pt x="538279" y="0"/>
                  </a:moveTo>
                  <a:cubicBezTo>
                    <a:pt x="701456" y="0"/>
                    <a:pt x="827124" y="37683"/>
                    <a:pt x="915281" y="113049"/>
                  </a:cubicBezTo>
                  <a:cubicBezTo>
                    <a:pt x="1003439" y="188415"/>
                    <a:pt x="1047517" y="296624"/>
                    <a:pt x="1047517" y="437676"/>
                  </a:cubicBezTo>
                  <a:cubicBezTo>
                    <a:pt x="1047517" y="497139"/>
                    <a:pt x="1036454" y="555046"/>
                    <a:pt x="1014329" y="611398"/>
                  </a:cubicBezTo>
                  <a:cubicBezTo>
                    <a:pt x="992203" y="667749"/>
                    <a:pt x="957804" y="726866"/>
                    <a:pt x="911133" y="788750"/>
                  </a:cubicBezTo>
                  <a:cubicBezTo>
                    <a:pt x="864461" y="850633"/>
                    <a:pt x="789268" y="933431"/>
                    <a:pt x="685553" y="1037146"/>
                  </a:cubicBezTo>
                  <a:lnTo>
                    <a:pt x="490570" y="1262207"/>
                  </a:lnTo>
                  <a:lnTo>
                    <a:pt x="1084855" y="1262207"/>
                  </a:lnTo>
                  <a:lnTo>
                    <a:pt x="1084855" y="1531865"/>
                  </a:lnTo>
                  <a:lnTo>
                    <a:pt x="31114" y="1531865"/>
                  </a:lnTo>
                  <a:lnTo>
                    <a:pt x="31114" y="1303693"/>
                  </a:lnTo>
                  <a:lnTo>
                    <a:pt x="516499" y="793417"/>
                  </a:lnTo>
                  <a:cubicBezTo>
                    <a:pt x="636116" y="657205"/>
                    <a:pt x="695925" y="548996"/>
                    <a:pt x="695925" y="468790"/>
                  </a:cubicBezTo>
                  <a:cubicBezTo>
                    <a:pt x="695925" y="403796"/>
                    <a:pt x="681750" y="354358"/>
                    <a:pt x="653402" y="320478"/>
                  </a:cubicBezTo>
                  <a:cubicBezTo>
                    <a:pt x="625053" y="286598"/>
                    <a:pt x="583913" y="269658"/>
                    <a:pt x="529981" y="269658"/>
                  </a:cubicBezTo>
                  <a:cubicBezTo>
                    <a:pt x="476741" y="269658"/>
                    <a:pt x="433527" y="292302"/>
                    <a:pt x="400338" y="337591"/>
                  </a:cubicBezTo>
                  <a:cubicBezTo>
                    <a:pt x="367149" y="382880"/>
                    <a:pt x="350555" y="439404"/>
                    <a:pt x="350555" y="507164"/>
                  </a:cubicBezTo>
                  <a:lnTo>
                    <a:pt x="0" y="507164"/>
                  </a:lnTo>
                  <a:cubicBezTo>
                    <a:pt x="0" y="414513"/>
                    <a:pt x="23163" y="328948"/>
                    <a:pt x="69489" y="250471"/>
                  </a:cubicBezTo>
                  <a:cubicBezTo>
                    <a:pt x="115814" y="171993"/>
                    <a:pt x="180117" y="110629"/>
                    <a:pt x="262398" y="66377"/>
                  </a:cubicBezTo>
                  <a:cubicBezTo>
                    <a:pt x="344678" y="22126"/>
                    <a:pt x="436638" y="0"/>
                    <a:pt x="538279" y="0"/>
                  </a:cubicBezTo>
                  <a:close/>
                </a:path>
              </a:pathLst>
            </a:custGeom>
            <a:solidFill>
              <a:schemeClr val="accent2">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Shape 27"/>
            <p:cNvSpPr/>
            <p:nvPr/>
          </p:nvSpPr>
          <p:spPr>
            <a:xfrm>
              <a:off x="8285985" y="3786816"/>
              <a:ext cx="2013239" cy="1475509"/>
            </a:xfrm>
            <a:custGeom>
              <a:avLst/>
              <a:gdLst/>
              <a:ahLst/>
              <a:cxnLst/>
              <a:rect l="l" t="t" r="r" b="b"/>
              <a:pathLst>
                <a:path w="2684318" h="1967345">
                  <a:moveTo>
                    <a:pt x="0" y="0"/>
                  </a:moveTo>
                  <a:lnTo>
                    <a:pt x="2684318" y="0"/>
                  </a:lnTo>
                  <a:lnTo>
                    <a:pt x="2684318" y="1967345"/>
                  </a:lnTo>
                  <a:lnTo>
                    <a:pt x="0" y="1967345"/>
                  </a:lnTo>
                  <a:lnTo>
                    <a:pt x="0" y="1730432"/>
                  </a:lnTo>
                  <a:lnTo>
                    <a:pt x="196175" y="1730432"/>
                  </a:lnTo>
                  <a:lnTo>
                    <a:pt x="196175" y="1409954"/>
                  </a:lnTo>
                  <a:lnTo>
                    <a:pt x="349673" y="1409954"/>
                  </a:lnTo>
                  <a:lnTo>
                    <a:pt x="349673" y="1140296"/>
                  </a:lnTo>
                  <a:lnTo>
                    <a:pt x="196175" y="1140296"/>
                  </a:lnTo>
                  <a:lnTo>
                    <a:pt x="196175" y="220347"/>
                  </a:lnTo>
                  <a:lnTo>
                    <a:pt x="0" y="22034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7220" tIns="34290" rIns="68580" bIns="34290" numCol="1" spcCol="0" rtlCol="0" fromWordArt="0" anchor="ctr" anchorCtr="0" forceAA="0" compatLnSpc="1">
              <a:prstTxWarp prst="textNoShape">
                <a:avLst/>
              </a:prstTxWarp>
              <a:noAutofit/>
            </a:bodyPr>
            <a:lstStyle/>
            <a:p>
              <a:pPr algn="just">
                <a:lnSpc>
                  <a:spcPts val="975"/>
                </a:lnSpc>
                <a:spcAft>
                  <a:spcPts val="900"/>
                </a:spcAft>
              </a:pPr>
              <a:endParaRPr lang="en-US" sz="1500" b="1" dirty="0">
                <a:solidFill>
                  <a:schemeClr val="accent4">
                    <a:lumMod val="50000"/>
                  </a:schemeClr>
                </a:solidFill>
              </a:endParaRPr>
            </a:p>
          </p:txBody>
        </p:sp>
        <p:sp>
          <p:nvSpPr>
            <p:cNvPr id="47" name="Freeform: Shape 13"/>
            <p:cNvSpPr/>
            <p:nvPr/>
          </p:nvSpPr>
          <p:spPr>
            <a:xfrm>
              <a:off x="7720731" y="3952076"/>
              <a:ext cx="830754" cy="1132564"/>
            </a:xfrm>
            <a:custGeom>
              <a:avLst/>
              <a:gdLst/>
              <a:ahLst/>
              <a:cxnLst/>
              <a:rect l="l" t="t" r="r" b="b"/>
              <a:pathLst>
                <a:path w="1107672" h="1510085">
                  <a:moveTo>
                    <a:pt x="604656" y="0"/>
                  </a:moveTo>
                  <a:lnTo>
                    <a:pt x="954174" y="0"/>
                  </a:lnTo>
                  <a:lnTo>
                    <a:pt x="954174" y="919949"/>
                  </a:lnTo>
                  <a:lnTo>
                    <a:pt x="1107672" y="919949"/>
                  </a:lnTo>
                  <a:lnTo>
                    <a:pt x="1107672" y="1189607"/>
                  </a:lnTo>
                  <a:lnTo>
                    <a:pt x="954174" y="1189607"/>
                  </a:lnTo>
                  <a:lnTo>
                    <a:pt x="954174" y="1510085"/>
                  </a:lnTo>
                  <a:lnTo>
                    <a:pt x="604656" y="1510085"/>
                  </a:lnTo>
                  <a:lnTo>
                    <a:pt x="604656" y="1189607"/>
                  </a:lnTo>
                  <a:lnTo>
                    <a:pt x="20743" y="1189607"/>
                  </a:lnTo>
                  <a:lnTo>
                    <a:pt x="0" y="975955"/>
                  </a:lnTo>
                  <a:lnTo>
                    <a:pt x="604656" y="3112"/>
                  </a:lnTo>
                  <a:lnTo>
                    <a:pt x="604656" y="0"/>
                  </a:lnTo>
                  <a:close/>
                  <a:moveTo>
                    <a:pt x="604656" y="455307"/>
                  </a:moveTo>
                  <a:lnTo>
                    <a:pt x="582876" y="490570"/>
                  </a:lnTo>
                  <a:lnTo>
                    <a:pt x="332924" y="919949"/>
                  </a:lnTo>
                  <a:lnTo>
                    <a:pt x="604656" y="919949"/>
                  </a:lnTo>
                  <a:lnTo>
                    <a:pt x="604656" y="455307"/>
                  </a:lnTo>
                  <a:close/>
                </a:path>
              </a:pathLst>
            </a:custGeom>
            <a:solidFill>
              <a:schemeClr val="accent4">
                <a:lumMod val="50000"/>
              </a:schemeClr>
            </a:solidFill>
            <a:ln w="101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045" name="文字方塊 17"/>
            <p:cNvSpPr txBox="1">
              <a:spLocks noChangeArrowheads="1"/>
            </p:cNvSpPr>
            <p:nvPr/>
          </p:nvSpPr>
          <p:spPr bwMode="auto">
            <a:xfrm>
              <a:off x="2590700" y="1797770"/>
              <a:ext cx="179889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個別報名</a:t>
              </a:r>
              <a:endPar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endParaRPr lang="en-US" altLang="zh-TW" sz="1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112.2.13(</a:t>
              </a:r>
              <a:r>
                <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)10:00</a:t>
              </a: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112.2.16(</a:t>
              </a:r>
              <a:r>
                <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)17:00</a:t>
              </a:r>
              <a:endPar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4046" name="文字方塊 19"/>
            <p:cNvSpPr txBox="1">
              <a:spLocks noChangeArrowheads="1"/>
            </p:cNvSpPr>
            <p:nvPr/>
          </p:nvSpPr>
          <p:spPr bwMode="auto">
            <a:xfrm>
              <a:off x="5685232" y="1829080"/>
              <a:ext cx="180696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None/>
              </a:pPr>
              <a:r>
                <a:rPr lang="zh-TW" altLang="en-US" sz="1600" b="1" dirty="0">
                  <a:latin typeface="微軟正黑體" panose="020B0604030504040204" pitchFamily="34" charset="-120"/>
                  <a:ea typeface="微軟正黑體" panose="020B0604030504040204" pitchFamily="34" charset="-120"/>
                </a:rPr>
                <a:t>資格審查結果及成績排名查詢</a:t>
              </a:r>
            </a:p>
            <a:p>
              <a:pPr algn="ctr" eaLnBrk="1" hangingPunct="1">
                <a:spcBef>
                  <a:spcPct val="0"/>
                </a:spcBef>
                <a:buFontTx/>
                <a:buNone/>
              </a:pPr>
              <a:endPar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112.2.22(</a:t>
              </a:r>
              <a:r>
                <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10:00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4" name="文字方塊 17"/>
            <p:cNvSpPr txBox="1">
              <a:spLocks noChangeArrowheads="1"/>
            </p:cNvSpPr>
            <p:nvPr/>
          </p:nvSpPr>
          <p:spPr bwMode="auto">
            <a:xfrm>
              <a:off x="8587108" y="1798164"/>
              <a:ext cx="168507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繳交報名費</a:t>
              </a:r>
              <a:endParaRPr lang="en-US" altLang="zh-TW" sz="1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endParaRPr lang="en-US" altLang="zh-TW" sz="1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112.3.1(</a:t>
              </a:r>
              <a:r>
                <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)10:00</a:t>
              </a: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112.3.3(</a:t>
              </a:r>
              <a:r>
                <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)24:00</a:t>
              </a:r>
              <a:endParaRPr lang="zh-TW" altLang="en-US" sz="15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9" name="文字方塊 17"/>
            <p:cNvSpPr txBox="1">
              <a:spLocks noChangeArrowheads="1"/>
            </p:cNvSpPr>
            <p:nvPr/>
          </p:nvSpPr>
          <p:spPr bwMode="auto">
            <a:xfrm>
              <a:off x="8576099" y="3913996"/>
              <a:ext cx="168507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網路登記志願</a:t>
              </a:r>
              <a:endParaRPr lang="en-US" altLang="zh-TW" sz="18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endPar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112.3.6(</a:t>
              </a:r>
              <a:r>
                <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)10:00</a:t>
              </a:r>
            </a:p>
            <a:p>
              <a:pPr algn="ctr" eaLnBrk="1" hangingPunct="1">
                <a:spcBef>
                  <a:spcPct val="0"/>
                </a:spcBef>
                <a:buFontTx/>
                <a:buNone/>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112.3.8(</a:t>
              </a:r>
              <a:r>
                <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)17:00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0" name="文字方塊 19"/>
            <p:cNvSpPr txBox="1">
              <a:spLocks noChangeArrowheads="1"/>
            </p:cNvSpPr>
            <p:nvPr/>
          </p:nvSpPr>
          <p:spPr bwMode="auto">
            <a:xfrm>
              <a:off x="5653891" y="3982182"/>
              <a:ext cx="1763099"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None/>
              </a:pPr>
              <a:r>
                <a:rPr lang="zh-TW" altLang="en-US" sz="1600" b="1" dirty="0">
                  <a:latin typeface="微軟正黑體" panose="020B0604030504040204" pitchFamily="34" charset="-120"/>
                  <a:ea typeface="微軟正黑體" panose="020B0604030504040204" pitchFamily="34" charset="-120"/>
                </a:rPr>
                <a:t>分發放榜</a:t>
              </a:r>
              <a:endParaRPr lang="en-US" altLang="zh-TW" sz="1600" b="1" dirty="0">
                <a:latin typeface="微軟正黑體" panose="020B0604030504040204" pitchFamily="34" charset="-120"/>
                <a:ea typeface="微軟正黑體" panose="020B0604030504040204" pitchFamily="34" charset="-120"/>
              </a:endParaRPr>
            </a:p>
            <a:p>
              <a:pPr algn="ctr" eaLnBrk="1" hangingPunct="1">
                <a:spcBef>
                  <a:spcPct val="0"/>
                </a:spcBef>
                <a:buNone/>
              </a:pPr>
              <a:endParaRPr lang="en-US" altLang="zh-TW" sz="14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112.3.14(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10:00</a:t>
              </a:r>
              <a:endPar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6" name="文字方塊 19"/>
            <p:cNvSpPr txBox="1">
              <a:spLocks noChangeArrowheads="1"/>
            </p:cNvSpPr>
            <p:nvPr/>
          </p:nvSpPr>
          <p:spPr bwMode="auto">
            <a:xfrm>
              <a:off x="2610408" y="3933540"/>
              <a:ext cx="1913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None/>
              </a:pPr>
              <a:r>
                <a:rPr lang="zh-TW" altLang="en-US" sz="1600" b="1" dirty="0">
                  <a:solidFill>
                    <a:schemeClr val="bg1"/>
                  </a:solidFill>
                  <a:latin typeface="微軟正黑體" panose="020B0604030504040204" pitchFamily="34" charset="-120"/>
                  <a:ea typeface="微軟正黑體" panose="020B0604030504040204" pitchFamily="34" charset="-120"/>
                </a:rPr>
                <a:t>向錄取學校報到</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eaLnBrk="1" hangingPunct="1">
                <a:spcBef>
                  <a:spcPct val="0"/>
                </a:spcBef>
                <a:buNone/>
              </a:pP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或聲明放棄錄取</a:t>
              </a:r>
              <a:endParaRPr lang="en-US" altLang="zh-TW" sz="1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endParaRPr lang="en-US" altLang="zh-TW" sz="1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112.3.22(</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p>
            <a:p>
              <a:pPr algn="ctr" eaLnBrk="1" hangingPunct="1">
                <a:spcBef>
                  <a:spcPct val="0"/>
                </a:spcBef>
                <a:buFontTx/>
                <a:buNone/>
              </a:pPr>
              <a:r>
                <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前</a:t>
              </a:r>
            </a:p>
          </p:txBody>
        </p:sp>
      </p:grpSp>
    </p:spTree>
    <p:extLst>
      <p:ext uri="{BB962C8B-B14F-4D97-AF65-F5344CB8AC3E}">
        <p14:creationId xmlns:p14="http://schemas.microsoft.com/office/powerpoint/2010/main" val="9586718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92E1634-B28A-4BE6-B82E-E6DE283E3DDC}"/>
              </a:ext>
            </a:extLst>
          </p:cNvPr>
          <p:cNvPicPr>
            <a:picLocks noChangeAspect="1"/>
          </p:cNvPicPr>
          <p:nvPr/>
        </p:nvPicPr>
        <p:blipFill rotWithShape="1">
          <a:blip r:embed="rId3"/>
          <a:srcRect l="652" t="892" r="1"/>
          <a:stretch/>
        </p:blipFill>
        <p:spPr>
          <a:xfrm>
            <a:off x="844730" y="1619794"/>
            <a:ext cx="5744011" cy="4320790"/>
          </a:xfrm>
          <a:prstGeom prst="rect">
            <a:avLst/>
          </a:prstGeom>
        </p:spPr>
      </p:pic>
      <p:sp>
        <p:nvSpPr>
          <p:cNvPr id="45063" name="內容版面配置區 8"/>
          <p:cNvSpPr>
            <a:spLocks noGrp="1"/>
          </p:cNvSpPr>
          <p:nvPr>
            <p:ph idx="4294967295"/>
          </p:nvPr>
        </p:nvSpPr>
        <p:spPr>
          <a:xfrm>
            <a:off x="922409" y="917416"/>
            <a:ext cx="3662218" cy="614362"/>
          </a:xfrm>
        </p:spPr>
        <p:txBody>
          <a:bodyPr>
            <a:normAutofit/>
          </a:bodyPr>
          <a:lstStyle/>
          <a:p>
            <a:pPr>
              <a:buFontTx/>
              <a:buBlip>
                <a:blip r:embed="rId4"/>
              </a:buBlip>
            </a:pPr>
            <a:r>
              <a:rPr lang="zh-TW" altLang="zh-TW" sz="2100" b="1" spc="-75" dirty="0">
                <a:solidFill>
                  <a:prstClr val="black"/>
                </a:solidFill>
                <a:latin typeface="微軟正黑體" panose="020B0604030504040204" pitchFamily="34" charset="-120"/>
                <a:ea typeface="微軟正黑體" panose="020B0604030504040204" pitchFamily="34" charset="-120"/>
                <a:cs typeface="+mj-cs"/>
              </a:rPr>
              <a:t>登入畫面</a:t>
            </a:r>
            <a:endParaRPr lang="zh-TW" altLang="en-US"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10" name="內容版面配置區 8"/>
          <p:cNvSpPr txBox="1">
            <a:spLocks/>
          </p:cNvSpPr>
          <p:nvPr/>
        </p:nvSpPr>
        <p:spPr>
          <a:xfrm>
            <a:off x="6739156" y="917416"/>
            <a:ext cx="3662218" cy="614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Blip>
                <a:blip r:embed="rId4"/>
              </a:buBlip>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隱私權保護政策聲明</a:t>
            </a:r>
          </a:p>
        </p:txBody>
      </p:sp>
      <p:pic>
        <p:nvPicPr>
          <p:cNvPr id="5" name="圖片 4">
            <a:extLst>
              <a:ext uri="{FF2B5EF4-FFF2-40B4-BE49-F238E27FC236}">
                <a16:creationId xmlns:a16="http://schemas.microsoft.com/office/drawing/2014/main" id="{D914EC2B-8B2B-435F-92DF-2CCCDAE0C392}"/>
              </a:ext>
            </a:extLst>
          </p:cNvPr>
          <p:cNvPicPr>
            <a:picLocks noChangeAspect="1"/>
          </p:cNvPicPr>
          <p:nvPr/>
        </p:nvPicPr>
        <p:blipFill rotWithShape="1">
          <a:blip r:embed="rId5"/>
          <a:srcRect t="1016"/>
          <a:stretch/>
        </p:blipFill>
        <p:spPr>
          <a:xfrm>
            <a:off x="6320865" y="1637211"/>
            <a:ext cx="5487962" cy="4626629"/>
          </a:xfrm>
          <a:prstGeom prst="rect">
            <a:avLst/>
          </a:prstGeom>
        </p:spPr>
      </p:pic>
      <p:sp>
        <p:nvSpPr>
          <p:cNvPr id="6" name="矩形 5">
            <a:extLst>
              <a:ext uri="{FF2B5EF4-FFF2-40B4-BE49-F238E27FC236}">
                <a16:creationId xmlns:a16="http://schemas.microsoft.com/office/drawing/2014/main" id="{7B994401-C55B-47EC-84CA-96B22701BC47}"/>
              </a:ext>
            </a:extLst>
          </p:cNvPr>
          <p:cNvSpPr/>
          <p:nvPr/>
        </p:nvSpPr>
        <p:spPr>
          <a:xfrm>
            <a:off x="2823099" y="4421080"/>
            <a:ext cx="1793290" cy="274910"/>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65573C3-EFCA-45EB-A420-BAE1BF066550}"/>
              </a:ext>
            </a:extLst>
          </p:cNvPr>
          <p:cNvSpPr/>
          <p:nvPr/>
        </p:nvSpPr>
        <p:spPr>
          <a:xfrm>
            <a:off x="6881674" y="5868140"/>
            <a:ext cx="3434178" cy="15092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81C7792E-84F3-4295-B221-9B6F385D4D5C}"/>
              </a:ext>
            </a:extLst>
          </p:cNvPr>
          <p:cNvSpPr/>
          <p:nvPr/>
        </p:nvSpPr>
        <p:spPr>
          <a:xfrm>
            <a:off x="8123068" y="6038021"/>
            <a:ext cx="844572" cy="15092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E6E4042-9991-4CE6-9C05-F5FD886009C8}"/>
              </a:ext>
            </a:extLst>
          </p:cNvPr>
          <p:cNvSpPr/>
          <p:nvPr/>
        </p:nvSpPr>
        <p:spPr>
          <a:xfrm>
            <a:off x="5980581" y="4917214"/>
            <a:ext cx="901093" cy="1120807"/>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詳讀說明後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sp>
        <p:nvSpPr>
          <p:cNvPr id="14" name="向右箭號 19">
            <a:extLst>
              <a:ext uri="{FF2B5EF4-FFF2-40B4-BE49-F238E27FC236}">
                <a16:creationId xmlns:a16="http://schemas.microsoft.com/office/drawing/2014/main" id="{311B77A8-CC08-461A-8167-89946F1A8235}"/>
              </a:ext>
            </a:extLst>
          </p:cNvPr>
          <p:cNvSpPr/>
          <p:nvPr/>
        </p:nvSpPr>
        <p:spPr bwMode="auto">
          <a:xfrm>
            <a:off x="6384191" y="5843480"/>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5" name="向右箭號 19">
            <a:extLst>
              <a:ext uri="{FF2B5EF4-FFF2-40B4-BE49-F238E27FC236}">
                <a16:creationId xmlns:a16="http://schemas.microsoft.com/office/drawing/2014/main" id="{19B96309-444A-48AA-9727-587440B90A82}"/>
              </a:ext>
            </a:extLst>
          </p:cNvPr>
          <p:cNvSpPr/>
          <p:nvPr/>
        </p:nvSpPr>
        <p:spPr bwMode="auto">
          <a:xfrm>
            <a:off x="2319361" y="4438561"/>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2818143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內容版面配置區 7"/>
          <p:cNvSpPr>
            <a:spLocks noGrp="1"/>
          </p:cNvSpPr>
          <p:nvPr>
            <p:ph idx="4294967295"/>
          </p:nvPr>
        </p:nvSpPr>
        <p:spPr>
          <a:xfrm>
            <a:off x="990022" y="839933"/>
            <a:ext cx="4221019" cy="503237"/>
          </a:xfrm>
        </p:spPr>
        <p:txBody>
          <a:bodyPr>
            <a:normAutofit/>
          </a:bodyPr>
          <a:lstStyle/>
          <a:p>
            <a:pPr>
              <a:buBlip>
                <a:blip r:embed="rId3"/>
              </a:buBlip>
            </a:pPr>
            <a:r>
              <a:rPr lang="zh-TW" altLang="zh-TW" sz="2100" b="1" spc="-75" dirty="0">
                <a:solidFill>
                  <a:prstClr val="black"/>
                </a:solidFill>
                <a:latin typeface="微軟正黑體" panose="020B0604030504040204" pitchFamily="34" charset="-120"/>
                <a:ea typeface="微軟正黑體" panose="020B0604030504040204" pitchFamily="34" charset="-120"/>
                <a:cs typeface="+mj-cs"/>
              </a:rPr>
              <a:t>設定通行碼</a:t>
            </a:r>
            <a:endParaRPr lang="zh-TW" altLang="en-US"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4" name="圖片 3">
            <a:extLst>
              <a:ext uri="{FF2B5EF4-FFF2-40B4-BE49-F238E27FC236}">
                <a16:creationId xmlns:a16="http://schemas.microsoft.com/office/drawing/2014/main" id="{63990E26-D857-43BD-9A94-54D46218DE53}"/>
              </a:ext>
            </a:extLst>
          </p:cNvPr>
          <p:cNvPicPr>
            <a:picLocks noChangeAspect="1"/>
          </p:cNvPicPr>
          <p:nvPr/>
        </p:nvPicPr>
        <p:blipFill>
          <a:blip r:embed="rId4"/>
          <a:stretch>
            <a:fillRect/>
          </a:stretch>
        </p:blipFill>
        <p:spPr>
          <a:xfrm>
            <a:off x="2086252" y="1213505"/>
            <a:ext cx="7365911" cy="5599088"/>
          </a:xfrm>
          <a:prstGeom prst="rect">
            <a:avLst/>
          </a:prstGeom>
        </p:spPr>
      </p:pic>
      <p:sp>
        <p:nvSpPr>
          <p:cNvPr id="7" name="矩形 6">
            <a:extLst>
              <a:ext uri="{FF2B5EF4-FFF2-40B4-BE49-F238E27FC236}">
                <a16:creationId xmlns:a16="http://schemas.microsoft.com/office/drawing/2014/main" id="{A1401681-4430-4770-A356-497B1717293C}"/>
              </a:ext>
            </a:extLst>
          </p:cNvPr>
          <p:cNvSpPr/>
          <p:nvPr/>
        </p:nvSpPr>
        <p:spPr>
          <a:xfrm>
            <a:off x="2246050" y="3338004"/>
            <a:ext cx="6791418" cy="221941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0A4AB238-8DC5-4D91-B3C9-1A467CDD1C75}"/>
              </a:ext>
            </a:extLst>
          </p:cNvPr>
          <p:cNvSpPr/>
          <p:nvPr/>
        </p:nvSpPr>
        <p:spPr>
          <a:xfrm>
            <a:off x="4314546" y="6427433"/>
            <a:ext cx="1020933" cy="303711"/>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19">
            <a:extLst>
              <a:ext uri="{FF2B5EF4-FFF2-40B4-BE49-F238E27FC236}">
                <a16:creationId xmlns:a16="http://schemas.microsoft.com/office/drawing/2014/main" id="{ADBC2C21-5DAE-48B6-8F18-12ED4D56C002}"/>
              </a:ext>
            </a:extLst>
          </p:cNvPr>
          <p:cNvSpPr/>
          <p:nvPr/>
        </p:nvSpPr>
        <p:spPr bwMode="auto">
          <a:xfrm>
            <a:off x="3799819" y="6470078"/>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1" name="矩形 10">
            <a:extLst>
              <a:ext uri="{FF2B5EF4-FFF2-40B4-BE49-F238E27FC236}">
                <a16:creationId xmlns:a16="http://schemas.microsoft.com/office/drawing/2014/main" id="{65DB1E35-AFAF-4C92-8AFE-7A9D1F609DB4}"/>
              </a:ext>
            </a:extLst>
          </p:cNvPr>
          <p:cNvSpPr/>
          <p:nvPr/>
        </p:nvSpPr>
        <p:spPr>
          <a:xfrm>
            <a:off x="8612314" y="3829785"/>
            <a:ext cx="2110191" cy="803366"/>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just"/>
            <a:r>
              <a:rPr lang="zh-TW" altLang="en-US" b="1" dirty="0">
                <a:solidFill>
                  <a:srgbClr val="0000FF"/>
                </a:solidFill>
                <a:latin typeface="微軟正黑體" panose="020B0604030504040204" pitchFamily="34" charset="-120"/>
                <a:ea typeface="微軟正黑體" panose="020B0604030504040204" pitchFamily="34" charset="-120"/>
              </a:rPr>
              <a:t>輸入</a:t>
            </a:r>
            <a:r>
              <a:rPr lang="zh-TW" altLang="en-US" b="1" dirty="0">
                <a:solidFill>
                  <a:schemeClr val="tx1"/>
                </a:solidFill>
                <a:latin typeface="微軟正黑體" panose="020B0604030504040204" pitchFamily="34" charset="-120"/>
                <a:ea typeface="微軟正黑體" panose="020B0604030504040204" pitchFamily="34" charset="-120"/>
              </a:rPr>
              <a:t>個人基本資料及</a:t>
            </a:r>
            <a:r>
              <a:rPr lang="zh-TW" altLang="en-US" b="1" dirty="0">
                <a:solidFill>
                  <a:srgbClr val="0000FF"/>
                </a:solidFill>
                <a:latin typeface="微軟正黑體" panose="020B0604030504040204" pitchFamily="34" charset="-120"/>
                <a:ea typeface="微軟正黑體" panose="020B0604030504040204" pitchFamily="34" charset="-120"/>
              </a:rPr>
              <a:t>自行設定通行碼</a:t>
            </a:r>
          </a:p>
        </p:txBody>
      </p:sp>
      <p:sp>
        <p:nvSpPr>
          <p:cNvPr id="12" name="向右箭號 19">
            <a:extLst>
              <a:ext uri="{FF2B5EF4-FFF2-40B4-BE49-F238E27FC236}">
                <a16:creationId xmlns:a16="http://schemas.microsoft.com/office/drawing/2014/main" id="{D0058007-BB97-4775-9F7E-D7E25A3ED074}"/>
              </a:ext>
            </a:extLst>
          </p:cNvPr>
          <p:cNvSpPr/>
          <p:nvPr/>
        </p:nvSpPr>
        <p:spPr bwMode="auto">
          <a:xfrm flipH="1">
            <a:off x="8178157" y="4013049"/>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38924109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5FA2360-FB52-4941-BC26-CE886A5E101B}"/>
              </a:ext>
            </a:extLst>
          </p:cNvPr>
          <p:cNvPicPr>
            <a:picLocks noChangeAspect="1"/>
          </p:cNvPicPr>
          <p:nvPr/>
        </p:nvPicPr>
        <p:blipFill>
          <a:blip r:embed="rId3"/>
          <a:stretch>
            <a:fillRect/>
          </a:stretch>
        </p:blipFill>
        <p:spPr>
          <a:xfrm>
            <a:off x="1213189" y="1447842"/>
            <a:ext cx="8362950" cy="4171950"/>
          </a:xfrm>
          <a:prstGeom prst="rect">
            <a:avLst/>
          </a:prstGeom>
        </p:spPr>
      </p:pic>
      <p:sp>
        <p:nvSpPr>
          <p:cNvPr id="7" name="矩形 6"/>
          <p:cNvSpPr/>
          <p:nvPr/>
        </p:nvSpPr>
        <p:spPr>
          <a:xfrm>
            <a:off x="3770811" y="5155474"/>
            <a:ext cx="1463040" cy="409303"/>
          </a:xfrm>
          <a:prstGeom prst="rect">
            <a:avLst/>
          </a:prstGeom>
          <a:noFill/>
          <a:ln w="38100" cap="flat" cmpd="sng" algn="ctr">
            <a:solidFill>
              <a:srgbClr val="16A08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latin typeface="華康儷楷書" panose="03000509000000000000" pitchFamily="65" charset="-120"/>
              <a:ea typeface="華康儷楷書" panose="03000509000000000000" pitchFamily="65" charset="-120"/>
            </a:endParaRPr>
          </a:p>
        </p:txBody>
      </p:sp>
      <p:sp>
        <p:nvSpPr>
          <p:cNvPr id="14" name="矩形 13"/>
          <p:cNvSpPr/>
          <p:nvPr/>
        </p:nvSpPr>
        <p:spPr>
          <a:xfrm>
            <a:off x="937031" y="887064"/>
            <a:ext cx="5868914" cy="383182"/>
          </a:xfrm>
          <a:prstGeom prst="rect">
            <a:avLst/>
          </a:prstGeom>
        </p:spPr>
        <p:txBody>
          <a:bodyPr wrap="none">
            <a:spAutoFit/>
          </a:bodyPr>
          <a:lstStyle/>
          <a:p>
            <a:pPr marL="228600" indent="-228600">
              <a:lnSpc>
                <a:spcPct val="90000"/>
              </a:lnSpc>
              <a:spcBef>
                <a:spcPts val="1000"/>
              </a:spcBef>
              <a:buBlip>
                <a:blip r:embed="rId4"/>
              </a:buBlip>
              <a:defRPr/>
            </a:pPr>
            <a:r>
              <a:rPr lang="zh-TW" altLang="zh-TW" sz="2100" b="1" spc="-75" dirty="0">
                <a:solidFill>
                  <a:prstClr val="black"/>
                </a:solidFill>
                <a:latin typeface="微軟正黑體" panose="020B0604030504040204" pitchFamily="34" charset="-120"/>
                <a:ea typeface="微軟正黑體" panose="020B0604030504040204" pitchFamily="34" charset="-120"/>
                <a:cs typeface="+mj-cs"/>
              </a:rPr>
              <a:t>通行碼</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設定成功、儲存或列印</a:t>
            </a:r>
            <a:r>
              <a:rPr lang="zh-TW" altLang="en-US" sz="2100" b="1" u="sng" spc="-75" dirty="0">
                <a:solidFill>
                  <a:srgbClr val="FF0000"/>
                </a:solidFill>
                <a:latin typeface="微軟正黑體" panose="020B0604030504040204" pitchFamily="34" charset="-120"/>
                <a:ea typeface="微軟正黑體" panose="020B0604030504040204" pitchFamily="34" charset="-120"/>
                <a:cs typeface="+mj-cs"/>
              </a:rPr>
              <a:t>通行碼確認單留存</a:t>
            </a:r>
          </a:p>
        </p:txBody>
      </p:sp>
      <p:sp>
        <p:nvSpPr>
          <p:cNvPr id="13" name="上彎箭號 12"/>
          <p:cNvSpPr/>
          <p:nvPr/>
        </p:nvSpPr>
        <p:spPr>
          <a:xfrm rot="5400000">
            <a:off x="5698584" y="4332400"/>
            <a:ext cx="432048" cy="2936930"/>
          </a:xfrm>
          <a:prstGeom prst="ben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華康儷楷書" panose="03000509000000000000" pitchFamily="65" charset="-120"/>
              <a:ea typeface="華康儷楷書" panose="03000509000000000000" pitchFamily="65" charset="-120"/>
            </a:endParaRPr>
          </a:p>
        </p:txBody>
      </p:sp>
      <p:sp>
        <p:nvSpPr>
          <p:cNvPr id="15"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3" name="圖片 2">
            <a:extLst>
              <a:ext uri="{FF2B5EF4-FFF2-40B4-BE49-F238E27FC236}">
                <a16:creationId xmlns:a16="http://schemas.microsoft.com/office/drawing/2014/main" id="{7C3480AB-E62A-42DC-B0EE-22561E28D68B}"/>
              </a:ext>
            </a:extLst>
          </p:cNvPr>
          <p:cNvPicPr>
            <a:picLocks noChangeAspect="1"/>
          </p:cNvPicPr>
          <p:nvPr/>
        </p:nvPicPr>
        <p:blipFill>
          <a:blip r:embed="rId5"/>
          <a:stretch>
            <a:fillRect/>
          </a:stretch>
        </p:blipFill>
        <p:spPr>
          <a:xfrm>
            <a:off x="7430936" y="2838994"/>
            <a:ext cx="4512973" cy="3519172"/>
          </a:xfrm>
          <a:prstGeom prst="rect">
            <a:avLst/>
          </a:prstGeom>
          <a:ln>
            <a:solidFill>
              <a:schemeClr val="tx1"/>
            </a:solidFill>
          </a:ln>
        </p:spPr>
      </p:pic>
    </p:spTree>
    <p:extLst>
      <p:ext uri="{BB962C8B-B14F-4D97-AF65-F5344CB8AC3E}">
        <p14:creationId xmlns:p14="http://schemas.microsoft.com/office/powerpoint/2010/main" val="24741170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idx="4294967295"/>
          </p:nvPr>
        </p:nvSpPr>
        <p:spPr>
          <a:xfrm>
            <a:off x="911424" y="673179"/>
            <a:ext cx="5998586" cy="468312"/>
          </a:xfrm>
          <a:ln w="19050">
            <a:round/>
          </a:ln>
        </p:spPr>
        <p:txBody>
          <a:bodyPr>
            <a:normAutofit/>
          </a:bodyPr>
          <a:lstStyle/>
          <a:p>
            <a:pPr marL="228600" indent="-228600">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通行碼設定完成後登入系統</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11" name="Rectangle 2"/>
          <p:cNvSpPr txBox="1">
            <a:spLocks noChangeArrowheads="1"/>
          </p:cNvSpPr>
          <p:nvPr/>
        </p:nvSpPr>
        <p:spPr>
          <a:xfrm>
            <a:off x="6134100" y="673179"/>
            <a:ext cx="4978400" cy="466725"/>
          </a:xfrm>
          <a:prstGeom prst="rect">
            <a:avLst/>
          </a:prstGeom>
          <a:ln w="19050">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spcBef>
                <a:spcPts val="1000"/>
              </a:spcBef>
              <a:buFontTx/>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技優保送報名系統</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srgbClr val="FF0000"/>
                </a:solidFill>
                <a:latin typeface="微軟正黑體" panose="020B0604030504040204" pitchFamily="34" charset="-120"/>
                <a:ea typeface="微軟正黑體" panose="020B0604030504040204" pitchFamily="34" charset="-120"/>
              </a:rPr>
              <a:t>閱讀注意事項</a:t>
            </a:r>
            <a:endParaRPr lang="zh-TW" altLang="zh-TW" sz="2100" b="1" spc="-75" dirty="0">
              <a:solidFill>
                <a:srgbClr val="FF000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AB8A636E-B0EB-4BAE-BFAD-6B2375ABD96F}"/>
              </a:ext>
            </a:extLst>
          </p:cNvPr>
          <p:cNvPicPr>
            <a:picLocks noChangeAspect="1"/>
          </p:cNvPicPr>
          <p:nvPr/>
        </p:nvPicPr>
        <p:blipFill>
          <a:blip r:embed="rId4"/>
          <a:stretch>
            <a:fillRect/>
          </a:stretch>
        </p:blipFill>
        <p:spPr>
          <a:xfrm>
            <a:off x="911424" y="1255791"/>
            <a:ext cx="5369950" cy="4042965"/>
          </a:xfrm>
          <a:prstGeom prst="rect">
            <a:avLst/>
          </a:prstGeom>
        </p:spPr>
      </p:pic>
      <p:pic>
        <p:nvPicPr>
          <p:cNvPr id="6" name="圖片 5">
            <a:extLst>
              <a:ext uri="{FF2B5EF4-FFF2-40B4-BE49-F238E27FC236}">
                <a16:creationId xmlns:a16="http://schemas.microsoft.com/office/drawing/2014/main" id="{201EE4E8-FD90-4B66-9A1F-9BA373606384}"/>
              </a:ext>
            </a:extLst>
          </p:cNvPr>
          <p:cNvPicPr>
            <a:picLocks noChangeAspect="1"/>
          </p:cNvPicPr>
          <p:nvPr/>
        </p:nvPicPr>
        <p:blipFill>
          <a:blip r:embed="rId5"/>
          <a:stretch>
            <a:fillRect/>
          </a:stretch>
        </p:blipFill>
        <p:spPr>
          <a:xfrm>
            <a:off x="6281374" y="1254203"/>
            <a:ext cx="5832249" cy="4042965"/>
          </a:xfrm>
          <a:prstGeom prst="rect">
            <a:avLst/>
          </a:prstGeom>
        </p:spPr>
      </p:pic>
      <p:sp>
        <p:nvSpPr>
          <p:cNvPr id="13" name="矩形 12">
            <a:extLst>
              <a:ext uri="{FF2B5EF4-FFF2-40B4-BE49-F238E27FC236}">
                <a16:creationId xmlns:a16="http://schemas.microsoft.com/office/drawing/2014/main" id="{177B4EFE-CC6C-47E0-B11D-D40778754B4B}"/>
              </a:ext>
            </a:extLst>
          </p:cNvPr>
          <p:cNvSpPr/>
          <p:nvPr/>
        </p:nvSpPr>
        <p:spPr>
          <a:xfrm>
            <a:off x="2525486" y="4972594"/>
            <a:ext cx="2133600" cy="278675"/>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37A5DAAA-36FD-458C-9E77-BC52CE285BE7}"/>
              </a:ext>
            </a:extLst>
          </p:cNvPr>
          <p:cNvSpPr/>
          <p:nvPr/>
        </p:nvSpPr>
        <p:spPr>
          <a:xfrm>
            <a:off x="6366422" y="4676503"/>
            <a:ext cx="1993807" cy="2090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44E55E25-42DB-4765-A513-CBECDDF21507}"/>
              </a:ext>
            </a:extLst>
          </p:cNvPr>
          <p:cNvSpPr/>
          <p:nvPr/>
        </p:nvSpPr>
        <p:spPr>
          <a:xfrm>
            <a:off x="8429897" y="4940417"/>
            <a:ext cx="664464" cy="25859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30A0855F-2189-4FD1-B1AA-FD60AA7EC59F}"/>
              </a:ext>
            </a:extLst>
          </p:cNvPr>
          <p:cNvSpPr/>
          <p:nvPr/>
        </p:nvSpPr>
        <p:spPr>
          <a:xfrm>
            <a:off x="6431127" y="5111761"/>
            <a:ext cx="1165241" cy="878843"/>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詳讀注意事項後</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a:solidFill>
                  <a:schemeClr val="tx1"/>
                </a:solidFill>
                <a:latin typeface="微軟正黑體" panose="020B0604030504040204" pitchFamily="34" charset="-120"/>
                <a:ea typeface="微軟正黑體" panose="020B0604030504040204" pitchFamily="34" charset="-120"/>
              </a:rPr>
              <a:t>請勾選</a:t>
            </a:r>
          </a:p>
        </p:txBody>
      </p:sp>
      <p:sp>
        <p:nvSpPr>
          <p:cNvPr id="17" name="向右箭號 19">
            <a:extLst>
              <a:ext uri="{FF2B5EF4-FFF2-40B4-BE49-F238E27FC236}">
                <a16:creationId xmlns:a16="http://schemas.microsoft.com/office/drawing/2014/main" id="{088DF237-D45A-4F5B-B4B3-F4527CAFB814}"/>
              </a:ext>
            </a:extLst>
          </p:cNvPr>
          <p:cNvSpPr/>
          <p:nvPr/>
        </p:nvSpPr>
        <p:spPr bwMode="auto">
          <a:xfrm rot="16200000">
            <a:off x="6258553" y="5026418"/>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8" name="向右箭號 19">
            <a:extLst>
              <a:ext uri="{FF2B5EF4-FFF2-40B4-BE49-F238E27FC236}">
                <a16:creationId xmlns:a16="http://schemas.microsoft.com/office/drawing/2014/main" id="{11B5F23A-84D8-4024-8EDC-848838F23A9A}"/>
              </a:ext>
            </a:extLst>
          </p:cNvPr>
          <p:cNvSpPr/>
          <p:nvPr/>
        </p:nvSpPr>
        <p:spPr bwMode="auto">
          <a:xfrm>
            <a:off x="1936184" y="5026417"/>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9" name="矩形 18">
            <a:extLst>
              <a:ext uri="{FF2B5EF4-FFF2-40B4-BE49-F238E27FC236}">
                <a16:creationId xmlns:a16="http://schemas.microsoft.com/office/drawing/2014/main" id="{721F4348-518B-4AFD-9631-AF3B4D8BF37E}"/>
              </a:ext>
            </a:extLst>
          </p:cNvPr>
          <p:cNvSpPr/>
          <p:nvPr/>
        </p:nvSpPr>
        <p:spPr>
          <a:xfrm>
            <a:off x="1746526" y="3949338"/>
            <a:ext cx="1597566" cy="97100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8234771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5F86A7D-A086-49E2-B4DE-BFA1BF1B709A}"/>
              </a:ext>
            </a:extLst>
          </p:cNvPr>
          <p:cNvPicPr>
            <a:picLocks noChangeAspect="1"/>
          </p:cNvPicPr>
          <p:nvPr/>
        </p:nvPicPr>
        <p:blipFill>
          <a:blip r:embed="rId3"/>
          <a:stretch>
            <a:fillRect/>
          </a:stretch>
        </p:blipFill>
        <p:spPr>
          <a:xfrm>
            <a:off x="1069001" y="1304924"/>
            <a:ext cx="8524875" cy="5334000"/>
          </a:xfrm>
          <a:prstGeom prst="rect">
            <a:avLst/>
          </a:prstGeom>
        </p:spPr>
      </p:pic>
      <p:sp>
        <p:nvSpPr>
          <p:cNvPr id="70658" name="Rectangle 2"/>
          <p:cNvSpPr>
            <a:spLocks noGrp="1" noChangeArrowheads="1"/>
          </p:cNvSpPr>
          <p:nvPr>
            <p:ph type="title" idx="4294967295"/>
          </p:nvPr>
        </p:nvSpPr>
        <p:spPr>
          <a:xfrm>
            <a:off x="999332" y="836612"/>
            <a:ext cx="5400675" cy="468312"/>
          </a:xfrm>
          <a:ln w="19050">
            <a:round/>
          </a:ln>
        </p:spPr>
        <p:txBody>
          <a:bodyPr>
            <a:normAutofit/>
          </a:bodyPr>
          <a:lstStyle/>
          <a:p>
            <a:pPr marL="228600" indent="-228600">
              <a:spcBef>
                <a:spcPts val="1000"/>
              </a:spcBef>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考生獲獎和報名資料登錄</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7" name="向右箭號 19">
            <a:extLst>
              <a:ext uri="{FF2B5EF4-FFF2-40B4-BE49-F238E27FC236}">
                <a16:creationId xmlns:a16="http://schemas.microsoft.com/office/drawing/2014/main" id="{932ED490-1BBE-431E-8CCC-277E6197D025}"/>
              </a:ext>
            </a:extLst>
          </p:cNvPr>
          <p:cNvSpPr/>
          <p:nvPr/>
        </p:nvSpPr>
        <p:spPr bwMode="auto">
          <a:xfrm rot="10800000">
            <a:off x="6598187" y="5592474"/>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8" name="矩形 7">
            <a:extLst>
              <a:ext uri="{FF2B5EF4-FFF2-40B4-BE49-F238E27FC236}">
                <a16:creationId xmlns:a16="http://schemas.microsoft.com/office/drawing/2014/main" id="{5E4EC378-1A8C-440F-BBBE-94738DD2E861}"/>
              </a:ext>
            </a:extLst>
          </p:cNvPr>
          <p:cNvSpPr/>
          <p:nvPr/>
        </p:nvSpPr>
        <p:spPr>
          <a:xfrm>
            <a:off x="7080975" y="5289419"/>
            <a:ext cx="4042024" cy="104295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學年度</a:t>
            </a: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四技二專技優保送</a:t>
            </a:r>
            <a:endParaRPr lang="en-US" altLang="zh-TW"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96</a:t>
            </a: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資安、</a:t>
            </a:r>
            <a:r>
              <a:rPr lang="en-US" altLang="zh-TW"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99</a:t>
            </a: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不限類別」無招生名額</a:t>
            </a:r>
            <a:endParaRPr lang="en-US" altLang="zh-TW"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考生僅能擇「保送類別」報名</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67823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96" name="Group 44"/>
          <p:cNvGraphicFramePr>
            <a:graphicFrameLocks noGrp="1"/>
          </p:cNvGraphicFramePr>
          <p:nvPr>
            <p:extLst>
              <p:ext uri="{D42A27DB-BD31-4B8C-83A1-F6EECF244321}">
                <p14:modId xmlns:p14="http://schemas.microsoft.com/office/powerpoint/2010/main" val="1464778033"/>
              </p:ext>
            </p:extLst>
          </p:nvPr>
        </p:nvGraphicFramePr>
        <p:xfrm>
          <a:off x="840059" y="815258"/>
          <a:ext cx="10700911" cy="5907816"/>
        </p:xfrm>
        <a:graphic>
          <a:graphicData uri="http://schemas.openxmlformats.org/drawingml/2006/table">
            <a:tbl>
              <a:tblPr/>
              <a:tblGrid>
                <a:gridCol w="4051537">
                  <a:extLst>
                    <a:ext uri="{9D8B030D-6E8A-4147-A177-3AD203B41FA5}">
                      <a16:colId xmlns:a16="http://schemas.microsoft.com/office/drawing/2014/main" val="20000"/>
                    </a:ext>
                  </a:extLst>
                </a:gridCol>
                <a:gridCol w="6649374">
                  <a:extLst>
                    <a:ext uri="{9D8B030D-6E8A-4147-A177-3AD203B41FA5}">
                      <a16:colId xmlns:a16="http://schemas.microsoft.com/office/drawing/2014/main" val="20001"/>
                    </a:ext>
                  </a:extLst>
                </a:gridCol>
              </a:tblGrid>
              <a:tr h="306651">
                <a:tc>
                  <a:txBody>
                    <a:body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6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重要日程</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700"/>
                        </a:lnSpc>
                        <a:spcBef>
                          <a:spcPts val="0"/>
                        </a:spcBef>
                        <a:spcAft>
                          <a:spcPts val="0"/>
                        </a:spcAft>
                        <a:buClrTx/>
                        <a:buSzTx/>
                        <a:buFontTx/>
                        <a:buNone/>
                        <a:tabLst/>
                      </a:pPr>
                      <a:r>
                        <a:rPr kumimoji="1" lang="zh-TW" altLang="en-US" sz="16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辦理事項</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111.12.8</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起</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簡章網路下載</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8615">
                <a:tc>
                  <a:txBody>
                    <a:bodyPr/>
                    <a:lstStyle/>
                    <a:p>
                      <a:pPr>
                        <a:lnSpc>
                          <a:spcPts val="1700"/>
                        </a:lnSpc>
                        <a:spcBef>
                          <a:spcPts val="0"/>
                        </a:spcBef>
                        <a:spcAft>
                          <a:spcPts val="0"/>
                        </a:spcAf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112.4.13(</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)10:00-112.4.19(</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nSpc>
                          <a:spcPts val="1700"/>
                        </a:lnSpc>
                        <a:spcBef>
                          <a:spcPts val="0"/>
                        </a:spcBef>
                        <a:spcAft>
                          <a:spcPts val="0"/>
                        </a:spcAft>
                      </a:pP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學習歷程中央資料庫釋出資料</a:t>
                      </a:r>
                      <a:r>
                        <a:rPr lang="en-US"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檔案</a:t>
                      </a:r>
                      <a:r>
                        <a:rPr lang="en-US"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查看及疑義處理</a:t>
                      </a:r>
                      <a:endParaRPr lang="zh-TW" altLang="en-US"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112.4.17</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-112.4.19</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低收入戶、中低收入戶</a:t>
                      </a:r>
                      <a:r>
                        <a:rPr lang="zh-TW" altLang="zh-TW" sz="1600" b="1" kern="1200" dirty="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身分網路登錄及繳寄證明文件</a:t>
                      </a:r>
                      <a:endParaRPr kumimoji="1" lang="en-US" altLang="zh-TW" sz="1600" b="1" i="0" u="none" strike="noStrike"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0481427"/>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112.5.2</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112.5.9</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繳交報名費            </a:t>
                      </a:r>
                      <a:r>
                        <a:rPr kumimoji="1" lang="en-US"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資格審查資料登錄及繳件</a:t>
                      </a:r>
                      <a:endParaRPr kumimoji="1" lang="en-US"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報名費須於</a:t>
                      </a:r>
                      <a:r>
                        <a:rPr kumimoji="1" lang="en-US" altLang="zh-TW" sz="16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112.5.8(</a:t>
                      </a:r>
                      <a:r>
                        <a:rPr kumimoji="1" lang="zh-TW" altLang="en-US" sz="16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16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)24:00</a:t>
                      </a:r>
                      <a:r>
                        <a:rPr kumimoji="1" lang="zh-TW" altLang="en-US" sz="1600" b="1" i="0" u="sng"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前</a:t>
                      </a: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完成繳費</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4908505"/>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112.5.18</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起</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資格審查結果查詢</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8615">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112.5.22</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112.5.26</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網路報名</a:t>
                      </a:r>
                      <a:r>
                        <a:rPr kumimoji="1" lang="en-US"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至多選擇</a:t>
                      </a:r>
                      <a:r>
                        <a:rPr kumimoji="1"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kumimoji="1"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個校系科組學程</a:t>
                      </a:r>
                      <a:r>
                        <a:rPr kumimoji="1" lang="en-US" altLang="zh-TW"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zh-TW" altLang="en-US" sz="1600" b="0"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03976236"/>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 </a:t>
                      </a:r>
                      <a:endParaRPr kumimoji="1" lang="en-US" altLang="zh-TW"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defRPr/>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112.6.7(</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)10:00-112.6.12(</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上傳</a:t>
                      </a:r>
                      <a:r>
                        <a:rPr kumimoji="1" lang="en-US"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或勾選</a:t>
                      </a:r>
                      <a:r>
                        <a:rPr kumimoji="1" lang="en-US"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學習歷程備審資料</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784130796"/>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 </a:t>
                      </a:r>
                      <a:endParaRPr kumimoji="1" lang="en-US" altLang="zh-TW"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defRPr/>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112.6.7(</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)10:00-112.6.12(</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)24:00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依各甄審學校繳費方式與規定</a:t>
                      </a:r>
                      <a:r>
                        <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進行繳交甄審費</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4276781771"/>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 </a:t>
                      </a:r>
                      <a:endParaRPr kumimoji="1" lang="en-US" altLang="zh-TW"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112.6.16(</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)-112.6.25(</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各甄審學校</a:t>
                      </a:r>
                      <a:r>
                        <a:rPr kumimoji="1" lang="zh-TW" altLang="en-US"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進行指定項目甄審</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35328413"/>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 </a:t>
                      </a:r>
                      <a:endParaRPr kumimoji="1" lang="en-US" altLang="zh-TW"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112.6.27(</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本委員會網站</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提供查詢</a:t>
                      </a:r>
                      <a:r>
                        <a:rPr kumimoji="1" lang="zh-TW"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甄審</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總</a:t>
                      </a:r>
                      <a:r>
                        <a:rPr kumimoji="1" lang="zh-TW"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成績</a:t>
                      </a:r>
                      <a:endPar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95561601"/>
                  </a:ext>
                </a:extLst>
              </a:tr>
              <a:tr h="522079">
                <a:tc>
                  <a:txBody>
                    <a:bodyPr/>
                    <a:lstStyle/>
                    <a:p>
                      <a:pPr marL="0" marR="0" lvl="0" indent="0" algn="l" defTabSz="914400" rtl="0" eaLnBrk="1" fontAlgn="base" latinLnBrk="0" hangingPunct="1">
                        <a:lnSpc>
                          <a:spcPts val="1700"/>
                        </a:lnSpc>
                        <a:spcBef>
                          <a:spcPts val="0"/>
                        </a:spcBef>
                        <a:spcAft>
                          <a:spcPts val="0"/>
                        </a:spcAft>
                        <a:buClrTx/>
                        <a:buSzTx/>
                        <a:buFontTx/>
                        <a:buNone/>
                        <a:tabLst/>
                        <a:defRPr/>
                      </a:pPr>
                      <a:r>
                        <a:rPr kumimoji="1" lang="zh-TW" altLang="en-US"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kumimoji="1" lang="en-US" altLang="zh-TW" sz="1600" b="1" i="0" u="none" strike="noStrike" kern="1200"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112.6.29(</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各甄審學校網站公告錄取正取生、備取生名單</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50036314"/>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112.7.3(</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一</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)10:00-112.7.5(</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止</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正取生、備取生</a:t>
                      </a:r>
                      <a:r>
                        <a:rPr kumimoji="1" lang="zh-TW" altLang="en-US" sz="16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上網登記就讀志願序</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995998369"/>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112.7.11(</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起</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就讀志願序統一分發放榜</a:t>
                      </a: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2051808"/>
                  </a:ext>
                </a:extLst>
              </a:tr>
              <a:tr h="306651">
                <a:tc>
                  <a:txBody>
                    <a:bodyPr/>
                    <a:lstStyle/>
                    <a:p>
                      <a:pPr marL="0" marR="0" lvl="0" indent="0" algn="l" defTabSz="914400" rtl="0" eaLnBrk="1" fontAlgn="base" latinLnBrk="0" hangingPunct="1">
                        <a:lnSpc>
                          <a:spcPts val="1700"/>
                        </a:lnSpc>
                        <a:spcBef>
                          <a:spcPts val="0"/>
                        </a:spcBef>
                        <a:spcAft>
                          <a:spcPts val="0"/>
                        </a:spcAft>
                        <a:buClrTx/>
                        <a:buSzTx/>
                        <a:buFontTx/>
                        <a:buNone/>
                        <a:tabLst/>
                      </a:pP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112.7.19(</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)12:00</a:t>
                      </a:r>
                      <a:r>
                        <a:rPr kumimoji="1" lang="zh-TW" altLang="en-US"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a:t>
                      </a:r>
                      <a:endParaRPr kumimoji="1" lang="en-US" altLang="zh-TW" sz="1600" b="0"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ts val="1700"/>
                        </a:lnSpc>
                        <a:spcBef>
                          <a:spcPts val="0"/>
                        </a:spcBef>
                        <a:spcAft>
                          <a:spcPts val="0"/>
                        </a:spcAft>
                        <a:buClrTx/>
                        <a:buSzTx/>
                        <a:buFontTx/>
                        <a:buNone/>
                        <a:tabLst/>
                      </a:pPr>
                      <a:r>
                        <a:rPr kumimoji="1" lang="zh-TW" altLang="en-US" sz="1600" b="0" i="0" u="none" strike="noStrike" kern="1200" cap="none" spc="-100"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報到截止</a:t>
                      </a:r>
                      <a:r>
                        <a:rPr kumimoji="1" lang="en-US" altLang="zh-TW" sz="1600" b="0" i="0" u="none" strike="noStrike" kern="1200" cap="none" spc="-100"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600" b="0" i="0" u="none" strike="noStrike" kern="1200" cap="none" spc="-100"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依各甄審學校規定之報到時間辦理</a:t>
                      </a:r>
                      <a:r>
                        <a:rPr kumimoji="1" lang="en-US" altLang="zh-TW" sz="1600" b="0" i="0" u="none" strike="noStrike" kern="1200" cap="none" spc="-100"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zh-TW" altLang="en-US" sz="1600" b="0" i="0" u="none" strike="noStrike" kern="1200" cap="none" spc="-100"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1424" marR="91424" marT="45711" marB="45711"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79352959"/>
                  </a:ext>
                </a:extLst>
              </a:tr>
            </a:tbl>
          </a:graphicData>
        </a:graphic>
      </p:graphicFrame>
      <p:sp>
        <p:nvSpPr>
          <p:cNvPr id="7"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Tree>
    <p:extLst>
      <p:ext uri="{BB962C8B-B14F-4D97-AF65-F5344CB8AC3E}">
        <p14:creationId xmlns:p14="http://schemas.microsoft.com/office/powerpoint/2010/main" val="1933864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idx="4294967295"/>
          </p:nvPr>
        </p:nvSpPr>
        <p:spPr>
          <a:xfrm>
            <a:off x="962025" y="748587"/>
            <a:ext cx="7067550" cy="468312"/>
          </a:xfrm>
          <a:ln w="19050">
            <a:round/>
          </a:ln>
        </p:spPr>
        <p:txBody>
          <a:bodyPr>
            <a:normAutofit/>
          </a:bodyPr>
          <a:lstStyle/>
          <a:p>
            <a:pPr marL="228600" indent="-228600">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考生獲獎和報名資料登錄、報名資料</a:t>
            </a:r>
            <a:r>
              <a:rPr lang="zh-TW" altLang="en-US" sz="2100" b="1" spc="-75" dirty="0">
                <a:solidFill>
                  <a:srgbClr val="FF0000"/>
                </a:solidFill>
                <a:latin typeface="微軟正黑體" panose="020B0604030504040204" pitchFamily="34" charset="-120"/>
                <a:ea typeface="微軟正黑體" panose="020B0604030504040204" pitchFamily="34" charset="-120"/>
              </a:rPr>
              <a:t>暫存</a:t>
            </a:r>
            <a:endParaRPr lang="zh-TW" altLang="zh-TW" sz="2100" b="1" spc="-75" dirty="0">
              <a:solidFill>
                <a:srgbClr val="FF0000"/>
              </a:solidFill>
              <a:latin typeface="微軟正黑體" panose="020B0604030504040204" pitchFamily="34" charset="-120"/>
              <a:ea typeface="微軟正黑體" panose="020B0604030504040204" pitchFamily="34" charset="-120"/>
            </a:endParaRPr>
          </a:p>
        </p:txBody>
      </p:sp>
      <p:sp>
        <p:nvSpPr>
          <p:cNvPr id="13"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16" name="Rectangle 2"/>
          <p:cNvSpPr txBox="1">
            <a:spLocks noChangeArrowheads="1"/>
          </p:cNvSpPr>
          <p:nvPr/>
        </p:nvSpPr>
        <p:spPr>
          <a:xfrm>
            <a:off x="6574455" y="748587"/>
            <a:ext cx="5400675" cy="468312"/>
          </a:xfrm>
          <a:prstGeom prst="rect">
            <a:avLst/>
          </a:prstGeom>
          <a:ln w="19050">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indent="-228600">
              <a:spcBef>
                <a:spcPts val="1000"/>
              </a:spcBef>
              <a:buFontTx/>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報名資料</a:t>
            </a:r>
            <a:r>
              <a:rPr lang="zh-TW" altLang="en-US" sz="2100" b="1" spc="-75" dirty="0">
                <a:solidFill>
                  <a:srgbClr val="FF0000"/>
                </a:solidFill>
                <a:latin typeface="微軟正黑體" panose="020B0604030504040204" pitchFamily="34" charset="-120"/>
                <a:ea typeface="微軟正黑體" panose="020B0604030504040204" pitchFamily="34" charset="-120"/>
              </a:rPr>
              <a:t>確定送出</a:t>
            </a:r>
            <a:endParaRPr lang="zh-TW" altLang="zh-TW" sz="2100" b="1" spc="-75" dirty="0">
              <a:solidFill>
                <a:srgbClr val="FF0000"/>
              </a:solidFill>
              <a:latin typeface="微軟正黑體" panose="020B0604030504040204" pitchFamily="34" charset="-120"/>
              <a:ea typeface="微軟正黑體" panose="020B0604030504040204" pitchFamily="34" charset="-120"/>
            </a:endParaRPr>
          </a:p>
        </p:txBody>
      </p:sp>
      <p:pic>
        <p:nvPicPr>
          <p:cNvPr id="17" name="圖片 16">
            <a:extLst>
              <a:ext uri="{FF2B5EF4-FFF2-40B4-BE49-F238E27FC236}">
                <a16:creationId xmlns:a16="http://schemas.microsoft.com/office/drawing/2014/main" id="{9E820113-808A-471C-90BE-98F00D7625E8}"/>
              </a:ext>
            </a:extLst>
          </p:cNvPr>
          <p:cNvPicPr>
            <a:picLocks noChangeAspect="1"/>
          </p:cNvPicPr>
          <p:nvPr/>
        </p:nvPicPr>
        <p:blipFill rotWithShape="1">
          <a:blip r:embed="rId4">
            <a:extLst>
              <a:ext uri="{28A0092B-C50C-407E-A947-70E740481C1C}">
                <a14:useLocalDpi xmlns:a14="http://schemas.microsoft.com/office/drawing/2010/main" val="0"/>
              </a:ext>
            </a:extLst>
          </a:blip>
          <a:srcRect r="26324"/>
          <a:stretch/>
        </p:blipFill>
        <p:spPr>
          <a:xfrm>
            <a:off x="1030999" y="1216899"/>
            <a:ext cx="4910879" cy="5339719"/>
          </a:xfrm>
          <a:prstGeom prst="rect">
            <a:avLst/>
          </a:prstGeom>
        </p:spPr>
      </p:pic>
      <p:pic>
        <p:nvPicPr>
          <p:cNvPr id="19" name="圖片 18">
            <a:extLst>
              <a:ext uri="{FF2B5EF4-FFF2-40B4-BE49-F238E27FC236}">
                <a16:creationId xmlns:a16="http://schemas.microsoft.com/office/drawing/2014/main" id="{6B979FB4-A069-483F-A6C9-3C934843F8A2}"/>
              </a:ext>
            </a:extLst>
          </p:cNvPr>
          <p:cNvPicPr>
            <a:picLocks noChangeAspect="1"/>
          </p:cNvPicPr>
          <p:nvPr/>
        </p:nvPicPr>
        <p:blipFill rotWithShape="1">
          <a:blip r:embed="rId4">
            <a:extLst>
              <a:ext uri="{28A0092B-C50C-407E-A947-70E740481C1C}">
                <a14:useLocalDpi xmlns:a14="http://schemas.microsoft.com/office/drawing/2010/main" val="0"/>
              </a:ext>
            </a:extLst>
          </a:blip>
          <a:srcRect r="26183"/>
          <a:stretch/>
        </p:blipFill>
        <p:spPr>
          <a:xfrm>
            <a:off x="6644991" y="1182634"/>
            <a:ext cx="4856866" cy="5270878"/>
          </a:xfrm>
          <a:prstGeom prst="rect">
            <a:avLst/>
          </a:prstGeom>
        </p:spPr>
      </p:pic>
      <p:sp>
        <p:nvSpPr>
          <p:cNvPr id="18" name="矩形 17">
            <a:extLst>
              <a:ext uri="{FF2B5EF4-FFF2-40B4-BE49-F238E27FC236}">
                <a16:creationId xmlns:a16="http://schemas.microsoft.com/office/drawing/2014/main" id="{C42802CD-938C-47CB-9FFA-7E00E1D5EC97}"/>
              </a:ext>
            </a:extLst>
          </p:cNvPr>
          <p:cNvSpPr/>
          <p:nvPr/>
        </p:nvSpPr>
        <p:spPr>
          <a:xfrm>
            <a:off x="1933303" y="6296297"/>
            <a:ext cx="731520" cy="222419"/>
          </a:xfrm>
          <a:prstGeom prst="rect">
            <a:avLst/>
          </a:prstGeom>
          <a:noFill/>
          <a:ln w="38100"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latin typeface="華康儷楷書" panose="03000509000000000000" pitchFamily="65" charset="-120"/>
              <a:ea typeface="華康儷楷書" panose="03000509000000000000" pitchFamily="65" charset="-120"/>
            </a:endParaRPr>
          </a:p>
        </p:txBody>
      </p:sp>
      <p:pic>
        <p:nvPicPr>
          <p:cNvPr id="6" name="圖片 5">
            <a:extLst>
              <a:ext uri="{FF2B5EF4-FFF2-40B4-BE49-F238E27FC236}">
                <a16:creationId xmlns:a16="http://schemas.microsoft.com/office/drawing/2014/main" id="{D337F1BC-AEA4-450D-944F-93ABA364AD17}"/>
              </a:ext>
            </a:extLst>
          </p:cNvPr>
          <p:cNvPicPr>
            <a:picLocks noChangeAspect="1"/>
          </p:cNvPicPr>
          <p:nvPr/>
        </p:nvPicPr>
        <p:blipFill>
          <a:blip r:embed="rId5"/>
          <a:stretch>
            <a:fillRect/>
          </a:stretch>
        </p:blipFill>
        <p:spPr>
          <a:xfrm>
            <a:off x="2848795" y="5354569"/>
            <a:ext cx="4000591" cy="876300"/>
          </a:xfrm>
          <a:prstGeom prst="rect">
            <a:avLst/>
          </a:prstGeom>
          <a:ln w="28575">
            <a:solidFill>
              <a:srgbClr val="FF0000"/>
            </a:solidFill>
          </a:ln>
        </p:spPr>
      </p:pic>
      <p:sp>
        <p:nvSpPr>
          <p:cNvPr id="20" name="向右箭號 19">
            <a:extLst>
              <a:ext uri="{FF2B5EF4-FFF2-40B4-BE49-F238E27FC236}">
                <a16:creationId xmlns:a16="http://schemas.microsoft.com/office/drawing/2014/main" id="{A3B4D0E7-45AF-4CED-A90C-B627C0D75E41}"/>
              </a:ext>
            </a:extLst>
          </p:cNvPr>
          <p:cNvSpPr/>
          <p:nvPr/>
        </p:nvSpPr>
        <p:spPr bwMode="auto">
          <a:xfrm rot="19237977">
            <a:off x="2618709" y="6093267"/>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1" name="矩形 20">
            <a:extLst>
              <a:ext uri="{FF2B5EF4-FFF2-40B4-BE49-F238E27FC236}">
                <a16:creationId xmlns:a16="http://schemas.microsoft.com/office/drawing/2014/main" id="{0450A1C2-0F0E-4528-9490-21F54C94608B}"/>
              </a:ext>
            </a:extLst>
          </p:cNvPr>
          <p:cNvSpPr/>
          <p:nvPr/>
        </p:nvSpPr>
        <p:spPr>
          <a:xfrm>
            <a:off x="9657806" y="6174376"/>
            <a:ext cx="956433" cy="23874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向右箭號 19">
            <a:extLst>
              <a:ext uri="{FF2B5EF4-FFF2-40B4-BE49-F238E27FC236}">
                <a16:creationId xmlns:a16="http://schemas.microsoft.com/office/drawing/2014/main" id="{AF368554-82AC-414C-9E90-C869FDE201C1}"/>
              </a:ext>
            </a:extLst>
          </p:cNvPr>
          <p:cNvSpPr/>
          <p:nvPr/>
        </p:nvSpPr>
        <p:spPr bwMode="auto">
          <a:xfrm rot="10800000">
            <a:off x="10680515" y="6202476"/>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1503182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889072" y="834894"/>
            <a:ext cx="7920038" cy="468312"/>
          </a:xfrm>
          <a:ln w="19050">
            <a:round/>
          </a:ln>
        </p:spPr>
        <p:txBody>
          <a:bodyPr>
            <a:normAutofit/>
          </a:bodyPr>
          <a:lstStyle/>
          <a:p>
            <a:pPr marL="228600" indent="-228600">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技優保送報名系統</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確認登錄資料進行確定送出</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4" name="圖片 3">
            <a:extLst>
              <a:ext uri="{FF2B5EF4-FFF2-40B4-BE49-F238E27FC236}">
                <a16:creationId xmlns:a16="http://schemas.microsoft.com/office/drawing/2014/main" id="{0B0391E9-A21C-40BA-AFB7-259EBD4CAB04}"/>
              </a:ext>
            </a:extLst>
          </p:cNvPr>
          <p:cNvPicPr>
            <a:picLocks noChangeAspect="1"/>
          </p:cNvPicPr>
          <p:nvPr/>
        </p:nvPicPr>
        <p:blipFill>
          <a:blip r:embed="rId4"/>
          <a:stretch>
            <a:fillRect/>
          </a:stretch>
        </p:blipFill>
        <p:spPr>
          <a:xfrm>
            <a:off x="6334077" y="5005731"/>
            <a:ext cx="4276725" cy="990600"/>
          </a:xfrm>
          <a:prstGeom prst="rect">
            <a:avLst/>
          </a:prstGeom>
          <a:ln w="28575">
            <a:solidFill>
              <a:srgbClr val="FF0000"/>
            </a:solidFill>
          </a:ln>
        </p:spPr>
      </p:pic>
      <p:pic>
        <p:nvPicPr>
          <p:cNvPr id="5" name="圖片 4">
            <a:extLst>
              <a:ext uri="{FF2B5EF4-FFF2-40B4-BE49-F238E27FC236}">
                <a16:creationId xmlns:a16="http://schemas.microsoft.com/office/drawing/2014/main" id="{7246515E-0456-456B-9690-CCAD58B70A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149" y="1303206"/>
            <a:ext cx="4968851" cy="5280112"/>
          </a:xfrm>
          <a:prstGeom prst="rect">
            <a:avLst/>
          </a:prstGeom>
        </p:spPr>
      </p:pic>
      <p:sp>
        <p:nvSpPr>
          <p:cNvPr id="11" name="矩形 10">
            <a:extLst>
              <a:ext uri="{FF2B5EF4-FFF2-40B4-BE49-F238E27FC236}">
                <a16:creationId xmlns:a16="http://schemas.microsoft.com/office/drawing/2014/main" id="{C612BAA4-F9D6-447B-BBEE-3991A0D4F9B5}"/>
              </a:ext>
            </a:extLst>
          </p:cNvPr>
          <p:cNvSpPr/>
          <p:nvPr/>
        </p:nvSpPr>
        <p:spPr>
          <a:xfrm>
            <a:off x="5199017" y="5996331"/>
            <a:ext cx="727002" cy="222419"/>
          </a:xfrm>
          <a:prstGeom prst="rect">
            <a:avLst/>
          </a:prstGeom>
          <a:noFill/>
          <a:ln w="38100" cap="flat" cmpd="sng" algn="ctr">
            <a:solidFill>
              <a:srgbClr val="00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a:latin typeface="華康儷楷書" panose="03000509000000000000" pitchFamily="65" charset="-120"/>
              <a:ea typeface="華康儷楷書" panose="03000509000000000000" pitchFamily="65" charset="-120"/>
            </a:endParaRPr>
          </a:p>
        </p:txBody>
      </p:sp>
      <p:sp>
        <p:nvSpPr>
          <p:cNvPr id="12" name="向右箭號 19">
            <a:extLst>
              <a:ext uri="{FF2B5EF4-FFF2-40B4-BE49-F238E27FC236}">
                <a16:creationId xmlns:a16="http://schemas.microsoft.com/office/drawing/2014/main" id="{2D54884E-4AEE-4FCB-9E4C-57D886363502}"/>
              </a:ext>
            </a:extLst>
          </p:cNvPr>
          <p:cNvSpPr/>
          <p:nvPr/>
        </p:nvSpPr>
        <p:spPr bwMode="auto">
          <a:xfrm rot="19664712">
            <a:off x="5879905" y="5793301"/>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4" name="矩形 13">
            <a:extLst>
              <a:ext uri="{FF2B5EF4-FFF2-40B4-BE49-F238E27FC236}">
                <a16:creationId xmlns:a16="http://schemas.microsoft.com/office/drawing/2014/main" id="{ABAF50A2-1A60-4648-B52C-12B90306A9B1}"/>
              </a:ext>
            </a:extLst>
          </p:cNvPr>
          <p:cNvSpPr/>
          <p:nvPr/>
        </p:nvSpPr>
        <p:spPr>
          <a:xfrm>
            <a:off x="9100456" y="5505411"/>
            <a:ext cx="696687" cy="3728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714173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7067" y="122075"/>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55303" name="Rectangle 2"/>
          <p:cNvSpPr>
            <a:spLocks noChangeArrowheads="1"/>
          </p:cNvSpPr>
          <p:nvPr/>
        </p:nvSpPr>
        <p:spPr bwMode="auto">
          <a:xfrm>
            <a:off x="1137345" y="795968"/>
            <a:ext cx="6264944"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報名確定作業完成</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srgbClr val="FF0000"/>
                </a:solidFill>
                <a:latin typeface="微軟正黑體" panose="020B0604030504040204" pitchFamily="34" charset="-120"/>
                <a:ea typeface="微軟正黑體" panose="020B0604030504040204" pitchFamily="34" charset="-120"/>
                <a:cs typeface="+mj-cs"/>
              </a:rPr>
              <a:t>列印考生資料表</a:t>
            </a:r>
            <a:endParaRPr lang="zh-TW" altLang="zh-TW" sz="2100" b="1" spc="-75" dirty="0">
              <a:solidFill>
                <a:srgbClr val="FF0000"/>
              </a:solidFill>
              <a:latin typeface="微軟正黑體" panose="020B0604030504040204" pitchFamily="34" charset="-120"/>
              <a:ea typeface="微軟正黑體" panose="020B0604030504040204" pitchFamily="34" charset="-120"/>
              <a:cs typeface="+mj-cs"/>
            </a:endParaRPr>
          </a:p>
        </p:txBody>
      </p:sp>
      <p:pic>
        <p:nvPicPr>
          <p:cNvPr id="5" name="圖片 4">
            <a:extLst>
              <a:ext uri="{FF2B5EF4-FFF2-40B4-BE49-F238E27FC236}">
                <a16:creationId xmlns:a16="http://schemas.microsoft.com/office/drawing/2014/main" id="{97FE2164-A39F-4D50-9E84-9A3F97FFB196}"/>
              </a:ext>
            </a:extLst>
          </p:cNvPr>
          <p:cNvPicPr>
            <a:picLocks noChangeAspect="1"/>
          </p:cNvPicPr>
          <p:nvPr/>
        </p:nvPicPr>
        <p:blipFill>
          <a:blip r:embed="rId4"/>
          <a:stretch>
            <a:fillRect/>
          </a:stretch>
        </p:blipFill>
        <p:spPr>
          <a:xfrm>
            <a:off x="2688564" y="1264280"/>
            <a:ext cx="6490686" cy="5519107"/>
          </a:xfrm>
          <a:prstGeom prst="rect">
            <a:avLst/>
          </a:prstGeom>
        </p:spPr>
      </p:pic>
      <p:sp>
        <p:nvSpPr>
          <p:cNvPr id="6" name="矩形 5">
            <a:extLst>
              <a:ext uri="{FF2B5EF4-FFF2-40B4-BE49-F238E27FC236}">
                <a16:creationId xmlns:a16="http://schemas.microsoft.com/office/drawing/2014/main" id="{7AD25044-DAEA-460A-ABC2-B3BAF96DC86A}"/>
              </a:ext>
            </a:extLst>
          </p:cNvPr>
          <p:cNvSpPr/>
          <p:nvPr/>
        </p:nvSpPr>
        <p:spPr>
          <a:xfrm>
            <a:off x="3412998" y="3338004"/>
            <a:ext cx="1820853" cy="306279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286055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ChangeArrowheads="1"/>
          </p:cNvSpPr>
          <p:nvPr/>
        </p:nvSpPr>
        <p:spPr bwMode="auto">
          <a:xfrm>
            <a:off x="1057275" y="836712"/>
            <a:ext cx="4102621"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完成報名確認單</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p>
          <a:p>
            <a:pPr marL="0" indent="0" eaLnBrk="1" hangingPunct="1">
              <a:lnSpc>
                <a:spcPct val="90000"/>
              </a:lnSpc>
              <a:spcBef>
                <a:spcPts val="1000"/>
              </a:spcBef>
              <a:buNone/>
              <a:defRPr/>
            </a:pP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u="sng" spc="-75" dirty="0">
                <a:solidFill>
                  <a:srgbClr val="0000FF"/>
                </a:solidFill>
                <a:latin typeface="微軟正黑體" panose="020B0604030504040204" pitchFamily="34" charset="-120"/>
                <a:ea typeface="微軟正黑體" panose="020B0604030504040204" pitchFamily="34" charset="-120"/>
                <a:cs typeface="+mj-cs"/>
              </a:rPr>
              <a:t>自行留存</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p>
        </p:txBody>
      </p:sp>
      <p:sp>
        <p:nvSpPr>
          <p:cNvPr id="9"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4" name="圖片 3">
            <a:extLst>
              <a:ext uri="{FF2B5EF4-FFF2-40B4-BE49-F238E27FC236}">
                <a16:creationId xmlns:a16="http://schemas.microsoft.com/office/drawing/2014/main" id="{F89B74E0-F3B5-47E3-8258-BBBAFF365D3C}"/>
              </a:ext>
            </a:extLst>
          </p:cNvPr>
          <p:cNvPicPr>
            <a:picLocks noChangeAspect="1"/>
          </p:cNvPicPr>
          <p:nvPr/>
        </p:nvPicPr>
        <p:blipFill>
          <a:blip r:embed="rId4"/>
          <a:stretch>
            <a:fillRect/>
          </a:stretch>
        </p:blipFill>
        <p:spPr>
          <a:xfrm>
            <a:off x="3189771" y="1533629"/>
            <a:ext cx="4988994" cy="4958610"/>
          </a:xfrm>
          <a:prstGeom prst="rect">
            <a:avLst/>
          </a:prstGeom>
          <a:ln>
            <a:solidFill>
              <a:schemeClr val="tx1"/>
            </a:solidFill>
          </a:ln>
        </p:spPr>
      </p:pic>
    </p:spTree>
    <p:extLst>
      <p:ext uri="{BB962C8B-B14F-4D97-AF65-F5344CB8AC3E}">
        <p14:creationId xmlns:p14="http://schemas.microsoft.com/office/powerpoint/2010/main" val="8920932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2"/>
          <p:cNvSpPr>
            <a:spLocks noChangeArrowheads="1"/>
          </p:cNvSpPr>
          <p:nvPr/>
        </p:nvSpPr>
        <p:spPr bwMode="auto">
          <a:xfrm>
            <a:off x="6152009" y="773090"/>
            <a:ext cx="576376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考生報名表</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p>
          <a:p>
            <a:pPr marL="0" indent="0" eaLnBrk="1" hangingPunct="1">
              <a:lnSpc>
                <a:spcPct val="90000"/>
              </a:lnSpc>
              <a:spcBef>
                <a:spcPts val="1000"/>
              </a:spcBef>
              <a:buNone/>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黏上相片、身分證正</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反</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面影本、考生簽名</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a:spLocks noChangeArrowheads="1"/>
          </p:cNvSpPr>
          <p:nvPr/>
        </p:nvSpPr>
        <p:spPr bwMode="auto">
          <a:xfrm>
            <a:off x="923308" y="709468"/>
            <a:ext cx="4649958" cy="109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報名專用信封封面</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p>
          <a:p>
            <a:pPr marL="0" indent="0" eaLnBrk="1" hangingPunct="1">
              <a:lnSpc>
                <a:spcPct val="90000"/>
              </a:lnSpc>
              <a:spcBef>
                <a:spcPts val="1000"/>
              </a:spcBef>
              <a:buNone/>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黏貼</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A4(</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含</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以上尺寸信封上</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12"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4" name="圖片 3">
            <a:extLst>
              <a:ext uri="{FF2B5EF4-FFF2-40B4-BE49-F238E27FC236}">
                <a16:creationId xmlns:a16="http://schemas.microsoft.com/office/drawing/2014/main" id="{9C60AD5D-471C-4CFB-92E9-198A08A15D68}"/>
              </a:ext>
            </a:extLst>
          </p:cNvPr>
          <p:cNvPicPr>
            <a:picLocks noChangeAspect="1"/>
          </p:cNvPicPr>
          <p:nvPr/>
        </p:nvPicPr>
        <p:blipFill>
          <a:blip r:embed="rId4"/>
          <a:stretch>
            <a:fillRect/>
          </a:stretch>
        </p:blipFill>
        <p:spPr>
          <a:xfrm rot="16200000">
            <a:off x="1541085" y="1192170"/>
            <a:ext cx="3953766" cy="5044048"/>
          </a:xfrm>
          <a:prstGeom prst="rect">
            <a:avLst/>
          </a:prstGeom>
          <a:ln>
            <a:solidFill>
              <a:schemeClr val="tx1"/>
            </a:solidFill>
          </a:ln>
        </p:spPr>
      </p:pic>
      <p:pic>
        <p:nvPicPr>
          <p:cNvPr id="6" name="圖片 5">
            <a:extLst>
              <a:ext uri="{FF2B5EF4-FFF2-40B4-BE49-F238E27FC236}">
                <a16:creationId xmlns:a16="http://schemas.microsoft.com/office/drawing/2014/main" id="{E873193F-67D1-4070-9081-B09304A3D2B4}"/>
              </a:ext>
            </a:extLst>
          </p:cNvPr>
          <p:cNvPicPr>
            <a:picLocks noChangeAspect="1"/>
          </p:cNvPicPr>
          <p:nvPr/>
        </p:nvPicPr>
        <p:blipFill>
          <a:blip r:embed="rId5"/>
          <a:stretch>
            <a:fillRect/>
          </a:stretch>
        </p:blipFill>
        <p:spPr>
          <a:xfrm>
            <a:off x="6736860" y="1610454"/>
            <a:ext cx="3833101" cy="5120690"/>
          </a:xfrm>
          <a:prstGeom prst="rect">
            <a:avLst/>
          </a:prstGeom>
          <a:ln>
            <a:solidFill>
              <a:schemeClr val="tx1"/>
            </a:solidFill>
          </a:ln>
        </p:spPr>
      </p:pic>
      <p:sp>
        <p:nvSpPr>
          <p:cNvPr id="11" name="矩形 10">
            <a:extLst>
              <a:ext uri="{FF2B5EF4-FFF2-40B4-BE49-F238E27FC236}">
                <a16:creationId xmlns:a16="http://schemas.microsoft.com/office/drawing/2014/main" id="{C6B0377F-DF06-4E89-AAA7-630B8B138D64}"/>
              </a:ext>
            </a:extLst>
          </p:cNvPr>
          <p:cNvSpPr/>
          <p:nvPr/>
        </p:nvSpPr>
        <p:spPr>
          <a:xfrm>
            <a:off x="6823848" y="4772928"/>
            <a:ext cx="3661272" cy="13491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A773D283-EE59-4DB0-AB50-0A75208802C5}"/>
              </a:ext>
            </a:extLst>
          </p:cNvPr>
          <p:cNvSpPr/>
          <p:nvPr/>
        </p:nvSpPr>
        <p:spPr>
          <a:xfrm>
            <a:off x="8856617" y="6453050"/>
            <a:ext cx="1475825" cy="278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48A58EEB-CB35-40C7-80E5-D036BFDEAE5D}"/>
              </a:ext>
            </a:extLst>
          </p:cNvPr>
          <p:cNvSpPr/>
          <p:nvPr/>
        </p:nvSpPr>
        <p:spPr>
          <a:xfrm>
            <a:off x="9622971" y="2290354"/>
            <a:ext cx="853440" cy="114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DB37244D-2656-4A77-A4B6-01AEC7303BD6}"/>
              </a:ext>
            </a:extLst>
          </p:cNvPr>
          <p:cNvSpPr/>
          <p:nvPr/>
        </p:nvSpPr>
        <p:spPr>
          <a:xfrm>
            <a:off x="1427435" y="2917371"/>
            <a:ext cx="131399" cy="7924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1B096E2B-4F81-4BC7-AEE0-D4CB065D7B94}"/>
              </a:ext>
            </a:extLst>
          </p:cNvPr>
          <p:cNvSpPr/>
          <p:nvPr/>
        </p:nvSpPr>
        <p:spPr>
          <a:xfrm>
            <a:off x="4911634" y="3087187"/>
            <a:ext cx="890839" cy="4528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6413DFFD-CDA9-49AF-8CEB-BC68B9FC8E43}"/>
              </a:ext>
            </a:extLst>
          </p:cNvPr>
          <p:cNvSpPr/>
          <p:nvPr/>
        </p:nvSpPr>
        <p:spPr>
          <a:xfrm>
            <a:off x="2742438" y="2063931"/>
            <a:ext cx="1820853" cy="1132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F906D1DF-E9CC-4B7B-9031-F7120233256C}"/>
              </a:ext>
            </a:extLst>
          </p:cNvPr>
          <p:cNvSpPr/>
          <p:nvPr/>
        </p:nvSpPr>
        <p:spPr>
          <a:xfrm>
            <a:off x="10118204" y="6348549"/>
            <a:ext cx="1148625" cy="38259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考生簽名</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699CCD57-3B2E-48AE-9324-6B675B19492A}"/>
              </a:ext>
            </a:extLst>
          </p:cNvPr>
          <p:cNvSpPr/>
          <p:nvPr/>
        </p:nvSpPr>
        <p:spPr>
          <a:xfrm>
            <a:off x="5071587" y="3350271"/>
            <a:ext cx="1148625" cy="38259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考生簽名</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D2DA974-578A-46B4-9FC7-36155128668D}"/>
              </a:ext>
            </a:extLst>
          </p:cNvPr>
          <p:cNvSpPr/>
          <p:nvPr/>
        </p:nvSpPr>
        <p:spPr>
          <a:xfrm>
            <a:off x="7409838" y="5609196"/>
            <a:ext cx="2708366" cy="38259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黏貼身分證正、反面影本</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9D5AB3D4-30F3-4ADE-B8E5-CF6791E0637A}"/>
              </a:ext>
            </a:extLst>
          </p:cNvPr>
          <p:cNvSpPr/>
          <p:nvPr/>
        </p:nvSpPr>
        <p:spPr>
          <a:xfrm>
            <a:off x="9733563" y="3002237"/>
            <a:ext cx="1921817" cy="38259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黏粘考生</a:t>
            </a:r>
            <a:r>
              <a:rPr lang="en-US" altLang="zh-TW"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吋照片</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86785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2"/>
          <p:cNvSpPr>
            <a:spLocks noChangeArrowheads="1"/>
          </p:cNvSpPr>
          <p:nvPr/>
        </p:nvSpPr>
        <p:spPr bwMode="auto">
          <a:xfrm>
            <a:off x="1014814" y="857251"/>
            <a:ext cx="4223059" cy="5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學歷</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力</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證明文件</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a:spLocks noChangeArrowheads="1"/>
          </p:cNvSpPr>
          <p:nvPr/>
        </p:nvSpPr>
        <p:spPr bwMode="auto">
          <a:xfrm>
            <a:off x="7095248" y="857251"/>
            <a:ext cx="4559119" cy="574667"/>
          </a:xfrm>
          <a:prstGeom prst="rect">
            <a:avLst/>
          </a:prstGeom>
          <a:noFill/>
          <a:ln w="19050">
            <a:noFill/>
            <a:round/>
            <a:headEnd/>
            <a:tailEnd/>
          </a:ln>
        </p:spPr>
        <p:txBody>
          <a:bodyPr anchor="ctr"/>
          <a:lstStyle/>
          <a:p>
            <a:pPr marL="228600" indent="-228600">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獲獎證明黏貼表</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10"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5" name="圖片 4">
            <a:extLst>
              <a:ext uri="{FF2B5EF4-FFF2-40B4-BE49-F238E27FC236}">
                <a16:creationId xmlns:a16="http://schemas.microsoft.com/office/drawing/2014/main" id="{D897E144-0D71-4D0F-97F0-6D6025E72216}"/>
              </a:ext>
            </a:extLst>
          </p:cNvPr>
          <p:cNvPicPr>
            <a:picLocks noChangeAspect="1"/>
          </p:cNvPicPr>
          <p:nvPr/>
        </p:nvPicPr>
        <p:blipFill>
          <a:blip r:embed="rId4"/>
          <a:stretch>
            <a:fillRect/>
          </a:stretch>
        </p:blipFill>
        <p:spPr>
          <a:xfrm>
            <a:off x="1214082" y="1352166"/>
            <a:ext cx="4224687" cy="5426082"/>
          </a:xfrm>
          <a:prstGeom prst="rect">
            <a:avLst/>
          </a:prstGeom>
          <a:ln>
            <a:solidFill>
              <a:schemeClr val="tx1"/>
            </a:solidFill>
          </a:ln>
        </p:spPr>
      </p:pic>
      <p:pic>
        <p:nvPicPr>
          <p:cNvPr id="7" name="圖片 6">
            <a:extLst>
              <a:ext uri="{FF2B5EF4-FFF2-40B4-BE49-F238E27FC236}">
                <a16:creationId xmlns:a16="http://schemas.microsoft.com/office/drawing/2014/main" id="{6786F027-BB03-4F60-896A-C07F18D4E4FC}"/>
              </a:ext>
            </a:extLst>
          </p:cNvPr>
          <p:cNvPicPr>
            <a:picLocks noChangeAspect="1"/>
          </p:cNvPicPr>
          <p:nvPr/>
        </p:nvPicPr>
        <p:blipFill>
          <a:blip r:embed="rId5"/>
          <a:stretch>
            <a:fillRect/>
          </a:stretch>
        </p:blipFill>
        <p:spPr>
          <a:xfrm>
            <a:off x="6863672" y="1361884"/>
            <a:ext cx="4313514" cy="5416364"/>
          </a:xfrm>
          <a:prstGeom prst="rect">
            <a:avLst/>
          </a:prstGeom>
          <a:ln>
            <a:solidFill>
              <a:schemeClr val="tx1"/>
            </a:solidFill>
          </a:ln>
        </p:spPr>
      </p:pic>
      <p:sp>
        <p:nvSpPr>
          <p:cNvPr id="12" name="矩形 11">
            <a:extLst>
              <a:ext uri="{FF2B5EF4-FFF2-40B4-BE49-F238E27FC236}">
                <a16:creationId xmlns:a16="http://schemas.microsoft.com/office/drawing/2014/main" id="{457FEF3D-3365-46E6-94FD-FAE050A343B8}"/>
              </a:ext>
            </a:extLst>
          </p:cNvPr>
          <p:cNvSpPr/>
          <p:nvPr/>
        </p:nvSpPr>
        <p:spPr>
          <a:xfrm>
            <a:off x="1461030" y="3945878"/>
            <a:ext cx="3776843" cy="911941"/>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b="1" dirty="0">
                <a:solidFill>
                  <a:srgbClr val="0000FF"/>
                </a:solidFill>
                <a:latin typeface="微軟正黑體" panose="020B0604030504040204" pitchFamily="34" charset="-120"/>
                <a:ea typeface="微軟正黑體" panose="020B0604030504040204" pitchFamily="34" charset="-120"/>
              </a:rPr>
              <a:t>應屆畢業生</a:t>
            </a:r>
            <a:r>
              <a:rPr lang="zh-TW" altLang="en-US" b="1" dirty="0">
                <a:solidFill>
                  <a:schemeClr val="tx1"/>
                </a:solidFill>
                <a:latin typeface="微軟正黑體" panose="020B0604030504040204" pitchFamily="34" charset="-120"/>
                <a:ea typeface="微軟正黑體" panose="020B0604030504040204" pitchFamily="34" charset="-120"/>
              </a:rPr>
              <a:t>黏貼</a:t>
            </a:r>
            <a:r>
              <a:rPr lang="en-US" altLang="zh-TW" b="1" u="sng" dirty="0">
                <a:solidFill>
                  <a:srgbClr val="FF0000"/>
                </a:solidFill>
                <a:latin typeface="微軟正黑體" panose="020B0604030504040204" pitchFamily="34" charset="-120"/>
                <a:ea typeface="微軟正黑體" panose="020B0604030504040204" pitchFamily="34" charset="-120"/>
              </a:rPr>
              <a:t>111</a:t>
            </a:r>
            <a:r>
              <a:rPr lang="zh-TW" altLang="en-US" b="1" u="sng" dirty="0">
                <a:solidFill>
                  <a:srgbClr val="FF0000"/>
                </a:solidFill>
                <a:latin typeface="微軟正黑體" panose="020B0604030504040204" pitchFamily="34" charset="-120"/>
                <a:ea typeface="微軟正黑體" panose="020B0604030504040204" pitchFamily="34" charset="-120"/>
              </a:rPr>
              <a:t>學年度第</a:t>
            </a:r>
            <a:r>
              <a:rPr lang="en-US" altLang="zh-TW" b="1" u="sng" dirty="0">
                <a:solidFill>
                  <a:srgbClr val="FF0000"/>
                </a:solidFill>
                <a:latin typeface="微軟正黑體" panose="020B0604030504040204" pitchFamily="34" charset="-120"/>
                <a:ea typeface="微軟正黑體" panose="020B0604030504040204" pitchFamily="34" charset="-120"/>
              </a:rPr>
              <a:t>2</a:t>
            </a:r>
            <a:r>
              <a:rPr lang="zh-TW" altLang="en-US" b="1" u="sng" dirty="0">
                <a:solidFill>
                  <a:srgbClr val="FF0000"/>
                </a:solidFill>
                <a:latin typeface="微軟正黑體" panose="020B0604030504040204" pitchFamily="34" charset="-120"/>
                <a:ea typeface="微軟正黑體" panose="020B0604030504040204" pitchFamily="34" charset="-120"/>
              </a:rPr>
              <a:t>學期</a:t>
            </a:r>
            <a:r>
              <a:rPr lang="zh-TW" altLang="en-US" b="1" dirty="0">
                <a:solidFill>
                  <a:srgbClr val="FF0000"/>
                </a:solidFill>
                <a:latin typeface="微軟正黑體" panose="020B0604030504040204" pitchFamily="34" charset="-120"/>
                <a:ea typeface="微軟正黑體" panose="020B0604030504040204" pitchFamily="34" charset="-120"/>
              </a:rPr>
              <a:t>註冊章</a:t>
            </a:r>
            <a:r>
              <a:rPr lang="zh-TW" altLang="en-US" b="1" dirty="0">
                <a:solidFill>
                  <a:schemeClr val="tx1"/>
                </a:solidFill>
                <a:latin typeface="微軟正黑體" panose="020B0604030504040204" pitchFamily="34" charset="-120"/>
                <a:ea typeface="微軟正黑體" panose="020B0604030504040204" pitchFamily="34" charset="-120"/>
              </a:rPr>
              <a:t>之學生證正、反面影本，或由就讀學校開立在學證明</a:t>
            </a:r>
          </a:p>
        </p:txBody>
      </p:sp>
      <p:sp>
        <p:nvSpPr>
          <p:cNvPr id="13" name="矩形 12">
            <a:extLst>
              <a:ext uri="{FF2B5EF4-FFF2-40B4-BE49-F238E27FC236}">
                <a16:creationId xmlns:a16="http://schemas.microsoft.com/office/drawing/2014/main" id="{D819ABDE-D730-4405-8552-4B7995FDD510}"/>
              </a:ext>
            </a:extLst>
          </p:cNvPr>
          <p:cNvSpPr/>
          <p:nvPr/>
        </p:nvSpPr>
        <p:spPr>
          <a:xfrm>
            <a:off x="7909929" y="4486020"/>
            <a:ext cx="2586759" cy="371799"/>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黏貼</a:t>
            </a:r>
            <a:r>
              <a:rPr lang="zh-TW" altLang="en-US" b="1" u="sng" dirty="0">
                <a:solidFill>
                  <a:srgbClr val="FF0000"/>
                </a:solidFill>
                <a:latin typeface="微軟正黑體" panose="020B0604030504040204" pitchFamily="34" charset="-120"/>
                <a:ea typeface="微軟正黑體" panose="020B0604030504040204" pitchFamily="34" charset="-120"/>
              </a:rPr>
              <a:t>獲獎證明資料</a:t>
            </a:r>
            <a:r>
              <a:rPr lang="zh-TW" altLang="en-US" b="1" dirty="0">
                <a:solidFill>
                  <a:schemeClr val="tx1"/>
                </a:solidFill>
                <a:latin typeface="微軟正黑體" panose="020B0604030504040204" pitchFamily="34" charset="-120"/>
                <a:ea typeface="微軟正黑體" panose="020B0604030504040204" pitchFamily="34" charset="-120"/>
              </a:rPr>
              <a:t>影本</a:t>
            </a:r>
          </a:p>
        </p:txBody>
      </p:sp>
      <p:sp>
        <p:nvSpPr>
          <p:cNvPr id="14" name="矩形 13">
            <a:extLst>
              <a:ext uri="{FF2B5EF4-FFF2-40B4-BE49-F238E27FC236}">
                <a16:creationId xmlns:a16="http://schemas.microsoft.com/office/drawing/2014/main" id="{776C27F7-A8C3-4E9C-BD71-E20392E71FE4}"/>
              </a:ext>
            </a:extLst>
          </p:cNvPr>
          <p:cNvSpPr/>
          <p:nvPr/>
        </p:nvSpPr>
        <p:spPr>
          <a:xfrm>
            <a:off x="1461030" y="4995139"/>
            <a:ext cx="3776843" cy="357595"/>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b="1" dirty="0">
                <a:solidFill>
                  <a:srgbClr val="0000FF"/>
                </a:solidFill>
                <a:latin typeface="微軟正黑體" panose="020B0604030504040204" pitchFamily="34" charset="-120"/>
                <a:ea typeface="微軟正黑體" panose="020B0604030504040204" pitchFamily="34" charset="-120"/>
              </a:rPr>
              <a:t>畢業生</a:t>
            </a:r>
            <a:r>
              <a:rPr lang="zh-TW" altLang="en-US" b="1" dirty="0">
                <a:solidFill>
                  <a:schemeClr val="tx1"/>
                </a:solidFill>
                <a:latin typeface="微軟正黑體" panose="020B0604030504040204" pitchFamily="34" charset="-120"/>
                <a:ea typeface="微軟正黑體" panose="020B0604030504040204" pitchFamily="34" charset="-120"/>
              </a:rPr>
              <a:t>黏貼</a:t>
            </a:r>
            <a:r>
              <a:rPr lang="zh-TW" altLang="en-US" b="1" u="sng" dirty="0">
                <a:solidFill>
                  <a:srgbClr val="FF0000"/>
                </a:solidFill>
                <a:latin typeface="微軟正黑體" panose="020B0604030504040204" pitchFamily="34" charset="-120"/>
                <a:ea typeface="微軟正黑體" panose="020B0604030504040204" pitchFamily="34" charset="-120"/>
              </a:rPr>
              <a:t>畢業證書</a:t>
            </a:r>
            <a:r>
              <a:rPr lang="zh-TW" altLang="en-US" b="1" dirty="0">
                <a:solidFill>
                  <a:schemeClr val="tx1"/>
                </a:solidFill>
                <a:latin typeface="微軟正黑體" panose="020B0604030504040204" pitchFamily="34" charset="-120"/>
                <a:ea typeface="微軟正黑體" panose="020B0604030504040204" pitchFamily="34" charset="-120"/>
              </a:rPr>
              <a:t>影本</a:t>
            </a:r>
          </a:p>
        </p:txBody>
      </p:sp>
    </p:spTree>
    <p:extLst>
      <p:ext uri="{BB962C8B-B14F-4D97-AF65-F5344CB8AC3E}">
        <p14:creationId xmlns:p14="http://schemas.microsoft.com/office/powerpoint/2010/main" val="2989176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8" name="Rectangle 2"/>
          <p:cNvSpPr>
            <a:spLocks noChangeArrowheads="1"/>
          </p:cNvSpPr>
          <p:nvPr/>
        </p:nvSpPr>
        <p:spPr bwMode="auto">
          <a:xfrm>
            <a:off x="960509" y="627520"/>
            <a:ext cx="77771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繳寄報名資料，並上網查詢報名狀態</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9"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pic>
        <p:nvPicPr>
          <p:cNvPr id="4" name="圖片 3">
            <a:extLst>
              <a:ext uri="{FF2B5EF4-FFF2-40B4-BE49-F238E27FC236}">
                <a16:creationId xmlns:a16="http://schemas.microsoft.com/office/drawing/2014/main" id="{68C816EA-2840-4EA5-8D9F-ACAD6A304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4491" y="1125558"/>
            <a:ext cx="6592389" cy="5605586"/>
          </a:xfrm>
          <a:prstGeom prst="rect">
            <a:avLst/>
          </a:prstGeom>
        </p:spPr>
      </p:pic>
      <p:sp>
        <p:nvSpPr>
          <p:cNvPr id="7" name="向右箭號 19">
            <a:extLst>
              <a:ext uri="{FF2B5EF4-FFF2-40B4-BE49-F238E27FC236}">
                <a16:creationId xmlns:a16="http://schemas.microsoft.com/office/drawing/2014/main" id="{EB045799-8976-4983-BACD-A54BF7BFEA3A}"/>
              </a:ext>
            </a:extLst>
          </p:cNvPr>
          <p:cNvSpPr/>
          <p:nvPr/>
        </p:nvSpPr>
        <p:spPr bwMode="auto">
          <a:xfrm flipH="1">
            <a:off x="6030685" y="6359918"/>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8" name="矩形 7">
            <a:extLst>
              <a:ext uri="{FF2B5EF4-FFF2-40B4-BE49-F238E27FC236}">
                <a16:creationId xmlns:a16="http://schemas.microsoft.com/office/drawing/2014/main" id="{D5E0EA60-1FD7-4673-8173-54E2F3FB2EBE}"/>
              </a:ext>
            </a:extLst>
          </p:cNvPr>
          <p:cNvSpPr/>
          <p:nvPr/>
        </p:nvSpPr>
        <p:spPr>
          <a:xfrm>
            <a:off x="5103223" y="6444343"/>
            <a:ext cx="825204" cy="244153"/>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729BB3AA-F4DF-424D-B3FE-DF1745505F6C}"/>
              </a:ext>
            </a:extLst>
          </p:cNvPr>
          <p:cNvSpPr/>
          <p:nvPr/>
        </p:nvSpPr>
        <p:spPr>
          <a:xfrm>
            <a:off x="2930891" y="2546674"/>
            <a:ext cx="4558479" cy="27867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20597A6-38EC-4C8F-AE87-916A4B8425B7}"/>
              </a:ext>
            </a:extLst>
          </p:cNvPr>
          <p:cNvSpPr/>
          <p:nvPr/>
        </p:nvSpPr>
        <p:spPr>
          <a:xfrm>
            <a:off x="2271932" y="1476211"/>
            <a:ext cx="7648136" cy="357595"/>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報名資料須於</a:t>
            </a:r>
            <a:r>
              <a:rPr lang="en-US" altLang="zh-TW" b="1" u="sng" dirty="0">
                <a:solidFill>
                  <a:srgbClr val="FF0000"/>
                </a:solidFill>
                <a:latin typeface="微軟正黑體" panose="020B0604030504040204" pitchFamily="34" charset="-120"/>
                <a:ea typeface="微軟正黑體" panose="020B0604030504040204" pitchFamily="34" charset="-120"/>
              </a:rPr>
              <a:t>112.2.16(</a:t>
            </a:r>
            <a:r>
              <a:rPr lang="zh-TW" altLang="en-US" b="1" u="sng" dirty="0">
                <a:solidFill>
                  <a:srgbClr val="FF0000"/>
                </a:solidFill>
                <a:latin typeface="微軟正黑體" panose="020B0604030504040204" pitchFamily="34" charset="-120"/>
                <a:ea typeface="微軟正黑體" panose="020B0604030504040204" pitchFamily="34" charset="-120"/>
              </a:rPr>
              <a:t>四</a:t>
            </a:r>
            <a:r>
              <a:rPr lang="en-US" altLang="zh-TW" b="1" u="sng" dirty="0">
                <a:solidFill>
                  <a:srgbClr val="FF0000"/>
                </a:solidFill>
                <a:latin typeface="微軟正黑體" panose="020B0604030504040204" pitchFamily="34" charset="-120"/>
                <a:ea typeface="微軟正黑體" panose="020B0604030504040204" pitchFamily="34" charset="-120"/>
              </a:rPr>
              <a:t>)</a:t>
            </a:r>
            <a:r>
              <a:rPr lang="zh-TW" altLang="en-US" b="1" u="sng" dirty="0">
                <a:solidFill>
                  <a:srgbClr val="FF0000"/>
                </a:solidFill>
                <a:latin typeface="微軟正黑體" panose="020B0604030504040204" pitchFamily="34" charset="-120"/>
                <a:ea typeface="微軟正黑體" panose="020B0604030504040204" pitchFamily="34" charset="-120"/>
              </a:rPr>
              <a:t>前</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rgbClr val="0000FF"/>
                </a:solidFill>
                <a:latin typeface="微軟正黑體" panose="020B0604030504040204" pitchFamily="34" charset="-120"/>
                <a:ea typeface="微軟正黑體" panose="020B0604030504040204" pitchFamily="34" charset="-120"/>
              </a:rPr>
              <a:t>郵戳為憑</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以</a:t>
            </a:r>
            <a:r>
              <a:rPr lang="zh-TW" altLang="en-US" b="1" u="sng" dirty="0">
                <a:solidFill>
                  <a:srgbClr val="0000FF"/>
                </a:solidFill>
                <a:latin typeface="微軟正黑體" panose="020B0604030504040204" pitchFamily="34" charset="-120"/>
                <a:ea typeface="微軟正黑體" panose="020B0604030504040204" pitchFamily="34" charset="-120"/>
              </a:rPr>
              <a:t>快遞</a:t>
            </a:r>
            <a:r>
              <a:rPr lang="zh-TW" altLang="en-US" b="1" dirty="0">
                <a:solidFill>
                  <a:schemeClr val="tx1"/>
                </a:solidFill>
                <a:latin typeface="微軟正黑體" panose="020B0604030504040204" pitchFamily="34" charset="-120"/>
                <a:ea typeface="微軟正黑體" panose="020B0604030504040204" pitchFamily="34" charset="-120"/>
              </a:rPr>
              <a:t>或</a:t>
            </a:r>
            <a:r>
              <a:rPr lang="zh-TW" altLang="en-US" b="1" u="sng" dirty="0">
                <a:solidFill>
                  <a:srgbClr val="0000FF"/>
                </a:solidFill>
                <a:latin typeface="微軟正黑體" panose="020B0604030504040204" pitchFamily="34" charset="-120"/>
                <a:ea typeface="微軟正黑體" panose="020B0604030504040204" pitchFamily="34" charset="-120"/>
              </a:rPr>
              <a:t>限時掛號</a:t>
            </a:r>
            <a:r>
              <a:rPr lang="zh-TW" altLang="en-US" b="1" dirty="0">
                <a:solidFill>
                  <a:schemeClr val="tx1"/>
                </a:solidFill>
                <a:latin typeface="微軟正黑體" panose="020B0604030504040204" pitchFamily="34" charset="-120"/>
                <a:ea typeface="微軟正黑體" panose="020B0604030504040204" pitchFamily="34" charset="-120"/>
              </a:rPr>
              <a:t>郵寄至本委員會</a:t>
            </a:r>
          </a:p>
        </p:txBody>
      </p:sp>
    </p:spTree>
    <p:extLst>
      <p:ext uri="{BB962C8B-B14F-4D97-AF65-F5344CB8AC3E}">
        <p14:creationId xmlns:p14="http://schemas.microsoft.com/office/powerpoint/2010/main" val="209133365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34291" y="126856"/>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報名系統操作說明</a:t>
            </a:r>
          </a:p>
        </p:txBody>
      </p:sp>
      <p:sp>
        <p:nvSpPr>
          <p:cNvPr id="62471" name="Rectangle 2"/>
          <p:cNvSpPr>
            <a:spLocks noChangeArrowheads="1"/>
          </p:cNvSpPr>
          <p:nvPr/>
        </p:nvSpPr>
        <p:spPr bwMode="auto">
          <a:xfrm>
            <a:off x="1099246" y="856004"/>
            <a:ext cx="54006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查詢報名狀態</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pic>
        <p:nvPicPr>
          <p:cNvPr id="5" name="圖片 4">
            <a:extLst>
              <a:ext uri="{FF2B5EF4-FFF2-40B4-BE49-F238E27FC236}">
                <a16:creationId xmlns:a16="http://schemas.microsoft.com/office/drawing/2014/main" id="{BF3DCF27-32A0-4CAE-8ED7-6AC7832B0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3372" y="1592441"/>
            <a:ext cx="9033508" cy="4572106"/>
          </a:xfrm>
          <a:prstGeom prst="rect">
            <a:avLst/>
          </a:prstGeom>
        </p:spPr>
      </p:pic>
      <p:sp>
        <p:nvSpPr>
          <p:cNvPr id="7" name="矩形 6">
            <a:extLst>
              <a:ext uri="{FF2B5EF4-FFF2-40B4-BE49-F238E27FC236}">
                <a16:creationId xmlns:a16="http://schemas.microsoft.com/office/drawing/2014/main" id="{F8FB9EA8-9A5D-483E-B871-788422E916CC}"/>
              </a:ext>
            </a:extLst>
          </p:cNvPr>
          <p:cNvSpPr/>
          <p:nvPr/>
        </p:nvSpPr>
        <p:spPr>
          <a:xfrm>
            <a:off x="3125615" y="5408021"/>
            <a:ext cx="1820853" cy="2699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3656569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2"/>
          <p:cNvSpPr>
            <a:spLocks noChangeArrowheads="1"/>
          </p:cNvSpPr>
          <p:nvPr/>
        </p:nvSpPr>
        <p:spPr bwMode="auto">
          <a:xfrm>
            <a:off x="960376" y="840395"/>
            <a:ext cx="83534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繳款單列印系統登入</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srgbClr val="FF0000"/>
                </a:solidFill>
                <a:latin typeface="微軟正黑體" panose="020B0604030504040204" pitchFamily="34" charset="-120"/>
                <a:ea typeface="微軟正黑體" panose="020B0604030504040204" pitchFamily="34" charset="-120"/>
                <a:cs typeface="+mj-cs"/>
              </a:rPr>
              <a:t>完成網路報名並通過資格審查</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者才可進行繳費</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txBox="1">
            <a:spLocks noChangeArrowheads="1"/>
          </p:cNvSpPr>
          <p:nvPr/>
        </p:nvSpPr>
        <p:spPr bwMode="auto">
          <a:xfrm>
            <a:off x="740869" y="87040"/>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繳款帳號查詢及繳款單列印</a:t>
            </a:r>
          </a:p>
        </p:txBody>
      </p:sp>
      <p:pic>
        <p:nvPicPr>
          <p:cNvPr id="4" name="圖片 3">
            <a:extLst>
              <a:ext uri="{FF2B5EF4-FFF2-40B4-BE49-F238E27FC236}">
                <a16:creationId xmlns:a16="http://schemas.microsoft.com/office/drawing/2014/main" id="{8FD89E4B-B5F9-4BB2-AD5C-7FF7C8E6ADD1}"/>
              </a:ext>
            </a:extLst>
          </p:cNvPr>
          <p:cNvPicPr>
            <a:picLocks noChangeAspect="1"/>
          </p:cNvPicPr>
          <p:nvPr/>
        </p:nvPicPr>
        <p:blipFill rotWithShape="1">
          <a:blip r:embed="rId4"/>
          <a:srcRect l="890"/>
          <a:stretch/>
        </p:blipFill>
        <p:spPr>
          <a:xfrm>
            <a:off x="1489213" y="1479451"/>
            <a:ext cx="9213574" cy="5019675"/>
          </a:xfrm>
          <a:prstGeom prst="rect">
            <a:avLst/>
          </a:prstGeom>
        </p:spPr>
      </p:pic>
      <p:sp>
        <p:nvSpPr>
          <p:cNvPr id="5" name="矩形 4">
            <a:extLst>
              <a:ext uri="{FF2B5EF4-FFF2-40B4-BE49-F238E27FC236}">
                <a16:creationId xmlns:a16="http://schemas.microsoft.com/office/drawing/2014/main" id="{79E53B93-754A-4527-9103-A1C27C4A497F}"/>
              </a:ext>
            </a:extLst>
          </p:cNvPr>
          <p:cNvSpPr/>
          <p:nvPr/>
        </p:nvSpPr>
        <p:spPr>
          <a:xfrm>
            <a:off x="5299622" y="3429000"/>
            <a:ext cx="2398755" cy="1473926"/>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6125240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Rectangle 2"/>
          <p:cNvSpPr>
            <a:spLocks noChangeArrowheads="1"/>
          </p:cNvSpPr>
          <p:nvPr/>
        </p:nvSpPr>
        <p:spPr bwMode="auto">
          <a:xfrm>
            <a:off x="976123" y="825985"/>
            <a:ext cx="720104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228600" indent="-228600" eaLnBrk="1" hangingPunct="1">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查詢繳款帳號或下載列印臺灣銀行繳費單</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8" name="Rectangle 2"/>
          <p:cNvSpPr>
            <a:spLocks noChangeArrowheads="1"/>
          </p:cNvSpPr>
          <p:nvPr/>
        </p:nvSpPr>
        <p:spPr bwMode="auto">
          <a:xfrm>
            <a:off x="7431558" y="781113"/>
            <a:ext cx="3077821"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marL="0" indent="0">
              <a:buNone/>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臺灣銀行繳費單</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樣張</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sp>
        <p:nvSpPr>
          <p:cNvPr id="10" name="Rectangle 2"/>
          <p:cNvSpPr>
            <a:spLocks noChangeArrowheads="1"/>
          </p:cNvSpPr>
          <p:nvPr/>
        </p:nvSpPr>
        <p:spPr bwMode="auto">
          <a:xfrm>
            <a:off x="1069224" y="5759316"/>
            <a:ext cx="5673675" cy="109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spcBef>
                <a:spcPts val="0"/>
              </a:spcBef>
              <a:buBlip>
                <a:blip r:embed="rId3"/>
              </a:buBlip>
              <a:defRPr/>
            </a:pPr>
            <a:r>
              <a:rPr lang="zh-TW" altLang="en-US" sz="1600" b="1" dirty="0">
                <a:solidFill>
                  <a:srgbClr val="FF0000"/>
                </a:solidFill>
                <a:latin typeface="微軟正黑體" panose="020B0604030504040204" pitchFamily="34" charset="-120"/>
                <a:ea typeface="微軟正黑體" panose="020B0604030504040204" pitchFamily="34" charset="-120"/>
              </a:rPr>
              <a:t>繳款帳號每人皆不同。</a:t>
            </a:r>
            <a:endParaRPr lang="zh-TW" altLang="zh-TW" sz="1600" b="1" dirty="0">
              <a:solidFill>
                <a:srgbClr val="FF0000"/>
              </a:solidFill>
              <a:latin typeface="微軟正黑體" panose="020B0604030504040204" pitchFamily="34" charset="-120"/>
              <a:ea typeface="微軟正黑體" panose="020B0604030504040204" pitchFamily="34" charset="-120"/>
            </a:endParaRPr>
          </a:p>
          <a:p>
            <a:pPr>
              <a:spcBef>
                <a:spcPts val="0"/>
              </a:spcBef>
              <a:buBlip>
                <a:blip r:embed="rId3"/>
              </a:buBlip>
              <a:defRPr/>
            </a:pPr>
            <a:r>
              <a:rPr lang="zh-TW" altLang="en-US" sz="1600" b="1" dirty="0">
                <a:solidFill>
                  <a:srgbClr val="FF0000"/>
                </a:solidFill>
                <a:latin typeface="微軟正黑體" panose="020B0604030504040204" pitchFamily="34" charset="-120"/>
                <a:ea typeface="微軟正黑體" panose="020B0604030504040204" pitchFamily="34" charset="-120"/>
              </a:rPr>
              <a:t>報名費</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元，審核通過之中低收入戶考生報名費</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元。</a:t>
            </a:r>
            <a:endPar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0"/>
              </a:spcBef>
              <a:buBlip>
                <a:blip r:embed="rId3"/>
              </a:buBlip>
              <a:defRPr/>
            </a:pPr>
            <a:r>
              <a:rPr lang="zh-TW" altLang="en-US" sz="1600" b="1" dirty="0">
                <a:latin typeface="微軟正黑體" panose="020B0604030504040204" pitchFamily="34" charset="-120"/>
                <a:ea typeface="微軟正黑體" panose="020B0604030504040204" pitchFamily="34" charset="-120"/>
              </a:rPr>
              <a:t>審核通過之低收入戶考生免繳報名費。</a:t>
            </a:r>
            <a:endParaRPr lang="zh-TW"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Rectangle 2"/>
          <p:cNvSpPr txBox="1">
            <a:spLocks noChangeArrowheads="1"/>
          </p:cNvSpPr>
          <p:nvPr/>
        </p:nvSpPr>
        <p:spPr bwMode="auto">
          <a:xfrm>
            <a:off x="740869" y="87040"/>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繳款帳號查詢及繳款單列印</a:t>
            </a:r>
          </a:p>
        </p:txBody>
      </p:sp>
      <p:pic>
        <p:nvPicPr>
          <p:cNvPr id="6" name="圖片 5">
            <a:extLst>
              <a:ext uri="{FF2B5EF4-FFF2-40B4-BE49-F238E27FC236}">
                <a16:creationId xmlns:a16="http://schemas.microsoft.com/office/drawing/2014/main" id="{7B96C8B4-8721-4D22-952E-C1B1B65CEC14}"/>
              </a:ext>
            </a:extLst>
          </p:cNvPr>
          <p:cNvPicPr>
            <a:picLocks noChangeAspect="1"/>
          </p:cNvPicPr>
          <p:nvPr/>
        </p:nvPicPr>
        <p:blipFill rotWithShape="1">
          <a:blip r:embed="rId4">
            <a:extLst>
              <a:ext uri="{28A0092B-C50C-407E-A947-70E740481C1C}">
                <a14:useLocalDpi xmlns:a14="http://schemas.microsoft.com/office/drawing/2010/main" val="0"/>
              </a:ext>
            </a:extLst>
          </a:blip>
          <a:srcRect l="9209" t="18159" r="8675"/>
          <a:stretch/>
        </p:blipFill>
        <p:spPr>
          <a:xfrm>
            <a:off x="1029395" y="1294297"/>
            <a:ext cx="5424014" cy="4545874"/>
          </a:xfrm>
          <a:prstGeom prst="rect">
            <a:avLst/>
          </a:prstGeom>
        </p:spPr>
      </p:pic>
      <p:sp>
        <p:nvSpPr>
          <p:cNvPr id="14" name="矩形 13">
            <a:extLst>
              <a:ext uri="{FF2B5EF4-FFF2-40B4-BE49-F238E27FC236}">
                <a16:creationId xmlns:a16="http://schemas.microsoft.com/office/drawing/2014/main" id="{6FF81378-90AD-48F1-A1D7-84B1941B121E}"/>
              </a:ext>
            </a:extLst>
          </p:cNvPr>
          <p:cNvSpPr/>
          <p:nvPr/>
        </p:nvSpPr>
        <p:spPr>
          <a:xfrm>
            <a:off x="1541417" y="2401389"/>
            <a:ext cx="2199985" cy="2286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9A81B626-9857-42F6-BF3C-57D8475A0C05}"/>
              </a:ext>
            </a:extLst>
          </p:cNvPr>
          <p:cNvSpPr/>
          <p:nvPr/>
        </p:nvSpPr>
        <p:spPr>
          <a:xfrm>
            <a:off x="3827417" y="4627537"/>
            <a:ext cx="2199985" cy="266679"/>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53DB6124-8919-4693-BB47-D217EC40CE44}"/>
              </a:ext>
            </a:extLst>
          </p:cNvPr>
          <p:cNvPicPr>
            <a:picLocks noChangeAspect="1"/>
          </p:cNvPicPr>
          <p:nvPr/>
        </p:nvPicPr>
        <p:blipFill>
          <a:blip r:embed="rId5"/>
          <a:stretch>
            <a:fillRect/>
          </a:stretch>
        </p:blipFill>
        <p:spPr>
          <a:xfrm>
            <a:off x="7172738" y="1249425"/>
            <a:ext cx="3595462" cy="5199234"/>
          </a:xfrm>
          <a:prstGeom prst="rect">
            <a:avLst/>
          </a:prstGeom>
          <a:ln>
            <a:solidFill>
              <a:schemeClr val="tx1"/>
            </a:solidFill>
          </a:ln>
        </p:spPr>
      </p:pic>
      <p:sp>
        <p:nvSpPr>
          <p:cNvPr id="16" name="矩形 15">
            <a:extLst>
              <a:ext uri="{FF2B5EF4-FFF2-40B4-BE49-F238E27FC236}">
                <a16:creationId xmlns:a16="http://schemas.microsoft.com/office/drawing/2014/main" id="{895E2B3F-EE7D-4936-8075-5B3B45220712}"/>
              </a:ext>
            </a:extLst>
          </p:cNvPr>
          <p:cNvSpPr/>
          <p:nvPr/>
        </p:nvSpPr>
        <p:spPr>
          <a:xfrm>
            <a:off x="3906061" y="2406196"/>
            <a:ext cx="1185371" cy="357595"/>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繳款帳號</a:t>
            </a:r>
          </a:p>
        </p:txBody>
      </p:sp>
      <p:sp>
        <p:nvSpPr>
          <p:cNvPr id="17" name="向右箭號 19">
            <a:extLst>
              <a:ext uri="{FF2B5EF4-FFF2-40B4-BE49-F238E27FC236}">
                <a16:creationId xmlns:a16="http://schemas.microsoft.com/office/drawing/2014/main" id="{4A11EEAA-3368-46D6-A203-1E355B672CAC}"/>
              </a:ext>
            </a:extLst>
          </p:cNvPr>
          <p:cNvSpPr/>
          <p:nvPr/>
        </p:nvSpPr>
        <p:spPr bwMode="auto">
          <a:xfrm>
            <a:off x="6096000" y="4632628"/>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10388852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9">
            <a:extLst>
              <a:ext uri="{FF2B5EF4-FFF2-40B4-BE49-F238E27FC236}">
                <a16:creationId xmlns:a16="http://schemas.microsoft.com/office/drawing/2014/main" id="{D23E758F-32D9-47DA-91DE-FFE6C620DC52}"/>
              </a:ext>
            </a:extLst>
          </p:cNvPr>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3" name="圓角矩形 29">
            <a:extLst>
              <a:ext uri="{FF2B5EF4-FFF2-40B4-BE49-F238E27FC236}">
                <a16:creationId xmlns:a16="http://schemas.microsoft.com/office/drawing/2014/main" id="{1D313D35-95DA-4C5B-8863-4803E42F4CBD}"/>
              </a:ext>
            </a:extLst>
          </p:cNvPr>
          <p:cNvSpPr/>
          <p:nvPr/>
        </p:nvSpPr>
        <p:spPr>
          <a:xfrm>
            <a:off x="989017" y="862042"/>
            <a:ext cx="5003411"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學習歷程檔案查看及疑義處理</a:t>
            </a:r>
          </a:p>
        </p:txBody>
      </p:sp>
      <p:grpSp>
        <p:nvGrpSpPr>
          <p:cNvPr id="5" name="群組 7">
            <a:extLst>
              <a:ext uri="{FF2B5EF4-FFF2-40B4-BE49-F238E27FC236}">
                <a16:creationId xmlns:a16="http://schemas.microsoft.com/office/drawing/2014/main" id="{7DB36D62-C6D5-4A80-9A41-C8C9F7E9108A}"/>
              </a:ext>
            </a:extLst>
          </p:cNvPr>
          <p:cNvGrpSpPr>
            <a:grpSpLocks/>
          </p:cNvGrpSpPr>
          <p:nvPr/>
        </p:nvGrpSpPr>
        <p:grpSpPr bwMode="auto">
          <a:xfrm>
            <a:off x="9363075" y="862042"/>
            <a:ext cx="2609850" cy="1431925"/>
            <a:chOff x="6690632" y="1068877"/>
            <a:chExt cx="2609942" cy="1217115"/>
          </a:xfrm>
        </p:grpSpPr>
        <p:cxnSp>
          <p:nvCxnSpPr>
            <p:cNvPr id="8" name="直線單箭頭接點 8">
              <a:extLst>
                <a:ext uri="{FF2B5EF4-FFF2-40B4-BE49-F238E27FC236}">
                  <a16:creationId xmlns:a16="http://schemas.microsoft.com/office/drawing/2014/main" id="{D8B45A02-263E-4A91-B9BA-68A55117A58D}"/>
                </a:ext>
              </a:extLst>
            </p:cNvPr>
            <p:cNvCxnSpPr>
              <a:cxnSpLocks noChangeShapeType="1"/>
              <a:endCxn id="1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9" name="圓角矩形 25">
              <a:extLst>
                <a:ext uri="{FF2B5EF4-FFF2-40B4-BE49-F238E27FC236}">
                  <a16:creationId xmlns:a16="http://schemas.microsoft.com/office/drawing/2014/main" id="{431D9682-60CC-4ED3-9B74-629457727259}"/>
                </a:ext>
              </a:extLst>
            </p:cNvPr>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10" name="圓角矩形 28">
              <a:extLst>
                <a:ext uri="{FF2B5EF4-FFF2-40B4-BE49-F238E27FC236}">
                  <a16:creationId xmlns:a16="http://schemas.microsoft.com/office/drawing/2014/main" id="{F487A306-362F-43A7-B901-A0179BBEC641}"/>
                </a:ext>
              </a:extLst>
            </p:cNvPr>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11" name="圓角矩形 30">
              <a:extLst>
                <a:ext uri="{FF2B5EF4-FFF2-40B4-BE49-F238E27FC236}">
                  <a16:creationId xmlns:a16="http://schemas.microsoft.com/office/drawing/2014/main" id="{754255C1-38A0-4E31-8202-1E3FF6F20FDE}"/>
                </a:ext>
              </a:extLst>
            </p:cNvPr>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12" name="圓角矩形 31">
              <a:extLst>
                <a:ext uri="{FF2B5EF4-FFF2-40B4-BE49-F238E27FC236}">
                  <a16:creationId xmlns:a16="http://schemas.microsoft.com/office/drawing/2014/main" id="{517B6AEC-81C6-4AF9-A6C2-F8C8D97E9FD3}"/>
                </a:ext>
              </a:extLst>
            </p:cNvPr>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13" name="圓角矩形 32">
              <a:extLst>
                <a:ext uri="{FF2B5EF4-FFF2-40B4-BE49-F238E27FC236}">
                  <a16:creationId xmlns:a16="http://schemas.microsoft.com/office/drawing/2014/main" id="{6AA9D42B-5113-4FBE-B3C9-3DEB4CAD6C5D}"/>
                </a:ext>
              </a:extLst>
            </p:cNvPr>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14" name="直線單箭頭接點 14">
              <a:extLst>
                <a:ext uri="{FF2B5EF4-FFF2-40B4-BE49-F238E27FC236}">
                  <a16:creationId xmlns:a16="http://schemas.microsoft.com/office/drawing/2014/main" id="{B53F3D17-EA86-439A-A0DA-0DE16B22F1A0}"/>
                </a:ext>
              </a:extLst>
            </p:cNvPr>
            <p:cNvCxnSpPr>
              <a:cxnSpLocks noChangeShapeType="1"/>
              <a:stCxn id="9" idx="3"/>
              <a:endCxn id="1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5" name="直線單箭頭接點 15">
              <a:extLst>
                <a:ext uri="{FF2B5EF4-FFF2-40B4-BE49-F238E27FC236}">
                  <a16:creationId xmlns:a16="http://schemas.microsoft.com/office/drawing/2014/main" id="{8AD8BB38-4325-4D96-A4A0-6D7CF762C6ED}"/>
                </a:ext>
              </a:extLst>
            </p:cNvPr>
            <p:cNvCxnSpPr>
              <a:cxnSpLocks noChangeShapeType="1"/>
              <a:stCxn id="10" idx="3"/>
              <a:endCxn id="1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6" name="直線單箭頭接點 16">
              <a:extLst>
                <a:ext uri="{FF2B5EF4-FFF2-40B4-BE49-F238E27FC236}">
                  <a16:creationId xmlns:a16="http://schemas.microsoft.com/office/drawing/2014/main" id="{6665A297-2108-4D5B-AB01-F90F1F7E983A}"/>
                </a:ext>
              </a:extLst>
            </p:cNvPr>
            <p:cNvCxnSpPr>
              <a:cxnSpLocks noChangeShapeType="1"/>
              <a:stCxn id="11" idx="3"/>
              <a:endCxn id="1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17" name="直線單箭頭接點 17">
              <a:extLst>
                <a:ext uri="{FF2B5EF4-FFF2-40B4-BE49-F238E27FC236}">
                  <a16:creationId xmlns:a16="http://schemas.microsoft.com/office/drawing/2014/main" id="{678AE6EE-8623-466C-9876-14C8688A0DBC}"/>
                </a:ext>
              </a:extLst>
            </p:cNvPr>
            <p:cNvCxnSpPr>
              <a:cxnSpLocks noChangeShapeType="1"/>
              <a:stCxn id="12" idx="3"/>
              <a:endCxn id="1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18" name="圓角矩形 37">
              <a:extLst>
                <a:ext uri="{FF2B5EF4-FFF2-40B4-BE49-F238E27FC236}">
                  <a16:creationId xmlns:a16="http://schemas.microsoft.com/office/drawing/2014/main" id="{674762BC-7820-48DD-A0AE-AB4E6505AF59}"/>
                </a:ext>
              </a:extLst>
            </p:cNvPr>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6" name="圓角矩形 20">
            <a:extLst>
              <a:ext uri="{FF2B5EF4-FFF2-40B4-BE49-F238E27FC236}">
                <a16:creationId xmlns:a16="http://schemas.microsoft.com/office/drawing/2014/main" id="{AAE900AD-FB6B-41A9-A57C-3AF3209033D7}"/>
              </a:ext>
            </a:extLst>
          </p:cNvPr>
          <p:cNvSpPr/>
          <p:nvPr/>
        </p:nvSpPr>
        <p:spPr bwMode="auto">
          <a:xfrm>
            <a:off x="8916915" y="865714"/>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7" name="直線單箭頭接點 14">
            <a:extLst>
              <a:ext uri="{FF2B5EF4-FFF2-40B4-BE49-F238E27FC236}">
                <a16:creationId xmlns:a16="http://schemas.microsoft.com/office/drawing/2014/main" id="{D23F5143-EE4F-44B3-A633-D15146602BD1}"/>
              </a:ext>
            </a:extLst>
          </p:cNvPr>
          <p:cNvCxnSpPr>
            <a:cxnSpLocks noChangeShapeType="1"/>
          </p:cNvCxnSpPr>
          <p:nvPr/>
        </p:nvCxnSpPr>
        <p:spPr bwMode="auto">
          <a:xfrm>
            <a:off x="9272562" y="1588347"/>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0" name="圓角矩形 20">
            <a:extLst>
              <a:ext uri="{FF2B5EF4-FFF2-40B4-BE49-F238E27FC236}">
                <a16:creationId xmlns:a16="http://schemas.microsoft.com/office/drawing/2014/main" id="{059F84A4-7CD8-4CA4-9315-44B434A9E262}"/>
              </a:ext>
            </a:extLst>
          </p:cNvPr>
          <p:cNvSpPr/>
          <p:nvPr/>
        </p:nvSpPr>
        <p:spPr bwMode="auto">
          <a:xfrm>
            <a:off x="8457839" y="862042"/>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看及疑義處理</a:t>
            </a:r>
            <a:endParaRPr lang="en-US" altLang="zh-TW" sz="1400" dirty="0">
              <a:solidFill>
                <a:schemeClr val="bg1"/>
              </a:solidFill>
              <a:latin typeface="華康儷楷書" panose="03000509000000000000" pitchFamily="65" charset="-120"/>
              <a:ea typeface="華康儷楷書" panose="03000509000000000000" pitchFamily="65" charset="-120"/>
            </a:endParaRPr>
          </a:p>
          <a:p>
            <a:pPr algn="dist"/>
            <a:r>
              <a:rPr lang="zh-TW" altLang="en-US" sz="1400" dirty="0">
                <a:solidFill>
                  <a:schemeClr val="bg1"/>
                </a:solidFill>
                <a:latin typeface="華康儷楷書" panose="03000509000000000000" pitchFamily="65" charset="-120"/>
                <a:ea typeface="華康儷楷書" panose="03000509000000000000" pitchFamily="65" charset="-120"/>
              </a:rPr>
              <a:t>學習歷程檔案查</a:t>
            </a:r>
          </a:p>
        </p:txBody>
      </p:sp>
      <p:cxnSp>
        <p:nvCxnSpPr>
          <p:cNvPr id="21"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22962"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2" name="矩形 21"/>
          <p:cNvSpPr/>
          <p:nvPr/>
        </p:nvSpPr>
        <p:spPr>
          <a:xfrm>
            <a:off x="989017" y="1596158"/>
            <a:ext cx="6163829" cy="461665"/>
          </a:xfrm>
          <a:prstGeom prst="rect">
            <a:avLst/>
          </a:prstGeom>
        </p:spPr>
        <p:txBody>
          <a:bodyPr wrap="square">
            <a:spAutoFit/>
          </a:bodyPr>
          <a:lstStyle/>
          <a:p>
            <a:pPr lvl="0" fontAlgn="base">
              <a:spcBef>
                <a:spcPct val="0"/>
              </a:spcBef>
              <a:spcAft>
                <a:spcPct val="0"/>
              </a:spcAft>
            </a:pPr>
            <a:r>
              <a:rPr lang="en-US" altLang="zh-TW"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112.4.13(</a:t>
            </a:r>
            <a:r>
              <a:rPr lang="zh-TW" altLang="en-US"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)10:00-112.4.19(</a:t>
            </a:r>
            <a:r>
              <a:rPr lang="zh-TW" altLang="en-US"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Rectangle 3"/>
          <p:cNvSpPr txBox="1">
            <a:spLocks noChangeArrowheads="1"/>
          </p:cNvSpPr>
          <p:nvPr/>
        </p:nvSpPr>
        <p:spPr>
          <a:xfrm>
            <a:off x="933887" y="2446026"/>
            <a:ext cx="11039038" cy="3729691"/>
          </a:xfrm>
          <a:prstGeom prst="rect">
            <a:avLst/>
          </a:prstGeom>
        </p:spPr>
        <p:txBody>
          <a:bodyPr vert="horz" lIns="91440" tIns="45720" rIns="91440" bIns="45720" rtlCol="0">
            <a:normAutofit fontScale="77500" lnSpcReduction="20000"/>
          </a:bodyPr>
          <a:lstStyle/>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對象：具有中央資料庫學習歷程檔案之</a:t>
            </a:r>
            <a:r>
              <a:rPr kumimoji="0" lang="zh-TW" altLang="en-US"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考生</a:t>
            </a:r>
            <a:endParaRPr kumimoji="0" lang="en-US"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lvl="0" indent="-228600">
              <a:lnSpc>
                <a:spcPts val="2800"/>
              </a:lnSpc>
              <a:spcBef>
                <a:spcPts val="600"/>
              </a:spcBef>
              <a:buClr>
                <a:srgbClr val="FFB41D"/>
              </a:buClr>
              <a:buFont typeface="Wingdings" panose="05000000000000000000" pitchFamily="2" charset="2"/>
              <a:buChar char="ü"/>
              <a:defRPr/>
            </a:pPr>
            <a:r>
              <a:rPr kumimoji="0" lang="zh-TW" altLang="en-US" sz="2100" b="1" i="0" u="sng"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檢視</a:t>
            </a:r>
            <a:r>
              <a:rPr lang="zh-TW" altLang="en-US" sz="2100" b="1" u="sng" dirty="0">
                <a:latin typeface="微軟正黑體" pitchFamily="34" charset="-120"/>
                <a:ea typeface="微軟正黑體" pitchFamily="34" charset="-120"/>
                <a:cs typeface="Times New Roman" panose="02020603050405020304" pitchFamily="18" charset="0"/>
              </a:rPr>
              <a:t>並核對學習歷程中央資料庫提供之修課紀錄、課程學習成果及多元表現等檔案資料</a:t>
            </a:r>
            <a:endParaRPr kumimoji="0" lang="en-US" altLang="zh-TW" sz="2100" b="0" i="0" u="none" strike="noStrike" kern="0" cap="none" spc="0" normalizeH="0" baseline="0" noProof="0" dirty="0">
              <a:ln>
                <a:noFill/>
              </a:ln>
              <a:solidFill>
                <a:schemeClr val="tx1"/>
              </a:solidFill>
              <a:effectLst/>
              <a:uLnTx/>
              <a:uFillTx/>
              <a:latin typeface="微軟正黑體" pitchFamily="34" charset="-120"/>
              <a:ea typeface="微軟正黑體" pitchFamily="34" charset="-120"/>
              <a:cs typeface="華康中黑體" pitchFamily="49" charset="-12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ü"/>
              <a:tabLst/>
              <a:defRPr/>
            </a:pPr>
            <a:r>
              <a:rPr kumimoji="0" lang="zh-TW" altLang="en-US" sz="2100"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考生為</a:t>
            </a:r>
            <a:r>
              <a:rPr kumimoji="0" lang="zh-TW" altLang="en-US" sz="21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應屆</a:t>
            </a:r>
            <a:r>
              <a:rPr kumimoji="0" lang="zh-TW" altLang="en-US" sz="2100" b="1" i="0"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畢業生</a:t>
            </a:r>
            <a:r>
              <a:rPr kumimoji="0" lang="zh-TW" altLang="en-US" sz="2100"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，可檢視</a:t>
            </a:r>
            <a:r>
              <a:rPr kumimoji="0" lang="zh-TW" altLang="en-US" sz="2100"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第一～四學期</a:t>
            </a:r>
            <a:r>
              <a:rPr kumimoji="0" lang="zh-TW" altLang="en-US" sz="2100"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之學習歷程資料</a:t>
            </a:r>
            <a:endParaRPr kumimoji="0" lang="en-US" altLang="zh-TW" sz="2100"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ü"/>
              <a:tabLst/>
              <a:defRPr/>
            </a:pPr>
            <a:r>
              <a:rPr kumimoji="0" lang="zh-TW" altLang="en-US" sz="21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考生為</a:t>
            </a:r>
            <a:r>
              <a:rPr kumimoji="0" lang="en-US" altLang="zh-TW" sz="2100"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110</a:t>
            </a:r>
            <a:r>
              <a:rPr kumimoji="0" lang="zh-TW" altLang="en-US" sz="2100"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學年度已畢業生</a:t>
            </a:r>
            <a:r>
              <a:rPr kumimoji="0" lang="zh-TW" altLang="en-US" sz="21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，可檢視</a:t>
            </a:r>
            <a:r>
              <a:rPr kumimoji="0" lang="zh-TW" altLang="en-US" sz="2100"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第一</a:t>
            </a:r>
            <a:r>
              <a:rPr lang="en-US" altLang="zh-TW" sz="2100" b="1" u="sng" dirty="0">
                <a:solidFill>
                  <a:srgbClr val="0000FF"/>
                </a:solidFill>
                <a:latin typeface="微軟正黑體" pitchFamily="34" charset="-120"/>
                <a:ea typeface="微軟正黑體" pitchFamily="34" charset="-120"/>
                <a:cs typeface="Times New Roman" panose="02020603050405020304" pitchFamily="18" charset="0"/>
              </a:rPr>
              <a:t>~</a:t>
            </a:r>
            <a:r>
              <a:rPr lang="zh-TW" altLang="en-US" sz="2100" b="1" u="sng" dirty="0">
                <a:solidFill>
                  <a:srgbClr val="0000FF"/>
                </a:solidFill>
                <a:latin typeface="微軟正黑體" pitchFamily="34" charset="-120"/>
                <a:ea typeface="微軟正黑體" pitchFamily="34" charset="-120"/>
                <a:cs typeface="Times New Roman" panose="02020603050405020304" pitchFamily="18" charset="0"/>
              </a:rPr>
              <a:t>六學期</a:t>
            </a:r>
            <a:r>
              <a:rPr lang="zh-TW" altLang="en-US" sz="2100" b="1" dirty="0">
                <a:latin typeface="微軟正黑體" pitchFamily="34" charset="-120"/>
                <a:ea typeface="微軟正黑體" pitchFamily="34" charset="-120"/>
                <a:cs typeface="Times New Roman" panose="02020603050405020304" pitchFamily="18" charset="0"/>
              </a:rPr>
              <a:t>之學習歷程資料</a:t>
            </a:r>
            <a:endParaRPr kumimoji="0" lang="en-US" altLang="zh-TW" sz="21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如有</a:t>
            </a: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疑義者，須</a:t>
            </a: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於</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112</a:t>
            </a:r>
            <a:r>
              <a:rPr kumimoji="0" lang="zh-TW"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年</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4</a:t>
            </a:r>
            <a:r>
              <a:rPr kumimoji="0" lang="zh-TW"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月</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20</a:t>
            </a:r>
            <a:r>
              <a:rPr kumimoji="0" lang="zh-TW"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日</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zh-TW" altLang="en-US"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四</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zh-TW" altLang="en-US"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中午</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12</a:t>
            </a:r>
            <a:r>
              <a:rPr kumimoji="0" lang="zh-TW"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00</a:t>
            </a:r>
            <a:r>
              <a:rPr kumimoji="0" lang="zh-TW"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前</a:t>
            </a: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向就讀學校提出疑義申請。</a:t>
            </a:r>
            <a:endParaRPr kumimoji="0" lang="en-US"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就讀學校接獲所屬學生反映後，</a:t>
            </a: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依</a:t>
            </a:r>
            <a:r>
              <a:rPr lang="zh-TW" altLang="zh-TW" sz="2100" dirty="0">
                <a:latin typeface="微軟正黑體" pitchFamily="34" charset="-120"/>
                <a:ea typeface="微軟正黑體" pitchFamily="34" charset="-120"/>
                <a:cs typeface="Times New Roman" panose="02020603050405020304" pitchFamily="18" charset="0"/>
              </a:rPr>
              <a:t>「高級中等學校學生學習歷程檔案作業要點」第</a:t>
            </a:r>
            <a:r>
              <a:rPr lang="en-US" altLang="zh-TW" sz="2100" dirty="0">
                <a:latin typeface="微軟正黑體" pitchFamily="34" charset="-120"/>
                <a:ea typeface="微軟正黑體" pitchFamily="34" charset="-120"/>
                <a:cs typeface="Times New Roman" panose="02020603050405020304" pitchFamily="18" charset="0"/>
              </a:rPr>
              <a:t>4</a:t>
            </a:r>
            <a:r>
              <a:rPr lang="zh-TW" altLang="zh-TW" sz="2100" dirty="0">
                <a:latin typeface="微軟正黑體" pitchFamily="34" charset="-120"/>
                <a:ea typeface="微軟正黑體" pitchFamily="34" charset="-120"/>
                <a:cs typeface="Times New Roman" panose="02020603050405020304" pitchFamily="18" charset="0"/>
              </a:rPr>
              <a:t>點明定「收訖明細」之規範</a:t>
            </a:r>
            <a:r>
              <a:rPr lang="zh-TW" altLang="en-US" sz="2100" dirty="0">
                <a:latin typeface="微軟正黑體" pitchFamily="34" charset="-120"/>
                <a:ea typeface="微軟正黑體" pitchFamily="34" charset="-120"/>
                <a:cs typeface="Times New Roman" panose="02020603050405020304" pitchFamily="18" charset="0"/>
              </a:rPr>
              <a:t>，於</a:t>
            </a:r>
            <a:r>
              <a:rPr kumimoji="0" lang="en-US"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3</a:t>
            </a: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日內查明</a:t>
            </a: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a:t>
            </a: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並</a:t>
            </a:r>
            <a:r>
              <a:rPr kumimoji="0" lang="zh-TW" altLang="en-US"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依</a:t>
            </a:r>
            <a:r>
              <a:rPr kumimoji="0" lang="zh-TW"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學習歷程中央資料庫主管權責單位辦理更正</a:t>
            </a:r>
            <a:endParaRPr kumimoji="0" lang="en-US" altLang="zh-TW" sz="21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逾期或未依本簡章規定提出疑義申請者，視同確認釋出中央資料庫學習歷程檔案無誤，概不受理複查及申訴</a:t>
            </a:r>
            <a:endParaRPr kumimoji="0" lang="en-US" altLang="zh-TW" sz="2100"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1464250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40869" y="87040"/>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繳款帳號查詢及繳款單列印</a:t>
            </a:r>
          </a:p>
        </p:txBody>
      </p:sp>
      <p:sp>
        <p:nvSpPr>
          <p:cNvPr id="92167" name="Rectangle 2"/>
          <p:cNvSpPr>
            <a:spLocks noChangeArrowheads="1"/>
          </p:cNvSpPr>
          <p:nvPr/>
        </p:nvSpPr>
        <p:spPr bwMode="auto">
          <a:xfrm>
            <a:off x="1143000" y="828403"/>
            <a:ext cx="10325099" cy="865187"/>
          </a:xfrm>
          <a:prstGeom prst="rect">
            <a:avLst/>
          </a:prstGeom>
          <a:noFill/>
          <a:ln w="19050">
            <a:noFill/>
            <a:round/>
            <a:headEnd/>
            <a:tailEnd/>
          </a:ln>
        </p:spPr>
        <p:txBody>
          <a:bodyPr anchor="ctr"/>
          <a:lstStyle/>
          <a:p>
            <a:pPr marL="228600" indent="-228600">
              <a:lnSpc>
                <a:spcPct val="90000"/>
              </a:lnSpc>
              <a:spcBef>
                <a:spcPts val="1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查詢繳費情形</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繳費</a:t>
            </a:r>
            <a:r>
              <a:rPr lang="en-US" altLang="zh-TW" sz="2100" b="1" spc="-75" dirty="0">
                <a:solidFill>
                  <a:prstClr val="black"/>
                </a:solidFill>
                <a:latin typeface="微軟正黑體" panose="020B0604030504040204" pitchFamily="34" charset="-120"/>
                <a:ea typeface="微軟正黑體" panose="020B0604030504040204" pitchFamily="34" charset="-120"/>
                <a:cs typeface="+mj-cs"/>
              </a:rPr>
              <a:t>2</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小時後，上網查詢是否繳費成功</a:t>
            </a:r>
            <a:endParaRPr lang="en-US" altLang="zh-TW" sz="2100" b="1" spc="-75" dirty="0">
              <a:solidFill>
                <a:prstClr val="black"/>
              </a:solidFill>
              <a:latin typeface="微軟正黑體" panose="020B0604030504040204" pitchFamily="34" charset="-120"/>
              <a:ea typeface="微軟正黑體" panose="020B0604030504040204" pitchFamily="34" charset="-120"/>
              <a:cs typeface="+mj-cs"/>
            </a:endParaRPr>
          </a:p>
          <a:p>
            <a:pPr>
              <a:lnSpc>
                <a:spcPct val="90000"/>
              </a:lnSpc>
              <a:spcBef>
                <a:spcPts val="100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    </a:t>
            </a:r>
            <a:r>
              <a:rPr lang="zh-TW" altLang="en-US" sz="2100" b="1" spc="-75" dirty="0">
                <a:solidFill>
                  <a:srgbClr val="FF0000"/>
                </a:solidFill>
                <a:latin typeface="微軟正黑體" panose="020B0604030504040204" pitchFamily="34" charset="-120"/>
                <a:ea typeface="微軟正黑體" panose="020B0604030504040204" pitchFamily="34" charset="-120"/>
                <a:cs typeface="+mj-cs"/>
              </a:rPr>
              <a:t>繳費成功</a:t>
            </a: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才可進行網路登記志願</a:t>
            </a:r>
            <a:endParaRPr lang="zh-TW" altLang="zh-TW" sz="2100" b="1" spc="-75" dirty="0">
              <a:solidFill>
                <a:prstClr val="black"/>
              </a:solidFill>
              <a:latin typeface="微軟正黑體" panose="020B0604030504040204" pitchFamily="34" charset="-120"/>
              <a:ea typeface="微軟正黑體" panose="020B0604030504040204" pitchFamily="34" charset="-120"/>
              <a:cs typeface="+mj-cs"/>
            </a:endParaRPr>
          </a:p>
        </p:txBody>
      </p:sp>
      <p:pic>
        <p:nvPicPr>
          <p:cNvPr id="3" name="圖片 2">
            <a:extLst>
              <a:ext uri="{FF2B5EF4-FFF2-40B4-BE49-F238E27FC236}">
                <a16:creationId xmlns:a16="http://schemas.microsoft.com/office/drawing/2014/main" id="{CB375242-CE95-42AD-91B0-B41D98BF0F12}"/>
              </a:ext>
            </a:extLst>
          </p:cNvPr>
          <p:cNvPicPr>
            <a:picLocks noChangeAspect="1"/>
          </p:cNvPicPr>
          <p:nvPr/>
        </p:nvPicPr>
        <p:blipFill rotWithShape="1">
          <a:blip r:embed="rId4">
            <a:extLst>
              <a:ext uri="{28A0092B-C50C-407E-A947-70E740481C1C}">
                <a14:useLocalDpi xmlns:a14="http://schemas.microsoft.com/office/drawing/2010/main" val="0"/>
              </a:ext>
            </a:extLst>
          </a:blip>
          <a:srcRect b="69651"/>
          <a:stretch/>
        </p:blipFill>
        <p:spPr>
          <a:xfrm>
            <a:off x="1511042" y="1852341"/>
            <a:ext cx="9725133" cy="2481944"/>
          </a:xfrm>
          <a:prstGeom prst="rect">
            <a:avLst/>
          </a:prstGeom>
        </p:spPr>
      </p:pic>
    </p:spTree>
    <p:extLst>
      <p:ext uri="{BB962C8B-B14F-4D97-AF65-F5344CB8AC3E}">
        <p14:creationId xmlns:p14="http://schemas.microsoft.com/office/powerpoint/2010/main" val="321870147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BE91199B-5C1D-4D6D-99A6-F37F2B029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666" y="1874344"/>
            <a:ext cx="6237107" cy="3570001"/>
          </a:xfrm>
          <a:prstGeom prst="rect">
            <a:avLst/>
          </a:prstGeom>
        </p:spPr>
      </p:pic>
      <p:sp>
        <p:nvSpPr>
          <p:cNvPr id="83970" name="Rectangle 2"/>
          <p:cNvSpPr>
            <a:spLocks noGrp="1" noChangeArrowheads="1"/>
          </p:cNvSpPr>
          <p:nvPr>
            <p:ph type="title" idx="4294967295"/>
          </p:nvPr>
        </p:nvSpPr>
        <p:spPr>
          <a:xfrm>
            <a:off x="912629" y="715911"/>
            <a:ext cx="4802372" cy="1191693"/>
          </a:xfrm>
          <a:ln w="19050">
            <a:round/>
          </a:ln>
        </p:spPr>
        <p:txBody>
          <a:bodyPr>
            <a:noAutofit/>
          </a:bodyPr>
          <a:lstStyle/>
          <a:p>
            <a:pPr marL="228600" indent="-228600">
              <a:spcBef>
                <a:spcPts val="1000"/>
              </a:spcBef>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登入畫面</a:t>
            </a:r>
            <a:r>
              <a:rPr lang="en-US" altLang="zh-TW" sz="2100" b="1" spc="-75" dirty="0">
                <a:solidFill>
                  <a:prstClr val="black"/>
                </a:solidFill>
                <a:latin typeface="微軟正黑體" panose="020B0604030504040204" pitchFamily="34" charset="-120"/>
                <a:ea typeface="微軟正黑體" panose="020B0604030504040204" pitchFamily="34" charset="-120"/>
              </a:rPr>
              <a:t>-</a:t>
            </a:r>
            <a:br>
              <a:rPr lang="en-US" altLang="zh-TW" sz="2100" b="1" spc="-75" dirty="0">
                <a:solidFill>
                  <a:prstClr val="black"/>
                </a:solidFill>
                <a:latin typeface="微軟正黑體" panose="020B0604030504040204" pitchFamily="34" charset="-120"/>
                <a:ea typeface="微軟正黑體" panose="020B0604030504040204" pitchFamily="34" charset="-120"/>
              </a:rPr>
            </a:br>
            <a:r>
              <a:rPr lang="zh-TW" altLang="en-US" sz="2100" b="1" spc="-75" dirty="0">
                <a:solidFill>
                  <a:srgbClr val="FF0000"/>
                </a:solidFill>
                <a:latin typeface="微軟正黑體" panose="020B0604030504040204" pitchFamily="34" charset="-120"/>
                <a:ea typeface="微軟正黑體" panose="020B0604030504040204" pitchFamily="34" charset="-120"/>
              </a:rPr>
              <a:t>通過資格審查並完成繳費</a:t>
            </a:r>
            <a:r>
              <a:rPr lang="zh-TW" altLang="en-US" sz="2100" b="1" spc="-75" dirty="0">
                <a:solidFill>
                  <a:prstClr val="black"/>
                </a:solidFill>
                <a:latin typeface="微軟正黑體" panose="020B0604030504040204" pitchFamily="34" charset="-120"/>
                <a:ea typeface="微軟正黑體" panose="020B0604030504040204" pitchFamily="34" charset="-120"/>
              </a:rPr>
              <a:t>者</a:t>
            </a:r>
            <a:br>
              <a:rPr lang="en-US" altLang="zh-TW" sz="2100" b="1" spc="-75" dirty="0">
                <a:solidFill>
                  <a:prstClr val="black"/>
                </a:solidFill>
                <a:latin typeface="微軟正黑體" panose="020B0604030504040204" pitchFamily="34" charset="-120"/>
                <a:ea typeface="微軟正黑體" panose="020B0604030504040204" pitchFamily="34" charset="-120"/>
              </a:rPr>
            </a:br>
            <a:r>
              <a:rPr lang="zh-TW" altLang="en-US" sz="2100" b="1" spc="-75" dirty="0">
                <a:solidFill>
                  <a:prstClr val="black"/>
                </a:solidFill>
                <a:latin typeface="微軟正黑體" panose="020B0604030504040204" pitchFamily="34" charset="-120"/>
                <a:ea typeface="微軟正黑體" panose="020B0604030504040204" pitchFamily="34" charset="-120"/>
              </a:rPr>
              <a:t>才</a:t>
            </a:r>
            <a:r>
              <a:rPr lang="zh-TW" altLang="en-US" sz="2100" b="1" spc="-75" dirty="0">
                <a:solidFill>
                  <a:srgbClr val="0000FF"/>
                </a:solidFill>
                <a:latin typeface="微軟正黑體" panose="020B0604030504040204" pitchFamily="34" charset="-120"/>
                <a:ea typeface="微軟正黑體" panose="020B0604030504040204" pitchFamily="34" charset="-120"/>
              </a:rPr>
              <a:t>可進行網路登記志願</a:t>
            </a:r>
            <a:endParaRPr lang="zh-TW" altLang="zh-TW" sz="2100" b="1" spc="-75" dirty="0">
              <a:solidFill>
                <a:srgbClr val="0000FF"/>
              </a:solidFill>
              <a:latin typeface="微軟正黑體" panose="020B0604030504040204" pitchFamily="34" charset="-120"/>
              <a:ea typeface="微軟正黑體" panose="020B0604030504040204" pitchFamily="34" charset="-120"/>
            </a:endParaRPr>
          </a:p>
        </p:txBody>
      </p:sp>
      <p:sp>
        <p:nvSpPr>
          <p:cNvPr id="9" name="Rectangle 2"/>
          <p:cNvSpPr txBox="1">
            <a:spLocks noChangeArrowheads="1"/>
          </p:cNvSpPr>
          <p:nvPr/>
        </p:nvSpPr>
        <p:spPr bwMode="auto">
          <a:xfrm>
            <a:off x="912628" y="62383"/>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網路登記志願序系統操作說明</a:t>
            </a:r>
          </a:p>
        </p:txBody>
      </p:sp>
      <p:sp>
        <p:nvSpPr>
          <p:cNvPr id="10" name="Rectangle 2"/>
          <p:cNvSpPr txBox="1">
            <a:spLocks noChangeArrowheads="1"/>
          </p:cNvSpPr>
          <p:nvPr/>
        </p:nvSpPr>
        <p:spPr>
          <a:xfrm>
            <a:off x="5972175" y="793736"/>
            <a:ext cx="6138836" cy="1120775"/>
          </a:xfrm>
          <a:prstGeom prst="rect">
            <a:avLst/>
          </a:prstGeom>
          <a:ln w="19050">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ct val="20000"/>
              </a:spcBef>
              <a:buFontTx/>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請</a:t>
            </a:r>
            <a:r>
              <a:rPr lang="zh-TW" altLang="en-US" sz="2100" b="1" spc="-75" dirty="0">
                <a:solidFill>
                  <a:srgbClr val="FF0000"/>
                </a:solidFill>
                <a:latin typeface="微軟正黑體" panose="020B0604030504040204" pitchFamily="34" charset="-120"/>
                <a:ea typeface="微軟正黑體" panose="020B0604030504040204" pitchFamily="34" charset="-120"/>
              </a:rPr>
              <a:t>確認</a:t>
            </a:r>
            <a:r>
              <a:rPr lang="zh-TW" altLang="en-US"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srgbClr val="FF0000"/>
                </a:solidFill>
                <a:latin typeface="微軟正黑體" panose="020B0604030504040204" pitchFamily="34" charset="-120"/>
                <a:ea typeface="微軟正黑體" panose="020B0604030504040204" pitchFamily="34" charset="-120"/>
              </a:rPr>
              <a:t>考生姓名</a:t>
            </a:r>
            <a:r>
              <a:rPr lang="zh-TW" altLang="en-US"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srgbClr val="FF0000"/>
                </a:solidFill>
                <a:latin typeface="微軟正黑體" panose="020B0604030504040204" pitchFamily="34" charset="-120"/>
                <a:ea typeface="微軟正黑體" panose="020B0604030504040204" pitchFamily="34" charset="-120"/>
              </a:rPr>
              <a:t>報名招生類別</a:t>
            </a:r>
            <a:r>
              <a:rPr lang="zh-TW" altLang="en-US" sz="2100" b="1" spc="-75" dirty="0">
                <a:solidFill>
                  <a:prstClr val="black"/>
                </a:solidFill>
                <a:latin typeface="微軟正黑體" panose="020B0604030504040204" pitchFamily="34" charset="-120"/>
                <a:ea typeface="微軟正黑體" panose="020B0604030504040204" pitchFamily="34" charset="-120"/>
              </a:rPr>
              <a:t>」、</a:t>
            </a:r>
            <a:br>
              <a:rPr lang="en-US" altLang="zh-TW" sz="2100" b="1" spc="-75" dirty="0">
                <a:solidFill>
                  <a:prstClr val="black"/>
                </a:solidFill>
                <a:latin typeface="微軟正黑體" panose="020B0604030504040204" pitchFamily="34" charset="-120"/>
                <a:ea typeface="微軟正黑體" panose="020B0604030504040204" pitchFamily="34" charset="-120"/>
              </a:rPr>
            </a:br>
            <a:r>
              <a:rPr lang="zh-TW" altLang="en-US"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srgbClr val="FF0000"/>
                </a:solidFill>
                <a:latin typeface="微軟正黑體" panose="020B0604030504040204" pitchFamily="34" charset="-120"/>
                <a:ea typeface="微軟正黑體" panose="020B0604030504040204" pitchFamily="34" charset="-120"/>
              </a:rPr>
              <a:t>排名</a:t>
            </a:r>
            <a:r>
              <a:rPr lang="zh-TW" altLang="en-US" sz="2100" b="1" spc="-75" dirty="0">
                <a:solidFill>
                  <a:prstClr val="black"/>
                </a:solidFill>
                <a:latin typeface="微軟正黑體" panose="020B0604030504040204" pitchFamily="34" charset="-120"/>
                <a:ea typeface="微軟正黑體" panose="020B0604030504040204" pitchFamily="34" charset="-120"/>
              </a:rPr>
              <a:t>」是否正確</a:t>
            </a:r>
            <a:endParaRPr lang="en-US" altLang="zh-TW" sz="2100" b="1" spc="-75" dirty="0">
              <a:solidFill>
                <a:prstClr val="black"/>
              </a:solidFill>
              <a:latin typeface="微軟正黑體" panose="020B0604030504040204" pitchFamily="34" charset="-120"/>
              <a:ea typeface="微軟正黑體" panose="020B0604030504040204" pitchFamily="34" charset="-120"/>
            </a:endParaRPr>
          </a:p>
          <a:p>
            <a:pPr marL="342900" indent="-342900">
              <a:spcBef>
                <a:spcPct val="20000"/>
              </a:spcBef>
              <a:buFontTx/>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請</a:t>
            </a:r>
            <a:r>
              <a:rPr lang="zh-TW" altLang="en-US" sz="2100" b="1" spc="-75" dirty="0">
                <a:solidFill>
                  <a:srgbClr val="FF0000"/>
                </a:solidFill>
                <a:latin typeface="微軟正黑體" panose="020B0604030504040204" pitchFamily="34" charset="-120"/>
                <a:ea typeface="微軟正黑體" panose="020B0604030504040204" pitchFamily="34" charset="-120"/>
              </a:rPr>
              <a:t>詳閱相關注意事項</a:t>
            </a:r>
            <a:endParaRPr lang="zh-TW" altLang="zh-TW" sz="2100" b="1" spc="-75" dirty="0">
              <a:solidFill>
                <a:srgbClr val="FF0000"/>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F5A6B91C-0BCB-40CE-9D9D-111AFC42C440}"/>
              </a:ext>
            </a:extLst>
          </p:cNvPr>
          <p:cNvPicPr>
            <a:picLocks noChangeAspect="1"/>
          </p:cNvPicPr>
          <p:nvPr/>
        </p:nvPicPr>
        <p:blipFill rotWithShape="1">
          <a:blip r:embed="rId5"/>
          <a:srcRect l="5626" r="8144"/>
          <a:stretch/>
        </p:blipFill>
        <p:spPr>
          <a:xfrm>
            <a:off x="846999" y="1885776"/>
            <a:ext cx="4943253" cy="3910456"/>
          </a:xfrm>
          <a:prstGeom prst="rect">
            <a:avLst/>
          </a:prstGeom>
        </p:spPr>
      </p:pic>
      <p:sp>
        <p:nvSpPr>
          <p:cNvPr id="14" name="矩形 13">
            <a:extLst>
              <a:ext uri="{FF2B5EF4-FFF2-40B4-BE49-F238E27FC236}">
                <a16:creationId xmlns:a16="http://schemas.microsoft.com/office/drawing/2014/main" id="{5366C9F2-6116-46C2-B4A7-13C458F31F15}"/>
              </a:ext>
            </a:extLst>
          </p:cNvPr>
          <p:cNvSpPr/>
          <p:nvPr/>
        </p:nvSpPr>
        <p:spPr>
          <a:xfrm>
            <a:off x="1590594" y="4702629"/>
            <a:ext cx="2958353" cy="82987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47A695C-4859-45D4-B6D0-90736EEE5DBF}"/>
              </a:ext>
            </a:extLst>
          </p:cNvPr>
          <p:cNvSpPr/>
          <p:nvPr/>
        </p:nvSpPr>
        <p:spPr>
          <a:xfrm>
            <a:off x="2502004" y="5565119"/>
            <a:ext cx="1731899" cy="231113"/>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9">
            <a:extLst>
              <a:ext uri="{FF2B5EF4-FFF2-40B4-BE49-F238E27FC236}">
                <a16:creationId xmlns:a16="http://schemas.microsoft.com/office/drawing/2014/main" id="{EB13339E-EA59-4694-98CF-09402969BBFC}"/>
              </a:ext>
            </a:extLst>
          </p:cNvPr>
          <p:cNvSpPr/>
          <p:nvPr/>
        </p:nvSpPr>
        <p:spPr bwMode="auto">
          <a:xfrm>
            <a:off x="1998228" y="5589245"/>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1" name="AutoShape 8"/>
          <p:cNvSpPr>
            <a:spLocks noChangeArrowheads="1"/>
          </p:cNvSpPr>
          <p:nvPr/>
        </p:nvSpPr>
        <p:spPr bwMode="auto">
          <a:xfrm>
            <a:off x="4646612" y="4726905"/>
            <a:ext cx="2592388" cy="1943100"/>
          </a:xfrm>
          <a:prstGeom prst="irregularSeal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algn="ctr" eaLnBrk="1" hangingPunct="1">
              <a:spcBef>
                <a:spcPct val="0"/>
              </a:spcBef>
              <a:buFontTx/>
              <a:buNone/>
            </a:pPr>
            <a:r>
              <a:rPr lang="zh-TW" altLang="en-US" sz="2400" dirty="0">
                <a:solidFill>
                  <a:srgbClr val="FFFF00"/>
                </a:solidFill>
                <a:latin typeface="微軟正黑體" panose="020B0604030504040204" pitchFamily="34" charset="-120"/>
                <a:ea typeface="微軟正黑體" panose="020B0604030504040204" pitchFamily="34" charset="-120"/>
              </a:rPr>
              <a:t>限考生</a:t>
            </a:r>
          </a:p>
          <a:p>
            <a:pPr algn="ctr" eaLnBrk="1" hangingPunct="1">
              <a:spcBef>
                <a:spcPct val="0"/>
              </a:spcBef>
              <a:buFontTx/>
              <a:buNone/>
            </a:pPr>
            <a:r>
              <a:rPr lang="zh-TW" altLang="en-US" sz="2400" dirty="0">
                <a:solidFill>
                  <a:srgbClr val="FFFF00"/>
                </a:solidFill>
                <a:latin typeface="微軟正黑體" panose="020B0604030504040204" pitchFamily="34" charset="-120"/>
                <a:ea typeface="微軟正黑體" panose="020B0604030504040204" pitchFamily="34" charset="-120"/>
              </a:rPr>
              <a:t>本人使用</a:t>
            </a:r>
          </a:p>
        </p:txBody>
      </p:sp>
      <p:sp>
        <p:nvSpPr>
          <p:cNvPr id="17" name="矩形 16">
            <a:extLst>
              <a:ext uri="{FF2B5EF4-FFF2-40B4-BE49-F238E27FC236}">
                <a16:creationId xmlns:a16="http://schemas.microsoft.com/office/drawing/2014/main" id="{487BC3D7-796A-4532-B3BF-F79F9A53D6DF}"/>
              </a:ext>
            </a:extLst>
          </p:cNvPr>
          <p:cNvSpPr/>
          <p:nvPr/>
        </p:nvSpPr>
        <p:spPr>
          <a:xfrm>
            <a:off x="5887917" y="2726545"/>
            <a:ext cx="5546356" cy="35657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8420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276160" y="4039961"/>
            <a:ext cx="360040" cy="4344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儷楷書" panose="03000509000000000000" pitchFamily="65" charset="-120"/>
              <a:ea typeface="華康儷楷書" panose="03000509000000000000" pitchFamily="65" charset="-120"/>
            </a:endParaRPr>
          </a:p>
        </p:txBody>
      </p:sp>
      <p:sp>
        <p:nvSpPr>
          <p:cNvPr id="86019" name="Rectangle 2"/>
          <p:cNvSpPr>
            <a:spLocks noGrp="1" noChangeArrowheads="1"/>
          </p:cNvSpPr>
          <p:nvPr>
            <p:ph type="title" idx="4294967295"/>
          </p:nvPr>
        </p:nvSpPr>
        <p:spPr>
          <a:xfrm>
            <a:off x="766618" y="836613"/>
            <a:ext cx="4581237" cy="496887"/>
          </a:xfrm>
          <a:ln w="19050">
            <a:round/>
          </a:ln>
        </p:spPr>
        <p:txBody>
          <a:bodyPr>
            <a:normAutofit/>
          </a:bodyPr>
          <a:lstStyle/>
          <a:p>
            <a:pPr marL="342900" indent="-342900">
              <a:spcBef>
                <a:spcPct val="20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登記志願</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選取加入志願或刪除志願</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11" name="Rectangle 2"/>
          <p:cNvSpPr txBox="1">
            <a:spLocks noChangeArrowheads="1"/>
          </p:cNvSpPr>
          <p:nvPr/>
        </p:nvSpPr>
        <p:spPr bwMode="auto">
          <a:xfrm>
            <a:off x="912628" y="62383"/>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網路登記志願序系統操作說明</a:t>
            </a:r>
          </a:p>
        </p:txBody>
      </p:sp>
      <p:sp>
        <p:nvSpPr>
          <p:cNvPr id="12" name="Rectangle 2"/>
          <p:cNvSpPr txBox="1">
            <a:spLocks noChangeArrowheads="1"/>
          </p:cNvSpPr>
          <p:nvPr/>
        </p:nvSpPr>
        <p:spPr>
          <a:xfrm>
            <a:off x="6469715" y="845158"/>
            <a:ext cx="5537777" cy="496887"/>
          </a:xfrm>
          <a:prstGeom prst="rect">
            <a:avLst/>
          </a:prstGeom>
          <a:ln w="19050">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ct val="20000"/>
              </a:spcBef>
              <a:buFontTx/>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登記志願</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調整志願順序</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pic>
        <p:nvPicPr>
          <p:cNvPr id="6" name="圖片 5">
            <a:extLst>
              <a:ext uri="{FF2B5EF4-FFF2-40B4-BE49-F238E27FC236}">
                <a16:creationId xmlns:a16="http://schemas.microsoft.com/office/drawing/2014/main" id="{579B97F4-E4C0-47AC-9614-5647D26A5FCD}"/>
              </a:ext>
            </a:extLst>
          </p:cNvPr>
          <p:cNvPicPr>
            <a:picLocks noChangeAspect="1"/>
          </p:cNvPicPr>
          <p:nvPr/>
        </p:nvPicPr>
        <p:blipFill>
          <a:blip r:embed="rId4"/>
          <a:stretch>
            <a:fillRect/>
          </a:stretch>
        </p:blipFill>
        <p:spPr>
          <a:xfrm>
            <a:off x="912628" y="1521507"/>
            <a:ext cx="5557087" cy="4490300"/>
          </a:xfrm>
          <a:prstGeom prst="rect">
            <a:avLst/>
          </a:prstGeom>
        </p:spPr>
      </p:pic>
      <p:pic>
        <p:nvPicPr>
          <p:cNvPr id="8" name="圖片 7">
            <a:extLst>
              <a:ext uri="{FF2B5EF4-FFF2-40B4-BE49-F238E27FC236}">
                <a16:creationId xmlns:a16="http://schemas.microsoft.com/office/drawing/2014/main" id="{F0764328-8AB9-4940-AC49-B804DA225B82}"/>
              </a:ext>
            </a:extLst>
          </p:cNvPr>
          <p:cNvPicPr>
            <a:picLocks noChangeAspect="1"/>
          </p:cNvPicPr>
          <p:nvPr/>
        </p:nvPicPr>
        <p:blipFill>
          <a:blip r:embed="rId5"/>
          <a:stretch>
            <a:fillRect/>
          </a:stretch>
        </p:blipFill>
        <p:spPr>
          <a:xfrm>
            <a:off x="6501027" y="1512961"/>
            <a:ext cx="5587084" cy="4490300"/>
          </a:xfrm>
          <a:prstGeom prst="rect">
            <a:avLst/>
          </a:prstGeom>
        </p:spPr>
      </p:pic>
      <p:sp>
        <p:nvSpPr>
          <p:cNvPr id="14" name="矩形 13">
            <a:extLst>
              <a:ext uri="{FF2B5EF4-FFF2-40B4-BE49-F238E27FC236}">
                <a16:creationId xmlns:a16="http://schemas.microsoft.com/office/drawing/2014/main" id="{4B4D65FF-1F6C-4024-A577-597FBDA67CFC}"/>
              </a:ext>
            </a:extLst>
          </p:cNvPr>
          <p:cNvSpPr/>
          <p:nvPr/>
        </p:nvSpPr>
        <p:spPr>
          <a:xfrm>
            <a:off x="3563596" y="3884986"/>
            <a:ext cx="233343" cy="43446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57CCA7BB-E5CF-4D8D-BC79-66B420663C53}"/>
              </a:ext>
            </a:extLst>
          </p:cNvPr>
          <p:cNvSpPr/>
          <p:nvPr/>
        </p:nvSpPr>
        <p:spPr>
          <a:xfrm>
            <a:off x="3570717" y="5498721"/>
            <a:ext cx="233343" cy="434467"/>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7005B77C-58F1-4772-8A82-793B6C823DF5}"/>
              </a:ext>
            </a:extLst>
          </p:cNvPr>
          <p:cNvSpPr/>
          <p:nvPr/>
        </p:nvSpPr>
        <p:spPr>
          <a:xfrm>
            <a:off x="9193851" y="4345038"/>
            <a:ext cx="233343" cy="1115725"/>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1824752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D8F9436D-ADC2-4A20-9200-F60F4C02A44F}"/>
              </a:ext>
            </a:extLst>
          </p:cNvPr>
          <p:cNvPicPr>
            <a:picLocks noChangeAspect="1"/>
          </p:cNvPicPr>
          <p:nvPr/>
        </p:nvPicPr>
        <p:blipFill>
          <a:blip r:embed="rId3"/>
          <a:stretch>
            <a:fillRect/>
          </a:stretch>
        </p:blipFill>
        <p:spPr>
          <a:xfrm>
            <a:off x="6469691" y="1447850"/>
            <a:ext cx="5662380" cy="4550815"/>
          </a:xfrm>
          <a:prstGeom prst="rect">
            <a:avLst/>
          </a:prstGeom>
        </p:spPr>
      </p:pic>
      <p:sp>
        <p:nvSpPr>
          <p:cNvPr id="87043" name="Rectangle 2"/>
          <p:cNvSpPr>
            <a:spLocks noGrp="1" noChangeArrowheads="1"/>
          </p:cNvSpPr>
          <p:nvPr>
            <p:ph type="title" idx="4294967295"/>
          </p:nvPr>
        </p:nvSpPr>
        <p:spPr>
          <a:xfrm>
            <a:off x="1043709" y="789434"/>
            <a:ext cx="4133850" cy="496887"/>
          </a:xfrm>
          <a:ln w="19050">
            <a:round/>
          </a:ln>
        </p:spPr>
        <p:txBody>
          <a:bodyPr>
            <a:normAutofit/>
          </a:bodyPr>
          <a:lstStyle/>
          <a:p>
            <a:pPr marL="342900" indent="-342900">
              <a:spcBef>
                <a:spcPct val="20000"/>
              </a:spcBef>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暫存志願序</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10" name="Rectangle 2"/>
          <p:cNvSpPr txBox="1">
            <a:spLocks noChangeArrowheads="1"/>
          </p:cNvSpPr>
          <p:nvPr/>
        </p:nvSpPr>
        <p:spPr bwMode="auto">
          <a:xfrm>
            <a:off x="912628" y="62383"/>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網路登記志願序系統操作說明</a:t>
            </a:r>
          </a:p>
        </p:txBody>
      </p:sp>
      <p:sp>
        <p:nvSpPr>
          <p:cNvPr id="11" name="Rectangle 2"/>
          <p:cNvSpPr txBox="1">
            <a:spLocks noChangeArrowheads="1"/>
          </p:cNvSpPr>
          <p:nvPr/>
        </p:nvSpPr>
        <p:spPr>
          <a:xfrm>
            <a:off x="6619751" y="789433"/>
            <a:ext cx="4133850" cy="496888"/>
          </a:xfrm>
          <a:prstGeom prst="rect">
            <a:avLst/>
          </a:prstGeom>
          <a:ln w="19050">
            <a:roun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Bef>
                <a:spcPct val="20000"/>
              </a:spcBef>
              <a:buFontTx/>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進行確定送出作業</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pic>
        <p:nvPicPr>
          <p:cNvPr id="4" name="圖片 3">
            <a:extLst>
              <a:ext uri="{FF2B5EF4-FFF2-40B4-BE49-F238E27FC236}">
                <a16:creationId xmlns:a16="http://schemas.microsoft.com/office/drawing/2014/main" id="{49A55D90-FCC8-4E35-8EA3-EB7BBBDC6867}"/>
              </a:ext>
            </a:extLst>
          </p:cNvPr>
          <p:cNvPicPr>
            <a:picLocks noChangeAspect="1"/>
          </p:cNvPicPr>
          <p:nvPr/>
        </p:nvPicPr>
        <p:blipFill>
          <a:blip r:embed="rId5"/>
          <a:stretch>
            <a:fillRect/>
          </a:stretch>
        </p:blipFill>
        <p:spPr>
          <a:xfrm>
            <a:off x="823976" y="1430759"/>
            <a:ext cx="5633020" cy="4567907"/>
          </a:xfrm>
          <a:prstGeom prst="rect">
            <a:avLst/>
          </a:prstGeom>
        </p:spPr>
      </p:pic>
      <p:sp>
        <p:nvSpPr>
          <p:cNvPr id="16" name="矩形 15">
            <a:extLst>
              <a:ext uri="{FF2B5EF4-FFF2-40B4-BE49-F238E27FC236}">
                <a16:creationId xmlns:a16="http://schemas.microsoft.com/office/drawing/2014/main" id="{552F4679-86E8-45C0-B813-8B07F2C1C7FB}"/>
              </a:ext>
            </a:extLst>
          </p:cNvPr>
          <p:cNvSpPr/>
          <p:nvPr/>
        </p:nvSpPr>
        <p:spPr>
          <a:xfrm>
            <a:off x="823976" y="3543914"/>
            <a:ext cx="637355" cy="218419"/>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9">
            <a:extLst>
              <a:ext uri="{FF2B5EF4-FFF2-40B4-BE49-F238E27FC236}">
                <a16:creationId xmlns:a16="http://schemas.microsoft.com/office/drawing/2014/main" id="{C4FD9505-CF46-4202-8325-B1FA81124635}"/>
              </a:ext>
            </a:extLst>
          </p:cNvPr>
          <p:cNvSpPr/>
          <p:nvPr/>
        </p:nvSpPr>
        <p:spPr bwMode="auto">
          <a:xfrm>
            <a:off x="1909717" y="3543914"/>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8" name="矩形 17">
            <a:extLst>
              <a:ext uri="{FF2B5EF4-FFF2-40B4-BE49-F238E27FC236}">
                <a16:creationId xmlns:a16="http://schemas.microsoft.com/office/drawing/2014/main" id="{3FCE6850-C4E2-4711-A087-F7DFC2A96C28}"/>
              </a:ext>
            </a:extLst>
          </p:cNvPr>
          <p:cNvSpPr/>
          <p:nvPr/>
        </p:nvSpPr>
        <p:spPr>
          <a:xfrm>
            <a:off x="10658761" y="3566843"/>
            <a:ext cx="1074615" cy="218419"/>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向右箭號 19">
            <a:extLst>
              <a:ext uri="{FF2B5EF4-FFF2-40B4-BE49-F238E27FC236}">
                <a16:creationId xmlns:a16="http://schemas.microsoft.com/office/drawing/2014/main" id="{2E07E378-7CD9-45B3-8A18-1B96F09FFCBB}"/>
              </a:ext>
            </a:extLst>
          </p:cNvPr>
          <p:cNvSpPr/>
          <p:nvPr/>
        </p:nvSpPr>
        <p:spPr bwMode="auto">
          <a:xfrm>
            <a:off x="10137892" y="3549226"/>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Tree>
    <p:extLst>
      <p:ext uri="{BB962C8B-B14F-4D97-AF65-F5344CB8AC3E}">
        <p14:creationId xmlns:p14="http://schemas.microsoft.com/office/powerpoint/2010/main" val="325643744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idx="4294967295"/>
          </p:nvPr>
        </p:nvSpPr>
        <p:spPr>
          <a:xfrm>
            <a:off x="988291" y="803039"/>
            <a:ext cx="5267325" cy="496887"/>
          </a:xfrm>
          <a:ln w="19050">
            <a:round/>
          </a:ln>
        </p:spPr>
        <p:txBody>
          <a:bodyPr>
            <a:normAutofit/>
          </a:bodyPr>
          <a:lstStyle/>
          <a:p>
            <a:pPr marL="342900" indent="-342900">
              <a:spcBef>
                <a:spcPct val="20000"/>
              </a:spcBef>
              <a:buBlip>
                <a:blip r:embed="rId3"/>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進行確定送出登記志願序</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14" name="Rectangle 2"/>
          <p:cNvSpPr txBox="1">
            <a:spLocks noChangeArrowheads="1"/>
          </p:cNvSpPr>
          <p:nvPr/>
        </p:nvSpPr>
        <p:spPr bwMode="auto">
          <a:xfrm>
            <a:off x="912628" y="62383"/>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網路登記志願序系統操作說明</a:t>
            </a:r>
          </a:p>
        </p:txBody>
      </p:sp>
      <p:pic>
        <p:nvPicPr>
          <p:cNvPr id="8" name="圖片 7">
            <a:extLst>
              <a:ext uri="{FF2B5EF4-FFF2-40B4-BE49-F238E27FC236}">
                <a16:creationId xmlns:a16="http://schemas.microsoft.com/office/drawing/2014/main" id="{D46487E0-8F63-41D0-B2D4-D9F5C954536E}"/>
              </a:ext>
            </a:extLst>
          </p:cNvPr>
          <p:cNvPicPr>
            <a:picLocks noChangeAspect="1"/>
          </p:cNvPicPr>
          <p:nvPr/>
        </p:nvPicPr>
        <p:blipFill rotWithShape="1">
          <a:blip r:embed="rId4">
            <a:extLst>
              <a:ext uri="{28A0092B-C50C-407E-A947-70E740481C1C}">
                <a14:useLocalDpi xmlns:a14="http://schemas.microsoft.com/office/drawing/2010/main" val="0"/>
              </a:ext>
            </a:extLst>
          </a:blip>
          <a:srcRect l="6681" t="27540" r="7389"/>
          <a:stretch/>
        </p:blipFill>
        <p:spPr>
          <a:xfrm>
            <a:off x="857273" y="1744647"/>
            <a:ext cx="7674124" cy="4746729"/>
          </a:xfrm>
          <a:prstGeom prst="rect">
            <a:avLst/>
          </a:prstGeom>
        </p:spPr>
      </p:pic>
      <p:sp>
        <p:nvSpPr>
          <p:cNvPr id="13" name="矩形 12">
            <a:extLst>
              <a:ext uri="{FF2B5EF4-FFF2-40B4-BE49-F238E27FC236}">
                <a16:creationId xmlns:a16="http://schemas.microsoft.com/office/drawing/2014/main" id="{25DC9C4E-985A-4D0F-B422-793100673997}"/>
              </a:ext>
            </a:extLst>
          </p:cNvPr>
          <p:cNvSpPr/>
          <p:nvPr/>
        </p:nvSpPr>
        <p:spPr>
          <a:xfrm>
            <a:off x="1406716" y="1247760"/>
            <a:ext cx="5768412" cy="357595"/>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algn="ctr" eaLnBrk="1" hangingPunct="1">
              <a:buClr>
                <a:schemeClr val="tx1"/>
              </a:buClr>
              <a:buNone/>
              <a:defRPr/>
            </a:pPr>
            <a:r>
              <a:rPr lang="zh-TW" altLang="en-US" b="1" dirty="0">
                <a:solidFill>
                  <a:srgbClr val="0000FF"/>
                </a:solidFill>
                <a:latin typeface="微軟正黑體" panose="020B0604030504040204" pitchFamily="34" charset="-120"/>
                <a:ea typeface="微軟正黑體" panose="020B0604030504040204" pitchFamily="34" charset="-120"/>
              </a:rPr>
              <a:t>網路登記志願序僅限</a:t>
            </a:r>
            <a:r>
              <a:rPr lang="en-US" altLang="zh-TW" b="1" dirty="0">
                <a:solidFill>
                  <a:srgbClr val="0000FF"/>
                </a:solidFill>
                <a:latin typeface="微軟正黑體" panose="020B0604030504040204" pitchFamily="34" charset="-120"/>
                <a:ea typeface="微軟正黑體" panose="020B0604030504040204" pitchFamily="34" charset="-120"/>
              </a:rPr>
              <a:t>1</a:t>
            </a:r>
            <a:r>
              <a:rPr lang="zh-TW" altLang="en-US" b="1" dirty="0">
                <a:solidFill>
                  <a:srgbClr val="0000FF"/>
                </a:solidFill>
                <a:latin typeface="微軟正黑體" panose="020B0604030504040204" pitchFamily="34" charset="-120"/>
                <a:ea typeface="微軟正黑體" panose="020B0604030504040204" pitchFamily="34" charset="-120"/>
              </a:rPr>
              <a:t>次，一旦確定送出，即不可修改</a:t>
            </a:r>
          </a:p>
        </p:txBody>
      </p:sp>
      <p:pic>
        <p:nvPicPr>
          <p:cNvPr id="6" name="圖片 5">
            <a:extLst>
              <a:ext uri="{FF2B5EF4-FFF2-40B4-BE49-F238E27FC236}">
                <a16:creationId xmlns:a16="http://schemas.microsoft.com/office/drawing/2014/main" id="{3A3B35AE-76C4-49D5-BE14-AD927C17C04B}"/>
              </a:ext>
            </a:extLst>
          </p:cNvPr>
          <p:cNvPicPr>
            <a:picLocks noChangeAspect="1"/>
          </p:cNvPicPr>
          <p:nvPr/>
        </p:nvPicPr>
        <p:blipFill rotWithShape="1">
          <a:blip r:embed="rId5"/>
          <a:srcRect l="2678" r="2266"/>
          <a:stretch/>
        </p:blipFill>
        <p:spPr>
          <a:xfrm>
            <a:off x="8263419" y="4392352"/>
            <a:ext cx="3831989" cy="930987"/>
          </a:xfrm>
          <a:prstGeom prst="rect">
            <a:avLst/>
          </a:prstGeom>
          <a:ln>
            <a:solidFill>
              <a:schemeClr val="tx1"/>
            </a:solidFill>
          </a:ln>
        </p:spPr>
      </p:pic>
      <p:sp>
        <p:nvSpPr>
          <p:cNvPr id="15" name="矩形 14">
            <a:extLst>
              <a:ext uri="{FF2B5EF4-FFF2-40B4-BE49-F238E27FC236}">
                <a16:creationId xmlns:a16="http://schemas.microsoft.com/office/drawing/2014/main" id="{D7D21A67-6221-4D4B-AEC6-B229A2A98606}"/>
              </a:ext>
            </a:extLst>
          </p:cNvPr>
          <p:cNvSpPr/>
          <p:nvPr/>
        </p:nvSpPr>
        <p:spPr>
          <a:xfrm>
            <a:off x="4182474" y="5037052"/>
            <a:ext cx="3474558" cy="338253"/>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9">
            <a:extLst>
              <a:ext uri="{FF2B5EF4-FFF2-40B4-BE49-F238E27FC236}">
                <a16:creationId xmlns:a16="http://schemas.microsoft.com/office/drawing/2014/main" id="{F20F090A-8D40-4CAA-B41F-C7B79B58B9C6}"/>
              </a:ext>
            </a:extLst>
          </p:cNvPr>
          <p:cNvSpPr/>
          <p:nvPr/>
        </p:nvSpPr>
        <p:spPr bwMode="auto">
          <a:xfrm>
            <a:off x="7750867" y="5079876"/>
            <a:ext cx="434157" cy="21841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17" name="矩形 16">
            <a:extLst>
              <a:ext uri="{FF2B5EF4-FFF2-40B4-BE49-F238E27FC236}">
                <a16:creationId xmlns:a16="http://schemas.microsoft.com/office/drawing/2014/main" id="{11F78A4F-CDC4-401E-BF8F-6C01755BB88A}"/>
              </a:ext>
            </a:extLst>
          </p:cNvPr>
          <p:cNvSpPr/>
          <p:nvPr/>
        </p:nvSpPr>
        <p:spPr>
          <a:xfrm>
            <a:off x="1948442" y="4042160"/>
            <a:ext cx="2225486" cy="1011463"/>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5CDC3DD7-2E77-45C6-B4F0-94E21B4D1856}"/>
              </a:ext>
            </a:extLst>
          </p:cNvPr>
          <p:cNvSpPr/>
          <p:nvPr/>
        </p:nvSpPr>
        <p:spPr>
          <a:xfrm>
            <a:off x="890722" y="5426579"/>
            <a:ext cx="7612343" cy="1102408"/>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快取圖案 11">
            <a:extLst>
              <a:ext uri="{FF2B5EF4-FFF2-40B4-BE49-F238E27FC236}">
                <a16:creationId xmlns:a16="http://schemas.microsoft.com/office/drawing/2014/main" id="{617A03E1-EA8D-4570-A596-23DC18B51247}"/>
              </a:ext>
            </a:extLst>
          </p:cNvPr>
          <p:cNvSpPr>
            <a:spLocks noChangeAspect="1" noChangeArrowheads="1"/>
          </p:cNvSpPr>
          <p:nvPr/>
        </p:nvSpPr>
        <p:spPr bwMode="auto">
          <a:xfrm>
            <a:off x="1574077" y="4045063"/>
            <a:ext cx="288000" cy="244048"/>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0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快取圖案 11">
            <a:extLst>
              <a:ext uri="{FF2B5EF4-FFF2-40B4-BE49-F238E27FC236}">
                <a16:creationId xmlns:a16="http://schemas.microsoft.com/office/drawing/2014/main" id="{4866C611-E526-4897-B083-271C5C46D9AB}"/>
              </a:ext>
            </a:extLst>
          </p:cNvPr>
          <p:cNvSpPr>
            <a:spLocks noChangeArrowheads="1"/>
          </p:cNvSpPr>
          <p:nvPr/>
        </p:nvSpPr>
        <p:spPr bwMode="auto">
          <a:xfrm>
            <a:off x="988291" y="5066685"/>
            <a:ext cx="288000" cy="244800"/>
          </a:xfrm>
          <a:prstGeom prst="roundRect">
            <a:avLst>
              <a:gd name="adj" fmla="val 160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❷</a:t>
            </a:r>
            <a:endParaRPr lang="zh-TW" altLang="en-US" sz="32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快取圖案 11">
            <a:extLst>
              <a:ext uri="{FF2B5EF4-FFF2-40B4-BE49-F238E27FC236}">
                <a16:creationId xmlns:a16="http://schemas.microsoft.com/office/drawing/2014/main" id="{CBDA273B-1461-4E7C-979E-07D04BB2A5FE}"/>
              </a:ext>
            </a:extLst>
          </p:cNvPr>
          <p:cNvSpPr>
            <a:spLocks noChangeArrowheads="1"/>
          </p:cNvSpPr>
          <p:nvPr/>
        </p:nvSpPr>
        <p:spPr bwMode="auto">
          <a:xfrm>
            <a:off x="6294894" y="4652960"/>
            <a:ext cx="288000" cy="2448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15000"/>
              </a:lnSpc>
              <a:spcAft>
                <a:spcPts val="800"/>
              </a:spcAft>
            </a:pPr>
            <a:r>
              <a:rPr lang="en-US" altLang="zh-TW" sz="4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zh-TW" altLang="en-US" sz="44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矩形 24">
            <a:extLst>
              <a:ext uri="{FF2B5EF4-FFF2-40B4-BE49-F238E27FC236}">
                <a16:creationId xmlns:a16="http://schemas.microsoft.com/office/drawing/2014/main" id="{DFB501DE-D97F-496D-8259-EE851696B874}"/>
              </a:ext>
            </a:extLst>
          </p:cNvPr>
          <p:cNvSpPr/>
          <p:nvPr/>
        </p:nvSpPr>
        <p:spPr>
          <a:xfrm>
            <a:off x="10767701" y="4853203"/>
            <a:ext cx="674802" cy="376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31158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F00C38B-B28B-4894-85C2-8C899E7F5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301" y="1366276"/>
            <a:ext cx="7488832" cy="3880816"/>
          </a:xfrm>
          <a:prstGeom prst="rect">
            <a:avLst/>
          </a:prstGeom>
        </p:spPr>
      </p:pic>
      <p:sp>
        <p:nvSpPr>
          <p:cNvPr id="91138" name="Rectangle 2"/>
          <p:cNvSpPr>
            <a:spLocks noGrp="1" noChangeArrowheads="1"/>
          </p:cNvSpPr>
          <p:nvPr>
            <p:ph type="title" idx="4294967295"/>
          </p:nvPr>
        </p:nvSpPr>
        <p:spPr>
          <a:xfrm>
            <a:off x="1016000" y="852488"/>
            <a:ext cx="8023225" cy="488950"/>
          </a:xfrm>
          <a:ln w="19050">
            <a:round/>
          </a:ln>
        </p:spPr>
        <p:txBody>
          <a:bodyPr>
            <a:noAutofit/>
          </a:bodyPr>
          <a:lstStyle/>
          <a:p>
            <a:pPr marL="342900" indent="-342900">
              <a:spcBef>
                <a:spcPct val="20000"/>
              </a:spcBef>
              <a:buBlip>
                <a:blip r:embed="rId4"/>
              </a:buBlip>
              <a:defRPr/>
            </a:pPr>
            <a:r>
              <a:rPr lang="zh-TW" altLang="en-US" sz="2100" b="1" spc="-75" dirty="0">
                <a:solidFill>
                  <a:prstClr val="black"/>
                </a:solidFill>
                <a:latin typeface="微軟正黑體" panose="020B0604030504040204" pitchFamily="34" charset="-120"/>
                <a:ea typeface="微軟正黑體" panose="020B0604030504040204" pitchFamily="34" charset="-120"/>
              </a:rPr>
              <a:t>完成志願序確定送出</a:t>
            </a:r>
            <a:r>
              <a:rPr lang="en-US" altLang="zh-TW" sz="2100" b="1" spc="-75" dirty="0">
                <a:solidFill>
                  <a:prstClr val="black"/>
                </a:solidFill>
                <a:latin typeface="微軟正黑體" panose="020B0604030504040204" pitchFamily="34" charset="-120"/>
                <a:ea typeface="微軟正黑體" panose="020B0604030504040204" pitchFamily="34" charset="-120"/>
              </a:rPr>
              <a:t>(</a:t>
            </a:r>
            <a:r>
              <a:rPr lang="zh-TW" altLang="en-US" sz="2100" b="1" spc="-75" dirty="0">
                <a:solidFill>
                  <a:prstClr val="black"/>
                </a:solidFill>
                <a:latin typeface="微軟正黑體" panose="020B0604030504040204" pitchFamily="34" charset="-120"/>
                <a:ea typeface="微軟正黑體" panose="020B0604030504040204" pitchFamily="34" charset="-120"/>
              </a:rPr>
              <a:t>列印或下載儲存登記志願表</a:t>
            </a:r>
            <a:r>
              <a:rPr lang="en-US" altLang="zh-TW" sz="2100" b="1" spc="-75" dirty="0">
                <a:solidFill>
                  <a:prstClr val="black"/>
                </a:solidFill>
                <a:latin typeface="微軟正黑體" panose="020B0604030504040204" pitchFamily="34" charset="-120"/>
                <a:ea typeface="微軟正黑體" panose="020B0604030504040204" pitchFamily="34" charset="-120"/>
              </a:rPr>
              <a:t>)</a:t>
            </a:r>
            <a:endParaRPr lang="zh-TW" altLang="zh-TW" sz="2100" b="1" spc="-75" dirty="0">
              <a:solidFill>
                <a:prstClr val="black"/>
              </a:solidFill>
              <a:latin typeface="微軟正黑體" panose="020B0604030504040204" pitchFamily="34" charset="-120"/>
              <a:ea typeface="微軟正黑體" panose="020B0604030504040204" pitchFamily="34" charset="-120"/>
            </a:endParaRPr>
          </a:p>
        </p:txBody>
      </p:sp>
      <p:sp>
        <p:nvSpPr>
          <p:cNvPr id="4" name="Rectangle 2"/>
          <p:cNvSpPr txBox="1">
            <a:spLocks noChangeArrowheads="1"/>
          </p:cNvSpPr>
          <p:nvPr/>
        </p:nvSpPr>
        <p:spPr bwMode="auto">
          <a:xfrm>
            <a:off x="912628" y="62383"/>
            <a:ext cx="8229600" cy="582612"/>
          </a:xfrm>
          <a:prstGeom prst="rect">
            <a:avLst/>
          </a:prstGeom>
          <a:noFill/>
          <a:ln w="9525">
            <a:noFill/>
            <a:miter lim="800000"/>
            <a:headEnd/>
            <a:tailEnd/>
          </a:ln>
        </p:spPr>
        <p:txBody>
          <a:bodyPr anchor="ctr"/>
          <a:lstStyle/>
          <a:p>
            <a:pPr>
              <a:lnSpc>
                <a:spcPct val="90000"/>
              </a:lnSpc>
              <a:spcBef>
                <a:spcPct val="0"/>
              </a:spcBef>
              <a:defRPr/>
            </a:pPr>
            <a:r>
              <a:rPr lang="zh-TW" altLang="en-US" sz="2100" b="1" spc="-75" dirty="0">
                <a:solidFill>
                  <a:prstClr val="black"/>
                </a:solidFill>
                <a:latin typeface="微軟正黑體" panose="020B0604030504040204" pitchFamily="34" charset="-120"/>
                <a:ea typeface="微軟正黑體" panose="020B0604030504040204" pitchFamily="34" charset="-120"/>
                <a:cs typeface="+mj-cs"/>
              </a:rPr>
              <a:t>網路登記志願序系統操作說明</a:t>
            </a:r>
          </a:p>
        </p:txBody>
      </p:sp>
      <p:sp>
        <p:nvSpPr>
          <p:cNvPr id="7476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15" name="Rectangle 2"/>
          <p:cNvSpPr txBox="1">
            <a:spLocks noChangeArrowheads="1"/>
          </p:cNvSpPr>
          <p:nvPr/>
        </p:nvSpPr>
        <p:spPr bwMode="auto">
          <a:xfrm>
            <a:off x="9383614" y="1768198"/>
            <a:ext cx="2808386" cy="398532"/>
          </a:xfrm>
          <a:prstGeom prst="rect">
            <a:avLst/>
          </a:prstGeom>
          <a:noFill/>
          <a:ln w="19050">
            <a:noFill/>
            <a:round/>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spcBef>
                <a:spcPct val="20000"/>
              </a:spcBef>
              <a:defRPr/>
            </a:pPr>
            <a:r>
              <a:rPr lang="zh-TW" altLang="en-US" sz="2000" b="1" kern="0" dirty="0">
                <a:solidFill>
                  <a:schemeClr val="tx1"/>
                </a:solidFill>
                <a:latin typeface="微軟正黑體" panose="020B0604030504040204" pitchFamily="34" charset="-120"/>
                <a:ea typeface="微軟正黑體" panose="020B0604030504040204" pitchFamily="34" charset="-120"/>
                <a:cs typeface="+mn-cs"/>
              </a:rPr>
              <a:t>登記志願表</a:t>
            </a:r>
            <a:r>
              <a:rPr lang="en-US" altLang="zh-TW" sz="2000" b="1" kern="0" dirty="0">
                <a:solidFill>
                  <a:schemeClr val="tx1"/>
                </a:solidFill>
                <a:latin typeface="微軟正黑體" panose="020B0604030504040204" pitchFamily="34" charset="-120"/>
                <a:ea typeface="微軟正黑體" panose="020B0604030504040204" pitchFamily="34" charset="-120"/>
                <a:cs typeface="+mn-cs"/>
              </a:rPr>
              <a:t>(</a:t>
            </a:r>
            <a:r>
              <a:rPr lang="zh-TW" altLang="en-US" sz="2000" b="1" kern="0" dirty="0">
                <a:solidFill>
                  <a:srgbClr val="0000FF"/>
                </a:solidFill>
                <a:latin typeface="微軟正黑體" panose="020B0604030504040204" pitchFamily="34" charset="-120"/>
                <a:ea typeface="微軟正黑體" panose="020B0604030504040204" pitchFamily="34" charset="-120"/>
                <a:cs typeface="+mn-cs"/>
              </a:rPr>
              <a:t>自行留存</a:t>
            </a:r>
            <a:r>
              <a:rPr lang="en-US" altLang="zh-TW" sz="2000" b="1" kern="0" dirty="0">
                <a:solidFill>
                  <a:schemeClr val="tx1"/>
                </a:solidFill>
                <a:latin typeface="微軟正黑體" panose="020B0604030504040204" pitchFamily="34" charset="-120"/>
                <a:ea typeface="微軟正黑體" panose="020B0604030504040204" pitchFamily="34" charset="-120"/>
                <a:cs typeface="+mn-cs"/>
              </a:rPr>
              <a:t>)</a:t>
            </a:r>
            <a:endParaRPr lang="zh-TW" altLang="zh-TW" sz="2000" b="1" kern="0" dirty="0">
              <a:solidFill>
                <a:schemeClr val="tx1"/>
              </a:solidFill>
              <a:latin typeface="微軟正黑體" panose="020B0604030504040204" pitchFamily="34" charset="-120"/>
              <a:ea typeface="微軟正黑體" panose="020B0604030504040204" pitchFamily="34" charset="-120"/>
              <a:cs typeface="+mn-cs"/>
            </a:endParaRPr>
          </a:p>
        </p:txBody>
      </p:sp>
      <p:sp>
        <p:nvSpPr>
          <p:cNvPr id="18" name="矩形 17"/>
          <p:cNvSpPr/>
          <p:nvPr/>
        </p:nvSpPr>
        <p:spPr>
          <a:xfrm>
            <a:off x="2213362" y="2166730"/>
            <a:ext cx="3580688" cy="2346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華康儷楷書" panose="03000509000000000000" pitchFamily="65" charset="-120"/>
              <a:ea typeface="華康儷楷書" panose="03000509000000000000" pitchFamily="65" charset="-120"/>
            </a:endParaRPr>
          </a:p>
        </p:txBody>
      </p:sp>
      <p:pic>
        <p:nvPicPr>
          <p:cNvPr id="9" name="圖片 8">
            <a:extLst>
              <a:ext uri="{FF2B5EF4-FFF2-40B4-BE49-F238E27FC236}">
                <a16:creationId xmlns:a16="http://schemas.microsoft.com/office/drawing/2014/main" id="{C045F144-8484-482B-872A-AC35D3E09365}"/>
              </a:ext>
            </a:extLst>
          </p:cNvPr>
          <p:cNvPicPr>
            <a:picLocks noChangeAspect="1"/>
          </p:cNvPicPr>
          <p:nvPr/>
        </p:nvPicPr>
        <p:blipFill rotWithShape="1">
          <a:blip r:embed="rId5">
            <a:extLst>
              <a:ext uri="{28A0092B-C50C-407E-A947-70E740481C1C}">
                <a14:useLocalDpi xmlns:a14="http://schemas.microsoft.com/office/drawing/2010/main" val="0"/>
              </a:ext>
            </a:extLst>
          </a:blip>
          <a:srcRect r="214"/>
          <a:stretch/>
        </p:blipFill>
        <p:spPr>
          <a:xfrm>
            <a:off x="835875" y="2573449"/>
            <a:ext cx="2830601" cy="3130607"/>
          </a:xfrm>
          <a:prstGeom prst="rect">
            <a:avLst/>
          </a:prstGeom>
        </p:spPr>
      </p:pic>
      <p:pic>
        <p:nvPicPr>
          <p:cNvPr id="5" name="圖片 4">
            <a:extLst>
              <a:ext uri="{FF2B5EF4-FFF2-40B4-BE49-F238E27FC236}">
                <a16:creationId xmlns:a16="http://schemas.microsoft.com/office/drawing/2014/main" id="{50BFDA48-644B-4903-864A-D41EE6D725F9}"/>
              </a:ext>
            </a:extLst>
          </p:cNvPr>
          <p:cNvPicPr>
            <a:picLocks noChangeAspect="1"/>
          </p:cNvPicPr>
          <p:nvPr/>
        </p:nvPicPr>
        <p:blipFill>
          <a:blip r:embed="rId6"/>
          <a:stretch>
            <a:fillRect/>
          </a:stretch>
        </p:blipFill>
        <p:spPr>
          <a:xfrm>
            <a:off x="9342872" y="2166730"/>
            <a:ext cx="2722399" cy="3944046"/>
          </a:xfrm>
          <a:prstGeom prst="rect">
            <a:avLst/>
          </a:prstGeom>
          <a:ln>
            <a:solidFill>
              <a:schemeClr val="tx1"/>
            </a:solidFill>
          </a:ln>
        </p:spPr>
      </p:pic>
      <p:sp>
        <p:nvSpPr>
          <p:cNvPr id="19" name="矩形 18">
            <a:extLst>
              <a:ext uri="{FF2B5EF4-FFF2-40B4-BE49-F238E27FC236}">
                <a16:creationId xmlns:a16="http://schemas.microsoft.com/office/drawing/2014/main" id="{B98D988C-6272-47AE-8CAB-EEA80F5E2BCE}"/>
              </a:ext>
            </a:extLst>
          </p:cNvPr>
          <p:cNvSpPr/>
          <p:nvPr/>
        </p:nvSpPr>
        <p:spPr>
          <a:xfrm>
            <a:off x="4318995" y="3902387"/>
            <a:ext cx="2671465" cy="327628"/>
          </a:xfrm>
          <a:prstGeom prst="rect">
            <a:avLst/>
          </a:prstGeom>
          <a:noFill/>
          <a:ln w="28575">
            <a:solidFill>
              <a:srgbClr val="16A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向右箭號 19">
            <a:extLst>
              <a:ext uri="{FF2B5EF4-FFF2-40B4-BE49-F238E27FC236}">
                <a16:creationId xmlns:a16="http://schemas.microsoft.com/office/drawing/2014/main" id="{FCDFDFD9-F7DC-4030-9F72-D84344715E90}"/>
              </a:ext>
            </a:extLst>
          </p:cNvPr>
          <p:cNvSpPr/>
          <p:nvPr/>
        </p:nvSpPr>
        <p:spPr bwMode="auto">
          <a:xfrm>
            <a:off x="7139884" y="3960320"/>
            <a:ext cx="434157" cy="21841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sz="1400"/>
          </a:p>
        </p:txBody>
      </p:sp>
      <p:sp>
        <p:nvSpPr>
          <p:cNvPr id="21" name="矩形 20">
            <a:extLst>
              <a:ext uri="{FF2B5EF4-FFF2-40B4-BE49-F238E27FC236}">
                <a16:creationId xmlns:a16="http://schemas.microsoft.com/office/drawing/2014/main" id="{9A7E613F-6F82-4906-9711-95F704BD272A}"/>
              </a:ext>
            </a:extLst>
          </p:cNvPr>
          <p:cNvSpPr/>
          <p:nvPr/>
        </p:nvSpPr>
        <p:spPr>
          <a:xfrm>
            <a:off x="1016000" y="5709998"/>
            <a:ext cx="8146747" cy="668420"/>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marL="0" indent="0" algn="ctr" eaLnBrk="1" hangingPunct="1">
              <a:buClr>
                <a:schemeClr val="tx1"/>
              </a:buClr>
              <a:buNone/>
              <a:defRPr/>
            </a:pPr>
            <a:r>
              <a:rPr lang="zh-TW" altLang="en-US" b="1" dirty="0">
                <a:solidFill>
                  <a:schemeClr val="tx1"/>
                </a:solidFill>
                <a:latin typeface="微軟正黑體" panose="020B0604030504040204" pitchFamily="34" charset="-120"/>
                <a:ea typeface="微軟正黑體" panose="020B0604030504040204" pitchFamily="34" charset="-120"/>
              </a:rPr>
              <a:t>系統</a:t>
            </a:r>
            <a:r>
              <a:rPr lang="zh-TW" altLang="en-US" b="1" dirty="0">
                <a:solidFill>
                  <a:srgbClr val="C00000"/>
                </a:solidFill>
                <a:latin typeface="微軟正黑體" panose="020B0604030504040204" pitchFamily="34" charset="-120"/>
                <a:ea typeface="微軟正黑體" panose="020B0604030504040204" pitchFamily="34" charset="-120"/>
              </a:rPr>
              <a:t>出現</a:t>
            </a:r>
            <a:r>
              <a:rPr lang="zh-TW" altLang="en-US" b="1" u="sng" dirty="0">
                <a:solidFill>
                  <a:srgbClr val="C00000"/>
                </a:solidFill>
                <a:latin typeface="微軟正黑體" panose="020B0604030504040204" pitchFamily="34" charset="-120"/>
                <a:ea typeface="微軟正黑體" panose="020B0604030504040204" pitchFamily="34" charset="-120"/>
              </a:rPr>
              <a:t>鳳梨圖示</a:t>
            </a:r>
            <a:r>
              <a:rPr lang="zh-TW" altLang="en-US" b="1" dirty="0">
                <a:solidFill>
                  <a:schemeClr val="tx1"/>
                </a:solidFill>
                <a:latin typeface="微軟正黑體" panose="020B0604030504040204" pitchFamily="34" charset="-120"/>
                <a:ea typeface="微軟正黑體" panose="020B0604030504040204" pitchFamily="34" charset="-120"/>
              </a:rPr>
              <a:t>或「</a:t>
            </a:r>
            <a:r>
              <a:rPr lang="zh-TW" altLang="en-US" b="1" dirty="0">
                <a:solidFill>
                  <a:srgbClr val="C00000"/>
                </a:solidFill>
                <a:latin typeface="微軟正黑體" panose="020B0604030504040204" pitchFamily="34" charset="-120"/>
                <a:ea typeface="微軟正黑體" panose="020B0604030504040204" pitchFamily="34" charset="-120"/>
              </a:rPr>
              <a:t>您已完成網路登記志願序確定送出，不得修改</a:t>
            </a:r>
            <a:r>
              <a:rPr lang="zh-TW" altLang="en-US" b="1" dirty="0">
                <a:solidFill>
                  <a:schemeClr val="tx1"/>
                </a:solidFill>
                <a:latin typeface="微軟正黑體" panose="020B0604030504040204" pitchFamily="34" charset="-120"/>
                <a:ea typeface="微軟正黑體" panose="020B0604030504040204" pitchFamily="34" charset="-120"/>
              </a:rPr>
              <a:t>」訊息，</a:t>
            </a:r>
            <a:r>
              <a:rPr lang="zh-TW" altLang="en-US" b="1" dirty="0">
                <a:solidFill>
                  <a:srgbClr val="0000FF"/>
                </a:solidFill>
                <a:latin typeface="微軟正黑體" panose="020B0604030504040204" pitchFamily="34" charset="-120"/>
                <a:ea typeface="微軟正黑體" panose="020B0604030504040204" pitchFamily="34" charset="-120"/>
              </a:rPr>
              <a:t>即表示已完成網路登記志願序確定送出</a:t>
            </a:r>
            <a:r>
              <a:rPr lang="zh-TW" altLang="en-US" b="1"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9499837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426"/>
            <a:ext cx="12192000" cy="1597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 descr="聯合會logo"/>
          <p:cNvPicPr>
            <a:picLocks noChangeAspect="1" noChangeArrowheads="1"/>
          </p:cNvPicPr>
          <p:nvPr/>
        </p:nvPicPr>
        <p:blipFill>
          <a:blip r:embed="rId3" cstate="print"/>
          <a:srcRect/>
          <a:stretch>
            <a:fillRect/>
          </a:stretch>
        </p:blipFill>
        <p:spPr bwMode="auto">
          <a:xfrm>
            <a:off x="3621321" y="5051698"/>
            <a:ext cx="4695365" cy="843236"/>
          </a:xfrm>
          <a:prstGeom prst="rect">
            <a:avLst/>
          </a:prstGeom>
          <a:noFill/>
          <a:ln w="9525">
            <a:noFill/>
            <a:miter lim="800000"/>
            <a:headEnd/>
            <a:tailEnd/>
          </a:ln>
        </p:spPr>
      </p:pic>
      <p:pic>
        <p:nvPicPr>
          <p:cNvPr id="7" name="圖片 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2845" y="4109157"/>
            <a:ext cx="1083451" cy="1056778"/>
          </a:xfrm>
          <a:prstGeom prst="rect">
            <a:avLst/>
          </a:prstGeom>
          <a:noFill/>
        </p:spPr>
      </p:pic>
      <p:sp>
        <p:nvSpPr>
          <p:cNvPr id="4" name="矩形 3"/>
          <p:cNvSpPr/>
          <p:nvPr/>
        </p:nvSpPr>
        <p:spPr>
          <a:xfrm>
            <a:off x="-10885" y="66057"/>
            <a:ext cx="12192000" cy="633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855" y="1254018"/>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9" name="矩形 8"/>
          <p:cNvSpPr/>
          <p:nvPr/>
        </p:nvSpPr>
        <p:spPr>
          <a:xfrm>
            <a:off x="-2856" y="3078430"/>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內容版面配置區 2"/>
          <p:cNvSpPr>
            <a:spLocks noGrp="1"/>
          </p:cNvSpPr>
          <p:nvPr>
            <p:ph type="subTitle" idx="1"/>
          </p:nvPr>
        </p:nvSpPr>
        <p:spPr>
          <a:xfrm>
            <a:off x="1513115" y="995593"/>
            <a:ext cx="9144000" cy="1655762"/>
          </a:xfrm>
        </p:spPr>
        <p:txBody>
          <a:bodyPr>
            <a:noAutofit/>
          </a:bodyPr>
          <a:lstStyle/>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簡報完畢</a:t>
            </a:r>
            <a:endParaRPr lang="en-US" altLang="zh-TW"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endParaRPr>
          </a:p>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敬請指教</a:t>
            </a:r>
          </a:p>
        </p:txBody>
      </p:sp>
      <p:sp>
        <p:nvSpPr>
          <p:cNvPr id="10" name="投影片編號版面配置區 9"/>
          <p:cNvSpPr>
            <a:spLocks noGrp="1"/>
          </p:cNvSpPr>
          <p:nvPr>
            <p:ph type="sldNum" sz="quarter" idx="12"/>
          </p:nvPr>
        </p:nvSpPr>
        <p:spPr/>
        <p:txBody>
          <a:bodyPr/>
          <a:lstStyle/>
          <a:p>
            <a:fld id="{BFD9D296-0923-4B30-8558-81C121D8C7E7}" type="slidenum">
              <a:rPr lang="zh-TW" altLang="en-US" smtClean="0"/>
              <a:pPr/>
              <a:t>56</a:t>
            </a:fld>
            <a:endParaRPr lang="zh-TW" altLang="en-US" dirty="0"/>
          </a:p>
        </p:txBody>
      </p:sp>
      <p:sp>
        <p:nvSpPr>
          <p:cNvPr id="12" name="橢圓 11"/>
          <p:cNvSpPr/>
          <p:nvPr/>
        </p:nvSpPr>
        <p:spPr>
          <a:xfrm>
            <a:off x="9723333" y="1633739"/>
            <a:ext cx="1165314" cy="1165314"/>
          </a:xfrm>
          <a:prstGeom prst="ellipse">
            <a:avLst/>
          </a:prstGeom>
          <a:solidFill>
            <a:schemeClr val="accent4">
              <a:lumMod val="20000"/>
              <a:lumOff val="80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Picture 2" descr="https://caac.jctv.ntut.edu.tw/105generalquery/image/applyLogo.gif"/>
          <p:cNvPicPr>
            <a:picLocks noChangeAspect="1" noChangeArrowheads="1"/>
          </p:cNvPicPr>
          <p:nvPr/>
        </p:nvPicPr>
        <p:blipFill>
          <a:blip r:embed="rId5" cstate="print"/>
          <a:srcRect/>
          <a:stretch>
            <a:fillRect/>
          </a:stretch>
        </p:blipFill>
        <p:spPr bwMode="auto">
          <a:xfrm>
            <a:off x="9749627" y="1716594"/>
            <a:ext cx="1085380" cy="1103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49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1"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2)">
                                      <p:cBhvr>
                                        <p:cTn id="24"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1166570" y="2423885"/>
            <a:ext cx="10459244" cy="3428460"/>
          </a:xfrm>
        </p:spPr>
        <p:txBody>
          <a:bodyPr>
            <a:normAutofit lnSpcReduction="10000"/>
          </a:bodyPr>
          <a:lstStyle/>
          <a:p>
            <a:pPr>
              <a:lnSpc>
                <a:spcPct val="150000"/>
              </a:lnSpc>
              <a:buBlip>
                <a:blip r:embed="rId3"/>
              </a:buBlip>
            </a:pPr>
            <a:r>
              <a:rPr lang="zh-TW" altLang="en-US" sz="2100" dirty="0">
                <a:solidFill>
                  <a:srgbClr val="000000"/>
                </a:solidFill>
                <a:latin typeface="微軟正黑體" panose="020B0604030504040204" pitchFamily="34" charset="-120"/>
                <a:ea typeface="微軟正黑體" panose="020B0604030504040204" pitchFamily="34" charset="-120"/>
              </a:rPr>
              <a:t>首次進入系統須</a:t>
            </a:r>
            <a:r>
              <a:rPr lang="zh-TW" altLang="en-US" sz="2100" dirty="0">
                <a:solidFill>
                  <a:srgbClr val="FF0000"/>
                </a:solidFill>
                <a:latin typeface="微軟正黑體" panose="020B0604030504040204" pitchFamily="34" charset="-120"/>
                <a:ea typeface="微軟正黑體" panose="020B0604030504040204" pitchFamily="34" charset="-120"/>
              </a:rPr>
              <a:t>自行設定</a:t>
            </a:r>
            <a:r>
              <a:rPr lang="zh-TW" altLang="en-US" sz="2100" dirty="0">
                <a:solidFill>
                  <a:srgbClr val="000000"/>
                </a:solidFill>
                <a:latin typeface="微軟正黑體" panose="020B0604030504040204" pitchFamily="34" charset="-120"/>
                <a:ea typeface="微軟正黑體" panose="020B0604030504040204" pitchFamily="34" charset="-120"/>
              </a:rPr>
              <a:t>通行碼</a:t>
            </a:r>
            <a:endParaRPr lang="en-US" altLang="zh-TW" sz="2100" dirty="0">
              <a:solidFill>
                <a:srgbClr val="000000"/>
              </a:solidFill>
              <a:latin typeface="微軟正黑體" panose="020B0604030504040204" pitchFamily="34" charset="-120"/>
              <a:ea typeface="微軟正黑體" panose="020B0604030504040204" pitchFamily="34" charset="-120"/>
            </a:endParaRPr>
          </a:p>
          <a:p>
            <a:pPr>
              <a:lnSpc>
                <a:spcPct val="150000"/>
              </a:lnSpc>
              <a:buBlip>
                <a:blip r:embed="rId3"/>
              </a:buBlip>
            </a:pP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112.4.19(</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100" dirty="0">
                <a:latin typeface="微軟正黑體" panose="020B0604030504040204" pitchFamily="34" charset="-120"/>
                <a:ea typeface="微軟正黑體" panose="020B0604030504040204" pitchFamily="34" charset="-120"/>
              </a:rPr>
              <a:t>登錄</a:t>
            </a:r>
            <a:r>
              <a:rPr lang="zh-TW" altLang="en-US" sz="2100" b="1" dirty="0">
                <a:latin typeface="微軟正黑體" panose="020B0604030504040204" pitchFamily="34" charset="-120"/>
                <a:ea typeface="微軟正黑體" panose="020B0604030504040204" pitchFamily="34" charset="-120"/>
              </a:rPr>
              <a:t>低收入戶</a:t>
            </a:r>
            <a:r>
              <a:rPr lang="zh-TW" altLang="en-US" sz="2100" dirty="0">
                <a:latin typeface="微軟正黑體" panose="020B0604030504040204" pitchFamily="34" charset="-120"/>
                <a:ea typeface="微軟正黑體" panose="020B0604030504040204" pitchFamily="34" charset="-120"/>
              </a:rPr>
              <a:t>或</a:t>
            </a:r>
            <a:r>
              <a:rPr lang="zh-TW" altLang="en-US" sz="2100" b="1" dirty="0">
                <a:latin typeface="微軟正黑體" panose="020B0604030504040204" pitchFamily="34" charset="-120"/>
                <a:ea typeface="微軟正黑體" panose="020B0604030504040204" pitchFamily="34" charset="-120"/>
              </a:rPr>
              <a:t>中低收入戶</a:t>
            </a:r>
            <a:r>
              <a:rPr lang="zh-TW" altLang="en-US" sz="2100" dirty="0">
                <a:latin typeface="微軟正黑體" panose="020B0604030504040204" pitchFamily="34" charset="-120"/>
                <a:ea typeface="微軟正黑體" panose="020B0604030504040204" pitchFamily="34" charset="-120"/>
              </a:rPr>
              <a:t>身分資料</a:t>
            </a:r>
            <a:endParaRPr lang="en-US" altLang="zh-TW" sz="2100" dirty="0">
              <a:latin typeface="微軟正黑體" panose="020B0604030504040204" pitchFamily="34" charset="-120"/>
              <a:ea typeface="微軟正黑體" panose="020B0604030504040204" pitchFamily="34" charset="-120"/>
            </a:endParaRPr>
          </a:p>
          <a:p>
            <a:pPr>
              <a:lnSpc>
                <a:spcPct val="150000"/>
              </a:lnSpc>
              <a:buBlip>
                <a:blip r:embed="rId3"/>
              </a:buBlip>
            </a:pPr>
            <a:r>
              <a:rPr lang="en-US" altLang="zh-TW" sz="2100" b="1" dirty="0">
                <a:solidFill>
                  <a:srgbClr val="FF0000"/>
                </a:solidFill>
                <a:latin typeface="微軟正黑體" panose="020B0604030504040204" pitchFamily="34" charset="-120"/>
                <a:ea typeface="微軟正黑體" panose="020B0604030504040204" pitchFamily="34" charset="-120"/>
              </a:rPr>
              <a:t>112.4.19(</a:t>
            </a:r>
            <a:r>
              <a:rPr lang="zh-TW" altLang="en-US" sz="2100" b="1" dirty="0">
                <a:solidFill>
                  <a:srgbClr val="FF0000"/>
                </a:solidFill>
                <a:latin typeface="微軟正黑體" panose="020B0604030504040204" pitchFamily="34" charset="-120"/>
                <a:ea typeface="微軟正黑體" panose="020B0604030504040204" pitchFamily="34" charset="-120"/>
              </a:rPr>
              <a:t>三</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前</a:t>
            </a:r>
            <a:r>
              <a:rPr lang="zh-TW" altLang="en-US" sz="2100" dirty="0">
                <a:latin typeface="微軟正黑體" panose="020B0604030504040204" pitchFamily="34" charset="-120"/>
                <a:ea typeface="微軟正黑體" panose="020B0604030504040204" pitchFamily="34" charset="-120"/>
              </a:rPr>
              <a:t>繳寄相關文件至本委員會審查</a:t>
            </a:r>
            <a:r>
              <a:rPr lang="en-US" altLang="zh-TW" sz="2100" dirty="0">
                <a:latin typeface="微軟正黑體" panose="020B0604030504040204" pitchFamily="34" charset="-120"/>
                <a:ea typeface="微軟正黑體" panose="020B0604030504040204" pitchFamily="34" charset="-120"/>
              </a:rPr>
              <a:t>(</a:t>
            </a:r>
            <a:r>
              <a:rPr lang="zh-TW" altLang="en-US" sz="2100" dirty="0">
                <a:solidFill>
                  <a:srgbClr val="0000FF"/>
                </a:solidFill>
                <a:latin typeface="微軟正黑體" panose="020B0604030504040204" pitchFamily="34" charset="-120"/>
                <a:ea typeface="微軟正黑體" panose="020B0604030504040204" pitchFamily="34" charset="-120"/>
              </a:rPr>
              <a:t>郵戳為憑</a:t>
            </a:r>
            <a:r>
              <a:rPr lang="en-US" altLang="zh-TW" sz="2100" dirty="0">
                <a:latin typeface="微軟正黑體" panose="020B0604030504040204" pitchFamily="34" charset="-120"/>
                <a:ea typeface="微軟正黑體" panose="020B0604030504040204" pitchFamily="34" charset="-120"/>
              </a:rPr>
              <a:t>)</a:t>
            </a:r>
          </a:p>
          <a:p>
            <a:pPr>
              <a:lnSpc>
                <a:spcPct val="150000"/>
              </a:lnSpc>
              <a:buBlip>
                <a:blip r:embed="rId3"/>
              </a:buBlip>
            </a:pPr>
            <a:r>
              <a:rPr lang="zh-TW" altLang="en-US" sz="2100" dirty="0">
                <a:latin typeface="微軟正黑體" panose="020B0604030504040204" pitchFamily="34" charset="-120"/>
                <a:ea typeface="微軟正黑體" panose="020B0604030504040204" pitchFamily="34" charset="-120"/>
              </a:rPr>
              <a:t>繳費身分審查結果於</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112.4.26(</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100" dirty="0">
                <a:latin typeface="微軟正黑體" panose="020B0604030504040204" pitchFamily="34" charset="-120"/>
                <a:ea typeface="微軟正黑體" panose="020B0604030504040204" pitchFamily="34" charset="-120"/>
              </a:rPr>
              <a:t>起公告</a:t>
            </a:r>
            <a:endParaRPr lang="en-US" altLang="zh-TW" sz="2100" dirty="0">
              <a:latin typeface="微軟正黑體" panose="020B0604030504040204" pitchFamily="34" charset="-120"/>
              <a:ea typeface="微軟正黑體" panose="020B0604030504040204" pitchFamily="34" charset="-120"/>
            </a:endParaRPr>
          </a:p>
          <a:p>
            <a:pPr>
              <a:lnSpc>
                <a:spcPct val="150000"/>
              </a:lnSpc>
              <a:buBlip>
                <a:blip r:embed="rId3"/>
              </a:buBlip>
            </a:pPr>
            <a:r>
              <a:rPr lang="zh-TW" altLang="zh-TW" sz="2100" spc="-20" dirty="0">
                <a:latin typeface="微軟正黑體" panose="020B0604030504040204" pitchFamily="34" charset="-120"/>
                <a:ea typeface="微軟正黑體" panose="020B0604030504040204" pitchFamily="34" charset="-120"/>
              </a:rPr>
              <a:t>本項審查結果僅與考生之</a:t>
            </a:r>
            <a:r>
              <a:rPr lang="zh-TW" altLang="zh-TW" sz="2100" spc="-20" dirty="0">
                <a:solidFill>
                  <a:srgbClr val="FF0000"/>
                </a:solidFill>
                <a:latin typeface="微軟正黑體" panose="020B0604030504040204" pitchFamily="34" charset="-120"/>
                <a:ea typeface="微軟正黑體" panose="020B0604030504040204" pitchFamily="34" charset="-120"/>
              </a:rPr>
              <a:t>報名費</a:t>
            </a:r>
            <a:r>
              <a:rPr lang="zh-TW" altLang="zh-TW" sz="2100" spc="-20" dirty="0">
                <a:latin typeface="微軟正黑體" panose="020B0604030504040204" pitchFamily="34" charset="-120"/>
                <a:ea typeface="微軟正黑體" panose="020B0604030504040204" pitchFamily="34" charset="-120"/>
              </a:rPr>
              <a:t>與</a:t>
            </a:r>
            <a:r>
              <a:rPr lang="zh-TW" altLang="zh-TW" sz="2100" spc="-20" dirty="0">
                <a:solidFill>
                  <a:srgbClr val="FF0000"/>
                </a:solidFill>
                <a:latin typeface="微軟正黑體" panose="020B0604030504040204" pitchFamily="34" charset="-120"/>
                <a:ea typeface="微軟正黑體" panose="020B0604030504040204" pitchFamily="34" charset="-120"/>
              </a:rPr>
              <a:t>指定項目甄審費</a:t>
            </a:r>
            <a:r>
              <a:rPr lang="zh-TW" altLang="en-US" sz="2100" spc="-20" dirty="0">
                <a:latin typeface="微軟正黑體" panose="020B0604030504040204" pitchFamily="34" charset="-120"/>
                <a:ea typeface="微軟正黑體" panose="020B0604030504040204" pitchFamily="34" charset="-120"/>
              </a:rPr>
              <a:t>減免身分</a:t>
            </a:r>
            <a:r>
              <a:rPr lang="zh-TW" altLang="zh-TW" sz="2100" spc="-20" dirty="0">
                <a:latin typeface="微軟正黑體" panose="020B0604030504040204" pitchFamily="34" charset="-120"/>
                <a:ea typeface="微軟正黑體" panose="020B0604030504040204" pitchFamily="34" charset="-120"/>
              </a:rPr>
              <a:t>有關</a:t>
            </a:r>
            <a:r>
              <a:rPr lang="zh-TW" altLang="en-US" sz="2100" spc="-20" dirty="0">
                <a:latin typeface="微軟正黑體" panose="020B0604030504040204" pitchFamily="34" charset="-120"/>
                <a:ea typeface="微軟正黑體" panose="020B0604030504040204" pitchFamily="34" charset="-120"/>
              </a:rPr>
              <a:t>，</a:t>
            </a:r>
            <a:r>
              <a:rPr lang="zh-TW" altLang="zh-TW" sz="2100" spc="-20" dirty="0">
                <a:latin typeface="微軟正黑體" panose="020B0604030504040204" pitchFamily="34" charset="-120"/>
                <a:ea typeface="微軟正黑體" panose="020B0604030504040204" pitchFamily="34" charset="-120"/>
              </a:rPr>
              <a:t>未於規定時間內登錄身分或身分審查未通過者，均以</a:t>
            </a:r>
            <a:r>
              <a:rPr lang="zh-TW" altLang="zh-TW" sz="2100" spc="-20" dirty="0">
                <a:solidFill>
                  <a:srgbClr val="FF0000"/>
                </a:solidFill>
                <a:latin typeface="微軟正黑體" panose="020B0604030504040204" pitchFamily="34" charset="-120"/>
                <a:ea typeface="微軟正黑體" panose="020B0604030504040204" pitchFamily="34" charset="-120"/>
              </a:rPr>
              <a:t>一般生</a:t>
            </a:r>
            <a:r>
              <a:rPr lang="zh-TW" altLang="zh-TW" sz="2100" spc="-20" dirty="0">
                <a:latin typeface="微軟正黑體" panose="020B0604030504040204" pitchFamily="34" charset="-120"/>
                <a:ea typeface="微軟正黑體" panose="020B0604030504040204" pitchFamily="34" charset="-120"/>
              </a:rPr>
              <a:t>身分繳費</a:t>
            </a:r>
            <a:endParaRPr lang="en-US" altLang="zh-TW" sz="2100" spc="-20" dirty="0">
              <a:latin typeface="微軟正黑體" panose="020B0604030504040204" pitchFamily="34" charset="-120"/>
              <a:ea typeface="微軟正黑體" panose="020B0604030504040204" pitchFamily="34" charset="-120"/>
            </a:endParaRPr>
          </a:p>
        </p:txBody>
      </p:sp>
      <p:sp>
        <p:nvSpPr>
          <p:cNvPr id="1946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30" name="圓角矩形 29"/>
          <p:cNvSpPr/>
          <p:nvPr/>
        </p:nvSpPr>
        <p:spPr>
          <a:xfrm>
            <a:off x="1166570" y="999371"/>
            <a:ext cx="2428875" cy="578882"/>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繳費身分審查</a:t>
            </a:r>
          </a:p>
        </p:txBody>
      </p:sp>
      <p:grpSp>
        <p:nvGrpSpPr>
          <p:cNvPr id="2" name="群組 1"/>
          <p:cNvGrpSpPr/>
          <p:nvPr/>
        </p:nvGrpSpPr>
        <p:grpSpPr>
          <a:xfrm>
            <a:off x="8888487" y="862042"/>
            <a:ext cx="3084438" cy="1432422"/>
            <a:chOff x="5988125" y="214313"/>
            <a:chExt cx="3084438" cy="1432422"/>
          </a:xfrm>
        </p:grpSpPr>
        <p:grpSp>
          <p:nvGrpSpPr>
            <p:cNvPr id="24" name="群組 7"/>
            <p:cNvGrpSpPr>
              <a:grpSpLocks/>
            </p:cNvGrpSpPr>
            <p:nvPr/>
          </p:nvGrpSpPr>
          <p:grpSpPr bwMode="auto">
            <a:xfrm>
              <a:off x="6462713" y="214313"/>
              <a:ext cx="2609850" cy="1431925"/>
              <a:chOff x="6690632" y="1068877"/>
              <a:chExt cx="2609942" cy="1217115"/>
            </a:xfrm>
          </p:grpSpPr>
          <p:cxnSp>
            <p:nvCxnSpPr>
              <p:cNvPr id="25" name="直線單箭頭接點 8"/>
              <p:cNvCxnSpPr>
                <a:cxnSpLocks noChangeShapeType="1"/>
                <a:endCxn id="3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26" name="圓角矩形 25"/>
              <p:cNvSpPr/>
              <p:nvPr/>
            </p:nvSpPr>
            <p:spPr bwMode="auto">
              <a:xfrm>
                <a:off x="6690632"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繳交報名費及</a:t>
                </a:r>
                <a:endParaRPr lang="en-US" altLang="zh-TW" sz="1400" dirty="0">
                  <a:solidFill>
                    <a:schemeClr val="tx1"/>
                  </a:solidFill>
                  <a:latin typeface="華康儷楷書" panose="03000509000000000000" pitchFamily="65" charset="-120"/>
                  <a:ea typeface="華康儷楷書" panose="03000509000000000000" pitchFamily="65" charset="-120"/>
                </a:endParaRPr>
              </a:p>
            </p:txBody>
          </p:sp>
          <p:sp>
            <p:nvSpPr>
              <p:cNvPr id="29" name="圓角矩形 28"/>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31" name="圓角矩形 3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32" name="圓角矩形 3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33" name="圓角矩形 3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34" name="直線單箭頭接點 14"/>
              <p:cNvCxnSpPr>
                <a:cxnSpLocks noChangeShapeType="1"/>
                <a:stCxn id="26" idx="3"/>
                <a:endCxn id="29"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5" name="直線單箭頭接點 15"/>
              <p:cNvCxnSpPr>
                <a:cxnSpLocks noChangeShapeType="1"/>
                <a:stCxn id="29" idx="3"/>
                <a:endCxn id="3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6" name="直線單箭頭接點 16"/>
              <p:cNvCxnSpPr>
                <a:cxnSpLocks noChangeShapeType="1"/>
                <a:stCxn id="31" idx="3"/>
                <a:endCxn id="3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37" name="直線單箭頭接點 17"/>
              <p:cNvCxnSpPr>
                <a:cxnSpLocks noChangeShapeType="1"/>
                <a:stCxn id="32" idx="3"/>
                <a:endCxn id="3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8" name="圓角矩形 3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21" name="圓角矩形 20"/>
            <p:cNvSpPr/>
            <p:nvPr/>
          </p:nvSpPr>
          <p:spPr bwMode="auto">
            <a:xfrm>
              <a:off x="5988125" y="217985"/>
              <a:ext cx="357187" cy="1428750"/>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bg1"/>
                  </a:solidFill>
                  <a:latin typeface="華康儷楷書" panose="03000509000000000000" pitchFamily="65" charset="-120"/>
                  <a:ea typeface="華康儷楷書" panose="03000509000000000000" pitchFamily="65" charset="-120"/>
                </a:rPr>
                <a:t>繳費身分審查</a:t>
              </a:r>
            </a:p>
          </p:txBody>
        </p:sp>
        <p:cxnSp>
          <p:nvCxnSpPr>
            <p:cNvPr id="22"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3" name="矩形 2"/>
          <p:cNvSpPr/>
          <p:nvPr/>
        </p:nvSpPr>
        <p:spPr>
          <a:xfrm>
            <a:off x="1166570" y="1682209"/>
            <a:ext cx="6163829" cy="461665"/>
          </a:xfrm>
          <a:prstGeom prst="rect">
            <a:avLst/>
          </a:prstGeom>
        </p:spPr>
        <p:txBody>
          <a:bodyPr wrap="squar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112.4.17(</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)10:00-112.4.19(</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圓角矩形 20">
            <a:extLst>
              <a:ext uri="{FF2B5EF4-FFF2-40B4-BE49-F238E27FC236}">
                <a16:creationId xmlns:a16="http://schemas.microsoft.com/office/drawing/2014/main" id="{059F84A4-7CD8-4CA4-9315-44B434A9E262}"/>
              </a:ext>
            </a:extLst>
          </p:cNvPr>
          <p:cNvSpPr/>
          <p:nvPr/>
        </p:nvSpPr>
        <p:spPr bwMode="auto">
          <a:xfrm>
            <a:off x="8438383" y="862042"/>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7"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28793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946732" y="2109738"/>
            <a:ext cx="11092868" cy="3808826"/>
          </a:xfrm>
        </p:spPr>
        <p:txBody>
          <a:bodyPr>
            <a:noAutofit/>
          </a:bodyPr>
          <a:lstStyle/>
          <a:p>
            <a:pPr>
              <a:lnSpc>
                <a:spcPts val="3000"/>
              </a:lnSpc>
              <a:spcBef>
                <a:spcPts val="600"/>
              </a:spcBef>
              <a:buBlip>
                <a:blip r:embed="rId3"/>
              </a:buBlip>
            </a:pPr>
            <a:r>
              <a:rPr lang="zh-TW" altLang="en-US" sz="2100" dirty="0">
                <a:solidFill>
                  <a:srgbClr val="000000"/>
                </a:solidFill>
                <a:latin typeface="微軟正黑體" panose="020B0604030504040204" pitchFamily="34" charset="-120"/>
                <a:ea typeface="微軟正黑體" panose="020B0604030504040204" pitchFamily="34" charset="-120"/>
              </a:rPr>
              <a:t>首次進入系統須</a:t>
            </a:r>
            <a:r>
              <a:rPr lang="zh-TW" altLang="en-US" sz="2100" dirty="0">
                <a:solidFill>
                  <a:srgbClr val="FF0000"/>
                </a:solidFill>
                <a:latin typeface="微軟正黑體" panose="020B0604030504040204" pitchFamily="34" charset="-120"/>
                <a:ea typeface="微軟正黑體" panose="020B0604030504040204" pitchFamily="34" charset="-120"/>
              </a:rPr>
              <a:t>自行設定</a:t>
            </a:r>
            <a:r>
              <a:rPr lang="zh-TW" altLang="en-US" sz="2100" dirty="0">
                <a:solidFill>
                  <a:srgbClr val="000000"/>
                </a:solidFill>
                <a:latin typeface="微軟正黑體" panose="020B0604030504040204" pitchFamily="34" charset="-120"/>
                <a:ea typeface="微軟正黑體" panose="020B0604030504040204" pitchFamily="34" charset="-120"/>
              </a:rPr>
              <a:t>通行碼</a:t>
            </a:r>
            <a:endParaRPr lang="en-US" altLang="zh-TW" sz="2100" dirty="0">
              <a:solidFill>
                <a:srgbClr val="000000"/>
              </a:solidFill>
              <a:latin typeface="微軟正黑體" panose="020B0604030504040204" pitchFamily="34" charset="-120"/>
              <a:ea typeface="微軟正黑體" panose="020B0604030504040204" pitchFamily="34" charset="-120"/>
            </a:endParaRPr>
          </a:p>
          <a:p>
            <a:pPr>
              <a:lnSpc>
                <a:spcPct val="100000"/>
              </a:lnSpc>
              <a:spcBef>
                <a:spcPts val="600"/>
              </a:spcBef>
              <a:buBlip>
                <a:blip r:embed="rId3"/>
              </a:buBlip>
            </a:pP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112.5.8(</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)24:00</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繳交報名費</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(200</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，依系統產生帳號至金融機構繳交，不可合併繳費！</a:t>
            </a:r>
            <a:b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經本委員會審核通過之低收入戶考生免繳報名費。</a:t>
            </a:r>
            <a:b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經本委員會審核通過之中低收入戶生考生報名費減免</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60%(80</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3000"/>
              </a:lnSpc>
              <a:spcBef>
                <a:spcPts val="600"/>
              </a:spcBef>
              <a:buBlip>
                <a:blip r:embed="rId3"/>
              </a:buBlip>
            </a:pP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112.5.9(</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100" dirty="0">
                <a:latin typeface="微軟正黑體" panose="020B0604030504040204" pitchFamily="34" charset="-120"/>
                <a:ea typeface="微軟正黑體" panose="020B0604030504040204" pitchFamily="34" charset="-120"/>
              </a:rPr>
              <a:t>登錄資格審查資料</a:t>
            </a:r>
            <a:endParaRPr lang="en-US" altLang="zh-TW" sz="2100" dirty="0">
              <a:latin typeface="微軟正黑體" panose="020B0604030504040204" pitchFamily="34" charset="-120"/>
              <a:ea typeface="微軟正黑體" panose="020B0604030504040204" pitchFamily="34" charset="-120"/>
            </a:endParaRPr>
          </a:p>
          <a:p>
            <a:pPr>
              <a:lnSpc>
                <a:spcPts val="3000"/>
              </a:lnSpc>
              <a:spcBef>
                <a:spcPts val="600"/>
              </a:spcBef>
              <a:buBlip>
                <a:blip r:embed="rId3"/>
              </a:buBlip>
            </a:pP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112.5.9(</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100" dirty="0">
                <a:latin typeface="微軟正黑體" panose="020B0604030504040204" pitchFamily="34" charset="-120"/>
                <a:ea typeface="微軟正黑體" panose="020B0604030504040204" pitchFamily="34" charset="-120"/>
              </a:rPr>
              <a:t>繳寄</a:t>
            </a:r>
            <a:r>
              <a:rPr lang="zh-TW" altLang="en-US" sz="2100" dirty="0">
                <a:solidFill>
                  <a:srgbClr val="FF0000"/>
                </a:solidFill>
                <a:latin typeface="微軟正黑體" panose="020B0604030504040204" pitchFamily="34" charset="-120"/>
                <a:ea typeface="微軟正黑體" panose="020B0604030504040204" pitchFamily="34" charset="-120"/>
              </a:rPr>
              <a:t>紙本</a:t>
            </a:r>
            <a:r>
              <a:rPr lang="zh-TW" altLang="en-US" sz="2100" dirty="0">
                <a:latin typeface="微軟正黑體" panose="020B0604030504040204" pitchFamily="34" charset="-120"/>
                <a:ea typeface="微軟正黑體" panose="020B0604030504040204" pitchFamily="34" charset="-120"/>
              </a:rPr>
              <a:t>相關文件至本委員會審查</a:t>
            </a: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郵戳為憑</a:t>
            </a:r>
            <a:r>
              <a:rPr lang="en-US" altLang="zh-TW" sz="2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3000"/>
              </a:lnSpc>
              <a:spcBef>
                <a:spcPts val="600"/>
              </a:spcBef>
              <a:buBlip>
                <a:blip r:embed="rId3"/>
              </a:buBlip>
            </a:pPr>
            <a:r>
              <a:rPr lang="zh-TW" altLang="en-US" sz="2100" dirty="0">
                <a:latin typeface="微軟正黑體" panose="020B0604030504040204" pitchFamily="34" charset="-120"/>
                <a:ea typeface="微軟正黑體" panose="020B0604030504040204" pitchFamily="34" charset="-120"/>
              </a:rPr>
              <a:t>優待加分比率依競賽優勝名次及證照等級及其優待加分標準處理</a:t>
            </a:r>
          </a:p>
          <a:p>
            <a:pPr>
              <a:lnSpc>
                <a:spcPts val="3000"/>
              </a:lnSpc>
              <a:spcBef>
                <a:spcPts val="600"/>
              </a:spcBef>
              <a:buBlip>
                <a:blip r:embed="rId3"/>
              </a:buBlip>
            </a:pPr>
            <a:r>
              <a:rPr lang="zh-TW" altLang="en-US" sz="2100" dirty="0">
                <a:latin typeface="微軟正黑體" panose="020B0604030504040204" pitchFamily="34" charset="-120"/>
                <a:ea typeface="微軟正黑體" panose="020B0604030504040204" pitchFamily="34" charset="-120"/>
              </a:rPr>
              <a:t>全國性各項技藝技能競賽依簡章規定辦理</a:t>
            </a:r>
            <a:r>
              <a:rPr lang="en-US" altLang="zh-TW" sz="2100" dirty="0">
                <a:latin typeface="微軟正黑體" panose="020B0604030504040204" pitchFamily="34" charset="-120"/>
                <a:ea typeface="微軟正黑體" panose="020B0604030504040204" pitchFamily="34" charset="-120"/>
              </a:rPr>
              <a:t>(</a:t>
            </a:r>
            <a:r>
              <a:rPr lang="zh-TW" altLang="en-US" sz="2100" dirty="0">
                <a:latin typeface="微軟正黑體" panose="020B0604030504040204" pitchFamily="34" charset="-120"/>
                <a:ea typeface="微軟正黑體" panose="020B0604030504040204" pitchFamily="34" charset="-120"/>
              </a:rPr>
              <a:t>均正面表列</a:t>
            </a:r>
            <a:r>
              <a:rPr lang="en-US" altLang="zh-TW" sz="2100" dirty="0">
                <a:latin typeface="微軟正黑體" panose="020B0604030504040204" pitchFamily="34" charset="-120"/>
                <a:ea typeface="微軟正黑體" panose="020B0604030504040204" pitchFamily="34" charset="-120"/>
              </a:rPr>
              <a:t>)</a:t>
            </a:r>
            <a:endParaRPr lang="zh-TW" altLang="en-US" sz="2100" dirty="0">
              <a:latin typeface="微軟正黑體" panose="020B0604030504040204" pitchFamily="34" charset="-120"/>
              <a:ea typeface="微軟正黑體" panose="020B0604030504040204" pitchFamily="34" charset="-120"/>
            </a:endParaRPr>
          </a:p>
          <a:p>
            <a:pPr>
              <a:lnSpc>
                <a:spcPts val="3000"/>
              </a:lnSpc>
              <a:spcBef>
                <a:spcPts val="600"/>
              </a:spcBef>
              <a:buBlip>
                <a:blip r:embed="rId3"/>
              </a:buBlip>
            </a:pPr>
            <a:r>
              <a:rPr lang="zh-TW" altLang="en-US" sz="2100" dirty="0">
                <a:latin typeface="微軟正黑體" panose="020B0604030504040204" pitchFamily="34" charset="-120"/>
                <a:ea typeface="微軟正黑體" panose="020B0604030504040204" pitchFamily="34" charset="-120"/>
              </a:rPr>
              <a:t>其他國際性特殊技藝技能競賽，召開技術會議審查</a:t>
            </a:r>
            <a:endParaRPr lang="en-US" altLang="zh-TW" sz="2100" dirty="0">
              <a:latin typeface="微軟正黑體" panose="020B0604030504040204" pitchFamily="34" charset="-120"/>
              <a:ea typeface="微軟正黑體" panose="020B0604030504040204" pitchFamily="34" charset="-120"/>
            </a:endParaRPr>
          </a:p>
        </p:txBody>
      </p:sp>
      <p:sp>
        <p:nvSpPr>
          <p:cNvPr id="19464"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ct val="0"/>
              </a:spcBef>
              <a:buFontTx/>
              <a:buNone/>
            </a:pPr>
            <a:endParaRPr lang="zh-TW" altLang="en-US" sz="1800">
              <a:latin typeface="華康儷楷書" panose="03000509000000000000" pitchFamily="65" charset="-120"/>
              <a:ea typeface="華康儷楷書" panose="03000509000000000000" pitchFamily="65" charset="-120"/>
            </a:endParaRPr>
          </a:p>
        </p:txBody>
      </p:sp>
      <p:sp>
        <p:nvSpPr>
          <p:cNvPr id="30" name="圓角矩形 29"/>
          <p:cNvSpPr/>
          <p:nvPr/>
        </p:nvSpPr>
        <p:spPr>
          <a:xfrm>
            <a:off x="946732" y="926868"/>
            <a:ext cx="4634918" cy="594062"/>
          </a:xfrm>
          <a:prstGeom prst="roundRect">
            <a:avLst>
              <a:gd name="adj" fmla="val 21734"/>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2800" kern="0" dirty="0">
                <a:latin typeface="微軟正黑體" panose="020B0604030504040204" pitchFamily="34" charset="-120"/>
                <a:ea typeface="微軟正黑體" panose="020B0604030504040204" pitchFamily="34" charset="-120"/>
                <a:cs typeface="華康中黑體" pitchFamily="49" charset="-120"/>
              </a:rPr>
              <a:t>繳交報名費及資格審查</a:t>
            </a:r>
          </a:p>
        </p:txBody>
      </p:sp>
      <p:sp>
        <p:nvSpPr>
          <p:cNvPr id="26"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2" name="矩形 1"/>
          <p:cNvSpPr/>
          <p:nvPr/>
        </p:nvSpPr>
        <p:spPr>
          <a:xfrm>
            <a:off x="946732" y="1657038"/>
            <a:ext cx="5570756" cy="461665"/>
          </a:xfrm>
          <a:prstGeom prst="rect">
            <a:avLst/>
          </a:prstGeom>
        </p:spPr>
        <p:txBody>
          <a:bodyPr wrap="non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112.5.2(</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)10:00-112.5.9(</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 name="群組 2">
            <a:extLst>
              <a:ext uri="{FF2B5EF4-FFF2-40B4-BE49-F238E27FC236}">
                <a16:creationId xmlns:a16="http://schemas.microsoft.com/office/drawing/2014/main" id="{A493AF14-ADE2-4370-A39A-3BB9D0C3683A}"/>
              </a:ext>
            </a:extLst>
          </p:cNvPr>
          <p:cNvGrpSpPr/>
          <p:nvPr/>
        </p:nvGrpSpPr>
        <p:grpSpPr>
          <a:xfrm>
            <a:off x="8438383" y="855552"/>
            <a:ext cx="3525017" cy="1435240"/>
            <a:chOff x="8438383" y="855552"/>
            <a:chExt cx="3525017" cy="1435240"/>
          </a:xfrm>
        </p:grpSpPr>
        <p:grpSp>
          <p:nvGrpSpPr>
            <p:cNvPr id="21" name="群組 20"/>
            <p:cNvGrpSpPr/>
            <p:nvPr/>
          </p:nvGrpSpPr>
          <p:grpSpPr>
            <a:xfrm>
              <a:off x="8878962" y="855552"/>
              <a:ext cx="3084438" cy="1432422"/>
              <a:chOff x="5988125" y="214313"/>
              <a:chExt cx="3084438" cy="1432422"/>
            </a:xfrm>
          </p:grpSpPr>
          <p:grpSp>
            <p:nvGrpSpPr>
              <p:cNvPr id="22" name="群組 7"/>
              <p:cNvGrpSpPr>
                <a:grpSpLocks/>
              </p:cNvGrpSpPr>
              <p:nvPr/>
            </p:nvGrpSpPr>
            <p:grpSpPr bwMode="auto">
              <a:xfrm>
                <a:off x="6462713" y="214313"/>
                <a:ext cx="2609850" cy="1431925"/>
                <a:chOff x="6690632" y="1068877"/>
                <a:chExt cx="2609942" cy="1217115"/>
              </a:xfrm>
            </p:grpSpPr>
            <p:cxnSp>
              <p:nvCxnSpPr>
                <p:cNvPr id="28" name="直線單箭頭接點 8"/>
                <p:cNvCxnSpPr>
                  <a:cxnSpLocks noChangeShapeType="1"/>
                  <a:endCxn id="48" idx="1"/>
                </p:cNvCxnSpPr>
                <p:nvPr/>
              </p:nvCxnSpPr>
              <p:spPr bwMode="auto">
                <a:xfrm>
                  <a:off x="8826152" y="1676100"/>
                  <a:ext cx="117232" cy="1350"/>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39" name="圓角矩形 38"/>
                <p:cNvSpPr/>
                <p:nvPr/>
              </p:nvSpPr>
              <p:spPr bwMode="auto">
                <a:xfrm>
                  <a:off x="6690632" y="1071576"/>
                  <a:ext cx="357200" cy="1214416"/>
                </a:xfrm>
                <a:prstGeom prst="roundRect">
                  <a:avLst/>
                </a:prstGeom>
                <a:solidFill>
                  <a:schemeClr val="accent6">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資格審查</a:t>
                  </a:r>
                </a:p>
                <a:p>
                  <a:pPr algn="dist">
                    <a:defRPr/>
                  </a:pPr>
                  <a:r>
                    <a:rPr lang="zh-TW" altLang="en-US" sz="1400" dirty="0">
                      <a:solidFill>
                        <a:schemeClr val="bg1"/>
                      </a:solidFill>
                      <a:latin typeface="華康儷楷書" panose="03000509000000000000" pitchFamily="65" charset="-120"/>
                      <a:ea typeface="華康儷楷書" panose="03000509000000000000" pitchFamily="65" charset="-120"/>
                    </a:rPr>
                    <a:t>繳交報名費及</a:t>
                  </a:r>
                  <a:endParaRPr lang="en-US" altLang="zh-TW" sz="1400" dirty="0">
                    <a:solidFill>
                      <a:schemeClr val="bg1"/>
                    </a:solidFill>
                    <a:latin typeface="華康儷楷書" panose="03000509000000000000" pitchFamily="65" charset="-120"/>
                    <a:ea typeface="華康儷楷書" panose="03000509000000000000" pitchFamily="65" charset="-120"/>
                  </a:endParaRPr>
                </a:p>
              </p:txBody>
            </p:sp>
            <p:sp>
              <p:nvSpPr>
                <p:cNvPr id="40" name="圓角矩形 39"/>
                <p:cNvSpPr/>
                <p:nvPr/>
              </p:nvSpPr>
              <p:spPr bwMode="auto">
                <a:xfrm>
                  <a:off x="7138323"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網路報名</a:t>
                  </a:r>
                </a:p>
              </p:txBody>
            </p:sp>
            <p:sp>
              <p:nvSpPr>
                <p:cNvPr id="41" name="圓角矩形 40"/>
                <p:cNvSpPr/>
                <p:nvPr/>
              </p:nvSpPr>
              <p:spPr bwMode="auto">
                <a:xfrm>
                  <a:off x="7589189" y="1071576"/>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指定項目甄審</a:t>
                  </a:r>
                </a:p>
              </p:txBody>
            </p:sp>
            <p:sp>
              <p:nvSpPr>
                <p:cNvPr id="42" name="圓角矩形 41"/>
                <p:cNvSpPr/>
                <p:nvPr/>
              </p:nvSpPr>
              <p:spPr bwMode="auto">
                <a:xfrm>
                  <a:off x="8051167" y="1071576"/>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登記就讀志願序</a:t>
                  </a:r>
                </a:p>
              </p:txBody>
            </p:sp>
            <p:sp>
              <p:nvSpPr>
                <p:cNvPr id="43" name="圓角矩形 42"/>
                <p:cNvSpPr/>
                <p:nvPr/>
              </p:nvSpPr>
              <p:spPr bwMode="auto">
                <a:xfrm>
                  <a:off x="8500446" y="1068877"/>
                  <a:ext cx="357200"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志願序分發放榜</a:t>
                  </a:r>
                </a:p>
              </p:txBody>
            </p:sp>
            <p:cxnSp>
              <p:nvCxnSpPr>
                <p:cNvPr id="44" name="直線單箭頭接點 14"/>
                <p:cNvCxnSpPr>
                  <a:cxnSpLocks noChangeShapeType="1"/>
                  <a:stCxn id="39" idx="3"/>
                  <a:endCxn id="40" idx="1"/>
                </p:cNvCxnSpPr>
                <p:nvPr/>
              </p:nvCxnSpPr>
              <p:spPr bwMode="auto">
                <a:xfrm>
                  <a:off x="7047822" y="1678769"/>
                  <a:ext cx="91184"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5" name="直線單箭頭接點 15"/>
                <p:cNvCxnSpPr>
                  <a:cxnSpLocks noChangeShapeType="1"/>
                  <a:stCxn id="40" idx="3"/>
                  <a:endCxn id="41" idx="1"/>
                </p:cNvCxnSpPr>
                <p:nvPr/>
              </p:nvCxnSpPr>
              <p:spPr bwMode="auto">
                <a:xfrm>
                  <a:off x="7496196" y="1678769"/>
                  <a:ext cx="9311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6" name="直線單箭頭接點 16"/>
                <p:cNvCxnSpPr>
                  <a:cxnSpLocks noChangeShapeType="1"/>
                  <a:stCxn id="41" idx="3"/>
                  <a:endCxn id="42" idx="1"/>
                </p:cNvCxnSpPr>
                <p:nvPr/>
              </p:nvCxnSpPr>
              <p:spPr bwMode="auto">
                <a:xfrm>
                  <a:off x="7946502" y="1678769"/>
                  <a:ext cx="104776" cy="158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cxnSp>
              <p:nvCxnSpPr>
                <p:cNvPr id="47" name="直線單箭頭接點 17"/>
                <p:cNvCxnSpPr>
                  <a:cxnSpLocks noChangeShapeType="1"/>
                  <a:stCxn id="42" idx="3"/>
                  <a:endCxn id="43" idx="1"/>
                </p:cNvCxnSpPr>
                <p:nvPr/>
              </p:nvCxnSpPr>
              <p:spPr bwMode="auto">
                <a:xfrm flipV="1">
                  <a:off x="8408468" y="1676100"/>
                  <a:ext cx="92622" cy="2671"/>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sp>
              <p:nvSpPr>
                <p:cNvPr id="48" name="圓角矩形 47"/>
                <p:cNvSpPr/>
                <p:nvPr/>
              </p:nvSpPr>
              <p:spPr bwMode="auto">
                <a:xfrm>
                  <a:off x="8943373" y="1068877"/>
                  <a:ext cx="357201" cy="1214416"/>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tx1"/>
                      </a:solidFill>
                      <a:latin typeface="華康儷楷書" panose="03000509000000000000" pitchFamily="65" charset="-120"/>
                      <a:ea typeface="華康儷楷書" panose="03000509000000000000" pitchFamily="65" charset="-120"/>
                    </a:rPr>
                    <a:t>報到</a:t>
                  </a:r>
                </a:p>
              </p:txBody>
            </p:sp>
          </p:grpSp>
          <p:sp>
            <p:nvSpPr>
              <p:cNvPr id="23" name="圓角矩形 22"/>
              <p:cNvSpPr/>
              <p:nvPr/>
            </p:nvSpPr>
            <p:spPr bwMode="auto">
              <a:xfrm>
                <a:off x="5988125" y="217985"/>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繳費身分審查</a:t>
                </a:r>
              </a:p>
            </p:txBody>
          </p:sp>
          <p:cxnSp>
            <p:nvCxnSpPr>
              <p:cNvPr id="27" name="直線單箭頭接點 14"/>
              <p:cNvCxnSpPr>
                <a:cxnSpLocks noChangeShapeType="1"/>
              </p:cNvCxnSpPr>
              <p:nvPr/>
            </p:nvCxnSpPr>
            <p:spPr bwMode="auto">
              <a:xfrm>
                <a:off x="6372200" y="940618"/>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
          <p:nvSpPr>
            <p:cNvPr id="25" name="圓角矩形 20">
              <a:extLst>
                <a:ext uri="{FF2B5EF4-FFF2-40B4-BE49-F238E27FC236}">
                  <a16:creationId xmlns:a16="http://schemas.microsoft.com/office/drawing/2014/main" id="{059F84A4-7CD8-4CA4-9315-44B434A9E262}"/>
                </a:ext>
              </a:extLst>
            </p:cNvPr>
            <p:cNvSpPr/>
            <p:nvPr/>
          </p:nvSpPr>
          <p:spPr bwMode="auto">
            <a:xfrm>
              <a:off x="8438383" y="862042"/>
              <a:ext cx="357187" cy="1428750"/>
            </a:xfrm>
            <a:prstGeom prst="roundRect">
              <a:avLst/>
            </a:prstGeom>
            <a:solidFill>
              <a:schemeClr val="accent6">
                <a:lumMod val="40000"/>
                <a:lumOff val="6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r>
                <a:rPr lang="zh-TW" altLang="en-US" sz="1400" dirty="0">
                  <a:solidFill>
                    <a:schemeClr val="tx1"/>
                  </a:solidFill>
                  <a:latin typeface="華康儷楷書" panose="03000509000000000000" pitchFamily="65" charset="-120"/>
                  <a:ea typeface="華康儷楷書" panose="03000509000000000000" pitchFamily="65" charset="-120"/>
                </a:rPr>
                <a:t>看及疑義處理</a:t>
              </a:r>
              <a:endParaRPr lang="en-US" altLang="zh-TW" sz="1400" dirty="0">
                <a:solidFill>
                  <a:schemeClr val="tx1"/>
                </a:solidFill>
                <a:latin typeface="華康儷楷書" panose="03000509000000000000" pitchFamily="65" charset="-120"/>
                <a:ea typeface="華康儷楷書" panose="03000509000000000000" pitchFamily="65" charset="-120"/>
              </a:endParaRPr>
            </a:p>
            <a:p>
              <a:pPr algn="dist"/>
              <a:r>
                <a:rPr lang="zh-TW" altLang="en-US" sz="1400" dirty="0">
                  <a:solidFill>
                    <a:schemeClr val="tx1"/>
                  </a:solidFill>
                  <a:latin typeface="華康儷楷書" panose="03000509000000000000" pitchFamily="65" charset="-120"/>
                  <a:ea typeface="華康儷楷書" panose="03000509000000000000" pitchFamily="65" charset="-120"/>
                </a:rPr>
                <a:t>學習歷程檔案查</a:t>
              </a:r>
            </a:p>
          </p:txBody>
        </p:sp>
        <p:cxnSp>
          <p:nvCxnSpPr>
            <p:cNvPr id="29" name="直線單箭頭接點 14">
              <a:extLst>
                <a:ext uri="{FF2B5EF4-FFF2-40B4-BE49-F238E27FC236}">
                  <a16:creationId xmlns:a16="http://schemas.microsoft.com/office/drawing/2014/main" id="{C3D821E0-B716-49E5-A1CC-0FDE92BC94E4}"/>
                </a:ext>
              </a:extLst>
            </p:cNvPr>
            <p:cNvCxnSpPr>
              <a:cxnSpLocks noChangeShapeType="1"/>
            </p:cNvCxnSpPr>
            <p:nvPr/>
          </p:nvCxnSpPr>
          <p:spPr bwMode="auto">
            <a:xfrm>
              <a:off x="8803506" y="1584675"/>
              <a:ext cx="91181" cy="1868"/>
            </a:xfrm>
            <a:prstGeom prst="straightConnector1">
              <a:avLst/>
            </a:prstGeom>
            <a:noFill/>
            <a:ln w="9525" algn="ctr">
              <a:solidFill>
                <a:srgbClr val="F7AB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873726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0"/>
          <p:cNvSpPr>
            <a:spLocks noGrp="1" noChangeArrowheads="1"/>
          </p:cNvSpPr>
          <p:nvPr>
            <p:ph type="body" sz="half" idx="4294967295"/>
          </p:nvPr>
        </p:nvSpPr>
        <p:spPr>
          <a:xfrm>
            <a:off x="962025" y="843916"/>
            <a:ext cx="8902700" cy="407987"/>
          </a:xfrm>
        </p:spPr>
        <p:txBody>
          <a:bodyPr/>
          <a:lstStyle/>
          <a:p>
            <a:pPr marL="0" indent="0">
              <a:buNone/>
            </a:pPr>
            <a:r>
              <a:rPr lang="zh-TW" altLang="en-US" sz="1800" dirty="0">
                <a:latin typeface="微軟正黑體" pitchFamily="34" charset="-120"/>
                <a:ea typeface="微軟正黑體" pitchFamily="34" charset="-120"/>
              </a:rPr>
              <a:t>資格：</a:t>
            </a:r>
            <a:r>
              <a:rPr lang="zh-TW" altLang="zh-TW" sz="1800" dirty="0">
                <a:latin typeface="微軟正黑體" pitchFamily="34" charset="-120"/>
                <a:ea typeface="微軟正黑體" pitchFamily="34" charset="-120"/>
              </a:rPr>
              <a:t>凡高級中等學校畢</a:t>
            </a:r>
            <a:r>
              <a:rPr lang="en-US" altLang="zh-TW" sz="1800" dirty="0">
                <a:latin typeface="微軟正黑體" pitchFamily="34" charset="-120"/>
                <a:ea typeface="微軟正黑體" pitchFamily="34" charset="-120"/>
              </a:rPr>
              <a:t>(</a:t>
            </a:r>
            <a:r>
              <a:rPr lang="zh-TW" altLang="zh-TW" sz="1800" dirty="0">
                <a:latin typeface="微軟正黑體" pitchFamily="34" charset="-120"/>
                <a:ea typeface="微軟正黑體" pitchFamily="34" charset="-120"/>
              </a:rPr>
              <a:t>結</a:t>
            </a:r>
            <a:r>
              <a:rPr lang="en-US" altLang="zh-TW" sz="1800" dirty="0">
                <a:latin typeface="微軟正黑體" pitchFamily="34" charset="-120"/>
                <a:ea typeface="微軟正黑體" pitchFamily="34" charset="-120"/>
              </a:rPr>
              <a:t>)</a:t>
            </a:r>
            <a:r>
              <a:rPr lang="zh-TW" altLang="zh-TW" sz="1800" dirty="0">
                <a:latin typeface="微軟正黑體" pitchFamily="34" charset="-120"/>
                <a:ea typeface="微軟正黑體" pitchFamily="34" charset="-120"/>
              </a:rPr>
              <a:t>業生或具同等學力之學生</a:t>
            </a:r>
            <a:r>
              <a:rPr lang="zh-TW" altLang="en-US" sz="1800" dirty="0">
                <a:latin typeface="微軟正黑體" pitchFamily="34" charset="-120"/>
                <a:ea typeface="微軟正黑體" pitchFamily="34" charset="-120"/>
              </a:rPr>
              <a:t>且獲得下列</a:t>
            </a:r>
            <a:r>
              <a:rPr lang="zh-TW" altLang="en-US" sz="1800" dirty="0">
                <a:solidFill>
                  <a:srgbClr val="FF0000"/>
                </a:solidFill>
                <a:latin typeface="微軟正黑體" pitchFamily="34" charset="-120"/>
                <a:ea typeface="微軟正黑體" pitchFamily="34" charset="-120"/>
              </a:rPr>
              <a:t>競賽或證照</a:t>
            </a:r>
            <a:r>
              <a:rPr lang="zh-TW" altLang="en-US" sz="1800" dirty="0">
                <a:latin typeface="微軟正黑體" pitchFamily="34" charset="-120"/>
                <a:ea typeface="微軟正黑體" pitchFamily="34" charset="-120"/>
              </a:rPr>
              <a:t>之一者</a:t>
            </a:r>
          </a:p>
        </p:txBody>
      </p:sp>
      <p:graphicFrame>
        <p:nvGraphicFramePr>
          <p:cNvPr id="51434" name="Group 234"/>
          <p:cNvGraphicFramePr>
            <a:graphicFrameLocks noGrp="1"/>
          </p:cNvGraphicFramePr>
          <p:nvPr>
            <p:extLst>
              <p:ext uri="{D42A27DB-BD31-4B8C-83A1-F6EECF244321}">
                <p14:modId xmlns:p14="http://schemas.microsoft.com/office/powerpoint/2010/main" val="1547614183"/>
              </p:ext>
            </p:extLst>
          </p:nvPr>
        </p:nvGraphicFramePr>
        <p:xfrm>
          <a:off x="1076322" y="1304501"/>
          <a:ext cx="10858502" cy="5290941"/>
        </p:xfrm>
        <a:graphic>
          <a:graphicData uri="http://schemas.openxmlformats.org/drawingml/2006/table">
            <a:tbl>
              <a:tblPr/>
              <a:tblGrid>
                <a:gridCol w="727078">
                  <a:extLst>
                    <a:ext uri="{9D8B030D-6E8A-4147-A177-3AD203B41FA5}">
                      <a16:colId xmlns:a16="http://schemas.microsoft.com/office/drawing/2014/main" val="20000"/>
                    </a:ext>
                  </a:extLst>
                </a:gridCol>
                <a:gridCol w="4534643">
                  <a:extLst>
                    <a:ext uri="{9D8B030D-6E8A-4147-A177-3AD203B41FA5}">
                      <a16:colId xmlns:a16="http://schemas.microsoft.com/office/drawing/2014/main" val="20001"/>
                    </a:ext>
                  </a:extLst>
                </a:gridCol>
                <a:gridCol w="672357">
                  <a:extLst>
                    <a:ext uri="{9D8B030D-6E8A-4147-A177-3AD203B41FA5}">
                      <a16:colId xmlns:a16="http://schemas.microsoft.com/office/drawing/2014/main" val="20002"/>
                    </a:ext>
                  </a:extLst>
                </a:gridCol>
                <a:gridCol w="4924424">
                  <a:extLst>
                    <a:ext uri="{9D8B030D-6E8A-4147-A177-3AD203B41FA5}">
                      <a16:colId xmlns:a16="http://schemas.microsoft.com/office/drawing/2014/main" val="20003"/>
                    </a:ext>
                  </a:extLst>
                </a:gridCol>
              </a:tblGrid>
              <a:tr h="36411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842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r>
                        <a:rPr lang="zh-TW" altLang="zh-TW" sz="1800" kern="1200" spc="-50" baseline="0" dirty="0">
                          <a:solidFill>
                            <a:schemeClr val="tx1"/>
                          </a:solidFill>
                          <a:effectLst/>
                          <a:latin typeface="微軟正黑體" pitchFamily="34" charset="-120"/>
                          <a:ea typeface="微軟正黑體" pitchFamily="34" charset="-120"/>
                          <a:cs typeface="+mn-cs"/>
                        </a:rPr>
                        <a:t>電腦鼠暨智慧輪形機器人國內及國際競賽</a:t>
                      </a:r>
                      <a:endParaRPr lang="en-US" altLang="zh-TW" sz="1800" kern="1200" spc="-50" baseline="0" dirty="0">
                        <a:solidFill>
                          <a:schemeClr val="tx1"/>
                        </a:solidFill>
                        <a:effectLst/>
                        <a:latin typeface="微軟正黑體" pitchFamily="34" charset="-120"/>
                        <a:ea typeface="微軟正黑體" pitchFamily="34" charset="-120"/>
                        <a:cs typeface="+mn-cs"/>
                      </a:endParaRPr>
                    </a:p>
                    <a:p>
                      <a:r>
                        <a:rPr lang="zh-TW" altLang="zh-TW" sz="1800" kern="1200" dirty="0">
                          <a:solidFill>
                            <a:schemeClr val="tx1"/>
                          </a:solidFill>
                          <a:effectLst/>
                          <a:latin typeface="微軟正黑體" pitchFamily="34" charset="-120"/>
                          <a:ea typeface="微軟正黑體" pitchFamily="34" charset="-120"/>
                          <a:cs typeface="+mn-cs"/>
                        </a:rPr>
                        <a:t>（人工智慧單晶片電腦鼠暨機器人國內及國際邀請賽）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6242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微軟正黑體" pitchFamily="34" charset="-120"/>
                          <a:ea typeface="微軟正黑體" pitchFamily="34"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6242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微軟正黑體" pitchFamily="34" charset="-120"/>
                          <a:ea typeface="微軟正黑體" pitchFamily="34"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全國中小學科學展覽會、</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全國技能競賽分區</a:t>
                      </a:r>
                      <a:r>
                        <a:rPr kumimoji="1" lang="en-US" altLang="zh-TW" sz="18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a:t>
                      </a:r>
                      <a:r>
                        <a:rPr kumimoji="1" lang="zh-TW" altLang="en-US" sz="18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北、中、南</a:t>
                      </a:r>
                      <a:r>
                        <a:rPr kumimoji="1" lang="en-US" altLang="zh-TW" sz="18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a:t>
                      </a:r>
                      <a:r>
                        <a:rPr kumimoji="1" lang="zh-TW" altLang="en-US" sz="18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技能競賽</a:t>
                      </a:r>
                      <a:endParaRPr kumimoji="1" lang="zh-TW" altLang="en-US" sz="1800" b="0" i="0" u="none" strike="noStrike" kern="1200" cap="none" spc="-50"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6242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a:ln>
                            <a:noFill/>
                          </a:ln>
                          <a:solidFill>
                            <a:schemeClr val="tx1"/>
                          </a:solidFill>
                          <a:effectLst/>
                          <a:latin typeface="微軟正黑體" pitchFamily="34" charset="-120"/>
                          <a:ea typeface="微軟正黑體" pitchFamily="34"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全國高級中等學校技藝競賽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rgbClr val="FF0000"/>
                          </a:solidFill>
                          <a:effectLst/>
                          <a:latin typeface="微軟正黑體" pitchFamily="34" charset="-120"/>
                          <a:ea typeface="微軟正黑體" pitchFamily="34" charset="-120"/>
                        </a:rPr>
                        <a:t>(</a:t>
                      </a:r>
                      <a:r>
                        <a:rPr kumimoji="1" lang="zh-TW" altLang="en-US" sz="1800" b="0" i="0" u="none" strike="noStrike" cap="none" normalizeH="0" baseline="0" dirty="0">
                          <a:ln>
                            <a:noFill/>
                          </a:ln>
                          <a:solidFill>
                            <a:srgbClr val="FF0000"/>
                          </a:solidFill>
                          <a:effectLst/>
                          <a:latin typeface="微軟正黑體" pitchFamily="34" charset="-120"/>
                          <a:ea typeface="微軟正黑體" pitchFamily="34" charset="-120"/>
                        </a:rPr>
                        <a:t>在優勝名次以內者</a:t>
                      </a:r>
                      <a:r>
                        <a:rPr kumimoji="1" lang="en-US" altLang="zh-TW" sz="1800" b="0" i="0" u="none" strike="noStrike" cap="none" normalizeH="0" baseline="0" dirty="0">
                          <a:ln>
                            <a:noFill/>
                          </a:ln>
                          <a:solidFill>
                            <a:srgbClr val="FF0000"/>
                          </a:solidFill>
                          <a:effectLst/>
                          <a:latin typeface="微軟正黑體" pitchFamily="34" charset="-120"/>
                          <a:ea typeface="微軟正黑體" pitchFamily="34"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全國高級中等學校專業群科專題製作及創意競賽決賽</a:t>
                      </a:r>
                      <a:endParaRPr kumimoji="1" lang="en-US" altLang="zh-TW" sz="1800" b="0"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註</a:t>
                      </a:r>
                      <a:r>
                        <a:rPr kumimoji="1" lang="en-US" altLang="zh-TW"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專題組及創意組獲獎學生可就「</a:t>
                      </a:r>
                      <a:r>
                        <a:rPr kumimoji="1" lang="zh-TW" altLang="en-US"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獲獎群別</a:t>
                      </a:r>
                      <a:r>
                        <a:rPr kumimoji="1" lang="zh-TW" altLang="en-US"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」或「</a:t>
                      </a:r>
                      <a:r>
                        <a:rPr kumimoji="1" lang="zh-TW" altLang="en-US"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考生畢</a:t>
                      </a:r>
                      <a:r>
                        <a:rPr kumimoji="1" lang="en-US" altLang="zh-TW"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a:t>
                      </a:r>
                      <a:r>
                        <a:rPr kumimoji="1" lang="zh-TW" altLang="en-US"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肄</a:t>
                      </a:r>
                      <a:r>
                        <a:rPr kumimoji="1" lang="en-US" altLang="zh-TW"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a:t>
                      </a:r>
                      <a:r>
                        <a:rPr kumimoji="1" lang="zh-TW" altLang="en-US" sz="1400" b="0" i="0" u="none" strike="noStrike" kern="1200" cap="none" normalizeH="0" baseline="0" dirty="0">
                          <a:ln>
                            <a:noFill/>
                          </a:ln>
                          <a:solidFill>
                            <a:srgbClr val="0000FF"/>
                          </a:solidFill>
                          <a:effectLst/>
                          <a:latin typeface="微軟正黑體" pitchFamily="34" charset="-120"/>
                          <a:ea typeface="微軟正黑體" pitchFamily="34" charset="-120"/>
                          <a:cs typeface="+mn-cs"/>
                        </a:rPr>
                        <a:t>業科（組、學程）歸屬群別</a:t>
                      </a:r>
                      <a:r>
                        <a:rPr kumimoji="1" lang="zh-TW" altLang="en-US"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1400" b="0" i="0" u="none" strike="noStrike" kern="1200" cap="none" normalizeH="0" baseline="0" dirty="0">
                          <a:ln>
                            <a:noFill/>
                          </a:ln>
                          <a:solidFill>
                            <a:srgbClr val="FF0000"/>
                          </a:solidFill>
                          <a:effectLst/>
                          <a:latin typeface="微軟正黑體" pitchFamily="34" charset="-120"/>
                          <a:ea typeface="微軟正黑體" pitchFamily="34" charset="-120"/>
                          <a:cs typeface="+mn-cs"/>
                        </a:rPr>
                        <a:t>擇一資格</a:t>
                      </a:r>
                      <a:r>
                        <a:rPr kumimoji="1" lang="zh-TW" altLang="en-US" sz="1400" b="0" i="0" u="none" strike="noStrike" kern="1200" cap="none" normalizeH="0" baseline="0" dirty="0">
                          <a:ln>
                            <a:noFill/>
                          </a:ln>
                          <a:solidFill>
                            <a:schemeClr val="tx1"/>
                          </a:solidFill>
                          <a:effectLst/>
                          <a:latin typeface="微軟正黑體" pitchFamily="34" charset="-120"/>
                          <a:ea typeface="微軟正黑體" pitchFamily="34" charset="-120"/>
                          <a:cs typeface="+mn-cs"/>
                        </a:rPr>
                        <a:t>報名本招生</a:t>
                      </a:r>
                      <a:endParaRPr kumimoji="1" lang="zh-TW" altLang="en-US" sz="140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3836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甲級</a:t>
                      </a: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vMerge="1">
                  <a:txBody>
                    <a:bodyPr/>
                    <a:lstStyle/>
                    <a:p>
                      <a:endParaRPr lang="zh-TW" altLang="en-US" dirty="0"/>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endParaRPr lang="zh-TW" altLang="en-US" dirty="0"/>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3836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zh-TW" sz="1800" kern="1200" spc="-80" baseline="0" dirty="0">
                          <a:solidFill>
                            <a:schemeClr val="tx1"/>
                          </a:solidFill>
                          <a:effectLst/>
                          <a:latin typeface="微軟正黑體" pitchFamily="34" charset="-120"/>
                          <a:ea typeface="微軟正黑體" pitchFamily="34" charset="-120"/>
                          <a:cs typeface="+mn-cs"/>
                        </a:rPr>
                        <a:t>專門職業及技術人員普通考試及格證書</a:t>
                      </a:r>
                      <a:endParaRPr kumimoji="1" lang="zh-TW" altLang="en-US" sz="1800" b="0" i="0" u="none" strike="noStrike" cap="none" spc="-80"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kern="1200" cap="none" normalizeH="0" baseline="0" dirty="0">
                          <a:ln>
                            <a:noFill/>
                          </a:ln>
                          <a:solidFill>
                            <a:schemeClr val="tx1"/>
                          </a:solidFill>
                          <a:effectLst/>
                          <a:latin typeface="微軟正黑體" pitchFamily="34" charset="-120"/>
                          <a:ea typeface="微軟正黑體" pitchFamily="34" charset="-120"/>
                          <a:cs typeface="+mn-cs"/>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全國學生舞蹈比賽</a:t>
                      </a:r>
                      <a:r>
                        <a:rPr kumimoji="1" lang="zh-TW" altLang="zh-TW" sz="1800" b="0" i="0" u="none" strike="noStrike" kern="1200" cap="none" normalizeH="0" baseline="0" dirty="0">
                          <a:ln>
                            <a:noFill/>
                          </a:ln>
                          <a:solidFill>
                            <a:srgbClr val="FF0000"/>
                          </a:solidFill>
                          <a:effectLst/>
                          <a:latin typeface="微軟正黑體" pitchFamily="34" charset="-120"/>
                          <a:ea typeface="微軟正黑體" pitchFamily="34" charset="-120"/>
                          <a:cs typeface="+mn-cs"/>
                        </a:rPr>
                        <a:t>個人賽決賽</a:t>
                      </a:r>
                      <a:endParaRPr kumimoji="1" lang="zh-TW" altLang="en-US" sz="180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2612485195"/>
                  </a:ext>
                </a:extLst>
              </a:tr>
              <a:tr h="38368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8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全國高職學生團隊技術創造力培訓與競賽活動</a:t>
                      </a:r>
                      <a:endPar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全國學生音樂比賽</a:t>
                      </a:r>
                      <a:r>
                        <a:rPr kumimoji="1" lang="zh-TW" altLang="zh-TW" sz="1800" b="0" i="0" u="none" strike="noStrike" kern="1200" cap="none" normalizeH="0" baseline="0" dirty="0">
                          <a:ln>
                            <a:noFill/>
                          </a:ln>
                          <a:solidFill>
                            <a:srgbClr val="FF0000"/>
                          </a:solidFill>
                          <a:effectLst/>
                          <a:latin typeface="微軟正黑體" pitchFamily="34" charset="-120"/>
                          <a:ea typeface="微軟正黑體" pitchFamily="34" charset="-120"/>
                          <a:cs typeface="+mn-cs"/>
                        </a:rPr>
                        <a:t>個人賽決賽</a:t>
                      </a:r>
                      <a:endParaRPr kumimoji="1" lang="zh-TW" altLang="en-US" sz="180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137710061"/>
                  </a:ext>
                </a:extLst>
              </a:tr>
              <a:tr h="62420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8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全國高中職智慧鐵人創意競賽決賽暨國際邀請賽</a:t>
                      </a:r>
                      <a:endParaRPr kumimoji="1" lang="zh-TW" altLang="en-US" sz="1800" b="0"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15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其他參加國際性特殊技藝技能競賽</a:t>
                      </a:r>
                      <a:endPar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rPr>
                        <a:t>須通過本會審查</a:t>
                      </a:r>
                      <a:r>
                        <a:rPr kumimoji="1" lang="en-US" altLang="zh-TW" sz="1800" b="0"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800" b="0" i="0" u="none" strike="noStrike" cap="none"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82655226"/>
                  </a:ext>
                </a:extLst>
              </a:tr>
            </a:tbl>
          </a:graphicData>
        </a:graphic>
      </p:graphicFrame>
      <p:sp>
        <p:nvSpPr>
          <p:cNvPr id="8" name="Rectangle 199"/>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
        <p:nvSpPr>
          <p:cNvPr id="5" name="矩形 4">
            <a:extLst>
              <a:ext uri="{FF2B5EF4-FFF2-40B4-BE49-F238E27FC236}">
                <a16:creationId xmlns:a16="http://schemas.microsoft.com/office/drawing/2014/main" id="{28FB9887-C60B-49F4-A93B-5D0F3FE8C3D8}"/>
              </a:ext>
            </a:extLst>
          </p:cNvPr>
          <p:cNvSpPr/>
          <p:nvPr/>
        </p:nvSpPr>
        <p:spPr>
          <a:xfrm>
            <a:off x="1076323" y="1660688"/>
            <a:ext cx="5263518" cy="15614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90E6BF97-1E04-474C-9016-04083B7BA0D2}"/>
              </a:ext>
            </a:extLst>
          </p:cNvPr>
          <p:cNvSpPr/>
          <p:nvPr/>
        </p:nvSpPr>
        <p:spPr>
          <a:xfrm>
            <a:off x="1076323" y="3868311"/>
            <a:ext cx="5263518" cy="625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03129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80" name="Group 64"/>
          <p:cNvGraphicFramePr>
            <a:graphicFrameLocks noGrp="1"/>
          </p:cNvGraphicFramePr>
          <p:nvPr>
            <p:extLst>
              <p:ext uri="{D42A27DB-BD31-4B8C-83A1-F6EECF244321}">
                <p14:modId xmlns:p14="http://schemas.microsoft.com/office/powerpoint/2010/main" val="2385187714"/>
              </p:ext>
            </p:extLst>
          </p:nvPr>
        </p:nvGraphicFramePr>
        <p:xfrm>
          <a:off x="915645" y="1282538"/>
          <a:ext cx="10725152" cy="4808279"/>
        </p:xfrm>
        <a:graphic>
          <a:graphicData uri="http://schemas.openxmlformats.org/drawingml/2006/table">
            <a:tbl>
              <a:tblPr/>
              <a:tblGrid>
                <a:gridCol w="2765426">
                  <a:extLst>
                    <a:ext uri="{9D8B030D-6E8A-4147-A177-3AD203B41FA5}">
                      <a16:colId xmlns:a16="http://schemas.microsoft.com/office/drawing/2014/main" val="20000"/>
                    </a:ext>
                  </a:extLst>
                </a:gridCol>
                <a:gridCol w="3587750">
                  <a:extLst>
                    <a:ext uri="{9D8B030D-6E8A-4147-A177-3AD203B41FA5}">
                      <a16:colId xmlns:a16="http://schemas.microsoft.com/office/drawing/2014/main" val="20001"/>
                    </a:ext>
                  </a:extLst>
                </a:gridCol>
                <a:gridCol w="1950168">
                  <a:extLst>
                    <a:ext uri="{9D8B030D-6E8A-4147-A177-3AD203B41FA5}">
                      <a16:colId xmlns:a16="http://schemas.microsoft.com/office/drawing/2014/main" val="20002"/>
                    </a:ext>
                  </a:extLst>
                </a:gridCol>
                <a:gridCol w="2421808">
                  <a:extLst>
                    <a:ext uri="{9D8B030D-6E8A-4147-A177-3AD203B41FA5}">
                      <a16:colId xmlns:a16="http://schemas.microsoft.com/office/drawing/2014/main" val="20003"/>
                    </a:ext>
                  </a:extLst>
                </a:gridCol>
              </a:tblGrid>
              <a:tr h="620549">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競賽、證照名稱</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主辦單位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競賽優勝名次</a:t>
                      </a:r>
                    </a:p>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rPr>
                        <a:t>或證照等級</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mn-cs"/>
                        </a:rPr>
                        <a:t>優待加分</a:t>
                      </a:r>
                      <a:endParaRPr kumimoji="1" lang="en-US" altLang="zh-TW" sz="16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1" i="0" u="none" strike="noStrike" kern="1200" cap="none" normalizeH="0" baseline="0" dirty="0">
                          <a:ln>
                            <a:noFill/>
                          </a:ln>
                          <a:solidFill>
                            <a:schemeClr val="tx1"/>
                          </a:solidFill>
                          <a:effectLst/>
                          <a:latin typeface="微軟正黑體" pitchFamily="34" charset="-120"/>
                          <a:ea typeface="微軟正黑體" pitchFamily="34" charset="-120"/>
                          <a:cs typeface="+mn-cs"/>
                        </a:rPr>
                        <a:t>百分比</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0630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國際科技展覽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國際技能競賽組織</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國際奧林匹克身心障礙聯合會</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由國立臺灣科學教育館推薦參加</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1-3</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b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b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金牌、銀牌、銅牌</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032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優勝</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1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600" kern="1200" dirty="0">
                          <a:solidFill>
                            <a:schemeClr val="tx1"/>
                          </a:solidFill>
                          <a:effectLst/>
                          <a:latin typeface="微軟正黑體" pitchFamily="34" charset="-120"/>
                          <a:ea typeface="微軟正黑體" pitchFamily="34" charset="-120"/>
                          <a:cs typeface="+mn-cs"/>
                        </a:rPr>
                        <a:t>勞動部</a:t>
                      </a:r>
                      <a:r>
                        <a:rPr lang="en-US" altLang="zh-TW" sz="1600" kern="1200" dirty="0">
                          <a:solidFill>
                            <a:schemeClr val="tx1"/>
                          </a:solidFill>
                          <a:effectLst/>
                          <a:latin typeface="微軟正黑體" pitchFamily="34" charset="-120"/>
                          <a:ea typeface="微軟正黑體" pitchFamily="34" charset="-120"/>
                          <a:cs typeface="+mn-cs"/>
                        </a:rPr>
                        <a:t>(</a:t>
                      </a:r>
                      <a:r>
                        <a:rPr lang="zh-TW" altLang="zh-TW" sz="1600" kern="1200" dirty="0">
                          <a:solidFill>
                            <a:schemeClr val="tx1"/>
                          </a:solidFill>
                          <a:effectLst/>
                          <a:latin typeface="微軟正黑體" pitchFamily="34" charset="-120"/>
                          <a:ea typeface="微軟正黑體" pitchFamily="34" charset="-120"/>
                          <a:cs typeface="+mn-cs"/>
                        </a:rPr>
                        <a:t>國際技能競賽中華民國委員會</a:t>
                      </a:r>
                      <a:r>
                        <a:rPr lang="en-US" altLang="zh-TW" sz="1600" kern="1200" dirty="0">
                          <a:solidFill>
                            <a:schemeClr val="tx1"/>
                          </a:solidFill>
                          <a:effectLst/>
                          <a:latin typeface="微軟正黑體" pitchFamily="34" charset="-120"/>
                          <a:ea typeface="微軟正黑體" pitchFamily="34" charset="-120"/>
                          <a:cs typeface="+mn-cs"/>
                        </a:rPr>
                        <a:t>)</a:t>
                      </a:r>
                    </a:p>
                    <a:p>
                      <a:pPr marL="0" marR="0" lvl="0" indent="0" algn="l" defTabSz="914400" rtl="0" eaLnBrk="1" fontAlgn="base" latinLnBrk="0" hangingPunct="1">
                        <a:lnSpc>
                          <a:spcPct val="100000"/>
                        </a:lnSpc>
                        <a:spcBef>
                          <a:spcPct val="0"/>
                        </a:spcBef>
                        <a:spcAft>
                          <a:spcPct val="0"/>
                        </a:spcAft>
                        <a:buClrTx/>
                        <a:buSzTx/>
                        <a:buFontTx/>
                        <a:buNone/>
                        <a:tabLst/>
                      </a:pPr>
                      <a:r>
                        <a:rPr lang="zh-TW" altLang="zh-TW" sz="1600" kern="1200" dirty="0">
                          <a:solidFill>
                            <a:schemeClr val="tx1"/>
                          </a:solidFill>
                          <a:effectLst/>
                          <a:latin typeface="微軟正黑體" pitchFamily="34" charset="-120"/>
                          <a:ea typeface="微軟正黑體" pitchFamily="34" charset="-120"/>
                          <a:cs typeface="+mn-cs"/>
                        </a:rPr>
                        <a:t>勞動部</a:t>
                      </a:r>
                      <a:r>
                        <a:rPr lang="en-US" altLang="zh-TW" sz="1600" kern="1200" dirty="0">
                          <a:solidFill>
                            <a:schemeClr val="tx1"/>
                          </a:solidFill>
                          <a:effectLst/>
                          <a:latin typeface="微軟正黑體" pitchFamily="34" charset="-120"/>
                          <a:ea typeface="微軟正黑體" pitchFamily="34" charset="-120"/>
                          <a:cs typeface="+mn-cs"/>
                        </a:rPr>
                        <a:t>(</a:t>
                      </a:r>
                      <a:r>
                        <a:rPr lang="zh-TW" altLang="en-US" sz="1600" kern="1200" dirty="0">
                          <a:solidFill>
                            <a:schemeClr val="tx1"/>
                          </a:solidFill>
                          <a:effectLst/>
                          <a:latin typeface="微軟正黑體" pitchFamily="34" charset="-120"/>
                          <a:ea typeface="微軟正黑體" pitchFamily="34" charset="-120"/>
                          <a:cs typeface="+mn-cs"/>
                        </a:rPr>
                        <a:t>原</a:t>
                      </a:r>
                      <a:r>
                        <a:rPr lang="zh-TW" altLang="zh-TW" sz="1600" kern="1200" dirty="0">
                          <a:solidFill>
                            <a:schemeClr val="tx1"/>
                          </a:solidFill>
                          <a:effectLst/>
                          <a:latin typeface="微軟正黑體" pitchFamily="34" charset="-120"/>
                          <a:ea typeface="微軟正黑體" pitchFamily="34" charset="-120"/>
                          <a:cs typeface="+mn-cs"/>
                        </a:rPr>
                        <a:t>行政院勞工委員會</a:t>
                      </a:r>
                      <a:r>
                        <a:rPr lang="en-US" altLang="zh-TW" sz="1600" kern="1200" dirty="0">
                          <a:solidFill>
                            <a:schemeClr val="tx1"/>
                          </a:solidFill>
                          <a:effectLst/>
                          <a:latin typeface="微軟正黑體" pitchFamily="34" charset="-120"/>
                          <a:ea typeface="微軟正黑體" pitchFamily="34" charset="-120"/>
                          <a:cs typeface="+mn-cs"/>
                        </a:rPr>
                        <a:t>)</a:t>
                      </a: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正</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備</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取國手</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6306">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全國身心障礙者技能競賽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600" kern="1200" dirty="0">
                          <a:solidFill>
                            <a:schemeClr val="tx1"/>
                          </a:solidFill>
                          <a:effectLst/>
                          <a:latin typeface="微軟正黑體" pitchFamily="34" charset="-120"/>
                          <a:ea typeface="微軟正黑體" pitchFamily="34" charset="-120"/>
                          <a:cs typeface="+mn-cs"/>
                        </a:rPr>
                        <a:t>勞動部</a:t>
                      </a:r>
                      <a:r>
                        <a:rPr lang="en-US" altLang="zh-TW" sz="1600" kern="1200" dirty="0">
                          <a:solidFill>
                            <a:schemeClr val="tx1"/>
                          </a:solidFill>
                          <a:effectLst/>
                          <a:latin typeface="微軟正黑體" pitchFamily="34" charset="-120"/>
                          <a:ea typeface="微軟正黑體" pitchFamily="34" charset="-120"/>
                          <a:cs typeface="+mn-cs"/>
                        </a:rPr>
                        <a:t>(</a:t>
                      </a:r>
                      <a:r>
                        <a:rPr lang="zh-TW" altLang="zh-TW" sz="1600" kern="1200" dirty="0">
                          <a:solidFill>
                            <a:schemeClr val="tx1"/>
                          </a:solidFill>
                          <a:effectLst/>
                          <a:latin typeface="微軟正黑體" pitchFamily="34" charset="-120"/>
                          <a:ea typeface="微軟正黑體" pitchFamily="34" charset="-120"/>
                          <a:cs typeface="+mn-cs"/>
                        </a:rPr>
                        <a:t>國際技能競賽中華民國委員會</a:t>
                      </a:r>
                      <a:r>
                        <a:rPr lang="en-US" altLang="zh-TW" sz="1600" kern="1200" dirty="0">
                          <a:solidFill>
                            <a:schemeClr val="tx1"/>
                          </a:solidFill>
                          <a:effectLst/>
                          <a:latin typeface="微軟正黑體" pitchFamily="34" charset="-120"/>
                          <a:ea typeface="微軟正黑體" pitchFamily="34" charset="-120"/>
                          <a:cs typeface="+mn-cs"/>
                        </a:rPr>
                        <a:t>)</a:t>
                      </a:r>
                    </a:p>
                    <a:p>
                      <a:pPr marL="0" marR="0" lvl="0" indent="0" algn="l" defTabSz="914400" rtl="0" eaLnBrk="1" fontAlgn="base" latinLnBrk="0" hangingPunct="1">
                        <a:lnSpc>
                          <a:spcPct val="100000"/>
                        </a:lnSpc>
                        <a:spcBef>
                          <a:spcPct val="0"/>
                        </a:spcBef>
                        <a:spcAft>
                          <a:spcPct val="0"/>
                        </a:spcAft>
                        <a:buClrTx/>
                        <a:buSzTx/>
                        <a:buFontTx/>
                        <a:buNone/>
                        <a:tabLst/>
                      </a:pPr>
                      <a:r>
                        <a:rPr lang="zh-TW" altLang="zh-TW" sz="1600" kern="1200" dirty="0">
                          <a:solidFill>
                            <a:schemeClr val="tx1"/>
                          </a:solidFill>
                          <a:effectLst/>
                          <a:latin typeface="微軟正黑體" pitchFamily="34" charset="-120"/>
                          <a:ea typeface="微軟正黑體" pitchFamily="34" charset="-120"/>
                          <a:cs typeface="+mn-cs"/>
                        </a:rPr>
                        <a:t>勞動部</a:t>
                      </a:r>
                      <a:r>
                        <a:rPr lang="en-US" altLang="zh-TW" sz="1600" kern="1200" dirty="0">
                          <a:solidFill>
                            <a:schemeClr val="tx1"/>
                          </a:solidFill>
                          <a:effectLst/>
                          <a:latin typeface="微軟正黑體" pitchFamily="34" charset="-120"/>
                          <a:ea typeface="微軟正黑體" pitchFamily="34" charset="-120"/>
                          <a:cs typeface="+mn-cs"/>
                        </a:rPr>
                        <a:t>(</a:t>
                      </a:r>
                      <a:r>
                        <a:rPr lang="zh-TW" altLang="en-US" sz="1600" kern="1200" dirty="0">
                          <a:solidFill>
                            <a:schemeClr val="tx1"/>
                          </a:solidFill>
                          <a:effectLst/>
                          <a:latin typeface="微軟正黑體" pitchFamily="34" charset="-120"/>
                          <a:ea typeface="微軟正黑體" pitchFamily="34" charset="-120"/>
                          <a:cs typeface="+mn-cs"/>
                        </a:rPr>
                        <a:t>原</a:t>
                      </a:r>
                      <a:r>
                        <a:rPr lang="zh-TW" altLang="zh-TW" sz="1600" kern="1200" dirty="0">
                          <a:solidFill>
                            <a:schemeClr val="tx1"/>
                          </a:solidFill>
                          <a:effectLst/>
                          <a:latin typeface="微軟正黑體" pitchFamily="34" charset="-120"/>
                          <a:ea typeface="微軟正黑體" pitchFamily="34" charset="-120"/>
                          <a:cs typeface="+mn-cs"/>
                        </a:rPr>
                        <a:t>行政院勞工委員會</a:t>
                      </a:r>
                      <a:r>
                        <a:rPr lang="en-US" altLang="zh-TW" sz="1600" kern="1200" dirty="0">
                          <a:solidFill>
                            <a:schemeClr val="tx1"/>
                          </a:solidFill>
                          <a:effectLst/>
                          <a:latin typeface="微軟正黑體" pitchFamily="34" charset="-120"/>
                          <a:ea typeface="微軟正黑體" pitchFamily="34" charset="-120"/>
                          <a:cs typeface="+mn-cs"/>
                        </a:rPr>
                        <a:t>)</a:t>
                      </a:r>
                      <a:endPar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金牌</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銀牌</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銅牌</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6306">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全國高級中等學校技藝競賽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rPr>
                        <a:t>教育部</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1-3</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4-15</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16-30</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31-50</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6306">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51-76</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6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7" name="Rectangle 4"/>
          <p:cNvSpPr txBox="1">
            <a:spLocks noChangeArrowheads="1"/>
          </p:cNvSpPr>
          <p:nvPr/>
        </p:nvSpPr>
        <p:spPr bwMode="auto">
          <a:xfrm>
            <a:off x="840059" y="668175"/>
            <a:ext cx="10725152" cy="614363"/>
          </a:xfrm>
          <a:prstGeom prst="rect">
            <a:avLst/>
          </a:prstGeom>
          <a:noFill/>
          <a:ln w="9525">
            <a:noFill/>
            <a:miter lim="800000"/>
            <a:headEnd/>
            <a:tailEnd/>
          </a:ln>
        </p:spPr>
        <p:txBody>
          <a:bodyPr anchor="ctr"/>
          <a:lstStyle/>
          <a:p>
            <a:pPr algn="ctr">
              <a:defRPr/>
            </a:pPr>
            <a:r>
              <a:rPr lang="zh-TW" altLang="en-US" sz="2000" kern="0" dirty="0">
                <a:latin typeface="微軟正黑體" panose="020B0604030504040204" pitchFamily="34" charset="-120"/>
                <a:ea typeface="微軟正黑體" panose="020B0604030504040204" pitchFamily="34" charset="-120"/>
                <a:cs typeface="華康中黑體" pitchFamily="49" charset="-120"/>
              </a:rPr>
              <a:t>技優甄審競賽優勝名次或證照等級優待加分標準表</a:t>
            </a:r>
          </a:p>
        </p:txBody>
      </p:sp>
      <p:sp>
        <p:nvSpPr>
          <p:cNvPr id="4" name="Rectangle 199">
            <a:extLst>
              <a:ext uri="{FF2B5EF4-FFF2-40B4-BE49-F238E27FC236}">
                <a16:creationId xmlns:a16="http://schemas.microsoft.com/office/drawing/2014/main" id="{A352E003-665F-40AA-AC2F-FB0C71D3DB58}"/>
              </a:ext>
            </a:extLst>
          </p:cNvPr>
          <p:cNvSpPr txBox="1">
            <a:spLocks noChangeArrowheads="1"/>
          </p:cNvSpPr>
          <p:nvPr/>
        </p:nvSpPr>
        <p:spPr>
          <a:xfrm>
            <a:off x="840059" y="81970"/>
            <a:ext cx="8229600" cy="58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100" b="1" spc="-75" dirty="0">
                <a:solidFill>
                  <a:prstClr val="black"/>
                </a:solidFill>
                <a:latin typeface="微軟正黑體" panose="020B0604030504040204" pitchFamily="34" charset="-120"/>
                <a:ea typeface="微軟正黑體" panose="020B0604030504040204" pitchFamily="34" charset="-120"/>
              </a:rPr>
              <a:t>貳、技優甄審入學招生作業流程</a:t>
            </a:r>
          </a:p>
        </p:txBody>
      </p:sp>
    </p:spTree>
    <p:extLst>
      <p:ext uri="{BB962C8B-B14F-4D97-AF65-F5344CB8AC3E}">
        <p14:creationId xmlns:p14="http://schemas.microsoft.com/office/powerpoint/2010/main" val="42693300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14905</TotalTime>
  <Words>7976</Words>
  <Application>Microsoft Office PowerPoint</Application>
  <PresentationFormat>寬螢幕</PresentationFormat>
  <Paragraphs>873</Paragraphs>
  <Slides>56</Slides>
  <Notes>53</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56</vt:i4>
      </vt:variant>
    </vt:vector>
  </HeadingPairs>
  <TitlesOfParts>
    <vt:vector size="69" baseType="lpstr">
      <vt:lpstr>Book Antiqua</vt:lpstr>
      <vt:lpstr>微軟正黑體</vt:lpstr>
      <vt:lpstr>華康新篆體</vt:lpstr>
      <vt:lpstr>華康儷楷書</vt:lpstr>
      <vt:lpstr>Arial</vt:lpstr>
      <vt:lpstr>Times New Roman</vt:lpstr>
      <vt:lpstr>華康隸書體W7</vt:lpstr>
      <vt:lpstr>華康正顏楷體W5</vt:lpstr>
      <vt:lpstr>Wingdings</vt:lpstr>
      <vt:lpstr>Bookman Old Style</vt:lpstr>
      <vt:lpstr>Calibri Light</vt:lpstr>
      <vt:lpstr>Calibri</vt:lpstr>
      <vt:lpstr>Office 佈景主題</vt:lpstr>
      <vt:lpstr>PowerPoint 簡報</vt:lpstr>
      <vt:lpstr>壹、招生簡章查詢系統-技優保送</vt:lpstr>
      <vt:lpstr>壹、招生簡章查詢系統-技優甄審</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參、技優保送入學招生作業流程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通行碼設定完成後登入系統</vt:lpstr>
      <vt:lpstr>考生獲獎和報名資料登錄</vt:lpstr>
      <vt:lpstr>考生獲獎和報名資料登錄、報名資料暫存</vt:lpstr>
      <vt:lpstr>技優保送報名系統-確認登錄資料進行確定送出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登入畫面- 通過資格審查並完成繳費者 才可進行網路登記志願</vt:lpstr>
      <vt:lpstr>登記志願-選取加入志願或刪除志願</vt:lpstr>
      <vt:lpstr>暫存志願序</vt:lpstr>
      <vt:lpstr>進行確定送出登記志願序</vt:lpstr>
      <vt:lpstr>完成志願序確定送出(列印或下載儲存登記志願表)</vt:lpstr>
      <vt:lpstr>PowerPoint 簡報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112學年度四技二專技優入學宣導說明會</dc:title>
  <dc:creator>聯合會</dc:creator>
  <cp:lastModifiedBy>王翠霜</cp:lastModifiedBy>
  <cp:revision>1171</cp:revision>
  <cp:lastPrinted>2021-12-02T09:44:07Z</cp:lastPrinted>
  <dcterms:created xsi:type="dcterms:W3CDTF">2019-12-04T13:29:37Z</dcterms:created>
  <dcterms:modified xsi:type="dcterms:W3CDTF">2022-12-13T03:43:00Z</dcterms:modified>
</cp:coreProperties>
</file>