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61" r:id="rId3"/>
    <p:sldId id="363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258" r:id="rId12"/>
    <p:sldId id="259" r:id="rId13"/>
    <p:sldId id="339" r:id="rId14"/>
    <p:sldId id="269" r:id="rId15"/>
    <p:sldId id="261" r:id="rId16"/>
    <p:sldId id="262" r:id="rId17"/>
    <p:sldId id="270" r:id="rId18"/>
    <p:sldId id="308" r:id="rId19"/>
    <p:sldId id="344" r:id="rId20"/>
    <p:sldId id="360" r:id="rId21"/>
    <p:sldId id="314" r:id="rId22"/>
    <p:sldId id="309" r:id="rId23"/>
    <p:sldId id="276" r:id="rId24"/>
    <p:sldId id="277" r:id="rId25"/>
    <p:sldId id="275" r:id="rId26"/>
    <p:sldId id="279" r:id="rId27"/>
    <p:sldId id="278" r:id="rId28"/>
    <p:sldId id="362" r:id="rId29"/>
    <p:sldId id="280" r:id="rId30"/>
    <p:sldId id="283" r:id="rId31"/>
    <p:sldId id="357" r:id="rId32"/>
    <p:sldId id="358" r:id="rId33"/>
    <p:sldId id="329" r:id="rId34"/>
    <p:sldId id="336" r:id="rId35"/>
    <p:sldId id="330" r:id="rId36"/>
    <p:sldId id="331" r:id="rId37"/>
    <p:sldId id="315" r:id="rId38"/>
    <p:sldId id="335" r:id="rId39"/>
    <p:sldId id="332" r:id="rId40"/>
    <p:sldId id="348" r:id="rId41"/>
    <p:sldId id="334" r:id="rId42"/>
    <p:sldId id="290" r:id="rId43"/>
    <p:sldId id="291" r:id="rId44"/>
    <p:sldId id="347" r:id="rId45"/>
    <p:sldId id="320" r:id="rId46"/>
    <p:sldId id="319" r:id="rId47"/>
    <p:sldId id="297" r:id="rId48"/>
    <p:sldId id="324" r:id="rId49"/>
    <p:sldId id="342" r:id="rId50"/>
    <p:sldId id="343" r:id="rId51"/>
    <p:sldId id="323" r:id="rId52"/>
    <p:sldId id="299" r:id="rId53"/>
    <p:sldId id="302" r:id="rId54"/>
    <p:sldId id="303" r:id="rId55"/>
    <p:sldId id="289" r:id="rId56"/>
    <p:sldId id="304" r:id="rId57"/>
    <p:sldId id="326" r:id="rId58"/>
    <p:sldId id="325" r:id="rId59"/>
    <p:sldId id="307" r:id="rId60"/>
    <p:sldId id="359" r:id="rId61"/>
  </p:sldIdLst>
  <p:sldSz cx="12192000" cy="68580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曼慈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0033CC"/>
    <a:srgbClr val="F19B14"/>
    <a:srgbClr val="E57316"/>
    <a:srgbClr val="FFCCCC"/>
    <a:srgbClr val="9A57CD"/>
    <a:srgbClr val="FFF2CC"/>
    <a:srgbClr val="FDF0E7"/>
    <a:srgbClr val="FFFDDB"/>
    <a:srgbClr val="FF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3714" autoAdjust="0"/>
  </p:normalViewPr>
  <p:slideViewPr>
    <p:cSldViewPr snapToGrid="0">
      <p:cViewPr varScale="1">
        <p:scale>
          <a:sx n="104" d="100"/>
          <a:sy n="104" d="100"/>
        </p:scale>
        <p:origin x="4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75265550204566E-2"/>
          <c:y val="2.2365668874385448E-2"/>
          <c:w val="0.95782473444979543"/>
          <c:h val="0.9297078978233600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CD2-4B6A-AF72-02432C6D3F05}"/>
              </c:ext>
            </c:extLst>
          </c:dPt>
          <c:dPt>
            <c:idx val="1"/>
            <c:bubble3D val="0"/>
            <c:explosion val="11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CD2-4B6A-AF72-02432C6D3F0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D2-4B6A-AF72-02432C6D3F05}"/>
              </c:ext>
            </c:extLst>
          </c:dPt>
          <c:val>
            <c:numRef>
              <c:f>工作表1!$E$4:$E$6</c:f>
              <c:numCache>
                <c:formatCode>General</c:formatCode>
                <c:ptCount val="3"/>
                <c:pt idx="0">
                  <c:v>6370</c:v>
                </c:pt>
                <c:pt idx="1">
                  <c:v>1692</c:v>
                </c:pt>
                <c:pt idx="2">
                  <c:v>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D2-4B6A-AF72-02432C6D3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0.36913</cdr:x>
      <cdr:y>0.65422</cdr:y>
    </cdr:from>
    <cdr:to>
      <cdr:x>0.63619</cdr:x>
      <cdr:y>0.97512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2996847" y="2789247"/>
          <a:ext cx="2168176" cy="13681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4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zh-TW" altLang="en-US" sz="2500" b="1" u="sng" spc="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中區五專</a:t>
          </a:r>
          <a:r>
            <a:rPr lang="zh-TW" altLang="en-US" sz="2500" b="1" u="sng" spc="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5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5</a:t>
          </a:r>
          <a:r>
            <a:rPr lang="zh-TW" altLang="en-US" sz="25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校</a:t>
          </a:r>
          <a:endParaRPr lang="en-US" altLang="zh-TW" sz="2500" b="1" u="sng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一般生</a:t>
          </a:r>
          <a:r>
            <a:rPr lang="zh-TW" altLang="en-US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</a:t>
          </a:r>
          <a:r>
            <a: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174</a:t>
          </a:r>
          <a:r>
            <a:rPr lang="zh-TW" altLang="en-US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0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大陸長探生 </a:t>
          </a:r>
          <a:r>
            <a: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0</a:t>
          </a:r>
          <a:r>
            <a:rPr lang="zh-TW" altLang="en-US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000" b="1" dirty="0">
            <a:solidFill>
              <a:schemeClr val="accent6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r>
            <a:rPr lang="en-US" altLang="zh-TW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000" b="1" spc="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特種生</a:t>
          </a:r>
          <a:r>
            <a:rPr lang="zh-TW" altLang="en-US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   </a:t>
          </a:r>
          <a:r>
            <a:rPr lang="zh-TW" altLang="en-US" sz="2000" b="1" spc="15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     </a:t>
          </a:r>
          <a:r>
            <a:rPr lang="en-US" altLang="zh-TW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0</a:t>
          </a:r>
          <a:r>
            <a:rPr lang="zh-TW" altLang="en-US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zh-TW" altLang="en-US" sz="2000" b="1" dirty="0">
            <a:solidFill>
              <a:srgbClr val="7030A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0.37485</cdr:x>
      <cdr:y>0.42566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0"/>
          <a:ext cx="3043287" cy="18147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40000"/>
          </a:schemeClr>
        </a:solidFill>
        <a:ln xmlns:a="http://schemas.openxmlformats.org/drawingml/2006/main" w="57150">
          <a:solidFill>
            <a:srgbClr val="00B0F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TW" altLang="en-US" sz="3200" b="1" u="sng" spc="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北區五專 </a:t>
          </a:r>
          <a:r>
            <a:rPr lang="zh-TW" altLang="en-US" sz="3200" b="1" u="sng" spc="35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2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32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校</a:t>
          </a:r>
          <a:endParaRPr lang="en-US" altLang="zh-TW" sz="3200" b="1" u="sng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pPr algn="l"/>
          <a:r>
            <a:rPr lang="en-US" altLang="zh-TW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spc="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一般生       </a:t>
          </a:r>
          <a:r>
            <a:rPr lang="en-US" altLang="zh-TW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444</a:t>
          </a:r>
          <a:r>
            <a:rPr lang="zh-TW" altLang="en-US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6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pPr algn="l"/>
          <a:r>
            <a:rPr lang="en-US" altLang="zh-TW" sz="26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spc="2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大陸長</a:t>
          </a:r>
          <a:r>
            <a:rPr lang="zh-TW" altLang="en-US" sz="2600" b="1" spc="200" dirty="0" smtClean="0">
              <a:solidFill>
                <a:srgbClr val="E5731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探</a:t>
          </a:r>
          <a:r>
            <a:rPr lang="zh-TW" altLang="en-US" sz="2600" b="1" spc="2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生  </a:t>
          </a:r>
          <a:r>
            <a:rPr lang="en-US" altLang="zh-TW" sz="26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14</a:t>
          </a:r>
          <a:r>
            <a:rPr lang="zh-TW" altLang="en-US" sz="26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en-US" altLang="zh-TW" sz="2600" b="1" dirty="0">
            <a:solidFill>
              <a:schemeClr val="accent6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  <a:p xmlns:a="http://schemas.openxmlformats.org/drawingml/2006/main">
          <a:pPr algn="l" defTabSz="939800"/>
          <a:r>
            <a:rPr lang="en-US" altLang="zh-TW" sz="2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rPr>
            <a:t>•</a:t>
          </a:r>
          <a:r>
            <a:rPr lang="zh-TW" altLang="en-US" sz="2600" b="1" spc="10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特種生  </a:t>
          </a:r>
          <a:r>
            <a:rPr lang="en-US" altLang="zh-TW" sz="2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135</a:t>
          </a:r>
          <a:r>
            <a:rPr lang="zh-TW" altLang="en-US" sz="2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rPr>
            <a:t>名</a:t>
          </a:r>
          <a:endParaRPr lang="zh-TW" altLang="en-US" sz="2600" b="1" dirty="0">
            <a:solidFill>
              <a:srgbClr val="7030A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 Unicode MS" panose="020B0604020202020204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917" cy="514022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725" y="1"/>
            <a:ext cx="3076917" cy="514022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13926A-2BDD-497B-A6FD-A7B7C72E5F35}" type="datetimeFigureOut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79" rIns="94759" bIns="4737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777"/>
            <a:ext cx="5679440" cy="4030329"/>
          </a:xfrm>
          <a:prstGeom prst="rect">
            <a:avLst/>
          </a:prstGeom>
        </p:spPr>
        <p:txBody>
          <a:bodyPr vert="horz" lIns="94759" tIns="47379" rIns="94759" bIns="47379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591"/>
            <a:ext cx="3076917" cy="514022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725" y="9720591"/>
            <a:ext cx="3076917" cy="514022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7B7A94-F89A-463A-9866-7343971E92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70BF97-8435-45AF-BD2D-98CF4159C95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19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87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C6DD31-B82D-4109-B6BC-5D3BC395D3C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61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623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702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8571" indent="-2945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3303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927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907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6886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80865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484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882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81D21C-6D2C-4B18-89E7-6428BCA22247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63D92C-CBE8-4220-BFC3-BB25E5E97C6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11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559645-02DE-4418-9BED-4582DA5022C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8571" indent="-2945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1657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7282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29615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359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757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1553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5532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0B2F65-81B9-4C2D-9E14-8F091FE19F84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8571" indent="-2945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1657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7282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29615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359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757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1553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5532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8EBA2-317A-4851-9DD0-AB9F58C9E704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8571" indent="-2945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1657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7282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29615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359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757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1553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5532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086F44-FFE7-4FA6-8E15-30DC28DEA202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8571" indent="-294592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1657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7282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29615" indent="-235344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359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7574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1553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5532" indent="-2353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8442D1-F0C7-46FC-B344-52871CE92D1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dirty="0" err="1" smtClean="0"/>
              <a:t>Hji</a:t>
            </a:r>
            <a:r>
              <a:rPr lang="en-US" altLang="zh-TW" dirty="0" smtClean="0"/>
              <a:t> </a:t>
            </a:r>
            <a:endParaRPr lang="zh-TW" altLang="en-US" dirty="0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5860C9-4878-46C0-993D-7995834877E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E3E6A-33D7-491E-9231-3F393C2AAE0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A94-F89A-463A-9866-7343971E9244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5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C31-41D9-4484-ACFF-BEBC3BDA1DEE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87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5ABF-F9DC-4FE5-A4A3-42BAAD68A032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F65C-F17D-4954-885A-5C30828272B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432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2013-E516-4C8E-B608-C48DD429E830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3754-C49C-428E-9AB3-6C80B3AF78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68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F358-7E6F-4BFA-B5B3-D7BFC777B311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 b="1" u="sng"/>
            </a:lvl1pPr>
          </a:lstStyle>
          <a:p>
            <a:pPr>
              <a:defRPr/>
            </a:pPr>
            <a:fld id="{1575A170-62CF-4B00-B1AC-264206BA476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0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E096-11C1-4923-BB6F-2D027D6CC443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DEB4-EF0F-406B-A491-C298B2D11E2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36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451C-9EF5-424F-93A6-67D54BD2C693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6FB7-F87D-4C90-A0B9-894EE6FDE9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790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3A67-5212-4424-B6BB-A4148BE0330A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FD4A-D1D5-47FA-8691-E95E95D13A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44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BFA7-8CB3-4BB2-8E72-C5DA87694319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018D-34C4-4F05-80E6-DB92FFD7645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915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1B52-B626-4642-8E1B-AF20210BF83C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8BA-D429-48C9-AD24-9B7313484AF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3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22B9-36A6-4A7A-B7BB-4ECEF1B23C40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4DBA-972B-4EB9-BC35-559A655568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58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DAD6-D012-47E8-88D3-ABCA7C1124C5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8030-DEF1-4A74-9BCE-98410F5EDE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6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B60470-E446-46B5-9765-861255456704}" type="datetime1">
              <a:rPr lang="zh-TW" altLang="en-US"/>
              <a:pPr>
                <a:defRPr/>
              </a:pPr>
              <a:t>2023/3/22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7B5C58-E2D5-47AB-A420-7C222F9E73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junior.nutc.edu.tw/U5_1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2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2.jpe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2.jpeg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:\檢測\聯合會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0"/>
            <a:ext cx="5441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0"/>
          <p:cNvSpPr>
            <a:spLocks noChangeArrowheads="1"/>
          </p:cNvSpPr>
          <p:nvPr/>
        </p:nvSpPr>
        <p:spPr bwMode="auto">
          <a:xfrm>
            <a:off x="1062038" y="1622425"/>
            <a:ext cx="105187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en-US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度北區五專聯合免試入學</a:t>
            </a:r>
            <a:endParaRPr lang="en-US" altLang="zh-TW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55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報名作業流程說明</a:t>
            </a:r>
          </a:p>
        </p:txBody>
      </p:sp>
      <p:sp>
        <p:nvSpPr>
          <p:cNvPr id="5124" name="文字方塊 13"/>
          <p:cNvSpPr txBox="1">
            <a:spLocks noChangeArrowheads="1"/>
          </p:cNvSpPr>
          <p:nvPr/>
        </p:nvSpPr>
        <p:spPr bwMode="auto">
          <a:xfrm>
            <a:off x="6575425" y="3295650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主講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人：聯合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會試務處</a:t>
            </a:r>
          </a:p>
        </p:txBody>
      </p:sp>
      <p:grpSp>
        <p:nvGrpSpPr>
          <p:cNvPr id="5125" name="群組 2"/>
          <p:cNvGrpSpPr>
            <a:grpSpLocks/>
          </p:cNvGrpSpPr>
          <p:nvPr/>
        </p:nvGrpSpPr>
        <p:grpSpPr bwMode="auto">
          <a:xfrm>
            <a:off x="0" y="2461419"/>
            <a:ext cx="12204700" cy="4402569"/>
            <a:chOff x="-12700" y="2569945"/>
            <a:chExt cx="12204700" cy="4403261"/>
          </a:xfrm>
        </p:grpSpPr>
        <p:grpSp>
          <p:nvGrpSpPr>
            <p:cNvPr id="5127" name="群組 5"/>
            <p:cNvGrpSpPr>
              <a:grpSpLocks/>
            </p:cNvGrpSpPr>
            <p:nvPr/>
          </p:nvGrpSpPr>
          <p:grpSpPr bwMode="auto">
            <a:xfrm>
              <a:off x="-12700" y="2569945"/>
              <a:ext cx="6740759" cy="4397272"/>
              <a:chOff x="129389" y="1189848"/>
              <a:chExt cx="9778054" cy="5668717"/>
            </a:xfrm>
          </p:grpSpPr>
          <p:pic>
            <p:nvPicPr>
              <p:cNvPr id="5132" name="圖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" t="3008" r="2423" b="-89"/>
              <a:stretch>
                <a:fillRect/>
              </a:stretch>
            </p:blipFill>
            <p:spPr bwMode="auto">
              <a:xfrm>
                <a:off x="129389" y="3060001"/>
                <a:ext cx="9778054" cy="3798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" name="圖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34" b="23056"/>
              <a:stretch>
                <a:fillRect/>
              </a:stretch>
            </p:blipFill>
            <p:spPr bwMode="auto">
              <a:xfrm>
                <a:off x="1847690" y="1189848"/>
                <a:ext cx="2500018" cy="2264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8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" r="41139"/>
            <a:stretch>
              <a:fillRect/>
            </a:stretch>
          </p:blipFill>
          <p:spPr bwMode="auto">
            <a:xfrm>
              <a:off x="6728059" y="2606895"/>
              <a:ext cx="5463941" cy="436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圖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308" y="3958681"/>
              <a:ext cx="2419181" cy="219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96" y="4248197"/>
              <a:ext cx="1352731" cy="20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文字方塊 1"/>
            <p:cNvSpPr txBox="1">
              <a:spLocks noChangeArrowheads="1"/>
            </p:cNvSpPr>
            <p:nvPr/>
          </p:nvSpPr>
          <p:spPr bwMode="auto">
            <a:xfrm>
              <a:off x="5325029" y="5743585"/>
              <a:ext cx="1986441" cy="584867"/>
            </a:xfrm>
            <a:prstGeom prst="rect">
              <a:avLst/>
            </a:prstGeom>
            <a:solidFill>
              <a:schemeClr val="bg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126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5384800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4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/>
          <a:stretch>
            <a:fillRect/>
          </a:stretch>
        </p:blipFill>
        <p:spPr bwMode="auto">
          <a:xfrm>
            <a:off x="6065852" y="4521993"/>
            <a:ext cx="111601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1"/>
          <a:stretch>
            <a:fillRect/>
          </a:stretch>
        </p:blipFill>
        <p:spPr bwMode="auto">
          <a:xfrm>
            <a:off x="4832310" y="4523926"/>
            <a:ext cx="11287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9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11369675" y="6365875"/>
            <a:ext cx="7080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D35452E-92BF-4CC0-A04C-4F56689A110D}" type="slidenum">
              <a:rPr lang="zh-TW" altLang="en-US" sz="2600" b="1" u="sng" smtClean="0"/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zh-TW" altLang="en-US" sz="2600" b="1" u="sng" smtClean="0"/>
          </a:p>
        </p:txBody>
      </p:sp>
      <p:grpSp>
        <p:nvGrpSpPr>
          <p:cNvPr id="20" name="Group 77"/>
          <p:cNvGrpSpPr/>
          <p:nvPr/>
        </p:nvGrpSpPr>
        <p:grpSpPr>
          <a:xfrm rot="5400000">
            <a:off x="2192925" y="-191056"/>
            <a:ext cx="1665635" cy="4336225"/>
            <a:chOff x="684972" y="1809750"/>
            <a:chExt cx="1809750" cy="1792212"/>
          </a:xfrm>
        </p:grpSpPr>
        <p:sp>
          <p:nvSpPr>
            <p:cNvPr id="25" name="Rectangle 5"/>
            <p:cNvSpPr/>
            <p:nvPr/>
          </p:nvSpPr>
          <p:spPr bwMode="auto">
            <a:xfrm rot="5400000" flipV="1">
              <a:off x="789747" y="1704975"/>
              <a:ext cx="1600200" cy="1809750"/>
            </a:xfrm>
            <a:prstGeom prst="rect">
              <a:avLst/>
            </a:prstGeom>
            <a:solidFill>
              <a:srgbClr val="237D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99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kern="0" dirty="0" smtClean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26" name="Right Triangle 8"/>
            <p:cNvSpPr/>
            <p:nvPr/>
          </p:nvSpPr>
          <p:spPr bwMode="auto">
            <a:xfrm rot="5400000">
              <a:off x="2112966" y="3220206"/>
              <a:ext cx="192012" cy="571500"/>
            </a:xfrm>
            <a:prstGeom prst="rtTriangle">
              <a:avLst/>
            </a:prstGeom>
            <a:solidFill>
              <a:srgbClr val="237DB9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99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kern="0" smtClean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432260" y="1230836"/>
            <a:ext cx="365153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階段</a:t>
            </a:r>
            <a:endParaRPr lang="en-US" altLang="zh-TW" sz="3200" b="1" spc="400" dirty="0" smtClean="0">
              <a:solidFill>
                <a:srgbClr val="C00000"/>
              </a:solidFill>
              <a:effectLst>
                <a:glow rad="1016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Aft>
                <a:spcPts val="300"/>
              </a:spcAft>
            </a:pPr>
            <a:r>
              <a:rPr lang="zh-TW" altLang="en-US" sz="2800" b="1" spc="300" dirty="0" smtClean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一般生</a:t>
            </a:r>
            <a:endParaRPr lang="en-US" altLang="zh-TW" sz="2800" b="1" spc="300" dirty="0" smtClean="0">
              <a:effectLst>
                <a:glow rad="1016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b="1" dirty="0" smtClean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含大陸長期探親子女</a:t>
            </a:r>
            <a:r>
              <a:rPr lang="en-US" altLang="zh-TW" sz="2400" b="1" dirty="0" smtClean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dirty="0">
              <a:effectLst>
                <a:glow rad="101600">
                  <a:schemeClr val="bg1"/>
                </a:glow>
              </a:effectLst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437244" y="5384800"/>
            <a:ext cx="3290237" cy="1292662"/>
            <a:chOff x="1483978" y="5271760"/>
            <a:chExt cx="3290237" cy="1292662"/>
          </a:xfrm>
        </p:grpSpPr>
        <p:grpSp>
          <p:nvGrpSpPr>
            <p:cNvPr id="36" name="Group 77"/>
            <p:cNvGrpSpPr/>
            <p:nvPr/>
          </p:nvGrpSpPr>
          <p:grpSpPr>
            <a:xfrm rot="5400000">
              <a:off x="2497172" y="4258566"/>
              <a:ext cx="1263849" cy="3290237"/>
              <a:chOff x="684972" y="1809750"/>
              <a:chExt cx="1809750" cy="1792212"/>
            </a:xfrm>
            <a:noFill/>
          </p:grpSpPr>
          <p:sp>
            <p:nvSpPr>
              <p:cNvPr id="39" name="Rectangle 5"/>
              <p:cNvSpPr/>
              <p:nvPr/>
            </p:nvSpPr>
            <p:spPr bwMode="auto">
              <a:xfrm rot="5400000" flipV="1">
                <a:off x="789747" y="1704975"/>
                <a:ext cx="1600200" cy="1809750"/>
              </a:xfrm>
              <a:prstGeom prst="rect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dirty="0" smtClean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0" name="Right Triangle 8"/>
              <p:cNvSpPr/>
              <p:nvPr/>
            </p:nvSpPr>
            <p:spPr bwMode="auto">
              <a:xfrm rot="5400000">
                <a:off x="2112966" y="3220206"/>
                <a:ext cx="192012" cy="571500"/>
              </a:xfrm>
              <a:prstGeom prst="rtTriangle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smtClean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1859851" y="5271760"/>
              <a:ext cx="289099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撕榜後完成</a:t>
              </a:r>
              <a:r>
                <a:rPr lang="en-US" altLang="zh-TW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一般生名額</a:t>
              </a:r>
              <a:r>
                <a:rPr lang="en-US" altLang="zh-TW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錄取與報到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460611" y="3364590"/>
            <a:ext cx="3290237" cy="1263850"/>
            <a:chOff x="1331631" y="3603388"/>
            <a:chExt cx="3290237" cy="1263850"/>
          </a:xfrm>
        </p:grpSpPr>
        <p:sp>
          <p:nvSpPr>
            <p:cNvPr id="2" name="矩形 1"/>
            <p:cNvSpPr/>
            <p:nvPr/>
          </p:nvSpPr>
          <p:spPr>
            <a:xfrm>
              <a:off x="1707504" y="3789036"/>
              <a:ext cx="289099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一般生</a:t>
              </a:r>
              <a:endPara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分發順位進場撕榜</a:t>
              </a:r>
            </a:p>
          </p:txBody>
        </p:sp>
        <p:grpSp>
          <p:nvGrpSpPr>
            <p:cNvPr id="42" name="Group 77"/>
            <p:cNvGrpSpPr/>
            <p:nvPr/>
          </p:nvGrpSpPr>
          <p:grpSpPr>
            <a:xfrm rot="5400000">
              <a:off x="2344825" y="2590194"/>
              <a:ext cx="1263850" cy="3290237"/>
              <a:chOff x="684971" y="1809750"/>
              <a:chExt cx="1809751" cy="1792212"/>
            </a:xfrm>
            <a:noFill/>
          </p:grpSpPr>
          <p:sp>
            <p:nvSpPr>
              <p:cNvPr id="43" name="Rectangle 5"/>
              <p:cNvSpPr/>
              <p:nvPr/>
            </p:nvSpPr>
            <p:spPr bwMode="auto">
              <a:xfrm rot="5400000" flipV="1">
                <a:off x="789746" y="1704975"/>
                <a:ext cx="1600200" cy="1809750"/>
              </a:xfrm>
              <a:prstGeom prst="rect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dirty="0" smtClean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4" name="Right Triangle 8"/>
              <p:cNvSpPr/>
              <p:nvPr/>
            </p:nvSpPr>
            <p:spPr bwMode="auto">
              <a:xfrm rot="5400000">
                <a:off x="2112966" y="3220206"/>
                <a:ext cx="192012" cy="571500"/>
              </a:xfrm>
              <a:prstGeom prst="rtTriangle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smtClean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grpSp>
        <p:nvGrpSpPr>
          <p:cNvPr id="48" name="Group 92"/>
          <p:cNvGrpSpPr/>
          <p:nvPr/>
        </p:nvGrpSpPr>
        <p:grpSpPr>
          <a:xfrm rot="5400000">
            <a:off x="7804434" y="-218963"/>
            <a:ext cx="1683908" cy="4381667"/>
            <a:chOff x="697993" y="1809751"/>
            <a:chExt cx="1809750" cy="1832498"/>
          </a:xfrm>
        </p:grpSpPr>
        <p:sp>
          <p:nvSpPr>
            <p:cNvPr id="49" name="Rectangle 93"/>
            <p:cNvSpPr/>
            <p:nvPr/>
          </p:nvSpPr>
          <p:spPr bwMode="auto">
            <a:xfrm rot="5400000" flipV="1">
              <a:off x="793267" y="1714477"/>
              <a:ext cx="1619202" cy="1809750"/>
            </a:xfrm>
            <a:prstGeom prst="rect">
              <a:avLst/>
            </a:prstGeom>
            <a:solidFill>
              <a:srgbClr val="F19B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99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kern="0" dirty="0" smtClean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50" name="Right Triangle 94"/>
            <p:cNvSpPr/>
            <p:nvPr/>
          </p:nvSpPr>
          <p:spPr bwMode="auto">
            <a:xfrm rot="5400000">
              <a:off x="2112668" y="3249852"/>
              <a:ext cx="213295" cy="571500"/>
            </a:xfrm>
            <a:prstGeom prst="rtTriangle">
              <a:avLst/>
            </a:prstGeom>
            <a:solidFill>
              <a:srgbClr val="F19B14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99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kern="0" smtClean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719107" y="1396265"/>
            <a:ext cx="236456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zh-TW" altLang="en-US" sz="3200" b="1" spc="400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階段</a:t>
            </a:r>
            <a:endParaRPr lang="en-US" altLang="zh-TW" sz="3200" b="1" spc="400" dirty="0">
              <a:solidFill>
                <a:srgbClr val="C00000"/>
              </a:solidFill>
              <a:effectLst>
                <a:glow rad="1016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b="1" dirty="0" smtClean="0">
                <a:effectLst>
                  <a:glow rad="1016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特種生</a:t>
            </a:r>
            <a:endParaRPr lang="en-US" altLang="zh-TW" sz="2800" b="1" dirty="0">
              <a:effectLst>
                <a:glow rad="1016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7168406" y="3364589"/>
            <a:ext cx="3290237" cy="1263850"/>
            <a:chOff x="1331631" y="3603388"/>
            <a:chExt cx="3290237" cy="1263850"/>
          </a:xfrm>
        </p:grpSpPr>
        <p:sp>
          <p:nvSpPr>
            <p:cNvPr id="55" name="矩形 54"/>
            <p:cNvSpPr/>
            <p:nvPr/>
          </p:nvSpPr>
          <p:spPr>
            <a:xfrm>
              <a:off x="1707504" y="3789036"/>
              <a:ext cx="2890997" cy="89255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特種身分生</a:t>
              </a:r>
              <a:endPara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分發順位進場撕榜</a:t>
              </a:r>
            </a:p>
          </p:txBody>
        </p:sp>
        <p:grpSp>
          <p:nvGrpSpPr>
            <p:cNvPr id="56" name="Group 77"/>
            <p:cNvGrpSpPr/>
            <p:nvPr/>
          </p:nvGrpSpPr>
          <p:grpSpPr>
            <a:xfrm rot="5400000">
              <a:off x="2344825" y="2590194"/>
              <a:ext cx="1263850" cy="3290237"/>
              <a:chOff x="684971" y="1809750"/>
              <a:chExt cx="1809751" cy="1792212"/>
            </a:xfrm>
            <a:noFill/>
          </p:grpSpPr>
          <p:sp>
            <p:nvSpPr>
              <p:cNvPr id="57" name="Rectangle 5"/>
              <p:cNvSpPr/>
              <p:nvPr/>
            </p:nvSpPr>
            <p:spPr bwMode="auto">
              <a:xfrm rot="5400000" flipV="1">
                <a:off x="789746" y="1704975"/>
                <a:ext cx="1600200" cy="1809750"/>
              </a:xfrm>
              <a:prstGeom prst="rect">
                <a:avLst/>
              </a:prstGeom>
              <a:grpFill/>
              <a:ln w="38100">
                <a:solidFill>
                  <a:srgbClr val="F19B1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dirty="0" smtClean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58" name="Right Triangle 8"/>
              <p:cNvSpPr/>
              <p:nvPr/>
            </p:nvSpPr>
            <p:spPr bwMode="auto">
              <a:xfrm rot="5400000">
                <a:off x="2112966" y="3220206"/>
                <a:ext cx="192012" cy="571500"/>
              </a:xfrm>
              <a:prstGeom prst="rtTriangle">
                <a:avLst/>
              </a:prstGeom>
              <a:grpFill/>
              <a:ln w="38100">
                <a:solidFill>
                  <a:srgbClr val="F19B1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smtClean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grpSp>
        <p:nvGrpSpPr>
          <p:cNvPr id="59" name="群組 58"/>
          <p:cNvGrpSpPr/>
          <p:nvPr/>
        </p:nvGrpSpPr>
        <p:grpSpPr>
          <a:xfrm>
            <a:off x="7166216" y="5397693"/>
            <a:ext cx="3290235" cy="1263850"/>
            <a:chOff x="1331632" y="3603387"/>
            <a:chExt cx="3290235" cy="1399401"/>
          </a:xfrm>
        </p:grpSpPr>
        <p:sp>
          <p:nvSpPr>
            <p:cNvPr id="60" name="矩形 59"/>
            <p:cNvSpPr/>
            <p:nvPr/>
          </p:nvSpPr>
          <p:spPr>
            <a:xfrm>
              <a:off x="1707503" y="3636386"/>
              <a:ext cx="2890997" cy="12926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撕榜後完成</a:t>
              </a:r>
              <a:r>
                <a:rPr lang="en-US" altLang="zh-TW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特種身分生名額</a:t>
              </a:r>
              <a:r>
                <a:rPr lang="en-US" altLang="zh-TW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6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錄取與報到</a:t>
              </a:r>
            </a:p>
          </p:txBody>
        </p:sp>
        <p:grpSp>
          <p:nvGrpSpPr>
            <p:cNvPr id="61" name="Group 77"/>
            <p:cNvGrpSpPr/>
            <p:nvPr/>
          </p:nvGrpSpPr>
          <p:grpSpPr>
            <a:xfrm rot="5400000">
              <a:off x="2277049" y="2657970"/>
              <a:ext cx="1399401" cy="3290235"/>
              <a:chOff x="684970" y="1809751"/>
              <a:chExt cx="2003851" cy="1792211"/>
            </a:xfrm>
            <a:noFill/>
          </p:grpSpPr>
          <p:sp>
            <p:nvSpPr>
              <p:cNvPr id="62" name="Rectangle 5"/>
              <p:cNvSpPr/>
              <p:nvPr/>
            </p:nvSpPr>
            <p:spPr bwMode="auto">
              <a:xfrm rot="5400000" flipV="1">
                <a:off x="886796" y="1607925"/>
                <a:ext cx="1600200" cy="2003851"/>
              </a:xfrm>
              <a:prstGeom prst="rect">
                <a:avLst/>
              </a:prstGeom>
              <a:grpFill/>
              <a:ln w="38100">
                <a:solidFill>
                  <a:srgbClr val="F19B1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dirty="0" smtClean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63" name="Right Triangle 8"/>
              <p:cNvSpPr/>
              <p:nvPr/>
            </p:nvSpPr>
            <p:spPr bwMode="auto">
              <a:xfrm rot="5400000">
                <a:off x="2112966" y="3220206"/>
                <a:ext cx="192012" cy="571500"/>
              </a:xfrm>
              <a:prstGeom prst="rtTriangle">
                <a:avLst/>
              </a:prstGeom>
              <a:grpFill/>
              <a:ln w="38100">
                <a:solidFill>
                  <a:srgbClr val="F19B1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99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 kern="0" smtClean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67" name="KSO_Shape"/>
          <p:cNvSpPr>
            <a:spLocks/>
          </p:cNvSpPr>
          <p:nvPr/>
        </p:nvSpPr>
        <p:spPr bwMode="auto">
          <a:xfrm rot="5400000">
            <a:off x="3144959" y="2814441"/>
            <a:ext cx="445656" cy="488692"/>
          </a:xfrm>
          <a:custGeom>
            <a:avLst/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000000"/>
            </a:solidFill>
            <a:round/>
            <a:headEnd/>
            <a:tailEnd/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KSO_Shape"/>
          <p:cNvSpPr>
            <a:spLocks/>
          </p:cNvSpPr>
          <p:nvPr/>
        </p:nvSpPr>
        <p:spPr bwMode="auto">
          <a:xfrm rot="5400000">
            <a:off x="3144959" y="4805247"/>
            <a:ext cx="445656" cy="488692"/>
          </a:xfrm>
          <a:custGeom>
            <a:avLst/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000000"/>
            </a:solidFill>
            <a:round/>
            <a:headEnd/>
            <a:tailEnd/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KSO_Shape"/>
          <p:cNvSpPr>
            <a:spLocks/>
          </p:cNvSpPr>
          <p:nvPr/>
        </p:nvSpPr>
        <p:spPr bwMode="auto">
          <a:xfrm rot="5400000">
            <a:off x="8742943" y="2818043"/>
            <a:ext cx="445656" cy="488692"/>
          </a:xfrm>
          <a:custGeom>
            <a:avLst/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solidFill>
            <a:srgbClr val="F19B14"/>
          </a:solidFill>
          <a:ln w="19050">
            <a:solidFill>
              <a:srgbClr val="000000"/>
            </a:solidFill>
            <a:round/>
            <a:headEnd/>
            <a:tailEnd/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KSO_Shape"/>
          <p:cNvSpPr>
            <a:spLocks/>
          </p:cNvSpPr>
          <p:nvPr/>
        </p:nvSpPr>
        <p:spPr bwMode="auto">
          <a:xfrm rot="5400000">
            <a:off x="8742943" y="4805247"/>
            <a:ext cx="445656" cy="488692"/>
          </a:xfrm>
          <a:custGeom>
            <a:avLst/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solidFill>
            <a:srgbClr val="F19B14"/>
          </a:solidFill>
          <a:ln w="19050">
            <a:solidFill>
              <a:srgbClr val="000000"/>
            </a:solidFill>
            <a:round/>
            <a:headEnd/>
            <a:tailEnd/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82688"/>
              </p:ext>
            </p:extLst>
          </p:nvPr>
        </p:nvGraphicFramePr>
        <p:xfrm>
          <a:off x="160338" y="1219200"/>
          <a:ext cx="11798299" cy="46519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3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87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855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校代碼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科組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大陸長探生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特種生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校代碼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endParaRPr lang="zh-TW" altLang="en-US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科組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大陸長探生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特種生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國立臺北科技大學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249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zh-TW" altLang="en-US" sz="1800" b="1" u="none" strike="noStrike" kern="1200" spc="200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</a:t>
                      </a: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海洋科技大學</a:t>
                      </a:r>
                      <a:endParaRPr lang="en-US" altLang="zh-TW" sz="1800" b="1" u="none" strike="noStrike" kern="1200" spc="200" baseline="0" dirty="0" smtClean="0">
                        <a:solidFill>
                          <a:schemeClr val="bg1"/>
                        </a:solidFill>
                        <a:effectLst>
                          <a:glow rad="139700">
                            <a:schemeClr val="tx1"/>
                          </a:glow>
                          <a:outerShdw blurRad="50800" dist="50800" dir="5400000" sx="102000" sy="102000" algn="ctr" rotWithShape="0">
                            <a:schemeClr val="bg1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  <a:endParaRPr lang="zh-TW" altLang="en-US" sz="1800" b="1" i="0" u="none" strike="noStrike" spc="200" baseline="0" dirty="0" smtClean="0">
                        <a:solidFill>
                          <a:schemeClr val="bg1"/>
                        </a:solidFill>
                        <a:effectLst>
                          <a:glow rad="139700">
                            <a:schemeClr val="tx1"/>
                          </a:glow>
                          <a:outerShdw blurRad="50800" dist="50800" dir="5400000" sx="102000" sy="102000" algn="ctr" rotWithShape="0">
                            <a:schemeClr val="bg1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28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415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黎明技術學院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26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68941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龍華科技大學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22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417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經國管理暨健康學院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敏實科技大學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602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馬偕醫護管理專科學校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8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53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239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臺北城市科技大學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26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606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耕莘健康管理專科學校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23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華夏科技大學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13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611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聖母醫護管理專科學校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36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21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慈濟科技大學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612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新生醫護管理專科學校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致理科技大學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832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康寧大學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7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29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44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spc="200" baseline="0" dirty="0" smtClean="0">
                          <a:solidFill>
                            <a:schemeClr val="bg1"/>
                          </a:solidFill>
                          <a:effectLst>
                            <a:glow rad="139700">
                              <a:schemeClr val="tx1"/>
                            </a:glow>
                            <a:outerShdw blurRad="50800" dist="50800" dir="5400000" sx="102000" sy="102000" algn="ctr" rotWithShape="0">
                              <a:schemeClr val="bg1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宏國德霖科技大學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b="1" i="0" u="none" strike="noStrike" kern="1200" dirty="0">
                        <a:solidFill>
                          <a:srgbClr val="0033CC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64" name="標題 1"/>
          <p:cNvSpPr>
            <a:spLocks noGrp="1"/>
          </p:cNvSpPr>
          <p:nvPr>
            <p:ph type="title"/>
          </p:nvPr>
        </p:nvSpPr>
        <p:spPr>
          <a:xfrm>
            <a:off x="349250" y="0"/>
            <a:ext cx="11420475" cy="1325563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（１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/2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60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6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36088" y="63500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2DC3752-9D07-4E92-ADF9-5E435348F281}" type="slidenum">
              <a:rPr lang="zh-TW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zh-TW" altLang="en-US" sz="2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5926137" y="5437793"/>
            <a:ext cx="6032500" cy="4333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67" name="文字方塊 3"/>
          <p:cNvSpPr txBox="1">
            <a:spLocks noChangeArrowheads="1"/>
          </p:cNvSpPr>
          <p:nvPr/>
        </p:nvSpPr>
        <p:spPr bwMode="auto">
          <a:xfrm>
            <a:off x="4941888" y="6015038"/>
            <a:ext cx="6989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星期四</a:t>
            </a:r>
            <a:r>
              <a:rPr lang="en-US" altLang="zh-TW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18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實際招生名額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含回流名額</a:t>
            </a:r>
            <a:r>
              <a:rPr lang="en-US" altLang="zh-TW" sz="1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432425"/>
            <a:ext cx="12192000" cy="577850"/>
          </a:xfrm>
          <a:prstGeom prst="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5821" y="1589622"/>
            <a:ext cx="11866179" cy="4351338"/>
          </a:xfrm>
          <a:extLst/>
        </p:spPr>
        <p:txBody>
          <a:bodyPr rtlCol="0">
            <a:noAutofit/>
          </a:bodyPr>
          <a:lstStyle/>
          <a:p>
            <a:pPr marL="1828800" lvl="4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7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zh-TW" altLang="en-US" sz="7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7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17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所招生學校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0" lvl="4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7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sz="5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個科（組）</a:t>
            </a:r>
            <a:endParaRPr lang="en-US" altLang="zh-TW" sz="5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4" indent="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TW" altLang="en-US" sz="7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　                  </a:t>
            </a:r>
            <a:r>
              <a:rPr lang="en-US" altLang="zh-TW" sz="72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593</a:t>
            </a:r>
            <a:r>
              <a:rPr lang="zh-TW" altLang="en-US" sz="5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個招生名</a:t>
            </a:r>
            <a:endParaRPr lang="en-US" altLang="zh-TW" sz="5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4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（一般生</a:t>
            </a:r>
            <a:r>
              <a:rPr lang="en-US" altLang="zh-TW" sz="3600" b="1" dirty="0" smtClean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444</a:t>
            </a:r>
            <a:r>
              <a:rPr lang="en-US" altLang="zh-TW" sz="30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30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、</a:t>
            </a: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</a:t>
            </a:r>
            <a:r>
              <a:rPr lang="en-US" altLang="zh-TW" sz="3600" b="1" dirty="0" smtClean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、特種生</a:t>
            </a:r>
            <a:r>
              <a:rPr lang="en-US" altLang="zh-TW" sz="3600" b="1" dirty="0" smtClean="0">
                <a:solidFill>
                  <a:srgbClr val="0033CC"/>
                </a:solidFill>
                <a:effectLst>
                  <a:glow rad="127000">
                    <a:schemeClr val="bg1"/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135</a:t>
            </a:r>
            <a:r>
              <a:rPr lang="en-US" altLang="zh-TW" sz="36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30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）</a:t>
            </a:r>
            <a:r>
              <a:rPr lang="en-US" altLang="zh-TW" sz="65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zh-TW" sz="65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2000" b="1" dirty="0" smtClean="0">
                <a:solidFill>
                  <a:srgbClr val="C00000"/>
                </a:solidFill>
                <a:latin typeface="新細明體" panose="02020500000000000000" pitchFamily="18" charset="-120"/>
              </a:rPr>
              <a:t>※ 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特種生：原住民、身障生、政府派外人員子女、境外科技人才子女、蒙藏生、僑生、退伍軍人</a:t>
            </a:r>
            <a:endParaRPr lang="en-US" altLang="zh-TW" sz="2300" b="1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48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sp>
        <p:nvSpPr>
          <p:cNvPr id="22532" name="標題 1"/>
          <p:cNvSpPr>
            <a:spLocks noGrp="1"/>
          </p:cNvSpPr>
          <p:nvPr>
            <p:ph type="title"/>
          </p:nvPr>
        </p:nvSpPr>
        <p:spPr>
          <a:xfrm>
            <a:off x="419100" y="263525"/>
            <a:ext cx="113538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65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F18DEFB-BBBE-4BBE-A7B1-11D22BF85F7A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zh-TW" altLang="en-US" sz="2600" smtClean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065F7B2-865D-4598-9BA9-38FCF61D5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0" y="626733"/>
            <a:ext cx="2375913" cy="2769878"/>
          </a:xfrm>
          <a:prstGeom prst="rect">
            <a:avLst/>
          </a:prstGeom>
        </p:spPr>
      </p:pic>
      <p:grpSp>
        <p:nvGrpSpPr>
          <p:cNvPr id="12" name="atom"/>
          <p:cNvGrpSpPr/>
          <p:nvPr/>
        </p:nvGrpSpPr>
        <p:grpSpPr>
          <a:xfrm>
            <a:off x="2620134" y="2857497"/>
            <a:ext cx="1192748" cy="1219204"/>
            <a:chOff x="1611313" y="4349750"/>
            <a:chExt cx="1646238" cy="1682750"/>
          </a:xfrm>
        </p:grpSpPr>
        <p:sp>
          <p:nvSpPr>
            <p:cNvPr id="13" name="Freeform 206"/>
            <p:cNvSpPr>
              <a:spLocks noEditPoints="1"/>
            </p:cNvSpPr>
            <p:nvPr/>
          </p:nvSpPr>
          <p:spPr bwMode="auto">
            <a:xfrm>
              <a:off x="2144713" y="4349750"/>
              <a:ext cx="582613" cy="1682750"/>
            </a:xfrm>
            <a:custGeom>
              <a:avLst/>
              <a:gdLst>
                <a:gd name="T0" fmla="*/ 92 w 184"/>
                <a:gd name="T1" fmla="*/ 530 h 530"/>
                <a:gd name="T2" fmla="*/ 0 w 184"/>
                <a:gd name="T3" fmla="*/ 265 h 530"/>
                <a:gd name="T4" fmla="*/ 92 w 184"/>
                <a:gd name="T5" fmla="*/ 0 h 530"/>
                <a:gd name="T6" fmla="*/ 184 w 184"/>
                <a:gd name="T7" fmla="*/ 265 h 530"/>
                <a:gd name="T8" fmla="*/ 92 w 184"/>
                <a:gd name="T9" fmla="*/ 530 h 530"/>
                <a:gd name="T10" fmla="*/ 92 w 184"/>
                <a:gd name="T11" fmla="*/ 20 h 530"/>
                <a:gd name="T12" fmla="*/ 20 w 184"/>
                <a:gd name="T13" fmla="*/ 265 h 530"/>
                <a:gd name="T14" fmla="*/ 92 w 184"/>
                <a:gd name="T15" fmla="*/ 510 h 530"/>
                <a:gd name="T16" fmla="*/ 164 w 184"/>
                <a:gd name="T17" fmla="*/ 265 h 530"/>
                <a:gd name="T18" fmla="*/ 92 w 184"/>
                <a:gd name="T19" fmla="*/ 2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530">
                  <a:moveTo>
                    <a:pt x="92" y="530"/>
                  </a:moveTo>
                  <a:cubicBezTo>
                    <a:pt x="32" y="530"/>
                    <a:pt x="0" y="394"/>
                    <a:pt x="0" y="265"/>
                  </a:cubicBezTo>
                  <a:cubicBezTo>
                    <a:pt x="0" y="136"/>
                    <a:pt x="32" y="0"/>
                    <a:pt x="92" y="0"/>
                  </a:cubicBezTo>
                  <a:cubicBezTo>
                    <a:pt x="152" y="0"/>
                    <a:pt x="184" y="136"/>
                    <a:pt x="184" y="265"/>
                  </a:cubicBezTo>
                  <a:cubicBezTo>
                    <a:pt x="184" y="394"/>
                    <a:pt x="152" y="530"/>
                    <a:pt x="92" y="530"/>
                  </a:cubicBezTo>
                  <a:close/>
                  <a:moveTo>
                    <a:pt x="92" y="20"/>
                  </a:moveTo>
                  <a:cubicBezTo>
                    <a:pt x="58" y="20"/>
                    <a:pt x="20" y="120"/>
                    <a:pt x="20" y="265"/>
                  </a:cubicBezTo>
                  <a:cubicBezTo>
                    <a:pt x="20" y="410"/>
                    <a:pt x="58" y="510"/>
                    <a:pt x="92" y="510"/>
                  </a:cubicBezTo>
                  <a:cubicBezTo>
                    <a:pt x="126" y="510"/>
                    <a:pt x="164" y="410"/>
                    <a:pt x="164" y="265"/>
                  </a:cubicBezTo>
                  <a:cubicBezTo>
                    <a:pt x="164" y="120"/>
                    <a:pt x="126" y="20"/>
                    <a:pt x="92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18AB3">
                    <a:lumMod val="60000"/>
                    <a:lumOff val="40000"/>
                  </a:srgbClr>
                </a:gs>
                <a:gs pos="97000">
                  <a:srgbClr val="418AB3">
                    <a:lumMod val="70000"/>
                  </a:srgbClr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</a:endParaRPr>
            </a:p>
          </p:txBody>
        </p:sp>
        <p:sp>
          <p:nvSpPr>
            <p:cNvPr id="14" name="Freeform 207"/>
            <p:cNvSpPr>
              <a:spLocks noEditPoints="1"/>
            </p:cNvSpPr>
            <p:nvPr/>
          </p:nvSpPr>
          <p:spPr bwMode="auto">
            <a:xfrm>
              <a:off x="1665288" y="4695825"/>
              <a:ext cx="1592263" cy="990600"/>
            </a:xfrm>
            <a:custGeom>
              <a:avLst/>
              <a:gdLst>
                <a:gd name="T0" fmla="*/ 69 w 502"/>
                <a:gd name="T1" fmla="*/ 312 h 312"/>
                <a:gd name="T2" fmla="*/ 13 w 502"/>
                <a:gd name="T3" fmla="*/ 289 h 312"/>
                <a:gd name="T4" fmla="*/ 50 w 502"/>
                <a:gd name="T5" fmla="*/ 189 h 312"/>
                <a:gd name="T6" fmla="*/ 197 w 502"/>
                <a:gd name="T7" fmla="*/ 76 h 312"/>
                <a:gd name="T8" fmla="*/ 416 w 502"/>
                <a:gd name="T9" fmla="*/ 0 h 312"/>
                <a:gd name="T10" fmla="*/ 473 w 502"/>
                <a:gd name="T11" fmla="*/ 23 h 312"/>
                <a:gd name="T12" fmla="*/ 289 w 502"/>
                <a:gd name="T13" fmla="*/ 236 h 312"/>
                <a:gd name="T14" fmla="*/ 69 w 502"/>
                <a:gd name="T15" fmla="*/ 312 h 312"/>
                <a:gd name="T16" fmla="*/ 416 w 502"/>
                <a:gd name="T17" fmla="*/ 20 h 312"/>
                <a:gd name="T18" fmla="*/ 207 w 502"/>
                <a:gd name="T19" fmla="*/ 94 h 312"/>
                <a:gd name="T20" fmla="*/ 65 w 502"/>
                <a:gd name="T21" fmla="*/ 203 h 312"/>
                <a:gd name="T22" fmla="*/ 30 w 502"/>
                <a:gd name="T23" fmla="*/ 279 h 312"/>
                <a:gd name="T24" fmla="*/ 69 w 502"/>
                <a:gd name="T25" fmla="*/ 292 h 312"/>
                <a:gd name="T26" fmla="*/ 279 w 502"/>
                <a:gd name="T27" fmla="*/ 218 h 312"/>
                <a:gd name="T28" fmla="*/ 455 w 502"/>
                <a:gd name="T29" fmla="*/ 33 h 312"/>
                <a:gd name="T30" fmla="*/ 416 w 502"/>
                <a:gd name="T31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312">
                  <a:moveTo>
                    <a:pt x="69" y="312"/>
                  </a:moveTo>
                  <a:cubicBezTo>
                    <a:pt x="41" y="312"/>
                    <a:pt x="22" y="304"/>
                    <a:pt x="13" y="289"/>
                  </a:cubicBezTo>
                  <a:cubicBezTo>
                    <a:pt x="0" y="265"/>
                    <a:pt x="12" y="231"/>
                    <a:pt x="50" y="189"/>
                  </a:cubicBezTo>
                  <a:cubicBezTo>
                    <a:pt x="85" y="151"/>
                    <a:pt x="137" y="111"/>
                    <a:pt x="197" y="76"/>
                  </a:cubicBezTo>
                  <a:cubicBezTo>
                    <a:pt x="279" y="29"/>
                    <a:pt x="363" y="0"/>
                    <a:pt x="416" y="0"/>
                  </a:cubicBezTo>
                  <a:cubicBezTo>
                    <a:pt x="445" y="0"/>
                    <a:pt x="464" y="8"/>
                    <a:pt x="473" y="23"/>
                  </a:cubicBezTo>
                  <a:cubicBezTo>
                    <a:pt x="502" y="75"/>
                    <a:pt x="400" y="171"/>
                    <a:pt x="289" y="236"/>
                  </a:cubicBezTo>
                  <a:cubicBezTo>
                    <a:pt x="207" y="283"/>
                    <a:pt x="123" y="312"/>
                    <a:pt x="69" y="312"/>
                  </a:cubicBezTo>
                  <a:close/>
                  <a:moveTo>
                    <a:pt x="416" y="20"/>
                  </a:moveTo>
                  <a:cubicBezTo>
                    <a:pt x="366" y="20"/>
                    <a:pt x="286" y="48"/>
                    <a:pt x="207" y="94"/>
                  </a:cubicBezTo>
                  <a:cubicBezTo>
                    <a:pt x="149" y="127"/>
                    <a:pt x="98" y="166"/>
                    <a:pt x="65" y="203"/>
                  </a:cubicBezTo>
                  <a:cubicBezTo>
                    <a:pt x="35" y="236"/>
                    <a:pt x="22" y="264"/>
                    <a:pt x="30" y="279"/>
                  </a:cubicBezTo>
                  <a:cubicBezTo>
                    <a:pt x="35" y="287"/>
                    <a:pt x="49" y="292"/>
                    <a:pt x="69" y="292"/>
                  </a:cubicBezTo>
                  <a:cubicBezTo>
                    <a:pt x="120" y="292"/>
                    <a:pt x="200" y="264"/>
                    <a:pt x="279" y="218"/>
                  </a:cubicBezTo>
                  <a:cubicBezTo>
                    <a:pt x="404" y="146"/>
                    <a:pt x="472" y="63"/>
                    <a:pt x="455" y="33"/>
                  </a:cubicBezTo>
                  <a:cubicBezTo>
                    <a:pt x="450" y="25"/>
                    <a:pt x="437" y="20"/>
                    <a:pt x="416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18AB3">
                    <a:lumMod val="60000"/>
                    <a:lumOff val="40000"/>
                  </a:srgbClr>
                </a:gs>
                <a:gs pos="97000">
                  <a:srgbClr val="418AB3">
                    <a:lumMod val="70000"/>
                  </a:srgbClr>
                </a:gs>
              </a:gsLst>
              <a:lin ang="13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</a:endParaRPr>
            </a:p>
          </p:txBody>
        </p:sp>
        <p:sp>
          <p:nvSpPr>
            <p:cNvPr id="15" name="Freeform 208"/>
            <p:cNvSpPr>
              <a:spLocks noEditPoints="1"/>
            </p:cNvSpPr>
            <p:nvPr/>
          </p:nvSpPr>
          <p:spPr bwMode="auto">
            <a:xfrm>
              <a:off x="1611313" y="4695825"/>
              <a:ext cx="1595438" cy="990600"/>
            </a:xfrm>
            <a:custGeom>
              <a:avLst/>
              <a:gdLst>
                <a:gd name="T0" fmla="*/ 433 w 503"/>
                <a:gd name="T1" fmla="*/ 312 h 312"/>
                <a:gd name="T2" fmla="*/ 214 w 503"/>
                <a:gd name="T3" fmla="*/ 236 h 312"/>
                <a:gd name="T4" fmla="*/ 30 w 503"/>
                <a:gd name="T5" fmla="*/ 23 h 312"/>
                <a:gd name="T6" fmla="*/ 86 w 503"/>
                <a:gd name="T7" fmla="*/ 0 h 312"/>
                <a:gd name="T8" fmla="*/ 306 w 503"/>
                <a:gd name="T9" fmla="*/ 76 h 312"/>
                <a:gd name="T10" fmla="*/ 453 w 503"/>
                <a:gd name="T11" fmla="*/ 189 h 312"/>
                <a:gd name="T12" fmla="*/ 490 w 503"/>
                <a:gd name="T13" fmla="*/ 289 h 312"/>
                <a:gd name="T14" fmla="*/ 433 w 503"/>
                <a:gd name="T15" fmla="*/ 312 h 312"/>
                <a:gd name="T16" fmla="*/ 86 w 503"/>
                <a:gd name="T17" fmla="*/ 20 h 312"/>
                <a:gd name="T18" fmla="*/ 47 w 503"/>
                <a:gd name="T19" fmla="*/ 33 h 312"/>
                <a:gd name="T20" fmla="*/ 224 w 503"/>
                <a:gd name="T21" fmla="*/ 218 h 312"/>
                <a:gd name="T22" fmla="*/ 433 w 503"/>
                <a:gd name="T23" fmla="*/ 292 h 312"/>
                <a:gd name="T24" fmla="*/ 472 w 503"/>
                <a:gd name="T25" fmla="*/ 279 h 312"/>
                <a:gd name="T26" fmla="*/ 438 w 503"/>
                <a:gd name="T27" fmla="*/ 203 h 312"/>
                <a:gd name="T28" fmla="*/ 296 w 503"/>
                <a:gd name="T29" fmla="*/ 94 h 312"/>
                <a:gd name="T30" fmla="*/ 86 w 503"/>
                <a:gd name="T31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3" h="312">
                  <a:moveTo>
                    <a:pt x="433" y="312"/>
                  </a:moveTo>
                  <a:cubicBezTo>
                    <a:pt x="380" y="312"/>
                    <a:pt x="296" y="283"/>
                    <a:pt x="214" y="236"/>
                  </a:cubicBezTo>
                  <a:cubicBezTo>
                    <a:pt x="102" y="171"/>
                    <a:pt x="0" y="75"/>
                    <a:pt x="30" y="23"/>
                  </a:cubicBezTo>
                  <a:cubicBezTo>
                    <a:pt x="39" y="8"/>
                    <a:pt x="58" y="0"/>
                    <a:pt x="86" y="0"/>
                  </a:cubicBezTo>
                  <a:cubicBezTo>
                    <a:pt x="140" y="0"/>
                    <a:pt x="224" y="29"/>
                    <a:pt x="306" y="76"/>
                  </a:cubicBezTo>
                  <a:cubicBezTo>
                    <a:pt x="366" y="111"/>
                    <a:pt x="418" y="151"/>
                    <a:pt x="453" y="189"/>
                  </a:cubicBezTo>
                  <a:cubicBezTo>
                    <a:pt x="490" y="231"/>
                    <a:pt x="503" y="265"/>
                    <a:pt x="490" y="289"/>
                  </a:cubicBezTo>
                  <a:cubicBezTo>
                    <a:pt x="481" y="304"/>
                    <a:pt x="462" y="312"/>
                    <a:pt x="433" y="312"/>
                  </a:cubicBezTo>
                  <a:close/>
                  <a:moveTo>
                    <a:pt x="86" y="20"/>
                  </a:moveTo>
                  <a:cubicBezTo>
                    <a:pt x="66" y="20"/>
                    <a:pt x="52" y="25"/>
                    <a:pt x="47" y="33"/>
                  </a:cubicBezTo>
                  <a:cubicBezTo>
                    <a:pt x="30" y="63"/>
                    <a:pt x="99" y="146"/>
                    <a:pt x="224" y="218"/>
                  </a:cubicBezTo>
                  <a:cubicBezTo>
                    <a:pt x="303" y="264"/>
                    <a:pt x="383" y="292"/>
                    <a:pt x="433" y="292"/>
                  </a:cubicBezTo>
                  <a:cubicBezTo>
                    <a:pt x="454" y="292"/>
                    <a:pt x="467" y="287"/>
                    <a:pt x="472" y="279"/>
                  </a:cubicBezTo>
                  <a:cubicBezTo>
                    <a:pt x="481" y="264"/>
                    <a:pt x="468" y="236"/>
                    <a:pt x="438" y="203"/>
                  </a:cubicBezTo>
                  <a:cubicBezTo>
                    <a:pt x="404" y="166"/>
                    <a:pt x="354" y="127"/>
                    <a:pt x="296" y="94"/>
                  </a:cubicBezTo>
                  <a:cubicBezTo>
                    <a:pt x="217" y="48"/>
                    <a:pt x="137" y="20"/>
                    <a:pt x="86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18AB3">
                    <a:lumMod val="60000"/>
                    <a:lumOff val="40000"/>
                  </a:srgbClr>
                </a:gs>
                <a:gs pos="97000">
                  <a:srgbClr val="418AB3">
                    <a:lumMod val="70000"/>
                  </a:srgbClr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</a:endParaRPr>
            </a:p>
          </p:txBody>
        </p:sp>
        <p:sp>
          <p:nvSpPr>
            <p:cNvPr id="16" name="Oval 209"/>
            <p:cNvSpPr>
              <a:spLocks noChangeArrowheads="1"/>
            </p:cNvSpPr>
            <p:nvPr/>
          </p:nvSpPr>
          <p:spPr bwMode="auto">
            <a:xfrm>
              <a:off x="2271713" y="5026025"/>
              <a:ext cx="328613" cy="330200"/>
            </a:xfrm>
            <a:prstGeom prst="ellipse">
              <a:avLst/>
            </a:prstGeom>
            <a:gradFill flip="none" rotWithShape="1">
              <a:gsLst>
                <a:gs pos="0">
                  <a:srgbClr val="418AB3">
                    <a:lumMod val="60000"/>
                    <a:lumOff val="40000"/>
                  </a:srgbClr>
                </a:gs>
                <a:gs pos="69000">
                  <a:srgbClr val="418AB3">
                    <a:lumMod val="75000"/>
                  </a:srgbClr>
                </a:gs>
                <a:gs pos="97000">
                  <a:srgbClr val="418AB3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</a:endParaRPr>
            </a:p>
          </p:txBody>
        </p:sp>
      </p:grpSp>
      <p:pic>
        <p:nvPicPr>
          <p:cNvPr id="17" name="图片 2">
            <a:extLst>
              <a:ext uri="{FF2B5EF4-FFF2-40B4-BE49-F238E27FC236}">
                <a16:creationId xmlns:a16="http://schemas.microsoft.com/office/drawing/2014/main" id="{D8DE3ECD-80B2-4A66-82F3-FC025750D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29" y="3729835"/>
            <a:ext cx="1955561" cy="195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群組 41"/>
          <p:cNvGrpSpPr>
            <a:grpSpLocks/>
          </p:cNvGrpSpPr>
          <p:nvPr/>
        </p:nvGrpSpPr>
        <p:grpSpPr bwMode="auto">
          <a:xfrm>
            <a:off x="395288" y="3144838"/>
            <a:ext cx="11549062" cy="1504950"/>
            <a:chOff x="469900" y="2455955"/>
            <a:chExt cx="11112500" cy="1502737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469900" y="3338892"/>
              <a:ext cx="11112500" cy="126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>
              <a:off x="6164388" y="3351573"/>
              <a:ext cx="0" cy="5770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>
              <a:off x="4505532" y="3391203"/>
              <a:ext cx="0" cy="567489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flipV="1">
              <a:off x="1994336" y="2455955"/>
              <a:ext cx="0" cy="882937"/>
            </a:xfrm>
            <a:prstGeom prst="straightConnector1">
              <a:avLst/>
            </a:prstGeom>
            <a:ln w="57150">
              <a:solidFill>
                <a:srgbClr val="0033C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50"/>
          <p:cNvGrpSpPr/>
          <p:nvPr/>
        </p:nvGrpSpPr>
        <p:grpSpPr>
          <a:xfrm>
            <a:off x="5483719" y="958968"/>
            <a:ext cx="3556067" cy="2053314"/>
            <a:chOff x="1338959" y="317813"/>
            <a:chExt cx="1712484" cy="21442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流程圖: 卡片 51"/>
            <p:cNvSpPr/>
            <p:nvPr/>
          </p:nvSpPr>
          <p:spPr>
            <a:xfrm>
              <a:off x="1346470" y="317813"/>
              <a:ext cx="1704973" cy="603752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報名階段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338959" y="888785"/>
              <a:ext cx="1712484" cy="1573307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anchor="ctr"/>
            <a:lstStyle/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國中集體</a:t>
              </a:r>
              <a:r>
                <a:rPr lang="zh-TW" altLang="en-US" sz="16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通訊</a:t>
              </a:r>
              <a:endParaRPr lang="en-US" altLang="zh-TW" sz="1600" b="1" u="sng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112/6/21~6/30 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15:00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止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國中集體</a:t>
              </a:r>
              <a:r>
                <a:rPr lang="zh-TW" altLang="en-US" sz="16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</a:t>
              </a:r>
              <a:endParaRPr lang="en-US" altLang="zh-TW" sz="1600" b="1" u="sng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525" marR="52705" indent="-82550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（臺北科大集思會議中心艾爾法廳）</a:t>
              </a:r>
              <a:r>
                <a:rPr lang="en-US" altLang="zh-TW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kern="0" spc="-15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112/7/2 </a:t>
              </a:r>
              <a:r>
                <a:rPr lang="en-US" altLang="zh-TW" sz="1600" b="1" kern="0" spc="-1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~ </a:t>
              </a:r>
              <a:r>
                <a:rPr lang="en-US" altLang="zh-TW" sz="1600" b="1" kern="0" spc="-15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7/3 </a:t>
              </a:r>
              <a:r>
                <a:rPr lang="zh-TW" altLang="en-US" sz="1600" b="1" kern="0" spc="-15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  <a:r>
                <a:rPr lang="en-US" altLang="zh-TW" sz="1600" b="1" kern="0" spc="-1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9:00~16:00</a:t>
              </a:r>
              <a:endParaRPr lang="zh-TW" altLang="en-US" sz="1600" b="1" kern="0" spc="-1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" name="群組 60"/>
          <p:cNvGrpSpPr/>
          <p:nvPr/>
        </p:nvGrpSpPr>
        <p:grpSpPr>
          <a:xfrm>
            <a:off x="2978607" y="4614354"/>
            <a:ext cx="2173703" cy="2132957"/>
            <a:chOff x="1328905" y="485589"/>
            <a:chExt cx="1887370" cy="2162452"/>
          </a:xfrm>
          <a:solidFill>
            <a:srgbClr val="FFEB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矩形 62"/>
            <p:cNvSpPr/>
            <p:nvPr/>
          </p:nvSpPr>
          <p:spPr>
            <a:xfrm>
              <a:off x="1328905" y="1000452"/>
              <a:ext cx="1887369" cy="1647589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</a:t>
              </a:r>
              <a:r>
                <a:rPr lang="en-US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場次說明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112/4/19~4/27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流程圖: 卡片 61"/>
            <p:cNvSpPr/>
            <p:nvPr/>
          </p:nvSpPr>
          <p:spPr>
            <a:xfrm>
              <a:off x="1328906" y="485589"/>
              <a:ext cx="1887369" cy="702614"/>
            </a:xfrm>
            <a:prstGeom prst="flowChartPunchedCar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參加宣導說明會</a:t>
              </a:r>
            </a:p>
          </p:txBody>
        </p:sp>
      </p:grpSp>
      <p:grpSp>
        <p:nvGrpSpPr>
          <p:cNvPr id="6" name="群組 93"/>
          <p:cNvGrpSpPr/>
          <p:nvPr/>
        </p:nvGrpSpPr>
        <p:grpSpPr>
          <a:xfrm>
            <a:off x="386970" y="1012196"/>
            <a:ext cx="4854986" cy="2132486"/>
            <a:chOff x="1507740" y="287917"/>
            <a:chExt cx="1278615" cy="1961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流程圖: 卡片 94"/>
            <p:cNvSpPr/>
            <p:nvPr/>
          </p:nvSpPr>
          <p:spPr>
            <a:xfrm>
              <a:off x="1507740" y="287917"/>
              <a:ext cx="1278615" cy="463646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簡章公告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1507740" y="751562"/>
              <a:ext cx="1278615" cy="1497882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112/1/16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84138" marR="52705" indent="-84138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招生簡章現場購買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Verdana" panose="020B0604030504040204" pitchFamily="34" charset="0"/>
                </a:rPr>
                <a:t/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Verdana" panose="020B0604030504040204" pitchFamily="34" charset="0"/>
                </a:rPr>
              </a:b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17</a:t>
              </a:r>
              <a:r>
                <a:rPr lang="zh-TW" altLang="en-US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所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招生學校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（北區五專招生網站查詢）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84138" marR="52705" indent="-84138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招生簡章網路下載</a:t>
              </a: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altLang="zh-TW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https://www.jctv.ntut.edu.tw/enter5/</a:t>
              </a:r>
              <a:endParaRPr lang="zh-TW" altLang="en-US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群組 96"/>
          <p:cNvGrpSpPr/>
          <p:nvPr/>
        </p:nvGrpSpPr>
        <p:grpSpPr>
          <a:xfrm>
            <a:off x="5470547" y="4579213"/>
            <a:ext cx="2304996" cy="2168098"/>
            <a:chOff x="1511300" y="448997"/>
            <a:chExt cx="1704974" cy="1641931"/>
          </a:xfrm>
          <a:solidFill>
            <a:srgbClr val="FFFB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流程圖: 卡片 97"/>
            <p:cNvSpPr/>
            <p:nvPr/>
          </p:nvSpPr>
          <p:spPr>
            <a:xfrm>
              <a:off x="1511300" y="448997"/>
              <a:ext cx="1704974" cy="551456"/>
            </a:xfrm>
            <a:prstGeom prst="flowChartPunchedCar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報名資料準備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1511300" y="1000452"/>
              <a:ext cx="1704974" cy="10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積分證明單輔助列印系</a:t>
              </a:r>
              <a:endPara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統開放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112/5/12~ 8/31</a:t>
              </a:r>
              <a:endPara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</a:t>
              </a:r>
              <a:r>
                <a:rPr lang="zh-TW" altLang="en-US" sz="1600" b="1" dirty="0">
                  <a:solidFill>
                    <a:schemeClr val="bg1"/>
                  </a:solidFill>
                  <a:effectLst>
                    <a:glow rad="889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練習版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112/5/15~ 6/16</a:t>
              </a:r>
              <a:endPara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99"/>
          <p:cNvGrpSpPr/>
          <p:nvPr/>
        </p:nvGrpSpPr>
        <p:grpSpPr>
          <a:xfrm>
            <a:off x="8865362" y="4653254"/>
            <a:ext cx="2398776" cy="2094057"/>
            <a:chOff x="1511299" y="494689"/>
            <a:chExt cx="1704975" cy="147962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流程圖: 卡片 100"/>
            <p:cNvSpPr/>
            <p:nvPr/>
          </p:nvSpPr>
          <p:spPr>
            <a:xfrm>
              <a:off x="1511300" y="494689"/>
              <a:ext cx="1704974" cy="505765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成績公告與複查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511299" y="978670"/>
              <a:ext cx="1704974" cy="995643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</a:t>
              </a: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送分發通知單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112/7/7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複查成績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112/7/11 12:00</a:t>
              </a:r>
              <a:r>
                <a:rPr lang="zh-TW" altLang="en-US" sz="1600" b="1" kern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前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群組 102"/>
          <p:cNvGrpSpPr/>
          <p:nvPr/>
        </p:nvGrpSpPr>
        <p:grpSpPr>
          <a:xfrm>
            <a:off x="9192126" y="970860"/>
            <a:ext cx="2675823" cy="2080315"/>
            <a:chOff x="1338450" y="407803"/>
            <a:chExt cx="1793311" cy="18477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矩形 104"/>
            <p:cNvSpPr/>
            <p:nvPr/>
          </p:nvSpPr>
          <p:spPr>
            <a:xfrm>
              <a:off x="1338450" y="840784"/>
              <a:ext cx="1793311" cy="1414746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112/7/12</a:t>
              </a:r>
              <a:endParaRPr lang="en-US" altLang="zh-TW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zh-TW" altLang="en-US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現場登記分發地點請參考招生簡章</a:t>
              </a:r>
              <a:r>
                <a:rPr lang="en-US" altLang="zh-TW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zh-TW" altLang="en-US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第</a:t>
              </a:r>
              <a:r>
                <a:rPr lang="en-US" altLang="zh-TW" sz="1600" b="1" kern="0" dirty="0" smtClean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IV~VI</a:t>
              </a:r>
              <a:r>
                <a:rPr lang="zh-TW" altLang="en-US" sz="1600" b="1" kern="0" dirty="0" smtClean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頁</a:t>
              </a:r>
              <a:r>
                <a:rPr lang="en-US" altLang="zh-TW" sz="1600" b="1" kern="0" dirty="0">
                  <a:solidFill>
                    <a:srgbClr val="0033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錄取放棄申請截止</a:t>
              </a:r>
              <a:endPara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R="52705" eaLnBrk="1" fontAlgn="auto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altLang="zh-TW" sz="1600" b="1" kern="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112/7/17 </a:t>
              </a:r>
              <a:r>
                <a:rPr lang="en-US" altLang="zh-TW" sz="1600" b="1" kern="0" dirty="0" smtClean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12:00</a:t>
              </a:r>
              <a:r>
                <a:rPr lang="zh-TW" altLang="en-US" sz="1600" b="1" kern="0" dirty="0" smtClean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止</a:t>
              </a:r>
              <a:endParaRPr lang="en-US" altLang="zh-TW" sz="1600" b="1" kern="0" dirty="0">
                <a:solidFill>
                  <a:schemeClr val="bg1"/>
                </a:solidFill>
                <a:effectLst>
                  <a:glow rad="101600">
                    <a:srgbClr val="0033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流程圖: 卡片 103"/>
            <p:cNvSpPr/>
            <p:nvPr/>
          </p:nvSpPr>
          <p:spPr>
            <a:xfrm>
              <a:off x="1338450" y="407803"/>
              <a:ext cx="1793310" cy="493708"/>
            </a:xfrm>
            <a:prstGeom prst="flowChartPunchedCa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</a:t>
              </a:r>
            </a:p>
          </p:txBody>
        </p:sp>
      </p:grpSp>
      <p:cxnSp>
        <p:nvCxnSpPr>
          <p:cNvPr id="114" name="直線單箭頭接點 113"/>
          <p:cNvCxnSpPr/>
          <p:nvPr/>
        </p:nvCxnSpPr>
        <p:spPr>
          <a:xfrm flipV="1">
            <a:off x="10490629" y="3032125"/>
            <a:ext cx="0" cy="952500"/>
          </a:xfrm>
          <a:prstGeom prst="straightConnector1">
            <a:avLst/>
          </a:prstGeom>
          <a:ln w="57150">
            <a:solidFill>
              <a:srgbClr val="0033C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2" name="群組 50"/>
          <p:cNvGrpSpPr>
            <a:grpSpLocks/>
          </p:cNvGrpSpPr>
          <p:nvPr/>
        </p:nvGrpSpPr>
        <p:grpSpPr bwMode="auto">
          <a:xfrm>
            <a:off x="825500" y="3556000"/>
            <a:ext cx="8778875" cy="585788"/>
            <a:chOff x="-699433" y="3556825"/>
            <a:chExt cx="8779692" cy="584427"/>
          </a:xfrm>
        </p:grpSpPr>
        <p:sp>
          <p:nvSpPr>
            <p:cNvPr id="23568" name="文字方塊 44"/>
            <p:cNvSpPr txBox="1">
              <a:spLocks noChangeArrowheads="1"/>
            </p:cNvSpPr>
            <p:nvPr/>
          </p:nvSpPr>
          <p:spPr bwMode="auto">
            <a:xfrm>
              <a:off x="930416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</a:rPr>
                <a:t>❷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9" name="文字方塊 43"/>
            <p:cNvSpPr txBox="1">
              <a:spLocks noChangeArrowheads="1"/>
            </p:cNvSpPr>
            <p:nvPr/>
          </p:nvSpPr>
          <p:spPr bwMode="auto">
            <a:xfrm>
              <a:off x="-699433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❶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0" name="文字方塊 45"/>
            <p:cNvSpPr txBox="1">
              <a:spLocks noChangeArrowheads="1"/>
            </p:cNvSpPr>
            <p:nvPr/>
          </p:nvSpPr>
          <p:spPr bwMode="auto">
            <a:xfrm>
              <a:off x="2069033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❹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1" name="文字方塊 46"/>
            <p:cNvSpPr txBox="1">
              <a:spLocks noChangeArrowheads="1"/>
            </p:cNvSpPr>
            <p:nvPr/>
          </p:nvSpPr>
          <p:spPr bwMode="auto">
            <a:xfrm>
              <a:off x="3345847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❺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2" name="文字方塊 47"/>
            <p:cNvSpPr txBox="1">
              <a:spLocks noChangeArrowheads="1"/>
            </p:cNvSpPr>
            <p:nvPr/>
          </p:nvSpPr>
          <p:spPr bwMode="auto">
            <a:xfrm>
              <a:off x="5602338" y="3556825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❻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3" name="文字方塊 128"/>
            <p:cNvSpPr txBox="1">
              <a:spLocks noChangeArrowheads="1"/>
            </p:cNvSpPr>
            <p:nvPr/>
          </p:nvSpPr>
          <p:spPr bwMode="auto">
            <a:xfrm>
              <a:off x="7565858" y="3556825"/>
              <a:ext cx="514401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3200">
                  <a:solidFill>
                    <a:srgbClr val="006600"/>
                  </a:solidFill>
                  <a:latin typeface="Calibri Light" panose="020F0302020204030204" pitchFamily="34" charset="0"/>
                </a:rPr>
                <a:t>❼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4" name="文字方塊 48"/>
            <p:cNvSpPr txBox="1">
              <a:spLocks noChangeArrowheads="1"/>
            </p:cNvSpPr>
            <p:nvPr/>
          </p:nvSpPr>
          <p:spPr bwMode="auto">
            <a:xfrm>
              <a:off x="1525879" y="3556826"/>
              <a:ext cx="523927" cy="58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200">
                  <a:solidFill>
                    <a:srgbClr val="006600"/>
                  </a:solidFill>
                </a:rPr>
                <a:t>❸</a:t>
              </a:r>
              <a:endParaRPr lang="zh-TW" altLang="en-US" sz="32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563" name="文字方塊 133"/>
          <p:cNvSpPr txBox="1">
            <a:spLocks noChangeArrowheads="1"/>
          </p:cNvSpPr>
          <p:nvPr/>
        </p:nvSpPr>
        <p:spPr bwMode="auto">
          <a:xfrm>
            <a:off x="41275" y="6243638"/>
            <a:ext cx="277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（詳見招生簡章第</a:t>
            </a:r>
            <a:r>
              <a:rPr lang="en-US" altLang="zh-TW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ɪ</a:t>
            </a:r>
            <a:r>
              <a:rPr lang="zh-TW" altLang="en-US" sz="20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cxnSp>
        <p:nvCxnSpPr>
          <p:cNvPr id="42" name="直線單箭頭接點 41"/>
          <p:cNvCxnSpPr/>
          <p:nvPr/>
        </p:nvCxnSpPr>
        <p:spPr>
          <a:xfrm flipH="1" flipV="1">
            <a:off x="8731679" y="3051175"/>
            <a:ext cx="6350" cy="933450"/>
          </a:xfrm>
          <a:prstGeom prst="straightConnector1">
            <a:avLst/>
          </a:prstGeom>
          <a:ln w="57150">
            <a:solidFill>
              <a:srgbClr val="0033C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9948863" y="4041775"/>
            <a:ext cx="0" cy="588963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投影片編號版面配置區 3"/>
          <p:cNvSpPr txBox="1">
            <a:spLocks/>
          </p:cNvSpPr>
          <p:nvPr/>
        </p:nvSpPr>
        <p:spPr bwMode="auto">
          <a:xfrm>
            <a:off x="11488738" y="6351588"/>
            <a:ext cx="617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5EFF8F-50CE-4D68-A37D-37D904E417EC}" type="slidenum">
              <a:rPr lang="en-US" altLang="zh-TW" sz="2600" b="1" u="sng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2600" b="1" u="sng"/>
          </a:p>
        </p:txBody>
      </p:sp>
      <p:sp>
        <p:nvSpPr>
          <p:cNvPr id="39" name="文字方塊 38"/>
          <p:cNvSpPr txBox="1"/>
          <p:nvPr/>
        </p:nvSpPr>
        <p:spPr>
          <a:xfrm>
            <a:off x="328613" y="169863"/>
            <a:ext cx="107108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1/3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3277"/>
              </p:ext>
            </p:extLst>
          </p:nvPr>
        </p:nvGraphicFramePr>
        <p:xfrm>
          <a:off x="328613" y="1016000"/>
          <a:ext cx="11749087" cy="5581651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3576808904"/>
                    </a:ext>
                  </a:extLst>
                </a:gridCol>
                <a:gridCol w="3992563">
                  <a:extLst>
                    <a:ext uri="{9D8B030D-6E8A-4147-A177-3AD203B41FA5}">
                      <a16:colId xmlns:a16="http://schemas.microsoft.com/office/drawing/2014/main" val="4230441987"/>
                    </a:ext>
                  </a:extLst>
                </a:gridCol>
                <a:gridCol w="7180262">
                  <a:extLst>
                    <a:ext uri="{9D8B030D-6E8A-4147-A177-3AD203B41FA5}">
                      <a16:colId xmlns:a16="http://schemas.microsoft.com/office/drawing/2014/main" val="771527966"/>
                    </a:ext>
                  </a:extLst>
                </a:gridCol>
              </a:tblGrid>
              <a:tr h="3841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12217"/>
                  </a:ext>
                </a:extLst>
              </a:tr>
              <a:tr h="435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）起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簡章、報名表公告暨下載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96609"/>
                  </a:ext>
                </a:extLst>
              </a:tr>
              <a:tr h="10008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五專聯免集體報名網站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練習版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開放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年５月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日（一）至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　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日（五）止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國中集體報名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練習版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網址：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https://junior.nutc.edu.tw/testregis/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08977"/>
                  </a:ext>
                </a:extLst>
              </a:tr>
              <a:tr h="18654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國中集體通訊與個別網路報名：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 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繳費及報名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資料輸入。</a:t>
                      </a: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報名資料請於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）前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106344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臺北市大安區忠孝東路三段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號國立臺北科技大學億光大樓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學年度北區五專聯合免試入學招生委員會收）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國中集體報名網址：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https://junior.nutc.edu.tw/U5_1/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個別網路報名網址：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https://junior.nutc.edu.tw/U5_3/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73999"/>
                  </a:ext>
                </a:extLst>
              </a:tr>
              <a:tr h="10008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國中集體與個別現場報名：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）至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9:00~16:00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完成報名與繳費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國中集體與個別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現場報名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臺北市大安區忠孝東路三段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號國立臺北科技大學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億光大樓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集思會議中心艾爾法廳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34250"/>
                  </a:ext>
                </a:extLst>
              </a:tr>
              <a:tr h="8954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日（四）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公告實際招生名額（含回流名額）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1" marB="17781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094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8613" y="169863"/>
            <a:ext cx="11685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2/3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2461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785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271D913-9753-4676-B6AF-92711F6C3086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328612" y="169863"/>
            <a:ext cx="11625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、北區五專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免試入學招生重要日程（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3/3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50803"/>
              </p:ext>
            </p:extLst>
          </p:nvPr>
        </p:nvGraphicFramePr>
        <p:xfrm>
          <a:off x="192388" y="887513"/>
          <a:ext cx="11762188" cy="5810108"/>
        </p:xfrm>
        <a:graphic>
          <a:graphicData uri="http://schemas.openxmlformats.org/drawingml/2006/table">
            <a:tbl>
              <a:tblPr/>
              <a:tblGrid>
                <a:gridCol w="492567">
                  <a:extLst>
                    <a:ext uri="{9D8B030D-6E8A-4147-A177-3AD203B41FA5}">
                      <a16:colId xmlns:a16="http://schemas.microsoft.com/office/drawing/2014/main" val="72398706"/>
                    </a:ext>
                  </a:extLst>
                </a:gridCol>
                <a:gridCol w="4094079">
                  <a:extLst>
                    <a:ext uri="{9D8B030D-6E8A-4147-A177-3AD203B41FA5}">
                      <a16:colId xmlns:a16="http://schemas.microsoft.com/office/drawing/2014/main" val="1543151331"/>
                    </a:ext>
                  </a:extLst>
                </a:gridCol>
                <a:gridCol w="7175542">
                  <a:extLst>
                    <a:ext uri="{9D8B030D-6E8A-4147-A177-3AD203B41FA5}">
                      <a16:colId xmlns:a16="http://schemas.microsoft.com/office/drawing/2014/main" val="365864121"/>
                    </a:ext>
                  </a:extLst>
                </a:gridCol>
              </a:tblGrid>
              <a:tr h="3397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</a:p>
                  </a:txBody>
                  <a:tcPr marL="20853" marR="20853" marT="10244" marB="10244" anchor="ctr" horzOverflow="overflow">
                    <a:lnL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06951"/>
                  </a:ext>
                </a:extLst>
              </a:tr>
              <a:tr h="708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６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4511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止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0" marB="177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marL="158750" indent="-1587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58750" marR="0" lvl="0" indent="-158750" algn="just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開放免試生查詢是否完成報名手續，每日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更新資料。</a:t>
                      </a:r>
                    </a:p>
                    <a:p>
                      <a:pPr marL="158750" marR="0" lvl="0" indent="-15875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</a:t>
                      </a:r>
                      <a:r>
                        <a:rPr kumimoji="0" lang="zh-TW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網址：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https://www.jctv.ntut.edu.tw/enter5/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195" marR="36195" marT="17780" marB="17780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20206"/>
                  </a:ext>
                </a:extLst>
              </a:tr>
              <a:tr h="6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kumimoji="0" lang="zh-TW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公告現場登記分發名單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日（星期五）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第一次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公告參加現場登記分發名單、時間及地點。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（各招生學校網站）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77786"/>
                  </a:ext>
                </a:extLst>
              </a:tr>
              <a:tr h="65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日（星期一）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免試生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若未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收到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「聯合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免試入學成績暨現場登記分發報到通知單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請向各招生學校查詢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及補發。（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招生學校聯絡資訊請參閱簡章第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IV~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Ⅴ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75385"/>
                  </a:ext>
                </a:extLst>
              </a:tr>
              <a:tr h="65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受理免試生成績複查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9:00~12:00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複查成績申請書傳真至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並以電話確認。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聯絡資訊請參閱簡章第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IV~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Ⅴ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或北區五專招生網站）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56390"/>
                  </a:ext>
                </a:extLst>
              </a:tr>
              <a:tr h="6226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FF0000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第二次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公告現場登記分發名單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第二次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公告參加現場登記分發名單、時間、地點及實際招生名額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（各招生學校網站）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54286"/>
                  </a:ext>
                </a:extLst>
              </a:tr>
              <a:tr h="9729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現場登記分發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indent="-1524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15240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※免試生應攜帶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免試入學成績暨現場登記分發報到通知單、身分證明文件正本及學歷（力）證件正本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等資料，至各招生學校辦理現場登記分發報到，時間及地點以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現場登記分發</a:t>
                      </a: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通知為準。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26266"/>
                  </a:ext>
                </a:extLst>
              </a:tr>
              <a:tr h="8334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錄取生放棄錄取資格截止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止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glow rad="101600">
                            <a:schemeClr val="tx1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填寫招生簡章第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頁「錄取生放棄錄取資格聲明書」，傳真至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錄取學校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辦理。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853" marR="20853" marT="10244" marB="10244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69083"/>
                  </a:ext>
                </a:extLst>
              </a:tr>
            </a:tbl>
          </a:graphicData>
        </a:graphic>
      </p:graphicFrame>
      <p:sp>
        <p:nvSpPr>
          <p:cNvPr id="2565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264650" y="62992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8E3D759-201F-4577-972B-F7BAD6C79FE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622" y="2436989"/>
            <a:ext cx="5723631" cy="4247695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7" y="2755643"/>
            <a:ext cx="5061138" cy="3929041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552450" y="0"/>
            <a:ext cx="11277600" cy="1325563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en-US" altLang="zh-TW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、招生資訊－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簡章查詢與下載</a:t>
            </a:r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xfrm>
            <a:off x="9428163" y="63912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C6DCBA4-4065-497E-A545-B079B8D159C8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zh-TW" altLang="en-US" sz="2600" smtClean="0"/>
          </a:p>
        </p:txBody>
      </p:sp>
      <p:grpSp>
        <p:nvGrpSpPr>
          <p:cNvPr id="26628" name="群組 2"/>
          <p:cNvGrpSpPr>
            <a:grpSpLocks/>
          </p:cNvGrpSpPr>
          <p:nvPr/>
        </p:nvGrpSpPr>
        <p:grpSpPr bwMode="auto">
          <a:xfrm>
            <a:off x="228600" y="1258888"/>
            <a:ext cx="5140325" cy="4596857"/>
            <a:chOff x="6307148" y="1250950"/>
            <a:chExt cx="5139517" cy="4597055"/>
          </a:xfrm>
        </p:grpSpPr>
        <p:sp>
          <p:nvSpPr>
            <p:cNvPr id="26633" name="矩形 7"/>
            <p:cNvSpPr>
              <a:spLocks noChangeArrowheads="1"/>
            </p:cNvSpPr>
            <p:nvPr/>
          </p:nvSpPr>
          <p:spPr bwMode="auto">
            <a:xfrm>
              <a:off x="6307148" y="1250950"/>
              <a:ext cx="5139517" cy="149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7675" indent="-44767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en-US" altLang="zh-TW" sz="2200" b="1" dirty="0" smtClean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</a:t>
              </a:r>
              <a:r>
                <a:rPr lang="zh-TW" altLang="en-US" sz="2200" b="1" dirty="0" smtClean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</a:t>
              </a:r>
              <a:r>
                <a:rPr lang="zh-TW" altLang="en-US" sz="22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度五專聯合免試入學報名資訊及下載招生簡章</a:t>
              </a:r>
              <a:endParaRPr lang="en-US" altLang="zh-TW" sz="2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 eaLnBrk="1" hangingPunct="1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zh-TW" altLang="en-US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北區五專聯合免試入學招生網站</a:t>
              </a:r>
              <a:r>
                <a:rPr lang="en-US" altLang="zh-TW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https://www.jctv.ntut.edu.tw/enter5/</a:t>
              </a:r>
              <a:endPara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86323" y="5598757"/>
              <a:ext cx="1211073" cy="2492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5691188" y="1258888"/>
            <a:ext cx="6286500" cy="1135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2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22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度北區五專聯合免試入學招生簡章查詢系統</a:t>
            </a:r>
            <a:endParaRPr lang="en-US" altLang="zh-TW" sz="22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https://ent04.jctv.ntut.edu.tw/enter5LRuleReport</a:t>
            </a:r>
          </a:p>
        </p:txBody>
      </p:sp>
      <p:sp>
        <p:nvSpPr>
          <p:cNvPr id="23" name="Freeform 22"/>
          <p:cNvSpPr/>
          <p:nvPr/>
        </p:nvSpPr>
        <p:spPr>
          <a:xfrm rot="6504589">
            <a:off x="6247318" y="2226341"/>
            <a:ext cx="619125" cy="1030288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3403" y="1283493"/>
            <a:ext cx="11727147" cy="4492625"/>
          </a:xfrm>
        </p:spPr>
        <p:txBody>
          <a:bodyPr rtlCol="0">
            <a:noAutofit/>
          </a:bodyPr>
          <a:lstStyle/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列印</a:t>
            </a:r>
            <a:r>
              <a:rPr lang="zh-TW" altLang="en-US" sz="21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2100" b="1" spc="5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2100" b="1" spc="5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學年度五專入學專用</a:t>
            </a:r>
            <a:r>
              <a:rPr lang="zh-TW" altLang="en-US" sz="2100" b="1" spc="5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lang="zh-TW" altLang="en-US" sz="2100" b="1" spc="5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免試入學超額比序項目積分證明單</a:t>
            </a:r>
            <a:r>
              <a:rPr lang="zh-TW" altLang="en-US" sz="21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」並蓋</a:t>
            </a:r>
            <a:r>
              <a:rPr lang="zh-TW" altLang="en-US" sz="2100" b="1" u="sng" spc="10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學校戳章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認定超額比序項目</a:t>
            </a:r>
            <a:r>
              <a:rPr lang="zh-TW" altLang="en-US" sz="21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「競賽」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1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「服務學習」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（含校外服務時數）積分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具弱勢身分免試生須檢附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身分證明</a:t>
            </a:r>
            <a:r>
              <a:rPr lang="zh-TW" altLang="en-US" sz="21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文件，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報名時一併提出</a:t>
            </a:r>
            <a:r>
              <a:rPr lang="zh-TW" altLang="en-US" sz="21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，並檢查</a:t>
            </a:r>
            <a:r>
              <a:rPr lang="zh-TW" altLang="en-US" sz="21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證件是否在有效期內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en-US" sz="21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報名表使用正確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生要使用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特種身分生專用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報名表，勿使用非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本學年度招生報名表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1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確認報名表招生</a:t>
            </a:r>
            <a:r>
              <a:rPr lang="zh-TW" altLang="en-US" sz="2100" b="1" u="sng" spc="15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學校名稱及代碼是否一致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</a:t>
            </a:r>
            <a:r>
              <a:rPr lang="en-US" altLang="zh-TW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zh-TW" altLang="en-US" sz="2100" b="1" u="sng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准</a:t>
            </a:r>
            <a:r>
              <a:rPr lang="zh-TW" altLang="en-US" sz="2100" b="1" u="sng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考證號碼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是否有填寫且正確無誤。</a:t>
            </a:r>
            <a:endParaRPr lang="en-US" altLang="zh-TW" sz="21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確認報名表</a:t>
            </a:r>
            <a:r>
              <a:rPr lang="zh-TW" altLang="en-US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「免試生」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「家長</a:t>
            </a:r>
            <a:r>
              <a:rPr lang="en-US" altLang="zh-TW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監護人</a:t>
            </a:r>
            <a:r>
              <a:rPr lang="en-US" altLang="zh-TW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100" b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是否皆已簽名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21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免試生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報名資料檔</a:t>
            </a: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上傳至五專聯合免試入學國中集體報名系統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學校上傳報名資料</a:t>
            </a:r>
            <a:r>
              <a:rPr lang="zh-TW" altLang="en-US" sz="2100" b="1" u="sng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電子檔</a:t>
            </a:r>
            <a:r>
              <a:rPr lang="zh-TW" altLang="en-US" sz="21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100" b="1" u="sng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</a:t>
            </a:r>
            <a:r>
              <a:rPr lang="zh-TW" altLang="en-US" sz="2100" b="1" u="sng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1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須一致。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列印繳款通知單並完成繳費，繳費證明文件影印隨報名資料寄送本會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7675" indent="-447675" eaLnBrk="1" fontAlgn="auto" hangingPunct="1">
              <a:lnSpc>
                <a:spcPts val="35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zh-TW" altLang="en-US" sz="2100" dirty="0"/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80327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、國中學校協助事項</a:t>
            </a:r>
          </a:p>
        </p:txBody>
      </p:sp>
      <p:sp>
        <p:nvSpPr>
          <p:cNvPr id="2765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468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AA0E8BB-EE4F-418F-865F-6077650C671F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zh-TW" altLang="en-US" sz="2600" dirty="0" smtClean="0"/>
          </a:p>
        </p:txBody>
      </p:sp>
      <p:grpSp>
        <p:nvGrpSpPr>
          <p:cNvPr id="2" name="群組 1"/>
          <p:cNvGrpSpPr/>
          <p:nvPr/>
        </p:nvGrpSpPr>
        <p:grpSpPr>
          <a:xfrm>
            <a:off x="8847496" y="3346808"/>
            <a:ext cx="2940050" cy="2217737"/>
            <a:chOff x="9191625" y="3081338"/>
            <a:chExt cx="2940050" cy="2217737"/>
          </a:xfrm>
        </p:grpSpPr>
        <p:sp>
          <p:nvSpPr>
            <p:cNvPr id="6" name="橢圓形圖說文字 5"/>
            <p:cNvSpPr/>
            <p:nvPr/>
          </p:nvSpPr>
          <p:spPr>
            <a:xfrm>
              <a:off x="9191625" y="3081338"/>
              <a:ext cx="1377950" cy="1123950"/>
            </a:xfrm>
            <a:prstGeom prst="wedgeEllipseCallout">
              <a:avLst>
                <a:gd name="adj1" fmla="val 70087"/>
                <a:gd name="adj2" fmla="val -15077"/>
              </a:avLst>
            </a:prstGeom>
            <a:solidFill>
              <a:srgbClr val="FFFFE1"/>
            </a:solidFill>
            <a:ln w="57150" cap="flat" cmpd="sng" algn="ctr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kern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非常</a:t>
              </a:r>
              <a:r>
                <a:rPr lang="zh-TW" altLang="en-US" sz="2400" b="1" kern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重要</a:t>
              </a:r>
            </a:p>
          </p:txBody>
        </p:sp>
        <p:grpSp>
          <p:nvGrpSpPr>
            <p:cNvPr id="27654" name="组合 19"/>
            <p:cNvGrpSpPr>
              <a:grpSpLocks/>
            </p:cNvGrpSpPr>
            <p:nvPr/>
          </p:nvGrpSpPr>
          <p:grpSpPr bwMode="auto">
            <a:xfrm flipH="1">
              <a:off x="10820400" y="3155950"/>
              <a:ext cx="1311275" cy="2143125"/>
              <a:chOff x="2674257" y="3463726"/>
              <a:chExt cx="1309692" cy="2143454"/>
            </a:xfrm>
          </p:grpSpPr>
          <p:grpSp>
            <p:nvGrpSpPr>
              <p:cNvPr id="27658" name="组合 20"/>
              <p:cNvGrpSpPr>
                <a:grpSpLocks/>
              </p:cNvGrpSpPr>
              <p:nvPr/>
            </p:nvGrpSpPr>
            <p:grpSpPr bwMode="auto">
              <a:xfrm flipH="1">
                <a:off x="2674257" y="3463726"/>
                <a:ext cx="1309692" cy="2143454"/>
                <a:chOff x="5414605" y="3315582"/>
                <a:chExt cx="1497348" cy="2450573"/>
              </a:xfrm>
            </p:grpSpPr>
            <p:grpSp>
              <p:nvGrpSpPr>
                <p:cNvPr id="27663" name="组合 25"/>
                <p:cNvGrpSpPr>
                  <a:grpSpLocks/>
                </p:cNvGrpSpPr>
                <p:nvPr/>
              </p:nvGrpSpPr>
              <p:grpSpPr bwMode="auto">
                <a:xfrm>
                  <a:off x="5414605" y="3315582"/>
                  <a:ext cx="1497348" cy="1875586"/>
                  <a:chOff x="6832585" y="3384071"/>
                  <a:chExt cx="1803397" cy="2258944"/>
                </a:xfrm>
              </p:grpSpPr>
              <p:sp>
                <p:nvSpPr>
                  <p:cNvPr id="19" name="椭圆 31"/>
                  <p:cNvSpPr/>
                  <p:nvPr/>
                </p:nvSpPr>
                <p:spPr>
                  <a:xfrm flipH="1">
                    <a:off x="7343475" y="3384071"/>
                    <a:ext cx="1139677" cy="1029730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" fmla="*/ 328247 w 656494"/>
                      <a:gd name="connsiteY0" fmla="*/ 0 h 633046"/>
                      <a:gd name="connsiteX1" fmla="*/ 656494 w 656494"/>
                      <a:gd name="connsiteY1" fmla="*/ 316523 h 633046"/>
                      <a:gd name="connsiteX2" fmla="*/ 328247 w 656494"/>
                      <a:gd name="connsiteY2" fmla="*/ 633046 h 633046"/>
                      <a:gd name="connsiteX3" fmla="*/ 0 w 656494"/>
                      <a:gd name="connsiteY3" fmla="*/ 316523 h 633046"/>
                      <a:gd name="connsiteX4" fmla="*/ 419687 w 656494"/>
                      <a:gd name="connsiteY4" fmla="*/ 91440 h 633046"/>
                      <a:gd name="connsiteX0" fmla="*/ 402964 w 731211"/>
                      <a:gd name="connsiteY0" fmla="*/ 0 h 633046"/>
                      <a:gd name="connsiteX1" fmla="*/ 731211 w 731211"/>
                      <a:gd name="connsiteY1" fmla="*/ 316523 h 633046"/>
                      <a:gd name="connsiteX2" fmla="*/ 402964 w 731211"/>
                      <a:gd name="connsiteY2" fmla="*/ 633046 h 633046"/>
                      <a:gd name="connsiteX3" fmla="*/ 74717 w 731211"/>
                      <a:gd name="connsiteY3" fmla="*/ 316523 h 633046"/>
                      <a:gd name="connsiteX4" fmla="*/ 161895 w 731211"/>
                      <a:gd name="connsiteY4" fmla="*/ 152400 h 633046"/>
                      <a:gd name="connsiteX0" fmla="*/ 353700 w 681947"/>
                      <a:gd name="connsiteY0" fmla="*/ 0 h 633046"/>
                      <a:gd name="connsiteX1" fmla="*/ 681947 w 681947"/>
                      <a:gd name="connsiteY1" fmla="*/ 316523 h 633046"/>
                      <a:gd name="connsiteX2" fmla="*/ 353700 w 681947"/>
                      <a:gd name="connsiteY2" fmla="*/ 633046 h 633046"/>
                      <a:gd name="connsiteX3" fmla="*/ 25453 w 681947"/>
                      <a:gd name="connsiteY3" fmla="*/ 316523 h 633046"/>
                      <a:gd name="connsiteX4" fmla="*/ 112631 w 681947"/>
                      <a:gd name="connsiteY4" fmla="*/ 152400 h 633046"/>
                      <a:gd name="connsiteX0" fmla="*/ 341249 w 669496"/>
                      <a:gd name="connsiteY0" fmla="*/ 0 h 633046"/>
                      <a:gd name="connsiteX1" fmla="*/ 669496 w 669496"/>
                      <a:gd name="connsiteY1" fmla="*/ 316523 h 633046"/>
                      <a:gd name="connsiteX2" fmla="*/ 341249 w 669496"/>
                      <a:gd name="connsiteY2" fmla="*/ 633046 h 633046"/>
                      <a:gd name="connsiteX3" fmla="*/ 13002 w 669496"/>
                      <a:gd name="connsiteY3" fmla="*/ 316523 h 633046"/>
                      <a:gd name="connsiteX4" fmla="*/ 100180 w 669496"/>
                      <a:gd name="connsiteY4" fmla="*/ 152400 h 633046"/>
                      <a:gd name="connsiteX0" fmla="*/ 347951 w 676198"/>
                      <a:gd name="connsiteY0" fmla="*/ 0 h 633046"/>
                      <a:gd name="connsiteX1" fmla="*/ 676198 w 676198"/>
                      <a:gd name="connsiteY1" fmla="*/ 316523 h 633046"/>
                      <a:gd name="connsiteX2" fmla="*/ 347951 w 676198"/>
                      <a:gd name="connsiteY2" fmla="*/ 633046 h 633046"/>
                      <a:gd name="connsiteX3" fmla="*/ 19704 w 676198"/>
                      <a:gd name="connsiteY3" fmla="*/ 316523 h 633046"/>
                      <a:gd name="connsiteX4" fmla="*/ 79173 w 676198"/>
                      <a:gd name="connsiteY4" fmla="*/ 113607 h 633046"/>
                      <a:gd name="connsiteX0" fmla="*/ 333371 w 661618"/>
                      <a:gd name="connsiteY0" fmla="*/ 0 h 633046"/>
                      <a:gd name="connsiteX1" fmla="*/ 661618 w 661618"/>
                      <a:gd name="connsiteY1" fmla="*/ 316523 h 633046"/>
                      <a:gd name="connsiteX2" fmla="*/ 333371 w 661618"/>
                      <a:gd name="connsiteY2" fmla="*/ 633046 h 633046"/>
                      <a:gd name="connsiteX3" fmla="*/ 5124 w 661618"/>
                      <a:gd name="connsiteY3" fmla="*/ 316523 h 633046"/>
                      <a:gd name="connsiteX4" fmla="*/ 64593 w 661618"/>
                      <a:gd name="connsiteY4" fmla="*/ 113607 h 633046"/>
                      <a:gd name="connsiteX0" fmla="*/ 178200 w 661618"/>
                      <a:gd name="connsiteY0" fmla="*/ 0 h 583170"/>
                      <a:gd name="connsiteX1" fmla="*/ 661618 w 661618"/>
                      <a:gd name="connsiteY1" fmla="*/ 266647 h 583170"/>
                      <a:gd name="connsiteX2" fmla="*/ 333371 w 661618"/>
                      <a:gd name="connsiteY2" fmla="*/ 583170 h 583170"/>
                      <a:gd name="connsiteX3" fmla="*/ 5124 w 661618"/>
                      <a:gd name="connsiteY3" fmla="*/ 266647 h 583170"/>
                      <a:gd name="connsiteX4" fmla="*/ 64593 w 661618"/>
                      <a:gd name="connsiteY4" fmla="*/ 63731 h 583170"/>
                      <a:gd name="connsiteX0" fmla="*/ 178200 w 662133"/>
                      <a:gd name="connsiteY0" fmla="*/ 66578 h 649748"/>
                      <a:gd name="connsiteX1" fmla="*/ 412660 w 662133"/>
                      <a:gd name="connsiteY1" fmla="*/ 10947 h 649748"/>
                      <a:gd name="connsiteX2" fmla="*/ 661618 w 662133"/>
                      <a:gd name="connsiteY2" fmla="*/ 333225 h 649748"/>
                      <a:gd name="connsiteX3" fmla="*/ 333371 w 662133"/>
                      <a:gd name="connsiteY3" fmla="*/ 649748 h 649748"/>
                      <a:gd name="connsiteX4" fmla="*/ 5124 w 662133"/>
                      <a:gd name="connsiteY4" fmla="*/ 333225 h 649748"/>
                      <a:gd name="connsiteX5" fmla="*/ 64593 w 662133"/>
                      <a:gd name="connsiteY5" fmla="*/ 130309 h 649748"/>
                      <a:gd name="connsiteX0" fmla="*/ 178200 w 662148"/>
                      <a:gd name="connsiteY0" fmla="*/ 66578 h 649748"/>
                      <a:gd name="connsiteX1" fmla="*/ 412660 w 662148"/>
                      <a:gd name="connsiteY1" fmla="*/ 10947 h 649748"/>
                      <a:gd name="connsiteX2" fmla="*/ 661618 w 662148"/>
                      <a:gd name="connsiteY2" fmla="*/ 333225 h 649748"/>
                      <a:gd name="connsiteX3" fmla="*/ 333371 w 662148"/>
                      <a:gd name="connsiteY3" fmla="*/ 649748 h 649748"/>
                      <a:gd name="connsiteX4" fmla="*/ 5124 w 662148"/>
                      <a:gd name="connsiteY4" fmla="*/ 333225 h 649748"/>
                      <a:gd name="connsiteX5" fmla="*/ 64593 w 662148"/>
                      <a:gd name="connsiteY5" fmla="*/ 130309 h 649748"/>
                      <a:gd name="connsiteX0" fmla="*/ 178200 w 662148"/>
                      <a:gd name="connsiteY0" fmla="*/ 61032 h 644202"/>
                      <a:gd name="connsiteX1" fmla="*/ 412660 w 662148"/>
                      <a:gd name="connsiteY1" fmla="*/ 5401 h 644202"/>
                      <a:gd name="connsiteX2" fmla="*/ 661618 w 662148"/>
                      <a:gd name="connsiteY2" fmla="*/ 327679 h 644202"/>
                      <a:gd name="connsiteX3" fmla="*/ 333371 w 662148"/>
                      <a:gd name="connsiteY3" fmla="*/ 644202 h 644202"/>
                      <a:gd name="connsiteX4" fmla="*/ 5124 w 662148"/>
                      <a:gd name="connsiteY4" fmla="*/ 327679 h 644202"/>
                      <a:gd name="connsiteX5" fmla="*/ 64593 w 662148"/>
                      <a:gd name="connsiteY5" fmla="*/ 124763 h 644202"/>
                      <a:gd name="connsiteX0" fmla="*/ 178200 w 662148"/>
                      <a:gd name="connsiteY0" fmla="*/ 75865 h 659035"/>
                      <a:gd name="connsiteX1" fmla="*/ 168819 w 662148"/>
                      <a:gd name="connsiteY1" fmla="*/ 31317 h 659035"/>
                      <a:gd name="connsiteX2" fmla="*/ 412660 w 662148"/>
                      <a:gd name="connsiteY2" fmla="*/ 20234 h 659035"/>
                      <a:gd name="connsiteX3" fmla="*/ 661618 w 662148"/>
                      <a:gd name="connsiteY3" fmla="*/ 342512 h 659035"/>
                      <a:gd name="connsiteX4" fmla="*/ 333371 w 662148"/>
                      <a:gd name="connsiteY4" fmla="*/ 659035 h 659035"/>
                      <a:gd name="connsiteX5" fmla="*/ 5124 w 662148"/>
                      <a:gd name="connsiteY5" fmla="*/ 342512 h 659035"/>
                      <a:gd name="connsiteX6" fmla="*/ 64593 w 662148"/>
                      <a:gd name="connsiteY6" fmla="*/ 139596 h 659035"/>
                      <a:gd name="connsiteX0" fmla="*/ 178200 w 662148"/>
                      <a:gd name="connsiteY0" fmla="*/ 68901 h 652071"/>
                      <a:gd name="connsiteX1" fmla="*/ 130026 w 662148"/>
                      <a:gd name="connsiteY1" fmla="*/ 68688 h 652071"/>
                      <a:gd name="connsiteX2" fmla="*/ 412660 w 662148"/>
                      <a:gd name="connsiteY2" fmla="*/ 13270 h 652071"/>
                      <a:gd name="connsiteX3" fmla="*/ 661618 w 662148"/>
                      <a:gd name="connsiteY3" fmla="*/ 335548 h 652071"/>
                      <a:gd name="connsiteX4" fmla="*/ 333371 w 662148"/>
                      <a:gd name="connsiteY4" fmla="*/ 652071 h 652071"/>
                      <a:gd name="connsiteX5" fmla="*/ 5124 w 662148"/>
                      <a:gd name="connsiteY5" fmla="*/ 335548 h 652071"/>
                      <a:gd name="connsiteX6" fmla="*/ 64593 w 662148"/>
                      <a:gd name="connsiteY6" fmla="*/ 132632 h 652071"/>
                      <a:gd name="connsiteX0" fmla="*/ 178200 w 662220"/>
                      <a:gd name="connsiteY0" fmla="*/ 68901 h 652071"/>
                      <a:gd name="connsiteX1" fmla="*/ 130026 w 662220"/>
                      <a:gd name="connsiteY1" fmla="*/ 68688 h 652071"/>
                      <a:gd name="connsiteX2" fmla="*/ 412660 w 662220"/>
                      <a:gd name="connsiteY2" fmla="*/ 13270 h 652071"/>
                      <a:gd name="connsiteX3" fmla="*/ 661618 w 662220"/>
                      <a:gd name="connsiteY3" fmla="*/ 335548 h 652071"/>
                      <a:gd name="connsiteX4" fmla="*/ 333371 w 662220"/>
                      <a:gd name="connsiteY4" fmla="*/ 652071 h 652071"/>
                      <a:gd name="connsiteX5" fmla="*/ 5124 w 662220"/>
                      <a:gd name="connsiteY5" fmla="*/ 335548 h 652071"/>
                      <a:gd name="connsiteX6" fmla="*/ 64593 w 662220"/>
                      <a:gd name="connsiteY6" fmla="*/ 132632 h 652071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8200 w 662220"/>
                      <a:gd name="connsiteY0" fmla="*/ 58449 h 641619"/>
                      <a:gd name="connsiteX1" fmla="*/ 130026 w 662220"/>
                      <a:gd name="connsiteY1" fmla="*/ 58236 h 641619"/>
                      <a:gd name="connsiteX2" fmla="*/ 412660 w 662220"/>
                      <a:gd name="connsiteY2" fmla="*/ 2818 h 641619"/>
                      <a:gd name="connsiteX3" fmla="*/ 661618 w 662220"/>
                      <a:gd name="connsiteY3" fmla="*/ 325096 h 641619"/>
                      <a:gd name="connsiteX4" fmla="*/ 333371 w 662220"/>
                      <a:gd name="connsiteY4" fmla="*/ 641619 h 641619"/>
                      <a:gd name="connsiteX5" fmla="*/ 5124 w 662220"/>
                      <a:gd name="connsiteY5" fmla="*/ 325096 h 641619"/>
                      <a:gd name="connsiteX6" fmla="*/ 64593 w 662220"/>
                      <a:gd name="connsiteY6" fmla="*/ 122180 h 641619"/>
                      <a:gd name="connsiteX0" fmla="*/ 176252 w 660272"/>
                      <a:gd name="connsiteY0" fmla="*/ 58449 h 641619"/>
                      <a:gd name="connsiteX1" fmla="*/ 128078 w 660272"/>
                      <a:gd name="connsiteY1" fmla="*/ 58236 h 641619"/>
                      <a:gd name="connsiteX2" fmla="*/ 410712 w 660272"/>
                      <a:gd name="connsiteY2" fmla="*/ 2818 h 641619"/>
                      <a:gd name="connsiteX3" fmla="*/ 659670 w 660272"/>
                      <a:gd name="connsiteY3" fmla="*/ 325096 h 641619"/>
                      <a:gd name="connsiteX4" fmla="*/ 331423 w 660272"/>
                      <a:gd name="connsiteY4" fmla="*/ 641619 h 641619"/>
                      <a:gd name="connsiteX5" fmla="*/ 3176 w 660272"/>
                      <a:gd name="connsiteY5" fmla="*/ 325096 h 641619"/>
                      <a:gd name="connsiteX6" fmla="*/ 62645 w 660272"/>
                      <a:gd name="connsiteY6" fmla="*/ 122180 h 641619"/>
                      <a:gd name="connsiteX0" fmla="*/ 253837 w 660272"/>
                      <a:gd name="connsiteY0" fmla="*/ 30740 h 641619"/>
                      <a:gd name="connsiteX1" fmla="*/ 128078 w 660272"/>
                      <a:gd name="connsiteY1" fmla="*/ 58236 h 641619"/>
                      <a:gd name="connsiteX2" fmla="*/ 410712 w 660272"/>
                      <a:gd name="connsiteY2" fmla="*/ 2818 h 641619"/>
                      <a:gd name="connsiteX3" fmla="*/ 659670 w 660272"/>
                      <a:gd name="connsiteY3" fmla="*/ 325096 h 641619"/>
                      <a:gd name="connsiteX4" fmla="*/ 331423 w 660272"/>
                      <a:gd name="connsiteY4" fmla="*/ 641619 h 641619"/>
                      <a:gd name="connsiteX5" fmla="*/ 3176 w 660272"/>
                      <a:gd name="connsiteY5" fmla="*/ 325096 h 641619"/>
                      <a:gd name="connsiteX6" fmla="*/ 62645 w 660272"/>
                      <a:gd name="connsiteY6" fmla="*/ 122180 h 641619"/>
                      <a:gd name="connsiteX0" fmla="*/ 253837 w 660191"/>
                      <a:gd name="connsiteY0" fmla="*/ 41069 h 651948"/>
                      <a:gd name="connsiteX1" fmla="*/ 161329 w 660191"/>
                      <a:gd name="connsiteY1" fmla="*/ 63023 h 651948"/>
                      <a:gd name="connsiteX2" fmla="*/ 410712 w 660191"/>
                      <a:gd name="connsiteY2" fmla="*/ 13147 h 651948"/>
                      <a:gd name="connsiteX3" fmla="*/ 659670 w 660191"/>
                      <a:gd name="connsiteY3" fmla="*/ 335425 h 651948"/>
                      <a:gd name="connsiteX4" fmla="*/ 331423 w 660191"/>
                      <a:gd name="connsiteY4" fmla="*/ 651948 h 651948"/>
                      <a:gd name="connsiteX5" fmla="*/ 3176 w 660191"/>
                      <a:gd name="connsiteY5" fmla="*/ 335425 h 651948"/>
                      <a:gd name="connsiteX6" fmla="*/ 62645 w 660191"/>
                      <a:gd name="connsiteY6" fmla="*/ 132509 h 651948"/>
                      <a:gd name="connsiteX0" fmla="*/ 253837 w 660897"/>
                      <a:gd name="connsiteY0" fmla="*/ 45475 h 656354"/>
                      <a:gd name="connsiteX1" fmla="*/ 161329 w 660897"/>
                      <a:gd name="connsiteY1" fmla="*/ 67429 h 656354"/>
                      <a:gd name="connsiteX2" fmla="*/ 410712 w 660897"/>
                      <a:gd name="connsiteY2" fmla="*/ 17553 h 656354"/>
                      <a:gd name="connsiteX3" fmla="*/ 659670 w 660897"/>
                      <a:gd name="connsiteY3" fmla="*/ 339831 h 656354"/>
                      <a:gd name="connsiteX4" fmla="*/ 331423 w 660897"/>
                      <a:gd name="connsiteY4" fmla="*/ 656354 h 656354"/>
                      <a:gd name="connsiteX5" fmla="*/ 3176 w 660897"/>
                      <a:gd name="connsiteY5" fmla="*/ 339831 h 656354"/>
                      <a:gd name="connsiteX6" fmla="*/ 62645 w 660897"/>
                      <a:gd name="connsiteY6" fmla="*/ 136915 h 656354"/>
                      <a:gd name="connsiteX0" fmla="*/ 253837 w 660406"/>
                      <a:gd name="connsiteY0" fmla="*/ 41070 h 651949"/>
                      <a:gd name="connsiteX1" fmla="*/ 161329 w 660406"/>
                      <a:gd name="connsiteY1" fmla="*/ 63024 h 651949"/>
                      <a:gd name="connsiteX2" fmla="*/ 410712 w 660406"/>
                      <a:gd name="connsiteY2" fmla="*/ 13148 h 651949"/>
                      <a:gd name="connsiteX3" fmla="*/ 659670 w 660406"/>
                      <a:gd name="connsiteY3" fmla="*/ 335426 h 651949"/>
                      <a:gd name="connsiteX4" fmla="*/ 331423 w 660406"/>
                      <a:gd name="connsiteY4" fmla="*/ 651949 h 651949"/>
                      <a:gd name="connsiteX5" fmla="*/ 3176 w 660406"/>
                      <a:gd name="connsiteY5" fmla="*/ 335426 h 651949"/>
                      <a:gd name="connsiteX6" fmla="*/ 62645 w 660406"/>
                      <a:gd name="connsiteY6" fmla="*/ 132510 h 651949"/>
                      <a:gd name="connsiteX0" fmla="*/ 161329 w 660406"/>
                      <a:gd name="connsiteY0" fmla="*/ 63024 h 651949"/>
                      <a:gd name="connsiteX1" fmla="*/ 410712 w 660406"/>
                      <a:gd name="connsiteY1" fmla="*/ 13148 h 651949"/>
                      <a:gd name="connsiteX2" fmla="*/ 659670 w 660406"/>
                      <a:gd name="connsiteY2" fmla="*/ 335426 h 651949"/>
                      <a:gd name="connsiteX3" fmla="*/ 331423 w 660406"/>
                      <a:gd name="connsiteY3" fmla="*/ 651949 h 651949"/>
                      <a:gd name="connsiteX4" fmla="*/ 3176 w 660406"/>
                      <a:gd name="connsiteY4" fmla="*/ 335426 h 651949"/>
                      <a:gd name="connsiteX5" fmla="*/ 62645 w 660406"/>
                      <a:gd name="connsiteY5" fmla="*/ 132510 h 651949"/>
                      <a:gd name="connsiteX0" fmla="*/ 128078 w 660207"/>
                      <a:gd name="connsiteY0" fmla="*/ 63024 h 651949"/>
                      <a:gd name="connsiteX1" fmla="*/ 410712 w 660207"/>
                      <a:gd name="connsiteY1" fmla="*/ 13148 h 651949"/>
                      <a:gd name="connsiteX2" fmla="*/ 659670 w 660207"/>
                      <a:gd name="connsiteY2" fmla="*/ 335426 h 651949"/>
                      <a:gd name="connsiteX3" fmla="*/ 331423 w 660207"/>
                      <a:gd name="connsiteY3" fmla="*/ 651949 h 651949"/>
                      <a:gd name="connsiteX4" fmla="*/ 3176 w 660207"/>
                      <a:gd name="connsiteY4" fmla="*/ 335426 h 651949"/>
                      <a:gd name="connsiteX5" fmla="*/ 62645 w 660207"/>
                      <a:gd name="connsiteY5" fmla="*/ 132510 h 651949"/>
                      <a:gd name="connsiteX0" fmla="*/ 128078 w 660438"/>
                      <a:gd name="connsiteY0" fmla="*/ 60888 h 649813"/>
                      <a:gd name="connsiteX1" fmla="*/ 410712 w 660438"/>
                      <a:gd name="connsiteY1" fmla="*/ 11012 h 649813"/>
                      <a:gd name="connsiteX2" fmla="*/ 659670 w 660438"/>
                      <a:gd name="connsiteY2" fmla="*/ 333290 h 649813"/>
                      <a:gd name="connsiteX3" fmla="*/ 331423 w 660438"/>
                      <a:gd name="connsiteY3" fmla="*/ 649813 h 649813"/>
                      <a:gd name="connsiteX4" fmla="*/ 3176 w 660438"/>
                      <a:gd name="connsiteY4" fmla="*/ 333290 h 649813"/>
                      <a:gd name="connsiteX5" fmla="*/ 62645 w 660438"/>
                      <a:gd name="connsiteY5" fmla="*/ 130374 h 649813"/>
                      <a:gd name="connsiteX0" fmla="*/ 128078 w 660438"/>
                      <a:gd name="connsiteY0" fmla="*/ 64927 h 653852"/>
                      <a:gd name="connsiteX1" fmla="*/ 410712 w 660438"/>
                      <a:gd name="connsiteY1" fmla="*/ 15051 h 653852"/>
                      <a:gd name="connsiteX2" fmla="*/ 659670 w 660438"/>
                      <a:gd name="connsiteY2" fmla="*/ 337329 h 653852"/>
                      <a:gd name="connsiteX3" fmla="*/ 331423 w 660438"/>
                      <a:gd name="connsiteY3" fmla="*/ 653852 h 653852"/>
                      <a:gd name="connsiteX4" fmla="*/ 3176 w 660438"/>
                      <a:gd name="connsiteY4" fmla="*/ 337329 h 653852"/>
                      <a:gd name="connsiteX5" fmla="*/ 62645 w 660438"/>
                      <a:gd name="connsiteY5" fmla="*/ 134413 h 653852"/>
                      <a:gd name="connsiteX0" fmla="*/ 133071 w 665431"/>
                      <a:gd name="connsiteY0" fmla="*/ 64927 h 653852"/>
                      <a:gd name="connsiteX1" fmla="*/ 415705 w 665431"/>
                      <a:gd name="connsiteY1" fmla="*/ 15051 h 653852"/>
                      <a:gd name="connsiteX2" fmla="*/ 664663 w 665431"/>
                      <a:gd name="connsiteY2" fmla="*/ 337329 h 653852"/>
                      <a:gd name="connsiteX3" fmla="*/ 336416 w 665431"/>
                      <a:gd name="connsiteY3" fmla="*/ 653852 h 653852"/>
                      <a:gd name="connsiteX4" fmla="*/ 8169 w 665431"/>
                      <a:gd name="connsiteY4" fmla="*/ 337329 h 653852"/>
                      <a:gd name="connsiteX5" fmla="*/ 117402 w 665431"/>
                      <a:gd name="connsiteY5" fmla="*/ 53548 h 653852"/>
                      <a:gd name="connsiteX0" fmla="*/ 156601 w 688961"/>
                      <a:gd name="connsiteY0" fmla="*/ 64927 h 654319"/>
                      <a:gd name="connsiteX1" fmla="*/ 439235 w 688961"/>
                      <a:gd name="connsiteY1" fmla="*/ 15051 h 654319"/>
                      <a:gd name="connsiteX2" fmla="*/ 688193 w 688961"/>
                      <a:gd name="connsiteY2" fmla="*/ 337329 h 654319"/>
                      <a:gd name="connsiteX3" fmla="*/ 359946 w 688961"/>
                      <a:gd name="connsiteY3" fmla="*/ 653852 h 654319"/>
                      <a:gd name="connsiteX4" fmla="*/ 6817 w 688961"/>
                      <a:gd name="connsiteY4" fmla="*/ 399533 h 654319"/>
                      <a:gd name="connsiteX5" fmla="*/ 140932 w 688961"/>
                      <a:gd name="connsiteY5" fmla="*/ 53548 h 654319"/>
                      <a:gd name="connsiteX0" fmla="*/ 156601 w 688961"/>
                      <a:gd name="connsiteY0" fmla="*/ 64927 h 654612"/>
                      <a:gd name="connsiteX1" fmla="*/ 439235 w 688961"/>
                      <a:gd name="connsiteY1" fmla="*/ 15051 h 654612"/>
                      <a:gd name="connsiteX2" fmla="*/ 688193 w 688961"/>
                      <a:gd name="connsiteY2" fmla="*/ 337329 h 654612"/>
                      <a:gd name="connsiteX3" fmla="*/ 359946 w 688961"/>
                      <a:gd name="connsiteY3" fmla="*/ 653852 h 654612"/>
                      <a:gd name="connsiteX4" fmla="*/ 6817 w 688961"/>
                      <a:gd name="connsiteY4" fmla="*/ 399533 h 654612"/>
                      <a:gd name="connsiteX5" fmla="*/ 140932 w 688961"/>
                      <a:gd name="connsiteY5" fmla="*/ 53548 h 654612"/>
                      <a:gd name="connsiteX0" fmla="*/ 156601 w 688961"/>
                      <a:gd name="connsiteY0" fmla="*/ 64927 h 653870"/>
                      <a:gd name="connsiteX1" fmla="*/ 439235 w 688961"/>
                      <a:gd name="connsiteY1" fmla="*/ 15051 h 653870"/>
                      <a:gd name="connsiteX2" fmla="*/ 688193 w 688961"/>
                      <a:gd name="connsiteY2" fmla="*/ 337329 h 653870"/>
                      <a:gd name="connsiteX3" fmla="*/ 359946 w 688961"/>
                      <a:gd name="connsiteY3" fmla="*/ 653852 h 653870"/>
                      <a:gd name="connsiteX4" fmla="*/ 6817 w 688961"/>
                      <a:gd name="connsiteY4" fmla="*/ 399533 h 653870"/>
                      <a:gd name="connsiteX5" fmla="*/ 140932 w 688961"/>
                      <a:gd name="connsiteY5" fmla="*/ 53548 h 653870"/>
                      <a:gd name="connsiteX0" fmla="*/ 156907 w 689370"/>
                      <a:gd name="connsiteY0" fmla="*/ 64927 h 635207"/>
                      <a:gd name="connsiteX1" fmla="*/ 439541 w 689370"/>
                      <a:gd name="connsiteY1" fmla="*/ 15051 h 635207"/>
                      <a:gd name="connsiteX2" fmla="*/ 688499 w 689370"/>
                      <a:gd name="connsiteY2" fmla="*/ 337329 h 635207"/>
                      <a:gd name="connsiteX3" fmla="*/ 366473 w 689370"/>
                      <a:gd name="connsiteY3" fmla="*/ 635191 h 635207"/>
                      <a:gd name="connsiteX4" fmla="*/ 7123 w 689370"/>
                      <a:gd name="connsiteY4" fmla="*/ 399533 h 635207"/>
                      <a:gd name="connsiteX5" fmla="*/ 141238 w 689370"/>
                      <a:gd name="connsiteY5" fmla="*/ 53548 h 635207"/>
                      <a:gd name="connsiteX0" fmla="*/ 156907 w 690324"/>
                      <a:gd name="connsiteY0" fmla="*/ 64927 h 635215"/>
                      <a:gd name="connsiteX1" fmla="*/ 439541 w 690324"/>
                      <a:gd name="connsiteY1" fmla="*/ 15051 h 635215"/>
                      <a:gd name="connsiteX2" fmla="*/ 688499 w 690324"/>
                      <a:gd name="connsiteY2" fmla="*/ 337329 h 635215"/>
                      <a:gd name="connsiteX3" fmla="*/ 366473 w 690324"/>
                      <a:gd name="connsiteY3" fmla="*/ 635191 h 635215"/>
                      <a:gd name="connsiteX4" fmla="*/ 7123 w 690324"/>
                      <a:gd name="connsiteY4" fmla="*/ 399533 h 635215"/>
                      <a:gd name="connsiteX5" fmla="*/ 141238 w 690324"/>
                      <a:gd name="connsiteY5" fmla="*/ 53548 h 635215"/>
                      <a:gd name="connsiteX0" fmla="*/ 156907 w 690324"/>
                      <a:gd name="connsiteY0" fmla="*/ 64927 h 635215"/>
                      <a:gd name="connsiteX1" fmla="*/ 439541 w 690324"/>
                      <a:gd name="connsiteY1" fmla="*/ 15051 h 635215"/>
                      <a:gd name="connsiteX2" fmla="*/ 688499 w 690324"/>
                      <a:gd name="connsiteY2" fmla="*/ 337329 h 635215"/>
                      <a:gd name="connsiteX3" fmla="*/ 366473 w 690324"/>
                      <a:gd name="connsiteY3" fmla="*/ 635191 h 635215"/>
                      <a:gd name="connsiteX4" fmla="*/ 7123 w 690324"/>
                      <a:gd name="connsiteY4" fmla="*/ 399533 h 635215"/>
                      <a:gd name="connsiteX5" fmla="*/ 141238 w 690324"/>
                      <a:gd name="connsiteY5" fmla="*/ 53548 h 635215"/>
                      <a:gd name="connsiteX0" fmla="*/ 157842 w 691259"/>
                      <a:gd name="connsiteY0" fmla="*/ 64927 h 635215"/>
                      <a:gd name="connsiteX1" fmla="*/ 440476 w 691259"/>
                      <a:gd name="connsiteY1" fmla="*/ 15051 h 635215"/>
                      <a:gd name="connsiteX2" fmla="*/ 689434 w 691259"/>
                      <a:gd name="connsiteY2" fmla="*/ 337329 h 635215"/>
                      <a:gd name="connsiteX3" fmla="*/ 367408 w 691259"/>
                      <a:gd name="connsiteY3" fmla="*/ 635191 h 635215"/>
                      <a:gd name="connsiteX4" fmla="*/ 8058 w 691259"/>
                      <a:gd name="connsiteY4" fmla="*/ 399533 h 635215"/>
                      <a:gd name="connsiteX5" fmla="*/ 142173 w 691259"/>
                      <a:gd name="connsiteY5" fmla="*/ 53548 h 635215"/>
                      <a:gd name="connsiteX0" fmla="*/ 157842 w 691259"/>
                      <a:gd name="connsiteY0" fmla="*/ 54534 h 624822"/>
                      <a:gd name="connsiteX1" fmla="*/ 440476 w 691259"/>
                      <a:gd name="connsiteY1" fmla="*/ 4658 h 624822"/>
                      <a:gd name="connsiteX2" fmla="*/ 689434 w 691259"/>
                      <a:gd name="connsiteY2" fmla="*/ 326936 h 624822"/>
                      <a:gd name="connsiteX3" fmla="*/ 367408 w 691259"/>
                      <a:gd name="connsiteY3" fmla="*/ 624798 h 624822"/>
                      <a:gd name="connsiteX4" fmla="*/ 8058 w 691259"/>
                      <a:gd name="connsiteY4" fmla="*/ 389140 h 624822"/>
                      <a:gd name="connsiteX5" fmla="*/ 142173 w 691259"/>
                      <a:gd name="connsiteY5" fmla="*/ 43155 h 62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1259" h="624822">
                        <a:moveTo>
                          <a:pt x="157842" y="54534"/>
                        </a:moveTo>
                        <a:cubicBezTo>
                          <a:pt x="230170" y="12011"/>
                          <a:pt x="296458" y="-10318"/>
                          <a:pt x="440476" y="4658"/>
                        </a:cubicBezTo>
                        <a:cubicBezTo>
                          <a:pt x="584494" y="19634"/>
                          <a:pt x="707833" y="155154"/>
                          <a:pt x="689434" y="326936"/>
                        </a:cubicBezTo>
                        <a:cubicBezTo>
                          <a:pt x="671035" y="498718"/>
                          <a:pt x="518292" y="626872"/>
                          <a:pt x="367408" y="624798"/>
                        </a:cubicBezTo>
                        <a:cubicBezTo>
                          <a:pt x="216524" y="622724"/>
                          <a:pt x="45597" y="554505"/>
                          <a:pt x="8058" y="389140"/>
                        </a:cubicBezTo>
                        <a:cubicBezTo>
                          <a:pt x="-29481" y="223775"/>
                          <a:pt x="72457" y="99308"/>
                          <a:pt x="142173" y="431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grpSp>
                <p:nvGrpSpPr>
                  <p:cNvPr id="27670" name="组合 32"/>
                  <p:cNvGrpSpPr>
                    <a:grpSpLocks/>
                  </p:cNvGrpSpPr>
                  <p:nvPr/>
                </p:nvGrpSpPr>
                <p:grpSpPr bwMode="auto">
                  <a:xfrm flipH="1">
                    <a:off x="7375417" y="4378438"/>
                    <a:ext cx="990781" cy="1264577"/>
                    <a:chOff x="2629760" y="2818396"/>
                    <a:chExt cx="959031" cy="912648"/>
                  </a:xfrm>
                </p:grpSpPr>
                <p:sp>
                  <p:nvSpPr>
                    <p:cNvPr id="30" name="任意多边形 42"/>
                    <p:cNvSpPr/>
                    <p:nvPr/>
                  </p:nvSpPr>
                  <p:spPr>
                    <a:xfrm>
                      <a:off x="2660261" y="2850229"/>
                      <a:ext cx="917183" cy="875695"/>
                    </a:xfrm>
                    <a:custGeom>
                      <a:avLst/>
                      <a:gdLst>
                        <a:gd name="connsiteX0" fmla="*/ 175696 w 939708"/>
                        <a:gd name="connsiteY0" fmla="*/ 77322 h 848052"/>
                        <a:gd name="connsiteX1" fmla="*/ 93503 w 939708"/>
                        <a:gd name="connsiteY1" fmla="*/ 313627 h 848052"/>
                        <a:gd name="connsiteX2" fmla="*/ 52406 w 939708"/>
                        <a:gd name="connsiteY2" fmla="*/ 775964 h 848052"/>
                        <a:gd name="connsiteX3" fmla="*/ 874339 w 939708"/>
                        <a:gd name="connsiteY3" fmla="*/ 786239 h 848052"/>
                        <a:gd name="connsiteX4" fmla="*/ 853791 w 939708"/>
                        <a:gd name="connsiteY4" fmla="*/ 190337 h 848052"/>
                        <a:gd name="connsiteX5" fmla="*/ 576388 w 939708"/>
                        <a:gd name="connsiteY5" fmla="*/ 5403 h 848052"/>
                        <a:gd name="connsiteX6" fmla="*/ 175696 w 939708"/>
                        <a:gd name="connsiteY6" fmla="*/ 77322 h 848052"/>
                        <a:gd name="connsiteX0" fmla="*/ 135695 w 899707"/>
                        <a:gd name="connsiteY0" fmla="*/ 77322 h 848052"/>
                        <a:gd name="connsiteX1" fmla="*/ 53502 w 899707"/>
                        <a:gd name="connsiteY1" fmla="*/ 313627 h 848052"/>
                        <a:gd name="connsiteX2" fmla="*/ 12405 w 899707"/>
                        <a:gd name="connsiteY2" fmla="*/ 775964 h 848052"/>
                        <a:gd name="connsiteX3" fmla="*/ 834338 w 899707"/>
                        <a:gd name="connsiteY3" fmla="*/ 786239 h 848052"/>
                        <a:gd name="connsiteX4" fmla="*/ 813790 w 899707"/>
                        <a:gd name="connsiteY4" fmla="*/ 190337 h 848052"/>
                        <a:gd name="connsiteX5" fmla="*/ 536387 w 899707"/>
                        <a:gd name="connsiteY5" fmla="*/ 5403 h 848052"/>
                        <a:gd name="connsiteX6" fmla="*/ 135695 w 899707"/>
                        <a:gd name="connsiteY6" fmla="*/ 77322 h 848052"/>
                        <a:gd name="connsiteX0" fmla="*/ 197100 w 961112"/>
                        <a:gd name="connsiteY0" fmla="*/ 77919 h 846422"/>
                        <a:gd name="connsiteX1" fmla="*/ 53262 w 961112"/>
                        <a:gd name="connsiteY1" fmla="*/ 355320 h 846422"/>
                        <a:gd name="connsiteX2" fmla="*/ 73810 w 961112"/>
                        <a:gd name="connsiteY2" fmla="*/ 776561 h 846422"/>
                        <a:gd name="connsiteX3" fmla="*/ 895743 w 961112"/>
                        <a:gd name="connsiteY3" fmla="*/ 786836 h 846422"/>
                        <a:gd name="connsiteX4" fmla="*/ 875195 w 961112"/>
                        <a:gd name="connsiteY4" fmla="*/ 190934 h 846422"/>
                        <a:gd name="connsiteX5" fmla="*/ 597792 w 961112"/>
                        <a:gd name="connsiteY5" fmla="*/ 6000 h 846422"/>
                        <a:gd name="connsiteX6" fmla="*/ 197100 w 961112"/>
                        <a:gd name="connsiteY6" fmla="*/ 77919 h 846422"/>
                        <a:gd name="connsiteX0" fmla="*/ 197100 w 961112"/>
                        <a:gd name="connsiteY0" fmla="*/ 77919 h 846422"/>
                        <a:gd name="connsiteX1" fmla="*/ 53262 w 961112"/>
                        <a:gd name="connsiteY1" fmla="*/ 355320 h 846422"/>
                        <a:gd name="connsiteX2" fmla="*/ 73810 w 961112"/>
                        <a:gd name="connsiteY2" fmla="*/ 776561 h 846422"/>
                        <a:gd name="connsiteX3" fmla="*/ 895743 w 961112"/>
                        <a:gd name="connsiteY3" fmla="*/ 786836 h 846422"/>
                        <a:gd name="connsiteX4" fmla="*/ 875195 w 961112"/>
                        <a:gd name="connsiteY4" fmla="*/ 190934 h 846422"/>
                        <a:gd name="connsiteX5" fmla="*/ 597792 w 961112"/>
                        <a:gd name="connsiteY5" fmla="*/ 6000 h 846422"/>
                        <a:gd name="connsiteX6" fmla="*/ 197100 w 961112"/>
                        <a:gd name="connsiteY6" fmla="*/ 77919 h 846422"/>
                        <a:gd name="connsiteX0" fmla="*/ 159512 w 923524"/>
                        <a:gd name="connsiteY0" fmla="*/ 77919 h 837322"/>
                        <a:gd name="connsiteX1" fmla="*/ 15674 w 923524"/>
                        <a:gd name="connsiteY1" fmla="*/ 355320 h 837322"/>
                        <a:gd name="connsiteX2" fmla="*/ 36222 w 923524"/>
                        <a:gd name="connsiteY2" fmla="*/ 776561 h 837322"/>
                        <a:gd name="connsiteX3" fmla="*/ 858155 w 923524"/>
                        <a:gd name="connsiteY3" fmla="*/ 786836 h 837322"/>
                        <a:gd name="connsiteX4" fmla="*/ 837607 w 923524"/>
                        <a:gd name="connsiteY4" fmla="*/ 190934 h 837322"/>
                        <a:gd name="connsiteX5" fmla="*/ 560204 w 923524"/>
                        <a:gd name="connsiteY5" fmla="*/ 6000 h 837322"/>
                        <a:gd name="connsiteX6" fmla="*/ 159512 w 923524"/>
                        <a:gd name="connsiteY6" fmla="*/ 77919 h 837322"/>
                        <a:gd name="connsiteX0" fmla="*/ 159512 w 923524"/>
                        <a:gd name="connsiteY0" fmla="*/ 136669 h 896072"/>
                        <a:gd name="connsiteX1" fmla="*/ 15674 w 923524"/>
                        <a:gd name="connsiteY1" fmla="*/ 414070 h 896072"/>
                        <a:gd name="connsiteX2" fmla="*/ 36222 w 923524"/>
                        <a:gd name="connsiteY2" fmla="*/ 835311 h 896072"/>
                        <a:gd name="connsiteX3" fmla="*/ 858155 w 923524"/>
                        <a:gd name="connsiteY3" fmla="*/ 845586 h 896072"/>
                        <a:gd name="connsiteX4" fmla="*/ 837607 w 923524"/>
                        <a:gd name="connsiteY4" fmla="*/ 249684 h 896072"/>
                        <a:gd name="connsiteX5" fmla="*/ 436914 w 923524"/>
                        <a:gd name="connsiteY5" fmla="*/ 3105 h 896072"/>
                        <a:gd name="connsiteX6" fmla="*/ 159512 w 923524"/>
                        <a:gd name="connsiteY6" fmla="*/ 136669 h 896072"/>
                        <a:gd name="connsiteX0" fmla="*/ 436914 w 923524"/>
                        <a:gd name="connsiteY0" fmla="*/ 3105 h 896072"/>
                        <a:gd name="connsiteX1" fmla="*/ 159512 w 923524"/>
                        <a:gd name="connsiteY1" fmla="*/ 136669 h 896072"/>
                        <a:gd name="connsiteX2" fmla="*/ 15674 w 923524"/>
                        <a:gd name="connsiteY2" fmla="*/ 414070 h 896072"/>
                        <a:gd name="connsiteX3" fmla="*/ 36222 w 923524"/>
                        <a:gd name="connsiteY3" fmla="*/ 835311 h 896072"/>
                        <a:gd name="connsiteX4" fmla="*/ 858155 w 923524"/>
                        <a:gd name="connsiteY4" fmla="*/ 845586 h 896072"/>
                        <a:gd name="connsiteX5" fmla="*/ 837607 w 923524"/>
                        <a:gd name="connsiteY5" fmla="*/ 249684 h 896072"/>
                        <a:gd name="connsiteX6" fmla="*/ 528354 w 923524"/>
                        <a:gd name="connsiteY6" fmla="*/ 94545 h 896072"/>
                        <a:gd name="connsiteX0" fmla="*/ 436914 w 923524"/>
                        <a:gd name="connsiteY0" fmla="*/ 3105 h 896072"/>
                        <a:gd name="connsiteX1" fmla="*/ 159512 w 923524"/>
                        <a:gd name="connsiteY1" fmla="*/ 136669 h 896072"/>
                        <a:gd name="connsiteX2" fmla="*/ 15674 w 923524"/>
                        <a:gd name="connsiteY2" fmla="*/ 414070 h 896072"/>
                        <a:gd name="connsiteX3" fmla="*/ 36222 w 923524"/>
                        <a:gd name="connsiteY3" fmla="*/ 835311 h 896072"/>
                        <a:gd name="connsiteX4" fmla="*/ 858155 w 923524"/>
                        <a:gd name="connsiteY4" fmla="*/ 845586 h 896072"/>
                        <a:gd name="connsiteX5" fmla="*/ 837607 w 923524"/>
                        <a:gd name="connsiteY5" fmla="*/ 249684 h 896072"/>
                        <a:gd name="connsiteX6" fmla="*/ 620821 w 923524"/>
                        <a:gd name="connsiteY6" fmla="*/ 63722 h 89607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20821 w 923524"/>
                        <a:gd name="connsiteY6" fmla="*/ 4378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20821 w 923524"/>
                        <a:gd name="connsiteY6" fmla="*/ 4378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16913 w 923524"/>
                        <a:gd name="connsiteY6" fmla="*/ 861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16913 w 923524"/>
                        <a:gd name="connsiteY6" fmla="*/ 8612 h 876132"/>
                        <a:gd name="connsiteX0" fmla="*/ 351839 w 920642"/>
                        <a:gd name="connsiteY0" fmla="*/ 2650 h 875069"/>
                        <a:gd name="connsiteX1" fmla="*/ 113646 w 920642"/>
                        <a:gd name="connsiteY1" fmla="*/ 150835 h 875069"/>
                        <a:gd name="connsiteX2" fmla="*/ 12792 w 920642"/>
                        <a:gd name="connsiteY2" fmla="*/ 393067 h 875069"/>
                        <a:gd name="connsiteX3" fmla="*/ 33340 w 920642"/>
                        <a:gd name="connsiteY3" fmla="*/ 814308 h 875069"/>
                        <a:gd name="connsiteX4" fmla="*/ 855273 w 920642"/>
                        <a:gd name="connsiteY4" fmla="*/ 824583 h 875069"/>
                        <a:gd name="connsiteX5" fmla="*/ 834725 w 920642"/>
                        <a:gd name="connsiteY5" fmla="*/ 228681 h 875069"/>
                        <a:gd name="connsiteX6" fmla="*/ 614031 w 920642"/>
                        <a:gd name="connsiteY6" fmla="*/ 7549 h 875069"/>
                        <a:gd name="connsiteX0" fmla="*/ 351839 w 920642"/>
                        <a:gd name="connsiteY0" fmla="*/ 3022 h 875441"/>
                        <a:gd name="connsiteX1" fmla="*/ 113646 w 920642"/>
                        <a:gd name="connsiteY1" fmla="*/ 151207 h 875441"/>
                        <a:gd name="connsiteX2" fmla="*/ 12792 w 920642"/>
                        <a:gd name="connsiteY2" fmla="*/ 393439 h 875441"/>
                        <a:gd name="connsiteX3" fmla="*/ 33340 w 920642"/>
                        <a:gd name="connsiteY3" fmla="*/ 814680 h 875441"/>
                        <a:gd name="connsiteX4" fmla="*/ 855273 w 920642"/>
                        <a:gd name="connsiteY4" fmla="*/ 824955 h 875441"/>
                        <a:gd name="connsiteX5" fmla="*/ 834725 w 920642"/>
                        <a:gd name="connsiteY5" fmla="*/ 229053 h 875441"/>
                        <a:gd name="connsiteX6" fmla="*/ 614031 w 920642"/>
                        <a:gd name="connsiteY6" fmla="*/ 7921 h 875441"/>
                        <a:gd name="connsiteX0" fmla="*/ 350820 w 919623"/>
                        <a:gd name="connsiteY0" fmla="*/ 2727 h 875146"/>
                        <a:gd name="connsiteX1" fmla="*/ 96996 w 919623"/>
                        <a:gd name="connsiteY1" fmla="*/ 162635 h 875146"/>
                        <a:gd name="connsiteX2" fmla="*/ 11773 w 919623"/>
                        <a:gd name="connsiteY2" fmla="*/ 393144 h 875146"/>
                        <a:gd name="connsiteX3" fmla="*/ 32321 w 919623"/>
                        <a:gd name="connsiteY3" fmla="*/ 814385 h 875146"/>
                        <a:gd name="connsiteX4" fmla="*/ 854254 w 919623"/>
                        <a:gd name="connsiteY4" fmla="*/ 824660 h 875146"/>
                        <a:gd name="connsiteX5" fmla="*/ 833706 w 919623"/>
                        <a:gd name="connsiteY5" fmla="*/ 228758 h 875146"/>
                        <a:gd name="connsiteX6" fmla="*/ 613012 w 919623"/>
                        <a:gd name="connsiteY6" fmla="*/ 7626 h 875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19623" h="875146">
                          <a:moveTo>
                            <a:pt x="350820" y="2727"/>
                          </a:moveTo>
                          <a:cubicBezTo>
                            <a:pt x="239516" y="-17821"/>
                            <a:pt x="137873" y="81934"/>
                            <a:pt x="96996" y="162635"/>
                          </a:cubicBezTo>
                          <a:cubicBezTo>
                            <a:pt x="56119" y="243336"/>
                            <a:pt x="22552" y="284519"/>
                            <a:pt x="11773" y="393144"/>
                          </a:cubicBezTo>
                          <a:cubicBezTo>
                            <a:pt x="994" y="501769"/>
                            <a:pt x="-15625" y="773288"/>
                            <a:pt x="32321" y="814385"/>
                          </a:cubicBezTo>
                          <a:cubicBezTo>
                            <a:pt x="80267" y="855482"/>
                            <a:pt x="720690" y="922264"/>
                            <a:pt x="854254" y="824660"/>
                          </a:cubicBezTo>
                          <a:cubicBezTo>
                            <a:pt x="987818" y="727056"/>
                            <a:pt x="883365" y="358897"/>
                            <a:pt x="833706" y="228758"/>
                          </a:cubicBezTo>
                          <a:cubicBezTo>
                            <a:pt x="784047" y="98619"/>
                            <a:pt x="734477" y="50057"/>
                            <a:pt x="613012" y="7626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25400" cap="rnd">
                      <a:solidFill>
                        <a:srgbClr val="FBA6A5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500">
                        <a:solidFill>
                          <a:srgbClr val="FBA6A5"/>
                        </a:solidFill>
                      </a:endParaRPr>
                    </a:p>
                  </p:txBody>
                </p:sp>
                <p:sp>
                  <p:nvSpPr>
                    <p:cNvPr id="31" name="任意多边形 43"/>
                    <p:cNvSpPr/>
                    <p:nvPr/>
                  </p:nvSpPr>
                  <p:spPr>
                    <a:xfrm>
                      <a:off x="2629760" y="2818396"/>
                      <a:ext cx="959031" cy="912648"/>
                    </a:xfrm>
                    <a:custGeom>
                      <a:avLst/>
                      <a:gdLst>
                        <a:gd name="connsiteX0" fmla="*/ 175696 w 939708"/>
                        <a:gd name="connsiteY0" fmla="*/ 77322 h 848052"/>
                        <a:gd name="connsiteX1" fmla="*/ 93503 w 939708"/>
                        <a:gd name="connsiteY1" fmla="*/ 313627 h 848052"/>
                        <a:gd name="connsiteX2" fmla="*/ 52406 w 939708"/>
                        <a:gd name="connsiteY2" fmla="*/ 775964 h 848052"/>
                        <a:gd name="connsiteX3" fmla="*/ 874339 w 939708"/>
                        <a:gd name="connsiteY3" fmla="*/ 786239 h 848052"/>
                        <a:gd name="connsiteX4" fmla="*/ 853791 w 939708"/>
                        <a:gd name="connsiteY4" fmla="*/ 190337 h 848052"/>
                        <a:gd name="connsiteX5" fmla="*/ 576388 w 939708"/>
                        <a:gd name="connsiteY5" fmla="*/ 5403 h 848052"/>
                        <a:gd name="connsiteX6" fmla="*/ 175696 w 939708"/>
                        <a:gd name="connsiteY6" fmla="*/ 77322 h 848052"/>
                        <a:gd name="connsiteX0" fmla="*/ 135695 w 899707"/>
                        <a:gd name="connsiteY0" fmla="*/ 77322 h 848052"/>
                        <a:gd name="connsiteX1" fmla="*/ 53502 w 899707"/>
                        <a:gd name="connsiteY1" fmla="*/ 313627 h 848052"/>
                        <a:gd name="connsiteX2" fmla="*/ 12405 w 899707"/>
                        <a:gd name="connsiteY2" fmla="*/ 775964 h 848052"/>
                        <a:gd name="connsiteX3" fmla="*/ 834338 w 899707"/>
                        <a:gd name="connsiteY3" fmla="*/ 786239 h 848052"/>
                        <a:gd name="connsiteX4" fmla="*/ 813790 w 899707"/>
                        <a:gd name="connsiteY4" fmla="*/ 190337 h 848052"/>
                        <a:gd name="connsiteX5" fmla="*/ 536387 w 899707"/>
                        <a:gd name="connsiteY5" fmla="*/ 5403 h 848052"/>
                        <a:gd name="connsiteX6" fmla="*/ 135695 w 899707"/>
                        <a:gd name="connsiteY6" fmla="*/ 77322 h 848052"/>
                        <a:gd name="connsiteX0" fmla="*/ 197100 w 961112"/>
                        <a:gd name="connsiteY0" fmla="*/ 77919 h 846422"/>
                        <a:gd name="connsiteX1" fmla="*/ 53262 w 961112"/>
                        <a:gd name="connsiteY1" fmla="*/ 355320 h 846422"/>
                        <a:gd name="connsiteX2" fmla="*/ 73810 w 961112"/>
                        <a:gd name="connsiteY2" fmla="*/ 776561 h 846422"/>
                        <a:gd name="connsiteX3" fmla="*/ 895743 w 961112"/>
                        <a:gd name="connsiteY3" fmla="*/ 786836 h 846422"/>
                        <a:gd name="connsiteX4" fmla="*/ 875195 w 961112"/>
                        <a:gd name="connsiteY4" fmla="*/ 190934 h 846422"/>
                        <a:gd name="connsiteX5" fmla="*/ 597792 w 961112"/>
                        <a:gd name="connsiteY5" fmla="*/ 6000 h 846422"/>
                        <a:gd name="connsiteX6" fmla="*/ 197100 w 961112"/>
                        <a:gd name="connsiteY6" fmla="*/ 77919 h 846422"/>
                        <a:gd name="connsiteX0" fmla="*/ 197100 w 961112"/>
                        <a:gd name="connsiteY0" fmla="*/ 77919 h 846422"/>
                        <a:gd name="connsiteX1" fmla="*/ 53262 w 961112"/>
                        <a:gd name="connsiteY1" fmla="*/ 355320 h 846422"/>
                        <a:gd name="connsiteX2" fmla="*/ 73810 w 961112"/>
                        <a:gd name="connsiteY2" fmla="*/ 776561 h 846422"/>
                        <a:gd name="connsiteX3" fmla="*/ 895743 w 961112"/>
                        <a:gd name="connsiteY3" fmla="*/ 786836 h 846422"/>
                        <a:gd name="connsiteX4" fmla="*/ 875195 w 961112"/>
                        <a:gd name="connsiteY4" fmla="*/ 190934 h 846422"/>
                        <a:gd name="connsiteX5" fmla="*/ 597792 w 961112"/>
                        <a:gd name="connsiteY5" fmla="*/ 6000 h 846422"/>
                        <a:gd name="connsiteX6" fmla="*/ 197100 w 961112"/>
                        <a:gd name="connsiteY6" fmla="*/ 77919 h 846422"/>
                        <a:gd name="connsiteX0" fmla="*/ 159512 w 923524"/>
                        <a:gd name="connsiteY0" fmla="*/ 77919 h 837322"/>
                        <a:gd name="connsiteX1" fmla="*/ 15674 w 923524"/>
                        <a:gd name="connsiteY1" fmla="*/ 355320 h 837322"/>
                        <a:gd name="connsiteX2" fmla="*/ 36222 w 923524"/>
                        <a:gd name="connsiteY2" fmla="*/ 776561 h 837322"/>
                        <a:gd name="connsiteX3" fmla="*/ 858155 w 923524"/>
                        <a:gd name="connsiteY3" fmla="*/ 786836 h 837322"/>
                        <a:gd name="connsiteX4" fmla="*/ 837607 w 923524"/>
                        <a:gd name="connsiteY4" fmla="*/ 190934 h 837322"/>
                        <a:gd name="connsiteX5" fmla="*/ 560204 w 923524"/>
                        <a:gd name="connsiteY5" fmla="*/ 6000 h 837322"/>
                        <a:gd name="connsiteX6" fmla="*/ 159512 w 923524"/>
                        <a:gd name="connsiteY6" fmla="*/ 77919 h 837322"/>
                        <a:gd name="connsiteX0" fmla="*/ 159512 w 923524"/>
                        <a:gd name="connsiteY0" fmla="*/ 136669 h 896072"/>
                        <a:gd name="connsiteX1" fmla="*/ 15674 w 923524"/>
                        <a:gd name="connsiteY1" fmla="*/ 414070 h 896072"/>
                        <a:gd name="connsiteX2" fmla="*/ 36222 w 923524"/>
                        <a:gd name="connsiteY2" fmla="*/ 835311 h 896072"/>
                        <a:gd name="connsiteX3" fmla="*/ 858155 w 923524"/>
                        <a:gd name="connsiteY3" fmla="*/ 845586 h 896072"/>
                        <a:gd name="connsiteX4" fmla="*/ 837607 w 923524"/>
                        <a:gd name="connsiteY4" fmla="*/ 249684 h 896072"/>
                        <a:gd name="connsiteX5" fmla="*/ 436914 w 923524"/>
                        <a:gd name="connsiteY5" fmla="*/ 3105 h 896072"/>
                        <a:gd name="connsiteX6" fmla="*/ 159512 w 923524"/>
                        <a:gd name="connsiteY6" fmla="*/ 136669 h 896072"/>
                        <a:gd name="connsiteX0" fmla="*/ 436914 w 923524"/>
                        <a:gd name="connsiteY0" fmla="*/ 3105 h 896072"/>
                        <a:gd name="connsiteX1" fmla="*/ 159512 w 923524"/>
                        <a:gd name="connsiteY1" fmla="*/ 136669 h 896072"/>
                        <a:gd name="connsiteX2" fmla="*/ 15674 w 923524"/>
                        <a:gd name="connsiteY2" fmla="*/ 414070 h 896072"/>
                        <a:gd name="connsiteX3" fmla="*/ 36222 w 923524"/>
                        <a:gd name="connsiteY3" fmla="*/ 835311 h 896072"/>
                        <a:gd name="connsiteX4" fmla="*/ 858155 w 923524"/>
                        <a:gd name="connsiteY4" fmla="*/ 845586 h 896072"/>
                        <a:gd name="connsiteX5" fmla="*/ 837607 w 923524"/>
                        <a:gd name="connsiteY5" fmla="*/ 249684 h 896072"/>
                        <a:gd name="connsiteX6" fmla="*/ 528354 w 923524"/>
                        <a:gd name="connsiteY6" fmla="*/ 94545 h 896072"/>
                        <a:gd name="connsiteX0" fmla="*/ 436914 w 923524"/>
                        <a:gd name="connsiteY0" fmla="*/ 3105 h 896072"/>
                        <a:gd name="connsiteX1" fmla="*/ 159512 w 923524"/>
                        <a:gd name="connsiteY1" fmla="*/ 136669 h 896072"/>
                        <a:gd name="connsiteX2" fmla="*/ 15674 w 923524"/>
                        <a:gd name="connsiteY2" fmla="*/ 414070 h 896072"/>
                        <a:gd name="connsiteX3" fmla="*/ 36222 w 923524"/>
                        <a:gd name="connsiteY3" fmla="*/ 835311 h 896072"/>
                        <a:gd name="connsiteX4" fmla="*/ 858155 w 923524"/>
                        <a:gd name="connsiteY4" fmla="*/ 845586 h 896072"/>
                        <a:gd name="connsiteX5" fmla="*/ 837607 w 923524"/>
                        <a:gd name="connsiteY5" fmla="*/ 249684 h 896072"/>
                        <a:gd name="connsiteX6" fmla="*/ 620821 w 923524"/>
                        <a:gd name="connsiteY6" fmla="*/ 63722 h 89607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20821 w 923524"/>
                        <a:gd name="connsiteY6" fmla="*/ 4378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20821 w 923524"/>
                        <a:gd name="connsiteY6" fmla="*/ 4378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16913 w 923524"/>
                        <a:gd name="connsiteY6" fmla="*/ 8612 h 876132"/>
                        <a:gd name="connsiteX0" fmla="*/ 354721 w 923524"/>
                        <a:gd name="connsiteY0" fmla="*/ 3713 h 876132"/>
                        <a:gd name="connsiteX1" fmla="*/ 159512 w 923524"/>
                        <a:gd name="connsiteY1" fmla="*/ 116729 h 876132"/>
                        <a:gd name="connsiteX2" fmla="*/ 15674 w 923524"/>
                        <a:gd name="connsiteY2" fmla="*/ 394130 h 876132"/>
                        <a:gd name="connsiteX3" fmla="*/ 36222 w 923524"/>
                        <a:gd name="connsiteY3" fmla="*/ 815371 h 876132"/>
                        <a:gd name="connsiteX4" fmla="*/ 858155 w 923524"/>
                        <a:gd name="connsiteY4" fmla="*/ 825646 h 876132"/>
                        <a:gd name="connsiteX5" fmla="*/ 837607 w 923524"/>
                        <a:gd name="connsiteY5" fmla="*/ 229744 h 876132"/>
                        <a:gd name="connsiteX6" fmla="*/ 616913 w 923524"/>
                        <a:gd name="connsiteY6" fmla="*/ 8612 h 876132"/>
                        <a:gd name="connsiteX0" fmla="*/ 351839 w 920642"/>
                        <a:gd name="connsiteY0" fmla="*/ 2650 h 875069"/>
                        <a:gd name="connsiteX1" fmla="*/ 113646 w 920642"/>
                        <a:gd name="connsiteY1" fmla="*/ 150835 h 875069"/>
                        <a:gd name="connsiteX2" fmla="*/ 12792 w 920642"/>
                        <a:gd name="connsiteY2" fmla="*/ 393067 h 875069"/>
                        <a:gd name="connsiteX3" fmla="*/ 33340 w 920642"/>
                        <a:gd name="connsiteY3" fmla="*/ 814308 h 875069"/>
                        <a:gd name="connsiteX4" fmla="*/ 855273 w 920642"/>
                        <a:gd name="connsiteY4" fmla="*/ 824583 h 875069"/>
                        <a:gd name="connsiteX5" fmla="*/ 834725 w 920642"/>
                        <a:gd name="connsiteY5" fmla="*/ 228681 h 875069"/>
                        <a:gd name="connsiteX6" fmla="*/ 614031 w 920642"/>
                        <a:gd name="connsiteY6" fmla="*/ 7549 h 875069"/>
                        <a:gd name="connsiteX0" fmla="*/ 351839 w 920642"/>
                        <a:gd name="connsiteY0" fmla="*/ 3022 h 875441"/>
                        <a:gd name="connsiteX1" fmla="*/ 113646 w 920642"/>
                        <a:gd name="connsiteY1" fmla="*/ 151207 h 875441"/>
                        <a:gd name="connsiteX2" fmla="*/ 12792 w 920642"/>
                        <a:gd name="connsiteY2" fmla="*/ 393439 h 875441"/>
                        <a:gd name="connsiteX3" fmla="*/ 33340 w 920642"/>
                        <a:gd name="connsiteY3" fmla="*/ 814680 h 875441"/>
                        <a:gd name="connsiteX4" fmla="*/ 855273 w 920642"/>
                        <a:gd name="connsiteY4" fmla="*/ 824955 h 875441"/>
                        <a:gd name="connsiteX5" fmla="*/ 834725 w 920642"/>
                        <a:gd name="connsiteY5" fmla="*/ 229053 h 875441"/>
                        <a:gd name="connsiteX6" fmla="*/ 614031 w 920642"/>
                        <a:gd name="connsiteY6" fmla="*/ 7921 h 875441"/>
                        <a:gd name="connsiteX0" fmla="*/ 350820 w 919623"/>
                        <a:gd name="connsiteY0" fmla="*/ 2727 h 875146"/>
                        <a:gd name="connsiteX1" fmla="*/ 96996 w 919623"/>
                        <a:gd name="connsiteY1" fmla="*/ 162635 h 875146"/>
                        <a:gd name="connsiteX2" fmla="*/ 11773 w 919623"/>
                        <a:gd name="connsiteY2" fmla="*/ 393144 h 875146"/>
                        <a:gd name="connsiteX3" fmla="*/ 32321 w 919623"/>
                        <a:gd name="connsiteY3" fmla="*/ 814385 h 875146"/>
                        <a:gd name="connsiteX4" fmla="*/ 854254 w 919623"/>
                        <a:gd name="connsiteY4" fmla="*/ 824660 h 875146"/>
                        <a:gd name="connsiteX5" fmla="*/ 833706 w 919623"/>
                        <a:gd name="connsiteY5" fmla="*/ 228758 h 875146"/>
                        <a:gd name="connsiteX6" fmla="*/ 613012 w 919623"/>
                        <a:gd name="connsiteY6" fmla="*/ 7626 h 875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19623" h="875146">
                          <a:moveTo>
                            <a:pt x="350820" y="2727"/>
                          </a:moveTo>
                          <a:cubicBezTo>
                            <a:pt x="239516" y="-17821"/>
                            <a:pt x="137873" y="81934"/>
                            <a:pt x="96996" y="162635"/>
                          </a:cubicBezTo>
                          <a:cubicBezTo>
                            <a:pt x="56119" y="243336"/>
                            <a:pt x="22552" y="284519"/>
                            <a:pt x="11773" y="393144"/>
                          </a:cubicBezTo>
                          <a:cubicBezTo>
                            <a:pt x="994" y="501769"/>
                            <a:pt x="-15625" y="773288"/>
                            <a:pt x="32321" y="814385"/>
                          </a:cubicBezTo>
                          <a:cubicBezTo>
                            <a:pt x="80267" y="855482"/>
                            <a:pt x="720690" y="922264"/>
                            <a:pt x="854254" y="824660"/>
                          </a:cubicBezTo>
                          <a:cubicBezTo>
                            <a:pt x="987818" y="727056"/>
                            <a:pt x="883365" y="358897"/>
                            <a:pt x="833706" y="228758"/>
                          </a:cubicBezTo>
                          <a:cubicBezTo>
                            <a:pt x="784047" y="98619"/>
                            <a:pt x="734477" y="50057"/>
                            <a:pt x="613012" y="7626"/>
                          </a:cubicBezTo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25400" cap="rnd">
                      <a:solidFill>
                        <a:srgbClr val="FBA6A5"/>
                      </a:solidFill>
                      <a:round/>
                    </a:ln>
                    <a:effectLst>
                      <a:softEdge rad="635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defRPr/>
                      </a:pPr>
                      <a:endParaRPr lang="zh-CN" altLang="en-US" sz="500" smtClean="0">
                        <a:solidFill>
                          <a:srgbClr val="FBA6A5"/>
                        </a:solidFill>
                        <a:ea typeface="SimSun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21" name="任意多边形 33"/>
                  <p:cNvSpPr/>
                  <p:nvPr/>
                </p:nvSpPr>
                <p:spPr>
                  <a:xfrm>
                    <a:off x="8063960" y="3762295"/>
                    <a:ext cx="6551" cy="89636"/>
                  </a:xfrm>
                  <a:custGeom>
                    <a:avLst/>
                    <a:gdLst>
                      <a:gd name="connsiteX0" fmla="*/ 0 w 9525"/>
                      <a:gd name="connsiteY0" fmla="*/ 104775 h 104775"/>
                      <a:gd name="connsiteX1" fmla="*/ 9525 w 9525"/>
                      <a:gd name="connsiteY1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4775">
                        <a:moveTo>
                          <a:pt x="0" y="104775"/>
                        </a:moveTo>
                        <a:lnTo>
                          <a:pt x="9525" y="0"/>
                        </a:ln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2" name="任意多边形 34"/>
                  <p:cNvSpPr/>
                  <p:nvPr/>
                </p:nvSpPr>
                <p:spPr>
                  <a:xfrm>
                    <a:off x="7625120" y="3771040"/>
                    <a:ext cx="4367" cy="89636"/>
                  </a:xfrm>
                  <a:custGeom>
                    <a:avLst/>
                    <a:gdLst>
                      <a:gd name="connsiteX0" fmla="*/ 0 w 9525"/>
                      <a:gd name="connsiteY0" fmla="*/ 104775 h 104775"/>
                      <a:gd name="connsiteX1" fmla="*/ 9525 w 9525"/>
                      <a:gd name="connsiteY1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4775">
                        <a:moveTo>
                          <a:pt x="0" y="104775"/>
                        </a:moveTo>
                        <a:lnTo>
                          <a:pt x="9525" y="0"/>
                        </a:ln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3" name="任意多边形 35"/>
                  <p:cNvSpPr/>
                  <p:nvPr/>
                </p:nvSpPr>
                <p:spPr>
                  <a:xfrm flipH="1">
                    <a:off x="7771399" y="4116470"/>
                    <a:ext cx="198680" cy="100568"/>
                  </a:xfrm>
                  <a:custGeom>
                    <a:avLst/>
                    <a:gdLst>
                      <a:gd name="connsiteX0" fmla="*/ 3142 w 239042"/>
                      <a:gd name="connsiteY0" fmla="*/ 12699 h 157053"/>
                      <a:gd name="connsiteX1" fmla="*/ 229386 w 239042"/>
                      <a:gd name="connsiteY1" fmla="*/ 12699 h 157053"/>
                      <a:gd name="connsiteX2" fmla="*/ 182252 w 239042"/>
                      <a:gd name="connsiteY2" fmla="*/ 144674 h 157053"/>
                      <a:gd name="connsiteX3" fmla="*/ 43992 w 239042"/>
                      <a:gd name="connsiteY3" fmla="*/ 144674 h 157053"/>
                      <a:gd name="connsiteX4" fmla="*/ 0 w 239042"/>
                      <a:gd name="connsiteY4" fmla="*/ 84971 h 157053"/>
                      <a:gd name="connsiteX0" fmla="*/ 0 w 274258"/>
                      <a:gd name="connsiteY0" fmla="*/ 8739 h 161519"/>
                      <a:gd name="connsiteX1" fmla="*/ 262140 w 274258"/>
                      <a:gd name="connsiteY1" fmla="*/ 17165 h 161519"/>
                      <a:gd name="connsiteX2" fmla="*/ 215006 w 274258"/>
                      <a:gd name="connsiteY2" fmla="*/ 149140 h 161519"/>
                      <a:gd name="connsiteX3" fmla="*/ 76746 w 274258"/>
                      <a:gd name="connsiteY3" fmla="*/ 149140 h 161519"/>
                      <a:gd name="connsiteX4" fmla="*/ 32754 w 274258"/>
                      <a:gd name="connsiteY4" fmla="*/ 89437 h 16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4258" h="161519">
                        <a:moveTo>
                          <a:pt x="0" y="8739"/>
                        </a:moveTo>
                        <a:cubicBezTo>
                          <a:pt x="98196" y="-2259"/>
                          <a:pt x="226306" y="-6235"/>
                          <a:pt x="262140" y="17165"/>
                        </a:cubicBezTo>
                        <a:cubicBezTo>
                          <a:pt x="297974" y="40565"/>
                          <a:pt x="245905" y="127144"/>
                          <a:pt x="215006" y="149140"/>
                        </a:cubicBezTo>
                        <a:cubicBezTo>
                          <a:pt x="184107" y="171136"/>
                          <a:pt x="107121" y="159090"/>
                          <a:pt x="76746" y="149140"/>
                        </a:cubicBezTo>
                        <a:cubicBezTo>
                          <a:pt x="46371" y="139190"/>
                          <a:pt x="39562" y="114313"/>
                          <a:pt x="32754" y="89437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4" name="任意多边形 36"/>
                  <p:cNvSpPr/>
                  <p:nvPr/>
                </p:nvSpPr>
                <p:spPr>
                  <a:xfrm rot="767077" flipH="1">
                    <a:off x="6847869" y="4182057"/>
                    <a:ext cx="659353" cy="450370"/>
                  </a:xfrm>
                  <a:custGeom>
                    <a:avLst/>
                    <a:gdLst>
                      <a:gd name="connsiteX0" fmla="*/ 0 w 400050"/>
                      <a:gd name="connsiteY0" fmla="*/ 171450 h 273874"/>
                      <a:gd name="connsiteX1" fmla="*/ 285750 w 400050"/>
                      <a:gd name="connsiteY1" fmla="*/ 266700 h 273874"/>
                      <a:gd name="connsiteX2" fmla="*/ 400050 w 400050"/>
                      <a:gd name="connsiteY2" fmla="*/ 0 h 273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050" h="273874">
                        <a:moveTo>
                          <a:pt x="0" y="171450"/>
                        </a:moveTo>
                        <a:cubicBezTo>
                          <a:pt x="109537" y="233362"/>
                          <a:pt x="219075" y="295275"/>
                          <a:pt x="285750" y="266700"/>
                        </a:cubicBezTo>
                        <a:cubicBezTo>
                          <a:pt x="352425" y="238125"/>
                          <a:pt x="376237" y="119062"/>
                          <a:pt x="400050" y="0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5" name="任意多边形 37"/>
                  <p:cNvSpPr/>
                  <p:nvPr/>
                </p:nvSpPr>
                <p:spPr>
                  <a:xfrm flipH="1">
                    <a:off x="8223341" y="4549350"/>
                    <a:ext cx="329676" cy="894181"/>
                  </a:xfrm>
                  <a:custGeom>
                    <a:avLst/>
                    <a:gdLst>
                      <a:gd name="connsiteX0" fmla="*/ 381000 w 381000"/>
                      <a:gd name="connsiteY0" fmla="*/ 0 h 476250"/>
                      <a:gd name="connsiteX1" fmla="*/ 114300 w 381000"/>
                      <a:gd name="connsiteY1" fmla="*/ 142875 h 476250"/>
                      <a:gd name="connsiteX2" fmla="*/ 0 w 381000"/>
                      <a:gd name="connsiteY2" fmla="*/ 476250 h 476250"/>
                      <a:gd name="connsiteX0" fmla="*/ 278130 w 278130"/>
                      <a:gd name="connsiteY0" fmla="*/ 0 h 676275"/>
                      <a:gd name="connsiteX1" fmla="*/ 11430 w 278130"/>
                      <a:gd name="connsiteY1" fmla="*/ 142875 h 676275"/>
                      <a:gd name="connsiteX2" fmla="*/ 30480 w 278130"/>
                      <a:gd name="connsiteY2" fmla="*/ 676275 h 676275"/>
                      <a:gd name="connsiteX0" fmla="*/ 247650 w 247650"/>
                      <a:gd name="connsiteY0" fmla="*/ 0 h 676275"/>
                      <a:gd name="connsiteX1" fmla="*/ 76200 w 247650"/>
                      <a:gd name="connsiteY1" fmla="*/ 200025 h 676275"/>
                      <a:gd name="connsiteX2" fmla="*/ 0 w 247650"/>
                      <a:gd name="connsiteY2" fmla="*/ 676275 h 676275"/>
                      <a:gd name="connsiteX0" fmla="*/ 180048 w 180048"/>
                      <a:gd name="connsiteY0" fmla="*/ 0 h 676275"/>
                      <a:gd name="connsiteX1" fmla="*/ 8598 w 180048"/>
                      <a:gd name="connsiteY1" fmla="*/ 200025 h 676275"/>
                      <a:gd name="connsiteX2" fmla="*/ 8598 w 180048"/>
                      <a:gd name="connsiteY2" fmla="*/ 676275 h 676275"/>
                      <a:gd name="connsiteX0" fmla="*/ 171450 w 171450"/>
                      <a:gd name="connsiteY0" fmla="*/ 0 h 676275"/>
                      <a:gd name="connsiteX1" fmla="*/ 38100 w 171450"/>
                      <a:gd name="connsiteY1" fmla="*/ 238125 h 676275"/>
                      <a:gd name="connsiteX2" fmla="*/ 0 w 171450"/>
                      <a:gd name="connsiteY2" fmla="*/ 676275 h 676275"/>
                      <a:gd name="connsiteX0" fmla="*/ 171926 w 171926"/>
                      <a:gd name="connsiteY0" fmla="*/ 0 h 676275"/>
                      <a:gd name="connsiteX1" fmla="*/ 38576 w 171926"/>
                      <a:gd name="connsiteY1" fmla="*/ 238125 h 676275"/>
                      <a:gd name="connsiteX2" fmla="*/ 476 w 171926"/>
                      <a:gd name="connsiteY2" fmla="*/ 676275 h 676275"/>
                      <a:gd name="connsiteX0" fmla="*/ 200218 w 200218"/>
                      <a:gd name="connsiteY0" fmla="*/ 0 h 542925"/>
                      <a:gd name="connsiteX1" fmla="*/ 66868 w 200218"/>
                      <a:gd name="connsiteY1" fmla="*/ 238125 h 542925"/>
                      <a:gd name="connsiteX2" fmla="*/ 193 w 200218"/>
                      <a:gd name="connsiteY2" fmla="*/ 542925 h 542925"/>
                      <a:gd name="connsiteX0" fmla="*/ 200025 w 200025"/>
                      <a:gd name="connsiteY0" fmla="*/ 0 h 542925"/>
                      <a:gd name="connsiteX1" fmla="*/ 66675 w 200025"/>
                      <a:gd name="connsiteY1" fmla="*/ 238125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38125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38125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38125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32268 w 200025"/>
                      <a:gd name="connsiteY1" fmla="*/ 219463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25684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25684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57150 w 200025"/>
                      <a:gd name="connsiteY1" fmla="*/ 225684 h 542925"/>
                      <a:gd name="connsiteX2" fmla="*/ 0 w 200025"/>
                      <a:gd name="connsiteY2" fmla="*/ 542925 h 542925"/>
                      <a:gd name="connsiteX0" fmla="*/ 200025 w 200025"/>
                      <a:gd name="connsiteY0" fmla="*/ 0 h 542925"/>
                      <a:gd name="connsiteX1" fmla="*/ 0 w 200025"/>
                      <a:gd name="connsiteY1" fmla="*/ 542925 h 542925"/>
                      <a:gd name="connsiteX0" fmla="*/ 200025 w 200025"/>
                      <a:gd name="connsiteY0" fmla="*/ 0 h 542925"/>
                      <a:gd name="connsiteX1" fmla="*/ 0 w 200025"/>
                      <a:gd name="connsiteY1" fmla="*/ 542925 h 542925"/>
                      <a:gd name="connsiteX0" fmla="*/ 200025 w 200025"/>
                      <a:gd name="connsiteY0" fmla="*/ 0 h 542925"/>
                      <a:gd name="connsiteX1" fmla="*/ 0 w 200025"/>
                      <a:gd name="connsiteY1" fmla="*/ 54292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542925">
                        <a:moveTo>
                          <a:pt x="200025" y="0"/>
                        </a:moveTo>
                        <a:cubicBezTo>
                          <a:pt x="77366" y="156093"/>
                          <a:pt x="23132" y="330848"/>
                          <a:pt x="0" y="542925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26" name="椭圆 45"/>
                  <p:cNvSpPr/>
                  <p:nvPr/>
                </p:nvSpPr>
                <p:spPr>
                  <a:xfrm flipH="1">
                    <a:off x="8504985" y="5397619"/>
                    <a:ext cx="130997" cy="131176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grpSp>
                <p:nvGrpSpPr>
                  <p:cNvPr id="27677" name="组合 39"/>
                  <p:cNvGrpSpPr>
                    <a:grpSpLocks/>
                  </p:cNvGrpSpPr>
                  <p:nvPr/>
                </p:nvGrpSpPr>
                <p:grpSpPr bwMode="auto">
                  <a:xfrm>
                    <a:off x="6832585" y="3949191"/>
                    <a:ext cx="118574" cy="188887"/>
                    <a:chOff x="3918640" y="7122710"/>
                    <a:chExt cx="72000" cy="114695"/>
                  </a:xfrm>
                </p:grpSpPr>
                <p:sp>
                  <p:nvSpPr>
                    <p:cNvPr id="28" name="椭圆 45"/>
                    <p:cNvSpPr/>
                    <p:nvPr/>
                  </p:nvSpPr>
                  <p:spPr>
                    <a:xfrm rot="21321260">
                      <a:off x="3963715" y="7122064"/>
                      <a:ext cx="10606" cy="104875"/>
                    </a:xfrm>
                    <a:custGeom>
                      <a:avLst/>
                      <a:gdLst>
                        <a:gd name="connsiteX0" fmla="*/ 0 w 75737"/>
                        <a:gd name="connsiteY0" fmla="*/ 39859 h 79718"/>
                        <a:gd name="connsiteX1" fmla="*/ 37869 w 75737"/>
                        <a:gd name="connsiteY1" fmla="*/ 0 h 79718"/>
                        <a:gd name="connsiteX2" fmla="*/ 75738 w 75737"/>
                        <a:gd name="connsiteY2" fmla="*/ 39859 h 79718"/>
                        <a:gd name="connsiteX3" fmla="*/ 37869 w 75737"/>
                        <a:gd name="connsiteY3" fmla="*/ 79718 h 79718"/>
                        <a:gd name="connsiteX4" fmla="*/ 0 w 75737"/>
                        <a:gd name="connsiteY4" fmla="*/ 39859 h 79718"/>
                        <a:gd name="connsiteX0" fmla="*/ 1273 w 77011"/>
                        <a:gd name="connsiteY0" fmla="*/ 39926 h 79852"/>
                        <a:gd name="connsiteX1" fmla="*/ 39142 w 77011"/>
                        <a:gd name="connsiteY1" fmla="*/ 67 h 79852"/>
                        <a:gd name="connsiteX2" fmla="*/ 77011 w 77011"/>
                        <a:gd name="connsiteY2" fmla="*/ 39926 h 79852"/>
                        <a:gd name="connsiteX3" fmla="*/ 39142 w 77011"/>
                        <a:gd name="connsiteY3" fmla="*/ 79785 h 79852"/>
                        <a:gd name="connsiteX4" fmla="*/ 1273 w 77011"/>
                        <a:gd name="connsiteY4" fmla="*/ 39926 h 79852"/>
                        <a:gd name="connsiteX0" fmla="*/ 1273 w 79381"/>
                        <a:gd name="connsiteY0" fmla="*/ 39926 h 79852"/>
                        <a:gd name="connsiteX1" fmla="*/ 39142 w 79381"/>
                        <a:gd name="connsiteY1" fmla="*/ 67 h 79852"/>
                        <a:gd name="connsiteX2" fmla="*/ 77011 w 79381"/>
                        <a:gd name="connsiteY2" fmla="*/ 39926 h 79852"/>
                        <a:gd name="connsiteX3" fmla="*/ 39142 w 79381"/>
                        <a:gd name="connsiteY3" fmla="*/ 79785 h 79852"/>
                        <a:gd name="connsiteX4" fmla="*/ 1273 w 79381"/>
                        <a:gd name="connsiteY4" fmla="*/ 39926 h 79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381" h="79852">
                          <a:moveTo>
                            <a:pt x="1273" y="39926"/>
                          </a:moveTo>
                          <a:cubicBezTo>
                            <a:pt x="8388" y="-3436"/>
                            <a:pt x="18228" y="67"/>
                            <a:pt x="39142" y="67"/>
                          </a:cubicBezTo>
                          <a:cubicBezTo>
                            <a:pt x="60056" y="67"/>
                            <a:pt x="87685" y="17912"/>
                            <a:pt x="77011" y="39926"/>
                          </a:cubicBezTo>
                          <a:cubicBezTo>
                            <a:pt x="77011" y="61940"/>
                            <a:pt x="60056" y="79785"/>
                            <a:pt x="39142" y="79785"/>
                          </a:cubicBezTo>
                          <a:cubicBezTo>
                            <a:pt x="18228" y="79785"/>
                            <a:pt x="-5842" y="83288"/>
                            <a:pt x="1273" y="39926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25400" cap="rnd">
                      <a:solidFill>
                        <a:srgbClr val="FBA6A5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500">
                        <a:solidFill>
                          <a:srgbClr val="FBA6A5"/>
                        </a:solidFill>
                      </a:endParaRPr>
                    </a:p>
                  </p:txBody>
                </p:sp>
                <p:sp>
                  <p:nvSpPr>
                    <p:cNvPr id="29" name="椭圆 45"/>
                    <p:cNvSpPr/>
                    <p:nvPr/>
                  </p:nvSpPr>
                  <p:spPr>
                    <a:xfrm flipH="1">
                      <a:off x="3918640" y="7179148"/>
                      <a:ext cx="71589" cy="58411"/>
                    </a:xfrm>
                    <a:custGeom>
                      <a:avLst/>
                      <a:gdLst>
                        <a:gd name="connsiteX0" fmla="*/ 0 w 75737"/>
                        <a:gd name="connsiteY0" fmla="*/ 39859 h 79718"/>
                        <a:gd name="connsiteX1" fmla="*/ 37869 w 75737"/>
                        <a:gd name="connsiteY1" fmla="*/ 0 h 79718"/>
                        <a:gd name="connsiteX2" fmla="*/ 75738 w 75737"/>
                        <a:gd name="connsiteY2" fmla="*/ 39859 h 79718"/>
                        <a:gd name="connsiteX3" fmla="*/ 37869 w 75737"/>
                        <a:gd name="connsiteY3" fmla="*/ 79718 h 79718"/>
                        <a:gd name="connsiteX4" fmla="*/ 0 w 75737"/>
                        <a:gd name="connsiteY4" fmla="*/ 39859 h 79718"/>
                        <a:gd name="connsiteX0" fmla="*/ 1273 w 77011"/>
                        <a:gd name="connsiteY0" fmla="*/ 39926 h 79852"/>
                        <a:gd name="connsiteX1" fmla="*/ 39142 w 77011"/>
                        <a:gd name="connsiteY1" fmla="*/ 67 h 79852"/>
                        <a:gd name="connsiteX2" fmla="*/ 77011 w 77011"/>
                        <a:gd name="connsiteY2" fmla="*/ 39926 h 79852"/>
                        <a:gd name="connsiteX3" fmla="*/ 39142 w 77011"/>
                        <a:gd name="connsiteY3" fmla="*/ 79785 h 79852"/>
                        <a:gd name="connsiteX4" fmla="*/ 1273 w 77011"/>
                        <a:gd name="connsiteY4" fmla="*/ 39926 h 79852"/>
                        <a:gd name="connsiteX0" fmla="*/ 1273 w 79381"/>
                        <a:gd name="connsiteY0" fmla="*/ 39926 h 79852"/>
                        <a:gd name="connsiteX1" fmla="*/ 39142 w 79381"/>
                        <a:gd name="connsiteY1" fmla="*/ 67 h 79852"/>
                        <a:gd name="connsiteX2" fmla="*/ 77011 w 79381"/>
                        <a:gd name="connsiteY2" fmla="*/ 39926 h 79852"/>
                        <a:gd name="connsiteX3" fmla="*/ 39142 w 79381"/>
                        <a:gd name="connsiteY3" fmla="*/ 79785 h 79852"/>
                        <a:gd name="connsiteX4" fmla="*/ 1273 w 79381"/>
                        <a:gd name="connsiteY4" fmla="*/ 39926 h 79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381" h="79852">
                          <a:moveTo>
                            <a:pt x="1273" y="39926"/>
                          </a:moveTo>
                          <a:cubicBezTo>
                            <a:pt x="8388" y="-3436"/>
                            <a:pt x="18228" y="67"/>
                            <a:pt x="39142" y="67"/>
                          </a:cubicBezTo>
                          <a:cubicBezTo>
                            <a:pt x="60056" y="67"/>
                            <a:pt x="87685" y="17912"/>
                            <a:pt x="77011" y="39926"/>
                          </a:cubicBezTo>
                          <a:cubicBezTo>
                            <a:pt x="77011" y="61940"/>
                            <a:pt x="60056" y="79785"/>
                            <a:pt x="39142" y="79785"/>
                          </a:cubicBezTo>
                          <a:cubicBezTo>
                            <a:pt x="18228" y="79785"/>
                            <a:pt x="-5842" y="83288"/>
                            <a:pt x="1273" y="39926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 w="25400" cap="rnd">
                      <a:solidFill>
                        <a:srgbClr val="FBA6A5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500">
                        <a:solidFill>
                          <a:srgbClr val="FBA6A5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664" name="组合 26"/>
                <p:cNvGrpSpPr>
                  <a:grpSpLocks/>
                </p:cNvGrpSpPr>
                <p:nvPr/>
              </p:nvGrpSpPr>
              <p:grpSpPr bwMode="auto">
                <a:xfrm>
                  <a:off x="5974812" y="5199403"/>
                  <a:ext cx="618251" cy="566752"/>
                  <a:chOff x="7473076" y="3639423"/>
                  <a:chExt cx="459691" cy="421400"/>
                </a:xfrm>
              </p:grpSpPr>
              <p:sp>
                <p:nvSpPr>
                  <p:cNvPr id="15" name="任意多边形 27"/>
                  <p:cNvSpPr/>
                  <p:nvPr/>
                </p:nvSpPr>
                <p:spPr>
                  <a:xfrm>
                    <a:off x="7576816" y="3639718"/>
                    <a:ext cx="26957" cy="373866"/>
                  </a:xfrm>
                  <a:custGeom>
                    <a:avLst/>
                    <a:gdLst>
                      <a:gd name="connsiteX0" fmla="*/ 123825 w 123825"/>
                      <a:gd name="connsiteY0" fmla="*/ 0 h 504574"/>
                      <a:gd name="connsiteX1" fmla="*/ 85725 w 123825"/>
                      <a:gd name="connsiteY1" fmla="*/ 438150 h 504574"/>
                      <a:gd name="connsiteX2" fmla="*/ 0 w 123825"/>
                      <a:gd name="connsiteY2" fmla="*/ 495300 h 504574"/>
                      <a:gd name="connsiteX0" fmla="*/ 38100 w 38100"/>
                      <a:gd name="connsiteY0" fmla="*/ 0 h 438150"/>
                      <a:gd name="connsiteX1" fmla="*/ 0 w 38100"/>
                      <a:gd name="connsiteY1" fmla="*/ 438150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438150">
                        <a:moveTo>
                          <a:pt x="38100" y="0"/>
                        </a:moveTo>
                        <a:cubicBezTo>
                          <a:pt x="29368" y="177800"/>
                          <a:pt x="20637" y="355600"/>
                          <a:pt x="0" y="438150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16" name="任意多边形 28"/>
                  <p:cNvSpPr/>
                  <p:nvPr/>
                </p:nvSpPr>
                <p:spPr>
                  <a:xfrm flipH="1">
                    <a:off x="7789777" y="3647816"/>
                    <a:ext cx="25610" cy="373866"/>
                  </a:xfrm>
                  <a:custGeom>
                    <a:avLst/>
                    <a:gdLst>
                      <a:gd name="connsiteX0" fmla="*/ 123825 w 123825"/>
                      <a:gd name="connsiteY0" fmla="*/ 0 h 504574"/>
                      <a:gd name="connsiteX1" fmla="*/ 85725 w 123825"/>
                      <a:gd name="connsiteY1" fmla="*/ 438150 h 504574"/>
                      <a:gd name="connsiteX2" fmla="*/ 0 w 123825"/>
                      <a:gd name="connsiteY2" fmla="*/ 495300 h 504574"/>
                      <a:gd name="connsiteX0" fmla="*/ 123825 w 123825"/>
                      <a:gd name="connsiteY0" fmla="*/ 0 h 498322"/>
                      <a:gd name="connsiteX1" fmla="*/ 85725 w 123825"/>
                      <a:gd name="connsiteY1" fmla="*/ 438150 h 498322"/>
                      <a:gd name="connsiteX2" fmla="*/ 0 w 123825"/>
                      <a:gd name="connsiteY2" fmla="*/ 495300 h 498322"/>
                      <a:gd name="connsiteX0" fmla="*/ 123825 w 123825"/>
                      <a:gd name="connsiteY0" fmla="*/ 0 h 490784"/>
                      <a:gd name="connsiteX1" fmla="*/ 85725 w 123825"/>
                      <a:gd name="connsiteY1" fmla="*/ 438150 h 490784"/>
                      <a:gd name="connsiteX2" fmla="*/ 0 w 123825"/>
                      <a:gd name="connsiteY2" fmla="*/ 474499 h 490784"/>
                      <a:gd name="connsiteX0" fmla="*/ 123825 w 123825"/>
                      <a:gd name="connsiteY0" fmla="*/ 0 h 490784"/>
                      <a:gd name="connsiteX1" fmla="*/ 85725 w 123825"/>
                      <a:gd name="connsiteY1" fmla="*/ 438150 h 490784"/>
                      <a:gd name="connsiteX2" fmla="*/ 0 w 123825"/>
                      <a:gd name="connsiteY2" fmla="*/ 474499 h 490784"/>
                      <a:gd name="connsiteX0" fmla="*/ 38100 w 38100"/>
                      <a:gd name="connsiteY0" fmla="*/ 0 h 438150"/>
                      <a:gd name="connsiteX1" fmla="*/ 0 w 38100"/>
                      <a:gd name="connsiteY1" fmla="*/ 438150 h 438150"/>
                      <a:gd name="connsiteX0" fmla="*/ 38100 w 38100"/>
                      <a:gd name="connsiteY0" fmla="*/ 0 h 438150"/>
                      <a:gd name="connsiteX1" fmla="*/ 0 w 38100"/>
                      <a:gd name="connsiteY1" fmla="*/ 438150 h 438150"/>
                      <a:gd name="connsiteX0" fmla="*/ 38100 w 38100"/>
                      <a:gd name="connsiteY0" fmla="*/ 0 h 438150"/>
                      <a:gd name="connsiteX1" fmla="*/ 0 w 38100"/>
                      <a:gd name="connsiteY1" fmla="*/ 438150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438150">
                        <a:moveTo>
                          <a:pt x="38100" y="0"/>
                        </a:moveTo>
                        <a:cubicBezTo>
                          <a:pt x="29368" y="177800"/>
                          <a:pt x="20637" y="262488"/>
                          <a:pt x="0" y="438150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17" name="椭圆 45"/>
                  <p:cNvSpPr/>
                  <p:nvPr/>
                </p:nvSpPr>
                <p:spPr>
                  <a:xfrm>
                    <a:off x="7473031" y="4012234"/>
                    <a:ext cx="125350" cy="47240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18" name="椭圆 45"/>
                  <p:cNvSpPr/>
                  <p:nvPr/>
                </p:nvSpPr>
                <p:spPr>
                  <a:xfrm flipH="1">
                    <a:off x="7807300" y="4013584"/>
                    <a:ext cx="125350" cy="47239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rgbClr val="FBA6A5"/>
                      </a:solidFill>
                    </a:endParaRPr>
                  </a:p>
                </p:txBody>
              </p:sp>
            </p:grpSp>
          </p:grpSp>
          <p:grpSp>
            <p:nvGrpSpPr>
              <p:cNvPr id="27659" name="组合 21"/>
              <p:cNvGrpSpPr>
                <a:grpSpLocks/>
              </p:cNvGrpSpPr>
              <p:nvPr/>
            </p:nvGrpSpPr>
            <p:grpSpPr bwMode="auto">
              <a:xfrm>
                <a:off x="2836677" y="3621331"/>
                <a:ext cx="775620" cy="340965"/>
                <a:chOff x="4490322" y="2494299"/>
                <a:chExt cx="775620" cy="340965"/>
              </a:xfrm>
            </p:grpSpPr>
            <p:sp>
              <p:nvSpPr>
                <p:cNvPr id="10" name="任意多边形 22"/>
                <p:cNvSpPr/>
                <p:nvPr/>
              </p:nvSpPr>
              <p:spPr>
                <a:xfrm>
                  <a:off x="4489631" y="2498644"/>
                  <a:ext cx="348829" cy="336601"/>
                </a:xfrm>
                <a:custGeom>
                  <a:avLst/>
                  <a:gdLst>
                    <a:gd name="connsiteX0" fmla="*/ 24303 w 272541"/>
                    <a:gd name="connsiteY0" fmla="*/ 51878 h 241983"/>
                    <a:gd name="connsiteX1" fmla="*/ 30523 w 272541"/>
                    <a:gd name="connsiteY1" fmla="*/ 207388 h 241983"/>
                    <a:gd name="connsiteX2" fmla="*/ 242017 w 272541"/>
                    <a:gd name="connsiteY2" fmla="*/ 226049 h 241983"/>
                    <a:gd name="connsiteX3" fmla="*/ 248238 w 272541"/>
                    <a:gd name="connsiteY3" fmla="*/ 14556 h 241983"/>
                    <a:gd name="connsiteX4" fmla="*/ 24303 w 272541"/>
                    <a:gd name="connsiteY4" fmla="*/ 51878 h 241983"/>
                    <a:gd name="connsiteX0" fmla="*/ 22095 w 276972"/>
                    <a:gd name="connsiteY0" fmla="*/ 25283 h 254291"/>
                    <a:gd name="connsiteX1" fmla="*/ 34535 w 276972"/>
                    <a:gd name="connsiteY1" fmla="*/ 218115 h 254291"/>
                    <a:gd name="connsiteX2" fmla="*/ 246029 w 276972"/>
                    <a:gd name="connsiteY2" fmla="*/ 236776 h 254291"/>
                    <a:gd name="connsiteX3" fmla="*/ 252250 w 276972"/>
                    <a:gd name="connsiteY3" fmla="*/ 25283 h 254291"/>
                    <a:gd name="connsiteX4" fmla="*/ 22095 w 276972"/>
                    <a:gd name="connsiteY4" fmla="*/ 25283 h 25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972" h="254291">
                      <a:moveTo>
                        <a:pt x="22095" y="25283"/>
                      </a:moveTo>
                      <a:cubicBezTo>
                        <a:pt x="-14191" y="57422"/>
                        <a:pt x="-2787" y="182866"/>
                        <a:pt x="34535" y="218115"/>
                      </a:cubicBezTo>
                      <a:cubicBezTo>
                        <a:pt x="71857" y="253364"/>
                        <a:pt x="209743" y="268915"/>
                        <a:pt x="246029" y="236776"/>
                      </a:cubicBezTo>
                      <a:cubicBezTo>
                        <a:pt x="282315" y="204637"/>
                        <a:pt x="289572" y="60532"/>
                        <a:pt x="252250" y="25283"/>
                      </a:cubicBezTo>
                      <a:cubicBezTo>
                        <a:pt x="214928" y="-9966"/>
                        <a:pt x="58381" y="-6856"/>
                        <a:pt x="22095" y="25283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11" name="任意多边形 23"/>
                <p:cNvSpPr/>
                <p:nvPr/>
              </p:nvSpPr>
              <p:spPr>
                <a:xfrm>
                  <a:off x="4917739" y="2493881"/>
                  <a:ext cx="348829" cy="336601"/>
                </a:xfrm>
                <a:custGeom>
                  <a:avLst/>
                  <a:gdLst>
                    <a:gd name="connsiteX0" fmla="*/ 24303 w 272541"/>
                    <a:gd name="connsiteY0" fmla="*/ 51878 h 241983"/>
                    <a:gd name="connsiteX1" fmla="*/ 30523 w 272541"/>
                    <a:gd name="connsiteY1" fmla="*/ 207388 h 241983"/>
                    <a:gd name="connsiteX2" fmla="*/ 242017 w 272541"/>
                    <a:gd name="connsiteY2" fmla="*/ 226049 h 241983"/>
                    <a:gd name="connsiteX3" fmla="*/ 248238 w 272541"/>
                    <a:gd name="connsiteY3" fmla="*/ 14556 h 241983"/>
                    <a:gd name="connsiteX4" fmla="*/ 24303 w 272541"/>
                    <a:gd name="connsiteY4" fmla="*/ 51878 h 241983"/>
                    <a:gd name="connsiteX0" fmla="*/ 22095 w 276972"/>
                    <a:gd name="connsiteY0" fmla="*/ 25283 h 254291"/>
                    <a:gd name="connsiteX1" fmla="*/ 34535 w 276972"/>
                    <a:gd name="connsiteY1" fmla="*/ 218115 h 254291"/>
                    <a:gd name="connsiteX2" fmla="*/ 246029 w 276972"/>
                    <a:gd name="connsiteY2" fmla="*/ 236776 h 254291"/>
                    <a:gd name="connsiteX3" fmla="*/ 252250 w 276972"/>
                    <a:gd name="connsiteY3" fmla="*/ 25283 h 254291"/>
                    <a:gd name="connsiteX4" fmla="*/ 22095 w 276972"/>
                    <a:gd name="connsiteY4" fmla="*/ 25283 h 25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972" h="254291">
                      <a:moveTo>
                        <a:pt x="22095" y="25283"/>
                      </a:moveTo>
                      <a:cubicBezTo>
                        <a:pt x="-14191" y="57422"/>
                        <a:pt x="-2787" y="182866"/>
                        <a:pt x="34535" y="218115"/>
                      </a:cubicBezTo>
                      <a:cubicBezTo>
                        <a:pt x="71857" y="253364"/>
                        <a:pt x="209743" y="268915"/>
                        <a:pt x="246029" y="236776"/>
                      </a:cubicBezTo>
                      <a:cubicBezTo>
                        <a:pt x="282315" y="204637"/>
                        <a:pt x="289572" y="60532"/>
                        <a:pt x="252250" y="25283"/>
                      </a:cubicBezTo>
                      <a:cubicBezTo>
                        <a:pt x="214928" y="-9966"/>
                        <a:pt x="58381" y="-6856"/>
                        <a:pt x="22095" y="25283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12" name="任意多边形 24"/>
                <p:cNvSpPr/>
                <p:nvPr/>
              </p:nvSpPr>
              <p:spPr>
                <a:xfrm>
                  <a:off x="4822604" y="2520872"/>
                  <a:ext cx="101477" cy="7939"/>
                </a:xfrm>
                <a:custGeom>
                  <a:avLst/>
                  <a:gdLst>
                    <a:gd name="connsiteX0" fmla="*/ 0 w 80866"/>
                    <a:gd name="connsiteY0" fmla="*/ 0 h 6220"/>
                    <a:gd name="connsiteX1" fmla="*/ 80866 w 80866"/>
                    <a:gd name="connsiteY1" fmla="*/ 6220 h 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66" h="6220">
                      <a:moveTo>
                        <a:pt x="0" y="0"/>
                      </a:moveTo>
                      <a:lnTo>
                        <a:pt x="80866" y="6220"/>
                      </a:ln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</p:grpSp>
        </p:grpSp>
      </p:grpSp>
      <p:sp>
        <p:nvSpPr>
          <p:cNvPr id="27656" name="矩形 2"/>
          <p:cNvSpPr>
            <a:spLocks noChangeArrowheads="1"/>
          </p:cNvSpPr>
          <p:nvPr/>
        </p:nvSpPr>
        <p:spPr bwMode="auto">
          <a:xfrm>
            <a:off x="635000" y="5999472"/>
            <a:ext cx="10436225" cy="400050"/>
          </a:xfrm>
          <a:prstGeom prst="rect">
            <a:avLst/>
          </a:prstGeom>
          <a:solidFill>
            <a:srgbClr val="FFE5E5"/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免試生身分證統一編號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居留證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入出境證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，請填寫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報考國中教育會考時所填寫之證號</a:t>
            </a:r>
            <a:endParaRPr lang="zh-TW" altLang="en-US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標題 1"/>
          <p:cNvSpPr>
            <a:spLocks noGrp="1"/>
          </p:cNvSpPr>
          <p:nvPr>
            <p:ph type="title"/>
          </p:nvPr>
        </p:nvSpPr>
        <p:spPr>
          <a:xfrm>
            <a:off x="425450" y="42863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、報名作業－報名資格（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29701" name="群組 85"/>
          <p:cNvGrpSpPr>
            <a:grpSpLocks/>
          </p:cNvGrpSpPr>
          <p:nvPr/>
        </p:nvGrpSpPr>
        <p:grpSpPr bwMode="auto">
          <a:xfrm>
            <a:off x="195263" y="1852613"/>
            <a:ext cx="11807825" cy="4646612"/>
            <a:chOff x="175678" y="1649132"/>
            <a:chExt cx="11808598" cy="4645820"/>
          </a:xfrm>
        </p:grpSpPr>
        <p:grpSp>
          <p:nvGrpSpPr>
            <p:cNvPr id="29716" name="群組 65"/>
            <p:cNvGrpSpPr>
              <a:grpSpLocks/>
            </p:cNvGrpSpPr>
            <p:nvPr/>
          </p:nvGrpSpPr>
          <p:grpSpPr bwMode="auto">
            <a:xfrm>
              <a:off x="2461828" y="1649132"/>
              <a:ext cx="7452212" cy="4645820"/>
              <a:chOff x="2030184" y="2009377"/>
              <a:chExt cx="7452212" cy="464582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030184" y="2009377"/>
                <a:ext cx="2260748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❶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國民中學</a:t>
                </a:r>
                <a:endParaRPr lang="en-US" altLang="zh-TW" sz="2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8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應屆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畢業生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094640" y="2009377"/>
                <a:ext cx="2387756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❸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同等學力者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562411" y="2009377"/>
                <a:ext cx="2260748" cy="888848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❷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國民中學</a:t>
                </a:r>
                <a:r>
                  <a:rPr lang="en-US" altLang="zh-TW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/>
                </a:r>
                <a:br>
                  <a:rPr lang="en-US" altLang="zh-TW" sz="20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</a:br>
                <a:r>
                  <a:rPr lang="zh-TW" altLang="en-US" sz="24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非應屆</a:t>
                </a:r>
                <a:r>
                  <a:rPr lang="zh-TW" altLang="en-US" sz="2000" b="1" dirty="0">
                    <a:solidFill>
                      <a:srgbClr val="7030A0"/>
                    </a:solidFill>
                    <a:latin typeface="Calibri Light" panose="020F0302020204030204" pitchFamily="34" charset="0"/>
                    <a:ea typeface="微軟正黑體" panose="020B0604030504040204" pitchFamily="34" charset="-120"/>
                  </a:rPr>
                  <a:t>畢業生</a:t>
                </a:r>
                <a:endParaRPr lang="en-US" altLang="zh-TW" sz="2000" b="1" dirty="0">
                  <a:solidFill>
                    <a:srgbClr val="7030A0"/>
                  </a:solidFill>
                  <a:latin typeface="Calibri Light" panose="020F030202020403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030184" y="3483913"/>
                <a:ext cx="2692576" cy="9904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一般生及</a:t>
                </a:r>
                <a:r>
                  <a:rPr lang="en-US" altLang="zh-TW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2000" b="1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大陸長期探親子女</a:t>
                </a:r>
                <a:endParaRPr lang="en-US" altLang="zh-TW" sz="20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（白色報名表）</a:t>
                </a:r>
              </a:p>
            </p:txBody>
          </p:sp>
          <p:grpSp>
            <p:nvGrpSpPr>
              <p:cNvPr id="18" name="群組 17"/>
              <p:cNvGrpSpPr/>
              <p:nvPr/>
            </p:nvGrpSpPr>
            <p:grpSpPr bwMode="auto">
              <a:xfrm>
                <a:off x="3893040" y="5123379"/>
                <a:ext cx="5227325" cy="1531818"/>
                <a:chOff x="4578840" y="4813300"/>
                <a:chExt cx="5227325" cy="1714500"/>
              </a:xfrm>
              <a:no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4578840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原住民生</a:t>
                  </a: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6143469" y="4813300"/>
                  <a:ext cx="590922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政府派外人員    子女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6908047" y="4813300"/>
                  <a:ext cx="580367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境外科技人才子女</a:t>
                  </a: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5361153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身障生</a:t>
                  </a: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8490436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僑</a:t>
                  </a:r>
                  <a:endParaRPr lang="en-US" altLang="zh-TW" sz="2000" b="1" dirty="0">
                    <a:solidFill>
                      <a:srgbClr val="00539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TW" sz="2000" b="1" dirty="0">
                    <a:solidFill>
                      <a:srgbClr val="00539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生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272766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退伍軍人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7708114" y="4813300"/>
                  <a:ext cx="533399" cy="1714500"/>
                </a:xfrm>
                <a:prstGeom prst="rect">
                  <a:avLst/>
                </a:prstGeom>
                <a:solidFill>
                  <a:srgbClr val="FFFFE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000" b="1" dirty="0">
                      <a:solidFill>
                        <a:srgbClr val="00539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蒙藏生</a:t>
                  </a:r>
                </a:p>
              </p:txBody>
            </p:sp>
          </p:grpSp>
          <p:grpSp>
            <p:nvGrpSpPr>
              <p:cNvPr id="29725" name="群組 64"/>
              <p:cNvGrpSpPr>
                <a:grpSpLocks/>
              </p:cNvGrpSpPr>
              <p:nvPr/>
            </p:nvGrpSpPr>
            <p:grpSpPr bwMode="auto">
              <a:xfrm>
                <a:off x="3161033" y="2898376"/>
                <a:ext cx="5126984" cy="796001"/>
                <a:chOff x="3161033" y="2898376"/>
                <a:chExt cx="5126984" cy="796001"/>
              </a:xfrm>
            </p:grpSpPr>
            <p:cxnSp>
              <p:nvCxnSpPr>
                <p:cNvPr id="27" name="肘形接點 26"/>
                <p:cNvCxnSpPr>
                  <a:stCxn id="9" idx="2"/>
                </p:cNvCxnSpPr>
                <p:nvPr/>
              </p:nvCxnSpPr>
              <p:spPr>
                <a:xfrm rot="16200000" flipH="1">
                  <a:off x="6341416" y="2249595"/>
                  <a:ext cx="796789" cy="2094050"/>
                </a:xfrm>
                <a:prstGeom prst="bentConnector3">
                  <a:avLst>
                    <a:gd name="adj1" fmla="val 5649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肘形接點 34"/>
                <p:cNvCxnSpPr>
                  <a:stCxn id="4" idx="2"/>
                </p:cNvCxnSpPr>
                <p:nvPr/>
              </p:nvCxnSpPr>
              <p:spPr>
                <a:xfrm rot="16200000" flipH="1">
                  <a:off x="4313188" y="1745595"/>
                  <a:ext cx="250782" cy="2556042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肘形接點 36"/>
                <p:cNvCxnSpPr>
                  <a:stCxn id="5" idx="2"/>
                </p:cNvCxnSpPr>
                <p:nvPr/>
              </p:nvCxnSpPr>
              <p:spPr>
                <a:xfrm rot="5400000">
                  <a:off x="6865261" y="1725750"/>
                  <a:ext cx="250782" cy="2595733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7" name="直線接點 76"/>
            <p:cNvCxnSpPr/>
            <p:nvPr/>
          </p:nvCxnSpPr>
          <p:spPr>
            <a:xfrm>
              <a:off x="175678" y="2912568"/>
              <a:ext cx="11808598" cy="248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>
              <a:off x="182028" y="1844361"/>
              <a:ext cx="2106805" cy="584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</a:t>
              </a:r>
              <a:r>
                <a:rPr lang="zh-TW" altLang="en-US" sz="3200" b="1" dirty="0" smtClean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資格 </a:t>
              </a:r>
              <a:r>
                <a:rPr lang="en-US" altLang="zh-TW" sz="3200" b="1" dirty="0" smtClean="0">
                  <a:solidFill>
                    <a:schemeClr val="bg1"/>
                  </a:solidFill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endParaRPr lang="zh-TW" altLang="en-US" sz="3200" b="1" dirty="0">
                <a:solidFill>
                  <a:schemeClr val="bg1"/>
                </a:solidFill>
                <a:effectLst>
                  <a:glow rad="101600">
                    <a:srgbClr val="0033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182028" y="3375463"/>
              <a:ext cx="2106805" cy="584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TW"/>
              </a:defPPr>
              <a:lvl1pPr eaLnBrk="1" fontAlgn="auto" hangingPunct="1">
                <a:spcBef>
                  <a:spcPts val="0"/>
                </a:spcBef>
                <a:spcAft>
                  <a:spcPts val="0"/>
                </a:spcAft>
                <a:defRPr sz="3200" b="1">
                  <a:solidFill>
                    <a:schemeClr val="bg1"/>
                  </a:solidFill>
                  <a:effectLst>
                    <a:glow rad="101600">
                      <a:schemeClr val="tx2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報名</a:t>
              </a:r>
              <a:r>
                <a:rPr lang="zh-TW" altLang="en-US" dirty="0" smtClean="0"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身分 </a:t>
              </a:r>
              <a:r>
                <a:rPr lang="en-US" altLang="zh-TW" dirty="0" smtClean="0">
                  <a:effectLst>
                    <a:glow rad="101600">
                      <a:srgbClr val="0033CC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zh-TW" altLang="en-US" dirty="0">
                <a:effectLst>
                  <a:glow rad="101600">
                    <a:srgbClr val="0033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702" name="矩形 86"/>
          <p:cNvSpPr>
            <a:spLocks noChangeArrowheads="1"/>
          </p:cNvSpPr>
          <p:nvPr/>
        </p:nvSpPr>
        <p:spPr bwMode="auto">
          <a:xfrm>
            <a:off x="284163" y="116205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免試生可於北、中、南三區各擇一學校報名</a:t>
            </a:r>
          </a:p>
        </p:txBody>
      </p:sp>
      <p:grpSp>
        <p:nvGrpSpPr>
          <p:cNvPr id="29703" name="群組 90"/>
          <p:cNvGrpSpPr>
            <a:grpSpLocks/>
          </p:cNvGrpSpPr>
          <p:nvPr/>
        </p:nvGrpSpPr>
        <p:grpSpPr bwMode="auto">
          <a:xfrm>
            <a:off x="1404635" y="4997379"/>
            <a:ext cx="2909887" cy="1323975"/>
            <a:chOff x="2506377" y="5175592"/>
            <a:chExt cx="2892151" cy="1323439"/>
          </a:xfrm>
        </p:grpSpPr>
        <p:sp>
          <p:nvSpPr>
            <p:cNvPr id="88" name="矩形 87"/>
            <p:cNvSpPr/>
            <p:nvPr/>
          </p:nvSpPr>
          <p:spPr>
            <a:xfrm>
              <a:off x="2506377" y="5175592"/>
              <a:ext cx="2491384" cy="1323439"/>
            </a:xfrm>
            <a:prstGeom prst="rect">
              <a:avLst/>
            </a:prstGeom>
            <a:solidFill>
              <a:srgbClr val="FDF0E7"/>
            </a:solidFill>
            <a:ln w="34925">
              <a:solidFill>
                <a:srgbClr val="FFC000"/>
              </a:solidFill>
              <a:prstDash val="solid"/>
            </a:ln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</a:t>
              </a:r>
              <a:r>
                <a:rPr lang="zh-TW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具多重特種身分之免試生，應選定一種特種身分報名，且報名後不得更換報名身分</a:t>
              </a:r>
            </a:p>
          </p:txBody>
        </p:sp>
        <p:sp>
          <p:nvSpPr>
            <p:cNvPr id="89" name="向右箭號 88"/>
            <p:cNvSpPr/>
            <p:nvPr/>
          </p:nvSpPr>
          <p:spPr>
            <a:xfrm>
              <a:off x="5013539" y="5669105"/>
              <a:ext cx="384989" cy="23168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92" name="矩形 91"/>
          <p:cNvSpPr/>
          <p:nvPr/>
        </p:nvSpPr>
        <p:spPr>
          <a:xfrm>
            <a:off x="9833877" y="3359150"/>
            <a:ext cx="2053323" cy="893763"/>
          </a:xfrm>
          <a:prstGeom prst="rect">
            <a:avLst/>
          </a:prstGeom>
          <a:solidFill>
            <a:srgbClr val="FDF0E7"/>
          </a:solidFill>
          <a:ln w="317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若經本會審查不符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特種身分生資格，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將改為一般生身分</a:t>
            </a:r>
          </a:p>
        </p:txBody>
      </p:sp>
      <p:sp>
        <p:nvSpPr>
          <p:cNvPr id="108" name="向右箭號 107"/>
          <p:cNvSpPr/>
          <p:nvPr/>
        </p:nvSpPr>
        <p:spPr>
          <a:xfrm flipH="1">
            <a:off x="9501187" y="3675063"/>
            <a:ext cx="332690" cy="27940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9706" name="文字方塊 118"/>
          <p:cNvSpPr txBox="1">
            <a:spLocks noChangeArrowheads="1"/>
          </p:cNvSpPr>
          <p:nvPr/>
        </p:nvSpPr>
        <p:spPr bwMode="auto">
          <a:xfrm>
            <a:off x="5824538" y="40005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sp>
        <p:nvSpPr>
          <p:cNvPr id="29707" name="文字方塊 119"/>
          <p:cNvSpPr txBox="1">
            <a:spLocks noChangeArrowheads="1"/>
          </p:cNvSpPr>
          <p:nvPr/>
        </p:nvSpPr>
        <p:spPr bwMode="auto">
          <a:xfrm>
            <a:off x="8006448" y="424580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121" name="向右箭號 120"/>
          <p:cNvSpPr/>
          <p:nvPr/>
        </p:nvSpPr>
        <p:spPr>
          <a:xfrm flipH="1">
            <a:off x="5173663" y="3741738"/>
            <a:ext cx="1751012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2" name="向右箭號 121"/>
          <p:cNvSpPr/>
          <p:nvPr/>
        </p:nvSpPr>
        <p:spPr>
          <a:xfrm rot="16200000" flipH="1">
            <a:off x="7674877" y="4344195"/>
            <a:ext cx="573088" cy="249237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3" name="矩形 122"/>
          <p:cNvSpPr/>
          <p:nvPr/>
        </p:nvSpPr>
        <p:spPr>
          <a:xfrm>
            <a:off x="6818313" y="3413125"/>
            <a:ext cx="2682875" cy="771525"/>
          </a:xfrm>
          <a:prstGeom prst="rect">
            <a:avLst/>
          </a:prstGeom>
          <a:solidFill>
            <a:srgbClr val="FFFFE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</a:t>
            </a:r>
            <a:endParaRPr lang="en-US" altLang="zh-TW" sz="24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（黃色報名表）</a:t>
            </a:r>
          </a:p>
        </p:txBody>
      </p:sp>
      <p:pic>
        <p:nvPicPr>
          <p:cNvPr id="29711" name="Picture 7" descr="http://www.jituwang.com/uploads/allimg/120211/6380-12021120303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"/>
          <a:stretch>
            <a:fillRect/>
          </a:stretch>
        </p:blipFill>
        <p:spPr bwMode="auto">
          <a:xfrm>
            <a:off x="9985375" y="363538"/>
            <a:ext cx="20177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肘形接點 57"/>
          <p:cNvCxnSpPr>
            <a:stCxn id="9" idx="2"/>
            <a:endCxn id="19" idx="0"/>
          </p:cNvCxnSpPr>
          <p:nvPr/>
        </p:nvCxnSpPr>
        <p:spPr>
          <a:xfrm rot="5400000">
            <a:off x="4692650" y="1876426"/>
            <a:ext cx="585787" cy="2316162"/>
          </a:xfrm>
          <a:prstGeom prst="bentConnector3">
            <a:avLst>
              <a:gd name="adj1" fmla="val 769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47200" y="6351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E835543-B3CD-4D86-8BB8-2A0AF91489C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zh-TW" altLang="en-US" sz="2600" smtClean="0"/>
          </a:p>
        </p:txBody>
      </p:sp>
      <p:cxnSp>
        <p:nvCxnSpPr>
          <p:cNvPr id="3" name="直線接點 2"/>
          <p:cNvCxnSpPr/>
          <p:nvPr/>
        </p:nvCxnSpPr>
        <p:spPr>
          <a:xfrm>
            <a:off x="4610688" y="4773613"/>
            <a:ext cx="4693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10688" y="4773613"/>
            <a:ext cx="0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392950" y="4773613"/>
            <a:ext cx="0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203974" y="4773613"/>
            <a:ext cx="1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6963202" y="4773613"/>
            <a:ext cx="5714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7739757" y="4773613"/>
            <a:ext cx="0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 flipV="1">
            <a:off x="8517523" y="4773613"/>
            <a:ext cx="4505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9304307" y="4773613"/>
            <a:ext cx="0" cy="19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4995928" y="4870379"/>
            <a:ext cx="4723120" cy="177958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8" name="圓角矩形圖說文字 37"/>
          <p:cNvSpPr/>
          <p:nvPr/>
        </p:nvSpPr>
        <p:spPr>
          <a:xfrm>
            <a:off x="9892746" y="4960020"/>
            <a:ext cx="2154430" cy="1293917"/>
          </a:xfrm>
          <a:prstGeom prst="wedgeRoundRectCallout">
            <a:avLst>
              <a:gd name="adj1" fmla="val -56707"/>
              <a:gd name="adj2" fmla="val -230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須檢附身分證明文件影本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詳閱簡章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單一角落矩形 6"/>
          <p:cNvSpPr/>
          <p:nvPr/>
        </p:nvSpPr>
        <p:spPr>
          <a:xfrm>
            <a:off x="736600" y="3373533"/>
            <a:ext cx="10741025" cy="3324524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166" y="3597218"/>
            <a:ext cx="10741025" cy="3155895"/>
          </a:xfrm>
        </p:spPr>
        <p:txBody>
          <a:bodyPr rtlCol="0">
            <a:noAutofit/>
          </a:bodyPr>
          <a:lstStyle/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（並在</a:t>
            </a:r>
            <a:r>
              <a:rPr lang="zh-TW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</a:t>
            </a:r>
            <a:r>
              <a:rPr lang="zh-TW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處勾選）。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免試生居留證或入出境許可證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影印本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來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000" b="1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sz="2000" b="1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者須中央衛生主管機關指定醫院出具之健康檢查合格證明。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4)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學歷證明文件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及成績單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（持大陸地區學歷證明文件者，須依照大陸地區學歷採認辦法申      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請學歷採認）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免試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生之父或母之臺灣地區入出境許可證影印本或居留證影印本。</a:t>
            </a:r>
            <a:endParaRPr lang="en-US" altLang="zh-TW" sz="2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國中學校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出具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度五專入學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</a:t>
            </a:r>
            <a:r>
              <a:rPr lang="zh-TW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入學超額比序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項目積分</a:t>
            </a:r>
            <a:r>
              <a:rPr lang="zh-TW" altLang="zh-TW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r>
              <a:rPr lang="zh-TW" altLang="zh-TW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2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正本。</a:t>
            </a:r>
            <a:endParaRPr lang="zh-TW" altLang="en-US" sz="2000" b="1" dirty="0"/>
          </a:p>
        </p:txBody>
      </p:sp>
      <p:sp>
        <p:nvSpPr>
          <p:cNvPr id="30725" name="標題 1"/>
          <p:cNvSpPr txBox="1">
            <a:spLocks/>
          </p:cNvSpPr>
          <p:nvPr/>
        </p:nvSpPr>
        <p:spPr bwMode="auto">
          <a:xfrm>
            <a:off x="420688" y="142875"/>
            <a:ext cx="11463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大陸長期探親子女報名資格（</a:t>
            </a:r>
            <a:r>
              <a:rPr lang="en-US" altLang="zh-TW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2/12</a:t>
            </a:r>
            <a:r>
              <a:rPr lang="zh-TW" altLang="en-US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8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246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05BA9D6-97C4-4C26-8C48-9BA767A2F564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zh-TW" altLang="en-US" sz="260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833436" y="1191613"/>
            <a:ext cx="10755381" cy="2032033"/>
            <a:chOff x="1560664" y="1662059"/>
            <a:chExt cx="9228548" cy="2719137"/>
          </a:xfrm>
        </p:grpSpPr>
        <p:grpSp>
          <p:nvGrpSpPr>
            <p:cNvPr id="10" name="组合 28"/>
            <p:cNvGrpSpPr/>
            <p:nvPr/>
          </p:nvGrpSpPr>
          <p:grpSpPr>
            <a:xfrm>
              <a:off x="1560664" y="1662059"/>
              <a:ext cx="9228548" cy="2719137"/>
              <a:chOff x="1752600" y="2286000"/>
              <a:chExt cx="9228548" cy="2719137"/>
            </a:xfrm>
          </p:grpSpPr>
          <p:sp>
            <p:nvSpPr>
              <p:cNvPr id="11" name="圆角矩形 5"/>
              <p:cNvSpPr/>
              <p:nvPr/>
            </p:nvSpPr>
            <p:spPr>
              <a:xfrm>
                <a:off x="1928588" y="2368617"/>
                <a:ext cx="9052560" cy="2636520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27"/>
              <p:cNvGrpSpPr/>
              <p:nvPr/>
            </p:nvGrpSpPr>
            <p:grpSpPr>
              <a:xfrm>
                <a:off x="1752600" y="2286000"/>
                <a:ext cx="9052560" cy="2636520"/>
                <a:chOff x="1752600" y="2286000"/>
                <a:chExt cx="9052560" cy="2636520"/>
              </a:xfrm>
            </p:grpSpPr>
            <p:sp>
              <p:nvSpPr>
                <p:cNvPr id="13" name="任意多边形 10"/>
                <p:cNvSpPr/>
                <p:nvPr/>
              </p:nvSpPr>
              <p:spPr>
                <a:xfrm>
                  <a:off x="1752600" y="2286000"/>
                  <a:ext cx="1782127" cy="2636520"/>
                </a:xfrm>
                <a:custGeom>
                  <a:avLst/>
                  <a:gdLst>
                    <a:gd name="connsiteX0" fmla="*/ 439429 w 1782127"/>
                    <a:gd name="connsiteY0" fmla="*/ 0 h 2636520"/>
                    <a:gd name="connsiteX1" fmla="*/ 1782127 w 1782127"/>
                    <a:gd name="connsiteY1" fmla="*/ 0 h 2636520"/>
                    <a:gd name="connsiteX2" fmla="*/ 1782127 w 1782127"/>
                    <a:gd name="connsiteY2" fmla="*/ 2636520 h 2636520"/>
                    <a:gd name="connsiteX3" fmla="*/ 439429 w 1782127"/>
                    <a:gd name="connsiteY3" fmla="*/ 2636520 h 2636520"/>
                    <a:gd name="connsiteX4" fmla="*/ 0 w 1782127"/>
                    <a:gd name="connsiteY4" fmla="*/ 2197091 h 2636520"/>
                    <a:gd name="connsiteX5" fmla="*/ 0 w 1782127"/>
                    <a:gd name="connsiteY5" fmla="*/ 439429 h 2636520"/>
                    <a:gd name="connsiteX6" fmla="*/ 439429 w 1782127"/>
                    <a:gd name="connsiteY6" fmla="*/ 0 h 2636520"/>
                    <a:gd name="connsiteX0" fmla="*/ 1782127 w 1873567"/>
                    <a:gd name="connsiteY0" fmla="*/ 2636520 h 2727960"/>
                    <a:gd name="connsiteX1" fmla="*/ 439429 w 1873567"/>
                    <a:gd name="connsiteY1" fmla="*/ 2636520 h 2727960"/>
                    <a:gd name="connsiteX2" fmla="*/ 0 w 1873567"/>
                    <a:gd name="connsiteY2" fmla="*/ 2197091 h 2727960"/>
                    <a:gd name="connsiteX3" fmla="*/ 0 w 1873567"/>
                    <a:gd name="connsiteY3" fmla="*/ 439429 h 2727960"/>
                    <a:gd name="connsiteX4" fmla="*/ 439429 w 1873567"/>
                    <a:gd name="connsiteY4" fmla="*/ 0 h 2727960"/>
                    <a:gd name="connsiteX5" fmla="*/ 1782127 w 1873567"/>
                    <a:gd name="connsiteY5" fmla="*/ 0 h 2727960"/>
                    <a:gd name="connsiteX6" fmla="*/ 1873567 w 1873567"/>
                    <a:gd name="connsiteY6" fmla="*/ 2727960 h 2727960"/>
                    <a:gd name="connsiteX0" fmla="*/ 1782127 w 1782127"/>
                    <a:gd name="connsiteY0" fmla="*/ 2636520 h 2636520"/>
                    <a:gd name="connsiteX1" fmla="*/ 439429 w 1782127"/>
                    <a:gd name="connsiteY1" fmla="*/ 2636520 h 2636520"/>
                    <a:gd name="connsiteX2" fmla="*/ 0 w 1782127"/>
                    <a:gd name="connsiteY2" fmla="*/ 2197091 h 2636520"/>
                    <a:gd name="connsiteX3" fmla="*/ 0 w 1782127"/>
                    <a:gd name="connsiteY3" fmla="*/ 439429 h 2636520"/>
                    <a:gd name="connsiteX4" fmla="*/ 439429 w 1782127"/>
                    <a:gd name="connsiteY4" fmla="*/ 0 h 2636520"/>
                    <a:gd name="connsiteX5" fmla="*/ 1782127 w 1782127"/>
                    <a:gd name="connsiteY5" fmla="*/ 0 h 263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2127" h="2636520">
                      <a:moveTo>
                        <a:pt x="1782127" y="2636520"/>
                      </a:moveTo>
                      <a:lnTo>
                        <a:pt x="439429" y="2636520"/>
                      </a:lnTo>
                      <a:cubicBezTo>
                        <a:pt x="196739" y="2636520"/>
                        <a:pt x="0" y="2439781"/>
                        <a:pt x="0" y="2197091"/>
                      </a:cubicBezTo>
                      <a:lnTo>
                        <a:pt x="0" y="439429"/>
                      </a:lnTo>
                      <a:cubicBezTo>
                        <a:pt x="0" y="196739"/>
                        <a:pt x="196739" y="0"/>
                        <a:pt x="439429" y="0"/>
                      </a:cubicBezTo>
                      <a:lnTo>
                        <a:pt x="1782127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9"/>
                <p:cNvSpPr/>
                <p:nvPr/>
              </p:nvSpPr>
              <p:spPr>
                <a:xfrm>
                  <a:off x="9342120" y="2286000"/>
                  <a:ext cx="1463040" cy="2636520"/>
                </a:xfrm>
                <a:custGeom>
                  <a:avLst/>
                  <a:gdLst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  <a:gd name="connsiteX6" fmla="*/ 0 w 1463040"/>
                    <a:gd name="connsiteY6" fmla="*/ 0 h 2636520"/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  <a:gd name="connsiteX6" fmla="*/ 91440 w 1463040"/>
                    <a:gd name="connsiteY6" fmla="*/ 91440 h 2636520"/>
                    <a:gd name="connsiteX0" fmla="*/ 0 w 1463040"/>
                    <a:gd name="connsiteY0" fmla="*/ 0 h 2636520"/>
                    <a:gd name="connsiteX1" fmla="*/ 1023611 w 1463040"/>
                    <a:gd name="connsiteY1" fmla="*/ 0 h 2636520"/>
                    <a:gd name="connsiteX2" fmla="*/ 1463040 w 1463040"/>
                    <a:gd name="connsiteY2" fmla="*/ 439429 h 2636520"/>
                    <a:gd name="connsiteX3" fmla="*/ 1463040 w 1463040"/>
                    <a:gd name="connsiteY3" fmla="*/ 2197091 h 2636520"/>
                    <a:gd name="connsiteX4" fmla="*/ 1023611 w 1463040"/>
                    <a:gd name="connsiteY4" fmla="*/ 2636520 h 2636520"/>
                    <a:gd name="connsiteX5" fmla="*/ 0 w 1463040"/>
                    <a:gd name="connsiteY5" fmla="*/ 2636520 h 263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3040" h="2636520">
                      <a:moveTo>
                        <a:pt x="0" y="0"/>
                      </a:moveTo>
                      <a:lnTo>
                        <a:pt x="1023611" y="0"/>
                      </a:lnTo>
                      <a:cubicBezTo>
                        <a:pt x="1266301" y="0"/>
                        <a:pt x="1463040" y="196739"/>
                        <a:pt x="1463040" y="439429"/>
                      </a:cubicBezTo>
                      <a:lnTo>
                        <a:pt x="1463040" y="2197091"/>
                      </a:lnTo>
                      <a:cubicBezTo>
                        <a:pt x="1463040" y="2439781"/>
                        <a:pt x="1266301" y="2636520"/>
                        <a:pt x="1023611" y="2636520"/>
                      </a:cubicBezTo>
                      <a:lnTo>
                        <a:pt x="0" y="26365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" name="组合 19"/>
                <p:cNvGrpSpPr/>
                <p:nvPr/>
              </p:nvGrpSpPr>
              <p:grpSpPr>
                <a:xfrm>
                  <a:off x="3726908" y="2286000"/>
                  <a:ext cx="5615212" cy="0"/>
                  <a:chOff x="3726908" y="2286000"/>
                  <a:chExt cx="5615212" cy="0"/>
                </a:xfrm>
              </p:grpSpPr>
              <p:cxnSp>
                <p:nvCxnSpPr>
                  <p:cNvPr id="22" name="直接连接符 13"/>
                  <p:cNvCxnSpPr/>
                  <p:nvPr/>
                </p:nvCxnSpPr>
                <p:spPr>
                  <a:xfrm>
                    <a:off x="3726908" y="2286000"/>
                    <a:ext cx="2334978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14"/>
                  <p:cNvCxnSpPr/>
                  <p:nvPr/>
                </p:nvCxnSpPr>
                <p:spPr>
                  <a:xfrm>
                    <a:off x="6454868" y="2286000"/>
                    <a:ext cx="768892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16"/>
                  <p:cNvCxnSpPr/>
                  <p:nvPr/>
                </p:nvCxnSpPr>
                <p:spPr>
                  <a:xfrm>
                    <a:off x="7421880" y="2286000"/>
                    <a:ext cx="1920240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组合 26"/>
                <p:cNvGrpSpPr/>
                <p:nvPr/>
              </p:nvGrpSpPr>
              <p:grpSpPr>
                <a:xfrm>
                  <a:off x="3534727" y="4922520"/>
                  <a:ext cx="5807393" cy="0"/>
                  <a:chOff x="3534727" y="4922520"/>
                  <a:chExt cx="5807393" cy="0"/>
                </a:xfrm>
              </p:grpSpPr>
              <p:grpSp>
                <p:nvGrpSpPr>
                  <p:cNvPr id="17" name="组合 20"/>
                  <p:cNvGrpSpPr/>
                  <p:nvPr/>
                </p:nvGrpSpPr>
                <p:grpSpPr>
                  <a:xfrm>
                    <a:off x="3534727" y="4922520"/>
                    <a:ext cx="4649153" cy="0"/>
                    <a:chOff x="3726908" y="2286000"/>
                    <a:chExt cx="4649153" cy="0"/>
                  </a:xfrm>
                </p:grpSpPr>
                <p:cxnSp>
                  <p:nvCxnSpPr>
                    <p:cNvPr id="19" name="直接连接符 21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直接连接符 22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接连接符 23"/>
                    <p:cNvCxnSpPr/>
                    <p:nvPr/>
                  </p:nvCxnSpPr>
                  <p:spPr>
                    <a:xfrm>
                      <a:off x="7421880" y="228600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直接连接符 25"/>
                  <p:cNvCxnSpPr/>
                  <p:nvPr/>
                </p:nvCxnSpPr>
                <p:spPr>
                  <a:xfrm>
                    <a:off x="8387939" y="4922520"/>
                    <a:ext cx="954181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5" name="文本框 32"/>
            <p:cNvSpPr txBox="1"/>
            <p:nvPr/>
          </p:nvSpPr>
          <p:spPr>
            <a:xfrm>
              <a:off x="2033647" y="1945243"/>
              <a:ext cx="8391392" cy="2265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  <a:defRPr/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大陸地區人民來臺居留符合「大陸地區人民進入臺灣地區許可辦法」第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條規定，且具有就讀五專學校需求者，可以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「大陸長期探親子女」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身分報名五專聯合免試入學招生，報名須檢附下列資格審查文件，可透過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「網路報名、通訊報名或現場報名」的 方式。</a:t>
              </a:r>
              <a:endParaRPr lang="en-US" altLang="zh-TW" sz="26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圓角矩形圖說文字 1"/>
          <p:cNvSpPr/>
          <p:nvPr/>
        </p:nvSpPr>
        <p:spPr>
          <a:xfrm>
            <a:off x="9448800" y="3475437"/>
            <a:ext cx="2678921" cy="1334488"/>
          </a:xfrm>
          <a:prstGeom prst="wedgeRoundRectCallout">
            <a:avLst>
              <a:gd name="adj1" fmla="val 9989"/>
              <a:gd name="adj2" fmla="val 6467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大陸公證處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②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大陸海峽交流基金會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③</a:t>
            </a:r>
            <a:r>
              <a:rPr lang="zh-TW" alt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臺</a:t>
            </a:r>
            <a:r>
              <a:rPr lang="zh-TW" altLang="zh-TW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灣教育局</a:t>
            </a:r>
            <a:endParaRPr lang="en-US" altLang="zh-TW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</p:spPr>
        <p:txBody>
          <a:bodyPr/>
          <a:lstStyle/>
          <a:p>
            <a:pPr algn="ctr" eaLnBrk="1" hangingPunct="1"/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zh-TW" altLang="en-US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0" y="5910263"/>
            <a:ext cx="12192000" cy="496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2" name="Picture 1" descr="F:\檢測\聯合會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3988"/>
            <a:ext cx="4305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10579" b="5344"/>
          <a:stretch>
            <a:fillRect/>
          </a:stretch>
        </p:blipFill>
        <p:spPr bwMode="auto">
          <a:xfrm>
            <a:off x="9807575" y="5105400"/>
            <a:ext cx="24939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內容版面配置區 2"/>
          <p:cNvSpPr>
            <a:spLocks noGrp="1"/>
          </p:cNvSpPr>
          <p:nvPr>
            <p:ph idx="1"/>
          </p:nvPr>
        </p:nvSpPr>
        <p:spPr>
          <a:xfrm>
            <a:off x="1130300" y="1211263"/>
            <a:ext cx="9555163" cy="5299075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               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</a:t>
            </a:r>
            <a:endParaRPr lang="zh-TW" altLang="zh-TW" sz="2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</a:t>
            </a:r>
            <a:r>
              <a:rPr lang="zh-TW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入學預定</a:t>
            </a:r>
            <a:r>
              <a:rPr lang="zh-TW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、北區五專聯合免試入學招生重要日程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、招生資訊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簡章查詢與下載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en-US" altLang="zh-TW" sz="2600" b="1" dirty="0" smtClean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國中學校協助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              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                              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en-US" altLang="zh-TW" sz="2600" b="1" dirty="0" smtClean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                  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、分發比序原則                      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endParaRPr lang="zh-TW" altLang="en-US" sz="2600" b="1" dirty="0" smtClean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              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</a:t>
            </a:r>
            <a:endParaRPr lang="en-US" altLang="zh-TW" sz="2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、註冊及放棄                          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拾壹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填寫範例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</a:t>
            </a:r>
            <a:endParaRPr lang="zh-TW" altLang="en-US" sz="26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5" name="矩形 7"/>
          <p:cNvSpPr>
            <a:spLocks noChangeArrowheads="1"/>
          </p:cNvSpPr>
          <p:nvPr/>
        </p:nvSpPr>
        <p:spPr bwMode="auto">
          <a:xfrm>
            <a:off x="11561763" y="6354763"/>
            <a:ext cx="352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2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r="2547"/>
          <a:stretch>
            <a:fillRect/>
          </a:stretch>
        </p:blipFill>
        <p:spPr bwMode="auto">
          <a:xfrm>
            <a:off x="66675" y="1173163"/>
            <a:ext cx="11939588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9263063" y="63309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06AF1A3-0480-43AC-9B24-ADACF8F7D977}" type="slidenum">
              <a:rPr lang="zh-TW" altLang="en-US" sz="2600" b="1" u="sng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zh-TW" altLang="en-US" sz="2600" b="1" u="sng" smtClean="0"/>
          </a:p>
        </p:txBody>
      </p:sp>
      <p:sp>
        <p:nvSpPr>
          <p:cNvPr id="31748" name="標題 1"/>
          <p:cNvSpPr txBox="1">
            <a:spLocks/>
          </p:cNvSpPr>
          <p:nvPr/>
        </p:nvSpPr>
        <p:spPr bwMode="auto">
          <a:xfrm>
            <a:off x="420688" y="142875"/>
            <a:ext cx="11463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3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大陸長期探親子女報名資格</a:t>
            </a:r>
            <a:r>
              <a:rPr lang="zh-TW" altLang="en-US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3/12</a:t>
            </a:r>
            <a:r>
              <a:rPr lang="zh-TW" altLang="en-US" sz="3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组合 67"/>
          <p:cNvGrpSpPr/>
          <p:nvPr/>
        </p:nvGrpSpPr>
        <p:grpSpPr bwMode="auto">
          <a:xfrm>
            <a:off x="204153" y="1229610"/>
            <a:ext cx="575494" cy="596831"/>
            <a:chOff x="3260725" y="3914776"/>
            <a:chExt cx="1011237" cy="1016000"/>
          </a:xfrm>
        </p:grpSpPr>
        <p:sp>
          <p:nvSpPr>
            <p:cNvPr id="17" name="Oval 67"/>
            <p:cNvSpPr>
              <a:spLocks noChangeArrowheads="1"/>
            </p:cNvSpPr>
            <p:nvPr/>
          </p:nvSpPr>
          <p:spPr bwMode="auto">
            <a:xfrm>
              <a:off x="3259668" y="3914118"/>
              <a:ext cx="1011766" cy="1016288"/>
            </a:xfrm>
            <a:prstGeom prst="ellipse">
              <a:avLst/>
            </a:pr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auto">
            <a:xfrm>
              <a:off x="3285068" y="4049624"/>
              <a:ext cx="960966" cy="880783"/>
            </a:xfrm>
            <a:custGeom>
              <a:avLst/>
              <a:gdLst>
                <a:gd name="T0" fmla="*/ 529 w 529"/>
                <a:gd name="T1" fmla="*/ 118 h 484"/>
                <a:gd name="T2" fmla="*/ 466 w 529"/>
                <a:gd name="T3" fmla="*/ 12 h 484"/>
                <a:gd name="T4" fmla="*/ 76 w 529"/>
                <a:gd name="T5" fmla="*/ 0 h 484"/>
                <a:gd name="T6" fmla="*/ 49 w 529"/>
                <a:gd name="T7" fmla="*/ 28 h 484"/>
                <a:gd name="T8" fmla="*/ 50 w 529"/>
                <a:gd name="T9" fmla="*/ 34 h 484"/>
                <a:gd name="T10" fmla="*/ 36 w 529"/>
                <a:gd name="T11" fmla="*/ 48 h 484"/>
                <a:gd name="T12" fmla="*/ 34 w 529"/>
                <a:gd name="T13" fmla="*/ 48 h 484"/>
                <a:gd name="T14" fmla="*/ 6 w 529"/>
                <a:gd name="T15" fmla="*/ 100 h 484"/>
                <a:gd name="T16" fmla="*/ 0 w 529"/>
                <a:gd name="T17" fmla="*/ 294 h 484"/>
                <a:gd name="T18" fmla="*/ 26 w 529"/>
                <a:gd name="T19" fmla="*/ 350 h 484"/>
                <a:gd name="T20" fmla="*/ 30 w 529"/>
                <a:gd name="T21" fmla="*/ 349 h 484"/>
                <a:gd name="T22" fmla="*/ 44 w 529"/>
                <a:gd name="T23" fmla="*/ 364 h 484"/>
                <a:gd name="T24" fmla="*/ 41 w 529"/>
                <a:gd name="T25" fmla="*/ 372 h 484"/>
                <a:gd name="T26" fmla="*/ 265 w 529"/>
                <a:gd name="T27" fmla="*/ 484 h 484"/>
                <a:gd name="T28" fmla="*/ 523 w 529"/>
                <a:gd name="T29" fmla="*/ 308 h 484"/>
                <a:gd name="T30" fmla="*/ 529 w 529"/>
                <a:gd name="T31" fmla="*/ 118 h 484"/>
                <a:gd name="T32" fmla="*/ 30 w 529"/>
                <a:gd name="T33" fmla="*/ 340 h 484"/>
                <a:gd name="T34" fmla="*/ 17 w 529"/>
                <a:gd name="T35" fmla="*/ 325 h 484"/>
                <a:gd name="T36" fmla="*/ 31 w 529"/>
                <a:gd name="T37" fmla="*/ 312 h 484"/>
                <a:gd name="T38" fmla="*/ 44 w 529"/>
                <a:gd name="T39" fmla="*/ 326 h 484"/>
                <a:gd name="T40" fmla="*/ 30 w 529"/>
                <a:gd name="T41" fmla="*/ 340 h 484"/>
                <a:gd name="T42" fmla="*/ 31 w 529"/>
                <a:gd name="T43" fmla="*/ 298 h 484"/>
                <a:gd name="T44" fmla="*/ 18 w 529"/>
                <a:gd name="T45" fmla="*/ 284 h 484"/>
                <a:gd name="T46" fmla="*/ 32 w 529"/>
                <a:gd name="T47" fmla="*/ 270 h 484"/>
                <a:gd name="T48" fmla="*/ 45 w 529"/>
                <a:gd name="T49" fmla="*/ 285 h 484"/>
                <a:gd name="T50" fmla="*/ 31 w 529"/>
                <a:gd name="T51" fmla="*/ 298 h 484"/>
                <a:gd name="T52" fmla="*/ 17 w 529"/>
                <a:gd name="T53" fmla="*/ 246 h 484"/>
                <a:gd name="T54" fmla="*/ 31 w 529"/>
                <a:gd name="T55" fmla="*/ 232 h 484"/>
                <a:gd name="T56" fmla="*/ 45 w 529"/>
                <a:gd name="T57" fmla="*/ 246 h 484"/>
                <a:gd name="T58" fmla="*/ 31 w 529"/>
                <a:gd name="T59" fmla="*/ 260 h 484"/>
                <a:gd name="T60" fmla="*/ 17 w 529"/>
                <a:gd name="T61" fmla="*/ 246 h 484"/>
                <a:gd name="T62" fmla="*/ 32 w 529"/>
                <a:gd name="T63" fmla="*/ 218 h 484"/>
                <a:gd name="T64" fmla="*/ 18 w 529"/>
                <a:gd name="T65" fmla="*/ 204 h 484"/>
                <a:gd name="T66" fmla="*/ 32 w 529"/>
                <a:gd name="T67" fmla="*/ 190 h 484"/>
                <a:gd name="T68" fmla="*/ 46 w 529"/>
                <a:gd name="T69" fmla="*/ 205 h 484"/>
                <a:gd name="T70" fmla="*/ 32 w 529"/>
                <a:gd name="T71" fmla="*/ 218 h 484"/>
                <a:gd name="T72" fmla="*/ 33 w 529"/>
                <a:gd name="T73" fmla="*/ 177 h 484"/>
                <a:gd name="T74" fmla="*/ 19 w 529"/>
                <a:gd name="T75" fmla="*/ 163 h 484"/>
                <a:gd name="T76" fmla="*/ 33 w 529"/>
                <a:gd name="T77" fmla="*/ 149 h 484"/>
                <a:gd name="T78" fmla="*/ 47 w 529"/>
                <a:gd name="T79" fmla="*/ 164 h 484"/>
                <a:gd name="T80" fmla="*/ 33 w 529"/>
                <a:gd name="T81" fmla="*/ 177 h 484"/>
                <a:gd name="T82" fmla="*/ 34 w 529"/>
                <a:gd name="T83" fmla="*/ 136 h 484"/>
                <a:gd name="T84" fmla="*/ 20 w 529"/>
                <a:gd name="T85" fmla="*/ 121 h 484"/>
                <a:gd name="T86" fmla="*/ 34 w 529"/>
                <a:gd name="T87" fmla="*/ 108 h 484"/>
                <a:gd name="T88" fmla="*/ 48 w 529"/>
                <a:gd name="T89" fmla="*/ 122 h 484"/>
                <a:gd name="T90" fmla="*/ 34 w 529"/>
                <a:gd name="T91" fmla="*/ 136 h 484"/>
                <a:gd name="T92" fmla="*/ 35 w 529"/>
                <a:gd name="T93" fmla="*/ 89 h 484"/>
                <a:gd name="T94" fmla="*/ 21 w 529"/>
                <a:gd name="T95" fmla="*/ 75 h 484"/>
                <a:gd name="T96" fmla="*/ 35 w 529"/>
                <a:gd name="T97" fmla="*/ 61 h 484"/>
                <a:gd name="T98" fmla="*/ 49 w 529"/>
                <a:gd name="T99" fmla="*/ 76 h 484"/>
                <a:gd name="T100" fmla="*/ 35 w 529"/>
                <a:gd name="T101" fmla="*/ 8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484">
                  <a:moveTo>
                    <a:pt x="529" y="118"/>
                  </a:moveTo>
                  <a:cubicBezTo>
                    <a:pt x="516" y="78"/>
                    <a:pt x="494" y="42"/>
                    <a:pt x="466" y="1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9"/>
                    <a:pt x="57" y="18"/>
                    <a:pt x="49" y="28"/>
                  </a:cubicBezTo>
                  <a:cubicBezTo>
                    <a:pt x="49" y="30"/>
                    <a:pt x="50" y="32"/>
                    <a:pt x="50" y="34"/>
                  </a:cubicBezTo>
                  <a:cubicBezTo>
                    <a:pt x="50" y="42"/>
                    <a:pt x="43" y="48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23" y="64"/>
                    <a:pt x="14" y="81"/>
                    <a:pt x="6" y="10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7" y="313"/>
                    <a:pt x="16" y="332"/>
                    <a:pt x="26" y="350"/>
                  </a:cubicBezTo>
                  <a:cubicBezTo>
                    <a:pt x="28" y="350"/>
                    <a:pt x="29" y="349"/>
                    <a:pt x="30" y="349"/>
                  </a:cubicBezTo>
                  <a:cubicBezTo>
                    <a:pt x="38" y="350"/>
                    <a:pt x="44" y="356"/>
                    <a:pt x="44" y="364"/>
                  </a:cubicBezTo>
                  <a:cubicBezTo>
                    <a:pt x="44" y="367"/>
                    <a:pt x="43" y="369"/>
                    <a:pt x="41" y="372"/>
                  </a:cubicBezTo>
                  <a:cubicBezTo>
                    <a:pt x="92" y="440"/>
                    <a:pt x="173" y="484"/>
                    <a:pt x="265" y="484"/>
                  </a:cubicBezTo>
                  <a:cubicBezTo>
                    <a:pt x="382" y="484"/>
                    <a:pt x="482" y="411"/>
                    <a:pt x="523" y="308"/>
                  </a:cubicBezTo>
                  <a:lnTo>
                    <a:pt x="529" y="118"/>
                  </a:lnTo>
                  <a:close/>
                  <a:moveTo>
                    <a:pt x="30" y="340"/>
                  </a:moveTo>
                  <a:cubicBezTo>
                    <a:pt x="23" y="339"/>
                    <a:pt x="17" y="333"/>
                    <a:pt x="17" y="325"/>
                  </a:cubicBezTo>
                  <a:cubicBezTo>
                    <a:pt x="17" y="318"/>
                    <a:pt x="23" y="312"/>
                    <a:pt x="31" y="312"/>
                  </a:cubicBezTo>
                  <a:cubicBezTo>
                    <a:pt x="39" y="312"/>
                    <a:pt x="45" y="318"/>
                    <a:pt x="44" y="326"/>
                  </a:cubicBezTo>
                  <a:cubicBezTo>
                    <a:pt x="44" y="334"/>
                    <a:pt x="38" y="340"/>
                    <a:pt x="30" y="340"/>
                  </a:cubicBezTo>
                  <a:close/>
                  <a:moveTo>
                    <a:pt x="31" y="298"/>
                  </a:moveTo>
                  <a:cubicBezTo>
                    <a:pt x="24" y="298"/>
                    <a:pt x="17" y="292"/>
                    <a:pt x="18" y="284"/>
                  </a:cubicBezTo>
                  <a:cubicBezTo>
                    <a:pt x="18" y="276"/>
                    <a:pt x="24" y="270"/>
                    <a:pt x="32" y="270"/>
                  </a:cubicBezTo>
                  <a:cubicBezTo>
                    <a:pt x="40" y="271"/>
                    <a:pt x="46" y="277"/>
                    <a:pt x="45" y="285"/>
                  </a:cubicBezTo>
                  <a:cubicBezTo>
                    <a:pt x="45" y="292"/>
                    <a:pt x="39" y="298"/>
                    <a:pt x="31" y="298"/>
                  </a:cubicBezTo>
                  <a:close/>
                  <a:moveTo>
                    <a:pt x="17" y="246"/>
                  </a:moveTo>
                  <a:cubicBezTo>
                    <a:pt x="17" y="238"/>
                    <a:pt x="24" y="232"/>
                    <a:pt x="31" y="232"/>
                  </a:cubicBezTo>
                  <a:cubicBezTo>
                    <a:pt x="39" y="232"/>
                    <a:pt x="45" y="239"/>
                    <a:pt x="45" y="246"/>
                  </a:cubicBezTo>
                  <a:cubicBezTo>
                    <a:pt x="45" y="254"/>
                    <a:pt x="38" y="260"/>
                    <a:pt x="31" y="260"/>
                  </a:cubicBezTo>
                  <a:cubicBezTo>
                    <a:pt x="23" y="260"/>
                    <a:pt x="17" y="253"/>
                    <a:pt x="17" y="246"/>
                  </a:cubicBezTo>
                  <a:close/>
                  <a:moveTo>
                    <a:pt x="32" y="218"/>
                  </a:moveTo>
                  <a:cubicBezTo>
                    <a:pt x="24" y="218"/>
                    <a:pt x="18" y="212"/>
                    <a:pt x="18" y="204"/>
                  </a:cubicBezTo>
                  <a:cubicBezTo>
                    <a:pt x="18" y="196"/>
                    <a:pt x="25" y="190"/>
                    <a:pt x="32" y="190"/>
                  </a:cubicBezTo>
                  <a:cubicBezTo>
                    <a:pt x="40" y="191"/>
                    <a:pt x="46" y="197"/>
                    <a:pt x="46" y="205"/>
                  </a:cubicBezTo>
                  <a:cubicBezTo>
                    <a:pt x="46" y="212"/>
                    <a:pt x="39" y="218"/>
                    <a:pt x="32" y="218"/>
                  </a:cubicBezTo>
                  <a:close/>
                  <a:moveTo>
                    <a:pt x="33" y="177"/>
                  </a:moveTo>
                  <a:cubicBezTo>
                    <a:pt x="25" y="177"/>
                    <a:pt x="19" y="171"/>
                    <a:pt x="19" y="163"/>
                  </a:cubicBezTo>
                  <a:cubicBezTo>
                    <a:pt x="19" y="155"/>
                    <a:pt x="26" y="149"/>
                    <a:pt x="33" y="149"/>
                  </a:cubicBezTo>
                  <a:cubicBezTo>
                    <a:pt x="41" y="150"/>
                    <a:pt x="47" y="156"/>
                    <a:pt x="47" y="164"/>
                  </a:cubicBezTo>
                  <a:cubicBezTo>
                    <a:pt x="47" y="171"/>
                    <a:pt x="40" y="177"/>
                    <a:pt x="33" y="177"/>
                  </a:cubicBezTo>
                  <a:close/>
                  <a:moveTo>
                    <a:pt x="34" y="136"/>
                  </a:moveTo>
                  <a:cubicBezTo>
                    <a:pt x="26" y="135"/>
                    <a:pt x="20" y="129"/>
                    <a:pt x="20" y="121"/>
                  </a:cubicBezTo>
                  <a:cubicBezTo>
                    <a:pt x="20" y="114"/>
                    <a:pt x="27" y="108"/>
                    <a:pt x="34" y="108"/>
                  </a:cubicBezTo>
                  <a:cubicBezTo>
                    <a:pt x="42" y="108"/>
                    <a:pt x="48" y="114"/>
                    <a:pt x="48" y="122"/>
                  </a:cubicBezTo>
                  <a:cubicBezTo>
                    <a:pt x="48" y="130"/>
                    <a:pt x="41" y="136"/>
                    <a:pt x="34" y="136"/>
                  </a:cubicBezTo>
                  <a:close/>
                  <a:moveTo>
                    <a:pt x="35" y="89"/>
                  </a:moveTo>
                  <a:cubicBezTo>
                    <a:pt x="27" y="89"/>
                    <a:pt x="21" y="83"/>
                    <a:pt x="21" y="75"/>
                  </a:cubicBezTo>
                  <a:cubicBezTo>
                    <a:pt x="21" y="67"/>
                    <a:pt x="28" y="61"/>
                    <a:pt x="35" y="61"/>
                  </a:cubicBezTo>
                  <a:cubicBezTo>
                    <a:pt x="43" y="62"/>
                    <a:pt x="49" y="68"/>
                    <a:pt x="49" y="76"/>
                  </a:cubicBezTo>
                  <a:cubicBezTo>
                    <a:pt x="49" y="83"/>
                    <a:pt x="42" y="89"/>
                    <a:pt x="35" y="89"/>
                  </a:cubicBezTo>
                  <a:close/>
                </a:path>
              </a:pathLst>
            </a:custGeom>
            <a:solidFill>
              <a:srgbClr val="EDC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3403601" y="4195714"/>
              <a:ext cx="768350" cy="46580"/>
            </a:xfrm>
            <a:custGeom>
              <a:avLst/>
              <a:gdLst>
                <a:gd name="T0" fmla="*/ 0 w 484"/>
                <a:gd name="T1" fmla="*/ 0 h 29"/>
                <a:gd name="T2" fmla="*/ 0 w 484"/>
                <a:gd name="T3" fmla="*/ 19 h 29"/>
                <a:gd name="T4" fmla="*/ 484 w 484"/>
                <a:gd name="T5" fmla="*/ 29 h 29"/>
                <a:gd name="T6" fmla="*/ 484 w 484"/>
                <a:gd name="T7" fmla="*/ 10 h 29"/>
                <a:gd name="T8" fmla="*/ 0 w 48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29">
                  <a:moveTo>
                    <a:pt x="0" y="0"/>
                  </a:moveTo>
                  <a:lnTo>
                    <a:pt x="0" y="19"/>
                  </a:lnTo>
                  <a:lnTo>
                    <a:pt x="484" y="29"/>
                  </a:lnTo>
                  <a:lnTo>
                    <a:pt x="48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70"/>
            <p:cNvSpPr/>
            <p:nvPr/>
          </p:nvSpPr>
          <p:spPr bwMode="auto">
            <a:xfrm>
              <a:off x="3403601" y="4286757"/>
              <a:ext cx="768350" cy="48696"/>
            </a:xfrm>
            <a:custGeom>
              <a:avLst/>
              <a:gdLst>
                <a:gd name="T0" fmla="*/ 0 w 484"/>
                <a:gd name="T1" fmla="*/ 20 h 31"/>
                <a:gd name="T2" fmla="*/ 484 w 484"/>
                <a:gd name="T3" fmla="*/ 31 h 31"/>
                <a:gd name="T4" fmla="*/ 484 w 484"/>
                <a:gd name="T5" fmla="*/ 10 h 31"/>
                <a:gd name="T6" fmla="*/ 0 w 484"/>
                <a:gd name="T7" fmla="*/ 0 h 31"/>
                <a:gd name="T8" fmla="*/ 0 w 484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1">
                  <a:moveTo>
                    <a:pt x="0" y="20"/>
                  </a:moveTo>
                  <a:lnTo>
                    <a:pt x="484" y="31"/>
                  </a:lnTo>
                  <a:lnTo>
                    <a:pt x="484" y="1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3401485" y="4375683"/>
              <a:ext cx="768349" cy="50814"/>
            </a:xfrm>
            <a:custGeom>
              <a:avLst/>
              <a:gdLst>
                <a:gd name="T0" fmla="*/ 0 w 484"/>
                <a:gd name="T1" fmla="*/ 21 h 31"/>
                <a:gd name="T2" fmla="*/ 484 w 484"/>
                <a:gd name="T3" fmla="*/ 31 h 31"/>
                <a:gd name="T4" fmla="*/ 484 w 484"/>
                <a:gd name="T5" fmla="*/ 12 h 31"/>
                <a:gd name="T6" fmla="*/ 0 w 484"/>
                <a:gd name="T7" fmla="*/ 0 h 31"/>
                <a:gd name="T8" fmla="*/ 0 w 484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1">
                  <a:moveTo>
                    <a:pt x="0" y="21"/>
                  </a:moveTo>
                  <a:lnTo>
                    <a:pt x="484" y="31"/>
                  </a:lnTo>
                  <a:lnTo>
                    <a:pt x="484" y="12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72"/>
            <p:cNvSpPr/>
            <p:nvPr/>
          </p:nvSpPr>
          <p:spPr bwMode="auto">
            <a:xfrm>
              <a:off x="3399368" y="4470959"/>
              <a:ext cx="768350" cy="46580"/>
            </a:xfrm>
            <a:custGeom>
              <a:avLst/>
              <a:gdLst>
                <a:gd name="T0" fmla="*/ 0 w 484"/>
                <a:gd name="T1" fmla="*/ 19 h 30"/>
                <a:gd name="T2" fmla="*/ 484 w 484"/>
                <a:gd name="T3" fmla="*/ 30 h 30"/>
                <a:gd name="T4" fmla="*/ 484 w 484"/>
                <a:gd name="T5" fmla="*/ 10 h 30"/>
                <a:gd name="T6" fmla="*/ 0 w 484"/>
                <a:gd name="T7" fmla="*/ 0 h 30"/>
                <a:gd name="T8" fmla="*/ 0 w 484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0">
                  <a:moveTo>
                    <a:pt x="0" y="19"/>
                  </a:moveTo>
                  <a:lnTo>
                    <a:pt x="484" y="30"/>
                  </a:lnTo>
                  <a:lnTo>
                    <a:pt x="484" y="1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3397252" y="4559884"/>
              <a:ext cx="768349" cy="48698"/>
            </a:xfrm>
            <a:custGeom>
              <a:avLst/>
              <a:gdLst>
                <a:gd name="T0" fmla="*/ 0 w 483"/>
                <a:gd name="T1" fmla="*/ 20 h 30"/>
                <a:gd name="T2" fmla="*/ 483 w 483"/>
                <a:gd name="T3" fmla="*/ 30 h 30"/>
                <a:gd name="T4" fmla="*/ 483 w 483"/>
                <a:gd name="T5" fmla="*/ 11 h 30"/>
                <a:gd name="T6" fmla="*/ 0 w 483"/>
                <a:gd name="T7" fmla="*/ 0 h 30"/>
                <a:gd name="T8" fmla="*/ 0 w 483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30">
                  <a:moveTo>
                    <a:pt x="0" y="20"/>
                  </a:moveTo>
                  <a:lnTo>
                    <a:pt x="483" y="30"/>
                  </a:lnTo>
                  <a:lnTo>
                    <a:pt x="483" y="11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74"/>
            <p:cNvSpPr/>
            <p:nvPr/>
          </p:nvSpPr>
          <p:spPr bwMode="auto">
            <a:xfrm>
              <a:off x="3397252" y="4653044"/>
              <a:ext cx="766233" cy="46580"/>
            </a:xfrm>
            <a:custGeom>
              <a:avLst/>
              <a:gdLst>
                <a:gd name="T0" fmla="*/ 0 w 483"/>
                <a:gd name="T1" fmla="*/ 19 h 29"/>
                <a:gd name="T2" fmla="*/ 483 w 483"/>
                <a:gd name="T3" fmla="*/ 29 h 29"/>
                <a:gd name="T4" fmla="*/ 483 w 483"/>
                <a:gd name="T5" fmla="*/ 10 h 29"/>
                <a:gd name="T6" fmla="*/ 0 w 483"/>
                <a:gd name="T7" fmla="*/ 0 h 29"/>
                <a:gd name="T8" fmla="*/ 0 w 483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29">
                  <a:moveTo>
                    <a:pt x="0" y="19"/>
                  </a:moveTo>
                  <a:lnTo>
                    <a:pt x="483" y="29"/>
                  </a:lnTo>
                  <a:lnTo>
                    <a:pt x="483" y="1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3395134" y="4744087"/>
              <a:ext cx="740833" cy="50814"/>
            </a:xfrm>
            <a:custGeom>
              <a:avLst/>
              <a:gdLst>
                <a:gd name="T0" fmla="*/ 409 w 409"/>
                <a:gd name="T1" fmla="*/ 12 h 29"/>
                <a:gd name="T2" fmla="*/ 0 w 409"/>
                <a:gd name="T3" fmla="*/ 0 h 29"/>
                <a:gd name="T4" fmla="*/ 0 w 409"/>
                <a:gd name="T5" fmla="*/ 13 h 29"/>
                <a:gd name="T6" fmla="*/ 4 w 409"/>
                <a:gd name="T7" fmla="*/ 18 h 29"/>
                <a:gd name="T8" fmla="*/ 393 w 409"/>
                <a:gd name="T9" fmla="*/ 29 h 29"/>
                <a:gd name="T10" fmla="*/ 409 w 409"/>
                <a:gd name="T11" fmla="*/ 13 h 29"/>
                <a:gd name="T12" fmla="*/ 409 w 409"/>
                <a:gd name="T13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9">
                  <a:moveTo>
                    <a:pt x="409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3" y="16"/>
                    <a:pt x="4" y="18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9" y="24"/>
                    <a:pt x="404" y="19"/>
                    <a:pt x="409" y="13"/>
                  </a:cubicBezTo>
                  <a:lnTo>
                    <a:pt x="409" y="12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76"/>
            <p:cNvSpPr/>
            <p:nvPr/>
          </p:nvSpPr>
          <p:spPr bwMode="auto">
            <a:xfrm>
              <a:off x="3473452" y="4835129"/>
              <a:ext cx="565149" cy="44463"/>
            </a:xfrm>
            <a:custGeom>
              <a:avLst/>
              <a:gdLst>
                <a:gd name="T0" fmla="*/ 282 w 311"/>
                <a:gd name="T1" fmla="*/ 24 h 24"/>
                <a:gd name="T2" fmla="*/ 311 w 311"/>
                <a:gd name="T3" fmla="*/ 7 h 24"/>
                <a:gd name="T4" fmla="*/ 0 w 311"/>
                <a:gd name="T5" fmla="*/ 0 h 24"/>
                <a:gd name="T6" fmla="*/ 28 w 311"/>
                <a:gd name="T7" fmla="*/ 18 h 24"/>
                <a:gd name="T8" fmla="*/ 282 w 31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4">
                  <a:moveTo>
                    <a:pt x="282" y="24"/>
                  </a:moveTo>
                  <a:cubicBezTo>
                    <a:pt x="292" y="19"/>
                    <a:pt x="302" y="13"/>
                    <a:pt x="31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7"/>
                    <a:pt x="18" y="13"/>
                    <a:pt x="28" y="18"/>
                  </a:cubicBezTo>
                  <a:lnTo>
                    <a:pt x="282" y="24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3587752" y="4466724"/>
              <a:ext cx="381000" cy="410750"/>
            </a:xfrm>
            <a:custGeom>
              <a:avLst/>
              <a:gdLst>
                <a:gd name="T0" fmla="*/ 11 w 210"/>
                <a:gd name="T1" fmla="*/ 35 h 226"/>
                <a:gd name="T2" fmla="*/ 2 w 210"/>
                <a:gd name="T3" fmla="*/ 67 h 226"/>
                <a:gd name="T4" fmla="*/ 125 w 210"/>
                <a:gd name="T5" fmla="*/ 222 h 226"/>
                <a:gd name="T6" fmla="*/ 172 w 210"/>
                <a:gd name="T7" fmla="*/ 198 h 226"/>
                <a:gd name="T8" fmla="*/ 206 w 210"/>
                <a:gd name="T9" fmla="*/ 157 h 226"/>
                <a:gd name="T10" fmla="*/ 84 w 210"/>
                <a:gd name="T11" fmla="*/ 3 h 226"/>
                <a:gd name="T12" fmla="*/ 48 w 210"/>
                <a:gd name="T13" fmla="*/ 5 h 226"/>
                <a:gd name="T14" fmla="*/ 11 w 210"/>
                <a:gd name="T15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26">
                  <a:moveTo>
                    <a:pt x="11" y="35"/>
                  </a:moveTo>
                  <a:cubicBezTo>
                    <a:pt x="4" y="51"/>
                    <a:pt x="0" y="64"/>
                    <a:pt x="2" y="67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8" y="226"/>
                    <a:pt x="149" y="216"/>
                    <a:pt x="172" y="198"/>
                  </a:cubicBezTo>
                  <a:cubicBezTo>
                    <a:pt x="194" y="180"/>
                    <a:pt x="210" y="162"/>
                    <a:pt x="206" y="157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1" y="0"/>
                    <a:pt x="66" y="1"/>
                    <a:pt x="48" y="5"/>
                  </a:cubicBezTo>
                  <a:cubicBezTo>
                    <a:pt x="33" y="13"/>
                    <a:pt x="19" y="26"/>
                    <a:pt x="11" y="35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3606801" y="4475194"/>
              <a:ext cx="67733" cy="55049"/>
            </a:xfrm>
            <a:custGeom>
              <a:avLst/>
              <a:gdLst>
                <a:gd name="T0" fmla="*/ 0 w 37"/>
                <a:gd name="T1" fmla="*/ 30 h 30"/>
                <a:gd name="T2" fmla="*/ 37 w 37"/>
                <a:gd name="T3" fmla="*/ 0 h 30"/>
                <a:gd name="T4" fmla="*/ 12 w 37"/>
                <a:gd name="T5" fmla="*/ 5 h 30"/>
                <a:gd name="T6" fmla="*/ 0 w 37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0">
                  <a:moveTo>
                    <a:pt x="0" y="30"/>
                  </a:moveTo>
                  <a:cubicBezTo>
                    <a:pt x="8" y="21"/>
                    <a:pt x="22" y="8"/>
                    <a:pt x="37" y="0"/>
                  </a:cubicBezTo>
                  <a:cubicBezTo>
                    <a:pt x="29" y="1"/>
                    <a:pt x="20" y="3"/>
                    <a:pt x="12" y="5"/>
                  </a:cubicBezTo>
                  <a:cubicBezTo>
                    <a:pt x="7" y="13"/>
                    <a:pt x="3" y="22"/>
                    <a:pt x="0" y="30"/>
                  </a:cubicBezTo>
                  <a:close/>
                </a:path>
              </a:pathLst>
            </a:custGeom>
            <a:solidFill>
              <a:srgbClr val="E0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3587752" y="4466724"/>
              <a:ext cx="359833" cy="385343"/>
            </a:xfrm>
            <a:custGeom>
              <a:avLst/>
              <a:gdLst>
                <a:gd name="T0" fmla="*/ 3 w 199"/>
                <a:gd name="T1" fmla="*/ 69 h 212"/>
                <a:gd name="T2" fmla="*/ 117 w 199"/>
                <a:gd name="T3" fmla="*/ 212 h 212"/>
                <a:gd name="T4" fmla="*/ 199 w 199"/>
                <a:gd name="T5" fmla="*/ 148 h 212"/>
                <a:gd name="T6" fmla="*/ 85 w 199"/>
                <a:gd name="T7" fmla="*/ 4 h 212"/>
                <a:gd name="T8" fmla="*/ 38 w 199"/>
                <a:gd name="T9" fmla="*/ 29 h 212"/>
                <a:gd name="T10" fmla="*/ 3 w 199"/>
                <a:gd name="T11" fmla="*/ 6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212">
                  <a:moveTo>
                    <a:pt x="3" y="69"/>
                  </a:moveTo>
                  <a:cubicBezTo>
                    <a:pt x="117" y="212"/>
                    <a:pt x="117" y="212"/>
                    <a:pt x="117" y="212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1" y="0"/>
                    <a:pt x="61" y="11"/>
                    <a:pt x="38" y="29"/>
                  </a:cubicBezTo>
                  <a:cubicBezTo>
                    <a:pt x="16" y="47"/>
                    <a:pt x="0" y="64"/>
                    <a:pt x="3" y="69"/>
                  </a:cubicBezTo>
                  <a:close/>
                </a:path>
              </a:pathLst>
            </a:custGeom>
            <a:solidFill>
              <a:srgbClr val="E0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3799418" y="4731383"/>
              <a:ext cx="169333" cy="148209"/>
            </a:xfrm>
            <a:custGeom>
              <a:avLst/>
              <a:gdLst>
                <a:gd name="T0" fmla="*/ 0 w 93"/>
                <a:gd name="T1" fmla="*/ 66 h 81"/>
                <a:gd name="T2" fmla="*/ 12 w 93"/>
                <a:gd name="T3" fmla="*/ 81 h 81"/>
                <a:gd name="T4" fmla="*/ 50 w 93"/>
                <a:gd name="T5" fmla="*/ 45 h 81"/>
                <a:gd name="T6" fmla="*/ 93 w 93"/>
                <a:gd name="T7" fmla="*/ 17 h 81"/>
                <a:gd name="T8" fmla="*/ 82 w 93"/>
                <a:gd name="T9" fmla="*/ 2 h 81"/>
                <a:gd name="T10" fmla="*/ 38 w 93"/>
                <a:gd name="T11" fmla="*/ 31 h 81"/>
                <a:gd name="T12" fmla="*/ 0 w 93"/>
                <a:gd name="T13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1">
                  <a:moveTo>
                    <a:pt x="0" y="66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81"/>
                    <a:pt x="14" y="74"/>
                    <a:pt x="50" y="45"/>
                  </a:cubicBezTo>
                  <a:cubicBezTo>
                    <a:pt x="89" y="15"/>
                    <a:pt x="93" y="17"/>
                    <a:pt x="93" y="17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77" y="0"/>
                    <a:pt x="38" y="31"/>
                  </a:cubicBezTo>
                  <a:cubicBezTo>
                    <a:pt x="3" y="59"/>
                    <a:pt x="0" y="66"/>
                    <a:pt x="0" y="66"/>
                  </a:cubicBezTo>
                  <a:close/>
                </a:path>
              </a:pathLst>
            </a:custGeom>
            <a:solidFill>
              <a:srgbClr val="48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81"/>
            <p:cNvSpPr/>
            <p:nvPr/>
          </p:nvSpPr>
          <p:spPr bwMode="auto">
            <a:xfrm>
              <a:off x="3820585" y="4758907"/>
              <a:ext cx="154516" cy="131271"/>
            </a:xfrm>
            <a:custGeom>
              <a:avLst/>
              <a:gdLst>
                <a:gd name="T0" fmla="*/ 38 w 85"/>
                <a:gd name="T1" fmla="*/ 30 h 71"/>
                <a:gd name="T2" fmla="*/ 0 w 85"/>
                <a:gd name="T3" fmla="*/ 66 h 71"/>
                <a:gd name="T4" fmla="*/ 0 w 85"/>
                <a:gd name="T5" fmla="*/ 66 h 71"/>
                <a:gd name="T6" fmla="*/ 40 w 85"/>
                <a:gd name="T7" fmla="*/ 42 h 71"/>
                <a:gd name="T8" fmla="*/ 81 w 85"/>
                <a:gd name="T9" fmla="*/ 2 h 71"/>
                <a:gd name="T10" fmla="*/ 81 w 85"/>
                <a:gd name="T11" fmla="*/ 2 h 71"/>
                <a:gd name="T12" fmla="*/ 38 w 85"/>
                <a:gd name="T13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1">
                  <a:moveTo>
                    <a:pt x="38" y="30"/>
                  </a:moveTo>
                  <a:cubicBezTo>
                    <a:pt x="2" y="59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4" y="71"/>
                    <a:pt x="18" y="60"/>
                    <a:pt x="40" y="42"/>
                  </a:cubicBezTo>
                  <a:cubicBezTo>
                    <a:pt x="63" y="24"/>
                    <a:pt x="85" y="6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7" y="0"/>
                    <a:pt x="38" y="30"/>
                  </a:cubicBezTo>
                  <a:close/>
                </a:path>
              </a:pathLst>
            </a:custGeom>
            <a:solidFill>
              <a:srgbClr val="36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3790951" y="4720796"/>
              <a:ext cx="150283" cy="124919"/>
            </a:xfrm>
            <a:custGeom>
              <a:avLst/>
              <a:gdLst>
                <a:gd name="T0" fmla="*/ 0 w 82"/>
                <a:gd name="T1" fmla="*/ 66 h 68"/>
                <a:gd name="T2" fmla="*/ 1 w 82"/>
                <a:gd name="T3" fmla="*/ 68 h 68"/>
                <a:gd name="T4" fmla="*/ 39 w 82"/>
                <a:gd name="T5" fmla="*/ 33 h 68"/>
                <a:gd name="T6" fmla="*/ 82 w 82"/>
                <a:gd name="T7" fmla="*/ 4 h 68"/>
                <a:gd name="T8" fmla="*/ 81 w 82"/>
                <a:gd name="T9" fmla="*/ 2 h 68"/>
                <a:gd name="T10" fmla="*/ 37 w 82"/>
                <a:gd name="T11" fmla="*/ 31 h 68"/>
                <a:gd name="T12" fmla="*/ 0 w 82"/>
                <a:gd name="T13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8">
                  <a:moveTo>
                    <a:pt x="0" y="66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3" y="61"/>
                    <a:pt x="39" y="33"/>
                  </a:cubicBezTo>
                  <a:cubicBezTo>
                    <a:pt x="78" y="2"/>
                    <a:pt x="82" y="4"/>
                    <a:pt x="82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6" y="0"/>
                    <a:pt x="37" y="31"/>
                  </a:cubicBezTo>
                  <a:cubicBezTo>
                    <a:pt x="2" y="59"/>
                    <a:pt x="0" y="66"/>
                    <a:pt x="0" y="66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83"/>
            <p:cNvSpPr/>
            <p:nvPr/>
          </p:nvSpPr>
          <p:spPr bwMode="auto">
            <a:xfrm>
              <a:off x="3793067" y="4725031"/>
              <a:ext cx="150284" cy="122801"/>
            </a:xfrm>
            <a:custGeom>
              <a:avLst/>
              <a:gdLst>
                <a:gd name="T0" fmla="*/ 38 w 83"/>
                <a:gd name="T1" fmla="*/ 31 h 68"/>
                <a:gd name="T2" fmla="*/ 0 w 83"/>
                <a:gd name="T3" fmla="*/ 66 h 68"/>
                <a:gd name="T4" fmla="*/ 2 w 83"/>
                <a:gd name="T5" fmla="*/ 68 h 68"/>
                <a:gd name="T6" fmla="*/ 39 w 83"/>
                <a:gd name="T7" fmla="*/ 32 h 68"/>
                <a:gd name="T8" fmla="*/ 83 w 83"/>
                <a:gd name="T9" fmla="*/ 4 h 68"/>
                <a:gd name="T10" fmla="*/ 81 w 83"/>
                <a:gd name="T11" fmla="*/ 2 h 68"/>
                <a:gd name="T12" fmla="*/ 38 w 83"/>
                <a:gd name="T13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8">
                  <a:moveTo>
                    <a:pt x="38" y="31"/>
                  </a:moveTo>
                  <a:cubicBezTo>
                    <a:pt x="2" y="59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4" y="61"/>
                    <a:pt x="39" y="32"/>
                  </a:cubicBezTo>
                  <a:cubicBezTo>
                    <a:pt x="78" y="2"/>
                    <a:pt x="83" y="4"/>
                    <a:pt x="83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7" y="0"/>
                    <a:pt x="38" y="31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3797301" y="4729266"/>
              <a:ext cx="150284" cy="122801"/>
            </a:xfrm>
            <a:custGeom>
              <a:avLst/>
              <a:gdLst>
                <a:gd name="T0" fmla="*/ 37 w 83"/>
                <a:gd name="T1" fmla="*/ 30 h 68"/>
                <a:gd name="T2" fmla="*/ 0 w 83"/>
                <a:gd name="T3" fmla="*/ 66 h 68"/>
                <a:gd name="T4" fmla="*/ 1 w 83"/>
                <a:gd name="T5" fmla="*/ 68 h 68"/>
                <a:gd name="T6" fmla="*/ 39 w 83"/>
                <a:gd name="T7" fmla="*/ 33 h 68"/>
                <a:gd name="T8" fmla="*/ 83 w 83"/>
                <a:gd name="T9" fmla="*/ 4 h 68"/>
                <a:gd name="T10" fmla="*/ 81 w 83"/>
                <a:gd name="T11" fmla="*/ 2 h 68"/>
                <a:gd name="T12" fmla="*/ 37 w 83"/>
                <a:gd name="T13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8">
                  <a:moveTo>
                    <a:pt x="37" y="30"/>
                  </a:moveTo>
                  <a:cubicBezTo>
                    <a:pt x="2" y="59"/>
                    <a:pt x="0" y="66"/>
                    <a:pt x="0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4" y="61"/>
                    <a:pt x="39" y="33"/>
                  </a:cubicBezTo>
                  <a:cubicBezTo>
                    <a:pt x="78" y="2"/>
                    <a:pt x="83" y="4"/>
                    <a:pt x="83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6" y="0"/>
                    <a:pt x="37" y="3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3788834" y="4718680"/>
              <a:ext cx="150284" cy="122801"/>
            </a:xfrm>
            <a:custGeom>
              <a:avLst/>
              <a:gdLst>
                <a:gd name="T0" fmla="*/ 0 w 83"/>
                <a:gd name="T1" fmla="*/ 66 h 68"/>
                <a:gd name="T2" fmla="*/ 2 w 83"/>
                <a:gd name="T3" fmla="*/ 68 h 68"/>
                <a:gd name="T4" fmla="*/ 39 w 83"/>
                <a:gd name="T5" fmla="*/ 33 h 68"/>
                <a:gd name="T6" fmla="*/ 83 w 83"/>
                <a:gd name="T7" fmla="*/ 4 h 68"/>
                <a:gd name="T8" fmla="*/ 81 w 83"/>
                <a:gd name="T9" fmla="*/ 2 h 68"/>
                <a:gd name="T10" fmla="*/ 38 w 83"/>
                <a:gd name="T11" fmla="*/ 31 h 68"/>
                <a:gd name="T12" fmla="*/ 0 w 83"/>
                <a:gd name="T13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8">
                  <a:moveTo>
                    <a:pt x="0" y="66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4" y="61"/>
                    <a:pt x="39" y="33"/>
                  </a:cubicBezTo>
                  <a:cubicBezTo>
                    <a:pt x="78" y="2"/>
                    <a:pt x="83" y="4"/>
                    <a:pt x="83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7" y="0"/>
                    <a:pt x="38" y="31"/>
                  </a:cubicBezTo>
                  <a:cubicBezTo>
                    <a:pt x="2" y="59"/>
                    <a:pt x="0" y="66"/>
                    <a:pt x="0" y="66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86"/>
            <p:cNvSpPr>
              <a:spLocks noEditPoints="1"/>
            </p:cNvSpPr>
            <p:nvPr/>
          </p:nvSpPr>
          <p:spPr bwMode="auto">
            <a:xfrm>
              <a:off x="3543301" y="3918353"/>
              <a:ext cx="472017" cy="260423"/>
            </a:xfrm>
            <a:custGeom>
              <a:avLst/>
              <a:gdLst>
                <a:gd name="T0" fmla="*/ 224 w 260"/>
                <a:gd name="T1" fmla="*/ 81 h 143"/>
                <a:gd name="T2" fmla="*/ 188 w 260"/>
                <a:gd name="T3" fmla="*/ 49 h 143"/>
                <a:gd name="T4" fmla="*/ 186 w 260"/>
                <a:gd name="T5" fmla="*/ 31 h 143"/>
                <a:gd name="T6" fmla="*/ 136 w 260"/>
                <a:gd name="T7" fmla="*/ 1 h 143"/>
                <a:gd name="T8" fmla="*/ 86 w 260"/>
                <a:gd name="T9" fmla="*/ 29 h 143"/>
                <a:gd name="T10" fmla="*/ 82 w 260"/>
                <a:gd name="T11" fmla="*/ 47 h 143"/>
                <a:gd name="T12" fmla="*/ 43 w 260"/>
                <a:gd name="T13" fmla="*/ 77 h 143"/>
                <a:gd name="T14" fmla="*/ 1 w 260"/>
                <a:gd name="T15" fmla="*/ 92 h 143"/>
                <a:gd name="T16" fmla="*/ 0 w 260"/>
                <a:gd name="T17" fmla="*/ 122 h 143"/>
                <a:gd name="T18" fmla="*/ 42 w 260"/>
                <a:gd name="T19" fmla="*/ 139 h 143"/>
                <a:gd name="T20" fmla="*/ 216 w 260"/>
                <a:gd name="T21" fmla="*/ 143 h 143"/>
                <a:gd name="T22" fmla="*/ 259 w 260"/>
                <a:gd name="T23" fmla="*/ 128 h 143"/>
                <a:gd name="T24" fmla="*/ 260 w 260"/>
                <a:gd name="T25" fmla="*/ 98 h 143"/>
                <a:gd name="T26" fmla="*/ 224 w 260"/>
                <a:gd name="T27" fmla="*/ 81 h 143"/>
                <a:gd name="T28" fmla="*/ 137 w 260"/>
                <a:gd name="T29" fmla="*/ 57 h 143"/>
                <a:gd name="T30" fmla="*/ 111 w 260"/>
                <a:gd name="T31" fmla="*/ 31 h 143"/>
                <a:gd name="T32" fmla="*/ 136 w 260"/>
                <a:gd name="T33" fmla="*/ 11 h 143"/>
                <a:gd name="T34" fmla="*/ 163 w 260"/>
                <a:gd name="T35" fmla="*/ 32 h 143"/>
                <a:gd name="T36" fmla="*/ 137 w 260"/>
                <a:gd name="T37" fmla="*/ 5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143">
                  <a:moveTo>
                    <a:pt x="224" y="81"/>
                  </a:moveTo>
                  <a:cubicBezTo>
                    <a:pt x="224" y="81"/>
                    <a:pt x="203" y="50"/>
                    <a:pt x="188" y="49"/>
                  </a:cubicBezTo>
                  <a:cubicBezTo>
                    <a:pt x="188" y="49"/>
                    <a:pt x="185" y="38"/>
                    <a:pt x="186" y="31"/>
                  </a:cubicBezTo>
                  <a:cubicBezTo>
                    <a:pt x="186" y="15"/>
                    <a:pt x="164" y="1"/>
                    <a:pt x="136" y="1"/>
                  </a:cubicBezTo>
                  <a:cubicBezTo>
                    <a:pt x="109" y="0"/>
                    <a:pt x="86" y="12"/>
                    <a:pt x="86" y="29"/>
                  </a:cubicBezTo>
                  <a:cubicBezTo>
                    <a:pt x="86" y="36"/>
                    <a:pt x="82" y="47"/>
                    <a:pt x="82" y="47"/>
                  </a:cubicBezTo>
                  <a:cubicBezTo>
                    <a:pt x="68" y="47"/>
                    <a:pt x="43" y="77"/>
                    <a:pt x="43" y="77"/>
                  </a:cubicBezTo>
                  <a:cubicBezTo>
                    <a:pt x="20" y="76"/>
                    <a:pt x="1" y="83"/>
                    <a:pt x="1" y="9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1"/>
                    <a:pt x="18" y="138"/>
                    <a:pt x="42" y="139"/>
                  </a:cubicBezTo>
                  <a:cubicBezTo>
                    <a:pt x="216" y="143"/>
                    <a:pt x="216" y="143"/>
                    <a:pt x="216" y="143"/>
                  </a:cubicBezTo>
                  <a:cubicBezTo>
                    <a:pt x="240" y="143"/>
                    <a:pt x="259" y="137"/>
                    <a:pt x="259" y="12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89"/>
                    <a:pt x="247" y="82"/>
                    <a:pt x="224" y="81"/>
                  </a:cubicBezTo>
                  <a:close/>
                  <a:moveTo>
                    <a:pt x="137" y="57"/>
                  </a:moveTo>
                  <a:cubicBezTo>
                    <a:pt x="120" y="56"/>
                    <a:pt x="111" y="41"/>
                    <a:pt x="111" y="31"/>
                  </a:cubicBezTo>
                  <a:cubicBezTo>
                    <a:pt x="111" y="21"/>
                    <a:pt x="119" y="11"/>
                    <a:pt x="136" y="11"/>
                  </a:cubicBezTo>
                  <a:cubicBezTo>
                    <a:pt x="153" y="12"/>
                    <a:pt x="163" y="22"/>
                    <a:pt x="163" y="32"/>
                  </a:cubicBezTo>
                  <a:cubicBezTo>
                    <a:pt x="163" y="43"/>
                    <a:pt x="155" y="57"/>
                    <a:pt x="137" y="57"/>
                  </a:cubicBezTo>
                  <a:close/>
                </a:path>
              </a:pathLst>
            </a:custGeom>
            <a:solidFill>
              <a:srgbClr val="48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字方塊 7"/>
          <p:cNvSpPr txBox="1">
            <a:spLocks noChangeArrowheads="1"/>
          </p:cNvSpPr>
          <p:nvPr/>
        </p:nvSpPr>
        <p:spPr bwMode="auto">
          <a:xfrm>
            <a:off x="593725" y="5965825"/>
            <a:ext cx="695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備註：參考招生簡章參、報名辦法（第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2-10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496888" y="150813"/>
            <a:ext cx="10515600" cy="1087437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報名方式（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4/12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dirty="0" smtClean="0"/>
          </a:p>
        </p:txBody>
      </p:sp>
      <p:sp>
        <p:nvSpPr>
          <p:cNvPr id="3277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865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4B8F5B7-C309-486A-B9EE-55366C9BEDA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zh-TW" altLang="en-US" sz="260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85126"/>
              </p:ext>
            </p:extLst>
          </p:nvPr>
        </p:nvGraphicFramePr>
        <p:xfrm>
          <a:off x="593725" y="1238250"/>
          <a:ext cx="10922001" cy="468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25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        報名資格</a:t>
                      </a:r>
                      <a:endParaRPr lang="en-US" altLang="zh-TW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報名辦法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國中應屆畢業生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非應屆畢業生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同等學力者</a:t>
                      </a:r>
                      <a:endParaRPr lang="en-US" altLang="zh-TW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6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網路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通訊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國中集體通訊報名</a:t>
                      </a:r>
                      <a:endParaRPr lang="en-US" altLang="zh-TW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112/6/21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（三）～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6/30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五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個別網路、通訊報名</a:t>
                      </a: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112/6/21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（三）～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6/30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（五）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5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現 場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國中集體現場報名</a:t>
                      </a:r>
                      <a:endParaRPr lang="en-US" altLang="zh-TW" sz="2800" b="1" kern="120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112/7/2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（日）～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7/3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（一）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個別現場報名</a:t>
                      </a:r>
                      <a:endParaRPr lang="en-US" altLang="zh-TW" sz="2800" b="1" kern="120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112/7/2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（日）～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7/3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（一）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0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報名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600" b="1" dirty="0">
                          <a:latin typeface="微軟正黑體" pitchFamily="34" charset="-120"/>
                          <a:ea typeface="微軟正黑體" pitchFamily="34" charset="-120"/>
                        </a:rPr>
                        <a:t>文件</a:t>
                      </a:r>
                      <a:endParaRPr lang="en-US" altLang="zh-TW" sz="2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由就讀國中出具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「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學年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度五專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聯合免試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入學專用超額比序項目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積分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證明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單」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免出具學歷證明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文件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除大陸長期探親子女須檢附外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出具國中畢業證書或學力證明文件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向原就讀國中申請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學年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度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五專聯合免試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入學專用超額比序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目積分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證明單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」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自備積分採計項目證明文件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字方塊 71"/>
          <p:cNvSpPr txBox="1">
            <a:spLocks noChangeArrowheads="1"/>
          </p:cNvSpPr>
          <p:nvPr/>
        </p:nvSpPr>
        <p:spPr bwMode="auto">
          <a:xfrm>
            <a:off x="3163888" y="5365750"/>
            <a:ext cx="3722687" cy="1292225"/>
          </a:xfrm>
          <a:prstGeom prst="rect">
            <a:avLst/>
          </a:prstGeom>
          <a:solidFill>
            <a:srgbClr val="FFF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現場報名地址：</a:t>
            </a:r>
            <a:endParaRPr lang="en-US" altLang="zh-TW" sz="18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臺北市大安區忠孝東路三段</a:t>
            </a: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國立臺北科技大學億光大樓</a:t>
            </a: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樓集思</a:t>
            </a: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會議中心艾爾法廳</a:t>
            </a:r>
            <a:endParaRPr lang="en-US" altLang="zh-TW" sz="1600" b="1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017838" y="2033588"/>
            <a:ext cx="3887787" cy="1216025"/>
          </a:xfrm>
          <a:prstGeom prst="rect">
            <a:avLst/>
          </a:prstGeom>
          <a:solidFill>
            <a:srgbClr val="FFF7E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283F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dirty="0">
                <a:solidFill>
                  <a:srgbClr val="283F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通訊報名郵寄地址：</a:t>
            </a:r>
            <a:endParaRPr lang="en-US" altLang="zh-TW" b="1" dirty="0">
              <a:solidFill>
                <a:srgbClr val="283F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106344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臺北市大安區忠孝東路三段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國立臺北科技大學億光大樓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度北區五專聯合免試入學招生委員會</a:t>
            </a:r>
          </a:p>
        </p:txBody>
      </p:sp>
      <p:sp>
        <p:nvSpPr>
          <p:cNvPr id="33796" name="標題 1"/>
          <p:cNvSpPr>
            <a:spLocks noGrp="1"/>
          </p:cNvSpPr>
          <p:nvPr>
            <p:ph type="title"/>
          </p:nvPr>
        </p:nvSpPr>
        <p:spPr>
          <a:xfrm>
            <a:off x="468313" y="-39688"/>
            <a:ext cx="10515600" cy="1087438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報名方式（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5/12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dirty="0" smtClean="0"/>
          </a:p>
        </p:txBody>
      </p:sp>
      <p:sp>
        <p:nvSpPr>
          <p:cNvPr id="58" name="左中括弧 57"/>
          <p:cNvSpPr/>
          <p:nvPr/>
        </p:nvSpPr>
        <p:spPr>
          <a:xfrm rot="5400000">
            <a:off x="1269206" y="338932"/>
            <a:ext cx="231775" cy="229393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4" name="左中括弧 63"/>
          <p:cNvSpPr/>
          <p:nvPr/>
        </p:nvSpPr>
        <p:spPr>
          <a:xfrm rot="5400000">
            <a:off x="4749800" y="-284162"/>
            <a:ext cx="231775" cy="3540125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799" name="文字方塊 62"/>
          <p:cNvSpPr txBox="1">
            <a:spLocks noChangeArrowheads="1"/>
          </p:cNvSpPr>
          <p:nvPr/>
        </p:nvSpPr>
        <p:spPr bwMode="auto">
          <a:xfrm>
            <a:off x="174625" y="873125"/>
            <a:ext cx="221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1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選擇報名方式</a:t>
            </a:r>
          </a:p>
        </p:txBody>
      </p:sp>
      <p:sp>
        <p:nvSpPr>
          <p:cNvPr id="66" name="左中括弧 65"/>
          <p:cNvSpPr/>
          <p:nvPr/>
        </p:nvSpPr>
        <p:spPr>
          <a:xfrm rot="5400000">
            <a:off x="8881269" y="-259556"/>
            <a:ext cx="233362" cy="34925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801" name="文字方塊 64"/>
          <p:cNvSpPr txBox="1">
            <a:spLocks noChangeArrowheads="1"/>
          </p:cNvSpPr>
          <p:nvPr/>
        </p:nvSpPr>
        <p:spPr bwMode="auto">
          <a:xfrm>
            <a:off x="3448050" y="873125"/>
            <a:ext cx="283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2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上傳報名資料</a:t>
            </a:r>
          </a:p>
        </p:txBody>
      </p:sp>
      <p:sp>
        <p:nvSpPr>
          <p:cNvPr id="33802" name="文字方塊 66"/>
          <p:cNvSpPr txBox="1">
            <a:spLocks noChangeArrowheads="1"/>
          </p:cNvSpPr>
          <p:nvPr/>
        </p:nvSpPr>
        <p:spPr bwMode="auto">
          <a:xfrm>
            <a:off x="7793038" y="876300"/>
            <a:ext cx="262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3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彙整報名資料</a:t>
            </a:r>
          </a:p>
        </p:txBody>
      </p:sp>
      <p:sp>
        <p:nvSpPr>
          <p:cNvPr id="68" name="左中括弧 67"/>
          <p:cNvSpPr/>
          <p:nvPr/>
        </p:nvSpPr>
        <p:spPr>
          <a:xfrm rot="5400000">
            <a:off x="11395075" y="931863"/>
            <a:ext cx="231775" cy="1108075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804" name="文字方塊 68"/>
          <p:cNvSpPr txBox="1">
            <a:spLocks noChangeArrowheads="1"/>
          </p:cNvSpPr>
          <p:nvPr/>
        </p:nvSpPr>
        <p:spPr bwMode="auto">
          <a:xfrm>
            <a:off x="10842625" y="908050"/>
            <a:ext cx="156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</a:rPr>
              <a:t>Step 4 </a:t>
            </a:r>
            <a:r>
              <a:rPr lang="zh-TW" altLang="en-US" sz="1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</a:p>
        </p:txBody>
      </p:sp>
      <p:grpSp>
        <p:nvGrpSpPr>
          <p:cNvPr id="33805" name="群組 42"/>
          <p:cNvGrpSpPr>
            <a:grpSpLocks/>
          </p:cNvGrpSpPr>
          <p:nvPr/>
        </p:nvGrpSpPr>
        <p:grpSpPr bwMode="auto">
          <a:xfrm>
            <a:off x="130175" y="1784350"/>
            <a:ext cx="11983003" cy="4937125"/>
            <a:chOff x="240099" y="1665448"/>
            <a:chExt cx="11983528" cy="4937814"/>
          </a:xfrm>
        </p:grpSpPr>
        <p:sp>
          <p:nvSpPr>
            <p:cNvPr id="20" name="矩形 19"/>
            <p:cNvSpPr/>
            <p:nvPr/>
          </p:nvSpPr>
          <p:spPr>
            <a:xfrm>
              <a:off x="7338123" y="1762300"/>
              <a:ext cx="3492653" cy="4840962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sz="17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彙整報名表與報名系統列印之表單</a:t>
              </a:r>
              <a:endParaRPr lang="en-US" altLang="zh-TW" sz="17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表一、報名人數統計表。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(</a:t>
              </a: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含黏貼繳費證明影印本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表二、集體通訊報名繳費清單。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表三、集體通訊免收報名費名冊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表四、報名學生名冊。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表五、集體通訊報名學生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        比序項目積分列表。</a:t>
              </a:r>
              <a:endParaRPr lang="zh-TW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表六、報名資料袋封面。</a:t>
              </a:r>
              <a: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請依報名學校分別裝袋依各招生學校分類（每校一袋），置於報名之學生報名表首頁分別夾妥。</a:t>
              </a:r>
            </a:p>
            <a:p>
              <a:pPr eaLnBrk="1" fontAlgn="auto" hangingPunct="1">
                <a:lnSpc>
                  <a:spcPts val="24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表七、報名招生學校資料</a:t>
              </a:r>
              <a:r>
                <a:rPr lang="zh-TW" altLang="en-US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檢核</a:t>
              </a:r>
              <a:r>
                <a:rPr lang="zh-TW" altLang="zh-TW" sz="1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表。</a:t>
              </a:r>
              <a:r>
                <a:rPr lang="en-US" altLang="zh-TW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36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056005" y="2278926"/>
              <a:ext cx="819186" cy="474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郵寄</a:t>
              </a:r>
              <a:endPara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178454" y="4880585"/>
              <a:ext cx="798548" cy="48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親送</a:t>
              </a:r>
            </a:p>
          </p:txBody>
        </p:sp>
        <p:pic>
          <p:nvPicPr>
            <p:cNvPr id="33821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7" t="12045" r="10416" b="29428"/>
            <a:stretch>
              <a:fillRect/>
            </a:stretch>
          </p:blipFill>
          <p:spPr bwMode="auto">
            <a:xfrm>
              <a:off x="10830543" y="5284607"/>
              <a:ext cx="1393084" cy="117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2" name="矩形 27"/>
            <p:cNvSpPr>
              <a:spLocks noChangeArrowheads="1"/>
            </p:cNvSpPr>
            <p:nvPr/>
          </p:nvSpPr>
          <p:spPr bwMode="auto">
            <a:xfrm>
              <a:off x="10604121" y="2646878"/>
              <a:ext cx="1447896" cy="64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112/6/30</a:t>
              </a:r>
              <a:r>
                <a:rPr lang="zh-TW" altLang="en-US" sz="18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</a:t>
              </a:r>
              <a:endPara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郵戳為憑</a:t>
              </a:r>
            </a:p>
          </p:txBody>
        </p:sp>
        <p:grpSp>
          <p:nvGrpSpPr>
            <p:cNvPr id="33823" name="群組 41"/>
            <p:cNvGrpSpPr>
              <a:grpSpLocks/>
            </p:cNvGrpSpPr>
            <p:nvPr/>
          </p:nvGrpSpPr>
          <p:grpSpPr bwMode="auto">
            <a:xfrm>
              <a:off x="240099" y="1665448"/>
              <a:ext cx="6759587" cy="4258235"/>
              <a:chOff x="240099" y="1665448"/>
              <a:chExt cx="6759587" cy="4258235"/>
            </a:xfrm>
          </p:grpSpPr>
          <p:grpSp>
            <p:nvGrpSpPr>
              <p:cNvPr id="33825" name="群組 20"/>
              <p:cNvGrpSpPr>
                <a:grpSpLocks/>
              </p:cNvGrpSpPr>
              <p:nvPr/>
            </p:nvGrpSpPr>
            <p:grpSpPr bwMode="auto">
              <a:xfrm>
                <a:off x="240099" y="1761771"/>
                <a:ext cx="6759587" cy="3250573"/>
                <a:chOff x="240099" y="1761771"/>
                <a:chExt cx="6759587" cy="325057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3358086" y="3416705"/>
                  <a:ext cx="3641884" cy="1463879"/>
                </a:xfrm>
                <a:prstGeom prst="rect">
                  <a:avLst/>
                </a:prstGeom>
                <a:solidFill>
                  <a:srgbClr val="EBF0F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fontAlgn="auto" hangingPunct="1">
                    <a:lnSpc>
                      <a:spcPts val="36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:r>
                    <a:rPr lang="zh-TW" altLang="en-US" sz="2200" b="1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報名資料上傳網址</a:t>
                  </a:r>
                  <a:endParaRPr lang="en-US" altLang="zh-TW" sz="22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indent="-457200" algn="ctr" eaLnBrk="1" fontAlgn="auto" hangingPunct="1">
                    <a:lnSpc>
                      <a:spcPts val="26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Wingdings" panose="05000000000000000000" pitchFamily="2" charset="2"/>
                    <a:buChar char="u"/>
                    <a:defRPr/>
                  </a:pPr>
                  <a:r>
                    <a:rPr lang="zh-TW" altLang="en-US" sz="2400" b="1" dirty="0">
                      <a:solidFill>
                        <a:srgbClr val="0033C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國中集體報名系統</a:t>
                  </a:r>
                  <a:r>
                    <a:rPr lang="en-US" altLang="zh-TW" sz="1600" b="1" kern="0" dirty="0">
                      <a:solidFill>
                        <a:srgbClr val="0070C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hlinkClick r:id="rId4"/>
                    </a:rPr>
                    <a:t>https://junior.nutc.edu.tw/U5_1/</a:t>
                  </a:r>
                  <a:endParaRPr lang="en-US" altLang="zh-TW" sz="1600" b="1" kern="0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fontAlgn="auto" hangingPunct="1">
                    <a:lnSpc>
                      <a:spcPts val="36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:endParaRPr lang="zh-TW" altLang="en-US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" name="剪去單一角落矩形 6"/>
                <p:cNvSpPr/>
                <p:nvPr/>
              </p:nvSpPr>
              <p:spPr>
                <a:xfrm>
                  <a:off x="248037" y="1762299"/>
                  <a:ext cx="2608376" cy="631913"/>
                </a:xfrm>
                <a:prstGeom prst="snip1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effectLst>
                        <a:glow rad="1270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通訊報名</a:t>
                  </a:r>
                </a:p>
              </p:txBody>
            </p:sp>
            <p:sp>
              <p:nvSpPr>
                <p:cNvPr id="5" name="剪去單一角落矩形 4"/>
                <p:cNvSpPr/>
                <p:nvPr/>
              </p:nvSpPr>
              <p:spPr>
                <a:xfrm>
                  <a:off x="240099" y="4421732"/>
                  <a:ext cx="2621078" cy="590632"/>
                </a:xfrm>
                <a:prstGeom prst="snip1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effectLst>
                        <a:glow rad="1270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現場報名</a:t>
                  </a:r>
                </a:p>
              </p:txBody>
            </p:sp>
          </p:grpSp>
          <p:pic>
            <p:nvPicPr>
              <p:cNvPr id="33826" name="圖片 3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686" y="1665448"/>
                <a:ext cx="564387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27" name="圖片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698" y="5275683"/>
                <a:ext cx="465553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824" name="圖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634" y="1767709"/>
              <a:ext cx="1226949" cy="64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矩形 36"/>
          <p:cNvSpPr/>
          <p:nvPr/>
        </p:nvSpPr>
        <p:spPr>
          <a:xfrm>
            <a:off x="117475" y="5122863"/>
            <a:ext cx="2620963" cy="1614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（日）至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9:00~16:00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★學生報名資料須於到達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現場報名３小時前上傳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至報名系統</a:t>
            </a:r>
            <a:endParaRPr lang="zh-TW" altLang="en-US" sz="1400" b="1" dirty="0">
              <a:solidFill>
                <a:srgbClr val="C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2875" y="2513013"/>
            <a:ext cx="2595563" cy="1862137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日（三）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（五）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完成學生報名資料上傳</a:t>
            </a:r>
          </a:p>
        </p:txBody>
      </p:sp>
      <p:sp>
        <p:nvSpPr>
          <p:cNvPr id="3381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992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0B0ED20-5CBD-4928-AD95-B97819CF5894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zh-TW" altLang="en-US" sz="2600" smtClean="0"/>
          </a:p>
        </p:txBody>
      </p:sp>
      <p:grpSp>
        <p:nvGrpSpPr>
          <p:cNvPr id="33812" name="组合 25"/>
          <p:cNvGrpSpPr>
            <a:grpSpLocks/>
          </p:cNvGrpSpPr>
          <p:nvPr/>
        </p:nvGrpSpPr>
        <p:grpSpPr bwMode="auto">
          <a:xfrm>
            <a:off x="10284110" y="3374017"/>
            <a:ext cx="1867100" cy="1040718"/>
            <a:chOff x="2799719" y="1298663"/>
            <a:chExt cx="1853851" cy="2125133"/>
          </a:xfrm>
        </p:grpSpPr>
        <p:sp>
          <p:nvSpPr>
            <p:cNvPr id="41" name="矩形 40"/>
            <p:cNvSpPr/>
            <p:nvPr/>
          </p:nvSpPr>
          <p:spPr>
            <a:xfrm>
              <a:off x="2891247" y="1298663"/>
              <a:ext cx="1702415" cy="210059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85000">
                  <a:srgbClr val="005696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44" name="矩形 109"/>
            <p:cNvSpPr/>
            <p:nvPr/>
          </p:nvSpPr>
          <p:spPr>
            <a:xfrm>
              <a:off x="2891247" y="1318113"/>
              <a:ext cx="1670796" cy="1977409"/>
            </a:xfrm>
            <a:custGeom>
              <a:avLst/>
              <a:gdLst/>
              <a:ahLst/>
              <a:cxnLst/>
              <a:rect l="l" t="t" r="r" b="b"/>
              <a:pathLst>
                <a:path w="4800845" h="399305">
                  <a:moveTo>
                    <a:pt x="0" y="0"/>
                  </a:moveTo>
                  <a:cubicBezTo>
                    <a:pt x="661157" y="116425"/>
                    <a:pt x="1590582" y="188466"/>
                    <a:pt x="2619957" y="188466"/>
                  </a:cubicBezTo>
                  <a:cubicBezTo>
                    <a:pt x="3438295" y="188466"/>
                    <a:pt x="4193464" y="142936"/>
                    <a:pt x="4800845" y="65238"/>
                  </a:cubicBezTo>
                  <a:lnTo>
                    <a:pt x="4800845" y="399305"/>
                  </a:lnTo>
                  <a:lnTo>
                    <a:pt x="0" y="3993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61A">
                    <a:alpha val="0"/>
                  </a:srgbClr>
                </a:gs>
                <a:gs pos="100000">
                  <a:schemeClr val="bg1">
                    <a:alpha val="12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TextBox 18"/>
            <p:cNvSpPr txBox="1"/>
            <p:nvPr/>
          </p:nvSpPr>
          <p:spPr>
            <a:xfrm>
              <a:off x="2799719" y="1350403"/>
              <a:ext cx="1853851" cy="20733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以國內快捷郵件或限時掛號郵戳為憑</a:t>
              </a:r>
              <a:endParaRPr lang="zh-CN" altLang="en-US" sz="1900" b="1" dirty="0">
                <a:solidFill>
                  <a:schemeClr val="bg1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KSO_Shape"/>
          <p:cNvSpPr>
            <a:spLocks/>
          </p:cNvSpPr>
          <p:nvPr/>
        </p:nvSpPr>
        <p:spPr bwMode="auto">
          <a:xfrm rot="19623146">
            <a:off x="2846909" y="3097493"/>
            <a:ext cx="548383" cy="588604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KSO_Shape"/>
          <p:cNvSpPr>
            <a:spLocks/>
          </p:cNvSpPr>
          <p:nvPr/>
        </p:nvSpPr>
        <p:spPr bwMode="auto">
          <a:xfrm rot="1928808" flipV="1">
            <a:off x="2848238" y="4737782"/>
            <a:ext cx="526525" cy="653901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KSO_Shape"/>
          <p:cNvSpPr>
            <a:spLocks/>
          </p:cNvSpPr>
          <p:nvPr/>
        </p:nvSpPr>
        <p:spPr bwMode="auto">
          <a:xfrm>
            <a:off x="6658434" y="4049042"/>
            <a:ext cx="520181" cy="568504"/>
          </a:xfrm>
          <a:custGeom>
            <a:avLst/>
            <a:gdLst>
              <a:gd name="T0" fmla="*/ 407337059 w 7313"/>
              <a:gd name="T1" fmla="*/ 407252968 h 7994"/>
              <a:gd name="T2" fmla="*/ 407337059 w 7313"/>
              <a:gd name="T3" fmla="*/ 407252968 h 7994"/>
              <a:gd name="T4" fmla="*/ 407337059 w 7313"/>
              <a:gd name="T5" fmla="*/ 407252968 h 7994"/>
              <a:gd name="T6" fmla="*/ 407337059 w 7313"/>
              <a:gd name="T7" fmla="*/ 407252968 h 7994"/>
              <a:gd name="T8" fmla="*/ 407337059 w 7313"/>
              <a:gd name="T9" fmla="*/ 407252968 h 7994"/>
              <a:gd name="T10" fmla="*/ 407337059 w 7313"/>
              <a:gd name="T11" fmla="*/ 407252968 h 7994"/>
              <a:gd name="T12" fmla="*/ 407337059 w 7313"/>
              <a:gd name="T13" fmla="*/ 407252968 h 7994"/>
              <a:gd name="T14" fmla="*/ 407337059 w 7313"/>
              <a:gd name="T15" fmla="*/ 407252968 h 7994"/>
              <a:gd name="T16" fmla="*/ 407337059 w 7313"/>
              <a:gd name="T17" fmla="*/ 407252968 h 7994"/>
              <a:gd name="T18" fmla="*/ 407337059 w 7313"/>
              <a:gd name="T19" fmla="*/ 407252968 h 7994"/>
              <a:gd name="T20" fmla="*/ 407337059 w 7313"/>
              <a:gd name="T21" fmla="*/ 407252968 h 7994"/>
              <a:gd name="T22" fmla="*/ 407337059 w 7313"/>
              <a:gd name="T23" fmla="*/ 407252968 h 7994"/>
              <a:gd name="T24" fmla="*/ 407337059 w 7313"/>
              <a:gd name="T25" fmla="*/ 407252968 h 7994"/>
              <a:gd name="T26" fmla="*/ 407337059 w 7313"/>
              <a:gd name="T27" fmla="*/ 407252968 h 7994"/>
              <a:gd name="T28" fmla="*/ 407337059 w 7313"/>
              <a:gd name="T29" fmla="*/ 407252968 h 7994"/>
              <a:gd name="T30" fmla="*/ 407337059 w 7313"/>
              <a:gd name="T31" fmla="*/ 407252968 h 7994"/>
              <a:gd name="T32" fmla="*/ 407337059 w 7313"/>
              <a:gd name="T33" fmla="*/ 407252968 h 7994"/>
              <a:gd name="T34" fmla="*/ 407337059 w 7313"/>
              <a:gd name="T35" fmla="*/ 407252968 h 7994"/>
              <a:gd name="T36" fmla="*/ 407337059 w 7313"/>
              <a:gd name="T37" fmla="*/ 407252968 h 7994"/>
              <a:gd name="T38" fmla="*/ 407337059 w 7313"/>
              <a:gd name="T39" fmla="*/ 407252968 h 7994"/>
              <a:gd name="T40" fmla="*/ 407337059 w 7313"/>
              <a:gd name="T41" fmla="*/ 407252968 h 7994"/>
              <a:gd name="T42" fmla="*/ 407337059 w 7313"/>
              <a:gd name="T43" fmla="*/ 407252968 h 7994"/>
              <a:gd name="T44" fmla="*/ 407337059 w 7313"/>
              <a:gd name="T45" fmla="*/ 407252968 h 7994"/>
              <a:gd name="T46" fmla="*/ 407337059 w 7313"/>
              <a:gd name="T47" fmla="*/ 407252968 h 7994"/>
              <a:gd name="T48" fmla="*/ 407337059 w 7313"/>
              <a:gd name="T49" fmla="*/ 407252968 h 7994"/>
              <a:gd name="T50" fmla="*/ 407337059 w 7313"/>
              <a:gd name="T51" fmla="*/ 407252968 h 7994"/>
              <a:gd name="T52" fmla="*/ 407337059 w 7313"/>
              <a:gd name="T53" fmla="*/ 407252968 h 7994"/>
              <a:gd name="T54" fmla="*/ 407337059 w 7313"/>
              <a:gd name="T55" fmla="*/ 407252968 h 7994"/>
              <a:gd name="T56" fmla="*/ 407337059 w 7313"/>
              <a:gd name="T57" fmla="*/ 407252968 h 7994"/>
              <a:gd name="T58" fmla="*/ 407337059 w 7313"/>
              <a:gd name="T59" fmla="*/ 407252968 h 7994"/>
              <a:gd name="T60" fmla="*/ 407337059 w 7313"/>
              <a:gd name="T61" fmla="*/ 407252968 h 7994"/>
              <a:gd name="T62" fmla="*/ 407337059 w 7313"/>
              <a:gd name="T63" fmla="*/ 407252968 h 7994"/>
              <a:gd name="T64" fmla="*/ 407337059 w 7313"/>
              <a:gd name="T65" fmla="*/ 407252968 h 7994"/>
              <a:gd name="T66" fmla="*/ 407337059 w 7313"/>
              <a:gd name="T67" fmla="*/ 407252968 h 7994"/>
              <a:gd name="T68" fmla="*/ 407337059 w 7313"/>
              <a:gd name="T69" fmla="*/ 407252968 h 7994"/>
              <a:gd name="T70" fmla="*/ 407337059 w 7313"/>
              <a:gd name="T71" fmla="*/ 407252968 h 7994"/>
              <a:gd name="T72" fmla="*/ 407337059 w 7313"/>
              <a:gd name="T73" fmla="*/ 407252968 h 7994"/>
              <a:gd name="T74" fmla="*/ 407337059 w 7313"/>
              <a:gd name="T75" fmla="*/ 407252968 h 7994"/>
              <a:gd name="T76" fmla="*/ 407337059 w 7313"/>
              <a:gd name="T77" fmla="*/ 407252968 h 7994"/>
              <a:gd name="T78" fmla="*/ 407337059 w 7313"/>
              <a:gd name="T79" fmla="*/ 407252968 h 7994"/>
              <a:gd name="T80" fmla="*/ 407337059 w 7313"/>
              <a:gd name="T81" fmla="*/ 407252968 h 7994"/>
              <a:gd name="T82" fmla="*/ 407337059 w 7313"/>
              <a:gd name="T83" fmla="*/ 407252968 h 7994"/>
              <a:gd name="T84" fmla="*/ 407337059 w 7313"/>
              <a:gd name="T85" fmla="*/ 407252968 h 7994"/>
              <a:gd name="T86" fmla="*/ 407337059 w 7313"/>
              <a:gd name="T87" fmla="*/ 407252968 h 7994"/>
              <a:gd name="T88" fmla="*/ 407337059 w 7313"/>
              <a:gd name="T89" fmla="*/ 407252968 h 7994"/>
              <a:gd name="T90" fmla="*/ 407337059 w 7313"/>
              <a:gd name="T91" fmla="*/ 407252968 h 7994"/>
              <a:gd name="T92" fmla="*/ 407337059 w 7313"/>
              <a:gd name="T93" fmla="*/ 407252968 h 7994"/>
              <a:gd name="T94" fmla="*/ 407337059 w 7313"/>
              <a:gd name="T95" fmla="*/ 407252968 h 7994"/>
              <a:gd name="T96" fmla="*/ 407337059 w 7313"/>
              <a:gd name="T97" fmla="*/ 407252968 h 7994"/>
              <a:gd name="T98" fmla="*/ 407337059 w 7313"/>
              <a:gd name="T99" fmla="*/ 407252968 h 7994"/>
              <a:gd name="T100" fmla="*/ 407337059 w 7313"/>
              <a:gd name="T101" fmla="*/ 407252968 h 7994"/>
              <a:gd name="T102" fmla="*/ 407337059 w 7313"/>
              <a:gd name="T103" fmla="*/ 407252968 h 79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313" h="7994">
                <a:moveTo>
                  <a:pt x="0" y="3997"/>
                </a:moveTo>
                <a:lnTo>
                  <a:pt x="0" y="3997"/>
                </a:lnTo>
                <a:lnTo>
                  <a:pt x="1" y="3944"/>
                </a:lnTo>
                <a:lnTo>
                  <a:pt x="5" y="3891"/>
                </a:lnTo>
                <a:lnTo>
                  <a:pt x="12" y="3839"/>
                </a:lnTo>
                <a:lnTo>
                  <a:pt x="21" y="3788"/>
                </a:lnTo>
                <a:lnTo>
                  <a:pt x="33" y="3737"/>
                </a:lnTo>
                <a:lnTo>
                  <a:pt x="47" y="3687"/>
                </a:lnTo>
                <a:lnTo>
                  <a:pt x="64" y="3639"/>
                </a:lnTo>
                <a:lnTo>
                  <a:pt x="81" y="3591"/>
                </a:lnTo>
                <a:lnTo>
                  <a:pt x="103" y="3545"/>
                </a:lnTo>
                <a:lnTo>
                  <a:pt x="126" y="3500"/>
                </a:lnTo>
                <a:lnTo>
                  <a:pt x="151" y="3457"/>
                </a:lnTo>
                <a:lnTo>
                  <a:pt x="179" y="3414"/>
                </a:lnTo>
                <a:lnTo>
                  <a:pt x="208" y="3373"/>
                </a:lnTo>
                <a:lnTo>
                  <a:pt x="239" y="3333"/>
                </a:lnTo>
                <a:lnTo>
                  <a:pt x="272" y="3296"/>
                </a:lnTo>
                <a:lnTo>
                  <a:pt x="306" y="3259"/>
                </a:lnTo>
                <a:lnTo>
                  <a:pt x="343" y="3225"/>
                </a:lnTo>
                <a:lnTo>
                  <a:pt x="381" y="3191"/>
                </a:lnTo>
                <a:lnTo>
                  <a:pt x="420" y="3161"/>
                </a:lnTo>
                <a:lnTo>
                  <a:pt x="461" y="3131"/>
                </a:lnTo>
                <a:lnTo>
                  <a:pt x="504" y="3104"/>
                </a:lnTo>
                <a:lnTo>
                  <a:pt x="548" y="3079"/>
                </a:lnTo>
                <a:lnTo>
                  <a:pt x="593" y="3055"/>
                </a:lnTo>
                <a:lnTo>
                  <a:pt x="639" y="3035"/>
                </a:lnTo>
                <a:lnTo>
                  <a:pt x="686" y="3016"/>
                </a:lnTo>
                <a:lnTo>
                  <a:pt x="735" y="3000"/>
                </a:lnTo>
                <a:lnTo>
                  <a:pt x="785" y="2986"/>
                </a:lnTo>
                <a:lnTo>
                  <a:pt x="834" y="2974"/>
                </a:lnTo>
                <a:lnTo>
                  <a:pt x="886" y="2964"/>
                </a:lnTo>
                <a:lnTo>
                  <a:pt x="938" y="2957"/>
                </a:lnTo>
                <a:lnTo>
                  <a:pt x="990" y="2954"/>
                </a:lnTo>
                <a:lnTo>
                  <a:pt x="1045" y="2952"/>
                </a:lnTo>
                <a:lnTo>
                  <a:pt x="3746" y="2952"/>
                </a:lnTo>
                <a:lnTo>
                  <a:pt x="2576" y="1782"/>
                </a:lnTo>
                <a:lnTo>
                  <a:pt x="2539" y="1743"/>
                </a:lnTo>
                <a:lnTo>
                  <a:pt x="2504" y="1703"/>
                </a:lnTo>
                <a:lnTo>
                  <a:pt x="2472" y="1661"/>
                </a:lnTo>
                <a:lnTo>
                  <a:pt x="2443" y="1619"/>
                </a:lnTo>
                <a:lnTo>
                  <a:pt x="2415" y="1575"/>
                </a:lnTo>
                <a:lnTo>
                  <a:pt x="2391" y="1530"/>
                </a:lnTo>
                <a:lnTo>
                  <a:pt x="2367" y="1484"/>
                </a:lnTo>
                <a:lnTo>
                  <a:pt x="2347" y="1438"/>
                </a:lnTo>
                <a:lnTo>
                  <a:pt x="2329" y="1389"/>
                </a:lnTo>
                <a:lnTo>
                  <a:pt x="2314" y="1342"/>
                </a:lnTo>
                <a:lnTo>
                  <a:pt x="2301" y="1292"/>
                </a:lnTo>
                <a:lnTo>
                  <a:pt x="2290" y="1244"/>
                </a:lnTo>
                <a:lnTo>
                  <a:pt x="2282" y="1194"/>
                </a:lnTo>
                <a:lnTo>
                  <a:pt x="2276" y="1144"/>
                </a:lnTo>
                <a:lnTo>
                  <a:pt x="2272" y="1093"/>
                </a:lnTo>
                <a:lnTo>
                  <a:pt x="2271" y="1044"/>
                </a:lnTo>
                <a:lnTo>
                  <a:pt x="2272" y="994"/>
                </a:lnTo>
                <a:lnTo>
                  <a:pt x="2276" y="943"/>
                </a:lnTo>
                <a:lnTo>
                  <a:pt x="2282" y="893"/>
                </a:lnTo>
                <a:lnTo>
                  <a:pt x="2290" y="844"/>
                </a:lnTo>
                <a:lnTo>
                  <a:pt x="2301" y="794"/>
                </a:lnTo>
                <a:lnTo>
                  <a:pt x="2314" y="745"/>
                </a:lnTo>
                <a:lnTo>
                  <a:pt x="2329" y="698"/>
                </a:lnTo>
                <a:lnTo>
                  <a:pt x="2347" y="650"/>
                </a:lnTo>
                <a:lnTo>
                  <a:pt x="2367" y="603"/>
                </a:lnTo>
                <a:lnTo>
                  <a:pt x="2391" y="557"/>
                </a:lnTo>
                <a:lnTo>
                  <a:pt x="2415" y="512"/>
                </a:lnTo>
                <a:lnTo>
                  <a:pt x="2443" y="468"/>
                </a:lnTo>
                <a:lnTo>
                  <a:pt x="2472" y="426"/>
                </a:lnTo>
                <a:lnTo>
                  <a:pt x="2504" y="384"/>
                </a:lnTo>
                <a:lnTo>
                  <a:pt x="2539" y="343"/>
                </a:lnTo>
                <a:lnTo>
                  <a:pt x="2576" y="305"/>
                </a:lnTo>
                <a:lnTo>
                  <a:pt x="2614" y="268"/>
                </a:lnTo>
                <a:lnTo>
                  <a:pt x="2654" y="233"/>
                </a:lnTo>
                <a:lnTo>
                  <a:pt x="2696" y="201"/>
                </a:lnTo>
                <a:lnTo>
                  <a:pt x="2740" y="171"/>
                </a:lnTo>
                <a:lnTo>
                  <a:pt x="2783" y="144"/>
                </a:lnTo>
                <a:lnTo>
                  <a:pt x="2828" y="119"/>
                </a:lnTo>
                <a:lnTo>
                  <a:pt x="2875" y="97"/>
                </a:lnTo>
                <a:lnTo>
                  <a:pt x="2921" y="77"/>
                </a:lnTo>
                <a:lnTo>
                  <a:pt x="2968" y="59"/>
                </a:lnTo>
                <a:lnTo>
                  <a:pt x="3017" y="44"/>
                </a:lnTo>
                <a:lnTo>
                  <a:pt x="3065" y="29"/>
                </a:lnTo>
                <a:lnTo>
                  <a:pt x="3115" y="19"/>
                </a:lnTo>
                <a:lnTo>
                  <a:pt x="3165" y="10"/>
                </a:lnTo>
                <a:lnTo>
                  <a:pt x="3214" y="5"/>
                </a:lnTo>
                <a:lnTo>
                  <a:pt x="3264" y="1"/>
                </a:lnTo>
                <a:lnTo>
                  <a:pt x="3315" y="0"/>
                </a:lnTo>
                <a:lnTo>
                  <a:pt x="3365" y="1"/>
                </a:lnTo>
                <a:lnTo>
                  <a:pt x="3414" y="5"/>
                </a:lnTo>
                <a:lnTo>
                  <a:pt x="3465" y="10"/>
                </a:lnTo>
                <a:lnTo>
                  <a:pt x="3514" y="19"/>
                </a:lnTo>
                <a:lnTo>
                  <a:pt x="3563" y="29"/>
                </a:lnTo>
                <a:lnTo>
                  <a:pt x="3612" y="44"/>
                </a:lnTo>
                <a:lnTo>
                  <a:pt x="3660" y="59"/>
                </a:lnTo>
                <a:lnTo>
                  <a:pt x="3708" y="77"/>
                </a:lnTo>
                <a:lnTo>
                  <a:pt x="3755" y="97"/>
                </a:lnTo>
                <a:lnTo>
                  <a:pt x="3801" y="119"/>
                </a:lnTo>
                <a:lnTo>
                  <a:pt x="3846" y="144"/>
                </a:lnTo>
                <a:lnTo>
                  <a:pt x="3890" y="171"/>
                </a:lnTo>
                <a:lnTo>
                  <a:pt x="3933" y="201"/>
                </a:lnTo>
                <a:lnTo>
                  <a:pt x="3974" y="233"/>
                </a:lnTo>
                <a:lnTo>
                  <a:pt x="4014" y="268"/>
                </a:lnTo>
                <a:lnTo>
                  <a:pt x="4053" y="305"/>
                </a:lnTo>
                <a:lnTo>
                  <a:pt x="6965" y="3216"/>
                </a:lnTo>
                <a:lnTo>
                  <a:pt x="6987" y="3236"/>
                </a:lnTo>
                <a:lnTo>
                  <a:pt x="7009" y="3258"/>
                </a:lnTo>
                <a:lnTo>
                  <a:pt x="7043" y="3293"/>
                </a:lnTo>
                <a:lnTo>
                  <a:pt x="7076" y="3331"/>
                </a:lnTo>
                <a:lnTo>
                  <a:pt x="7106" y="3370"/>
                </a:lnTo>
                <a:lnTo>
                  <a:pt x="7134" y="3410"/>
                </a:lnTo>
                <a:lnTo>
                  <a:pt x="7161" y="3451"/>
                </a:lnTo>
                <a:lnTo>
                  <a:pt x="7185" y="3493"/>
                </a:lnTo>
                <a:lnTo>
                  <a:pt x="7208" y="3536"/>
                </a:lnTo>
                <a:lnTo>
                  <a:pt x="7228" y="3578"/>
                </a:lnTo>
                <a:lnTo>
                  <a:pt x="7245" y="3623"/>
                </a:lnTo>
                <a:lnTo>
                  <a:pt x="7261" y="3668"/>
                </a:lnTo>
                <a:lnTo>
                  <a:pt x="7275" y="3713"/>
                </a:lnTo>
                <a:lnTo>
                  <a:pt x="7286" y="3759"/>
                </a:lnTo>
                <a:lnTo>
                  <a:pt x="7296" y="3806"/>
                </a:lnTo>
                <a:lnTo>
                  <a:pt x="7303" y="3852"/>
                </a:lnTo>
                <a:lnTo>
                  <a:pt x="7308" y="3899"/>
                </a:lnTo>
                <a:lnTo>
                  <a:pt x="7312" y="3946"/>
                </a:lnTo>
                <a:lnTo>
                  <a:pt x="7312" y="3949"/>
                </a:lnTo>
                <a:lnTo>
                  <a:pt x="7312" y="3951"/>
                </a:lnTo>
                <a:lnTo>
                  <a:pt x="7313" y="3970"/>
                </a:lnTo>
                <a:lnTo>
                  <a:pt x="7313" y="3971"/>
                </a:lnTo>
                <a:lnTo>
                  <a:pt x="7313" y="3974"/>
                </a:lnTo>
                <a:lnTo>
                  <a:pt x="7313" y="3996"/>
                </a:lnTo>
                <a:lnTo>
                  <a:pt x="7313" y="3997"/>
                </a:lnTo>
                <a:lnTo>
                  <a:pt x="7313" y="3999"/>
                </a:lnTo>
                <a:lnTo>
                  <a:pt x="7313" y="4021"/>
                </a:lnTo>
                <a:lnTo>
                  <a:pt x="7311" y="4070"/>
                </a:lnTo>
                <a:lnTo>
                  <a:pt x="7306" y="4118"/>
                </a:lnTo>
                <a:lnTo>
                  <a:pt x="7300" y="4167"/>
                </a:lnTo>
                <a:lnTo>
                  <a:pt x="7290" y="4215"/>
                </a:lnTo>
                <a:lnTo>
                  <a:pt x="7280" y="4262"/>
                </a:lnTo>
                <a:lnTo>
                  <a:pt x="7266" y="4310"/>
                </a:lnTo>
                <a:lnTo>
                  <a:pt x="7250" y="4356"/>
                </a:lnTo>
                <a:lnTo>
                  <a:pt x="7232" y="4402"/>
                </a:lnTo>
                <a:lnTo>
                  <a:pt x="7212" y="4448"/>
                </a:lnTo>
                <a:lnTo>
                  <a:pt x="7190" y="4492"/>
                </a:lnTo>
                <a:lnTo>
                  <a:pt x="7165" y="4536"/>
                </a:lnTo>
                <a:lnTo>
                  <a:pt x="7139" y="4578"/>
                </a:lnTo>
                <a:lnTo>
                  <a:pt x="7109" y="4620"/>
                </a:lnTo>
                <a:lnTo>
                  <a:pt x="7079" y="4660"/>
                </a:lnTo>
                <a:lnTo>
                  <a:pt x="7044" y="4699"/>
                </a:lnTo>
                <a:lnTo>
                  <a:pt x="7009" y="4737"/>
                </a:lnTo>
                <a:lnTo>
                  <a:pt x="6987" y="4757"/>
                </a:lnTo>
                <a:lnTo>
                  <a:pt x="6966" y="4777"/>
                </a:lnTo>
                <a:lnTo>
                  <a:pt x="4053" y="7690"/>
                </a:lnTo>
                <a:lnTo>
                  <a:pt x="4014" y="7726"/>
                </a:lnTo>
                <a:lnTo>
                  <a:pt x="3974" y="7761"/>
                </a:lnTo>
                <a:lnTo>
                  <a:pt x="3933" y="7793"/>
                </a:lnTo>
                <a:lnTo>
                  <a:pt x="3890" y="7822"/>
                </a:lnTo>
                <a:lnTo>
                  <a:pt x="3846" y="7851"/>
                </a:lnTo>
                <a:lnTo>
                  <a:pt x="3801" y="7875"/>
                </a:lnTo>
                <a:lnTo>
                  <a:pt x="3755" y="7898"/>
                </a:lnTo>
                <a:lnTo>
                  <a:pt x="3708" y="7918"/>
                </a:lnTo>
                <a:lnTo>
                  <a:pt x="3660" y="7936"/>
                </a:lnTo>
                <a:lnTo>
                  <a:pt x="3612" y="7951"/>
                </a:lnTo>
                <a:lnTo>
                  <a:pt x="3563" y="7964"/>
                </a:lnTo>
                <a:lnTo>
                  <a:pt x="3514" y="7975"/>
                </a:lnTo>
                <a:lnTo>
                  <a:pt x="3465" y="7983"/>
                </a:lnTo>
                <a:lnTo>
                  <a:pt x="3414" y="7989"/>
                </a:lnTo>
                <a:lnTo>
                  <a:pt x="3365" y="7993"/>
                </a:lnTo>
                <a:lnTo>
                  <a:pt x="3315" y="7994"/>
                </a:lnTo>
                <a:lnTo>
                  <a:pt x="3264" y="7993"/>
                </a:lnTo>
                <a:lnTo>
                  <a:pt x="3214" y="7989"/>
                </a:lnTo>
                <a:lnTo>
                  <a:pt x="3165" y="7983"/>
                </a:lnTo>
                <a:lnTo>
                  <a:pt x="3115" y="7975"/>
                </a:lnTo>
                <a:lnTo>
                  <a:pt x="3065" y="7964"/>
                </a:lnTo>
                <a:lnTo>
                  <a:pt x="3017" y="7951"/>
                </a:lnTo>
                <a:lnTo>
                  <a:pt x="2968" y="7936"/>
                </a:lnTo>
                <a:lnTo>
                  <a:pt x="2921" y="7918"/>
                </a:lnTo>
                <a:lnTo>
                  <a:pt x="2875" y="7898"/>
                </a:lnTo>
                <a:lnTo>
                  <a:pt x="2828" y="7875"/>
                </a:lnTo>
                <a:lnTo>
                  <a:pt x="2783" y="7851"/>
                </a:lnTo>
                <a:lnTo>
                  <a:pt x="2740" y="7822"/>
                </a:lnTo>
                <a:lnTo>
                  <a:pt x="2696" y="7793"/>
                </a:lnTo>
                <a:lnTo>
                  <a:pt x="2654" y="7761"/>
                </a:lnTo>
                <a:lnTo>
                  <a:pt x="2614" y="7726"/>
                </a:lnTo>
                <a:lnTo>
                  <a:pt x="2576" y="7690"/>
                </a:lnTo>
                <a:lnTo>
                  <a:pt x="2539" y="7651"/>
                </a:lnTo>
                <a:lnTo>
                  <a:pt x="2504" y="7610"/>
                </a:lnTo>
                <a:lnTo>
                  <a:pt x="2472" y="7569"/>
                </a:lnTo>
                <a:lnTo>
                  <a:pt x="2443" y="7526"/>
                </a:lnTo>
                <a:lnTo>
                  <a:pt x="2415" y="7482"/>
                </a:lnTo>
                <a:lnTo>
                  <a:pt x="2391" y="7438"/>
                </a:lnTo>
                <a:lnTo>
                  <a:pt x="2367" y="7391"/>
                </a:lnTo>
                <a:lnTo>
                  <a:pt x="2347" y="7344"/>
                </a:lnTo>
                <a:lnTo>
                  <a:pt x="2329" y="7297"/>
                </a:lnTo>
                <a:lnTo>
                  <a:pt x="2314" y="7248"/>
                </a:lnTo>
                <a:lnTo>
                  <a:pt x="2301" y="7200"/>
                </a:lnTo>
                <a:lnTo>
                  <a:pt x="2290" y="7151"/>
                </a:lnTo>
                <a:lnTo>
                  <a:pt x="2282" y="7101"/>
                </a:lnTo>
                <a:lnTo>
                  <a:pt x="2276" y="7051"/>
                </a:lnTo>
                <a:lnTo>
                  <a:pt x="2272" y="7001"/>
                </a:lnTo>
                <a:lnTo>
                  <a:pt x="2271" y="6951"/>
                </a:lnTo>
                <a:lnTo>
                  <a:pt x="2272" y="6900"/>
                </a:lnTo>
                <a:lnTo>
                  <a:pt x="2276" y="6851"/>
                </a:lnTo>
                <a:lnTo>
                  <a:pt x="2282" y="6801"/>
                </a:lnTo>
                <a:lnTo>
                  <a:pt x="2290" y="6751"/>
                </a:lnTo>
                <a:lnTo>
                  <a:pt x="2301" y="6701"/>
                </a:lnTo>
                <a:lnTo>
                  <a:pt x="2314" y="6653"/>
                </a:lnTo>
                <a:lnTo>
                  <a:pt x="2329" y="6604"/>
                </a:lnTo>
                <a:lnTo>
                  <a:pt x="2347" y="6557"/>
                </a:lnTo>
                <a:lnTo>
                  <a:pt x="2367" y="6511"/>
                </a:lnTo>
                <a:lnTo>
                  <a:pt x="2391" y="6465"/>
                </a:lnTo>
                <a:lnTo>
                  <a:pt x="2415" y="6420"/>
                </a:lnTo>
                <a:lnTo>
                  <a:pt x="2443" y="6376"/>
                </a:lnTo>
                <a:lnTo>
                  <a:pt x="2472" y="6332"/>
                </a:lnTo>
                <a:lnTo>
                  <a:pt x="2504" y="6291"/>
                </a:lnTo>
                <a:lnTo>
                  <a:pt x="2539" y="6251"/>
                </a:lnTo>
                <a:lnTo>
                  <a:pt x="2576" y="6213"/>
                </a:lnTo>
                <a:lnTo>
                  <a:pt x="3746" y="5041"/>
                </a:lnTo>
                <a:lnTo>
                  <a:pt x="1045" y="5041"/>
                </a:lnTo>
                <a:lnTo>
                  <a:pt x="990" y="5040"/>
                </a:lnTo>
                <a:lnTo>
                  <a:pt x="938" y="5036"/>
                </a:lnTo>
                <a:lnTo>
                  <a:pt x="886" y="5029"/>
                </a:lnTo>
                <a:lnTo>
                  <a:pt x="834" y="5020"/>
                </a:lnTo>
                <a:lnTo>
                  <a:pt x="785" y="5009"/>
                </a:lnTo>
                <a:lnTo>
                  <a:pt x="735" y="4995"/>
                </a:lnTo>
                <a:lnTo>
                  <a:pt x="686" y="4978"/>
                </a:lnTo>
                <a:lnTo>
                  <a:pt x="639" y="4959"/>
                </a:lnTo>
                <a:lnTo>
                  <a:pt x="593" y="4938"/>
                </a:lnTo>
                <a:lnTo>
                  <a:pt x="548" y="4916"/>
                </a:lnTo>
                <a:lnTo>
                  <a:pt x="504" y="4890"/>
                </a:lnTo>
                <a:lnTo>
                  <a:pt x="461" y="4862"/>
                </a:lnTo>
                <a:lnTo>
                  <a:pt x="420" y="4834"/>
                </a:lnTo>
                <a:lnTo>
                  <a:pt x="381" y="4802"/>
                </a:lnTo>
                <a:lnTo>
                  <a:pt x="343" y="4770"/>
                </a:lnTo>
                <a:lnTo>
                  <a:pt x="306" y="4735"/>
                </a:lnTo>
                <a:lnTo>
                  <a:pt x="272" y="4699"/>
                </a:lnTo>
                <a:lnTo>
                  <a:pt x="239" y="4661"/>
                </a:lnTo>
                <a:lnTo>
                  <a:pt x="208" y="4621"/>
                </a:lnTo>
                <a:lnTo>
                  <a:pt x="179" y="4581"/>
                </a:lnTo>
                <a:lnTo>
                  <a:pt x="151" y="4538"/>
                </a:lnTo>
                <a:lnTo>
                  <a:pt x="126" y="4494"/>
                </a:lnTo>
                <a:lnTo>
                  <a:pt x="103" y="4449"/>
                </a:lnTo>
                <a:lnTo>
                  <a:pt x="81" y="4403"/>
                </a:lnTo>
                <a:lnTo>
                  <a:pt x="64" y="4356"/>
                </a:lnTo>
                <a:lnTo>
                  <a:pt x="47" y="4307"/>
                </a:lnTo>
                <a:lnTo>
                  <a:pt x="33" y="4258"/>
                </a:lnTo>
                <a:lnTo>
                  <a:pt x="21" y="4207"/>
                </a:lnTo>
                <a:lnTo>
                  <a:pt x="12" y="4156"/>
                </a:lnTo>
                <a:lnTo>
                  <a:pt x="5" y="4104"/>
                </a:lnTo>
                <a:lnTo>
                  <a:pt x="1" y="4051"/>
                </a:lnTo>
                <a:lnTo>
                  <a:pt x="0" y="3997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88" name="KSO_Shape"/>
          <p:cNvSpPr>
            <a:spLocks/>
          </p:cNvSpPr>
          <p:nvPr/>
        </p:nvSpPr>
        <p:spPr bwMode="auto">
          <a:xfrm>
            <a:off x="10545992" y="2384376"/>
            <a:ext cx="367842" cy="402013"/>
          </a:xfrm>
          <a:custGeom>
            <a:avLst/>
            <a:gdLst>
              <a:gd name="T0" fmla="*/ 407337059 w 7313"/>
              <a:gd name="T1" fmla="*/ 407252968 h 7994"/>
              <a:gd name="T2" fmla="*/ 407337059 w 7313"/>
              <a:gd name="T3" fmla="*/ 407252968 h 7994"/>
              <a:gd name="T4" fmla="*/ 407337059 w 7313"/>
              <a:gd name="T5" fmla="*/ 407252968 h 7994"/>
              <a:gd name="T6" fmla="*/ 407337059 w 7313"/>
              <a:gd name="T7" fmla="*/ 407252968 h 7994"/>
              <a:gd name="T8" fmla="*/ 407337059 w 7313"/>
              <a:gd name="T9" fmla="*/ 407252968 h 7994"/>
              <a:gd name="T10" fmla="*/ 407337059 w 7313"/>
              <a:gd name="T11" fmla="*/ 407252968 h 7994"/>
              <a:gd name="T12" fmla="*/ 407337059 w 7313"/>
              <a:gd name="T13" fmla="*/ 407252968 h 7994"/>
              <a:gd name="T14" fmla="*/ 407337059 w 7313"/>
              <a:gd name="T15" fmla="*/ 407252968 h 7994"/>
              <a:gd name="T16" fmla="*/ 407337059 w 7313"/>
              <a:gd name="T17" fmla="*/ 407252968 h 7994"/>
              <a:gd name="T18" fmla="*/ 407337059 w 7313"/>
              <a:gd name="T19" fmla="*/ 407252968 h 7994"/>
              <a:gd name="T20" fmla="*/ 407337059 w 7313"/>
              <a:gd name="T21" fmla="*/ 407252968 h 7994"/>
              <a:gd name="T22" fmla="*/ 407337059 w 7313"/>
              <a:gd name="T23" fmla="*/ 407252968 h 7994"/>
              <a:gd name="T24" fmla="*/ 407337059 w 7313"/>
              <a:gd name="T25" fmla="*/ 407252968 h 7994"/>
              <a:gd name="T26" fmla="*/ 407337059 w 7313"/>
              <a:gd name="T27" fmla="*/ 407252968 h 7994"/>
              <a:gd name="T28" fmla="*/ 407337059 w 7313"/>
              <a:gd name="T29" fmla="*/ 407252968 h 7994"/>
              <a:gd name="T30" fmla="*/ 407337059 w 7313"/>
              <a:gd name="T31" fmla="*/ 407252968 h 7994"/>
              <a:gd name="T32" fmla="*/ 407337059 w 7313"/>
              <a:gd name="T33" fmla="*/ 407252968 h 7994"/>
              <a:gd name="T34" fmla="*/ 407337059 w 7313"/>
              <a:gd name="T35" fmla="*/ 407252968 h 7994"/>
              <a:gd name="T36" fmla="*/ 407337059 w 7313"/>
              <a:gd name="T37" fmla="*/ 407252968 h 7994"/>
              <a:gd name="T38" fmla="*/ 407337059 w 7313"/>
              <a:gd name="T39" fmla="*/ 407252968 h 7994"/>
              <a:gd name="T40" fmla="*/ 407337059 w 7313"/>
              <a:gd name="T41" fmla="*/ 407252968 h 7994"/>
              <a:gd name="T42" fmla="*/ 407337059 w 7313"/>
              <a:gd name="T43" fmla="*/ 407252968 h 7994"/>
              <a:gd name="T44" fmla="*/ 407337059 w 7313"/>
              <a:gd name="T45" fmla="*/ 407252968 h 7994"/>
              <a:gd name="T46" fmla="*/ 407337059 w 7313"/>
              <a:gd name="T47" fmla="*/ 407252968 h 7994"/>
              <a:gd name="T48" fmla="*/ 407337059 w 7313"/>
              <a:gd name="T49" fmla="*/ 407252968 h 7994"/>
              <a:gd name="T50" fmla="*/ 407337059 w 7313"/>
              <a:gd name="T51" fmla="*/ 407252968 h 7994"/>
              <a:gd name="T52" fmla="*/ 407337059 w 7313"/>
              <a:gd name="T53" fmla="*/ 407252968 h 7994"/>
              <a:gd name="T54" fmla="*/ 407337059 w 7313"/>
              <a:gd name="T55" fmla="*/ 407252968 h 7994"/>
              <a:gd name="T56" fmla="*/ 407337059 w 7313"/>
              <a:gd name="T57" fmla="*/ 407252968 h 7994"/>
              <a:gd name="T58" fmla="*/ 407337059 w 7313"/>
              <a:gd name="T59" fmla="*/ 407252968 h 7994"/>
              <a:gd name="T60" fmla="*/ 407337059 w 7313"/>
              <a:gd name="T61" fmla="*/ 407252968 h 7994"/>
              <a:gd name="T62" fmla="*/ 407337059 w 7313"/>
              <a:gd name="T63" fmla="*/ 407252968 h 7994"/>
              <a:gd name="T64" fmla="*/ 407337059 w 7313"/>
              <a:gd name="T65" fmla="*/ 407252968 h 7994"/>
              <a:gd name="T66" fmla="*/ 407337059 w 7313"/>
              <a:gd name="T67" fmla="*/ 407252968 h 7994"/>
              <a:gd name="T68" fmla="*/ 407337059 w 7313"/>
              <a:gd name="T69" fmla="*/ 407252968 h 7994"/>
              <a:gd name="T70" fmla="*/ 407337059 w 7313"/>
              <a:gd name="T71" fmla="*/ 407252968 h 7994"/>
              <a:gd name="T72" fmla="*/ 407337059 w 7313"/>
              <a:gd name="T73" fmla="*/ 407252968 h 7994"/>
              <a:gd name="T74" fmla="*/ 407337059 w 7313"/>
              <a:gd name="T75" fmla="*/ 407252968 h 7994"/>
              <a:gd name="T76" fmla="*/ 407337059 w 7313"/>
              <a:gd name="T77" fmla="*/ 407252968 h 7994"/>
              <a:gd name="T78" fmla="*/ 407337059 w 7313"/>
              <a:gd name="T79" fmla="*/ 407252968 h 7994"/>
              <a:gd name="T80" fmla="*/ 407337059 w 7313"/>
              <a:gd name="T81" fmla="*/ 407252968 h 7994"/>
              <a:gd name="T82" fmla="*/ 407337059 w 7313"/>
              <a:gd name="T83" fmla="*/ 407252968 h 7994"/>
              <a:gd name="T84" fmla="*/ 407337059 w 7313"/>
              <a:gd name="T85" fmla="*/ 407252968 h 7994"/>
              <a:gd name="T86" fmla="*/ 407337059 w 7313"/>
              <a:gd name="T87" fmla="*/ 407252968 h 7994"/>
              <a:gd name="T88" fmla="*/ 407337059 w 7313"/>
              <a:gd name="T89" fmla="*/ 407252968 h 7994"/>
              <a:gd name="T90" fmla="*/ 407337059 w 7313"/>
              <a:gd name="T91" fmla="*/ 407252968 h 7994"/>
              <a:gd name="T92" fmla="*/ 407337059 w 7313"/>
              <a:gd name="T93" fmla="*/ 407252968 h 7994"/>
              <a:gd name="T94" fmla="*/ 407337059 w 7313"/>
              <a:gd name="T95" fmla="*/ 407252968 h 7994"/>
              <a:gd name="T96" fmla="*/ 407337059 w 7313"/>
              <a:gd name="T97" fmla="*/ 407252968 h 7994"/>
              <a:gd name="T98" fmla="*/ 407337059 w 7313"/>
              <a:gd name="T99" fmla="*/ 407252968 h 7994"/>
              <a:gd name="T100" fmla="*/ 407337059 w 7313"/>
              <a:gd name="T101" fmla="*/ 407252968 h 7994"/>
              <a:gd name="T102" fmla="*/ 407337059 w 7313"/>
              <a:gd name="T103" fmla="*/ 407252968 h 79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313" h="7994">
                <a:moveTo>
                  <a:pt x="0" y="3997"/>
                </a:moveTo>
                <a:lnTo>
                  <a:pt x="0" y="3997"/>
                </a:lnTo>
                <a:lnTo>
                  <a:pt x="1" y="3944"/>
                </a:lnTo>
                <a:lnTo>
                  <a:pt x="5" y="3891"/>
                </a:lnTo>
                <a:lnTo>
                  <a:pt x="12" y="3839"/>
                </a:lnTo>
                <a:lnTo>
                  <a:pt x="21" y="3788"/>
                </a:lnTo>
                <a:lnTo>
                  <a:pt x="33" y="3737"/>
                </a:lnTo>
                <a:lnTo>
                  <a:pt x="47" y="3687"/>
                </a:lnTo>
                <a:lnTo>
                  <a:pt x="64" y="3639"/>
                </a:lnTo>
                <a:lnTo>
                  <a:pt x="81" y="3591"/>
                </a:lnTo>
                <a:lnTo>
                  <a:pt x="103" y="3545"/>
                </a:lnTo>
                <a:lnTo>
                  <a:pt x="126" y="3500"/>
                </a:lnTo>
                <a:lnTo>
                  <a:pt x="151" y="3457"/>
                </a:lnTo>
                <a:lnTo>
                  <a:pt x="179" y="3414"/>
                </a:lnTo>
                <a:lnTo>
                  <a:pt x="208" y="3373"/>
                </a:lnTo>
                <a:lnTo>
                  <a:pt x="239" y="3333"/>
                </a:lnTo>
                <a:lnTo>
                  <a:pt x="272" y="3296"/>
                </a:lnTo>
                <a:lnTo>
                  <a:pt x="306" y="3259"/>
                </a:lnTo>
                <a:lnTo>
                  <a:pt x="343" y="3225"/>
                </a:lnTo>
                <a:lnTo>
                  <a:pt x="381" y="3191"/>
                </a:lnTo>
                <a:lnTo>
                  <a:pt x="420" y="3161"/>
                </a:lnTo>
                <a:lnTo>
                  <a:pt x="461" y="3131"/>
                </a:lnTo>
                <a:lnTo>
                  <a:pt x="504" y="3104"/>
                </a:lnTo>
                <a:lnTo>
                  <a:pt x="548" y="3079"/>
                </a:lnTo>
                <a:lnTo>
                  <a:pt x="593" y="3055"/>
                </a:lnTo>
                <a:lnTo>
                  <a:pt x="639" y="3035"/>
                </a:lnTo>
                <a:lnTo>
                  <a:pt x="686" y="3016"/>
                </a:lnTo>
                <a:lnTo>
                  <a:pt x="735" y="3000"/>
                </a:lnTo>
                <a:lnTo>
                  <a:pt x="785" y="2986"/>
                </a:lnTo>
                <a:lnTo>
                  <a:pt x="834" y="2974"/>
                </a:lnTo>
                <a:lnTo>
                  <a:pt x="886" y="2964"/>
                </a:lnTo>
                <a:lnTo>
                  <a:pt x="938" y="2957"/>
                </a:lnTo>
                <a:lnTo>
                  <a:pt x="990" y="2954"/>
                </a:lnTo>
                <a:lnTo>
                  <a:pt x="1045" y="2952"/>
                </a:lnTo>
                <a:lnTo>
                  <a:pt x="3746" y="2952"/>
                </a:lnTo>
                <a:lnTo>
                  <a:pt x="2576" y="1782"/>
                </a:lnTo>
                <a:lnTo>
                  <a:pt x="2539" y="1743"/>
                </a:lnTo>
                <a:lnTo>
                  <a:pt x="2504" y="1703"/>
                </a:lnTo>
                <a:lnTo>
                  <a:pt x="2472" y="1661"/>
                </a:lnTo>
                <a:lnTo>
                  <a:pt x="2443" y="1619"/>
                </a:lnTo>
                <a:lnTo>
                  <a:pt x="2415" y="1575"/>
                </a:lnTo>
                <a:lnTo>
                  <a:pt x="2391" y="1530"/>
                </a:lnTo>
                <a:lnTo>
                  <a:pt x="2367" y="1484"/>
                </a:lnTo>
                <a:lnTo>
                  <a:pt x="2347" y="1438"/>
                </a:lnTo>
                <a:lnTo>
                  <a:pt x="2329" y="1389"/>
                </a:lnTo>
                <a:lnTo>
                  <a:pt x="2314" y="1342"/>
                </a:lnTo>
                <a:lnTo>
                  <a:pt x="2301" y="1292"/>
                </a:lnTo>
                <a:lnTo>
                  <a:pt x="2290" y="1244"/>
                </a:lnTo>
                <a:lnTo>
                  <a:pt x="2282" y="1194"/>
                </a:lnTo>
                <a:lnTo>
                  <a:pt x="2276" y="1144"/>
                </a:lnTo>
                <a:lnTo>
                  <a:pt x="2272" y="1093"/>
                </a:lnTo>
                <a:lnTo>
                  <a:pt x="2271" y="1044"/>
                </a:lnTo>
                <a:lnTo>
                  <a:pt x="2272" y="994"/>
                </a:lnTo>
                <a:lnTo>
                  <a:pt x="2276" y="943"/>
                </a:lnTo>
                <a:lnTo>
                  <a:pt x="2282" y="893"/>
                </a:lnTo>
                <a:lnTo>
                  <a:pt x="2290" y="844"/>
                </a:lnTo>
                <a:lnTo>
                  <a:pt x="2301" y="794"/>
                </a:lnTo>
                <a:lnTo>
                  <a:pt x="2314" y="745"/>
                </a:lnTo>
                <a:lnTo>
                  <a:pt x="2329" y="698"/>
                </a:lnTo>
                <a:lnTo>
                  <a:pt x="2347" y="650"/>
                </a:lnTo>
                <a:lnTo>
                  <a:pt x="2367" y="603"/>
                </a:lnTo>
                <a:lnTo>
                  <a:pt x="2391" y="557"/>
                </a:lnTo>
                <a:lnTo>
                  <a:pt x="2415" y="512"/>
                </a:lnTo>
                <a:lnTo>
                  <a:pt x="2443" y="468"/>
                </a:lnTo>
                <a:lnTo>
                  <a:pt x="2472" y="426"/>
                </a:lnTo>
                <a:lnTo>
                  <a:pt x="2504" y="384"/>
                </a:lnTo>
                <a:lnTo>
                  <a:pt x="2539" y="343"/>
                </a:lnTo>
                <a:lnTo>
                  <a:pt x="2576" y="305"/>
                </a:lnTo>
                <a:lnTo>
                  <a:pt x="2614" y="268"/>
                </a:lnTo>
                <a:lnTo>
                  <a:pt x="2654" y="233"/>
                </a:lnTo>
                <a:lnTo>
                  <a:pt x="2696" y="201"/>
                </a:lnTo>
                <a:lnTo>
                  <a:pt x="2740" y="171"/>
                </a:lnTo>
                <a:lnTo>
                  <a:pt x="2783" y="144"/>
                </a:lnTo>
                <a:lnTo>
                  <a:pt x="2828" y="119"/>
                </a:lnTo>
                <a:lnTo>
                  <a:pt x="2875" y="97"/>
                </a:lnTo>
                <a:lnTo>
                  <a:pt x="2921" y="77"/>
                </a:lnTo>
                <a:lnTo>
                  <a:pt x="2968" y="59"/>
                </a:lnTo>
                <a:lnTo>
                  <a:pt x="3017" y="44"/>
                </a:lnTo>
                <a:lnTo>
                  <a:pt x="3065" y="29"/>
                </a:lnTo>
                <a:lnTo>
                  <a:pt x="3115" y="19"/>
                </a:lnTo>
                <a:lnTo>
                  <a:pt x="3165" y="10"/>
                </a:lnTo>
                <a:lnTo>
                  <a:pt x="3214" y="5"/>
                </a:lnTo>
                <a:lnTo>
                  <a:pt x="3264" y="1"/>
                </a:lnTo>
                <a:lnTo>
                  <a:pt x="3315" y="0"/>
                </a:lnTo>
                <a:lnTo>
                  <a:pt x="3365" y="1"/>
                </a:lnTo>
                <a:lnTo>
                  <a:pt x="3414" y="5"/>
                </a:lnTo>
                <a:lnTo>
                  <a:pt x="3465" y="10"/>
                </a:lnTo>
                <a:lnTo>
                  <a:pt x="3514" y="19"/>
                </a:lnTo>
                <a:lnTo>
                  <a:pt x="3563" y="29"/>
                </a:lnTo>
                <a:lnTo>
                  <a:pt x="3612" y="44"/>
                </a:lnTo>
                <a:lnTo>
                  <a:pt x="3660" y="59"/>
                </a:lnTo>
                <a:lnTo>
                  <a:pt x="3708" y="77"/>
                </a:lnTo>
                <a:lnTo>
                  <a:pt x="3755" y="97"/>
                </a:lnTo>
                <a:lnTo>
                  <a:pt x="3801" y="119"/>
                </a:lnTo>
                <a:lnTo>
                  <a:pt x="3846" y="144"/>
                </a:lnTo>
                <a:lnTo>
                  <a:pt x="3890" y="171"/>
                </a:lnTo>
                <a:lnTo>
                  <a:pt x="3933" y="201"/>
                </a:lnTo>
                <a:lnTo>
                  <a:pt x="3974" y="233"/>
                </a:lnTo>
                <a:lnTo>
                  <a:pt x="4014" y="268"/>
                </a:lnTo>
                <a:lnTo>
                  <a:pt x="4053" y="305"/>
                </a:lnTo>
                <a:lnTo>
                  <a:pt x="6965" y="3216"/>
                </a:lnTo>
                <a:lnTo>
                  <a:pt x="6987" y="3236"/>
                </a:lnTo>
                <a:lnTo>
                  <a:pt x="7009" y="3258"/>
                </a:lnTo>
                <a:lnTo>
                  <a:pt x="7043" y="3293"/>
                </a:lnTo>
                <a:lnTo>
                  <a:pt x="7076" y="3331"/>
                </a:lnTo>
                <a:lnTo>
                  <a:pt x="7106" y="3370"/>
                </a:lnTo>
                <a:lnTo>
                  <a:pt x="7134" y="3410"/>
                </a:lnTo>
                <a:lnTo>
                  <a:pt x="7161" y="3451"/>
                </a:lnTo>
                <a:lnTo>
                  <a:pt x="7185" y="3493"/>
                </a:lnTo>
                <a:lnTo>
                  <a:pt x="7208" y="3536"/>
                </a:lnTo>
                <a:lnTo>
                  <a:pt x="7228" y="3578"/>
                </a:lnTo>
                <a:lnTo>
                  <a:pt x="7245" y="3623"/>
                </a:lnTo>
                <a:lnTo>
                  <a:pt x="7261" y="3668"/>
                </a:lnTo>
                <a:lnTo>
                  <a:pt x="7275" y="3713"/>
                </a:lnTo>
                <a:lnTo>
                  <a:pt x="7286" y="3759"/>
                </a:lnTo>
                <a:lnTo>
                  <a:pt x="7296" y="3806"/>
                </a:lnTo>
                <a:lnTo>
                  <a:pt x="7303" y="3852"/>
                </a:lnTo>
                <a:lnTo>
                  <a:pt x="7308" y="3899"/>
                </a:lnTo>
                <a:lnTo>
                  <a:pt x="7312" y="3946"/>
                </a:lnTo>
                <a:lnTo>
                  <a:pt x="7312" y="3949"/>
                </a:lnTo>
                <a:lnTo>
                  <a:pt x="7312" y="3951"/>
                </a:lnTo>
                <a:lnTo>
                  <a:pt x="7313" y="3970"/>
                </a:lnTo>
                <a:lnTo>
                  <a:pt x="7313" y="3971"/>
                </a:lnTo>
                <a:lnTo>
                  <a:pt x="7313" y="3974"/>
                </a:lnTo>
                <a:lnTo>
                  <a:pt x="7313" y="3996"/>
                </a:lnTo>
                <a:lnTo>
                  <a:pt x="7313" y="3997"/>
                </a:lnTo>
                <a:lnTo>
                  <a:pt x="7313" y="3999"/>
                </a:lnTo>
                <a:lnTo>
                  <a:pt x="7313" y="4021"/>
                </a:lnTo>
                <a:lnTo>
                  <a:pt x="7311" y="4070"/>
                </a:lnTo>
                <a:lnTo>
                  <a:pt x="7306" y="4118"/>
                </a:lnTo>
                <a:lnTo>
                  <a:pt x="7300" y="4167"/>
                </a:lnTo>
                <a:lnTo>
                  <a:pt x="7290" y="4215"/>
                </a:lnTo>
                <a:lnTo>
                  <a:pt x="7280" y="4262"/>
                </a:lnTo>
                <a:lnTo>
                  <a:pt x="7266" y="4310"/>
                </a:lnTo>
                <a:lnTo>
                  <a:pt x="7250" y="4356"/>
                </a:lnTo>
                <a:lnTo>
                  <a:pt x="7232" y="4402"/>
                </a:lnTo>
                <a:lnTo>
                  <a:pt x="7212" y="4448"/>
                </a:lnTo>
                <a:lnTo>
                  <a:pt x="7190" y="4492"/>
                </a:lnTo>
                <a:lnTo>
                  <a:pt x="7165" y="4536"/>
                </a:lnTo>
                <a:lnTo>
                  <a:pt x="7139" y="4578"/>
                </a:lnTo>
                <a:lnTo>
                  <a:pt x="7109" y="4620"/>
                </a:lnTo>
                <a:lnTo>
                  <a:pt x="7079" y="4660"/>
                </a:lnTo>
                <a:lnTo>
                  <a:pt x="7044" y="4699"/>
                </a:lnTo>
                <a:lnTo>
                  <a:pt x="7009" y="4737"/>
                </a:lnTo>
                <a:lnTo>
                  <a:pt x="6987" y="4757"/>
                </a:lnTo>
                <a:lnTo>
                  <a:pt x="6966" y="4777"/>
                </a:lnTo>
                <a:lnTo>
                  <a:pt x="4053" y="7690"/>
                </a:lnTo>
                <a:lnTo>
                  <a:pt x="4014" y="7726"/>
                </a:lnTo>
                <a:lnTo>
                  <a:pt x="3974" y="7761"/>
                </a:lnTo>
                <a:lnTo>
                  <a:pt x="3933" y="7793"/>
                </a:lnTo>
                <a:lnTo>
                  <a:pt x="3890" y="7822"/>
                </a:lnTo>
                <a:lnTo>
                  <a:pt x="3846" y="7851"/>
                </a:lnTo>
                <a:lnTo>
                  <a:pt x="3801" y="7875"/>
                </a:lnTo>
                <a:lnTo>
                  <a:pt x="3755" y="7898"/>
                </a:lnTo>
                <a:lnTo>
                  <a:pt x="3708" y="7918"/>
                </a:lnTo>
                <a:lnTo>
                  <a:pt x="3660" y="7936"/>
                </a:lnTo>
                <a:lnTo>
                  <a:pt x="3612" y="7951"/>
                </a:lnTo>
                <a:lnTo>
                  <a:pt x="3563" y="7964"/>
                </a:lnTo>
                <a:lnTo>
                  <a:pt x="3514" y="7975"/>
                </a:lnTo>
                <a:lnTo>
                  <a:pt x="3465" y="7983"/>
                </a:lnTo>
                <a:lnTo>
                  <a:pt x="3414" y="7989"/>
                </a:lnTo>
                <a:lnTo>
                  <a:pt x="3365" y="7993"/>
                </a:lnTo>
                <a:lnTo>
                  <a:pt x="3315" y="7994"/>
                </a:lnTo>
                <a:lnTo>
                  <a:pt x="3264" y="7993"/>
                </a:lnTo>
                <a:lnTo>
                  <a:pt x="3214" y="7989"/>
                </a:lnTo>
                <a:lnTo>
                  <a:pt x="3165" y="7983"/>
                </a:lnTo>
                <a:lnTo>
                  <a:pt x="3115" y="7975"/>
                </a:lnTo>
                <a:lnTo>
                  <a:pt x="3065" y="7964"/>
                </a:lnTo>
                <a:lnTo>
                  <a:pt x="3017" y="7951"/>
                </a:lnTo>
                <a:lnTo>
                  <a:pt x="2968" y="7936"/>
                </a:lnTo>
                <a:lnTo>
                  <a:pt x="2921" y="7918"/>
                </a:lnTo>
                <a:lnTo>
                  <a:pt x="2875" y="7898"/>
                </a:lnTo>
                <a:lnTo>
                  <a:pt x="2828" y="7875"/>
                </a:lnTo>
                <a:lnTo>
                  <a:pt x="2783" y="7851"/>
                </a:lnTo>
                <a:lnTo>
                  <a:pt x="2740" y="7822"/>
                </a:lnTo>
                <a:lnTo>
                  <a:pt x="2696" y="7793"/>
                </a:lnTo>
                <a:lnTo>
                  <a:pt x="2654" y="7761"/>
                </a:lnTo>
                <a:lnTo>
                  <a:pt x="2614" y="7726"/>
                </a:lnTo>
                <a:lnTo>
                  <a:pt x="2576" y="7690"/>
                </a:lnTo>
                <a:lnTo>
                  <a:pt x="2539" y="7651"/>
                </a:lnTo>
                <a:lnTo>
                  <a:pt x="2504" y="7610"/>
                </a:lnTo>
                <a:lnTo>
                  <a:pt x="2472" y="7569"/>
                </a:lnTo>
                <a:lnTo>
                  <a:pt x="2443" y="7526"/>
                </a:lnTo>
                <a:lnTo>
                  <a:pt x="2415" y="7482"/>
                </a:lnTo>
                <a:lnTo>
                  <a:pt x="2391" y="7438"/>
                </a:lnTo>
                <a:lnTo>
                  <a:pt x="2367" y="7391"/>
                </a:lnTo>
                <a:lnTo>
                  <a:pt x="2347" y="7344"/>
                </a:lnTo>
                <a:lnTo>
                  <a:pt x="2329" y="7297"/>
                </a:lnTo>
                <a:lnTo>
                  <a:pt x="2314" y="7248"/>
                </a:lnTo>
                <a:lnTo>
                  <a:pt x="2301" y="7200"/>
                </a:lnTo>
                <a:lnTo>
                  <a:pt x="2290" y="7151"/>
                </a:lnTo>
                <a:lnTo>
                  <a:pt x="2282" y="7101"/>
                </a:lnTo>
                <a:lnTo>
                  <a:pt x="2276" y="7051"/>
                </a:lnTo>
                <a:lnTo>
                  <a:pt x="2272" y="7001"/>
                </a:lnTo>
                <a:lnTo>
                  <a:pt x="2271" y="6951"/>
                </a:lnTo>
                <a:lnTo>
                  <a:pt x="2272" y="6900"/>
                </a:lnTo>
                <a:lnTo>
                  <a:pt x="2276" y="6851"/>
                </a:lnTo>
                <a:lnTo>
                  <a:pt x="2282" y="6801"/>
                </a:lnTo>
                <a:lnTo>
                  <a:pt x="2290" y="6751"/>
                </a:lnTo>
                <a:lnTo>
                  <a:pt x="2301" y="6701"/>
                </a:lnTo>
                <a:lnTo>
                  <a:pt x="2314" y="6653"/>
                </a:lnTo>
                <a:lnTo>
                  <a:pt x="2329" y="6604"/>
                </a:lnTo>
                <a:lnTo>
                  <a:pt x="2347" y="6557"/>
                </a:lnTo>
                <a:lnTo>
                  <a:pt x="2367" y="6511"/>
                </a:lnTo>
                <a:lnTo>
                  <a:pt x="2391" y="6465"/>
                </a:lnTo>
                <a:lnTo>
                  <a:pt x="2415" y="6420"/>
                </a:lnTo>
                <a:lnTo>
                  <a:pt x="2443" y="6376"/>
                </a:lnTo>
                <a:lnTo>
                  <a:pt x="2472" y="6332"/>
                </a:lnTo>
                <a:lnTo>
                  <a:pt x="2504" y="6291"/>
                </a:lnTo>
                <a:lnTo>
                  <a:pt x="2539" y="6251"/>
                </a:lnTo>
                <a:lnTo>
                  <a:pt x="2576" y="6213"/>
                </a:lnTo>
                <a:lnTo>
                  <a:pt x="3746" y="5041"/>
                </a:lnTo>
                <a:lnTo>
                  <a:pt x="1045" y="5041"/>
                </a:lnTo>
                <a:lnTo>
                  <a:pt x="990" y="5040"/>
                </a:lnTo>
                <a:lnTo>
                  <a:pt x="938" y="5036"/>
                </a:lnTo>
                <a:lnTo>
                  <a:pt x="886" y="5029"/>
                </a:lnTo>
                <a:lnTo>
                  <a:pt x="834" y="5020"/>
                </a:lnTo>
                <a:lnTo>
                  <a:pt x="785" y="5009"/>
                </a:lnTo>
                <a:lnTo>
                  <a:pt x="735" y="4995"/>
                </a:lnTo>
                <a:lnTo>
                  <a:pt x="686" y="4978"/>
                </a:lnTo>
                <a:lnTo>
                  <a:pt x="639" y="4959"/>
                </a:lnTo>
                <a:lnTo>
                  <a:pt x="593" y="4938"/>
                </a:lnTo>
                <a:lnTo>
                  <a:pt x="548" y="4916"/>
                </a:lnTo>
                <a:lnTo>
                  <a:pt x="504" y="4890"/>
                </a:lnTo>
                <a:lnTo>
                  <a:pt x="461" y="4862"/>
                </a:lnTo>
                <a:lnTo>
                  <a:pt x="420" y="4834"/>
                </a:lnTo>
                <a:lnTo>
                  <a:pt x="381" y="4802"/>
                </a:lnTo>
                <a:lnTo>
                  <a:pt x="343" y="4770"/>
                </a:lnTo>
                <a:lnTo>
                  <a:pt x="306" y="4735"/>
                </a:lnTo>
                <a:lnTo>
                  <a:pt x="272" y="4699"/>
                </a:lnTo>
                <a:lnTo>
                  <a:pt x="239" y="4661"/>
                </a:lnTo>
                <a:lnTo>
                  <a:pt x="208" y="4621"/>
                </a:lnTo>
                <a:lnTo>
                  <a:pt x="179" y="4581"/>
                </a:lnTo>
                <a:lnTo>
                  <a:pt x="151" y="4538"/>
                </a:lnTo>
                <a:lnTo>
                  <a:pt x="126" y="4494"/>
                </a:lnTo>
                <a:lnTo>
                  <a:pt x="103" y="4449"/>
                </a:lnTo>
                <a:lnTo>
                  <a:pt x="81" y="4403"/>
                </a:lnTo>
                <a:lnTo>
                  <a:pt x="64" y="4356"/>
                </a:lnTo>
                <a:lnTo>
                  <a:pt x="47" y="4307"/>
                </a:lnTo>
                <a:lnTo>
                  <a:pt x="33" y="4258"/>
                </a:lnTo>
                <a:lnTo>
                  <a:pt x="21" y="4207"/>
                </a:lnTo>
                <a:lnTo>
                  <a:pt x="12" y="4156"/>
                </a:lnTo>
                <a:lnTo>
                  <a:pt x="5" y="4104"/>
                </a:lnTo>
                <a:lnTo>
                  <a:pt x="1" y="4051"/>
                </a:lnTo>
                <a:lnTo>
                  <a:pt x="0" y="3997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89" name="KSO_Shape"/>
          <p:cNvSpPr>
            <a:spLocks/>
          </p:cNvSpPr>
          <p:nvPr/>
        </p:nvSpPr>
        <p:spPr bwMode="auto">
          <a:xfrm>
            <a:off x="10544254" y="5019573"/>
            <a:ext cx="367842" cy="402013"/>
          </a:xfrm>
          <a:custGeom>
            <a:avLst/>
            <a:gdLst>
              <a:gd name="T0" fmla="*/ 407337059 w 7313"/>
              <a:gd name="T1" fmla="*/ 407252968 h 7994"/>
              <a:gd name="T2" fmla="*/ 407337059 w 7313"/>
              <a:gd name="T3" fmla="*/ 407252968 h 7994"/>
              <a:gd name="T4" fmla="*/ 407337059 w 7313"/>
              <a:gd name="T5" fmla="*/ 407252968 h 7994"/>
              <a:gd name="T6" fmla="*/ 407337059 w 7313"/>
              <a:gd name="T7" fmla="*/ 407252968 h 7994"/>
              <a:gd name="T8" fmla="*/ 407337059 w 7313"/>
              <a:gd name="T9" fmla="*/ 407252968 h 7994"/>
              <a:gd name="T10" fmla="*/ 407337059 w 7313"/>
              <a:gd name="T11" fmla="*/ 407252968 h 7994"/>
              <a:gd name="T12" fmla="*/ 407337059 w 7313"/>
              <a:gd name="T13" fmla="*/ 407252968 h 7994"/>
              <a:gd name="T14" fmla="*/ 407337059 w 7313"/>
              <a:gd name="T15" fmla="*/ 407252968 h 7994"/>
              <a:gd name="T16" fmla="*/ 407337059 w 7313"/>
              <a:gd name="T17" fmla="*/ 407252968 h 7994"/>
              <a:gd name="T18" fmla="*/ 407337059 w 7313"/>
              <a:gd name="T19" fmla="*/ 407252968 h 7994"/>
              <a:gd name="T20" fmla="*/ 407337059 w 7313"/>
              <a:gd name="T21" fmla="*/ 407252968 h 7994"/>
              <a:gd name="T22" fmla="*/ 407337059 w 7313"/>
              <a:gd name="T23" fmla="*/ 407252968 h 7994"/>
              <a:gd name="T24" fmla="*/ 407337059 w 7313"/>
              <a:gd name="T25" fmla="*/ 407252968 h 7994"/>
              <a:gd name="T26" fmla="*/ 407337059 w 7313"/>
              <a:gd name="T27" fmla="*/ 407252968 h 7994"/>
              <a:gd name="T28" fmla="*/ 407337059 w 7313"/>
              <a:gd name="T29" fmla="*/ 407252968 h 7994"/>
              <a:gd name="T30" fmla="*/ 407337059 w 7313"/>
              <a:gd name="T31" fmla="*/ 407252968 h 7994"/>
              <a:gd name="T32" fmla="*/ 407337059 w 7313"/>
              <a:gd name="T33" fmla="*/ 407252968 h 7994"/>
              <a:gd name="T34" fmla="*/ 407337059 w 7313"/>
              <a:gd name="T35" fmla="*/ 407252968 h 7994"/>
              <a:gd name="T36" fmla="*/ 407337059 w 7313"/>
              <a:gd name="T37" fmla="*/ 407252968 h 7994"/>
              <a:gd name="T38" fmla="*/ 407337059 w 7313"/>
              <a:gd name="T39" fmla="*/ 407252968 h 7994"/>
              <a:gd name="T40" fmla="*/ 407337059 w 7313"/>
              <a:gd name="T41" fmla="*/ 407252968 h 7994"/>
              <a:gd name="T42" fmla="*/ 407337059 w 7313"/>
              <a:gd name="T43" fmla="*/ 407252968 h 7994"/>
              <a:gd name="T44" fmla="*/ 407337059 w 7313"/>
              <a:gd name="T45" fmla="*/ 407252968 h 7994"/>
              <a:gd name="T46" fmla="*/ 407337059 w 7313"/>
              <a:gd name="T47" fmla="*/ 407252968 h 7994"/>
              <a:gd name="T48" fmla="*/ 407337059 w 7313"/>
              <a:gd name="T49" fmla="*/ 407252968 h 7994"/>
              <a:gd name="T50" fmla="*/ 407337059 w 7313"/>
              <a:gd name="T51" fmla="*/ 407252968 h 7994"/>
              <a:gd name="T52" fmla="*/ 407337059 w 7313"/>
              <a:gd name="T53" fmla="*/ 407252968 h 7994"/>
              <a:gd name="T54" fmla="*/ 407337059 w 7313"/>
              <a:gd name="T55" fmla="*/ 407252968 h 7994"/>
              <a:gd name="T56" fmla="*/ 407337059 w 7313"/>
              <a:gd name="T57" fmla="*/ 407252968 h 7994"/>
              <a:gd name="T58" fmla="*/ 407337059 w 7313"/>
              <a:gd name="T59" fmla="*/ 407252968 h 7994"/>
              <a:gd name="T60" fmla="*/ 407337059 w 7313"/>
              <a:gd name="T61" fmla="*/ 407252968 h 7994"/>
              <a:gd name="T62" fmla="*/ 407337059 w 7313"/>
              <a:gd name="T63" fmla="*/ 407252968 h 7994"/>
              <a:gd name="T64" fmla="*/ 407337059 w 7313"/>
              <a:gd name="T65" fmla="*/ 407252968 h 7994"/>
              <a:gd name="T66" fmla="*/ 407337059 w 7313"/>
              <a:gd name="T67" fmla="*/ 407252968 h 7994"/>
              <a:gd name="T68" fmla="*/ 407337059 w 7313"/>
              <a:gd name="T69" fmla="*/ 407252968 h 7994"/>
              <a:gd name="T70" fmla="*/ 407337059 w 7313"/>
              <a:gd name="T71" fmla="*/ 407252968 h 7994"/>
              <a:gd name="T72" fmla="*/ 407337059 w 7313"/>
              <a:gd name="T73" fmla="*/ 407252968 h 7994"/>
              <a:gd name="T74" fmla="*/ 407337059 w 7313"/>
              <a:gd name="T75" fmla="*/ 407252968 h 7994"/>
              <a:gd name="T76" fmla="*/ 407337059 w 7313"/>
              <a:gd name="T77" fmla="*/ 407252968 h 7994"/>
              <a:gd name="T78" fmla="*/ 407337059 w 7313"/>
              <a:gd name="T79" fmla="*/ 407252968 h 7994"/>
              <a:gd name="T80" fmla="*/ 407337059 w 7313"/>
              <a:gd name="T81" fmla="*/ 407252968 h 7994"/>
              <a:gd name="T82" fmla="*/ 407337059 w 7313"/>
              <a:gd name="T83" fmla="*/ 407252968 h 7994"/>
              <a:gd name="T84" fmla="*/ 407337059 w 7313"/>
              <a:gd name="T85" fmla="*/ 407252968 h 7994"/>
              <a:gd name="T86" fmla="*/ 407337059 w 7313"/>
              <a:gd name="T87" fmla="*/ 407252968 h 7994"/>
              <a:gd name="T88" fmla="*/ 407337059 w 7313"/>
              <a:gd name="T89" fmla="*/ 407252968 h 7994"/>
              <a:gd name="T90" fmla="*/ 407337059 w 7313"/>
              <a:gd name="T91" fmla="*/ 407252968 h 7994"/>
              <a:gd name="T92" fmla="*/ 407337059 w 7313"/>
              <a:gd name="T93" fmla="*/ 407252968 h 7994"/>
              <a:gd name="T94" fmla="*/ 407337059 w 7313"/>
              <a:gd name="T95" fmla="*/ 407252968 h 7994"/>
              <a:gd name="T96" fmla="*/ 407337059 w 7313"/>
              <a:gd name="T97" fmla="*/ 407252968 h 7994"/>
              <a:gd name="T98" fmla="*/ 407337059 w 7313"/>
              <a:gd name="T99" fmla="*/ 407252968 h 7994"/>
              <a:gd name="T100" fmla="*/ 407337059 w 7313"/>
              <a:gd name="T101" fmla="*/ 407252968 h 7994"/>
              <a:gd name="T102" fmla="*/ 407337059 w 7313"/>
              <a:gd name="T103" fmla="*/ 407252968 h 79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313" h="7994">
                <a:moveTo>
                  <a:pt x="0" y="3997"/>
                </a:moveTo>
                <a:lnTo>
                  <a:pt x="0" y="3997"/>
                </a:lnTo>
                <a:lnTo>
                  <a:pt x="1" y="3944"/>
                </a:lnTo>
                <a:lnTo>
                  <a:pt x="5" y="3891"/>
                </a:lnTo>
                <a:lnTo>
                  <a:pt x="12" y="3839"/>
                </a:lnTo>
                <a:lnTo>
                  <a:pt x="21" y="3788"/>
                </a:lnTo>
                <a:lnTo>
                  <a:pt x="33" y="3737"/>
                </a:lnTo>
                <a:lnTo>
                  <a:pt x="47" y="3687"/>
                </a:lnTo>
                <a:lnTo>
                  <a:pt x="64" y="3639"/>
                </a:lnTo>
                <a:lnTo>
                  <a:pt x="81" y="3591"/>
                </a:lnTo>
                <a:lnTo>
                  <a:pt x="103" y="3545"/>
                </a:lnTo>
                <a:lnTo>
                  <a:pt x="126" y="3500"/>
                </a:lnTo>
                <a:lnTo>
                  <a:pt x="151" y="3457"/>
                </a:lnTo>
                <a:lnTo>
                  <a:pt x="179" y="3414"/>
                </a:lnTo>
                <a:lnTo>
                  <a:pt x="208" y="3373"/>
                </a:lnTo>
                <a:lnTo>
                  <a:pt x="239" y="3333"/>
                </a:lnTo>
                <a:lnTo>
                  <a:pt x="272" y="3296"/>
                </a:lnTo>
                <a:lnTo>
                  <a:pt x="306" y="3259"/>
                </a:lnTo>
                <a:lnTo>
                  <a:pt x="343" y="3225"/>
                </a:lnTo>
                <a:lnTo>
                  <a:pt x="381" y="3191"/>
                </a:lnTo>
                <a:lnTo>
                  <a:pt x="420" y="3161"/>
                </a:lnTo>
                <a:lnTo>
                  <a:pt x="461" y="3131"/>
                </a:lnTo>
                <a:lnTo>
                  <a:pt x="504" y="3104"/>
                </a:lnTo>
                <a:lnTo>
                  <a:pt x="548" y="3079"/>
                </a:lnTo>
                <a:lnTo>
                  <a:pt x="593" y="3055"/>
                </a:lnTo>
                <a:lnTo>
                  <a:pt x="639" y="3035"/>
                </a:lnTo>
                <a:lnTo>
                  <a:pt x="686" y="3016"/>
                </a:lnTo>
                <a:lnTo>
                  <a:pt x="735" y="3000"/>
                </a:lnTo>
                <a:lnTo>
                  <a:pt x="785" y="2986"/>
                </a:lnTo>
                <a:lnTo>
                  <a:pt x="834" y="2974"/>
                </a:lnTo>
                <a:lnTo>
                  <a:pt x="886" y="2964"/>
                </a:lnTo>
                <a:lnTo>
                  <a:pt x="938" y="2957"/>
                </a:lnTo>
                <a:lnTo>
                  <a:pt x="990" y="2954"/>
                </a:lnTo>
                <a:lnTo>
                  <a:pt x="1045" y="2952"/>
                </a:lnTo>
                <a:lnTo>
                  <a:pt x="3746" y="2952"/>
                </a:lnTo>
                <a:lnTo>
                  <a:pt x="2576" y="1782"/>
                </a:lnTo>
                <a:lnTo>
                  <a:pt x="2539" y="1743"/>
                </a:lnTo>
                <a:lnTo>
                  <a:pt x="2504" y="1703"/>
                </a:lnTo>
                <a:lnTo>
                  <a:pt x="2472" y="1661"/>
                </a:lnTo>
                <a:lnTo>
                  <a:pt x="2443" y="1619"/>
                </a:lnTo>
                <a:lnTo>
                  <a:pt x="2415" y="1575"/>
                </a:lnTo>
                <a:lnTo>
                  <a:pt x="2391" y="1530"/>
                </a:lnTo>
                <a:lnTo>
                  <a:pt x="2367" y="1484"/>
                </a:lnTo>
                <a:lnTo>
                  <a:pt x="2347" y="1438"/>
                </a:lnTo>
                <a:lnTo>
                  <a:pt x="2329" y="1389"/>
                </a:lnTo>
                <a:lnTo>
                  <a:pt x="2314" y="1342"/>
                </a:lnTo>
                <a:lnTo>
                  <a:pt x="2301" y="1292"/>
                </a:lnTo>
                <a:lnTo>
                  <a:pt x="2290" y="1244"/>
                </a:lnTo>
                <a:lnTo>
                  <a:pt x="2282" y="1194"/>
                </a:lnTo>
                <a:lnTo>
                  <a:pt x="2276" y="1144"/>
                </a:lnTo>
                <a:lnTo>
                  <a:pt x="2272" y="1093"/>
                </a:lnTo>
                <a:lnTo>
                  <a:pt x="2271" y="1044"/>
                </a:lnTo>
                <a:lnTo>
                  <a:pt x="2272" y="994"/>
                </a:lnTo>
                <a:lnTo>
                  <a:pt x="2276" y="943"/>
                </a:lnTo>
                <a:lnTo>
                  <a:pt x="2282" y="893"/>
                </a:lnTo>
                <a:lnTo>
                  <a:pt x="2290" y="844"/>
                </a:lnTo>
                <a:lnTo>
                  <a:pt x="2301" y="794"/>
                </a:lnTo>
                <a:lnTo>
                  <a:pt x="2314" y="745"/>
                </a:lnTo>
                <a:lnTo>
                  <a:pt x="2329" y="698"/>
                </a:lnTo>
                <a:lnTo>
                  <a:pt x="2347" y="650"/>
                </a:lnTo>
                <a:lnTo>
                  <a:pt x="2367" y="603"/>
                </a:lnTo>
                <a:lnTo>
                  <a:pt x="2391" y="557"/>
                </a:lnTo>
                <a:lnTo>
                  <a:pt x="2415" y="512"/>
                </a:lnTo>
                <a:lnTo>
                  <a:pt x="2443" y="468"/>
                </a:lnTo>
                <a:lnTo>
                  <a:pt x="2472" y="426"/>
                </a:lnTo>
                <a:lnTo>
                  <a:pt x="2504" y="384"/>
                </a:lnTo>
                <a:lnTo>
                  <a:pt x="2539" y="343"/>
                </a:lnTo>
                <a:lnTo>
                  <a:pt x="2576" y="305"/>
                </a:lnTo>
                <a:lnTo>
                  <a:pt x="2614" y="268"/>
                </a:lnTo>
                <a:lnTo>
                  <a:pt x="2654" y="233"/>
                </a:lnTo>
                <a:lnTo>
                  <a:pt x="2696" y="201"/>
                </a:lnTo>
                <a:lnTo>
                  <a:pt x="2740" y="171"/>
                </a:lnTo>
                <a:lnTo>
                  <a:pt x="2783" y="144"/>
                </a:lnTo>
                <a:lnTo>
                  <a:pt x="2828" y="119"/>
                </a:lnTo>
                <a:lnTo>
                  <a:pt x="2875" y="97"/>
                </a:lnTo>
                <a:lnTo>
                  <a:pt x="2921" y="77"/>
                </a:lnTo>
                <a:lnTo>
                  <a:pt x="2968" y="59"/>
                </a:lnTo>
                <a:lnTo>
                  <a:pt x="3017" y="44"/>
                </a:lnTo>
                <a:lnTo>
                  <a:pt x="3065" y="29"/>
                </a:lnTo>
                <a:lnTo>
                  <a:pt x="3115" y="19"/>
                </a:lnTo>
                <a:lnTo>
                  <a:pt x="3165" y="10"/>
                </a:lnTo>
                <a:lnTo>
                  <a:pt x="3214" y="5"/>
                </a:lnTo>
                <a:lnTo>
                  <a:pt x="3264" y="1"/>
                </a:lnTo>
                <a:lnTo>
                  <a:pt x="3315" y="0"/>
                </a:lnTo>
                <a:lnTo>
                  <a:pt x="3365" y="1"/>
                </a:lnTo>
                <a:lnTo>
                  <a:pt x="3414" y="5"/>
                </a:lnTo>
                <a:lnTo>
                  <a:pt x="3465" y="10"/>
                </a:lnTo>
                <a:lnTo>
                  <a:pt x="3514" y="19"/>
                </a:lnTo>
                <a:lnTo>
                  <a:pt x="3563" y="29"/>
                </a:lnTo>
                <a:lnTo>
                  <a:pt x="3612" y="44"/>
                </a:lnTo>
                <a:lnTo>
                  <a:pt x="3660" y="59"/>
                </a:lnTo>
                <a:lnTo>
                  <a:pt x="3708" y="77"/>
                </a:lnTo>
                <a:lnTo>
                  <a:pt x="3755" y="97"/>
                </a:lnTo>
                <a:lnTo>
                  <a:pt x="3801" y="119"/>
                </a:lnTo>
                <a:lnTo>
                  <a:pt x="3846" y="144"/>
                </a:lnTo>
                <a:lnTo>
                  <a:pt x="3890" y="171"/>
                </a:lnTo>
                <a:lnTo>
                  <a:pt x="3933" y="201"/>
                </a:lnTo>
                <a:lnTo>
                  <a:pt x="3974" y="233"/>
                </a:lnTo>
                <a:lnTo>
                  <a:pt x="4014" y="268"/>
                </a:lnTo>
                <a:lnTo>
                  <a:pt x="4053" y="305"/>
                </a:lnTo>
                <a:lnTo>
                  <a:pt x="6965" y="3216"/>
                </a:lnTo>
                <a:lnTo>
                  <a:pt x="6987" y="3236"/>
                </a:lnTo>
                <a:lnTo>
                  <a:pt x="7009" y="3258"/>
                </a:lnTo>
                <a:lnTo>
                  <a:pt x="7043" y="3293"/>
                </a:lnTo>
                <a:lnTo>
                  <a:pt x="7076" y="3331"/>
                </a:lnTo>
                <a:lnTo>
                  <a:pt x="7106" y="3370"/>
                </a:lnTo>
                <a:lnTo>
                  <a:pt x="7134" y="3410"/>
                </a:lnTo>
                <a:lnTo>
                  <a:pt x="7161" y="3451"/>
                </a:lnTo>
                <a:lnTo>
                  <a:pt x="7185" y="3493"/>
                </a:lnTo>
                <a:lnTo>
                  <a:pt x="7208" y="3536"/>
                </a:lnTo>
                <a:lnTo>
                  <a:pt x="7228" y="3578"/>
                </a:lnTo>
                <a:lnTo>
                  <a:pt x="7245" y="3623"/>
                </a:lnTo>
                <a:lnTo>
                  <a:pt x="7261" y="3668"/>
                </a:lnTo>
                <a:lnTo>
                  <a:pt x="7275" y="3713"/>
                </a:lnTo>
                <a:lnTo>
                  <a:pt x="7286" y="3759"/>
                </a:lnTo>
                <a:lnTo>
                  <a:pt x="7296" y="3806"/>
                </a:lnTo>
                <a:lnTo>
                  <a:pt x="7303" y="3852"/>
                </a:lnTo>
                <a:lnTo>
                  <a:pt x="7308" y="3899"/>
                </a:lnTo>
                <a:lnTo>
                  <a:pt x="7312" y="3946"/>
                </a:lnTo>
                <a:lnTo>
                  <a:pt x="7312" y="3949"/>
                </a:lnTo>
                <a:lnTo>
                  <a:pt x="7312" y="3951"/>
                </a:lnTo>
                <a:lnTo>
                  <a:pt x="7313" y="3970"/>
                </a:lnTo>
                <a:lnTo>
                  <a:pt x="7313" y="3971"/>
                </a:lnTo>
                <a:lnTo>
                  <a:pt x="7313" y="3974"/>
                </a:lnTo>
                <a:lnTo>
                  <a:pt x="7313" y="3996"/>
                </a:lnTo>
                <a:lnTo>
                  <a:pt x="7313" y="3997"/>
                </a:lnTo>
                <a:lnTo>
                  <a:pt x="7313" y="3999"/>
                </a:lnTo>
                <a:lnTo>
                  <a:pt x="7313" y="4021"/>
                </a:lnTo>
                <a:lnTo>
                  <a:pt x="7311" y="4070"/>
                </a:lnTo>
                <a:lnTo>
                  <a:pt x="7306" y="4118"/>
                </a:lnTo>
                <a:lnTo>
                  <a:pt x="7300" y="4167"/>
                </a:lnTo>
                <a:lnTo>
                  <a:pt x="7290" y="4215"/>
                </a:lnTo>
                <a:lnTo>
                  <a:pt x="7280" y="4262"/>
                </a:lnTo>
                <a:lnTo>
                  <a:pt x="7266" y="4310"/>
                </a:lnTo>
                <a:lnTo>
                  <a:pt x="7250" y="4356"/>
                </a:lnTo>
                <a:lnTo>
                  <a:pt x="7232" y="4402"/>
                </a:lnTo>
                <a:lnTo>
                  <a:pt x="7212" y="4448"/>
                </a:lnTo>
                <a:lnTo>
                  <a:pt x="7190" y="4492"/>
                </a:lnTo>
                <a:lnTo>
                  <a:pt x="7165" y="4536"/>
                </a:lnTo>
                <a:lnTo>
                  <a:pt x="7139" y="4578"/>
                </a:lnTo>
                <a:lnTo>
                  <a:pt x="7109" y="4620"/>
                </a:lnTo>
                <a:lnTo>
                  <a:pt x="7079" y="4660"/>
                </a:lnTo>
                <a:lnTo>
                  <a:pt x="7044" y="4699"/>
                </a:lnTo>
                <a:lnTo>
                  <a:pt x="7009" y="4737"/>
                </a:lnTo>
                <a:lnTo>
                  <a:pt x="6987" y="4757"/>
                </a:lnTo>
                <a:lnTo>
                  <a:pt x="6966" y="4777"/>
                </a:lnTo>
                <a:lnTo>
                  <a:pt x="4053" y="7690"/>
                </a:lnTo>
                <a:lnTo>
                  <a:pt x="4014" y="7726"/>
                </a:lnTo>
                <a:lnTo>
                  <a:pt x="3974" y="7761"/>
                </a:lnTo>
                <a:lnTo>
                  <a:pt x="3933" y="7793"/>
                </a:lnTo>
                <a:lnTo>
                  <a:pt x="3890" y="7822"/>
                </a:lnTo>
                <a:lnTo>
                  <a:pt x="3846" y="7851"/>
                </a:lnTo>
                <a:lnTo>
                  <a:pt x="3801" y="7875"/>
                </a:lnTo>
                <a:lnTo>
                  <a:pt x="3755" y="7898"/>
                </a:lnTo>
                <a:lnTo>
                  <a:pt x="3708" y="7918"/>
                </a:lnTo>
                <a:lnTo>
                  <a:pt x="3660" y="7936"/>
                </a:lnTo>
                <a:lnTo>
                  <a:pt x="3612" y="7951"/>
                </a:lnTo>
                <a:lnTo>
                  <a:pt x="3563" y="7964"/>
                </a:lnTo>
                <a:lnTo>
                  <a:pt x="3514" y="7975"/>
                </a:lnTo>
                <a:lnTo>
                  <a:pt x="3465" y="7983"/>
                </a:lnTo>
                <a:lnTo>
                  <a:pt x="3414" y="7989"/>
                </a:lnTo>
                <a:lnTo>
                  <a:pt x="3365" y="7993"/>
                </a:lnTo>
                <a:lnTo>
                  <a:pt x="3315" y="7994"/>
                </a:lnTo>
                <a:lnTo>
                  <a:pt x="3264" y="7993"/>
                </a:lnTo>
                <a:lnTo>
                  <a:pt x="3214" y="7989"/>
                </a:lnTo>
                <a:lnTo>
                  <a:pt x="3165" y="7983"/>
                </a:lnTo>
                <a:lnTo>
                  <a:pt x="3115" y="7975"/>
                </a:lnTo>
                <a:lnTo>
                  <a:pt x="3065" y="7964"/>
                </a:lnTo>
                <a:lnTo>
                  <a:pt x="3017" y="7951"/>
                </a:lnTo>
                <a:lnTo>
                  <a:pt x="2968" y="7936"/>
                </a:lnTo>
                <a:lnTo>
                  <a:pt x="2921" y="7918"/>
                </a:lnTo>
                <a:lnTo>
                  <a:pt x="2875" y="7898"/>
                </a:lnTo>
                <a:lnTo>
                  <a:pt x="2828" y="7875"/>
                </a:lnTo>
                <a:lnTo>
                  <a:pt x="2783" y="7851"/>
                </a:lnTo>
                <a:lnTo>
                  <a:pt x="2740" y="7822"/>
                </a:lnTo>
                <a:lnTo>
                  <a:pt x="2696" y="7793"/>
                </a:lnTo>
                <a:lnTo>
                  <a:pt x="2654" y="7761"/>
                </a:lnTo>
                <a:lnTo>
                  <a:pt x="2614" y="7726"/>
                </a:lnTo>
                <a:lnTo>
                  <a:pt x="2576" y="7690"/>
                </a:lnTo>
                <a:lnTo>
                  <a:pt x="2539" y="7651"/>
                </a:lnTo>
                <a:lnTo>
                  <a:pt x="2504" y="7610"/>
                </a:lnTo>
                <a:lnTo>
                  <a:pt x="2472" y="7569"/>
                </a:lnTo>
                <a:lnTo>
                  <a:pt x="2443" y="7526"/>
                </a:lnTo>
                <a:lnTo>
                  <a:pt x="2415" y="7482"/>
                </a:lnTo>
                <a:lnTo>
                  <a:pt x="2391" y="7438"/>
                </a:lnTo>
                <a:lnTo>
                  <a:pt x="2367" y="7391"/>
                </a:lnTo>
                <a:lnTo>
                  <a:pt x="2347" y="7344"/>
                </a:lnTo>
                <a:lnTo>
                  <a:pt x="2329" y="7297"/>
                </a:lnTo>
                <a:lnTo>
                  <a:pt x="2314" y="7248"/>
                </a:lnTo>
                <a:lnTo>
                  <a:pt x="2301" y="7200"/>
                </a:lnTo>
                <a:lnTo>
                  <a:pt x="2290" y="7151"/>
                </a:lnTo>
                <a:lnTo>
                  <a:pt x="2282" y="7101"/>
                </a:lnTo>
                <a:lnTo>
                  <a:pt x="2276" y="7051"/>
                </a:lnTo>
                <a:lnTo>
                  <a:pt x="2272" y="7001"/>
                </a:lnTo>
                <a:lnTo>
                  <a:pt x="2271" y="6951"/>
                </a:lnTo>
                <a:lnTo>
                  <a:pt x="2272" y="6900"/>
                </a:lnTo>
                <a:lnTo>
                  <a:pt x="2276" y="6851"/>
                </a:lnTo>
                <a:lnTo>
                  <a:pt x="2282" y="6801"/>
                </a:lnTo>
                <a:lnTo>
                  <a:pt x="2290" y="6751"/>
                </a:lnTo>
                <a:lnTo>
                  <a:pt x="2301" y="6701"/>
                </a:lnTo>
                <a:lnTo>
                  <a:pt x="2314" y="6653"/>
                </a:lnTo>
                <a:lnTo>
                  <a:pt x="2329" y="6604"/>
                </a:lnTo>
                <a:lnTo>
                  <a:pt x="2347" y="6557"/>
                </a:lnTo>
                <a:lnTo>
                  <a:pt x="2367" y="6511"/>
                </a:lnTo>
                <a:lnTo>
                  <a:pt x="2391" y="6465"/>
                </a:lnTo>
                <a:lnTo>
                  <a:pt x="2415" y="6420"/>
                </a:lnTo>
                <a:lnTo>
                  <a:pt x="2443" y="6376"/>
                </a:lnTo>
                <a:lnTo>
                  <a:pt x="2472" y="6332"/>
                </a:lnTo>
                <a:lnTo>
                  <a:pt x="2504" y="6291"/>
                </a:lnTo>
                <a:lnTo>
                  <a:pt x="2539" y="6251"/>
                </a:lnTo>
                <a:lnTo>
                  <a:pt x="2576" y="6213"/>
                </a:lnTo>
                <a:lnTo>
                  <a:pt x="3746" y="5041"/>
                </a:lnTo>
                <a:lnTo>
                  <a:pt x="1045" y="5041"/>
                </a:lnTo>
                <a:lnTo>
                  <a:pt x="990" y="5040"/>
                </a:lnTo>
                <a:lnTo>
                  <a:pt x="938" y="5036"/>
                </a:lnTo>
                <a:lnTo>
                  <a:pt x="886" y="5029"/>
                </a:lnTo>
                <a:lnTo>
                  <a:pt x="834" y="5020"/>
                </a:lnTo>
                <a:lnTo>
                  <a:pt x="785" y="5009"/>
                </a:lnTo>
                <a:lnTo>
                  <a:pt x="735" y="4995"/>
                </a:lnTo>
                <a:lnTo>
                  <a:pt x="686" y="4978"/>
                </a:lnTo>
                <a:lnTo>
                  <a:pt x="639" y="4959"/>
                </a:lnTo>
                <a:lnTo>
                  <a:pt x="593" y="4938"/>
                </a:lnTo>
                <a:lnTo>
                  <a:pt x="548" y="4916"/>
                </a:lnTo>
                <a:lnTo>
                  <a:pt x="504" y="4890"/>
                </a:lnTo>
                <a:lnTo>
                  <a:pt x="461" y="4862"/>
                </a:lnTo>
                <a:lnTo>
                  <a:pt x="420" y="4834"/>
                </a:lnTo>
                <a:lnTo>
                  <a:pt x="381" y="4802"/>
                </a:lnTo>
                <a:lnTo>
                  <a:pt x="343" y="4770"/>
                </a:lnTo>
                <a:lnTo>
                  <a:pt x="306" y="4735"/>
                </a:lnTo>
                <a:lnTo>
                  <a:pt x="272" y="4699"/>
                </a:lnTo>
                <a:lnTo>
                  <a:pt x="239" y="4661"/>
                </a:lnTo>
                <a:lnTo>
                  <a:pt x="208" y="4621"/>
                </a:lnTo>
                <a:lnTo>
                  <a:pt x="179" y="4581"/>
                </a:lnTo>
                <a:lnTo>
                  <a:pt x="151" y="4538"/>
                </a:lnTo>
                <a:lnTo>
                  <a:pt x="126" y="4494"/>
                </a:lnTo>
                <a:lnTo>
                  <a:pt x="103" y="4449"/>
                </a:lnTo>
                <a:lnTo>
                  <a:pt x="81" y="4403"/>
                </a:lnTo>
                <a:lnTo>
                  <a:pt x="64" y="4356"/>
                </a:lnTo>
                <a:lnTo>
                  <a:pt x="47" y="4307"/>
                </a:lnTo>
                <a:lnTo>
                  <a:pt x="33" y="4258"/>
                </a:lnTo>
                <a:lnTo>
                  <a:pt x="21" y="4207"/>
                </a:lnTo>
                <a:lnTo>
                  <a:pt x="12" y="4156"/>
                </a:lnTo>
                <a:lnTo>
                  <a:pt x="5" y="4104"/>
                </a:lnTo>
                <a:lnTo>
                  <a:pt x="1" y="4051"/>
                </a:lnTo>
                <a:lnTo>
                  <a:pt x="0" y="3997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>
          <a:xfrm>
            <a:off x="454025" y="1198563"/>
            <a:ext cx="10220325" cy="604837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TW" altLang="en-US" sz="32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北區各國中集體現場報名時程建議表</a:t>
            </a:r>
          </a:p>
        </p:txBody>
      </p:sp>
      <p:sp>
        <p:nvSpPr>
          <p:cNvPr id="35843" name="標題 1"/>
          <p:cNvSpPr>
            <a:spLocks noGrp="1"/>
          </p:cNvSpPr>
          <p:nvPr>
            <p:ph type="title"/>
          </p:nvPr>
        </p:nvSpPr>
        <p:spPr>
          <a:xfrm>
            <a:off x="542925" y="1651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報名方式（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6/12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02684"/>
              </p:ext>
            </p:extLst>
          </p:nvPr>
        </p:nvGraphicFramePr>
        <p:xfrm>
          <a:off x="427038" y="1844675"/>
          <a:ext cx="7135812" cy="4849814"/>
        </p:xfrm>
        <a:graphic>
          <a:graphicData uri="http://schemas.openxmlformats.org/drawingml/2006/table">
            <a:tbl>
              <a:tblPr/>
              <a:tblGrid>
                <a:gridCol w="173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11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報名日期</a:t>
                      </a:r>
                    </a:p>
                  </a:txBody>
                  <a:tcPr marL="68587" marR="685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報名時段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區域學校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01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sz="2000" b="1" kern="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星期</a:t>
                      </a:r>
                      <a:r>
                        <a:rPr lang="zh-TW" alt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日）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9:00-12:00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新北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市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公私立國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基隆市公私立國中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lang="zh-TW" sz="20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13:00-15:00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宜蘭縣公私立國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中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花蓮縣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公私立國中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15:00-16:00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各校報名資料彙整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259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sz="2000" b="1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（星期一）</a:t>
                      </a:r>
                    </a:p>
                  </a:txBody>
                  <a:tcPr marL="68587" marR="6858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9:00-12:00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臺北市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公私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立國中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9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13:00-15:00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新竹縣（市）公私立國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桃園市公私立國中</a:t>
                      </a:r>
                      <a:endParaRPr lang="zh-TW" sz="20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15:00-16:00</a:t>
                      </a:r>
                      <a:endParaRPr lang="zh-TW" sz="2000" kern="100" dirty="0">
                        <a:latin typeface="Ebrima" pitchFamily="2" charset="0"/>
                        <a:ea typeface="新細明體"/>
                        <a:cs typeface="Ebrima" pitchFamily="2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各校報名資料彙整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562850" y="1185863"/>
            <a:ext cx="456882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注意事項：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報名地點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-</a:t>
            </a:r>
            <a:b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臺北市忠孝東路三段</a:t>
            </a: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國立臺北科技大學億光大樓</a:t>
            </a:r>
            <a:r>
              <a: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樓集思會議中心艾爾法廳</a:t>
            </a:r>
            <a:endParaRPr lang="en-US" altLang="zh-TW" sz="22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親臨現場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報名三小時前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，請先上傳免試生報名資料至「國中集體報名系統」。</a:t>
            </a:r>
          </a:p>
          <a:p>
            <a:pPr marL="361950" indent="-36195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arenR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現場集體報名北區五專聯合免試入學，國中承辦人員請攜帶：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812800" lvl="1" indent="-3556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個人職章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12800" lvl="1" indent="-3556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1778000" algn="l"/>
                <a:tab pos="1892300" algn="l"/>
                <a:tab pos="2400300" algn="l"/>
              </a:tabLst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學校戳章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7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02750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AC4685-5561-4D8D-A6CD-3C5FA751690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zh-TW" altLang="en-US" sz="2600" smtClean="0"/>
          </a:p>
        </p:txBody>
      </p:sp>
      <p:pic>
        <p:nvPicPr>
          <p:cNvPr id="35876" name="Picture 2" descr="https://encrypted-tbn3.gstatic.com/images?q=tbn:ANd9GcRJwaL-T9nDN6ysicQXX-9XtguFWx84et1Z-lKpbLQlvmyzdmVy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>
            <a:fillRect/>
          </a:stretch>
        </p:blipFill>
        <p:spPr bwMode="auto">
          <a:xfrm>
            <a:off x="9975850" y="53340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50038" y="5287963"/>
            <a:ext cx="5153025" cy="5651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國中學校老師集體報名系統上傳報名資料後，可於系統下載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「報名資料確認單」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確認報名人數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繳費金額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後，再點選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報名資料確認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dirty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、報名作業－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報名費繳交說明（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/12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5972175" y="3011488"/>
            <a:ext cx="3314700" cy="2009775"/>
          </a:xfrm>
          <a:prstGeom prst="rect">
            <a:avLst/>
          </a:prstGeom>
          <a:solidFill>
            <a:srgbClr val="FFEC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免試生報名作業費</a:t>
            </a:r>
            <a:endParaRPr lang="en-US" altLang="zh-TW" sz="3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報名人數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（依報名免試生人數計算）</a:t>
            </a:r>
          </a:p>
        </p:txBody>
      </p:sp>
      <p:grpSp>
        <p:nvGrpSpPr>
          <p:cNvPr id="40965" name="群組 22"/>
          <p:cNvGrpSpPr>
            <a:grpSpLocks/>
          </p:cNvGrpSpPr>
          <p:nvPr/>
        </p:nvGrpSpPr>
        <p:grpSpPr bwMode="auto">
          <a:xfrm>
            <a:off x="519113" y="2552700"/>
            <a:ext cx="4600575" cy="3798888"/>
            <a:chOff x="519112" y="3048000"/>
            <a:chExt cx="4600575" cy="1906208"/>
          </a:xfrm>
        </p:grpSpPr>
        <p:sp>
          <p:nvSpPr>
            <p:cNvPr id="10" name="矩形 9"/>
            <p:cNvSpPr/>
            <p:nvPr/>
          </p:nvSpPr>
          <p:spPr>
            <a:xfrm>
              <a:off x="519112" y="3048000"/>
              <a:ext cx="2152650" cy="91447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一般生</a:t>
              </a:r>
              <a:r>
                <a:rPr lang="en-US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（特殊境遇家庭</a:t>
              </a:r>
              <a:r>
                <a:rPr lang="zh-TW" alt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en-US" altLang="zh-TW" sz="1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檢附在報名期間內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有效之「特殊境遇家庭子女身分認定證明文件」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300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34987" y="4039738"/>
              <a:ext cx="2152650" cy="914470"/>
            </a:xfrm>
            <a:prstGeom prst="rect">
              <a:avLst/>
            </a:prstGeom>
            <a:solidFill>
              <a:srgbClr val="FFEB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低收入戶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檢附報名期間內有效之「低收入戶證明文件」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967037" y="3048000"/>
              <a:ext cx="2152650" cy="914470"/>
            </a:xfrm>
            <a:prstGeom prst="rect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中低收入戶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120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檢附報名期間內有效之「中低收入戶證明文件」</a:t>
              </a:r>
              <a:endParaRPr lang="en-US" altLang="zh-TW" sz="1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55924" y="4039738"/>
              <a:ext cx="2152650" cy="9144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失業戶子女</a:t>
              </a:r>
              <a:endParaRPr lang="en-US" altLang="zh-TW" sz="3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0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檢附報名期間內有效之「直系血親尊親屬支領失業給付證明文件」</a:t>
              </a:r>
            </a:p>
          </p:txBody>
        </p:sp>
      </p:grpSp>
      <p:sp>
        <p:nvSpPr>
          <p:cNvPr id="40966" name="文字方塊 16"/>
          <p:cNvSpPr txBox="1">
            <a:spLocks noChangeArrowheads="1"/>
          </p:cNvSpPr>
          <p:nvPr/>
        </p:nvSpPr>
        <p:spPr bwMode="auto">
          <a:xfrm>
            <a:off x="1158875" y="1592263"/>
            <a:ext cx="305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各繳費身分報名費</a:t>
            </a:r>
          </a:p>
        </p:txBody>
      </p:sp>
      <p:sp>
        <p:nvSpPr>
          <p:cNvPr id="40967" name="文字方塊 18"/>
          <p:cNvSpPr txBox="1">
            <a:spLocks noChangeArrowheads="1"/>
          </p:cNvSpPr>
          <p:nvPr/>
        </p:nvSpPr>
        <p:spPr bwMode="auto">
          <a:xfrm>
            <a:off x="9707563" y="1628775"/>
            <a:ext cx="2249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應繳報名費</a:t>
            </a:r>
          </a:p>
        </p:txBody>
      </p:sp>
      <p:sp>
        <p:nvSpPr>
          <p:cNvPr id="40968" name="文字方塊 19"/>
          <p:cNvSpPr txBox="1">
            <a:spLocks noChangeArrowheads="1"/>
          </p:cNvSpPr>
          <p:nvPr/>
        </p:nvSpPr>
        <p:spPr bwMode="auto">
          <a:xfrm>
            <a:off x="5210175" y="3552825"/>
            <a:ext cx="671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8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9" name="文字方塊 20"/>
          <p:cNvSpPr txBox="1">
            <a:spLocks noChangeArrowheads="1"/>
          </p:cNvSpPr>
          <p:nvPr/>
        </p:nvSpPr>
        <p:spPr bwMode="auto">
          <a:xfrm>
            <a:off x="9296400" y="3667125"/>
            <a:ext cx="825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500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</a:p>
        </p:txBody>
      </p:sp>
      <p:sp>
        <p:nvSpPr>
          <p:cNvPr id="40970" name="文字方塊 23"/>
          <p:cNvSpPr txBox="1">
            <a:spLocks noChangeArrowheads="1"/>
          </p:cNvSpPr>
          <p:nvPr/>
        </p:nvSpPr>
        <p:spPr bwMode="auto">
          <a:xfrm>
            <a:off x="5810250" y="1600200"/>
            <a:ext cx="341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國中學校自留作業費</a:t>
            </a:r>
          </a:p>
        </p:txBody>
      </p:sp>
      <p:sp>
        <p:nvSpPr>
          <p:cNvPr id="18" name="矩形 17"/>
          <p:cNvSpPr/>
          <p:nvPr/>
        </p:nvSpPr>
        <p:spPr>
          <a:xfrm>
            <a:off x="10004425" y="2982913"/>
            <a:ext cx="1914525" cy="2038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國中集體報名費</a:t>
            </a:r>
            <a:endParaRPr lang="en-US" altLang="zh-TW" sz="30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左中括弧 24"/>
          <p:cNvSpPr/>
          <p:nvPr/>
        </p:nvSpPr>
        <p:spPr>
          <a:xfrm rot="5400000">
            <a:off x="2643187" y="6351"/>
            <a:ext cx="276225" cy="462915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" name="左中括弧 25"/>
          <p:cNvSpPr/>
          <p:nvPr/>
        </p:nvSpPr>
        <p:spPr>
          <a:xfrm rot="5400000">
            <a:off x="7442994" y="553244"/>
            <a:ext cx="233362" cy="34925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7" name="左中括弧 26"/>
          <p:cNvSpPr/>
          <p:nvPr/>
        </p:nvSpPr>
        <p:spPr>
          <a:xfrm rot="5400000">
            <a:off x="10852944" y="1334294"/>
            <a:ext cx="233362" cy="1930400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0975" name="矩形 1"/>
          <p:cNvSpPr>
            <a:spLocks noChangeArrowheads="1"/>
          </p:cNvSpPr>
          <p:nvPr/>
        </p:nvSpPr>
        <p:spPr bwMode="auto">
          <a:xfrm>
            <a:off x="614363" y="6445250"/>
            <a:ext cx="447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（報名費減免方式請參照招生簡章第</a:t>
            </a:r>
            <a:r>
              <a:rPr lang="en-US" altLang="zh-TW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endParaRPr lang="en-US" altLang="zh-TW" sz="180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76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515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FA77476-528F-4181-B282-4B8F4925C853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zh-TW" altLang="en-US" sz="2600" dirty="0" smtClean="0"/>
          </a:p>
        </p:txBody>
      </p:sp>
      <p:grpSp>
        <p:nvGrpSpPr>
          <p:cNvPr id="29" name="Group 15"/>
          <p:cNvGrpSpPr>
            <a:grpSpLocks noChangeAspect="1"/>
          </p:cNvGrpSpPr>
          <p:nvPr/>
        </p:nvGrpSpPr>
        <p:grpSpPr bwMode="auto">
          <a:xfrm rot="1041293">
            <a:off x="5912855" y="5221147"/>
            <a:ext cx="909570" cy="1018855"/>
            <a:chOff x="3415" y="1072"/>
            <a:chExt cx="541" cy="606"/>
          </a:xfrm>
          <a:solidFill>
            <a:srgbClr val="FFFF00"/>
          </a:solidFill>
        </p:grpSpPr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050" y="1181100"/>
            <a:ext cx="11010900" cy="47815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完成學生報名檔案上傳國中集體報名系統後，列印報名表件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表一、報名人數統計表。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繳費證明影本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黏貼於此表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4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表二、集體通訊報名繳費清單。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表三、集體通訊免收報名費名冊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表四、報名學生名冊。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學校排列）</a:t>
            </a:r>
            <a:endParaRPr lang="zh-TW" altLang="zh-TW" sz="24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表五、集體通訊報名學生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超額比序項目積分列表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表六、報名資料袋封面。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（每招生學校一張）</a:t>
            </a: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zh-TW" alt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報名表依學校分類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，放入大信封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袋內（每校一袋）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「報名資料袋封面」黏貼</a:t>
            </a:r>
            <a:r>
              <a:rPr lang="zh-TW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信封上或</a:t>
            </a:r>
            <a:r>
              <a:rPr lang="zh-TW" alt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夾於報名表首頁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做為封面以辦識</a:t>
            </a:r>
            <a:r>
              <a:rPr lang="zh-TW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36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表七、報名招生學校資料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檢核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表。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67" name="標題 1"/>
          <p:cNvSpPr>
            <a:spLocks noGrp="1"/>
          </p:cNvSpPr>
          <p:nvPr>
            <p:ph type="title"/>
          </p:nvPr>
        </p:nvSpPr>
        <p:spPr>
          <a:xfrm>
            <a:off x="819150" y="1619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/12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868" name="Picture 2" descr="http://www.zhico.com.tw/images/0/BS00136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168525"/>
            <a:ext cx="20018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65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3B665C6-100C-4809-A521-10D52B742AA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535863" y="3876675"/>
            <a:ext cx="1854200" cy="50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Rectangle 10"/>
          <p:cNvSpPr txBox="1">
            <a:spLocks/>
          </p:cNvSpPr>
          <p:nvPr/>
        </p:nvSpPr>
        <p:spPr>
          <a:xfrm>
            <a:off x="1184275" y="1366838"/>
            <a:ext cx="10666413" cy="45386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714375" indent="-714375" eaLnBrk="1" fontAlgn="auto" hangingPunct="1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學生報名表件彙整順序　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4375" indent="-714375" eaLnBrk="1" fontAlgn="auto" hangingPunct="1">
              <a:spcAft>
                <a:spcPts val="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Step 1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依免試生報名學校分類</a:t>
            </a: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依報名學校代碼由小至大排序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168400" indent="-1168400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Step 2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依國中集體報名系統列印之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「報名學生名冊」（表四）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順序排序學生報名表。</a:t>
            </a:r>
          </a:p>
          <a:p>
            <a:pPr marL="1612900" lvl="2" indent="-44450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AutoNum type="circleNumWdWhitePlain"/>
              <a:tabLst>
                <a:tab pos="1524000" algn="l"/>
              </a:tabLst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先依序抽離「特種生」報名表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黃色報名表排放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612900" lvl="2" indent="-44450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AutoNum type="circleNumWdWhitePlain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再排放「一般生」報名表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白色報名表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714375" indent="-714375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Step 3 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由集體報名系統列印出之「</a:t>
            </a:r>
            <a:r>
              <a:rPr lang="zh-TW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報名資料袋封面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（表六，每招生學校一張）置於第一份報名表前做為封面。</a:t>
            </a:r>
            <a:endParaRPr lang="en-US" altLang="zh-TW" sz="2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77075" y="4459288"/>
            <a:ext cx="1939925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6205538"/>
            <a:ext cx="12192000" cy="431800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　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報名表件彙整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請參照手冊第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國中集體報名作業要點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」五、報名表件彙整。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4" name="標題 1"/>
          <p:cNvSpPr>
            <a:spLocks noGrp="1"/>
          </p:cNvSpPr>
          <p:nvPr>
            <p:ph type="title"/>
          </p:nvPr>
        </p:nvSpPr>
        <p:spPr>
          <a:xfrm>
            <a:off x="819150" y="1270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/12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7896" name="Picture 4" descr="http://www.tfif.org.tw/uploadfile/images/70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143000"/>
            <a:ext cx="968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34500" y="63706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11C145-BDD5-49C0-8524-14BD6CF8EF19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zh-TW" altLang="en-US" sz="2600" smtClean="0"/>
          </a:p>
        </p:txBody>
      </p:sp>
      <p:grpSp>
        <p:nvGrpSpPr>
          <p:cNvPr id="11" name="Group 15"/>
          <p:cNvGrpSpPr>
            <a:grpSpLocks noChangeAspect="1"/>
          </p:cNvGrpSpPr>
          <p:nvPr/>
        </p:nvGrpSpPr>
        <p:grpSpPr bwMode="auto">
          <a:xfrm>
            <a:off x="703575" y="5818909"/>
            <a:ext cx="656231" cy="735077"/>
            <a:chOff x="3415" y="1072"/>
            <a:chExt cx="541" cy="606"/>
          </a:xfrm>
          <a:solidFill>
            <a:srgbClr val="FFFF00"/>
          </a:solidFill>
        </p:grpSpPr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1270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th-TH" sz="2268" kern="0">
                <a:ln w="34925"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919118" y="2737960"/>
            <a:ext cx="1643062" cy="438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8916" name="標題 1"/>
          <p:cNvSpPr>
            <a:spLocks noGrp="1"/>
          </p:cNvSpPr>
          <p:nvPr>
            <p:ph type="title"/>
          </p:nvPr>
        </p:nvSpPr>
        <p:spPr>
          <a:xfrm>
            <a:off x="828675" y="158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10/12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6086475" y="2737960"/>
            <a:ext cx="1611312" cy="438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4377389" y="5011373"/>
            <a:ext cx="7370545" cy="523875"/>
            <a:chOff x="4343400" y="3467100"/>
            <a:chExt cx="7370545" cy="523875"/>
          </a:xfrm>
        </p:grpSpPr>
        <p:sp>
          <p:nvSpPr>
            <p:cNvPr id="11" name="文字方塊 10"/>
            <p:cNvSpPr txBox="1"/>
            <p:nvPr/>
          </p:nvSpPr>
          <p:spPr>
            <a:xfrm>
              <a:off x="4848225" y="3571875"/>
              <a:ext cx="6865720" cy="376129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glow rad="101600">
                      <a:srgbClr val="C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尚未取得身分證者，得以</a:t>
              </a:r>
              <a:r>
                <a:rPr lang="zh-TW" altLang="en-US" b="1" dirty="0" smtClean="0">
                  <a:solidFill>
                    <a:schemeClr val="bg1"/>
                  </a:solidFill>
                  <a:effectLst>
                    <a:glow rad="101600">
                      <a:srgbClr val="C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健保卡</a:t>
              </a:r>
              <a:r>
                <a:rPr lang="zh-TW" altLang="en-US" b="1" dirty="0">
                  <a:solidFill>
                    <a:schemeClr val="bg1"/>
                  </a:solidFill>
                  <a:effectLst>
                    <a:glow rad="101600">
                      <a:srgbClr val="C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正面影印本或戶口名簿影印本代替</a:t>
              </a:r>
              <a:endParaRPr lang="zh-TW" altLang="en-US" dirty="0">
                <a:solidFill>
                  <a:schemeClr val="bg1"/>
                </a:solidFill>
                <a:effectLst>
                  <a:glow rad="1016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8919" name="Picture 5" descr="C:\Users\chou\AppData\Local\Microsoft\Windows\INetCache\IE\MS4IOX4J\15-Light-Bulb-icon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467100"/>
              <a:ext cx="4667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20213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092FCC-85AE-4EA4-80B3-AA93D65D4612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zh-TW" altLang="en-US" sz="2600" dirty="0" smtClean="0"/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32884" y="2169645"/>
            <a:ext cx="11501225" cy="4523255"/>
          </a:xfrm>
        </p:spPr>
        <p:txBody>
          <a:bodyPr rtlCol="0">
            <a:noAutofit/>
          </a:bodyPr>
          <a:lstStyle/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列印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繳款通知單並完成繳費，繳費證明文件影印隨報名資料寄送本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會。</a:t>
            </a:r>
            <a:endParaRPr lang="zh-TW" altLang="en-US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報名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身分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類別（一般生及大陸長探生 白色報名表 、特種生 黃色報名表）。</a:t>
            </a:r>
            <a:endParaRPr lang="zh-TW" altLang="en-US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免試生填寫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「招生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名稱」與「學校代碼」是否相符。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免試生基本資料如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glow rad="1016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身分證統一編號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出生年月日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rPr>
              <a:t>准考證號碼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及地址電話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是否書寫完整、清楚。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zh-TW" altLang="en-US" sz="24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spc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確認與報名</a:t>
            </a:r>
            <a:r>
              <a:rPr lang="en-US" altLang="zh-TW" sz="2000" b="1" spc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2000" b="1" spc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年度</a:t>
            </a:r>
            <a:r>
              <a:rPr lang="zh-TW" altLang="en-US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國中教育會考之</a:t>
            </a:r>
            <a:r>
              <a:rPr lang="zh-TW" altLang="en-US" sz="2000" b="1" u="sng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身分證統一編號</a:t>
            </a:r>
            <a:r>
              <a:rPr lang="zh-TW" altLang="en-US" sz="2000" b="1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b="1" u="sng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出生年月日</a:t>
            </a:r>
            <a:r>
              <a:rPr lang="zh-TW" altLang="en-US" sz="2000" b="1" spc="1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b="1" u="sng" spc="1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准考證</a:t>
            </a:r>
            <a:r>
              <a:rPr lang="zh-TW" altLang="en-US" sz="2000" b="1" u="sng" spc="100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號碼</a:t>
            </a:r>
            <a:r>
              <a:rPr lang="zh-TW" altLang="en-US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是否相同</a:t>
            </a:r>
            <a:r>
              <a:rPr lang="en-US" altLang="zh-TW" sz="2000" b="1" spc="100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0" defTabSz="977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黏貼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身分證正面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影印本。</a:t>
            </a:r>
            <a:endParaRPr lang="zh-TW" altLang="en-US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國中學校開立「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112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度五專入學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專用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免試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入學超額比序項目積分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證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明</a:t>
            </a:r>
            <a:r>
              <a:rPr lang="zh-TW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單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正本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蓋妥學校戳章。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034892" y="1055526"/>
            <a:ext cx="5051583" cy="962086"/>
            <a:chOff x="1034892" y="1036354"/>
            <a:chExt cx="5051583" cy="962086"/>
          </a:xfrm>
        </p:grpSpPr>
        <p:sp>
          <p:nvSpPr>
            <p:cNvPr id="14" name="矩形 13"/>
            <p:cNvSpPr/>
            <p:nvPr/>
          </p:nvSpPr>
          <p:spPr>
            <a:xfrm>
              <a:off x="1798122" y="1341438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寄出報名表前檢查項目</a:t>
              </a:r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1034892" y="1036354"/>
              <a:ext cx="660058" cy="962086"/>
            </a:xfrm>
            <a:custGeom>
              <a:avLst/>
              <a:gdLst>
                <a:gd name="T0" fmla="*/ 183 w 191"/>
                <a:gd name="T1" fmla="*/ 20 h 278"/>
                <a:gd name="T2" fmla="*/ 145 w 191"/>
                <a:gd name="T3" fmla="*/ 20 h 278"/>
                <a:gd name="T4" fmla="*/ 133 w 191"/>
                <a:gd name="T5" fmla="*/ 15 h 278"/>
                <a:gd name="T6" fmla="*/ 116 w 191"/>
                <a:gd name="T7" fmla="*/ 15 h 278"/>
                <a:gd name="T8" fmla="*/ 116 w 191"/>
                <a:gd name="T9" fmla="*/ 12 h 278"/>
                <a:gd name="T10" fmla="*/ 99 w 191"/>
                <a:gd name="T11" fmla="*/ 0 h 278"/>
                <a:gd name="T12" fmla="*/ 81 w 191"/>
                <a:gd name="T13" fmla="*/ 12 h 278"/>
                <a:gd name="T14" fmla="*/ 81 w 191"/>
                <a:gd name="T15" fmla="*/ 15 h 278"/>
                <a:gd name="T16" fmla="*/ 65 w 191"/>
                <a:gd name="T17" fmla="*/ 15 h 278"/>
                <a:gd name="T18" fmla="*/ 52 w 191"/>
                <a:gd name="T19" fmla="*/ 20 h 278"/>
                <a:gd name="T20" fmla="*/ 8 w 191"/>
                <a:gd name="T21" fmla="*/ 20 h 278"/>
                <a:gd name="T22" fmla="*/ 0 w 191"/>
                <a:gd name="T23" fmla="*/ 28 h 278"/>
                <a:gd name="T24" fmla="*/ 0 w 191"/>
                <a:gd name="T25" fmla="*/ 270 h 278"/>
                <a:gd name="T26" fmla="*/ 8 w 191"/>
                <a:gd name="T27" fmla="*/ 278 h 278"/>
                <a:gd name="T28" fmla="*/ 183 w 191"/>
                <a:gd name="T29" fmla="*/ 278 h 278"/>
                <a:gd name="T30" fmla="*/ 191 w 191"/>
                <a:gd name="T31" fmla="*/ 270 h 278"/>
                <a:gd name="T32" fmla="*/ 191 w 191"/>
                <a:gd name="T33" fmla="*/ 28 h 278"/>
                <a:gd name="T34" fmla="*/ 183 w 191"/>
                <a:gd name="T35" fmla="*/ 20 h 278"/>
                <a:gd name="T36" fmla="*/ 175 w 191"/>
                <a:gd name="T37" fmla="*/ 261 h 278"/>
                <a:gd name="T38" fmla="*/ 16 w 191"/>
                <a:gd name="T39" fmla="*/ 261 h 278"/>
                <a:gd name="T40" fmla="*/ 16 w 191"/>
                <a:gd name="T41" fmla="*/ 37 h 278"/>
                <a:gd name="T42" fmla="*/ 49 w 191"/>
                <a:gd name="T43" fmla="*/ 37 h 278"/>
                <a:gd name="T44" fmla="*/ 65 w 191"/>
                <a:gd name="T45" fmla="*/ 48 h 278"/>
                <a:gd name="T46" fmla="*/ 133 w 191"/>
                <a:gd name="T47" fmla="*/ 48 h 278"/>
                <a:gd name="T48" fmla="*/ 148 w 191"/>
                <a:gd name="T49" fmla="*/ 37 h 278"/>
                <a:gd name="T50" fmla="*/ 175 w 191"/>
                <a:gd name="T51" fmla="*/ 37 h 278"/>
                <a:gd name="T52" fmla="*/ 175 w 191"/>
                <a:gd name="T53" fmla="*/ 261 h 278"/>
                <a:gd name="T54" fmla="*/ 175 w 191"/>
                <a:gd name="T55" fmla="*/ 261 h 278"/>
                <a:gd name="T56" fmla="*/ 38 w 191"/>
                <a:gd name="T57" fmla="*/ 87 h 278"/>
                <a:gd name="T58" fmla="*/ 159 w 191"/>
                <a:gd name="T59" fmla="*/ 87 h 278"/>
                <a:gd name="T60" fmla="*/ 159 w 191"/>
                <a:gd name="T61" fmla="*/ 92 h 278"/>
                <a:gd name="T62" fmla="*/ 38 w 191"/>
                <a:gd name="T63" fmla="*/ 92 h 278"/>
                <a:gd name="T64" fmla="*/ 38 w 191"/>
                <a:gd name="T65" fmla="*/ 87 h 278"/>
                <a:gd name="T66" fmla="*/ 38 w 191"/>
                <a:gd name="T67" fmla="*/ 106 h 278"/>
                <a:gd name="T68" fmla="*/ 159 w 191"/>
                <a:gd name="T69" fmla="*/ 106 h 278"/>
                <a:gd name="T70" fmla="*/ 159 w 191"/>
                <a:gd name="T71" fmla="*/ 112 h 278"/>
                <a:gd name="T72" fmla="*/ 38 w 191"/>
                <a:gd name="T73" fmla="*/ 112 h 278"/>
                <a:gd name="T74" fmla="*/ 38 w 191"/>
                <a:gd name="T75" fmla="*/ 106 h 278"/>
                <a:gd name="T76" fmla="*/ 38 w 191"/>
                <a:gd name="T77" fmla="*/ 127 h 278"/>
                <a:gd name="T78" fmla="*/ 159 w 191"/>
                <a:gd name="T79" fmla="*/ 127 h 278"/>
                <a:gd name="T80" fmla="*/ 159 w 191"/>
                <a:gd name="T81" fmla="*/ 132 h 278"/>
                <a:gd name="T82" fmla="*/ 38 w 191"/>
                <a:gd name="T83" fmla="*/ 132 h 278"/>
                <a:gd name="T84" fmla="*/ 38 w 191"/>
                <a:gd name="T85" fmla="*/ 127 h 278"/>
                <a:gd name="T86" fmla="*/ 38 w 191"/>
                <a:gd name="T87" fmla="*/ 146 h 278"/>
                <a:gd name="T88" fmla="*/ 159 w 191"/>
                <a:gd name="T89" fmla="*/ 146 h 278"/>
                <a:gd name="T90" fmla="*/ 159 w 191"/>
                <a:gd name="T91" fmla="*/ 152 h 278"/>
                <a:gd name="T92" fmla="*/ 38 w 191"/>
                <a:gd name="T93" fmla="*/ 152 h 278"/>
                <a:gd name="T94" fmla="*/ 38 w 191"/>
                <a:gd name="T95" fmla="*/ 146 h 278"/>
                <a:gd name="T96" fmla="*/ 141 w 191"/>
                <a:gd name="T97" fmla="*/ 184 h 278"/>
                <a:gd name="T98" fmla="*/ 92 w 191"/>
                <a:gd name="T99" fmla="*/ 235 h 278"/>
                <a:gd name="T100" fmla="*/ 80 w 191"/>
                <a:gd name="T101" fmla="*/ 238 h 278"/>
                <a:gd name="T102" fmla="*/ 57 w 191"/>
                <a:gd name="T103" fmla="*/ 209 h 278"/>
                <a:gd name="T104" fmla="*/ 73 w 191"/>
                <a:gd name="T105" fmla="*/ 196 h 278"/>
                <a:gd name="T106" fmla="*/ 88 w 191"/>
                <a:gd name="T107" fmla="*/ 217 h 278"/>
                <a:gd name="T108" fmla="*/ 133 w 191"/>
                <a:gd name="T109" fmla="*/ 171 h 278"/>
                <a:gd name="T110" fmla="*/ 141 w 191"/>
                <a:gd name="T11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" h="278">
                  <a:moveTo>
                    <a:pt x="183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2" y="17"/>
                    <a:pt x="138" y="15"/>
                    <a:pt x="133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08" y="0"/>
                    <a:pt x="99" y="0"/>
                  </a:cubicBezTo>
                  <a:cubicBezTo>
                    <a:pt x="89" y="0"/>
                    <a:pt x="81" y="6"/>
                    <a:pt x="81" y="12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0" y="15"/>
                    <a:pt x="55" y="17"/>
                    <a:pt x="5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4"/>
                    <a:pt x="3" y="278"/>
                    <a:pt x="8" y="278"/>
                  </a:cubicBezTo>
                  <a:cubicBezTo>
                    <a:pt x="183" y="278"/>
                    <a:pt x="183" y="278"/>
                    <a:pt x="183" y="278"/>
                  </a:cubicBezTo>
                  <a:cubicBezTo>
                    <a:pt x="187" y="278"/>
                    <a:pt x="191" y="274"/>
                    <a:pt x="191" y="270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4"/>
                    <a:pt x="187" y="20"/>
                    <a:pt x="183" y="20"/>
                  </a:cubicBezTo>
                  <a:close/>
                  <a:moveTo>
                    <a:pt x="175" y="261"/>
                  </a:moveTo>
                  <a:cubicBezTo>
                    <a:pt x="16" y="261"/>
                    <a:pt x="16" y="261"/>
                    <a:pt x="16" y="26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43"/>
                    <a:pt x="57" y="48"/>
                    <a:pt x="65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40" y="48"/>
                    <a:pt x="146" y="43"/>
                    <a:pt x="148" y="37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75" y="261"/>
                    <a:pt x="175" y="261"/>
                    <a:pt x="175" y="261"/>
                  </a:cubicBezTo>
                  <a:cubicBezTo>
                    <a:pt x="175" y="261"/>
                    <a:pt x="175" y="261"/>
                    <a:pt x="175" y="261"/>
                  </a:cubicBezTo>
                  <a:close/>
                  <a:moveTo>
                    <a:pt x="38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9" y="92"/>
                    <a:pt x="159" y="92"/>
                    <a:pt x="159" y="92"/>
                  </a:cubicBezTo>
                  <a:cubicBezTo>
                    <a:pt x="38" y="92"/>
                    <a:pt x="38" y="92"/>
                    <a:pt x="38" y="92"/>
                  </a:cubicBezTo>
                  <a:lnTo>
                    <a:pt x="38" y="87"/>
                  </a:lnTo>
                  <a:close/>
                  <a:moveTo>
                    <a:pt x="38" y="106"/>
                  </a:moveTo>
                  <a:cubicBezTo>
                    <a:pt x="159" y="106"/>
                    <a:pt x="159" y="106"/>
                    <a:pt x="159" y="106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38" y="112"/>
                    <a:pt x="38" y="112"/>
                    <a:pt x="38" y="112"/>
                  </a:cubicBezTo>
                  <a:lnTo>
                    <a:pt x="38" y="106"/>
                  </a:lnTo>
                  <a:close/>
                  <a:moveTo>
                    <a:pt x="38" y="127"/>
                  </a:moveTo>
                  <a:cubicBezTo>
                    <a:pt x="159" y="127"/>
                    <a:pt x="159" y="127"/>
                    <a:pt x="159" y="127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38" y="132"/>
                    <a:pt x="38" y="132"/>
                    <a:pt x="38" y="132"/>
                  </a:cubicBezTo>
                  <a:lnTo>
                    <a:pt x="38" y="127"/>
                  </a:lnTo>
                  <a:close/>
                  <a:moveTo>
                    <a:pt x="38" y="146"/>
                  </a:moveTo>
                  <a:cubicBezTo>
                    <a:pt x="159" y="146"/>
                    <a:pt x="159" y="146"/>
                    <a:pt x="159" y="146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38" y="152"/>
                    <a:pt x="38" y="152"/>
                    <a:pt x="38" y="152"/>
                  </a:cubicBezTo>
                  <a:lnTo>
                    <a:pt x="38" y="146"/>
                  </a:lnTo>
                  <a:close/>
                  <a:moveTo>
                    <a:pt x="141" y="184"/>
                  </a:moveTo>
                  <a:cubicBezTo>
                    <a:pt x="122" y="199"/>
                    <a:pt x="107" y="217"/>
                    <a:pt x="92" y="235"/>
                  </a:cubicBezTo>
                  <a:cubicBezTo>
                    <a:pt x="89" y="238"/>
                    <a:pt x="83" y="242"/>
                    <a:pt x="80" y="238"/>
                  </a:cubicBezTo>
                  <a:cubicBezTo>
                    <a:pt x="71" y="229"/>
                    <a:pt x="62" y="220"/>
                    <a:pt x="57" y="209"/>
                  </a:cubicBezTo>
                  <a:cubicBezTo>
                    <a:pt x="54" y="200"/>
                    <a:pt x="69" y="187"/>
                    <a:pt x="73" y="196"/>
                  </a:cubicBezTo>
                  <a:cubicBezTo>
                    <a:pt x="76" y="204"/>
                    <a:pt x="82" y="211"/>
                    <a:pt x="88" y="217"/>
                  </a:cubicBezTo>
                  <a:cubicBezTo>
                    <a:pt x="102" y="201"/>
                    <a:pt x="116" y="185"/>
                    <a:pt x="133" y="171"/>
                  </a:cubicBezTo>
                  <a:cubicBezTo>
                    <a:pt x="144" y="163"/>
                    <a:pt x="149" y="177"/>
                    <a:pt x="141" y="1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864108">
                <a:defRPr/>
              </a:pPr>
              <a:endParaRPr lang="zh-CN" altLang="en-US" sz="1701" kern="0">
                <a:solidFill>
                  <a:prstClr val="black"/>
                </a:solidFill>
                <a:latin typeface="Calibri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標題 1"/>
          <p:cNvSpPr>
            <a:spLocks noGrp="1"/>
          </p:cNvSpPr>
          <p:nvPr>
            <p:ph type="title"/>
          </p:nvPr>
        </p:nvSpPr>
        <p:spPr>
          <a:xfrm>
            <a:off x="828675" y="158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11/12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8920" name="Picture 2" descr="https://encrypted-tbn3.gstatic.com/images?q=tbn:ANd9GcRJwaL-T9nDN6ysicQXX-9XtguFWx84et1Z-lKpbLQlvmyzdmVy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>
            <a:fillRect/>
          </a:stretch>
        </p:blipFill>
        <p:spPr bwMode="auto">
          <a:xfrm>
            <a:off x="10137046" y="3753853"/>
            <a:ext cx="1828973" cy="24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20213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092FCC-85AE-4EA4-80B3-AA93D65D4612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zh-TW" altLang="en-US" sz="2600" dirty="0" smtClean="0"/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516506" y="2454053"/>
            <a:ext cx="10827769" cy="3740267"/>
          </a:xfrm>
        </p:spPr>
        <p:txBody>
          <a:bodyPr rtlCol="0">
            <a:noAutofit/>
          </a:bodyPr>
          <a:lstStyle/>
          <a:p>
            <a:pPr marL="285750" indent="0" defTabSz="977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具弱勢身分免試生報名時須一併檢附身分證明文件，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請檢查證明文件</a:t>
            </a:r>
            <a:b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是否在報名期間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(112.6.21~7.3)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低收入戶、中低收入戶、直系血親尊親屬支領失業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給付及特殊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境遇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家庭子女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身分者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北、中、南三區之報名表件須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分別寄予各區招生委員會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en-US" altLang="zh-TW" sz="2400" b="1" dirty="0" smtClean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 確認免試生及家長</a:t>
            </a:r>
            <a:r>
              <a:rPr lang="en-US" altLang="zh-TW" sz="2400" b="1" dirty="0" smtClean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監護人</a:t>
            </a:r>
            <a:r>
              <a:rPr lang="en-US" altLang="zh-TW" sz="2400" b="1" dirty="0" smtClean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皆已簽章。</a:t>
            </a:r>
            <a:endParaRPr lang="en-US" altLang="zh-TW" sz="2400" b="1" dirty="0" smtClean="0">
              <a:solidFill>
                <a:srgbClr val="C0000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285750" indent="0" defTabSz="977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9.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免試生報名之各項證明資料，是否皆已檢附並黏貼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或釘於報名表後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34892" y="1128490"/>
            <a:ext cx="5051583" cy="962086"/>
            <a:chOff x="1034892" y="1036354"/>
            <a:chExt cx="5051583" cy="962086"/>
          </a:xfrm>
        </p:grpSpPr>
        <p:sp>
          <p:nvSpPr>
            <p:cNvPr id="12" name="矩形 11"/>
            <p:cNvSpPr/>
            <p:nvPr/>
          </p:nvSpPr>
          <p:spPr>
            <a:xfrm>
              <a:off x="1798122" y="1341438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寄出報名表前檢查項目</a:t>
              </a:r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1034892" y="1036354"/>
              <a:ext cx="660058" cy="962086"/>
            </a:xfrm>
            <a:custGeom>
              <a:avLst/>
              <a:gdLst>
                <a:gd name="T0" fmla="*/ 183 w 191"/>
                <a:gd name="T1" fmla="*/ 20 h 278"/>
                <a:gd name="T2" fmla="*/ 145 w 191"/>
                <a:gd name="T3" fmla="*/ 20 h 278"/>
                <a:gd name="T4" fmla="*/ 133 w 191"/>
                <a:gd name="T5" fmla="*/ 15 h 278"/>
                <a:gd name="T6" fmla="*/ 116 w 191"/>
                <a:gd name="T7" fmla="*/ 15 h 278"/>
                <a:gd name="T8" fmla="*/ 116 w 191"/>
                <a:gd name="T9" fmla="*/ 12 h 278"/>
                <a:gd name="T10" fmla="*/ 99 w 191"/>
                <a:gd name="T11" fmla="*/ 0 h 278"/>
                <a:gd name="T12" fmla="*/ 81 w 191"/>
                <a:gd name="T13" fmla="*/ 12 h 278"/>
                <a:gd name="T14" fmla="*/ 81 w 191"/>
                <a:gd name="T15" fmla="*/ 15 h 278"/>
                <a:gd name="T16" fmla="*/ 65 w 191"/>
                <a:gd name="T17" fmla="*/ 15 h 278"/>
                <a:gd name="T18" fmla="*/ 52 w 191"/>
                <a:gd name="T19" fmla="*/ 20 h 278"/>
                <a:gd name="T20" fmla="*/ 8 w 191"/>
                <a:gd name="T21" fmla="*/ 20 h 278"/>
                <a:gd name="T22" fmla="*/ 0 w 191"/>
                <a:gd name="T23" fmla="*/ 28 h 278"/>
                <a:gd name="T24" fmla="*/ 0 w 191"/>
                <a:gd name="T25" fmla="*/ 270 h 278"/>
                <a:gd name="T26" fmla="*/ 8 w 191"/>
                <a:gd name="T27" fmla="*/ 278 h 278"/>
                <a:gd name="T28" fmla="*/ 183 w 191"/>
                <a:gd name="T29" fmla="*/ 278 h 278"/>
                <a:gd name="T30" fmla="*/ 191 w 191"/>
                <a:gd name="T31" fmla="*/ 270 h 278"/>
                <a:gd name="T32" fmla="*/ 191 w 191"/>
                <a:gd name="T33" fmla="*/ 28 h 278"/>
                <a:gd name="T34" fmla="*/ 183 w 191"/>
                <a:gd name="T35" fmla="*/ 20 h 278"/>
                <a:gd name="T36" fmla="*/ 175 w 191"/>
                <a:gd name="T37" fmla="*/ 261 h 278"/>
                <a:gd name="T38" fmla="*/ 16 w 191"/>
                <a:gd name="T39" fmla="*/ 261 h 278"/>
                <a:gd name="T40" fmla="*/ 16 w 191"/>
                <a:gd name="T41" fmla="*/ 37 h 278"/>
                <a:gd name="T42" fmla="*/ 49 w 191"/>
                <a:gd name="T43" fmla="*/ 37 h 278"/>
                <a:gd name="T44" fmla="*/ 65 w 191"/>
                <a:gd name="T45" fmla="*/ 48 h 278"/>
                <a:gd name="T46" fmla="*/ 133 w 191"/>
                <a:gd name="T47" fmla="*/ 48 h 278"/>
                <a:gd name="T48" fmla="*/ 148 w 191"/>
                <a:gd name="T49" fmla="*/ 37 h 278"/>
                <a:gd name="T50" fmla="*/ 175 w 191"/>
                <a:gd name="T51" fmla="*/ 37 h 278"/>
                <a:gd name="T52" fmla="*/ 175 w 191"/>
                <a:gd name="T53" fmla="*/ 261 h 278"/>
                <a:gd name="T54" fmla="*/ 175 w 191"/>
                <a:gd name="T55" fmla="*/ 261 h 278"/>
                <a:gd name="T56" fmla="*/ 38 w 191"/>
                <a:gd name="T57" fmla="*/ 87 h 278"/>
                <a:gd name="T58" fmla="*/ 159 w 191"/>
                <a:gd name="T59" fmla="*/ 87 h 278"/>
                <a:gd name="T60" fmla="*/ 159 w 191"/>
                <a:gd name="T61" fmla="*/ 92 h 278"/>
                <a:gd name="T62" fmla="*/ 38 w 191"/>
                <a:gd name="T63" fmla="*/ 92 h 278"/>
                <a:gd name="T64" fmla="*/ 38 w 191"/>
                <a:gd name="T65" fmla="*/ 87 h 278"/>
                <a:gd name="T66" fmla="*/ 38 w 191"/>
                <a:gd name="T67" fmla="*/ 106 h 278"/>
                <a:gd name="T68" fmla="*/ 159 w 191"/>
                <a:gd name="T69" fmla="*/ 106 h 278"/>
                <a:gd name="T70" fmla="*/ 159 w 191"/>
                <a:gd name="T71" fmla="*/ 112 h 278"/>
                <a:gd name="T72" fmla="*/ 38 w 191"/>
                <a:gd name="T73" fmla="*/ 112 h 278"/>
                <a:gd name="T74" fmla="*/ 38 w 191"/>
                <a:gd name="T75" fmla="*/ 106 h 278"/>
                <a:gd name="T76" fmla="*/ 38 w 191"/>
                <a:gd name="T77" fmla="*/ 127 h 278"/>
                <a:gd name="T78" fmla="*/ 159 w 191"/>
                <a:gd name="T79" fmla="*/ 127 h 278"/>
                <a:gd name="T80" fmla="*/ 159 w 191"/>
                <a:gd name="T81" fmla="*/ 132 h 278"/>
                <a:gd name="T82" fmla="*/ 38 w 191"/>
                <a:gd name="T83" fmla="*/ 132 h 278"/>
                <a:gd name="T84" fmla="*/ 38 w 191"/>
                <a:gd name="T85" fmla="*/ 127 h 278"/>
                <a:gd name="T86" fmla="*/ 38 w 191"/>
                <a:gd name="T87" fmla="*/ 146 h 278"/>
                <a:gd name="T88" fmla="*/ 159 w 191"/>
                <a:gd name="T89" fmla="*/ 146 h 278"/>
                <a:gd name="T90" fmla="*/ 159 w 191"/>
                <a:gd name="T91" fmla="*/ 152 h 278"/>
                <a:gd name="T92" fmla="*/ 38 w 191"/>
                <a:gd name="T93" fmla="*/ 152 h 278"/>
                <a:gd name="T94" fmla="*/ 38 w 191"/>
                <a:gd name="T95" fmla="*/ 146 h 278"/>
                <a:gd name="T96" fmla="*/ 141 w 191"/>
                <a:gd name="T97" fmla="*/ 184 h 278"/>
                <a:gd name="T98" fmla="*/ 92 w 191"/>
                <a:gd name="T99" fmla="*/ 235 h 278"/>
                <a:gd name="T100" fmla="*/ 80 w 191"/>
                <a:gd name="T101" fmla="*/ 238 h 278"/>
                <a:gd name="T102" fmla="*/ 57 w 191"/>
                <a:gd name="T103" fmla="*/ 209 h 278"/>
                <a:gd name="T104" fmla="*/ 73 w 191"/>
                <a:gd name="T105" fmla="*/ 196 h 278"/>
                <a:gd name="T106" fmla="*/ 88 w 191"/>
                <a:gd name="T107" fmla="*/ 217 h 278"/>
                <a:gd name="T108" fmla="*/ 133 w 191"/>
                <a:gd name="T109" fmla="*/ 171 h 278"/>
                <a:gd name="T110" fmla="*/ 141 w 191"/>
                <a:gd name="T11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" h="278">
                  <a:moveTo>
                    <a:pt x="183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2" y="17"/>
                    <a:pt x="138" y="15"/>
                    <a:pt x="133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08" y="0"/>
                    <a:pt x="99" y="0"/>
                  </a:cubicBezTo>
                  <a:cubicBezTo>
                    <a:pt x="89" y="0"/>
                    <a:pt x="81" y="6"/>
                    <a:pt x="81" y="12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0" y="15"/>
                    <a:pt x="55" y="17"/>
                    <a:pt x="5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4"/>
                    <a:pt x="3" y="278"/>
                    <a:pt x="8" y="278"/>
                  </a:cubicBezTo>
                  <a:cubicBezTo>
                    <a:pt x="183" y="278"/>
                    <a:pt x="183" y="278"/>
                    <a:pt x="183" y="278"/>
                  </a:cubicBezTo>
                  <a:cubicBezTo>
                    <a:pt x="187" y="278"/>
                    <a:pt x="191" y="274"/>
                    <a:pt x="191" y="270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4"/>
                    <a:pt x="187" y="20"/>
                    <a:pt x="183" y="20"/>
                  </a:cubicBezTo>
                  <a:close/>
                  <a:moveTo>
                    <a:pt x="175" y="261"/>
                  </a:moveTo>
                  <a:cubicBezTo>
                    <a:pt x="16" y="261"/>
                    <a:pt x="16" y="261"/>
                    <a:pt x="16" y="26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43"/>
                    <a:pt x="57" y="48"/>
                    <a:pt x="65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40" y="48"/>
                    <a:pt x="146" y="43"/>
                    <a:pt x="148" y="37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75" y="261"/>
                    <a:pt x="175" y="261"/>
                    <a:pt x="175" y="261"/>
                  </a:cubicBezTo>
                  <a:cubicBezTo>
                    <a:pt x="175" y="261"/>
                    <a:pt x="175" y="261"/>
                    <a:pt x="175" y="261"/>
                  </a:cubicBezTo>
                  <a:close/>
                  <a:moveTo>
                    <a:pt x="38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9" y="92"/>
                    <a:pt x="159" y="92"/>
                    <a:pt x="159" y="92"/>
                  </a:cubicBezTo>
                  <a:cubicBezTo>
                    <a:pt x="38" y="92"/>
                    <a:pt x="38" y="92"/>
                    <a:pt x="38" y="92"/>
                  </a:cubicBezTo>
                  <a:lnTo>
                    <a:pt x="38" y="87"/>
                  </a:lnTo>
                  <a:close/>
                  <a:moveTo>
                    <a:pt x="38" y="106"/>
                  </a:moveTo>
                  <a:cubicBezTo>
                    <a:pt x="159" y="106"/>
                    <a:pt x="159" y="106"/>
                    <a:pt x="159" y="106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38" y="112"/>
                    <a:pt x="38" y="112"/>
                    <a:pt x="38" y="112"/>
                  </a:cubicBezTo>
                  <a:lnTo>
                    <a:pt x="38" y="106"/>
                  </a:lnTo>
                  <a:close/>
                  <a:moveTo>
                    <a:pt x="38" y="127"/>
                  </a:moveTo>
                  <a:cubicBezTo>
                    <a:pt x="159" y="127"/>
                    <a:pt x="159" y="127"/>
                    <a:pt x="159" y="127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38" y="132"/>
                    <a:pt x="38" y="132"/>
                    <a:pt x="38" y="132"/>
                  </a:cubicBezTo>
                  <a:lnTo>
                    <a:pt x="38" y="127"/>
                  </a:lnTo>
                  <a:close/>
                  <a:moveTo>
                    <a:pt x="38" y="146"/>
                  </a:moveTo>
                  <a:cubicBezTo>
                    <a:pt x="159" y="146"/>
                    <a:pt x="159" y="146"/>
                    <a:pt x="159" y="146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38" y="152"/>
                    <a:pt x="38" y="152"/>
                    <a:pt x="38" y="152"/>
                  </a:cubicBezTo>
                  <a:lnTo>
                    <a:pt x="38" y="146"/>
                  </a:lnTo>
                  <a:close/>
                  <a:moveTo>
                    <a:pt x="141" y="184"/>
                  </a:moveTo>
                  <a:cubicBezTo>
                    <a:pt x="122" y="199"/>
                    <a:pt x="107" y="217"/>
                    <a:pt x="92" y="235"/>
                  </a:cubicBezTo>
                  <a:cubicBezTo>
                    <a:pt x="89" y="238"/>
                    <a:pt x="83" y="242"/>
                    <a:pt x="80" y="238"/>
                  </a:cubicBezTo>
                  <a:cubicBezTo>
                    <a:pt x="71" y="229"/>
                    <a:pt x="62" y="220"/>
                    <a:pt x="57" y="209"/>
                  </a:cubicBezTo>
                  <a:cubicBezTo>
                    <a:pt x="54" y="200"/>
                    <a:pt x="69" y="187"/>
                    <a:pt x="73" y="196"/>
                  </a:cubicBezTo>
                  <a:cubicBezTo>
                    <a:pt x="76" y="204"/>
                    <a:pt x="82" y="211"/>
                    <a:pt x="88" y="217"/>
                  </a:cubicBezTo>
                  <a:cubicBezTo>
                    <a:pt x="102" y="201"/>
                    <a:pt x="116" y="185"/>
                    <a:pt x="133" y="171"/>
                  </a:cubicBezTo>
                  <a:cubicBezTo>
                    <a:pt x="144" y="163"/>
                    <a:pt x="149" y="177"/>
                    <a:pt x="141" y="1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864108">
                <a:defRPr/>
              </a:pPr>
              <a:endParaRPr lang="zh-CN" altLang="en-US" sz="1701" kern="0">
                <a:solidFill>
                  <a:prstClr val="black"/>
                </a:solidFill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1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0" y="1366838"/>
            <a:ext cx="10566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714375" indent="-714375" eaLnBrk="1" fontAlgn="auto" hangingPunct="1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tabLst>
                <a:tab pos="742950" algn="l"/>
              </a:tabLst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確認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手續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本會訂於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12:00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18:00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前，開放查詢是否完成報名手續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，以確認各國中學校報名收件狀況。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報名進度查詢網址：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https://www.jctv.ntut.edu.tw/enter5/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，並點選國中學校作業系統。</a:t>
            </a:r>
          </a:p>
          <a:p>
            <a:pPr marL="342900" indent="-342900" algn="just" fontAlgn="auto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SzPct val="85000"/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如報名資料已寄送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3-5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日後，經查詢系統顯示為「未完成報名手續」，請速電本會（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02-2772-5333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）。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標題 1"/>
          <p:cNvSpPr>
            <a:spLocks noGrp="1"/>
          </p:cNvSpPr>
          <p:nvPr>
            <p:ph type="title"/>
          </p:nvPr>
        </p:nvSpPr>
        <p:spPr>
          <a:xfrm>
            <a:off x="819150" y="29210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、報名作業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集體報名應繳報名資料（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12/12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9940" name="Picture 2" descr="https://pixabay.com/static/uploads/photo/2013/07/12/12/40/check-14609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333500"/>
            <a:ext cx="936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「打電話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584825"/>
            <a:ext cx="16398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103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8F244A6-1B8C-40EE-A694-B1D8EB5081E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637818" y="6216779"/>
            <a:ext cx="352982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fld id="{1575A170-62CF-4B00-B1AC-264206BA476D}" type="slidenum">
              <a:rPr lang="zh-TW" altLang="en-US" sz="26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 algn="l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 sz="2600" dirty="0">
              <a:solidFill>
                <a:schemeClr val="tx1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339" y="204508"/>
            <a:ext cx="4613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重要注意事項</a:t>
            </a:r>
            <a:endParaRPr lang="zh-TW" altLang="en-US" sz="3200" dirty="0"/>
          </a:p>
        </p:txBody>
      </p:sp>
      <p:sp>
        <p:nvSpPr>
          <p:cNvPr id="6" name="梯形 5"/>
          <p:cNvSpPr/>
          <p:nvPr/>
        </p:nvSpPr>
        <p:spPr>
          <a:xfrm flipH="1">
            <a:off x="1262191" y="998150"/>
            <a:ext cx="3786649" cy="468000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196"/>
          <p:cNvGrpSpPr/>
          <p:nvPr/>
        </p:nvGrpSpPr>
        <p:grpSpPr>
          <a:xfrm rot="16200000">
            <a:off x="1410045" y="1099451"/>
            <a:ext cx="216000" cy="288000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8" name="任意多边形 197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任意多边形 19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1653360" y="1023553"/>
            <a:ext cx="33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多元學習表現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梯形 10"/>
          <p:cNvSpPr/>
          <p:nvPr/>
        </p:nvSpPr>
        <p:spPr>
          <a:xfrm flipH="1">
            <a:off x="1250948" y="3417130"/>
            <a:ext cx="3786649" cy="468000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94522" y="341975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技藝優良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62191" y="1531481"/>
            <a:ext cx="807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因應全國實施疫情警戒期間，影響學生參加校內服務學習課程及活動，或於校外參加志工服務或社區服務</a:t>
            </a:r>
            <a:r>
              <a:rPr lang="zh-TW" altLang="zh-TW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調整</a:t>
            </a:r>
            <a:endParaRPr lang="zh-TW" altLang="en-US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50191" y="2265167"/>
            <a:ext cx="539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服務時數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滿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小時得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積分</a:t>
            </a:r>
            <a:r>
              <a:rPr lang="zh-TW" altLang="zh-TW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上限</a:t>
            </a:r>
            <a:r>
              <a:rPr lang="en-US" altLang="zh-TW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" name="组合 7"/>
          <p:cNvGrpSpPr/>
          <p:nvPr/>
        </p:nvGrpSpPr>
        <p:grpSpPr>
          <a:xfrm>
            <a:off x="1547203" y="2764095"/>
            <a:ext cx="5992427" cy="468086"/>
            <a:chOff x="0" y="194743"/>
            <a:chExt cx="5917931" cy="569433"/>
          </a:xfrm>
        </p:grpSpPr>
        <p:sp>
          <p:nvSpPr>
            <p:cNvPr id="16" name="圆角矩形 8"/>
            <p:cNvSpPr/>
            <p:nvPr/>
          </p:nvSpPr>
          <p:spPr>
            <a:xfrm>
              <a:off x="173208" y="194743"/>
              <a:ext cx="5744723" cy="569433"/>
            </a:xfrm>
            <a:prstGeom prst="roundRect">
              <a:avLst>
                <a:gd name="adj" fmla="val 997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7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8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6" name="标题占位符 1"/>
          <p:cNvSpPr>
            <a:spLocks noGrp="1"/>
          </p:cNvSpPr>
          <p:nvPr>
            <p:ph type="title"/>
          </p:nvPr>
        </p:nvSpPr>
        <p:spPr>
          <a:xfrm>
            <a:off x="1963516" y="2775323"/>
            <a:ext cx="5525314" cy="456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僅適用參加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服務學習積分採計</a:t>
            </a:r>
            <a:endParaRPr lang="zh-TW" altLang="en-US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418377" y="3941160"/>
            <a:ext cx="8528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採計技藝教育課程成績，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以單一學期之百分制成績擇優採計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lvl="0">
              <a:spcBef>
                <a:spcPts val="1200"/>
              </a:spcBef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分以上：</a:t>
            </a: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分、</a:t>
            </a: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分以上未滿</a:t>
            </a: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分：</a:t>
            </a:r>
            <a:r>
              <a:rPr lang="en-US" altLang="zh-TW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</a:p>
          <a:p>
            <a:pPr lvl="0">
              <a:spcBef>
                <a:spcPts val="1200"/>
              </a:spcBef>
            </a:pPr>
            <a:r>
              <a:rPr lang="en-US" altLang="zh-TW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分以上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未滿</a:t>
            </a:r>
            <a:r>
              <a:rPr lang="en-US" altLang="zh-TW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分：</a:t>
            </a: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zh-TW" sz="20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组合 403"/>
          <p:cNvGrpSpPr/>
          <p:nvPr/>
        </p:nvGrpSpPr>
        <p:grpSpPr>
          <a:xfrm rot="16200000">
            <a:off x="1141061" y="4024773"/>
            <a:ext cx="216000" cy="216000"/>
            <a:chOff x="2387600" y="2311381"/>
            <a:chExt cx="1219603" cy="1219603"/>
          </a:xfrm>
        </p:grpSpPr>
        <p:sp>
          <p:nvSpPr>
            <p:cNvPr id="29" name="泪滴形 404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405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01ACBE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组合 403"/>
          <p:cNvGrpSpPr/>
          <p:nvPr/>
        </p:nvGrpSpPr>
        <p:grpSpPr>
          <a:xfrm rot="16200000">
            <a:off x="1158045" y="4504854"/>
            <a:ext cx="216000" cy="216000"/>
            <a:chOff x="2387600" y="2311381"/>
            <a:chExt cx="1219603" cy="1219603"/>
          </a:xfrm>
        </p:grpSpPr>
        <p:sp>
          <p:nvSpPr>
            <p:cNvPr id="32" name="泪滴形 404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椭圆 405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01ACBE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组合 7"/>
          <p:cNvGrpSpPr/>
          <p:nvPr/>
        </p:nvGrpSpPr>
        <p:grpSpPr>
          <a:xfrm>
            <a:off x="1486916" y="5509417"/>
            <a:ext cx="7537011" cy="595820"/>
            <a:chOff x="0" y="194742"/>
            <a:chExt cx="8297308" cy="1001973"/>
          </a:xfrm>
        </p:grpSpPr>
        <p:sp>
          <p:nvSpPr>
            <p:cNvPr id="35" name="圆角矩形 8"/>
            <p:cNvSpPr/>
            <p:nvPr/>
          </p:nvSpPr>
          <p:spPr>
            <a:xfrm>
              <a:off x="173208" y="194742"/>
              <a:ext cx="8124100" cy="1001973"/>
            </a:xfrm>
            <a:prstGeom prst="roundRect">
              <a:avLst>
                <a:gd name="adj" fmla="val 9976"/>
              </a:avLst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3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6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37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圆角矩形 17"/>
              <p:cNvSpPr/>
              <p:nvPr/>
            </p:nvSpPr>
            <p:spPr>
              <a:xfrm rot="16200000">
                <a:off x="636543" y="604991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5" name="內容版面配置區 2"/>
          <p:cNvSpPr>
            <a:spLocks noGrp="1"/>
          </p:cNvSpPr>
          <p:nvPr>
            <p:ph idx="1"/>
          </p:nvPr>
        </p:nvSpPr>
        <p:spPr>
          <a:xfrm>
            <a:off x="1893047" y="5591895"/>
            <a:ext cx="7143778" cy="523553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其成績應於國中就學期間且至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112.5.14(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前為限。</a:t>
            </a:r>
          </a:p>
        </p:txBody>
      </p:sp>
      <p:grpSp>
        <p:nvGrpSpPr>
          <p:cNvPr id="46" name="组合 196"/>
          <p:cNvGrpSpPr/>
          <p:nvPr/>
        </p:nvGrpSpPr>
        <p:grpSpPr>
          <a:xfrm rot="16200000">
            <a:off x="1434857" y="3513037"/>
            <a:ext cx="216000" cy="288000"/>
            <a:chOff x="5695240" y="977137"/>
            <a:chExt cx="625516" cy="1096651"/>
          </a:xfrm>
          <a:solidFill>
            <a:srgbClr val="01ACBE"/>
          </a:solidFill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47" name="任意多边形 197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8" name="任意多边形 19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9" name="橢圓形圖說文字 48"/>
          <p:cNvSpPr/>
          <p:nvPr/>
        </p:nvSpPr>
        <p:spPr>
          <a:xfrm>
            <a:off x="9482585" y="1029836"/>
            <a:ext cx="1377950" cy="1123950"/>
          </a:xfrm>
          <a:prstGeom prst="wedgeEllipseCallout">
            <a:avLst>
              <a:gd name="adj1" fmla="val 48637"/>
              <a:gd name="adj2" fmla="val 70387"/>
            </a:avLst>
          </a:prstGeom>
          <a:solidFill>
            <a:srgbClr val="FFFFE1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endParaRPr lang="zh-TW" altLang="en-US" sz="3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组合 19"/>
          <p:cNvGrpSpPr>
            <a:grpSpLocks/>
          </p:cNvGrpSpPr>
          <p:nvPr/>
        </p:nvGrpSpPr>
        <p:grpSpPr bwMode="auto">
          <a:xfrm flipH="1">
            <a:off x="10497479" y="2405430"/>
            <a:ext cx="1311275" cy="2143125"/>
            <a:chOff x="2674257" y="3463726"/>
            <a:chExt cx="1309692" cy="2143454"/>
          </a:xfrm>
        </p:grpSpPr>
        <p:grpSp>
          <p:nvGrpSpPr>
            <p:cNvPr id="51" name="组合 20"/>
            <p:cNvGrpSpPr>
              <a:grpSpLocks/>
            </p:cNvGrpSpPr>
            <p:nvPr/>
          </p:nvGrpSpPr>
          <p:grpSpPr bwMode="auto">
            <a:xfrm flipH="1">
              <a:off x="2674257" y="3463726"/>
              <a:ext cx="1309692" cy="2143454"/>
              <a:chOff x="5414605" y="3315582"/>
              <a:chExt cx="1497348" cy="2450573"/>
            </a:xfrm>
          </p:grpSpPr>
          <p:grpSp>
            <p:nvGrpSpPr>
              <p:cNvPr id="56" name="组合 25"/>
              <p:cNvGrpSpPr>
                <a:grpSpLocks/>
              </p:cNvGrpSpPr>
              <p:nvPr/>
            </p:nvGrpSpPr>
            <p:grpSpPr bwMode="auto">
              <a:xfrm>
                <a:off x="5414605" y="3315582"/>
                <a:ext cx="1497348" cy="1875586"/>
                <a:chOff x="6832585" y="3384071"/>
                <a:chExt cx="1803397" cy="2258944"/>
              </a:xfrm>
            </p:grpSpPr>
            <p:sp>
              <p:nvSpPr>
                <p:cNvPr id="62" name="椭圆 31"/>
                <p:cNvSpPr/>
                <p:nvPr/>
              </p:nvSpPr>
              <p:spPr>
                <a:xfrm flipH="1">
                  <a:off x="7343475" y="3384071"/>
                  <a:ext cx="1139677" cy="1029730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" fmla="*/ 328247 w 656494"/>
                    <a:gd name="connsiteY0" fmla="*/ 0 h 633046"/>
                    <a:gd name="connsiteX1" fmla="*/ 656494 w 656494"/>
                    <a:gd name="connsiteY1" fmla="*/ 316523 h 633046"/>
                    <a:gd name="connsiteX2" fmla="*/ 328247 w 656494"/>
                    <a:gd name="connsiteY2" fmla="*/ 633046 h 633046"/>
                    <a:gd name="connsiteX3" fmla="*/ 0 w 656494"/>
                    <a:gd name="connsiteY3" fmla="*/ 316523 h 633046"/>
                    <a:gd name="connsiteX4" fmla="*/ 419687 w 656494"/>
                    <a:gd name="connsiteY4" fmla="*/ 91440 h 633046"/>
                    <a:gd name="connsiteX0" fmla="*/ 402964 w 731211"/>
                    <a:gd name="connsiteY0" fmla="*/ 0 h 633046"/>
                    <a:gd name="connsiteX1" fmla="*/ 731211 w 731211"/>
                    <a:gd name="connsiteY1" fmla="*/ 316523 h 633046"/>
                    <a:gd name="connsiteX2" fmla="*/ 402964 w 731211"/>
                    <a:gd name="connsiteY2" fmla="*/ 633046 h 633046"/>
                    <a:gd name="connsiteX3" fmla="*/ 74717 w 731211"/>
                    <a:gd name="connsiteY3" fmla="*/ 316523 h 633046"/>
                    <a:gd name="connsiteX4" fmla="*/ 161895 w 731211"/>
                    <a:gd name="connsiteY4" fmla="*/ 152400 h 633046"/>
                    <a:gd name="connsiteX0" fmla="*/ 353700 w 681947"/>
                    <a:gd name="connsiteY0" fmla="*/ 0 h 633046"/>
                    <a:gd name="connsiteX1" fmla="*/ 681947 w 681947"/>
                    <a:gd name="connsiteY1" fmla="*/ 316523 h 633046"/>
                    <a:gd name="connsiteX2" fmla="*/ 353700 w 681947"/>
                    <a:gd name="connsiteY2" fmla="*/ 633046 h 633046"/>
                    <a:gd name="connsiteX3" fmla="*/ 25453 w 681947"/>
                    <a:gd name="connsiteY3" fmla="*/ 316523 h 633046"/>
                    <a:gd name="connsiteX4" fmla="*/ 112631 w 681947"/>
                    <a:gd name="connsiteY4" fmla="*/ 152400 h 633046"/>
                    <a:gd name="connsiteX0" fmla="*/ 341249 w 669496"/>
                    <a:gd name="connsiteY0" fmla="*/ 0 h 633046"/>
                    <a:gd name="connsiteX1" fmla="*/ 669496 w 669496"/>
                    <a:gd name="connsiteY1" fmla="*/ 316523 h 633046"/>
                    <a:gd name="connsiteX2" fmla="*/ 341249 w 669496"/>
                    <a:gd name="connsiteY2" fmla="*/ 633046 h 633046"/>
                    <a:gd name="connsiteX3" fmla="*/ 13002 w 669496"/>
                    <a:gd name="connsiteY3" fmla="*/ 316523 h 633046"/>
                    <a:gd name="connsiteX4" fmla="*/ 100180 w 669496"/>
                    <a:gd name="connsiteY4" fmla="*/ 152400 h 633046"/>
                    <a:gd name="connsiteX0" fmla="*/ 347951 w 676198"/>
                    <a:gd name="connsiteY0" fmla="*/ 0 h 633046"/>
                    <a:gd name="connsiteX1" fmla="*/ 676198 w 676198"/>
                    <a:gd name="connsiteY1" fmla="*/ 316523 h 633046"/>
                    <a:gd name="connsiteX2" fmla="*/ 347951 w 676198"/>
                    <a:gd name="connsiteY2" fmla="*/ 633046 h 633046"/>
                    <a:gd name="connsiteX3" fmla="*/ 19704 w 676198"/>
                    <a:gd name="connsiteY3" fmla="*/ 316523 h 633046"/>
                    <a:gd name="connsiteX4" fmla="*/ 79173 w 676198"/>
                    <a:gd name="connsiteY4" fmla="*/ 113607 h 633046"/>
                    <a:gd name="connsiteX0" fmla="*/ 333371 w 661618"/>
                    <a:gd name="connsiteY0" fmla="*/ 0 h 633046"/>
                    <a:gd name="connsiteX1" fmla="*/ 661618 w 661618"/>
                    <a:gd name="connsiteY1" fmla="*/ 316523 h 633046"/>
                    <a:gd name="connsiteX2" fmla="*/ 333371 w 661618"/>
                    <a:gd name="connsiteY2" fmla="*/ 633046 h 633046"/>
                    <a:gd name="connsiteX3" fmla="*/ 5124 w 661618"/>
                    <a:gd name="connsiteY3" fmla="*/ 316523 h 633046"/>
                    <a:gd name="connsiteX4" fmla="*/ 64593 w 661618"/>
                    <a:gd name="connsiteY4" fmla="*/ 113607 h 633046"/>
                    <a:gd name="connsiteX0" fmla="*/ 178200 w 661618"/>
                    <a:gd name="connsiteY0" fmla="*/ 0 h 583170"/>
                    <a:gd name="connsiteX1" fmla="*/ 661618 w 661618"/>
                    <a:gd name="connsiteY1" fmla="*/ 266647 h 583170"/>
                    <a:gd name="connsiteX2" fmla="*/ 333371 w 661618"/>
                    <a:gd name="connsiteY2" fmla="*/ 583170 h 583170"/>
                    <a:gd name="connsiteX3" fmla="*/ 5124 w 661618"/>
                    <a:gd name="connsiteY3" fmla="*/ 266647 h 583170"/>
                    <a:gd name="connsiteX4" fmla="*/ 64593 w 661618"/>
                    <a:gd name="connsiteY4" fmla="*/ 63731 h 583170"/>
                    <a:gd name="connsiteX0" fmla="*/ 178200 w 662133"/>
                    <a:gd name="connsiteY0" fmla="*/ 66578 h 649748"/>
                    <a:gd name="connsiteX1" fmla="*/ 412660 w 662133"/>
                    <a:gd name="connsiteY1" fmla="*/ 10947 h 649748"/>
                    <a:gd name="connsiteX2" fmla="*/ 661618 w 662133"/>
                    <a:gd name="connsiteY2" fmla="*/ 333225 h 649748"/>
                    <a:gd name="connsiteX3" fmla="*/ 333371 w 662133"/>
                    <a:gd name="connsiteY3" fmla="*/ 649748 h 649748"/>
                    <a:gd name="connsiteX4" fmla="*/ 5124 w 662133"/>
                    <a:gd name="connsiteY4" fmla="*/ 333225 h 649748"/>
                    <a:gd name="connsiteX5" fmla="*/ 64593 w 662133"/>
                    <a:gd name="connsiteY5" fmla="*/ 130309 h 649748"/>
                    <a:gd name="connsiteX0" fmla="*/ 178200 w 662148"/>
                    <a:gd name="connsiteY0" fmla="*/ 66578 h 649748"/>
                    <a:gd name="connsiteX1" fmla="*/ 412660 w 662148"/>
                    <a:gd name="connsiteY1" fmla="*/ 10947 h 649748"/>
                    <a:gd name="connsiteX2" fmla="*/ 661618 w 662148"/>
                    <a:gd name="connsiteY2" fmla="*/ 333225 h 649748"/>
                    <a:gd name="connsiteX3" fmla="*/ 333371 w 662148"/>
                    <a:gd name="connsiteY3" fmla="*/ 649748 h 649748"/>
                    <a:gd name="connsiteX4" fmla="*/ 5124 w 662148"/>
                    <a:gd name="connsiteY4" fmla="*/ 333225 h 649748"/>
                    <a:gd name="connsiteX5" fmla="*/ 64593 w 662148"/>
                    <a:gd name="connsiteY5" fmla="*/ 130309 h 649748"/>
                    <a:gd name="connsiteX0" fmla="*/ 178200 w 662148"/>
                    <a:gd name="connsiteY0" fmla="*/ 61032 h 644202"/>
                    <a:gd name="connsiteX1" fmla="*/ 412660 w 662148"/>
                    <a:gd name="connsiteY1" fmla="*/ 5401 h 644202"/>
                    <a:gd name="connsiteX2" fmla="*/ 661618 w 662148"/>
                    <a:gd name="connsiteY2" fmla="*/ 327679 h 644202"/>
                    <a:gd name="connsiteX3" fmla="*/ 333371 w 662148"/>
                    <a:gd name="connsiteY3" fmla="*/ 644202 h 644202"/>
                    <a:gd name="connsiteX4" fmla="*/ 5124 w 662148"/>
                    <a:gd name="connsiteY4" fmla="*/ 327679 h 644202"/>
                    <a:gd name="connsiteX5" fmla="*/ 64593 w 662148"/>
                    <a:gd name="connsiteY5" fmla="*/ 124763 h 644202"/>
                    <a:gd name="connsiteX0" fmla="*/ 178200 w 662148"/>
                    <a:gd name="connsiteY0" fmla="*/ 75865 h 659035"/>
                    <a:gd name="connsiteX1" fmla="*/ 168819 w 662148"/>
                    <a:gd name="connsiteY1" fmla="*/ 31317 h 659035"/>
                    <a:gd name="connsiteX2" fmla="*/ 412660 w 662148"/>
                    <a:gd name="connsiteY2" fmla="*/ 20234 h 659035"/>
                    <a:gd name="connsiteX3" fmla="*/ 661618 w 662148"/>
                    <a:gd name="connsiteY3" fmla="*/ 342512 h 659035"/>
                    <a:gd name="connsiteX4" fmla="*/ 333371 w 662148"/>
                    <a:gd name="connsiteY4" fmla="*/ 659035 h 659035"/>
                    <a:gd name="connsiteX5" fmla="*/ 5124 w 662148"/>
                    <a:gd name="connsiteY5" fmla="*/ 342512 h 659035"/>
                    <a:gd name="connsiteX6" fmla="*/ 64593 w 662148"/>
                    <a:gd name="connsiteY6" fmla="*/ 139596 h 659035"/>
                    <a:gd name="connsiteX0" fmla="*/ 178200 w 662148"/>
                    <a:gd name="connsiteY0" fmla="*/ 68901 h 652071"/>
                    <a:gd name="connsiteX1" fmla="*/ 130026 w 662148"/>
                    <a:gd name="connsiteY1" fmla="*/ 68688 h 652071"/>
                    <a:gd name="connsiteX2" fmla="*/ 412660 w 662148"/>
                    <a:gd name="connsiteY2" fmla="*/ 13270 h 652071"/>
                    <a:gd name="connsiteX3" fmla="*/ 661618 w 662148"/>
                    <a:gd name="connsiteY3" fmla="*/ 335548 h 652071"/>
                    <a:gd name="connsiteX4" fmla="*/ 333371 w 662148"/>
                    <a:gd name="connsiteY4" fmla="*/ 652071 h 652071"/>
                    <a:gd name="connsiteX5" fmla="*/ 5124 w 662148"/>
                    <a:gd name="connsiteY5" fmla="*/ 335548 h 652071"/>
                    <a:gd name="connsiteX6" fmla="*/ 64593 w 662148"/>
                    <a:gd name="connsiteY6" fmla="*/ 132632 h 652071"/>
                    <a:gd name="connsiteX0" fmla="*/ 178200 w 662220"/>
                    <a:gd name="connsiteY0" fmla="*/ 68901 h 652071"/>
                    <a:gd name="connsiteX1" fmla="*/ 130026 w 662220"/>
                    <a:gd name="connsiteY1" fmla="*/ 68688 h 652071"/>
                    <a:gd name="connsiteX2" fmla="*/ 412660 w 662220"/>
                    <a:gd name="connsiteY2" fmla="*/ 13270 h 652071"/>
                    <a:gd name="connsiteX3" fmla="*/ 661618 w 662220"/>
                    <a:gd name="connsiteY3" fmla="*/ 335548 h 652071"/>
                    <a:gd name="connsiteX4" fmla="*/ 333371 w 662220"/>
                    <a:gd name="connsiteY4" fmla="*/ 652071 h 652071"/>
                    <a:gd name="connsiteX5" fmla="*/ 5124 w 662220"/>
                    <a:gd name="connsiteY5" fmla="*/ 335548 h 652071"/>
                    <a:gd name="connsiteX6" fmla="*/ 64593 w 662220"/>
                    <a:gd name="connsiteY6" fmla="*/ 132632 h 652071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8200 w 662220"/>
                    <a:gd name="connsiteY0" fmla="*/ 58449 h 641619"/>
                    <a:gd name="connsiteX1" fmla="*/ 130026 w 662220"/>
                    <a:gd name="connsiteY1" fmla="*/ 58236 h 641619"/>
                    <a:gd name="connsiteX2" fmla="*/ 412660 w 662220"/>
                    <a:gd name="connsiteY2" fmla="*/ 2818 h 641619"/>
                    <a:gd name="connsiteX3" fmla="*/ 661618 w 662220"/>
                    <a:gd name="connsiteY3" fmla="*/ 325096 h 641619"/>
                    <a:gd name="connsiteX4" fmla="*/ 333371 w 662220"/>
                    <a:gd name="connsiteY4" fmla="*/ 641619 h 641619"/>
                    <a:gd name="connsiteX5" fmla="*/ 5124 w 662220"/>
                    <a:gd name="connsiteY5" fmla="*/ 325096 h 641619"/>
                    <a:gd name="connsiteX6" fmla="*/ 64593 w 662220"/>
                    <a:gd name="connsiteY6" fmla="*/ 122180 h 641619"/>
                    <a:gd name="connsiteX0" fmla="*/ 176252 w 660272"/>
                    <a:gd name="connsiteY0" fmla="*/ 58449 h 641619"/>
                    <a:gd name="connsiteX1" fmla="*/ 128078 w 660272"/>
                    <a:gd name="connsiteY1" fmla="*/ 58236 h 641619"/>
                    <a:gd name="connsiteX2" fmla="*/ 410712 w 660272"/>
                    <a:gd name="connsiteY2" fmla="*/ 2818 h 641619"/>
                    <a:gd name="connsiteX3" fmla="*/ 659670 w 660272"/>
                    <a:gd name="connsiteY3" fmla="*/ 325096 h 641619"/>
                    <a:gd name="connsiteX4" fmla="*/ 331423 w 660272"/>
                    <a:gd name="connsiteY4" fmla="*/ 641619 h 641619"/>
                    <a:gd name="connsiteX5" fmla="*/ 3176 w 660272"/>
                    <a:gd name="connsiteY5" fmla="*/ 325096 h 641619"/>
                    <a:gd name="connsiteX6" fmla="*/ 62645 w 660272"/>
                    <a:gd name="connsiteY6" fmla="*/ 122180 h 641619"/>
                    <a:gd name="connsiteX0" fmla="*/ 253837 w 660272"/>
                    <a:gd name="connsiteY0" fmla="*/ 30740 h 641619"/>
                    <a:gd name="connsiteX1" fmla="*/ 128078 w 660272"/>
                    <a:gd name="connsiteY1" fmla="*/ 58236 h 641619"/>
                    <a:gd name="connsiteX2" fmla="*/ 410712 w 660272"/>
                    <a:gd name="connsiteY2" fmla="*/ 2818 h 641619"/>
                    <a:gd name="connsiteX3" fmla="*/ 659670 w 660272"/>
                    <a:gd name="connsiteY3" fmla="*/ 325096 h 641619"/>
                    <a:gd name="connsiteX4" fmla="*/ 331423 w 660272"/>
                    <a:gd name="connsiteY4" fmla="*/ 641619 h 641619"/>
                    <a:gd name="connsiteX5" fmla="*/ 3176 w 660272"/>
                    <a:gd name="connsiteY5" fmla="*/ 325096 h 641619"/>
                    <a:gd name="connsiteX6" fmla="*/ 62645 w 660272"/>
                    <a:gd name="connsiteY6" fmla="*/ 122180 h 641619"/>
                    <a:gd name="connsiteX0" fmla="*/ 253837 w 660191"/>
                    <a:gd name="connsiteY0" fmla="*/ 41069 h 651948"/>
                    <a:gd name="connsiteX1" fmla="*/ 161329 w 660191"/>
                    <a:gd name="connsiteY1" fmla="*/ 63023 h 651948"/>
                    <a:gd name="connsiteX2" fmla="*/ 410712 w 660191"/>
                    <a:gd name="connsiteY2" fmla="*/ 13147 h 651948"/>
                    <a:gd name="connsiteX3" fmla="*/ 659670 w 660191"/>
                    <a:gd name="connsiteY3" fmla="*/ 335425 h 651948"/>
                    <a:gd name="connsiteX4" fmla="*/ 331423 w 660191"/>
                    <a:gd name="connsiteY4" fmla="*/ 651948 h 651948"/>
                    <a:gd name="connsiteX5" fmla="*/ 3176 w 660191"/>
                    <a:gd name="connsiteY5" fmla="*/ 335425 h 651948"/>
                    <a:gd name="connsiteX6" fmla="*/ 62645 w 660191"/>
                    <a:gd name="connsiteY6" fmla="*/ 132509 h 651948"/>
                    <a:gd name="connsiteX0" fmla="*/ 253837 w 660897"/>
                    <a:gd name="connsiteY0" fmla="*/ 45475 h 656354"/>
                    <a:gd name="connsiteX1" fmla="*/ 161329 w 660897"/>
                    <a:gd name="connsiteY1" fmla="*/ 67429 h 656354"/>
                    <a:gd name="connsiteX2" fmla="*/ 410712 w 660897"/>
                    <a:gd name="connsiteY2" fmla="*/ 17553 h 656354"/>
                    <a:gd name="connsiteX3" fmla="*/ 659670 w 660897"/>
                    <a:gd name="connsiteY3" fmla="*/ 339831 h 656354"/>
                    <a:gd name="connsiteX4" fmla="*/ 331423 w 660897"/>
                    <a:gd name="connsiteY4" fmla="*/ 656354 h 656354"/>
                    <a:gd name="connsiteX5" fmla="*/ 3176 w 660897"/>
                    <a:gd name="connsiteY5" fmla="*/ 339831 h 656354"/>
                    <a:gd name="connsiteX6" fmla="*/ 62645 w 660897"/>
                    <a:gd name="connsiteY6" fmla="*/ 136915 h 656354"/>
                    <a:gd name="connsiteX0" fmla="*/ 253837 w 660406"/>
                    <a:gd name="connsiteY0" fmla="*/ 41070 h 651949"/>
                    <a:gd name="connsiteX1" fmla="*/ 161329 w 660406"/>
                    <a:gd name="connsiteY1" fmla="*/ 63024 h 651949"/>
                    <a:gd name="connsiteX2" fmla="*/ 410712 w 660406"/>
                    <a:gd name="connsiteY2" fmla="*/ 13148 h 651949"/>
                    <a:gd name="connsiteX3" fmla="*/ 659670 w 660406"/>
                    <a:gd name="connsiteY3" fmla="*/ 335426 h 651949"/>
                    <a:gd name="connsiteX4" fmla="*/ 331423 w 660406"/>
                    <a:gd name="connsiteY4" fmla="*/ 651949 h 651949"/>
                    <a:gd name="connsiteX5" fmla="*/ 3176 w 660406"/>
                    <a:gd name="connsiteY5" fmla="*/ 335426 h 651949"/>
                    <a:gd name="connsiteX6" fmla="*/ 62645 w 660406"/>
                    <a:gd name="connsiteY6" fmla="*/ 132510 h 651949"/>
                    <a:gd name="connsiteX0" fmla="*/ 161329 w 660406"/>
                    <a:gd name="connsiteY0" fmla="*/ 63024 h 651949"/>
                    <a:gd name="connsiteX1" fmla="*/ 410712 w 660406"/>
                    <a:gd name="connsiteY1" fmla="*/ 13148 h 651949"/>
                    <a:gd name="connsiteX2" fmla="*/ 659670 w 660406"/>
                    <a:gd name="connsiteY2" fmla="*/ 335426 h 651949"/>
                    <a:gd name="connsiteX3" fmla="*/ 331423 w 660406"/>
                    <a:gd name="connsiteY3" fmla="*/ 651949 h 651949"/>
                    <a:gd name="connsiteX4" fmla="*/ 3176 w 660406"/>
                    <a:gd name="connsiteY4" fmla="*/ 335426 h 651949"/>
                    <a:gd name="connsiteX5" fmla="*/ 62645 w 660406"/>
                    <a:gd name="connsiteY5" fmla="*/ 132510 h 651949"/>
                    <a:gd name="connsiteX0" fmla="*/ 128078 w 660207"/>
                    <a:gd name="connsiteY0" fmla="*/ 63024 h 651949"/>
                    <a:gd name="connsiteX1" fmla="*/ 410712 w 660207"/>
                    <a:gd name="connsiteY1" fmla="*/ 13148 h 651949"/>
                    <a:gd name="connsiteX2" fmla="*/ 659670 w 660207"/>
                    <a:gd name="connsiteY2" fmla="*/ 335426 h 651949"/>
                    <a:gd name="connsiteX3" fmla="*/ 331423 w 660207"/>
                    <a:gd name="connsiteY3" fmla="*/ 651949 h 651949"/>
                    <a:gd name="connsiteX4" fmla="*/ 3176 w 660207"/>
                    <a:gd name="connsiteY4" fmla="*/ 335426 h 651949"/>
                    <a:gd name="connsiteX5" fmla="*/ 62645 w 660207"/>
                    <a:gd name="connsiteY5" fmla="*/ 132510 h 651949"/>
                    <a:gd name="connsiteX0" fmla="*/ 128078 w 660438"/>
                    <a:gd name="connsiteY0" fmla="*/ 60888 h 649813"/>
                    <a:gd name="connsiteX1" fmla="*/ 410712 w 660438"/>
                    <a:gd name="connsiteY1" fmla="*/ 11012 h 649813"/>
                    <a:gd name="connsiteX2" fmla="*/ 659670 w 660438"/>
                    <a:gd name="connsiteY2" fmla="*/ 333290 h 649813"/>
                    <a:gd name="connsiteX3" fmla="*/ 331423 w 660438"/>
                    <a:gd name="connsiteY3" fmla="*/ 649813 h 649813"/>
                    <a:gd name="connsiteX4" fmla="*/ 3176 w 660438"/>
                    <a:gd name="connsiteY4" fmla="*/ 333290 h 649813"/>
                    <a:gd name="connsiteX5" fmla="*/ 62645 w 660438"/>
                    <a:gd name="connsiteY5" fmla="*/ 130374 h 649813"/>
                    <a:gd name="connsiteX0" fmla="*/ 128078 w 660438"/>
                    <a:gd name="connsiteY0" fmla="*/ 64927 h 653852"/>
                    <a:gd name="connsiteX1" fmla="*/ 410712 w 660438"/>
                    <a:gd name="connsiteY1" fmla="*/ 15051 h 653852"/>
                    <a:gd name="connsiteX2" fmla="*/ 659670 w 660438"/>
                    <a:gd name="connsiteY2" fmla="*/ 337329 h 653852"/>
                    <a:gd name="connsiteX3" fmla="*/ 331423 w 660438"/>
                    <a:gd name="connsiteY3" fmla="*/ 653852 h 653852"/>
                    <a:gd name="connsiteX4" fmla="*/ 3176 w 660438"/>
                    <a:gd name="connsiteY4" fmla="*/ 337329 h 653852"/>
                    <a:gd name="connsiteX5" fmla="*/ 62645 w 660438"/>
                    <a:gd name="connsiteY5" fmla="*/ 134413 h 653852"/>
                    <a:gd name="connsiteX0" fmla="*/ 133071 w 665431"/>
                    <a:gd name="connsiteY0" fmla="*/ 64927 h 653852"/>
                    <a:gd name="connsiteX1" fmla="*/ 415705 w 665431"/>
                    <a:gd name="connsiteY1" fmla="*/ 15051 h 653852"/>
                    <a:gd name="connsiteX2" fmla="*/ 664663 w 665431"/>
                    <a:gd name="connsiteY2" fmla="*/ 337329 h 653852"/>
                    <a:gd name="connsiteX3" fmla="*/ 336416 w 665431"/>
                    <a:gd name="connsiteY3" fmla="*/ 653852 h 653852"/>
                    <a:gd name="connsiteX4" fmla="*/ 8169 w 665431"/>
                    <a:gd name="connsiteY4" fmla="*/ 337329 h 653852"/>
                    <a:gd name="connsiteX5" fmla="*/ 117402 w 665431"/>
                    <a:gd name="connsiteY5" fmla="*/ 53548 h 653852"/>
                    <a:gd name="connsiteX0" fmla="*/ 156601 w 688961"/>
                    <a:gd name="connsiteY0" fmla="*/ 64927 h 654319"/>
                    <a:gd name="connsiteX1" fmla="*/ 439235 w 688961"/>
                    <a:gd name="connsiteY1" fmla="*/ 15051 h 654319"/>
                    <a:gd name="connsiteX2" fmla="*/ 688193 w 688961"/>
                    <a:gd name="connsiteY2" fmla="*/ 337329 h 654319"/>
                    <a:gd name="connsiteX3" fmla="*/ 359946 w 688961"/>
                    <a:gd name="connsiteY3" fmla="*/ 653852 h 654319"/>
                    <a:gd name="connsiteX4" fmla="*/ 6817 w 688961"/>
                    <a:gd name="connsiteY4" fmla="*/ 399533 h 654319"/>
                    <a:gd name="connsiteX5" fmla="*/ 140932 w 688961"/>
                    <a:gd name="connsiteY5" fmla="*/ 53548 h 654319"/>
                    <a:gd name="connsiteX0" fmla="*/ 156601 w 688961"/>
                    <a:gd name="connsiteY0" fmla="*/ 64927 h 654612"/>
                    <a:gd name="connsiteX1" fmla="*/ 439235 w 688961"/>
                    <a:gd name="connsiteY1" fmla="*/ 15051 h 654612"/>
                    <a:gd name="connsiteX2" fmla="*/ 688193 w 688961"/>
                    <a:gd name="connsiteY2" fmla="*/ 337329 h 654612"/>
                    <a:gd name="connsiteX3" fmla="*/ 359946 w 688961"/>
                    <a:gd name="connsiteY3" fmla="*/ 653852 h 654612"/>
                    <a:gd name="connsiteX4" fmla="*/ 6817 w 688961"/>
                    <a:gd name="connsiteY4" fmla="*/ 399533 h 654612"/>
                    <a:gd name="connsiteX5" fmla="*/ 140932 w 688961"/>
                    <a:gd name="connsiteY5" fmla="*/ 53548 h 654612"/>
                    <a:gd name="connsiteX0" fmla="*/ 156601 w 688961"/>
                    <a:gd name="connsiteY0" fmla="*/ 64927 h 653870"/>
                    <a:gd name="connsiteX1" fmla="*/ 439235 w 688961"/>
                    <a:gd name="connsiteY1" fmla="*/ 15051 h 653870"/>
                    <a:gd name="connsiteX2" fmla="*/ 688193 w 688961"/>
                    <a:gd name="connsiteY2" fmla="*/ 337329 h 653870"/>
                    <a:gd name="connsiteX3" fmla="*/ 359946 w 688961"/>
                    <a:gd name="connsiteY3" fmla="*/ 653852 h 653870"/>
                    <a:gd name="connsiteX4" fmla="*/ 6817 w 688961"/>
                    <a:gd name="connsiteY4" fmla="*/ 399533 h 653870"/>
                    <a:gd name="connsiteX5" fmla="*/ 140932 w 688961"/>
                    <a:gd name="connsiteY5" fmla="*/ 53548 h 653870"/>
                    <a:gd name="connsiteX0" fmla="*/ 156907 w 689370"/>
                    <a:gd name="connsiteY0" fmla="*/ 64927 h 635207"/>
                    <a:gd name="connsiteX1" fmla="*/ 439541 w 689370"/>
                    <a:gd name="connsiteY1" fmla="*/ 15051 h 635207"/>
                    <a:gd name="connsiteX2" fmla="*/ 688499 w 689370"/>
                    <a:gd name="connsiteY2" fmla="*/ 337329 h 635207"/>
                    <a:gd name="connsiteX3" fmla="*/ 366473 w 689370"/>
                    <a:gd name="connsiteY3" fmla="*/ 635191 h 635207"/>
                    <a:gd name="connsiteX4" fmla="*/ 7123 w 689370"/>
                    <a:gd name="connsiteY4" fmla="*/ 399533 h 635207"/>
                    <a:gd name="connsiteX5" fmla="*/ 141238 w 689370"/>
                    <a:gd name="connsiteY5" fmla="*/ 53548 h 635207"/>
                    <a:gd name="connsiteX0" fmla="*/ 156907 w 690324"/>
                    <a:gd name="connsiteY0" fmla="*/ 64927 h 635215"/>
                    <a:gd name="connsiteX1" fmla="*/ 439541 w 690324"/>
                    <a:gd name="connsiteY1" fmla="*/ 15051 h 635215"/>
                    <a:gd name="connsiteX2" fmla="*/ 688499 w 690324"/>
                    <a:gd name="connsiteY2" fmla="*/ 337329 h 635215"/>
                    <a:gd name="connsiteX3" fmla="*/ 366473 w 690324"/>
                    <a:gd name="connsiteY3" fmla="*/ 635191 h 635215"/>
                    <a:gd name="connsiteX4" fmla="*/ 7123 w 690324"/>
                    <a:gd name="connsiteY4" fmla="*/ 399533 h 635215"/>
                    <a:gd name="connsiteX5" fmla="*/ 141238 w 690324"/>
                    <a:gd name="connsiteY5" fmla="*/ 53548 h 635215"/>
                    <a:gd name="connsiteX0" fmla="*/ 156907 w 690324"/>
                    <a:gd name="connsiteY0" fmla="*/ 64927 h 635215"/>
                    <a:gd name="connsiteX1" fmla="*/ 439541 w 690324"/>
                    <a:gd name="connsiteY1" fmla="*/ 15051 h 635215"/>
                    <a:gd name="connsiteX2" fmla="*/ 688499 w 690324"/>
                    <a:gd name="connsiteY2" fmla="*/ 337329 h 635215"/>
                    <a:gd name="connsiteX3" fmla="*/ 366473 w 690324"/>
                    <a:gd name="connsiteY3" fmla="*/ 635191 h 635215"/>
                    <a:gd name="connsiteX4" fmla="*/ 7123 w 690324"/>
                    <a:gd name="connsiteY4" fmla="*/ 399533 h 635215"/>
                    <a:gd name="connsiteX5" fmla="*/ 141238 w 690324"/>
                    <a:gd name="connsiteY5" fmla="*/ 53548 h 635215"/>
                    <a:gd name="connsiteX0" fmla="*/ 157842 w 691259"/>
                    <a:gd name="connsiteY0" fmla="*/ 64927 h 635215"/>
                    <a:gd name="connsiteX1" fmla="*/ 440476 w 691259"/>
                    <a:gd name="connsiteY1" fmla="*/ 15051 h 635215"/>
                    <a:gd name="connsiteX2" fmla="*/ 689434 w 691259"/>
                    <a:gd name="connsiteY2" fmla="*/ 337329 h 635215"/>
                    <a:gd name="connsiteX3" fmla="*/ 367408 w 691259"/>
                    <a:gd name="connsiteY3" fmla="*/ 635191 h 635215"/>
                    <a:gd name="connsiteX4" fmla="*/ 8058 w 691259"/>
                    <a:gd name="connsiteY4" fmla="*/ 399533 h 635215"/>
                    <a:gd name="connsiteX5" fmla="*/ 142173 w 691259"/>
                    <a:gd name="connsiteY5" fmla="*/ 53548 h 635215"/>
                    <a:gd name="connsiteX0" fmla="*/ 157842 w 691259"/>
                    <a:gd name="connsiteY0" fmla="*/ 54534 h 624822"/>
                    <a:gd name="connsiteX1" fmla="*/ 440476 w 691259"/>
                    <a:gd name="connsiteY1" fmla="*/ 4658 h 624822"/>
                    <a:gd name="connsiteX2" fmla="*/ 689434 w 691259"/>
                    <a:gd name="connsiteY2" fmla="*/ 326936 h 624822"/>
                    <a:gd name="connsiteX3" fmla="*/ 367408 w 691259"/>
                    <a:gd name="connsiteY3" fmla="*/ 624798 h 624822"/>
                    <a:gd name="connsiteX4" fmla="*/ 8058 w 691259"/>
                    <a:gd name="connsiteY4" fmla="*/ 389140 h 624822"/>
                    <a:gd name="connsiteX5" fmla="*/ 142173 w 691259"/>
                    <a:gd name="connsiteY5" fmla="*/ 43155 h 624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1259" h="624822">
                      <a:moveTo>
                        <a:pt x="157842" y="54534"/>
                      </a:moveTo>
                      <a:cubicBezTo>
                        <a:pt x="230170" y="12011"/>
                        <a:pt x="296458" y="-10318"/>
                        <a:pt x="440476" y="4658"/>
                      </a:cubicBezTo>
                      <a:cubicBezTo>
                        <a:pt x="584494" y="19634"/>
                        <a:pt x="707833" y="155154"/>
                        <a:pt x="689434" y="326936"/>
                      </a:cubicBezTo>
                      <a:cubicBezTo>
                        <a:pt x="671035" y="498718"/>
                        <a:pt x="518292" y="626872"/>
                        <a:pt x="367408" y="624798"/>
                      </a:cubicBezTo>
                      <a:cubicBezTo>
                        <a:pt x="216524" y="622724"/>
                        <a:pt x="45597" y="554505"/>
                        <a:pt x="8058" y="389140"/>
                      </a:cubicBezTo>
                      <a:cubicBezTo>
                        <a:pt x="-29481" y="223775"/>
                        <a:pt x="72457" y="99308"/>
                        <a:pt x="142173" y="43155"/>
                      </a:cubicBezTo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grpSp>
              <p:nvGrpSpPr>
                <p:cNvPr id="63" name="组合 32"/>
                <p:cNvGrpSpPr>
                  <a:grpSpLocks/>
                </p:cNvGrpSpPr>
                <p:nvPr/>
              </p:nvGrpSpPr>
              <p:grpSpPr bwMode="auto">
                <a:xfrm flipH="1">
                  <a:off x="7375417" y="4378438"/>
                  <a:ext cx="990781" cy="1264577"/>
                  <a:chOff x="2629760" y="2818396"/>
                  <a:chExt cx="959031" cy="912648"/>
                </a:xfrm>
              </p:grpSpPr>
              <p:sp>
                <p:nvSpPr>
                  <p:cNvPr id="73" name="任意多边形 42"/>
                  <p:cNvSpPr/>
                  <p:nvPr/>
                </p:nvSpPr>
                <p:spPr>
                  <a:xfrm>
                    <a:off x="2660261" y="2850229"/>
                    <a:ext cx="917183" cy="875695"/>
                  </a:xfrm>
                  <a:custGeom>
                    <a:avLst/>
                    <a:gdLst>
                      <a:gd name="connsiteX0" fmla="*/ 175696 w 939708"/>
                      <a:gd name="connsiteY0" fmla="*/ 77322 h 848052"/>
                      <a:gd name="connsiteX1" fmla="*/ 93503 w 939708"/>
                      <a:gd name="connsiteY1" fmla="*/ 313627 h 848052"/>
                      <a:gd name="connsiteX2" fmla="*/ 52406 w 939708"/>
                      <a:gd name="connsiteY2" fmla="*/ 775964 h 848052"/>
                      <a:gd name="connsiteX3" fmla="*/ 874339 w 939708"/>
                      <a:gd name="connsiteY3" fmla="*/ 786239 h 848052"/>
                      <a:gd name="connsiteX4" fmla="*/ 853791 w 939708"/>
                      <a:gd name="connsiteY4" fmla="*/ 190337 h 848052"/>
                      <a:gd name="connsiteX5" fmla="*/ 576388 w 939708"/>
                      <a:gd name="connsiteY5" fmla="*/ 5403 h 848052"/>
                      <a:gd name="connsiteX6" fmla="*/ 175696 w 939708"/>
                      <a:gd name="connsiteY6" fmla="*/ 77322 h 848052"/>
                      <a:gd name="connsiteX0" fmla="*/ 135695 w 899707"/>
                      <a:gd name="connsiteY0" fmla="*/ 77322 h 848052"/>
                      <a:gd name="connsiteX1" fmla="*/ 53502 w 899707"/>
                      <a:gd name="connsiteY1" fmla="*/ 313627 h 848052"/>
                      <a:gd name="connsiteX2" fmla="*/ 12405 w 899707"/>
                      <a:gd name="connsiteY2" fmla="*/ 775964 h 848052"/>
                      <a:gd name="connsiteX3" fmla="*/ 834338 w 899707"/>
                      <a:gd name="connsiteY3" fmla="*/ 786239 h 848052"/>
                      <a:gd name="connsiteX4" fmla="*/ 813790 w 899707"/>
                      <a:gd name="connsiteY4" fmla="*/ 190337 h 848052"/>
                      <a:gd name="connsiteX5" fmla="*/ 536387 w 899707"/>
                      <a:gd name="connsiteY5" fmla="*/ 5403 h 848052"/>
                      <a:gd name="connsiteX6" fmla="*/ 135695 w 899707"/>
                      <a:gd name="connsiteY6" fmla="*/ 77322 h 84805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59512 w 923524"/>
                      <a:gd name="connsiteY0" fmla="*/ 77919 h 837322"/>
                      <a:gd name="connsiteX1" fmla="*/ 15674 w 923524"/>
                      <a:gd name="connsiteY1" fmla="*/ 355320 h 837322"/>
                      <a:gd name="connsiteX2" fmla="*/ 36222 w 923524"/>
                      <a:gd name="connsiteY2" fmla="*/ 776561 h 837322"/>
                      <a:gd name="connsiteX3" fmla="*/ 858155 w 923524"/>
                      <a:gd name="connsiteY3" fmla="*/ 786836 h 837322"/>
                      <a:gd name="connsiteX4" fmla="*/ 837607 w 923524"/>
                      <a:gd name="connsiteY4" fmla="*/ 190934 h 837322"/>
                      <a:gd name="connsiteX5" fmla="*/ 560204 w 923524"/>
                      <a:gd name="connsiteY5" fmla="*/ 6000 h 837322"/>
                      <a:gd name="connsiteX6" fmla="*/ 159512 w 923524"/>
                      <a:gd name="connsiteY6" fmla="*/ 77919 h 837322"/>
                      <a:gd name="connsiteX0" fmla="*/ 159512 w 923524"/>
                      <a:gd name="connsiteY0" fmla="*/ 136669 h 896072"/>
                      <a:gd name="connsiteX1" fmla="*/ 15674 w 923524"/>
                      <a:gd name="connsiteY1" fmla="*/ 414070 h 896072"/>
                      <a:gd name="connsiteX2" fmla="*/ 36222 w 923524"/>
                      <a:gd name="connsiteY2" fmla="*/ 835311 h 896072"/>
                      <a:gd name="connsiteX3" fmla="*/ 858155 w 923524"/>
                      <a:gd name="connsiteY3" fmla="*/ 845586 h 896072"/>
                      <a:gd name="connsiteX4" fmla="*/ 837607 w 923524"/>
                      <a:gd name="connsiteY4" fmla="*/ 249684 h 896072"/>
                      <a:gd name="connsiteX5" fmla="*/ 436914 w 923524"/>
                      <a:gd name="connsiteY5" fmla="*/ 3105 h 896072"/>
                      <a:gd name="connsiteX6" fmla="*/ 159512 w 923524"/>
                      <a:gd name="connsiteY6" fmla="*/ 136669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528354 w 923524"/>
                      <a:gd name="connsiteY6" fmla="*/ 94545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620821 w 923524"/>
                      <a:gd name="connsiteY6" fmla="*/ 63722 h 89607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1839 w 920642"/>
                      <a:gd name="connsiteY0" fmla="*/ 2650 h 875069"/>
                      <a:gd name="connsiteX1" fmla="*/ 113646 w 920642"/>
                      <a:gd name="connsiteY1" fmla="*/ 150835 h 875069"/>
                      <a:gd name="connsiteX2" fmla="*/ 12792 w 920642"/>
                      <a:gd name="connsiteY2" fmla="*/ 393067 h 875069"/>
                      <a:gd name="connsiteX3" fmla="*/ 33340 w 920642"/>
                      <a:gd name="connsiteY3" fmla="*/ 814308 h 875069"/>
                      <a:gd name="connsiteX4" fmla="*/ 855273 w 920642"/>
                      <a:gd name="connsiteY4" fmla="*/ 824583 h 875069"/>
                      <a:gd name="connsiteX5" fmla="*/ 834725 w 920642"/>
                      <a:gd name="connsiteY5" fmla="*/ 228681 h 875069"/>
                      <a:gd name="connsiteX6" fmla="*/ 614031 w 920642"/>
                      <a:gd name="connsiteY6" fmla="*/ 7549 h 875069"/>
                      <a:gd name="connsiteX0" fmla="*/ 351839 w 920642"/>
                      <a:gd name="connsiteY0" fmla="*/ 3022 h 875441"/>
                      <a:gd name="connsiteX1" fmla="*/ 113646 w 920642"/>
                      <a:gd name="connsiteY1" fmla="*/ 151207 h 875441"/>
                      <a:gd name="connsiteX2" fmla="*/ 12792 w 920642"/>
                      <a:gd name="connsiteY2" fmla="*/ 393439 h 875441"/>
                      <a:gd name="connsiteX3" fmla="*/ 33340 w 920642"/>
                      <a:gd name="connsiteY3" fmla="*/ 814680 h 875441"/>
                      <a:gd name="connsiteX4" fmla="*/ 855273 w 920642"/>
                      <a:gd name="connsiteY4" fmla="*/ 824955 h 875441"/>
                      <a:gd name="connsiteX5" fmla="*/ 834725 w 920642"/>
                      <a:gd name="connsiteY5" fmla="*/ 229053 h 875441"/>
                      <a:gd name="connsiteX6" fmla="*/ 614031 w 920642"/>
                      <a:gd name="connsiteY6" fmla="*/ 7921 h 875441"/>
                      <a:gd name="connsiteX0" fmla="*/ 350820 w 919623"/>
                      <a:gd name="connsiteY0" fmla="*/ 2727 h 875146"/>
                      <a:gd name="connsiteX1" fmla="*/ 96996 w 919623"/>
                      <a:gd name="connsiteY1" fmla="*/ 162635 h 875146"/>
                      <a:gd name="connsiteX2" fmla="*/ 11773 w 919623"/>
                      <a:gd name="connsiteY2" fmla="*/ 393144 h 875146"/>
                      <a:gd name="connsiteX3" fmla="*/ 32321 w 919623"/>
                      <a:gd name="connsiteY3" fmla="*/ 814385 h 875146"/>
                      <a:gd name="connsiteX4" fmla="*/ 854254 w 919623"/>
                      <a:gd name="connsiteY4" fmla="*/ 824660 h 875146"/>
                      <a:gd name="connsiteX5" fmla="*/ 833706 w 919623"/>
                      <a:gd name="connsiteY5" fmla="*/ 228758 h 875146"/>
                      <a:gd name="connsiteX6" fmla="*/ 613012 w 919623"/>
                      <a:gd name="connsiteY6" fmla="*/ 7626 h 875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9623" h="875146">
                        <a:moveTo>
                          <a:pt x="350820" y="2727"/>
                        </a:moveTo>
                        <a:cubicBezTo>
                          <a:pt x="239516" y="-17821"/>
                          <a:pt x="137873" y="81934"/>
                          <a:pt x="96996" y="162635"/>
                        </a:cubicBezTo>
                        <a:cubicBezTo>
                          <a:pt x="56119" y="243336"/>
                          <a:pt x="22552" y="284519"/>
                          <a:pt x="11773" y="393144"/>
                        </a:cubicBezTo>
                        <a:cubicBezTo>
                          <a:pt x="994" y="501769"/>
                          <a:pt x="-15625" y="773288"/>
                          <a:pt x="32321" y="814385"/>
                        </a:cubicBezTo>
                        <a:cubicBezTo>
                          <a:pt x="80267" y="855482"/>
                          <a:pt x="720690" y="922264"/>
                          <a:pt x="854254" y="824660"/>
                        </a:cubicBezTo>
                        <a:cubicBezTo>
                          <a:pt x="987818" y="727056"/>
                          <a:pt x="883365" y="358897"/>
                          <a:pt x="833706" y="228758"/>
                        </a:cubicBezTo>
                        <a:cubicBezTo>
                          <a:pt x="784047" y="98619"/>
                          <a:pt x="734477" y="50057"/>
                          <a:pt x="613012" y="7626"/>
                        </a:cubicBezTo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74" name="任意多边形 43"/>
                  <p:cNvSpPr/>
                  <p:nvPr/>
                </p:nvSpPr>
                <p:spPr>
                  <a:xfrm>
                    <a:off x="2629760" y="2818396"/>
                    <a:ext cx="959031" cy="912648"/>
                  </a:xfrm>
                  <a:custGeom>
                    <a:avLst/>
                    <a:gdLst>
                      <a:gd name="connsiteX0" fmla="*/ 175696 w 939708"/>
                      <a:gd name="connsiteY0" fmla="*/ 77322 h 848052"/>
                      <a:gd name="connsiteX1" fmla="*/ 93503 w 939708"/>
                      <a:gd name="connsiteY1" fmla="*/ 313627 h 848052"/>
                      <a:gd name="connsiteX2" fmla="*/ 52406 w 939708"/>
                      <a:gd name="connsiteY2" fmla="*/ 775964 h 848052"/>
                      <a:gd name="connsiteX3" fmla="*/ 874339 w 939708"/>
                      <a:gd name="connsiteY3" fmla="*/ 786239 h 848052"/>
                      <a:gd name="connsiteX4" fmla="*/ 853791 w 939708"/>
                      <a:gd name="connsiteY4" fmla="*/ 190337 h 848052"/>
                      <a:gd name="connsiteX5" fmla="*/ 576388 w 939708"/>
                      <a:gd name="connsiteY5" fmla="*/ 5403 h 848052"/>
                      <a:gd name="connsiteX6" fmla="*/ 175696 w 939708"/>
                      <a:gd name="connsiteY6" fmla="*/ 77322 h 848052"/>
                      <a:gd name="connsiteX0" fmla="*/ 135695 w 899707"/>
                      <a:gd name="connsiteY0" fmla="*/ 77322 h 848052"/>
                      <a:gd name="connsiteX1" fmla="*/ 53502 w 899707"/>
                      <a:gd name="connsiteY1" fmla="*/ 313627 h 848052"/>
                      <a:gd name="connsiteX2" fmla="*/ 12405 w 899707"/>
                      <a:gd name="connsiteY2" fmla="*/ 775964 h 848052"/>
                      <a:gd name="connsiteX3" fmla="*/ 834338 w 899707"/>
                      <a:gd name="connsiteY3" fmla="*/ 786239 h 848052"/>
                      <a:gd name="connsiteX4" fmla="*/ 813790 w 899707"/>
                      <a:gd name="connsiteY4" fmla="*/ 190337 h 848052"/>
                      <a:gd name="connsiteX5" fmla="*/ 536387 w 899707"/>
                      <a:gd name="connsiteY5" fmla="*/ 5403 h 848052"/>
                      <a:gd name="connsiteX6" fmla="*/ 135695 w 899707"/>
                      <a:gd name="connsiteY6" fmla="*/ 77322 h 84805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97100 w 961112"/>
                      <a:gd name="connsiteY0" fmla="*/ 77919 h 846422"/>
                      <a:gd name="connsiteX1" fmla="*/ 53262 w 961112"/>
                      <a:gd name="connsiteY1" fmla="*/ 355320 h 846422"/>
                      <a:gd name="connsiteX2" fmla="*/ 73810 w 961112"/>
                      <a:gd name="connsiteY2" fmla="*/ 776561 h 846422"/>
                      <a:gd name="connsiteX3" fmla="*/ 895743 w 961112"/>
                      <a:gd name="connsiteY3" fmla="*/ 786836 h 846422"/>
                      <a:gd name="connsiteX4" fmla="*/ 875195 w 961112"/>
                      <a:gd name="connsiteY4" fmla="*/ 190934 h 846422"/>
                      <a:gd name="connsiteX5" fmla="*/ 597792 w 961112"/>
                      <a:gd name="connsiteY5" fmla="*/ 6000 h 846422"/>
                      <a:gd name="connsiteX6" fmla="*/ 197100 w 961112"/>
                      <a:gd name="connsiteY6" fmla="*/ 77919 h 846422"/>
                      <a:gd name="connsiteX0" fmla="*/ 159512 w 923524"/>
                      <a:gd name="connsiteY0" fmla="*/ 77919 h 837322"/>
                      <a:gd name="connsiteX1" fmla="*/ 15674 w 923524"/>
                      <a:gd name="connsiteY1" fmla="*/ 355320 h 837322"/>
                      <a:gd name="connsiteX2" fmla="*/ 36222 w 923524"/>
                      <a:gd name="connsiteY2" fmla="*/ 776561 h 837322"/>
                      <a:gd name="connsiteX3" fmla="*/ 858155 w 923524"/>
                      <a:gd name="connsiteY3" fmla="*/ 786836 h 837322"/>
                      <a:gd name="connsiteX4" fmla="*/ 837607 w 923524"/>
                      <a:gd name="connsiteY4" fmla="*/ 190934 h 837322"/>
                      <a:gd name="connsiteX5" fmla="*/ 560204 w 923524"/>
                      <a:gd name="connsiteY5" fmla="*/ 6000 h 837322"/>
                      <a:gd name="connsiteX6" fmla="*/ 159512 w 923524"/>
                      <a:gd name="connsiteY6" fmla="*/ 77919 h 837322"/>
                      <a:gd name="connsiteX0" fmla="*/ 159512 w 923524"/>
                      <a:gd name="connsiteY0" fmla="*/ 136669 h 896072"/>
                      <a:gd name="connsiteX1" fmla="*/ 15674 w 923524"/>
                      <a:gd name="connsiteY1" fmla="*/ 414070 h 896072"/>
                      <a:gd name="connsiteX2" fmla="*/ 36222 w 923524"/>
                      <a:gd name="connsiteY2" fmla="*/ 835311 h 896072"/>
                      <a:gd name="connsiteX3" fmla="*/ 858155 w 923524"/>
                      <a:gd name="connsiteY3" fmla="*/ 845586 h 896072"/>
                      <a:gd name="connsiteX4" fmla="*/ 837607 w 923524"/>
                      <a:gd name="connsiteY4" fmla="*/ 249684 h 896072"/>
                      <a:gd name="connsiteX5" fmla="*/ 436914 w 923524"/>
                      <a:gd name="connsiteY5" fmla="*/ 3105 h 896072"/>
                      <a:gd name="connsiteX6" fmla="*/ 159512 w 923524"/>
                      <a:gd name="connsiteY6" fmla="*/ 136669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528354 w 923524"/>
                      <a:gd name="connsiteY6" fmla="*/ 94545 h 896072"/>
                      <a:gd name="connsiteX0" fmla="*/ 436914 w 923524"/>
                      <a:gd name="connsiteY0" fmla="*/ 3105 h 896072"/>
                      <a:gd name="connsiteX1" fmla="*/ 159512 w 923524"/>
                      <a:gd name="connsiteY1" fmla="*/ 136669 h 896072"/>
                      <a:gd name="connsiteX2" fmla="*/ 15674 w 923524"/>
                      <a:gd name="connsiteY2" fmla="*/ 414070 h 896072"/>
                      <a:gd name="connsiteX3" fmla="*/ 36222 w 923524"/>
                      <a:gd name="connsiteY3" fmla="*/ 835311 h 896072"/>
                      <a:gd name="connsiteX4" fmla="*/ 858155 w 923524"/>
                      <a:gd name="connsiteY4" fmla="*/ 845586 h 896072"/>
                      <a:gd name="connsiteX5" fmla="*/ 837607 w 923524"/>
                      <a:gd name="connsiteY5" fmla="*/ 249684 h 896072"/>
                      <a:gd name="connsiteX6" fmla="*/ 620821 w 923524"/>
                      <a:gd name="connsiteY6" fmla="*/ 63722 h 89607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20821 w 923524"/>
                      <a:gd name="connsiteY6" fmla="*/ 4378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4721 w 923524"/>
                      <a:gd name="connsiteY0" fmla="*/ 3713 h 876132"/>
                      <a:gd name="connsiteX1" fmla="*/ 159512 w 923524"/>
                      <a:gd name="connsiteY1" fmla="*/ 116729 h 876132"/>
                      <a:gd name="connsiteX2" fmla="*/ 15674 w 923524"/>
                      <a:gd name="connsiteY2" fmla="*/ 394130 h 876132"/>
                      <a:gd name="connsiteX3" fmla="*/ 36222 w 923524"/>
                      <a:gd name="connsiteY3" fmla="*/ 815371 h 876132"/>
                      <a:gd name="connsiteX4" fmla="*/ 858155 w 923524"/>
                      <a:gd name="connsiteY4" fmla="*/ 825646 h 876132"/>
                      <a:gd name="connsiteX5" fmla="*/ 837607 w 923524"/>
                      <a:gd name="connsiteY5" fmla="*/ 229744 h 876132"/>
                      <a:gd name="connsiteX6" fmla="*/ 616913 w 923524"/>
                      <a:gd name="connsiteY6" fmla="*/ 8612 h 876132"/>
                      <a:gd name="connsiteX0" fmla="*/ 351839 w 920642"/>
                      <a:gd name="connsiteY0" fmla="*/ 2650 h 875069"/>
                      <a:gd name="connsiteX1" fmla="*/ 113646 w 920642"/>
                      <a:gd name="connsiteY1" fmla="*/ 150835 h 875069"/>
                      <a:gd name="connsiteX2" fmla="*/ 12792 w 920642"/>
                      <a:gd name="connsiteY2" fmla="*/ 393067 h 875069"/>
                      <a:gd name="connsiteX3" fmla="*/ 33340 w 920642"/>
                      <a:gd name="connsiteY3" fmla="*/ 814308 h 875069"/>
                      <a:gd name="connsiteX4" fmla="*/ 855273 w 920642"/>
                      <a:gd name="connsiteY4" fmla="*/ 824583 h 875069"/>
                      <a:gd name="connsiteX5" fmla="*/ 834725 w 920642"/>
                      <a:gd name="connsiteY5" fmla="*/ 228681 h 875069"/>
                      <a:gd name="connsiteX6" fmla="*/ 614031 w 920642"/>
                      <a:gd name="connsiteY6" fmla="*/ 7549 h 875069"/>
                      <a:gd name="connsiteX0" fmla="*/ 351839 w 920642"/>
                      <a:gd name="connsiteY0" fmla="*/ 3022 h 875441"/>
                      <a:gd name="connsiteX1" fmla="*/ 113646 w 920642"/>
                      <a:gd name="connsiteY1" fmla="*/ 151207 h 875441"/>
                      <a:gd name="connsiteX2" fmla="*/ 12792 w 920642"/>
                      <a:gd name="connsiteY2" fmla="*/ 393439 h 875441"/>
                      <a:gd name="connsiteX3" fmla="*/ 33340 w 920642"/>
                      <a:gd name="connsiteY3" fmla="*/ 814680 h 875441"/>
                      <a:gd name="connsiteX4" fmla="*/ 855273 w 920642"/>
                      <a:gd name="connsiteY4" fmla="*/ 824955 h 875441"/>
                      <a:gd name="connsiteX5" fmla="*/ 834725 w 920642"/>
                      <a:gd name="connsiteY5" fmla="*/ 229053 h 875441"/>
                      <a:gd name="connsiteX6" fmla="*/ 614031 w 920642"/>
                      <a:gd name="connsiteY6" fmla="*/ 7921 h 875441"/>
                      <a:gd name="connsiteX0" fmla="*/ 350820 w 919623"/>
                      <a:gd name="connsiteY0" fmla="*/ 2727 h 875146"/>
                      <a:gd name="connsiteX1" fmla="*/ 96996 w 919623"/>
                      <a:gd name="connsiteY1" fmla="*/ 162635 h 875146"/>
                      <a:gd name="connsiteX2" fmla="*/ 11773 w 919623"/>
                      <a:gd name="connsiteY2" fmla="*/ 393144 h 875146"/>
                      <a:gd name="connsiteX3" fmla="*/ 32321 w 919623"/>
                      <a:gd name="connsiteY3" fmla="*/ 814385 h 875146"/>
                      <a:gd name="connsiteX4" fmla="*/ 854254 w 919623"/>
                      <a:gd name="connsiteY4" fmla="*/ 824660 h 875146"/>
                      <a:gd name="connsiteX5" fmla="*/ 833706 w 919623"/>
                      <a:gd name="connsiteY5" fmla="*/ 228758 h 875146"/>
                      <a:gd name="connsiteX6" fmla="*/ 613012 w 919623"/>
                      <a:gd name="connsiteY6" fmla="*/ 7626 h 875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9623" h="875146">
                        <a:moveTo>
                          <a:pt x="350820" y="2727"/>
                        </a:moveTo>
                        <a:cubicBezTo>
                          <a:pt x="239516" y="-17821"/>
                          <a:pt x="137873" y="81934"/>
                          <a:pt x="96996" y="162635"/>
                        </a:cubicBezTo>
                        <a:cubicBezTo>
                          <a:pt x="56119" y="243336"/>
                          <a:pt x="22552" y="284519"/>
                          <a:pt x="11773" y="393144"/>
                        </a:cubicBezTo>
                        <a:cubicBezTo>
                          <a:pt x="994" y="501769"/>
                          <a:pt x="-15625" y="773288"/>
                          <a:pt x="32321" y="814385"/>
                        </a:cubicBezTo>
                        <a:cubicBezTo>
                          <a:pt x="80267" y="855482"/>
                          <a:pt x="720690" y="922264"/>
                          <a:pt x="854254" y="824660"/>
                        </a:cubicBezTo>
                        <a:cubicBezTo>
                          <a:pt x="987818" y="727056"/>
                          <a:pt x="883365" y="358897"/>
                          <a:pt x="833706" y="228758"/>
                        </a:cubicBezTo>
                        <a:cubicBezTo>
                          <a:pt x="784047" y="98619"/>
                          <a:pt x="734477" y="50057"/>
                          <a:pt x="613012" y="7626"/>
                        </a:cubicBezTo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 cap="rnd">
                    <a:solidFill>
                      <a:srgbClr val="FBA6A5"/>
                    </a:solidFill>
                    <a:round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zh-CN" altLang="en-US" sz="500" smtClean="0">
                      <a:solidFill>
                        <a:srgbClr val="FBA6A5"/>
                      </a:solidFill>
                      <a:ea typeface="SimSun" panose="02010600030101010101" pitchFamily="2" charset="-122"/>
                    </a:endParaRPr>
                  </a:p>
                </p:txBody>
              </p:sp>
            </p:grpSp>
            <p:sp>
              <p:nvSpPr>
                <p:cNvPr id="64" name="任意多边形 33"/>
                <p:cNvSpPr/>
                <p:nvPr/>
              </p:nvSpPr>
              <p:spPr>
                <a:xfrm>
                  <a:off x="8063960" y="3762295"/>
                  <a:ext cx="6551" cy="89636"/>
                </a:xfrm>
                <a:custGeom>
                  <a:avLst/>
                  <a:gdLst>
                    <a:gd name="connsiteX0" fmla="*/ 0 w 9525"/>
                    <a:gd name="connsiteY0" fmla="*/ 104775 h 104775"/>
                    <a:gd name="connsiteX1" fmla="*/ 9525 w 9525"/>
                    <a:gd name="connsiteY1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4775">
                      <a:moveTo>
                        <a:pt x="0" y="104775"/>
                      </a:moveTo>
                      <a:lnTo>
                        <a:pt x="9525" y="0"/>
                      </a:ln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5" name="任意多边形 34"/>
                <p:cNvSpPr/>
                <p:nvPr/>
              </p:nvSpPr>
              <p:spPr>
                <a:xfrm>
                  <a:off x="7625120" y="3771040"/>
                  <a:ext cx="4367" cy="89636"/>
                </a:xfrm>
                <a:custGeom>
                  <a:avLst/>
                  <a:gdLst>
                    <a:gd name="connsiteX0" fmla="*/ 0 w 9525"/>
                    <a:gd name="connsiteY0" fmla="*/ 104775 h 104775"/>
                    <a:gd name="connsiteX1" fmla="*/ 9525 w 9525"/>
                    <a:gd name="connsiteY1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4775">
                      <a:moveTo>
                        <a:pt x="0" y="104775"/>
                      </a:moveTo>
                      <a:lnTo>
                        <a:pt x="9525" y="0"/>
                      </a:ln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6" name="任意多边形 35"/>
                <p:cNvSpPr/>
                <p:nvPr/>
              </p:nvSpPr>
              <p:spPr>
                <a:xfrm flipH="1">
                  <a:off x="7771399" y="4116470"/>
                  <a:ext cx="198680" cy="100568"/>
                </a:xfrm>
                <a:custGeom>
                  <a:avLst/>
                  <a:gdLst>
                    <a:gd name="connsiteX0" fmla="*/ 3142 w 239042"/>
                    <a:gd name="connsiteY0" fmla="*/ 12699 h 157053"/>
                    <a:gd name="connsiteX1" fmla="*/ 229386 w 239042"/>
                    <a:gd name="connsiteY1" fmla="*/ 12699 h 157053"/>
                    <a:gd name="connsiteX2" fmla="*/ 182252 w 239042"/>
                    <a:gd name="connsiteY2" fmla="*/ 144674 h 157053"/>
                    <a:gd name="connsiteX3" fmla="*/ 43992 w 239042"/>
                    <a:gd name="connsiteY3" fmla="*/ 144674 h 157053"/>
                    <a:gd name="connsiteX4" fmla="*/ 0 w 239042"/>
                    <a:gd name="connsiteY4" fmla="*/ 84971 h 157053"/>
                    <a:gd name="connsiteX0" fmla="*/ 0 w 274258"/>
                    <a:gd name="connsiteY0" fmla="*/ 8739 h 161519"/>
                    <a:gd name="connsiteX1" fmla="*/ 262140 w 274258"/>
                    <a:gd name="connsiteY1" fmla="*/ 17165 h 161519"/>
                    <a:gd name="connsiteX2" fmla="*/ 215006 w 274258"/>
                    <a:gd name="connsiteY2" fmla="*/ 149140 h 161519"/>
                    <a:gd name="connsiteX3" fmla="*/ 76746 w 274258"/>
                    <a:gd name="connsiteY3" fmla="*/ 149140 h 161519"/>
                    <a:gd name="connsiteX4" fmla="*/ 32754 w 274258"/>
                    <a:gd name="connsiteY4" fmla="*/ 89437 h 16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8" h="161519">
                      <a:moveTo>
                        <a:pt x="0" y="8739"/>
                      </a:moveTo>
                      <a:cubicBezTo>
                        <a:pt x="98196" y="-2259"/>
                        <a:pt x="226306" y="-6235"/>
                        <a:pt x="262140" y="17165"/>
                      </a:cubicBezTo>
                      <a:cubicBezTo>
                        <a:pt x="297974" y="40565"/>
                        <a:pt x="245905" y="127144"/>
                        <a:pt x="215006" y="149140"/>
                      </a:cubicBezTo>
                      <a:cubicBezTo>
                        <a:pt x="184107" y="171136"/>
                        <a:pt x="107121" y="159090"/>
                        <a:pt x="76746" y="149140"/>
                      </a:cubicBezTo>
                      <a:cubicBezTo>
                        <a:pt x="46371" y="139190"/>
                        <a:pt x="39562" y="114313"/>
                        <a:pt x="32754" y="89437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7" name="任意多边形 36"/>
                <p:cNvSpPr/>
                <p:nvPr/>
              </p:nvSpPr>
              <p:spPr>
                <a:xfrm rot="767077" flipH="1">
                  <a:off x="6847869" y="4182057"/>
                  <a:ext cx="659353" cy="450370"/>
                </a:xfrm>
                <a:custGeom>
                  <a:avLst/>
                  <a:gdLst>
                    <a:gd name="connsiteX0" fmla="*/ 0 w 400050"/>
                    <a:gd name="connsiteY0" fmla="*/ 171450 h 273874"/>
                    <a:gd name="connsiteX1" fmla="*/ 285750 w 400050"/>
                    <a:gd name="connsiteY1" fmla="*/ 266700 h 273874"/>
                    <a:gd name="connsiteX2" fmla="*/ 400050 w 400050"/>
                    <a:gd name="connsiteY2" fmla="*/ 0 h 27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050" h="273874">
                      <a:moveTo>
                        <a:pt x="0" y="171450"/>
                      </a:moveTo>
                      <a:cubicBezTo>
                        <a:pt x="109537" y="233362"/>
                        <a:pt x="219075" y="295275"/>
                        <a:pt x="285750" y="266700"/>
                      </a:cubicBezTo>
                      <a:cubicBezTo>
                        <a:pt x="352425" y="238125"/>
                        <a:pt x="376237" y="119062"/>
                        <a:pt x="400050" y="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8" name="任意多边形 37"/>
                <p:cNvSpPr/>
                <p:nvPr/>
              </p:nvSpPr>
              <p:spPr>
                <a:xfrm flipH="1">
                  <a:off x="8223341" y="4549350"/>
                  <a:ext cx="329676" cy="894181"/>
                </a:xfrm>
                <a:custGeom>
                  <a:avLst/>
                  <a:gdLst>
                    <a:gd name="connsiteX0" fmla="*/ 381000 w 381000"/>
                    <a:gd name="connsiteY0" fmla="*/ 0 h 476250"/>
                    <a:gd name="connsiteX1" fmla="*/ 114300 w 381000"/>
                    <a:gd name="connsiteY1" fmla="*/ 142875 h 476250"/>
                    <a:gd name="connsiteX2" fmla="*/ 0 w 381000"/>
                    <a:gd name="connsiteY2" fmla="*/ 476250 h 476250"/>
                    <a:gd name="connsiteX0" fmla="*/ 278130 w 278130"/>
                    <a:gd name="connsiteY0" fmla="*/ 0 h 676275"/>
                    <a:gd name="connsiteX1" fmla="*/ 11430 w 278130"/>
                    <a:gd name="connsiteY1" fmla="*/ 142875 h 676275"/>
                    <a:gd name="connsiteX2" fmla="*/ 30480 w 278130"/>
                    <a:gd name="connsiteY2" fmla="*/ 676275 h 676275"/>
                    <a:gd name="connsiteX0" fmla="*/ 247650 w 247650"/>
                    <a:gd name="connsiteY0" fmla="*/ 0 h 676275"/>
                    <a:gd name="connsiteX1" fmla="*/ 76200 w 247650"/>
                    <a:gd name="connsiteY1" fmla="*/ 200025 h 676275"/>
                    <a:gd name="connsiteX2" fmla="*/ 0 w 247650"/>
                    <a:gd name="connsiteY2" fmla="*/ 676275 h 676275"/>
                    <a:gd name="connsiteX0" fmla="*/ 180048 w 180048"/>
                    <a:gd name="connsiteY0" fmla="*/ 0 h 676275"/>
                    <a:gd name="connsiteX1" fmla="*/ 8598 w 180048"/>
                    <a:gd name="connsiteY1" fmla="*/ 200025 h 676275"/>
                    <a:gd name="connsiteX2" fmla="*/ 8598 w 180048"/>
                    <a:gd name="connsiteY2" fmla="*/ 676275 h 676275"/>
                    <a:gd name="connsiteX0" fmla="*/ 171450 w 171450"/>
                    <a:gd name="connsiteY0" fmla="*/ 0 h 676275"/>
                    <a:gd name="connsiteX1" fmla="*/ 38100 w 171450"/>
                    <a:gd name="connsiteY1" fmla="*/ 238125 h 676275"/>
                    <a:gd name="connsiteX2" fmla="*/ 0 w 171450"/>
                    <a:gd name="connsiteY2" fmla="*/ 676275 h 676275"/>
                    <a:gd name="connsiteX0" fmla="*/ 171926 w 171926"/>
                    <a:gd name="connsiteY0" fmla="*/ 0 h 676275"/>
                    <a:gd name="connsiteX1" fmla="*/ 38576 w 171926"/>
                    <a:gd name="connsiteY1" fmla="*/ 238125 h 676275"/>
                    <a:gd name="connsiteX2" fmla="*/ 476 w 171926"/>
                    <a:gd name="connsiteY2" fmla="*/ 676275 h 676275"/>
                    <a:gd name="connsiteX0" fmla="*/ 200218 w 200218"/>
                    <a:gd name="connsiteY0" fmla="*/ 0 h 542925"/>
                    <a:gd name="connsiteX1" fmla="*/ 66868 w 200218"/>
                    <a:gd name="connsiteY1" fmla="*/ 238125 h 542925"/>
                    <a:gd name="connsiteX2" fmla="*/ 193 w 200218"/>
                    <a:gd name="connsiteY2" fmla="*/ 542925 h 542925"/>
                    <a:gd name="connsiteX0" fmla="*/ 200025 w 200025"/>
                    <a:gd name="connsiteY0" fmla="*/ 0 h 542925"/>
                    <a:gd name="connsiteX1" fmla="*/ 66675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38125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32268 w 200025"/>
                    <a:gd name="connsiteY1" fmla="*/ 219463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57150 w 200025"/>
                    <a:gd name="connsiteY1" fmla="*/ 225684 h 542925"/>
                    <a:gd name="connsiteX2" fmla="*/ 0 w 200025"/>
                    <a:gd name="connsiteY2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  <a:gd name="connsiteX0" fmla="*/ 200025 w 200025"/>
                    <a:gd name="connsiteY0" fmla="*/ 0 h 542925"/>
                    <a:gd name="connsiteX1" fmla="*/ 0 w 200025"/>
                    <a:gd name="connsiteY1" fmla="*/ 542925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025" h="542925">
                      <a:moveTo>
                        <a:pt x="200025" y="0"/>
                      </a:moveTo>
                      <a:cubicBezTo>
                        <a:pt x="77366" y="156093"/>
                        <a:pt x="23132" y="330848"/>
                        <a:pt x="0" y="542925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9" name="椭圆 45"/>
                <p:cNvSpPr/>
                <p:nvPr/>
              </p:nvSpPr>
              <p:spPr>
                <a:xfrm flipH="1">
                  <a:off x="8504985" y="5397619"/>
                  <a:ext cx="130997" cy="131176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00">
                    <a:solidFill>
                      <a:srgbClr val="FBA6A5"/>
                    </a:solidFill>
                  </a:endParaRPr>
                </a:p>
              </p:txBody>
            </p:sp>
            <p:grpSp>
              <p:nvGrpSpPr>
                <p:cNvPr id="70" name="组合 39"/>
                <p:cNvGrpSpPr>
                  <a:grpSpLocks/>
                </p:cNvGrpSpPr>
                <p:nvPr/>
              </p:nvGrpSpPr>
              <p:grpSpPr bwMode="auto">
                <a:xfrm>
                  <a:off x="6832585" y="3949191"/>
                  <a:ext cx="118574" cy="188887"/>
                  <a:chOff x="3918640" y="7122710"/>
                  <a:chExt cx="72000" cy="114695"/>
                </a:xfrm>
              </p:grpSpPr>
              <p:sp>
                <p:nvSpPr>
                  <p:cNvPr id="71" name="椭圆 45"/>
                  <p:cNvSpPr/>
                  <p:nvPr/>
                </p:nvSpPr>
                <p:spPr>
                  <a:xfrm rot="21321260">
                    <a:off x="3963715" y="7122064"/>
                    <a:ext cx="10606" cy="104875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  <p:sp>
                <p:nvSpPr>
                  <p:cNvPr id="72" name="椭圆 45"/>
                  <p:cNvSpPr/>
                  <p:nvPr/>
                </p:nvSpPr>
                <p:spPr>
                  <a:xfrm flipH="1">
                    <a:off x="3918640" y="7179148"/>
                    <a:ext cx="71589" cy="58411"/>
                  </a:xfrm>
                  <a:custGeom>
                    <a:avLst/>
                    <a:gdLst>
                      <a:gd name="connsiteX0" fmla="*/ 0 w 75737"/>
                      <a:gd name="connsiteY0" fmla="*/ 39859 h 79718"/>
                      <a:gd name="connsiteX1" fmla="*/ 37869 w 75737"/>
                      <a:gd name="connsiteY1" fmla="*/ 0 h 79718"/>
                      <a:gd name="connsiteX2" fmla="*/ 75738 w 75737"/>
                      <a:gd name="connsiteY2" fmla="*/ 39859 h 79718"/>
                      <a:gd name="connsiteX3" fmla="*/ 37869 w 75737"/>
                      <a:gd name="connsiteY3" fmla="*/ 79718 h 79718"/>
                      <a:gd name="connsiteX4" fmla="*/ 0 w 75737"/>
                      <a:gd name="connsiteY4" fmla="*/ 39859 h 79718"/>
                      <a:gd name="connsiteX0" fmla="*/ 1273 w 77011"/>
                      <a:gd name="connsiteY0" fmla="*/ 39926 h 79852"/>
                      <a:gd name="connsiteX1" fmla="*/ 39142 w 77011"/>
                      <a:gd name="connsiteY1" fmla="*/ 67 h 79852"/>
                      <a:gd name="connsiteX2" fmla="*/ 77011 w 77011"/>
                      <a:gd name="connsiteY2" fmla="*/ 39926 h 79852"/>
                      <a:gd name="connsiteX3" fmla="*/ 39142 w 77011"/>
                      <a:gd name="connsiteY3" fmla="*/ 79785 h 79852"/>
                      <a:gd name="connsiteX4" fmla="*/ 1273 w 77011"/>
                      <a:gd name="connsiteY4" fmla="*/ 39926 h 79852"/>
                      <a:gd name="connsiteX0" fmla="*/ 1273 w 79381"/>
                      <a:gd name="connsiteY0" fmla="*/ 39926 h 79852"/>
                      <a:gd name="connsiteX1" fmla="*/ 39142 w 79381"/>
                      <a:gd name="connsiteY1" fmla="*/ 67 h 79852"/>
                      <a:gd name="connsiteX2" fmla="*/ 77011 w 79381"/>
                      <a:gd name="connsiteY2" fmla="*/ 39926 h 79852"/>
                      <a:gd name="connsiteX3" fmla="*/ 39142 w 79381"/>
                      <a:gd name="connsiteY3" fmla="*/ 79785 h 79852"/>
                      <a:gd name="connsiteX4" fmla="*/ 1273 w 79381"/>
                      <a:gd name="connsiteY4" fmla="*/ 39926 h 7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1" h="79852">
                        <a:moveTo>
                          <a:pt x="1273" y="39926"/>
                        </a:moveTo>
                        <a:cubicBezTo>
                          <a:pt x="8388" y="-3436"/>
                          <a:pt x="18228" y="67"/>
                          <a:pt x="39142" y="67"/>
                        </a:cubicBezTo>
                        <a:cubicBezTo>
                          <a:pt x="60056" y="67"/>
                          <a:pt x="87685" y="17912"/>
                          <a:pt x="77011" y="39926"/>
                        </a:cubicBezTo>
                        <a:cubicBezTo>
                          <a:pt x="77011" y="61940"/>
                          <a:pt x="60056" y="79785"/>
                          <a:pt x="39142" y="79785"/>
                        </a:cubicBezTo>
                        <a:cubicBezTo>
                          <a:pt x="18228" y="79785"/>
                          <a:pt x="-5842" y="83288"/>
                          <a:pt x="1273" y="3992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25400" cap="rnd">
                    <a:solidFill>
                      <a:srgbClr val="FBA6A5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00">
                      <a:solidFill>
                        <a:srgbClr val="FBA6A5"/>
                      </a:solidFill>
                    </a:endParaRPr>
                  </a:p>
                </p:txBody>
              </p:sp>
            </p:grpSp>
          </p:grpSp>
          <p:grpSp>
            <p:nvGrpSpPr>
              <p:cNvPr id="57" name="组合 26"/>
              <p:cNvGrpSpPr>
                <a:grpSpLocks/>
              </p:cNvGrpSpPr>
              <p:nvPr/>
            </p:nvGrpSpPr>
            <p:grpSpPr bwMode="auto">
              <a:xfrm>
                <a:off x="5974812" y="5199403"/>
                <a:ext cx="618251" cy="566752"/>
                <a:chOff x="7473076" y="3639423"/>
                <a:chExt cx="459691" cy="421400"/>
              </a:xfrm>
            </p:grpSpPr>
            <p:sp>
              <p:nvSpPr>
                <p:cNvPr id="58" name="任意多边形 27"/>
                <p:cNvSpPr/>
                <p:nvPr/>
              </p:nvSpPr>
              <p:spPr>
                <a:xfrm>
                  <a:off x="7576816" y="3639718"/>
                  <a:ext cx="26957" cy="373866"/>
                </a:xfrm>
                <a:custGeom>
                  <a:avLst/>
                  <a:gdLst>
                    <a:gd name="connsiteX0" fmla="*/ 123825 w 123825"/>
                    <a:gd name="connsiteY0" fmla="*/ 0 h 504574"/>
                    <a:gd name="connsiteX1" fmla="*/ 85725 w 123825"/>
                    <a:gd name="connsiteY1" fmla="*/ 438150 h 504574"/>
                    <a:gd name="connsiteX2" fmla="*/ 0 w 123825"/>
                    <a:gd name="connsiteY2" fmla="*/ 495300 h 504574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438150">
                      <a:moveTo>
                        <a:pt x="38100" y="0"/>
                      </a:moveTo>
                      <a:cubicBezTo>
                        <a:pt x="29368" y="177800"/>
                        <a:pt x="20637" y="355600"/>
                        <a:pt x="0" y="43815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59" name="任意多边形 28"/>
                <p:cNvSpPr/>
                <p:nvPr/>
              </p:nvSpPr>
              <p:spPr>
                <a:xfrm flipH="1">
                  <a:off x="7789777" y="3647816"/>
                  <a:ext cx="25610" cy="373866"/>
                </a:xfrm>
                <a:custGeom>
                  <a:avLst/>
                  <a:gdLst>
                    <a:gd name="connsiteX0" fmla="*/ 123825 w 123825"/>
                    <a:gd name="connsiteY0" fmla="*/ 0 h 504574"/>
                    <a:gd name="connsiteX1" fmla="*/ 85725 w 123825"/>
                    <a:gd name="connsiteY1" fmla="*/ 438150 h 504574"/>
                    <a:gd name="connsiteX2" fmla="*/ 0 w 123825"/>
                    <a:gd name="connsiteY2" fmla="*/ 495300 h 504574"/>
                    <a:gd name="connsiteX0" fmla="*/ 123825 w 123825"/>
                    <a:gd name="connsiteY0" fmla="*/ 0 h 498322"/>
                    <a:gd name="connsiteX1" fmla="*/ 85725 w 123825"/>
                    <a:gd name="connsiteY1" fmla="*/ 438150 h 498322"/>
                    <a:gd name="connsiteX2" fmla="*/ 0 w 123825"/>
                    <a:gd name="connsiteY2" fmla="*/ 495300 h 498322"/>
                    <a:gd name="connsiteX0" fmla="*/ 123825 w 123825"/>
                    <a:gd name="connsiteY0" fmla="*/ 0 h 490784"/>
                    <a:gd name="connsiteX1" fmla="*/ 85725 w 123825"/>
                    <a:gd name="connsiteY1" fmla="*/ 438150 h 490784"/>
                    <a:gd name="connsiteX2" fmla="*/ 0 w 123825"/>
                    <a:gd name="connsiteY2" fmla="*/ 474499 h 490784"/>
                    <a:gd name="connsiteX0" fmla="*/ 123825 w 123825"/>
                    <a:gd name="connsiteY0" fmla="*/ 0 h 490784"/>
                    <a:gd name="connsiteX1" fmla="*/ 85725 w 123825"/>
                    <a:gd name="connsiteY1" fmla="*/ 438150 h 490784"/>
                    <a:gd name="connsiteX2" fmla="*/ 0 w 123825"/>
                    <a:gd name="connsiteY2" fmla="*/ 474499 h 490784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  <a:gd name="connsiteX0" fmla="*/ 38100 w 38100"/>
                    <a:gd name="connsiteY0" fmla="*/ 0 h 438150"/>
                    <a:gd name="connsiteX1" fmla="*/ 0 w 38100"/>
                    <a:gd name="connsiteY1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438150">
                      <a:moveTo>
                        <a:pt x="38100" y="0"/>
                      </a:moveTo>
                      <a:cubicBezTo>
                        <a:pt x="29368" y="177800"/>
                        <a:pt x="20637" y="262488"/>
                        <a:pt x="0" y="438150"/>
                      </a:cubicBezTo>
                    </a:path>
                  </a:pathLst>
                </a:custGeom>
                <a:noFill/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0" name="椭圆 45"/>
                <p:cNvSpPr/>
                <p:nvPr/>
              </p:nvSpPr>
              <p:spPr>
                <a:xfrm>
                  <a:off x="7473031" y="4012234"/>
                  <a:ext cx="125350" cy="47240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  <p:sp>
              <p:nvSpPr>
                <p:cNvPr id="61" name="椭圆 45"/>
                <p:cNvSpPr/>
                <p:nvPr/>
              </p:nvSpPr>
              <p:spPr>
                <a:xfrm flipH="1">
                  <a:off x="7807300" y="4013584"/>
                  <a:ext cx="125350" cy="47239"/>
                </a:xfrm>
                <a:custGeom>
                  <a:avLst/>
                  <a:gdLst>
                    <a:gd name="connsiteX0" fmla="*/ 0 w 75737"/>
                    <a:gd name="connsiteY0" fmla="*/ 39859 h 79718"/>
                    <a:gd name="connsiteX1" fmla="*/ 37869 w 75737"/>
                    <a:gd name="connsiteY1" fmla="*/ 0 h 79718"/>
                    <a:gd name="connsiteX2" fmla="*/ 75738 w 75737"/>
                    <a:gd name="connsiteY2" fmla="*/ 39859 h 79718"/>
                    <a:gd name="connsiteX3" fmla="*/ 37869 w 75737"/>
                    <a:gd name="connsiteY3" fmla="*/ 79718 h 79718"/>
                    <a:gd name="connsiteX4" fmla="*/ 0 w 75737"/>
                    <a:gd name="connsiteY4" fmla="*/ 39859 h 79718"/>
                    <a:gd name="connsiteX0" fmla="*/ 1273 w 77011"/>
                    <a:gd name="connsiteY0" fmla="*/ 39926 h 79852"/>
                    <a:gd name="connsiteX1" fmla="*/ 39142 w 77011"/>
                    <a:gd name="connsiteY1" fmla="*/ 67 h 79852"/>
                    <a:gd name="connsiteX2" fmla="*/ 77011 w 77011"/>
                    <a:gd name="connsiteY2" fmla="*/ 39926 h 79852"/>
                    <a:gd name="connsiteX3" fmla="*/ 39142 w 77011"/>
                    <a:gd name="connsiteY3" fmla="*/ 79785 h 79852"/>
                    <a:gd name="connsiteX4" fmla="*/ 1273 w 77011"/>
                    <a:gd name="connsiteY4" fmla="*/ 39926 h 79852"/>
                    <a:gd name="connsiteX0" fmla="*/ 1273 w 79381"/>
                    <a:gd name="connsiteY0" fmla="*/ 39926 h 79852"/>
                    <a:gd name="connsiteX1" fmla="*/ 39142 w 79381"/>
                    <a:gd name="connsiteY1" fmla="*/ 67 h 79852"/>
                    <a:gd name="connsiteX2" fmla="*/ 77011 w 79381"/>
                    <a:gd name="connsiteY2" fmla="*/ 39926 h 79852"/>
                    <a:gd name="connsiteX3" fmla="*/ 39142 w 79381"/>
                    <a:gd name="connsiteY3" fmla="*/ 79785 h 79852"/>
                    <a:gd name="connsiteX4" fmla="*/ 1273 w 79381"/>
                    <a:gd name="connsiteY4" fmla="*/ 39926 h 7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381" h="79852">
                      <a:moveTo>
                        <a:pt x="1273" y="39926"/>
                      </a:moveTo>
                      <a:cubicBezTo>
                        <a:pt x="8388" y="-3436"/>
                        <a:pt x="18228" y="67"/>
                        <a:pt x="39142" y="67"/>
                      </a:cubicBezTo>
                      <a:cubicBezTo>
                        <a:pt x="60056" y="67"/>
                        <a:pt x="87685" y="17912"/>
                        <a:pt x="77011" y="39926"/>
                      </a:cubicBezTo>
                      <a:cubicBezTo>
                        <a:pt x="77011" y="61940"/>
                        <a:pt x="60056" y="79785"/>
                        <a:pt x="39142" y="79785"/>
                      </a:cubicBezTo>
                      <a:cubicBezTo>
                        <a:pt x="18228" y="79785"/>
                        <a:pt x="-5842" y="83288"/>
                        <a:pt x="1273" y="3992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5400" cap="rnd">
                  <a:solidFill>
                    <a:srgbClr val="FBA6A5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BA6A5"/>
                    </a:solidFill>
                  </a:endParaRPr>
                </a:p>
              </p:txBody>
            </p:sp>
          </p:grpSp>
        </p:grpSp>
        <p:grpSp>
          <p:nvGrpSpPr>
            <p:cNvPr id="52" name="组合 21"/>
            <p:cNvGrpSpPr>
              <a:grpSpLocks/>
            </p:cNvGrpSpPr>
            <p:nvPr/>
          </p:nvGrpSpPr>
          <p:grpSpPr bwMode="auto">
            <a:xfrm>
              <a:off x="2836677" y="3621331"/>
              <a:ext cx="775620" cy="340965"/>
              <a:chOff x="4490322" y="2494299"/>
              <a:chExt cx="775620" cy="340965"/>
            </a:xfrm>
          </p:grpSpPr>
          <p:sp>
            <p:nvSpPr>
              <p:cNvPr id="53" name="任意多边形 22"/>
              <p:cNvSpPr/>
              <p:nvPr/>
            </p:nvSpPr>
            <p:spPr>
              <a:xfrm>
                <a:off x="4489631" y="2498644"/>
                <a:ext cx="348829" cy="336601"/>
              </a:xfrm>
              <a:custGeom>
                <a:avLst/>
                <a:gdLst>
                  <a:gd name="connsiteX0" fmla="*/ 24303 w 272541"/>
                  <a:gd name="connsiteY0" fmla="*/ 51878 h 241983"/>
                  <a:gd name="connsiteX1" fmla="*/ 30523 w 272541"/>
                  <a:gd name="connsiteY1" fmla="*/ 207388 h 241983"/>
                  <a:gd name="connsiteX2" fmla="*/ 242017 w 272541"/>
                  <a:gd name="connsiteY2" fmla="*/ 226049 h 241983"/>
                  <a:gd name="connsiteX3" fmla="*/ 248238 w 272541"/>
                  <a:gd name="connsiteY3" fmla="*/ 14556 h 241983"/>
                  <a:gd name="connsiteX4" fmla="*/ 24303 w 272541"/>
                  <a:gd name="connsiteY4" fmla="*/ 51878 h 241983"/>
                  <a:gd name="connsiteX0" fmla="*/ 22095 w 276972"/>
                  <a:gd name="connsiteY0" fmla="*/ 25283 h 254291"/>
                  <a:gd name="connsiteX1" fmla="*/ 34535 w 276972"/>
                  <a:gd name="connsiteY1" fmla="*/ 218115 h 254291"/>
                  <a:gd name="connsiteX2" fmla="*/ 246029 w 276972"/>
                  <a:gd name="connsiteY2" fmla="*/ 236776 h 254291"/>
                  <a:gd name="connsiteX3" fmla="*/ 252250 w 276972"/>
                  <a:gd name="connsiteY3" fmla="*/ 25283 h 254291"/>
                  <a:gd name="connsiteX4" fmla="*/ 22095 w 276972"/>
                  <a:gd name="connsiteY4" fmla="*/ 25283 h 25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972" h="254291">
                    <a:moveTo>
                      <a:pt x="22095" y="25283"/>
                    </a:moveTo>
                    <a:cubicBezTo>
                      <a:pt x="-14191" y="57422"/>
                      <a:pt x="-2787" y="182866"/>
                      <a:pt x="34535" y="218115"/>
                    </a:cubicBezTo>
                    <a:cubicBezTo>
                      <a:pt x="71857" y="253364"/>
                      <a:pt x="209743" y="268915"/>
                      <a:pt x="246029" y="236776"/>
                    </a:cubicBezTo>
                    <a:cubicBezTo>
                      <a:pt x="282315" y="204637"/>
                      <a:pt x="289572" y="60532"/>
                      <a:pt x="252250" y="25283"/>
                    </a:cubicBezTo>
                    <a:cubicBezTo>
                      <a:pt x="214928" y="-9966"/>
                      <a:pt x="58381" y="-6856"/>
                      <a:pt x="22095" y="2528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  <p:sp>
            <p:nvSpPr>
              <p:cNvPr id="54" name="任意多边形 23"/>
              <p:cNvSpPr/>
              <p:nvPr/>
            </p:nvSpPr>
            <p:spPr>
              <a:xfrm>
                <a:off x="4917739" y="2493881"/>
                <a:ext cx="348829" cy="336601"/>
              </a:xfrm>
              <a:custGeom>
                <a:avLst/>
                <a:gdLst>
                  <a:gd name="connsiteX0" fmla="*/ 24303 w 272541"/>
                  <a:gd name="connsiteY0" fmla="*/ 51878 h 241983"/>
                  <a:gd name="connsiteX1" fmla="*/ 30523 w 272541"/>
                  <a:gd name="connsiteY1" fmla="*/ 207388 h 241983"/>
                  <a:gd name="connsiteX2" fmla="*/ 242017 w 272541"/>
                  <a:gd name="connsiteY2" fmla="*/ 226049 h 241983"/>
                  <a:gd name="connsiteX3" fmla="*/ 248238 w 272541"/>
                  <a:gd name="connsiteY3" fmla="*/ 14556 h 241983"/>
                  <a:gd name="connsiteX4" fmla="*/ 24303 w 272541"/>
                  <a:gd name="connsiteY4" fmla="*/ 51878 h 241983"/>
                  <a:gd name="connsiteX0" fmla="*/ 22095 w 276972"/>
                  <a:gd name="connsiteY0" fmla="*/ 25283 h 254291"/>
                  <a:gd name="connsiteX1" fmla="*/ 34535 w 276972"/>
                  <a:gd name="connsiteY1" fmla="*/ 218115 h 254291"/>
                  <a:gd name="connsiteX2" fmla="*/ 246029 w 276972"/>
                  <a:gd name="connsiteY2" fmla="*/ 236776 h 254291"/>
                  <a:gd name="connsiteX3" fmla="*/ 252250 w 276972"/>
                  <a:gd name="connsiteY3" fmla="*/ 25283 h 254291"/>
                  <a:gd name="connsiteX4" fmla="*/ 22095 w 276972"/>
                  <a:gd name="connsiteY4" fmla="*/ 25283 h 25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972" h="254291">
                    <a:moveTo>
                      <a:pt x="22095" y="25283"/>
                    </a:moveTo>
                    <a:cubicBezTo>
                      <a:pt x="-14191" y="57422"/>
                      <a:pt x="-2787" y="182866"/>
                      <a:pt x="34535" y="218115"/>
                    </a:cubicBezTo>
                    <a:cubicBezTo>
                      <a:pt x="71857" y="253364"/>
                      <a:pt x="209743" y="268915"/>
                      <a:pt x="246029" y="236776"/>
                    </a:cubicBezTo>
                    <a:cubicBezTo>
                      <a:pt x="282315" y="204637"/>
                      <a:pt x="289572" y="60532"/>
                      <a:pt x="252250" y="25283"/>
                    </a:cubicBezTo>
                    <a:cubicBezTo>
                      <a:pt x="214928" y="-9966"/>
                      <a:pt x="58381" y="-6856"/>
                      <a:pt x="22095" y="2528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  <p:sp>
            <p:nvSpPr>
              <p:cNvPr id="55" name="任意多边形 24"/>
              <p:cNvSpPr/>
              <p:nvPr/>
            </p:nvSpPr>
            <p:spPr>
              <a:xfrm>
                <a:off x="4822604" y="2520872"/>
                <a:ext cx="101477" cy="7939"/>
              </a:xfrm>
              <a:custGeom>
                <a:avLst/>
                <a:gdLst>
                  <a:gd name="connsiteX0" fmla="*/ 0 w 80866"/>
                  <a:gd name="connsiteY0" fmla="*/ 0 h 6220"/>
                  <a:gd name="connsiteX1" fmla="*/ 80866 w 80866"/>
                  <a:gd name="connsiteY1" fmla="*/ 6220 h 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66" h="6220">
                    <a:moveTo>
                      <a:pt x="0" y="0"/>
                    </a:moveTo>
                    <a:lnTo>
                      <a:pt x="80866" y="6220"/>
                    </a:lnTo>
                  </a:path>
                </a:pathLst>
              </a:custGeom>
              <a:noFill/>
              <a:ln w="25400" cap="rnd">
                <a:solidFill>
                  <a:srgbClr val="FBA6A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">
                  <a:solidFill>
                    <a:srgbClr val="FBA6A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50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18090"/>
              </p:ext>
            </p:extLst>
          </p:nvPr>
        </p:nvGraphicFramePr>
        <p:xfrm>
          <a:off x="173038" y="838200"/>
          <a:ext cx="11726862" cy="56873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主項目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分項目（積分上限）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主項目</a:t>
                      </a:r>
                      <a:r>
                        <a:rPr lang="en-US" altLang="zh-TW" sz="18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8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8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積分上限</a:t>
                      </a:r>
                      <a:endParaRPr lang="zh-TW" altLang="en-US" sz="18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200" b="1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buNone/>
                      </a:pPr>
                      <a:endParaRPr lang="en-US" altLang="zh-TW" sz="2200" b="1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競       賽         （</a:t>
                      </a: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</a:t>
                      </a:r>
                      <a:endParaRPr lang="en-US" altLang="zh-TW" sz="1800" b="1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服務學習        （</a:t>
                      </a: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　　  </a:t>
                      </a:r>
                      <a:endParaRPr lang="en-US" altLang="zh-TW" sz="1800" b="1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日常生活表現（</a:t>
                      </a: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</a:t>
                      </a:r>
                      <a:endParaRPr lang="en-US" altLang="zh-TW" sz="1800" b="1" kern="1200" dirty="0" smtClean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lvl="0" algn="l">
                        <a:buNone/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體 適  能         （</a:t>
                      </a:r>
                      <a:r>
                        <a:rPr lang="en-US" altLang="zh-TW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分）</a:t>
                      </a:r>
                      <a:endParaRPr lang="zh-TW" altLang="en-US" sz="1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16</a:t>
                      </a:r>
                      <a:endParaRPr kumimoji="1" lang="zh-TW" altLang="en-US" sz="3000" b="1" kern="1200" spc="150" dirty="0" smtClean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技藝優良 </a:t>
                      </a:r>
                      <a:r>
                        <a:rPr lang="en-US" altLang="zh-TW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技藝課程成績（</a:t>
                      </a:r>
                      <a:r>
                        <a:rPr lang="zh-TW" altLang="en-US" sz="2200" b="1" kern="1200" baseline="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/>
                            </a:glo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以單一學期之百分制成績擇優採計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en-US" altLang="zh-TW" sz="2200" b="1" kern="1200" dirty="0" smtClean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3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弱勢身分</a:t>
                      </a:r>
                      <a:r>
                        <a:rPr lang="en-US" altLang="zh-TW" sz="2200" b="1" kern="1200" baseline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en-US" altLang="zh-TW" sz="2200" b="1" kern="1200" baseline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低收、中低收、失業戶子女及特殊境遇家庭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2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en-US" altLang="zh-TW" sz="2200" b="1" kern="1200" baseline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均衡學</a:t>
                      </a:r>
                      <a:r>
                        <a:rPr lang="zh-TW" altLang="en-US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健康與體育、藝術</a:t>
                      </a:r>
                      <a:r>
                        <a:rPr lang="en-US" altLang="zh-TW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或藝術與人文</a:t>
                      </a:r>
                      <a:r>
                        <a:rPr lang="en-US" altLang="zh-TW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、綜合活動、科技等領域五學期平均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6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適性輔導</a:t>
                      </a:r>
                      <a:r>
                        <a:rPr lang="zh-TW" altLang="en-US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200" b="1" kern="1200" baseline="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家長、導師、輔導老師於生涯發展規劃書勾選「五專」項目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3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國中教育會考</a:t>
                      </a:r>
                      <a:r>
                        <a:rPr lang="zh-TW" altLang="en-US" sz="22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－國文、英語、數學、社會、自然</a:t>
                      </a:r>
                      <a:r>
                        <a:rPr lang="zh-TW" altLang="en-US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（精熟</a:t>
                      </a:r>
                      <a:r>
                        <a:rPr lang="en-US" altLang="zh-TW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分、基礎</a:t>
                      </a:r>
                      <a:r>
                        <a:rPr lang="en-US" altLang="zh-TW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分、待加強</a:t>
                      </a:r>
                      <a:r>
                        <a:rPr lang="en-US" altLang="zh-TW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0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分）</a:t>
                      </a:r>
                    </a:p>
                  </a:txBody>
                  <a:tcPr marL="91438" marR="91438" marT="45729" marB="4572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15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 </a:t>
                      </a:r>
                      <a:r>
                        <a:rPr lang="zh-TW" altLang="en-US" sz="2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學校自訂其他項目 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（採計自國中就學期間至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４日</a:t>
                      </a:r>
                      <a:r>
                        <a:rPr lang="zh-TW" altLang="en-US" sz="1800" b="1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（含）前取得</a:t>
                      </a:r>
                      <a:r>
                        <a:rPr lang="zh-TW" altLang="en-US" sz="1800" b="1" kern="1200" dirty="0" smtClean="0">
                          <a:solidFill>
                            <a:srgbClr val="0033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之證明文件為準）</a:t>
                      </a:r>
                      <a:endParaRPr lang="zh-TW" altLang="en-US" sz="1800" b="1" kern="1200" dirty="0" smtClean="0">
                        <a:solidFill>
                          <a:srgbClr val="0033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8" marR="91438" marT="45729" marB="45729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5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7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合                                           計</a:t>
                      </a:r>
                    </a:p>
                  </a:txBody>
                  <a:tcPr marL="91438" marR="91438" marT="45729" marB="45729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zh-TW" sz="3000" b="1" kern="1200" spc="150" dirty="0" smtClean="0">
                          <a:ln w="11430"/>
                          <a:solidFill>
                            <a:srgbClr val="FF0000"/>
                          </a:solidFill>
                          <a:effectLst>
                            <a:glow rad="101600">
                              <a:srgbClr val="FFFFFF"/>
                            </a:glow>
                            <a:outerShdw blurRad="254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+mn-cs"/>
                        </a:rPr>
                        <a:t>50</a:t>
                      </a:r>
                      <a:endParaRPr kumimoji="1" lang="zh-TW" altLang="en-US" sz="3000" b="1" kern="1200" spc="150" dirty="0">
                        <a:ln w="11430"/>
                        <a:solidFill>
                          <a:srgbClr val="FF0000"/>
                        </a:solidFill>
                        <a:effectLst>
                          <a:glow rad="101600">
                            <a:srgbClr val="FFFFFF"/>
                          </a:glow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39" marR="91439" marT="45737" marB="45737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800100" y="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柒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、成績採計與計算（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1/9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主項目及分項目</a:t>
            </a:r>
          </a:p>
        </p:txBody>
      </p:sp>
      <p:sp>
        <p:nvSpPr>
          <p:cNvPr id="42011" name="矩形 12"/>
          <p:cNvSpPr>
            <a:spLocks noChangeArrowheads="1"/>
          </p:cNvSpPr>
          <p:nvPr/>
        </p:nvSpPr>
        <p:spPr bwMode="auto">
          <a:xfrm>
            <a:off x="173038" y="6057132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11-13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2013" name="文字方塊 1"/>
          <p:cNvSpPr txBox="1">
            <a:spLocks noChangeArrowheads="1"/>
          </p:cNvSpPr>
          <p:nvPr/>
        </p:nvSpPr>
        <p:spPr bwMode="auto">
          <a:xfrm>
            <a:off x="76200" y="2014538"/>
            <a:ext cx="2343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 </a:t>
            </a:r>
            <a:endParaRPr lang="en-US" altLang="zh-TW" sz="22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014" name="矩形 1"/>
          <p:cNvSpPr>
            <a:spLocks noChangeArrowheads="1"/>
          </p:cNvSpPr>
          <p:nvPr/>
        </p:nvSpPr>
        <p:spPr bwMode="auto">
          <a:xfrm>
            <a:off x="11639550" y="6357938"/>
            <a:ext cx="5212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 dirty="0" smtClean="0">
                <a:solidFill>
                  <a:srgbClr val="000000"/>
                </a:solidFill>
              </a:rPr>
              <a:t>30</a:t>
            </a:r>
            <a:endParaRPr lang="zh-TW" altLang="en-US" sz="1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180508" y="1851797"/>
            <a:ext cx="1810766" cy="923330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積分採計至</a:t>
            </a:r>
            <a:r>
              <a:rPr lang="en-US" altLang="zh-TW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４日（含）前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取得為限</a:t>
            </a:r>
            <a:endParaRPr lang="zh-TW" altLang="en-US" dirty="0"/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>
            <a:off x="8291578" y="1622903"/>
            <a:ext cx="815477" cy="1381118"/>
          </a:xfrm>
          <a:custGeom>
            <a:avLst/>
            <a:gdLst>
              <a:gd name="T0" fmla="*/ 255281011 w 10900"/>
              <a:gd name="T1" fmla="*/ 255294707 h 9319"/>
              <a:gd name="T2" fmla="*/ 255281011 w 10900"/>
              <a:gd name="T3" fmla="*/ 255294707 h 9319"/>
              <a:gd name="T4" fmla="*/ 255281011 w 10900"/>
              <a:gd name="T5" fmla="*/ 255294707 h 9319"/>
              <a:gd name="T6" fmla="*/ 255281011 w 10900"/>
              <a:gd name="T7" fmla="*/ 255294707 h 9319"/>
              <a:gd name="T8" fmla="*/ 255281011 w 10900"/>
              <a:gd name="T9" fmla="*/ 255294707 h 9319"/>
              <a:gd name="T10" fmla="*/ 255281011 w 10900"/>
              <a:gd name="T11" fmla="*/ 255294707 h 9319"/>
              <a:gd name="T12" fmla="*/ 255281011 w 10900"/>
              <a:gd name="T13" fmla="*/ 255294707 h 9319"/>
              <a:gd name="T14" fmla="*/ 255281011 w 10900"/>
              <a:gd name="T15" fmla="*/ 255294707 h 9319"/>
              <a:gd name="T16" fmla="*/ 255281011 w 10900"/>
              <a:gd name="T17" fmla="*/ 255294707 h 9319"/>
              <a:gd name="T18" fmla="*/ 255281011 w 10900"/>
              <a:gd name="T19" fmla="*/ 255294707 h 9319"/>
              <a:gd name="T20" fmla="*/ 255281011 w 10900"/>
              <a:gd name="T21" fmla="*/ 255294707 h 9319"/>
              <a:gd name="T22" fmla="*/ 255281011 w 10900"/>
              <a:gd name="T23" fmla="*/ 255294707 h 9319"/>
              <a:gd name="T24" fmla="*/ 255281011 w 10900"/>
              <a:gd name="T25" fmla="*/ 255294707 h 9319"/>
              <a:gd name="T26" fmla="*/ 255281011 w 10900"/>
              <a:gd name="T27" fmla="*/ 255294707 h 9319"/>
              <a:gd name="T28" fmla="*/ 255281011 w 10900"/>
              <a:gd name="T29" fmla="*/ 255294707 h 9319"/>
              <a:gd name="T30" fmla="*/ 255281011 w 10900"/>
              <a:gd name="T31" fmla="*/ 255294707 h 9319"/>
              <a:gd name="T32" fmla="*/ 255281011 w 10900"/>
              <a:gd name="T33" fmla="*/ 255294707 h 9319"/>
              <a:gd name="T34" fmla="*/ 255281011 w 10900"/>
              <a:gd name="T35" fmla="*/ 255294707 h 9319"/>
              <a:gd name="T36" fmla="*/ 255281011 w 10900"/>
              <a:gd name="T37" fmla="*/ 255294707 h 9319"/>
              <a:gd name="T38" fmla="*/ 255281011 w 10900"/>
              <a:gd name="T39" fmla="*/ 255294707 h 9319"/>
              <a:gd name="T40" fmla="*/ 255281011 w 10900"/>
              <a:gd name="T41" fmla="*/ 255294707 h 9319"/>
              <a:gd name="T42" fmla="*/ 255281011 w 10900"/>
              <a:gd name="T43" fmla="*/ 255294707 h 9319"/>
              <a:gd name="T44" fmla="*/ 255281011 w 10900"/>
              <a:gd name="T45" fmla="*/ 255294707 h 9319"/>
              <a:gd name="T46" fmla="*/ 255281011 w 10900"/>
              <a:gd name="T47" fmla="*/ 255294707 h 9319"/>
              <a:gd name="T48" fmla="*/ 255281011 w 10900"/>
              <a:gd name="T49" fmla="*/ 255294707 h 9319"/>
              <a:gd name="T50" fmla="*/ 255281011 w 10900"/>
              <a:gd name="T51" fmla="*/ 255294707 h 9319"/>
              <a:gd name="T52" fmla="*/ 255281011 w 10900"/>
              <a:gd name="T53" fmla="*/ 255294707 h 9319"/>
              <a:gd name="T54" fmla="*/ 255281011 w 10900"/>
              <a:gd name="T55" fmla="*/ 255294707 h 9319"/>
              <a:gd name="T56" fmla="*/ 255281011 w 10900"/>
              <a:gd name="T57" fmla="*/ 255294707 h 9319"/>
              <a:gd name="T58" fmla="*/ 255281011 w 10900"/>
              <a:gd name="T59" fmla="*/ 255294707 h 9319"/>
              <a:gd name="T60" fmla="*/ 255281011 w 10900"/>
              <a:gd name="T61" fmla="*/ 255294707 h 9319"/>
              <a:gd name="T62" fmla="*/ 255281011 w 10900"/>
              <a:gd name="T63" fmla="*/ 255294707 h 9319"/>
              <a:gd name="T64" fmla="*/ 255281011 w 10900"/>
              <a:gd name="T65" fmla="*/ 255294707 h 9319"/>
              <a:gd name="T66" fmla="*/ 255281011 w 10900"/>
              <a:gd name="T67" fmla="*/ 255294707 h 9319"/>
              <a:gd name="T68" fmla="*/ 255281011 w 10900"/>
              <a:gd name="T69" fmla="*/ 255294707 h 9319"/>
              <a:gd name="T70" fmla="*/ 255281011 w 10900"/>
              <a:gd name="T71" fmla="*/ 255294707 h 9319"/>
              <a:gd name="T72" fmla="*/ 255281011 w 10900"/>
              <a:gd name="T73" fmla="*/ 255294707 h 9319"/>
              <a:gd name="T74" fmla="*/ 255281011 w 10900"/>
              <a:gd name="T75" fmla="*/ 255294707 h 9319"/>
              <a:gd name="T76" fmla="*/ 255281011 w 10900"/>
              <a:gd name="T77" fmla="*/ 255294707 h 9319"/>
              <a:gd name="T78" fmla="*/ 255281011 w 10900"/>
              <a:gd name="T79" fmla="*/ 255294707 h 9319"/>
              <a:gd name="T80" fmla="*/ 255281011 w 10900"/>
              <a:gd name="T81" fmla="*/ 255294707 h 9319"/>
              <a:gd name="T82" fmla="*/ 255281011 w 10900"/>
              <a:gd name="T83" fmla="*/ 255294707 h 9319"/>
              <a:gd name="T84" fmla="*/ 255281011 w 10900"/>
              <a:gd name="T85" fmla="*/ 255294707 h 9319"/>
              <a:gd name="T86" fmla="*/ 255281011 w 10900"/>
              <a:gd name="T87" fmla="*/ 255294707 h 9319"/>
              <a:gd name="T88" fmla="*/ 255281011 w 10900"/>
              <a:gd name="T89" fmla="*/ 255294707 h 9319"/>
              <a:gd name="T90" fmla="*/ 255281011 w 10900"/>
              <a:gd name="T91" fmla="*/ 255294707 h 9319"/>
              <a:gd name="T92" fmla="*/ 255281011 w 10900"/>
              <a:gd name="T93" fmla="*/ 255294707 h 9319"/>
              <a:gd name="T94" fmla="*/ 255281011 w 10900"/>
              <a:gd name="T95" fmla="*/ 255294707 h 9319"/>
              <a:gd name="T96" fmla="*/ 255281011 w 10900"/>
              <a:gd name="T97" fmla="*/ 255294707 h 9319"/>
              <a:gd name="T98" fmla="*/ 255281011 w 10900"/>
              <a:gd name="T99" fmla="*/ 255294707 h 9319"/>
              <a:gd name="T100" fmla="*/ 255281011 w 10900"/>
              <a:gd name="T101" fmla="*/ 255294707 h 9319"/>
              <a:gd name="T102" fmla="*/ 255281011 w 10900"/>
              <a:gd name="T103" fmla="*/ 255294707 h 9319"/>
              <a:gd name="T104" fmla="*/ 255281011 w 10900"/>
              <a:gd name="T105" fmla="*/ 255294707 h 9319"/>
              <a:gd name="T106" fmla="*/ 255281011 w 10900"/>
              <a:gd name="T107" fmla="*/ 255294707 h 9319"/>
              <a:gd name="T108" fmla="*/ 255281011 w 10900"/>
              <a:gd name="T109" fmla="*/ 255294707 h 9319"/>
              <a:gd name="T110" fmla="*/ 255281011 w 10900"/>
              <a:gd name="T111" fmla="*/ 255294707 h 9319"/>
              <a:gd name="T112" fmla="*/ 255281011 w 10900"/>
              <a:gd name="T113" fmla="*/ 255294707 h 9319"/>
              <a:gd name="T114" fmla="*/ 255281011 w 10900"/>
              <a:gd name="T115" fmla="*/ 255294707 h 9319"/>
              <a:gd name="T116" fmla="*/ 255281011 w 10900"/>
              <a:gd name="T117" fmla="*/ 255294707 h 9319"/>
              <a:gd name="T118" fmla="*/ 255281011 w 10900"/>
              <a:gd name="T119" fmla="*/ 255294707 h 9319"/>
              <a:gd name="T120" fmla="*/ 255281011 w 10900"/>
              <a:gd name="T121" fmla="*/ 255294707 h 9319"/>
              <a:gd name="T122" fmla="*/ 255281011 w 10900"/>
              <a:gd name="T123" fmla="*/ 255294707 h 93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900" h="9319">
                <a:moveTo>
                  <a:pt x="776" y="0"/>
                </a:moveTo>
                <a:lnTo>
                  <a:pt x="796" y="0"/>
                </a:lnTo>
                <a:lnTo>
                  <a:pt x="904" y="2"/>
                </a:lnTo>
                <a:lnTo>
                  <a:pt x="1011" y="6"/>
                </a:lnTo>
                <a:lnTo>
                  <a:pt x="1117" y="13"/>
                </a:lnTo>
                <a:lnTo>
                  <a:pt x="1222" y="21"/>
                </a:lnTo>
                <a:lnTo>
                  <a:pt x="1327" y="33"/>
                </a:lnTo>
                <a:lnTo>
                  <a:pt x="1431" y="46"/>
                </a:lnTo>
                <a:lnTo>
                  <a:pt x="1535" y="62"/>
                </a:lnTo>
                <a:lnTo>
                  <a:pt x="1637" y="80"/>
                </a:lnTo>
                <a:lnTo>
                  <a:pt x="1738" y="100"/>
                </a:lnTo>
                <a:lnTo>
                  <a:pt x="1840" y="123"/>
                </a:lnTo>
                <a:lnTo>
                  <a:pt x="1940" y="148"/>
                </a:lnTo>
                <a:lnTo>
                  <a:pt x="2039" y="175"/>
                </a:lnTo>
                <a:lnTo>
                  <a:pt x="2137" y="203"/>
                </a:lnTo>
                <a:lnTo>
                  <a:pt x="2235" y="234"/>
                </a:lnTo>
                <a:lnTo>
                  <a:pt x="2331" y="267"/>
                </a:lnTo>
                <a:lnTo>
                  <a:pt x="2427" y="303"/>
                </a:lnTo>
                <a:lnTo>
                  <a:pt x="2522" y="339"/>
                </a:lnTo>
                <a:lnTo>
                  <a:pt x="2615" y="379"/>
                </a:lnTo>
                <a:lnTo>
                  <a:pt x="2708" y="420"/>
                </a:lnTo>
                <a:lnTo>
                  <a:pt x="2800" y="464"/>
                </a:lnTo>
                <a:lnTo>
                  <a:pt x="2890" y="508"/>
                </a:lnTo>
                <a:lnTo>
                  <a:pt x="2980" y="556"/>
                </a:lnTo>
                <a:lnTo>
                  <a:pt x="3068" y="604"/>
                </a:lnTo>
                <a:lnTo>
                  <a:pt x="3155" y="655"/>
                </a:lnTo>
                <a:lnTo>
                  <a:pt x="3240" y="707"/>
                </a:lnTo>
                <a:lnTo>
                  <a:pt x="3326" y="762"/>
                </a:lnTo>
                <a:lnTo>
                  <a:pt x="3408" y="817"/>
                </a:lnTo>
                <a:lnTo>
                  <a:pt x="3490" y="875"/>
                </a:lnTo>
                <a:lnTo>
                  <a:pt x="3572" y="935"/>
                </a:lnTo>
                <a:lnTo>
                  <a:pt x="3651" y="996"/>
                </a:lnTo>
                <a:lnTo>
                  <a:pt x="3729" y="1059"/>
                </a:lnTo>
                <a:lnTo>
                  <a:pt x="3805" y="1123"/>
                </a:lnTo>
                <a:lnTo>
                  <a:pt x="3881" y="1189"/>
                </a:lnTo>
                <a:lnTo>
                  <a:pt x="3954" y="1256"/>
                </a:lnTo>
                <a:lnTo>
                  <a:pt x="4027" y="1325"/>
                </a:lnTo>
                <a:lnTo>
                  <a:pt x="4098" y="1396"/>
                </a:lnTo>
                <a:lnTo>
                  <a:pt x="4167" y="1468"/>
                </a:lnTo>
                <a:lnTo>
                  <a:pt x="4234" y="1542"/>
                </a:lnTo>
                <a:lnTo>
                  <a:pt x="4301" y="1616"/>
                </a:lnTo>
                <a:lnTo>
                  <a:pt x="4366" y="1693"/>
                </a:lnTo>
                <a:lnTo>
                  <a:pt x="4429" y="1771"/>
                </a:lnTo>
                <a:lnTo>
                  <a:pt x="4490" y="1850"/>
                </a:lnTo>
                <a:lnTo>
                  <a:pt x="4550" y="1931"/>
                </a:lnTo>
                <a:lnTo>
                  <a:pt x="4608" y="2013"/>
                </a:lnTo>
                <a:lnTo>
                  <a:pt x="4664" y="2095"/>
                </a:lnTo>
                <a:lnTo>
                  <a:pt x="4719" y="2179"/>
                </a:lnTo>
                <a:lnTo>
                  <a:pt x="4772" y="2266"/>
                </a:lnTo>
                <a:lnTo>
                  <a:pt x="4823" y="2352"/>
                </a:lnTo>
                <a:lnTo>
                  <a:pt x="4872" y="2440"/>
                </a:lnTo>
                <a:lnTo>
                  <a:pt x="4920" y="2530"/>
                </a:lnTo>
                <a:lnTo>
                  <a:pt x="4965" y="2620"/>
                </a:lnTo>
                <a:lnTo>
                  <a:pt x="5009" y="2711"/>
                </a:lnTo>
                <a:lnTo>
                  <a:pt x="5050" y="2803"/>
                </a:lnTo>
                <a:lnTo>
                  <a:pt x="5089" y="2897"/>
                </a:lnTo>
                <a:lnTo>
                  <a:pt x="5127" y="2991"/>
                </a:lnTo>
                <a:lnTo>
                  <a:pt x="5162" y="3087"/>
                </a:lnTo>
                <a:lnTo>
                  <a:pt x="5196" y="3183"/>
                </a:lnTo>
                <a:lnTo>
                  <a:pt x="5227" y="3280"/>
                </a:lnTo>
                <a:lnTo>
                  <a:pt x="5257" y="3378"/>
                </a:lnTo>
                <a:lnTo>
                  <a:pt x="5284" y="3478"/>
                </a:lnTo>
                <a:lnTo>
                  <a:pt x="5309" y="3578"/>
                </a:lnTo>
                <a:lnTo>
                  <a:pt x="5332" y="3679"/>
                </a:lnTo>
                <a:lnTo>
                  <a:pt x="5353" y="3781"/>
                </a:lnTo>
                <a:lnTo>
                  <a:pt x="5371" y="3882"/>
                </a:lnTo>
                <a:lnTo>
                  <a:pt x="8249" y="3882"/>
                </a:lnTo>
                <a:lnTo>
                  <a:pt x="7100" y="2733"/>
                </a:lnTo>
                <a:lnTo>
                  <a:pt x="7073" y="2705"/>
                </a:lnTo>
                <a:lnTo>
                  <a:pt x="7047" y="2675"/>
                </a:lnTo>
                <a:lnTo>
                  <a:pt x="7023" y="2643"/>
                </a:lnTo>
                <a:lnTo>
                  <a:pt x="7000" y="2613"/>
                </a:lnTo>
                <a:lnTo>
                  <a:pt x="6980" y="2579"/>
                </a:lnTo>
                <a:lnTo>
                  <a:pt x="6961" y="2546"/>
                </a:lnTo>
                <a:lnTo>
                  <a:pt x="6945" y="2512"/>
                </a:lnTo>
                <a:lnTo>
                  <a:pt x="6929" y="2476"/>
                </a:lnTo>
                <a:lnTo>
                  <a:pt x="6916" y="2442"/>
                </a:lnTo>
                <a:lnTo>
                  <a:pt x="6905" y="2405"/>
                </a:lnTo>
                <a:lnTo>
                  <a:pt x="6895" y="2370"/>
                </a:lnTo>
                <a:lnTo>
                  <a:pt x="6887" y="2333"/>
                </a:lnTo>
                <a:lnTo>
                  <a:pt x="6881" y="2297"/>
                </a:lnTo>
                <a:lnTo>
                  <a:pt x="6876" y="2259"/>
                </a:lnTo>
                <a:lnTo>
                  <a:pt x="6874" y="2222"/>
                </a:lnTo>
                <a:lnTo>
                  <a:pt x="6873" y="2184"/>
                </a:lnTo>
                <a:lnTo>
                  <a:pt x="6874" y="2147"/>
                </a:lnTo>
                <a:lnTo>
                  <a:pt x="6876" y="2110"/>
                </a:lnTo>
                <a:lnTo>
                  <a:pt x="6881" y="2073"/>
                </a:lnTo>
                <a:lnTo>
                  <a:pt x="6887" y="2036"/>
                </a:lnTo>
                <a:lnTo>
                  <a:pt x="6895" y="2000"/>
                </a:lnTo>
                <a:lnTo>
                  <a:pt x="6905" y="1963"/>
                </a:lnTo>
                <a:lnTo>
                  <a:pt x="6916" y="1927"/>
                </a:lnTo>
                <a:lnTo>
                  <a:pt x="6929" y="1892"/>
                </a:lnTo>
                <a:lnTo>
                  <a:pt x="6945" y="1858"/>
                </a:lnTo>
                <a:lnTo>
                  <a:pt x="6961" y="1823"/>
                </a:lnTo>
                <a:lnTo>
                  <a:pt x="6980" y="1789"/>
                </a:lnTo>
                <a:lnTo>
                  <a:pt x="7000" y="1757"/>
                </a:lnTo>
                <a:lnTo>
                  <a:pt x="7023" y="1725"/>
                </a:lnTo>
                <a:lnTo>
                  <a:pt x="7047" y="1694"/>
                </a:lnTo>
                <a:lnTo>
                  <a:pt x="7073" y="1665"/>
                </a:lnTo>
                <a:lnTo>
                  <a:pt x="7100" y="1635"/>
                </a:lnTo>
                <a:lnTo>
                  <a:pt x="7128" y="1608"/>
                </a:lnTo>
                <a:lnTo>
                  <a:pt x="7158" y="1582"/>
                </a:lnTo>
                <a:lnTo>
                  <a:pt x="7190" y="1558"/>
                </a:lnTo>
                <a:lnTo>
                  <a:pt x="7222" y="1536"/>
                </a:lnTo>
                <a:lnTo>
                  <a:pt x="7254" y="1516"/>
                </a:lnTo>
                <a:lnTo>
                  <a:pt x="7287" y="1498"/>
                </a:lnTo>
                <a:lnTo>
                  <a:pt x="7321" y="1480"/>
                </a:lnTo>
                <a:lnTo>
                  <a:pt x="7357" y="1466"/>
                </a:lnTo>
                <a:lnTo>
                  <a:pt x="7391" y="1452"/>
                </a:lnTo>
                <a:lnTo>
                  <a:pt x="7428" y="1441"/>
                </a:lnTo>
                <a:lnTo>
                  <a:pt x="7463" y="1432"/>
                </a:lnTo>
                <a:lnTo>
                  <a:pt x="7500" y="1423"/>
                </a:lnTo>
                <a:lnTo>
                  <a:pt x="7537" y="1417"/>
                </a:lnTo>
                <a:lnTo>
                  <a:pt x="7574" y="1413"/>
                </a:lnTo>
                <a:lnTo>
                  <a:pt x="7611" y="1410"/>
                </a:lnTo>
                <a:lnTo>
                  <a:pt x="7649" y="1409"/>
                </a:lnTo>
                <a:lnTo>
                  <a:pt x="7686" y="1410"/>
                </a:lnTo>
                <a:lnTo>
                  <a:pt x="7724" y="1413"/>
                </a:lnTo>
                <a:lnTo>
                  <a:pt x="7760" y="1417"/>
                </a:lnTo>
                <a:lnTo>
                  <a:pt x="7797" y="1423"/>
                </a:lnTo>
                <a:lnTo>
                  <a:pt x="7834" y="1432"/>
                </a:lnTo>
                <a:lnTo>
                  <a:pt x="7870" y="1441"/>
                </a:lnTo>
                <a:lnTo>
                  <a:pt x="7906" y="1452"/>
                </a:lnTo>
                <a:lnTo>
                  <a:pt x="7941" y="1466"/>
                </a:lnTo>
                <a:lnTo>
                  <a:pt x="7976" y="1480"/>
                </a:lnTo>
                <a:lnTo>
                  <a:pt x="8010" y="1498"/>
                </a:lnTo>
                <a:lnTo>
                  <a:pt x="8044" y="1516"/>
                </a:lnTo>
                <a:lnTo>
                  <a:pt x="8076" y="1536"/>
                </a:lnTo>
                <a:lnTo>
                  <a:pt x="8108" y="1558"/>
                </a:lnTo>
                <a:lnTo>
                  <a:pt x="8139" y="1582"/>
                </a:lnTo>
                <a:lnTo>
                  <a:pt x="8169" y="1608"/>
                </a:lnTo>
                <a:lnTo>
                  <a:pt x="8198" y="1635"/>
                </a:lnTo>
                <a:lnTo>
                  <a:pt x="10641" y="4078"/>
                </a:lnTo>
                <a:lnTo>
                  <a:pt x="10658" y="4093"/>
                </a:lnTo>
                <a:lnTo>
                  <a:pt x="10674" y="4110"/>
                </a:lnTo>
                <a:lnTo>
                  <a:pt x="10698" y="4134"/>
                </a:lnTo>
                <a:lnTo>
                  <a:pt x="10720" y="4160"/>
                </a:lnTo>
                <a:lnTo>
                  <a:pt x="10742" y="4186"/>
                </a:lnTo>
                <a:lnTo>
                  <a:pt x="10762" y="4214"/>
                </a:lnTo>
                <a:lnTo>
                  <a:pt x="10779" y="4241"/>
                </a:lnTo>
                <a:lnTo>
                  <a:pt x="10797" y="4269"/>
                </a:lnTo>
                <a:lnTo>
                  <a:pt x="10813" y="4299"/>
                </a:lnTo>
                <a:lnTo>
                  <a:pt x="10828" y="4328"/>
                </a:lnTo>
                <a:lnTo>
                  <a:pt x="10841" y="4358"/>
                </a:lnTo>
                <a:lnTo>
                  <a:pt x="10853" y="4389"/>
                </a:lnTo>
                <a:lnTo>
                  <a:pt x="10863" y="4420"/>
                </a:lnTo>
                <a:lnTo>
                  <a:pt x="10873" y="4450"/>
                </a:lnTo>
                <a:lnTo>
                  <a:pt x="10880" y="4482"/>
                </a:lnTo>
                <a:lnTo>
                  <a:pt x="10887" y="4514"/>
                </a:lnTo>
                <a:lnTo>
                  <a:pt x="10892" y="4546"/>
                </a:lnTo>
                <a:lnTo>
                  <a:pt x="10897" y="4578"/>
                </a:lnTo>
                <a:lnTo>
                  <a:pt x="10897" y="4581"/>
                </a:lnTo>
                <a:lnTo>
                  <a:pt x="10897" y="4584"/>
                </a:lnTo>
                <a:lnTo>
                  <a:pt x="10897" y="4585"/>
                </a:lnTo>
                <a:lnTo>
                  <a:pt x="10897" y="4586"/>
                </a:lnTo>
                <a:lnTo>
                  <a:pt x="10897" y="4588"/>
                </a:lnTo>
                <a:lnTo>
                  <a:pt x="10897" y="4589"/>
                </a:lnTo>
                <a:lnTo>
                  <a:pt x="10898" y="4589"/>
                </a:lnTo>
                <a:lnTo>
                  <a:pt x="10898" y="4591"/>
                </a:lnTo>
                <a:lnTo>
                  <a:pt x="10898" y="4592"/>
                </a:lnTo>
                <a:lnTo>
                  <a:pt x="10898" y="4594"/>
                </a:lnTo>
                <a:lnTo>
                  <a:pt x="10898" y="4601"/>
                </a:lnTo>
                <a:lnTo>
                  <a:pt x="10898" y="4602"/>
                </a:lnTo>
                <a:lnTo>
                  <a:pt x="10899" y="4604"/>
                </a:lnTo>
                <a:lnTo>
                  <a:pt x="10899" y="4605"/>
                </a:lnTo>
                <a:lnTo>
                  <a:pt x="10899" y="4607"/>
                </a:lnTo>
                <a:lnTo>
                  <a:pt x="10899" y="4608"/>
                </a:lnTo>
                <a:lnTo>
                  <a:pt x="10899" y="4610"/>
                </a:lnTo>
                <a:lnTo>
                  <a:pt x="10899" y="4611"/>
                </a:lnTo>
                <a:lnTo>
                  <a:pt x="10899" y="4613"/>
                </a:lnTo>
                <a:lnTo>
                  <a:pt x="10899" y="4614"/>
                </a:lnTo>
                <a:lnTo>
                  <a:pt x="10899" y="4615"/>
                </a:lnTo>
                <a:lnTo>
                  <a:pt x="10899" y="4616"/>
                </a:lnTo>
                <a:lnTo>
                  <a:pt x="10899" y="4617"/>
                </a:lnTo>
                <a:lnTo>
                  <a:pt x="10899" y="4618"/>
                </a:lnTo>
                <a:lnTo>
                  <a:pt x="10899" y="4620"/>
                </a:lnTo>
                <a:lnTo>
                  <a:pt x="10900" y="4621"/>
                </a:lnTo>
                <a:lnTo>
                  <a:pt x="10900" y="4623"/>
                </a:lnTo>
                <a:lnTo>
                  <a:pt x="10900" y="4640"/>
                </a:lnTo>
                <a:lnTo>
                  <a:pt x="10900" y="4641"/>
                </a:lnTo>
                <a:lnTo>
                  <a:pt x="10900" y="4659"/>
                </a:lnTo>
                <a:lnTo>
                  <a:pt x="10900" y="4660"/>
                </a:lnTo>
                <a:lnTo>
                  <a:pt x="10900" y="4672"/>
                </a:lnTo>
                <a:lnTo>
                  <a:pt x="10900" y="4676"/>
                </a:lnTo>
                <a:lnTo>
                  <a:pt x="10900" y="4679"/>
                </a:lnTo>
                <a:lnTo>
                  <a:pt x="10900" y="4695"/>
                </a:lnTo>
                <a:lnTo>
                  <a:pt x="10898" y="4731"/>
                </a:lnTo>
                <a:lnTo>
                  <a:pt x="10893" y="4765"/>
                </a:lnTo>
                <a:lnTo>
                  <a:pt x="10888" y="4801"/>
                </a:lnTo>
                <a:lnTo>
                  <a:pt x="10881" y="4835"/>
                </a:lnTo>
                <a:lnTo>
                  <a:pt x="10872" y="4869"/>
                </a:lnTo>
                <a:lnTo>
                  <a:pt x="10862" y="4902"/>
                </a:lnTo>
                <a:lnTo>
                  <a:pt x="10850" y="4937"/>
                </a:lnTo>
                <a:lnTo>
                  <a:pt x="10837" y="4970"/>
                </a:lnTo>
                <a:lnTo>
                  <a:pt x="10822" y="5002"/>
                </a:lnTo>
                <a:lnTo>
                  <a:pt x="10805" y="5034"/>
                </a:lnTo>
                <a:lnTo>
                  <a:pt x="10788" y="5065"/>
                </a:lnTo>
                <a:lnTo>
                  <a:pt x="10768" y="5095"/>
                </a:lnTo>
                <a:lnTo>
                  <a:pt x="10746" y="5125"/>
                </a:lnTo>
                <a:lnTo>
                  <a:pt x="10724" y="5155"/>
                </a:lnTo>
                <a:lnTo>
                  <a:pt x="10700" y="5182"/>
                </a:lnTo>
                <a:lnTo>
                  <a:pt x="10674" y="5209"/>
                </a:lnTo>
                <a:lnTo>
                  <a:pt x="10659" y="5224"/>
                </a:lnTo>
                <a:lnTo>
                  <a:pt x="10643" y="5239"/>
                </a:lnTo>
                <a:lnTo>
                  <a:pt x="8198" y="7683"/>
                </a:lnTo>
                <a:lnTo>
                  <a:pt x="8169" y="7711"/>
                </a:lnTo>
                <a:lnTo>
                  <a:pt x="8139" y="7737"/>
                </a:lnTo>
                <a:lnTo>
                  <a:pt x="8108" y="7760"/>
                </a:lnTo>
                <a:lnTo>
                  <a:pt x="8076" y="7783"/>
                </a:lnTo>
                <a:lnTo>
                  <a:pt x="8044" y="7803"/>
                </a:lnTo>
                <a:lnTo>
                  <a:pt x="8010" y="7821"/>
                </a:lnTo>
                <a:lnTo>
                  <a:pt x="7976" y="7838"/>
                </a:lnTo>
                <a:lnTo>
                  <a:pt x="7941" y="7853"/>
                </a:lnTo>
                <a:lnTo>
                  <a:pt x="7906" y="7867"/>
                </a:lnTo>
                <a:lnTo>
                  <a:pt x="7870" y="7878"/>
                </a:lnTo>
                <a:lnTo>
                  <a:pt x="7834" y="7888"/>
                </a:lnTo>
                <a:lnTo>
                  <a:pt x="7797" y="7895"/>
                </a:lnTo>
                <a:lnTo>
                  <a:pt x="7760" y="7902"/>
                </a:lnTo>
                <a:lnTo>
                  <a:pt x="7724" y="7906"/>
                </a:lnTo>
                <a:lnTo>
                  <a:pt x="7686" y="7908"/>
                </a:lnTo>
                <a:lnTo>
                  <a:pt x="7649" y="7909"/>
                </a:lnTo>
                <a:lnTo>
                  <a:pt x="7611" y="7908"/>
                </a:lnTo>
                <a:lnTo>
                  <a:pt x="7574" y="7906"/>
                </a:lnTo>
                <a:lnTo>
                  <a:pt x="7537" y="7902"/>
                </a:lnTo>
                <a:lnTo>
                  <a:pt x="7500" y="7895"/>
                </a:lnTo>
                <a:lnTo>
                  <a:pt x="7463" y="7888"/>
                </a:lnTo>
                <a:lnTo>
                  <a:pt x="7428" y="7878"/>
                </a:lnTo>
                <a:lnTo>
                  <a:pt x="7391" y="7867"/>
                </a:lnTo>
                <a:lnTo>
                  <a:pt x="7357" y="7853"/>
                </a:lnTo>
                <a:lnTo>
                  <a:pt x="7321" y="7838"/>
                </a:lnTo>
                <a:lnTo>
                  <a:pt x="7287" y="7821"/>
                </a:lnTo>
                <a:lnTo>
                  <a:pt x="7254" y="7803"/>
                </a:lnTo>
                <a:lnTo>
                  <a:pt x="7222" y="7783"/>
                </a:lnTo>
                <a:lnTo>
                  <a:pt x="7190" y="7760"/>
                </a:lnTo>
                <a:lnTo>
                  <a:pt x="7158" y="7737"/>
                </a:lnTo>
                <a:lnTo>
                  <a:pt x="7128" y="7711"/>
                </a:lnTo>
                <a:lnTo>
                  <a:pt x="7100" y="7683"/>
                </a:lnTo>
                <a:lnTo>
                  <a:pt x="7073" y="7654"/>
                </a:lnTo>
                <a:lnTo>
                  <a:pt x="7047" y="7624"/>
                </a:lnTo>
                <a:lnTo>
                  <a:pt x="7023" y="7593"/>
                </a:lnTo>
                <a:lnTo>
                  <a:pt x="7000" y="7562"/>
                </a:lnTo>
                <a:lnTo>
                  <a:pt x="6980" y="7530"/>
                </a:lnTo>
                <a:lnTo>
                  <a:pt x="6961" y="7495"/>
                </a:lnTo>
                <a:lnTo>
                  <a:pt x="6945" y="7461"/>
                </a:lnTo>
                <a:lnTo>
                  <a:pt x="6929" y="7427"/>
                </a:lnTo>
                <a:lnTo>
                  <a:pt x="6916" y="7391"/>
                </a:lnTo>
                <a:lnTo>
                  <a:pt x="6905" y="7356"/>
                </a:lnTo>
                <a:lnTo>
                  <a:pt x="6895" y="7319"/>
                </a:lnTo>
                <a:lnTo>
                  <a:pt x="6887" y="7282"/>
                </a:lnTo>
                <a:lnTo>
                  <a:pt x="6881" y="7246"/>
                </a:lnTo>
                <a:lnTo>
                  <a:pt x="6876" y="7209"/>
                </a:lnTo>
                <a:lnTo>
                  <a:pt x="6874" y="7171"/>
                </a:lnTo>
                <a:lnTo>
                  <a:pt x="6873" y="7134"/>
                </a:lnTo>
                <a:lnTo>
                  <a:pt x="6874" y="7096"/>
                </a:lnTo>
                <a:lnTo>
                  <a:pt x="6876" y="7060"/>
                </a:lnTo>
                <a:lnTo>
                  <a:pt x="6881" y="7022"/>
                </a:lnTo>
                <a:lnTo>
                  <a:pt x="6887" y="6985"/>
                </a:lnTo>
                <a:lnTo>
                  <a:pt x="6895" y="6949"/>
                </a:lnTo>
                <a:lnTo>
                  <a:pt x="6905" y="6913"/>
                </a:lnTo>
                <a:lnTo>
                  <a:pt x="6916" y="6876"/>
                </a:lnTo>
                <a:lnTo>
                  <a:pt x="6929" y="6842"/>
                </a:lnTo>
                <a:lnTo>
                  <a:pt x="6945" y="6807"/>
                </a:lnTo>
                <a:lnTo>
                  <a:pt x="6961" y="6772"/>
                </a:lnTo>
                <a:lnTo>
                  <a:pt x="6980" y="6739"/>
                </a:lnTo>
                <a:lnTo>
                  <a:pt x="7000" y="6706"/>
                </a:lnTo>
                <a:lnTo>
                  <a:pt x="7023" y="6675"/>
                </a:lnTo>
                <a:lnTo>
                  <a:pt x="7047" y="6643"/>
                </a:lnTo>
                <a:lnTo>
                  <a:pt x="7073" y="6614"/>
                </a:lnTo>
                <a:lnTo>
                  <a:pt x="7100" y="6585"/>
                </a:lnTo>
                <a:lnTo>
                  <a:pt x="8249" y="5436"/>
                </a:lnTo>
                <a:lnTo>
                  <a:pt x="5371" y="5436"/>
                </a:lnTo>
                <a:lnTo>
                  <a:pt x="5353" y="5539"/>
                </a:lnTo>
                <a:lnTo>
                  <a:pt x="5332" y="5641"/>
                </a:lnTo>
                <a:lnTo>
                  <a:pt x="5309" y="5741"/>
                </a:lnTo>
                <a:lnTo>
                  <a:pt x="5283" y="5842"/>
                </a:lnTo>
                <a:lnTo>
                  <a:pt x="5256" y="5941"/>
                </a:lnTo>
                <a:lnTo>
                  <a:pt x="5226" y="6040"/>
                </a:lnTo>
                <a:lnTo>
                  <a:pt x="5196" y="6138"/>
                </a:lnTo>
                <a:lnTo>
                  <a:pt x="5161" y="6234"/>
                </a:lnTo>
                <a:lnTo>
                  <a:pt x="5126" y="6330"/>
                </a:lnTo>
                <a:lnTo>
                  <a:pt x="5088" y="6424"/>
                </a:lnTo>
                <a:lnTo>
                  <a:pt x="5049" y="6518"/>
                </a:lnTo>
                <a:lnTo>
                  <a:pt x="5006" y="6611"/>
                </a:lnTo>
                <a:lnTo>
                  <a:pt x="4962" y="6702"/>
                </a:lnTo>
                <a:lnTo>
                  <a:pt x="4917" y="6794"/>
                </a:lnTo>
                <a:lnTo>
                  <a:pt x="4870" y="6882"/>
                </a:lnTo>
                <a:lnTo>
                  <a:pt x="4820" y="6970"/>
                </a:lnTo>
                <a:lnTo>
                  <a:pt x="4769" y="7057"/>
                </a:lnTo>
                <a:lnTo>
                  <a:pt x="4716" y="7143"/>
                </a:lnTo>
                <a:lnTo>
                  <a:pt x="4662" y="7228"/>
                </a:lnTo>
                <a:lnTo>
                  <a:pt x="4605" y="7311"/>
                </a:lnTo>
                <a:lnTo>
                  <a:pt x="4547" y="7394"/>
                </a:lnTo>
                <a:lnTo>
                  <a:pt x="4487" y="7474"/>
                </a:lnTo>
                <a:lnTo>
                  <a:pt x="4425" y="7553"/>
                </a:lnTo>
                <a:lnTo>
                  <a:pt x="4361" y="7631"/>
                </a:lnTo>
                <a:lnTo>
                  <a:pt x="4296" y="7707"/>
                </a:lnTo>
                <a:lnTo>
                  <a:pt x="4230" y="7783"/>
                </a:lnTo>
                <a:lnTo>
                  <a:pt x="4161" y="7856"/>
                </a:lnTo>
                <a:lnTo>
                  <a:pt x="4091" y="7928"/>
                </a:lnTo>
                <a:lnTo>
                  <a:pt x="4020" y="7999"/>
                </a:lnTo>
                <a:lnTo>
                  <a:pt x="3948" y="8068"/>
                </a:lnTo>
                <a:lnTo>
                  <a:pt x="3874" y="8135"/>
                </a:lnTo>
                <a:lnTo>
                  <a:pt x="3798" y="8202"/>
                </a:lnTo>
                <a:lnTo>
                  <a:pt x="3721" y="8267"/>
                </a:lnTo>
                <a:lnTo>
                  <a:pt x="3643" y="8330"/>
                </a:lnTo>
                <a:lnTo>
                  <a:pt x="3562" y="8390"/>
                </a:lnTo>
                <a:lnTo>
                  <a:pt x="3482" y="8450"/>
                </a:lnTo>
                <a:lnTo>
                  <a:pt x="3399" y="8507"/>
                </a:lnTo>
                <a:lnTo>
                  <a:pt x="3316" y="8564"/>
                </a:lnTo>
                <a:lnTo>
                  <a:pt x="3231" y="8617"/>
                </a:lnTo>
                <a:lnTo>
                  <a:pt x="3144" y="8670"/>
                </a:lnTo>
                <a:lnTo>
                  <a:pt x="3057" y="8720"/>
                </a:lnTo>
                <a:lnTo>
                  <a:pt x="2968" y="8770"/>
                </a:lnTo>
                <a:lnTo>
                  <a:pt x="2878" y="8816"/>
                </a:lnTo>
                <a:lnTo>
                  <a:pt x="2788" y="8861"/>
                </a:lnTo>
                <a:lnTo>
                  <a:pt x="2696" y="8904"/>
                </a:lnTo>
                <a:lnTo>
                  <a:pt x="2602" y="8945"/>
                </a:lnTo>
                <a:lnTo>
                  <a:pt x="2509" y="8984"/>
                </a:lnTo>
                <a:lnTo>
                  <a:pt x="2414" y="9021"/>
                </a:lnTo>
                <a:lnTo>
                  <a:pt x="2317" y="9056"/>
                </a:lnTo>
                <a:lnTo>
                  <a:pt x="2220" y="9089"/>
                </a:lnTo>
                <a:lnTo>
                  <a:pt x="2123" y="9120"/>
                </a:lnTo>
                <a:lnTo>
                  <a:pt x="2024" y="9148"/>
                </a:lnTo>
                <a:lnTo>
                  <a:pt x="1924" y="9176"/>
                </a:lnTo>
                <a:lnTo>
                  <a:pt x="1824" y="9199"/>
                </a:lnTo>
                <a:lnTo>
                  <a:pt x="1722" y="9222"/>
                </a:lnTo>
                <a:lnTo>
                  <a:pt x="1620" y="9242"/>
                </a:lnTo>
                <a:lnTo>
                  <a:pt x="1517" y="9260"/>
                </a:lnTo>
                <a:lnTo>
                  <a:pt x="1413" y="9275"/>
                </a:lnTo>
                <a:lnTo>
                  <a:pt x="1309" y="9288"/>
                </a:lnTo>
                <a:lnTo>
                  <a:pt x="1203" y="9299"/>
                </a:lnTo>
                <a:lnTo>
                  <a:pt x="1098" y="9307"/>
                </a:lnTo>
                <a:lnTo>
                  <a:pt x="992" y="9314"/>
                </a:lnTo>
                <a:lnTo>
                  <a:pt x="884" y="9318"/>
                </a:lnTo>
                <a:lnTo>
                  <a:pt x="776" y="9319"/>
                </a:lnTo>
                <a:lnTo>
                  <a:pt x="737" y="9318"/>
                </a:lnTo>
                <a:lnTo>
                  <a:pt x="697" y="9314"/>
                </a:lnTo>
                <a:lnTo>
                  <a:pt x="658" y="9309"/>
                </a:lnTo>
                <a:lnTo>
                  <a:pt x="620" y="9302"/>
                </a:lnTo>
                <a:lnTo>
                  <a:pt x="582" y="9294"/>
                </a:lnTo>
                <a:lnTo>
                  <a:pt x="545" y="9283"/>
                </a:lnTo>
                <a:lnTo>
                  <a:pt x="510" y="9272"/>
                </a:lnTo>
                <a:lnTo>
                  <a:pt x="474" y="9257"/>
                </a:lnTo>
                <a:lnTo>
                  <a:pt x="440" y="9242"/>
                </a:lnTo>
                <a:lnTo>
                  <a:pt x="407" y="9225"/>
                </a:lnTo>
                <a:lnTo>
                  <a:pt x="374" y="9206"/>
                </a:lnTo>
                <a:lnTo>
                  <a:pt x="342" y="9186"/>
                </a:lnTo>
                <a:lnTo>
                  <a:pt x="312" y="9164"/>
                </a:lnTo>
                <a:lnTo>
                  <a:pt x="283" y="9141"/>
                </a:lnTo>
                <a:lnTo>
                  <a:pt x="254" y="9117"/>
                </a:lnTo>
                <a:lnTo>
                  <a:pt x="227" y="9092"/>
                </a:lnTo>
                <a:lnTo>
                  <a:pt x="202" y="9064"/>
                </a:lnTo>
                <a:lnTo>
                  <a:pt x="177" y="9036"/>
                </a:lnTo>
                <a:lnTo>
                  <a:pt x="154" y="9006"/>
                </a:lnTo>
                <a:lnTo>
                  <a:pt x="132" y="8976"/>
                </a:lnTo>
                <a:lnTo>
                  <a:pt x="112" y="8945"/>
                </a:lnTo>
                <a:lnTo>
                  <a:pt x="93" y="8912"/>
                </a:lnTo>
                <a:lnTo>
                  <a:pt x="77" y="8879"/>
                </a:lnTo>
                <a:lnTo>
                  <a:pt x="61" y="8844"/>
                </a:lnTo>
                <a:lnTo>
                  <a:pt x="47" y="8809"/>
                </a:lnTo>
                <a:lnTo>
                  <a:pt x="35" y="8773"/>
                </a:lnTo>
                <a:lnTo>
                  <a:pt x="25" y="8735"/>
                </a:lnTo>
                <a:lnTo>
                  <a:pt x="15" y="8699"/>
                </a:lnTo>
                <a:lnTo>
                  <a:pt x="9" y="8660"/>
                </a:lnTo>
                <a:lnTo>
                  <a:pt x="3" y="8622"/>
                </a:lnTo>
                <a:lnTo>
                  <a:pt x="1" y="8582"/>
                </a:lnTo>
                <a:lnTo>
                  <a:pt x="0" y="8543"/>
                </a:lnTo>
                <a:lnTo>
                  <a:pt x="1" y="8502"/>
                </a:lnTo>
                <a:lnTo>
                  <a:pt x="3" y="8462"/>
                </a:lnTo>
                <a:lnTo>
                  <a:pt x="9" y="8424"/>
                </a:lnTo>
                <a:lnTo>
                  <a:pt x="15" y="8385"/>
                </a:lnTo>
                <a:lnTo>
                  <a:pt x="25" y="8349"/>
                </a:lnTo>
                <a:lnTo>
                  <a:pt x="35" y="8311"/>
                </a:lnTo>
                <a:lnTo>
                  <a:pt x="47" y="8275"/>
                </a:lnTo>
                <a:lnTo>
                  <a:pt x="61" y="8240"/>
                </a:lnTo>
                <a:lnTo>
                  <a:pt x="77" y="8205"/>
                </a:lnTo>
                <a:lnTo>
                  <a:pt x="93" y="8172"/>
                </a:lnTo>
                <a:lnTo>
                  <a:pt x="112" y="8139"/>
                </a:lnTo>
                <a:lnTo>
                  <a:pt x="132" y="8108"/>
                </a:lnTo>
                <a:lnTo>
                  <a:pt x="154" y="8078"/>
                </a:lnTo>
                <a:lnTo>
                  <a:pt x="177" y="8048"/>
                </a:lnTo>
                <a:lnTo>
                  <a:pt x="202" y="8020"/>
                </a:lnTo>
                <a:lnTo>
                  <a:pt x="227" y="7993"/>
                </a:lnTo>
                <a:lnTo>
                  <a:pt x="254" y="7967"/>
                </a:lnTo>
                <a:lnTo>
                  <a:pt x="283" y="7943"/>
                </a:lnTo>
                <a:lnTo>
                  <a:pt x="312" y="7920"/>
                </a:lnTo>
                <a:lnTo>
                  <a:pt x="342" y="7898"/>
                </a:lnTo>
                <a:lnTo>
                  <a:pt x="374" y="7878"/>
                </a:lnTo>
                <a:lnTo>
                  <a:pt x="407" y="7860"/>
                </a:lnTo>
                <a:lnTo>
                  <a:pt x="440" y="7842"/>
                </a:lnTo>
                <a:lnTo>
                  <a:pt x="474" y="7827"/>
                </a:lnTo>
                <a:lnTo>
                  <a:pt x="510" y="7812"/>
                </a:lnTo>
                <a:lnTo>
                  <a:pt x="545" y="7801"/>
                </a:lnTo>
                <a:lnTo>
                  <a:pt x="582" y="7790"/>
                </a:lnTo>
                <a:lnTo>
                  <a:pt x="620" y="7782"/>
                </a:lnTo>
                <a:lnTo>
                  <a:pt x="658" y="7775"/>
                </a:lnTo>
                <a:lnTo>
                  <a:pt x="697" y="7770"/>
                </a:lnTo>
                <a:lnTo>
                  <a:pt x="737" y="7766"/>
                </a:lnTo>
                <a:lnTo>
                  <a:pt x="776" y="7765"/>
                </a:lnTo>
                <a:lnTo>
                  <a:pt x="857" y="7765"/>
                </a:lnTo>
                <a:lnTo>
                  <a:pt x="936" y="7762"/>
                </a:lnTo>
                <a:lnTo>
                  <a:pt x="1015" y="7757"/>
                </a:lnTo>
                <a:lnTo>
                  <a:pt x="1093" y="7750"/>
                </a:lnTo>
                <a:lnTo>
                  <a:pt x="1171" y="7740"/>
                </a:lnTo>
                <a:lnTo>
                  <a:pt x="1248" y="7730"/>
                </a:lnTo>
                <a:lnTo>
                  <a:pt x="1325" y="7717"/>
                </a:lnTo>
                <a:lnTo>
                  <a:pt x="1401" y="7702"/>
                </a:lnTo>
                <a:lnTo>
                  <a:pt x="1477" y="7686"/>
                </a:lnTo>
                <a:lnTo>
                  <a:pt x="1551" y="7668"/>
                </a:lnTo>
                <a:lnTo>
                  <a:pt x="1625" y="7648"/>
                </a:lnTo>
                <a:lnTo>
                  <a:pt x="1698" y="7625"/>
                </a:lnTo>
                <a:lnTo>
                  <a:pt x="1770" y="7602"/>
                </a:lnTo>
                <a:lnTo>
                  <a:pt x="1843" y="7577"/>
                </a:lnTo>
                <a:lnTo>
                  <a:pt x="1914" y="7550"/>
                </a:lnTo>
                <a:lnTo>
                  <a:pt x="1983" y="7520"/>
                </a:lnTo>
                <a:lnTo>
                  <a:pt x="2052" y="7491"/>
                </a:lnTo>
                <a:lnTo>
                  <a:pt x="2121" y="7459"/>
                </a:lnTo>
                <a:lnTo>
                  <a:pt x="2188" y="7424"/>
                </a:lnTo>
                <a:lnTo>
                  <a:pt x="2254" y="7390"/>
                </a:lnTo>
                <a:lnTo>
                  <a:pt x="2321" y="7353"/>
                </a:lnTo>
                <a:lnTo>
                  <a:pt x="2385" y="7314"/>
                </a:lnTo>
                <a:lnTo>
                  <a:pt x="2449" y="7275"/>
                </a:lnTo>
                <a:lnTo>
                  <a:pt x="2511" y="7234"/>
                </a:lnTo>
                <a:lnTo>
                  <a:pt x="2573" y="7191"/>
                </a:lnTo>
                <a:lnTo>
                  <a:pt x="2633" y="7147"/>
                </a:lnTo>
                <a:lnTo>
                  <a:pt x="2692" y="7101"/>
                </a:lnTo>
                <a:lnTo>
                  <a:pt x="2750" y="7054"/>
                </a:lnTo>
                <a:lnTo>
                  <a:pt x="2807" y="7007"/>
                </a:lnTo>
                <a:lnTo>
                  <a:pt x="2863" y="6957"/>
                </a:lnTo>
                <a:lnTo>
                  <a:pt x="2917" y="6906"/>
                </a:lnTo>
                <a:lnTo>
                  <a:pt x="2972" y="6854"/>
                </a:lnTo>
                <a:lnTo>
                  <a:pt x="3024" y="6801"/>
                </a:lnTo>
                <a:lnTo>
                  <a:pt x="3075" y="6746"/>
                </a:lnTo>
                <a:lnTo>
                  <a:pt x="3123" y="6689"/>
                </a:lnTo>
                <a:lnTo>
                  <a:pt x="3172" y="6633"/>
                </a:lnTo>
                <a:lnTo>
                  <a:pt x="3219" y="6575"/>
                </a:lnTo>
                <a:lnTo>
                  <a:pt x="3264" y="6515"/>
                </a:lnTo>
                <a:lnTo>
                  <a:pt x="3309" y="6455"/>
                </a:lnTo>
                <a:lnTo>
                  <a:pt x="3352" y="6394"/>
                </a:lnTo>
                <a:lnTo>
                  <a:pt x="3392" y="6331"/>
                </a:lnTo>
                <a:lnTo>
                  <a:pt x="3432" y="6268"/>
                </a:lnTo>
                <a:lnTo>
                  <a:pt x="3470" y="6203"/>
                </a:lnTo>
                <a:lnTo>
                  <a:pt x="3507" y="6138"/>
                </a:lnTo>
                <a:lnTo>
                  <a:pt x="3542" y="6070"/>
                </a:lnTo>
                <a:lnTo>
                  <a:pt x="3575" y="6003"/>
                </a:lnTo>
                <a:lnTo>
                  <a:pt x="3608" y="5936"/>
                </a:lnTo>
                <a:lnTo>
                  <a:pt x="3638" y="5866"/>
                </a:lnTo>
                <a:lnTo>
                  <a:pt x="3666" y="5796"/>
                </a:lnTo>
                <a:lnTo>
                  <a:pt x="3694" y="5725"/>
                </a:lnTo>
                <a:lnTo>
                  <a:pt x="3720" y="5654"/>
                </a:lnTo>
                <a:lnTo>
                  <a:pt x="3743" y="5581"/>
                </a:lnTo>
                <a:lnTo>
                  <a:pt x="3765" y="5507"/>
                </a:lnTo>
                <a:lnTo>
                  <a:pt x="3785" y="5434"/>
                </a:lnTo>
                <a:lnTo>
                  <a:pt x="3804" y="5359"/>
                </a:lnTo>
                <a:lnTo>
                  <a:pt x="3820" y="5283"/>
                </a:lnTo>
                <a:lnTo>
                  <a:pt x="3834" y="5208"/>
                </a:lnTo>
                <a:lnTo>
                  <a:pt x="3847" y="5131"/>
                </a:lnTo>
                <a:lnTo>
                  <a:pt x="3858" y="5054"/>
                </a:lnTo>
                <a:lnTo>
                  <a:pt x="3868" y="4976"/>
                </a:lnTo>
                <a:lnTo>
                  <a:pt x="3874" y="4898"/>
                </a:lnTo>
                <a:lnTo>
                  <a:pt x="3879" y="4818"/>
                </a:lnTo>
                <a:lnTo>
                  <a:pt x="3882" y="4739"/>
                </a:lnTo>
                <a:lnTo>
                  <a:pt x="3883" y="4659"/>
                </a:lnTo>
                <a:lnTo>
                  <a:pt x="3882" y="4579"/>
                </a:lnTo>
                <a:lnTo>
                  <a:pt x="3879" y="4500"/>
                </a:lnTo>
                <a:lnTo>
                  <a:pt x="3874" y="4421"/>
                </a:lnTo>
                <a:lnTo>
                  <a:pt x="3868" y="4343"/>
                </a:lnTo>
                <a:lnTo>
                  <a:pt x="3858" y="4265"/>
                </a:lnTo>
                <a:lnTo>
                  <a:pt x="3847" y="4188"/>
                </a:lnTo>
                <a:lnTo>
                  <a:pt x="3834" y="4111"/>
                </a:lnTo>
                <a:lnTo>
                  <a:pt x="3820" y="4035"/>
                </a:lnTo>
                <a:lnTo>
                  <a:pt x="3804" y="3959"/>
                </a:lnTo>
                <a:lnTo>
                  <a:pt x="3785" y="3885"/>
                </a:lnTo>
                <a:lnTo>
                  <a:pt x="3765" y="3811"/>
                </a:lnTo>
                <a:lnTo>
                  <a:pt x="3743" y="3738"/>
                </a:lnTo>
                <a:lnTo>
                  <a:pt x="3720" y="3665"/>
                </a:lnTo>
                <a:lnTo>
                  <a:pt x="3694" y="3594"/>
                </a:lnTo>
                <a:lnTo>
                  <a:pt x="3666" y="3523"/>
                </a:lnTo>
                <a:lnTo>
                  <a:pt x="3638" y="3453"/>
                </a:lnTo>
                <a:lnTo>
                  <a:pt x="3608" y="3383"/>
                </a:lnTo>
                <a:lnTo>
                  <a:pt x="3575" y="3316"/>
                </a:lnTo>
                <a:lnTo>
                  <a:pt x="3542" y="3248"/>
                </a:lnTo>
                <a:lnTo>
                  <a:pt x="3507" y="3181"/>
                </a:lnTo>
                <a:lnTo>
                  <a:pt x="3470" y="3116"/>
                </a:lnTo>
                <a:lnTo>
                  <a:pt x="3432" y="3052"/>
                </a:lnTo>
                <a:lnTo>
                  <a:pt x="3392" y="2988"/>
                </a:lnTo>
                <a:lnTo>
                  <a:pt x="3352" y="2925"/>
                </a:lnTo>
                <a:lnTo>
                  <a:pt x="3309" y="2863"/>
                </a:lnTo>
                <a:lnTo>
                  <a:pt x="3264" y="2803"/>
                </a:lnTo>
                <a:lnTo>
                  <a:pt x="3219" y="2744"/>
                </a:lnTo>
                <a:lnTo>
                  <a:pt x="3172" y="2686"/>
                </a:lnTo>
                <a:lnTo>
                  <a:pt x="3123" y="2629"/>
                </a:lnTo>
                <a:lnTo>
                  <a:pt x="3075" y="2572"/>
                </a:lnTo>
                <a:lnTo>
                  <a:pt x="3024" y="2518"/>
                </a:lnTo>
                <a:lnTo>
                  <a:pt x="2972" y="2465"/>
                </a:lnTo>
                <a:lnTo>
                  <a:pt x="2917" y="2413"/>
                </a:lnTo>
                <a:lnTo>
                  <a:pt x="2863" y="2362"/>
                </a:lnTo>
                <a:lnTo>
                  <a:pt x="2807" y="2312"/>
                </a:lnTo>
                <a:lnTo>
                  <a:pt x="2750" y="2265"/>
                </a:lnTo>
                <a:lnTo>
                  <a:pt x="2692" y="2217"/>
                </a:lnTo>
                <a:lnTo>
                  <a:pt x="2633" y="2171"/>
                </a:lnTo>
                <a:lnTo>
                  <a:pt x="2573" y="2127"/>
                </a:lnTo>
                <a:lnTo>
                  <a:pt x="2511" y="2085"/>
                </a:lnTo>
                <a:lnTo>
                  <a:pt x="2449" y="2043"/>
                </a:lnTo>
                <a:lnTo>
                  <a:pt x="2385" y="2004"/>
                </a:lnTo>
                <a:lnTo>
                  <a:pt x="2321" y="1965"/>
                </a:lnTo>
                <a:lnTo>
                  <a:pt x="2254" y="1929"/>
                </a:lnTo>
                <a:lnTo>
                  <a:pt x="2188" y="1894"/>
                </a:lnTo>
                <a:lnTo>
                  <a:pt x="2121" y="1860"/>
                </a:lnTo>
                <a:lnTo>
                  <a:pt x="2052" y="1828"/>
                </a:lnTo>
                <a:lnTo>
                  <a:pt x="1983" y="1798"/>
                </a:lnTo>
                <a:lnTo>
                  <a:pt x="1914" y="1769"/>
                </a:lnTo>
                <a:lnTo>
                  <a:pt x="1843" y="1742"/>
                </a:lnTo>
                <a:lnTo>
                  <a:pt x="1770" y="1717"/>
                </a:lnTo>
                <a:lnTo>
                  <a:pt x="1698" y="1693"/>
                </a:lnTo>
                <a:lnTo>
                  <a:pt x="1625" y="1672"/>
                </a:lnTo>
                <a:lnTo>
                  <a:pt x="1551" y="1652"/>
                </a:lnTo>
                <a:lnTo>
                  <a:pt x="1477" y="1633"/>
                </a:lnTo>
                <a:lnTo>
                  <a:pt x="1401" y="1616"/>
                </a:lnTo>
                <a:lnTo>
                  <a:pt x="1325" y="1602"/>
                </a:lnTo>
                <a:lnTo>
                  <a:pt x="1248" y="1589"/>
                </a:lnTo>
                <a:lnTo>
                  <a:pt x="1171" y="1578"/>
                </a:lnTo>
                <a:lnTo>
                  <a:pt x="1093" y="1569"/>
                </a:lnTo>
                <a:lnTo>
                  <a:pt x="1015" y="1562"/>
                </a:lnTo>
                <a:lnTo>
                  <a:pt x="936" y="1557"/>
                </a:lnTo>
                <a:lnTo>
                  <a:pt x="857" y="1553"/>
                </a:lnTo>
                <a:lnTo>
                  <a:pt x="776" y="1553"/>
                </a:lnTo>
                <a:lnTo>
                  <a:pt x="737" y="1552"/>
                </a:lnTo>
                <a:lnTo>
                  <a:pt x="697" y="1549"/>
                </a:lnTo>
                <a:lnTo>
                  <a:pt x="658" y="1544"/>
                </a:lnTo>
                <a:lnTo>
                  <a:pt x="620" y="1537"/>
                </a:lnTo>
                <a:lnTo>
                  <a:pt x="582" y="1529"/>
                </a:lnTo>
                <a:lnTo>
                  <a:pt x="545" y="1518"/>
                </a:lnTo>
                <a:lnTo>
                  <a:pt x="510" y="1506"/>
                </a:lnTo>
                <a:lnTo>
                  <a:pt x="474" y="1492"/>
                </a:lnTo>
                <a:lnTo>
                  <a:pt x="440" y="1477"/>
                </a:lnTo>
                <a:lnTo>
                  <a:pt x="407" y="1459"/>
                </a:lnTo>
                <a:lnTo>
                  <a:pt x="374" y="1441"/>
                </a:lnTo>
                <a:lnTo>
                  <a:pt x="342" y="1421"/>
                </a:lnTo>
                <a:lnTo>
                  <a:pt x="312" y="1398"/>
                </a:lnTo>
                <a:lnTo>
                  <a:pt x="283" y="1376"/>
                </a:lnTo>
                <a:lnTo>
                  <a:pt x="254" y="1351"/>
                </a:lnTo>
                <a:lnTo>
                  <a:pt x="227" y="1325"/>
                </a:lnTo>
                <a:lnTo>
                  <a:pt x="202" y="1299"/>
                </a:lnTo>
                <a:lnTo>
                  <a:pt x="177" y="1271"/>
                </a:lnTo>
                <a:lnTo>
                  <a:pt x="154" y="1241"/>
                </a:lnTo>
                <a:lnTo>
                  <a:pt x="132" y="1210"/>
                </a:lnTo>
                <a:lnTo>
                  <a:pt x="112" y="1179"/>
                </a:lnTo>
                <a:lnTo>
                  <a:pt x="93" y="1146"/>
                </a:lnTo>
                <a:lnTo>
                  <a:pt x="77" y="1113"/>
                </a:lnTo>
                <a:lnTo>
                  <a:pt x="61" y="1079"/>
                </a:lnTo>
                <a:lnTo>
                  <a:pt x="47" y="1043"/>
                </a:lnTo>
                <a:lnTo>
                  <a:pt x="35" y="1008"/>
                </a:lnTo>
                <a:lnTo>
                  <a:pt x="25" y="970"/>
                </a:lnTo>
                <a:lnTo>
                  <a:pt x="15" y="933"/>
                </a:lnTo>
                <a:lnTo>
                  <a:pt x="9" y="894"/>
                </a:lnTo>
                <a:lnTo>
                  <a:pt x="3" y="856"/>
                </a:lnTo>
                <a:lnTo>
                  <a:pt x="1" y="816"/>
                </a:lnTo>
                <a:lnTo>
                  <a:pt x="0" y="777"/>
                </a:lnTo>
                <a:lnTo>
                  <a:pt x="1" y="737"/>
                </a:lnTo>
                <a:lnTo>
                  <a:pt x="3" y="697"/>
                </a:lnTo>
                <a:lnTo>
                  <a:pt x="9" y="659"/>
                </a:lnTo>
                <a:lnTo>
                  <a:pt x="15" y="620"/>
                </a:lnTo>
                <a:lnTo>
                  <a:pt x="25" y="583"/>
                </a:lnTo>
                <a:lnTo>
                  <a:pt x="35" y="545"/>
                </a:lnTo>
                <a:lnTo>
                  <a:pt x="47" y="510"/>
                </a:lnTo>
                <a:lnTo>
                  <a:pt x="61" y="474"/>
                </a:lnTo>
                <a:lnTo>
                  <a:pt x="77" y="440"/>
                </a:lnTo>
                <a:lnTo>
                  <a:pt x="93" y="407"/>
                </a:lnTo>
                <a:lnTo>
                  <a:pt x="112" y="374"/>
                </a:lnTo>
                <a:lnTo>
                  <a:pt x="132" y="343"/>
                </a:lnTo>
                <a:lnTo>
                  <a:pt x="154" y="312"/>
                </a:lnTo>
                <a:lnTo>
                  <a:pt x="177" y="282"/>
                </a:lnTo>
                <a:lnTo>
                  <a:pt x="202" y="254"/>
                </a:lnTo>
                <a:lnTo>
                  <a:pt x="227" y="227"/>
                </a:lnTo>
                <a:lnTo>
                  <a:pt x="254" y="202"/>
                </a:lnTo>
                <a:lnTo>
                  <a:pt x="283" y="177"/>
                </a:lnTo>
                <a:lnTo>
                  <a:pt x="312" y="155"/>
                </a:lnTo>
                <a:lnTo>
                  <a:pt x="342" y="132"/>
                </a:lnTo>
                <a:lnTo>
                  <a:pt x="374" y="112"/>
                </a:lnTo>
                <a:lnTo>
                  <a:pt x="407" y="93"/>
                </a:lnTo>
                <a:lnTo>
                  <a:pt x="440" y="77"/>
                </a:lnTo>
                <a:lnTo>
                  <a:pt x="474" y="61"/>
                </a:lnTo>
                <a:lnTo>
                  <a:pt x="510" y="47"/>
                </a:lnTo>
                <a:lnTo>
                  <a:pt x="545" y="35"/>
                </a:lnTo>
                <a:lnTo>
                  <a:pt x="582" y="24"/>
                </a:lnTo>
                <a:lnTo>
                  <a:pt x="620" y="16"/>
                </a:lnTo>
                <a:lnTo>
                  <a:pt x="658" y="9"/>
                </a:lnTo>
                <a:lnTo>
                  <a:pt x="697" y="4"/>
                </a:lnTo>
                <a:lnTo>
                  <a:pt x="737" y="1"/>
                </a:lnTo>
                <a:lnTo>
                  <a:pt x="776" y="0"/>
                </a:lnTo>
                <a:close/>
              </a:path>
            </a:pathLst>
          </a:custGeom>
          <a:solidFill>
            <a:srgbClr val="2F5597"/>
          </a:solidFill>
          <a:ln>
            <a:solidFill>
              <a:srgbClr val="2F5597"/>
            </a:solidFill>
          </a:ln>
          <a:ex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62063" y="2078978"/>
            <a:ext cx="9832975" cy="1354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3011" name="標題 1"/>
          <p:cNvSpPr>
            <a:spLocks noGrp="1"/>
          </p:cNvSpPr>
          <p:nvPr>
            <p:ph type="title"/>
          </p:nvPr>
        </p:nvSpPr>
        <p:spPr>
          <a:xfrm>
            <a:off x="920750" y="768350"/>
            <a:ext cx="10515600" cy="682625"/>
          </a:xfrm>
        </p:spPr>
        <p:txBody>
          <a:bodyPr/>
          <a:lstStyle/>
          <a:p>
            <a:r>
              <a:rPr lang="en-US" altLang="zh-TW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</a:t>
            </a:r>
            <a:r>
              <a:rPr lang="en-US" altLang="zh-TW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多元學習表現（</a:t>
            </a:r>
            <a:r>
              <a:rPr lang="en-US" altLang="zh-TW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2/9</a:t>
            </a:r>
            <a:r>
              <a:rPr lang="zh-TW" altLang="en-US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 smtClean="0"/>
          </a:p>
        </p:txBody>
      </p:sp>
      <p:sp>
        <p:nvSpPr>
          <p:cNvPr id="43012" name="內容版面配置區 2"/>
          <p:cNvSpPr>
            <a:spLocks noGrp="1"/>
          </p:cNvSpPr>
          <p:nvPr>
            <p:ph idx="1"/>
          </p:nvPr>
        </p:nvSpPr>
        <p:spPr>
          <a:xfrm>
            <a:off x="700088" y="1448850"/>
            <a:ext cx="10394950" cy="1903412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（上限７分）</a:t>
            </a:r>
            <a:endParaRPr lang="en-US" altLang="zh-TW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競賽得獎應於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學期間</a:t>
            </a: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且至</a:t>
            </a: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（含）前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取得為限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國際性及全國性競賽項目以附錄七（簡章第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85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86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頁）所列項目為限。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區域及縣市競賽以縣市政府主辦者為限，且獲獎證明之落款人在縣市須為縣市長，在直轄市須為市長或其所屬一級機關首長</a:t>
            </a: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436350" y="6491288"/>
            <a:ext cx="669925" cy="184150"/>
          </a:xfrm>
        </p:spPr>
        <p:txBody>
          <a:bodyPr/>
          <a:lstStyle/>
          <a:p>
            <a:pPr>
              <a:defRPr/>
            </a:pPr>
            <a:fld id="{84FCC258-CFC6-4F3D-B6AC-7C0987846121}" type="slidenum">
              <a:rPr lang="zh-TW" altLang="en-US" sz="26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zh-TW" altLang="en-US" sz="2600" dirty="0">
              <a:solidFill>
                <a:schemeClr val="tx1"/>
              </a:solidFill>
            </a:endParaRPr>
          </a:p>
        </p:txBody>
      </p:sp>
      <p:sp>
        <p:nvSpPr>
          <p:cNvPr id="43014" name="矩形 7"/>
          <p:cNvSpPr>
            <a:spLocks noChangeArrowheads="1"/>
          </p:cNvSpPr>
          <p:nvPr/>
        </p:nvSpPr>
        <p:spPr bwMode="auto">
          <a:xfrm>
            <a:off x="8991600" y="6399213"/>
            <a:ext cx="229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24812"/>
              </p:ext>
            </p:extLst>
          </p:nvPr>
        </p:nvGraphicFramePr>
        <p:xfrm>
          <a:off x="1068387" y="3667976"/>
          <a:ext cx="10220325" cy="26616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37589">
                  <a:extLst>
                    <a:ext uri="{9D8B030D-6E8A-4147-A177-3AD203B41FA5}">
                      <a16:colId xmlns:a16="http://schemas.microsoft.com/office/drawing/2014/main" val="3231260020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1503026309"/>
                    </a:ext>
                  </a:extLst>
                </a:gridCol>
                <a:gridCol w="553307">
                  <a:extLst>
                    <a:ext uri="{9D8B030D-6E8A-4147-A177-3AD203B41FA5}">
                      <a16:colId xmlns:a16="http://schemas.microsoft.com/office/drawing/2014/main" val="577062967"/>
                    </a:ext>
                  </a:extLst>
                </a:gridCol>
                <a:gridCol w="439751">
                  <a:extLst>
                    <a:ext uri="{9D8B030D-6E8A-4147-A177-3AD203B41FA5}">
                      <a16:colId xmlns:a16="http://schemas.microsoft.com/office/drawing/2014/main" val="1192485083"/>
                    </a:ext>
                  </a:extLst>
                </a:gridCol>
                <a:gridCol w="430414">
                  <a:extLst>
                    <a:ext uri="{9D8B030D-6E8A-4147-A177-3AD203B41FA5}">
                      <a16:colId xmlns:a16="http://schemas.microsoft.com/office/drawing/2014/main" val="4050055214"/>
                    </a:ext>
                  </a:extLst>
                </a:gridCol>
                <a:gridCol w="474153">
                  <a:extLst>
                    <a:ext uri="{9D8B030D-6E8A-4147-A177-3AD203B41FA5}">
                      <a16:colId xmlns:a16="http://schemas.microsoft.com/office/drawing/2014/main" val="105545397"/>
                    </a:ext>
                  </a:extLst>
                </a:gridCol>
                <a:gridCol w="1217835">
                  <a:extLst>
                    <a:ext uri="{9D8B030D-6E8A-4147-A177-3AD203B41FA5}">
                      <a16:colId xmlns:a16="http://schemas.microsoft.com/office/drawing/2014/main" val="1267422397"/>
                    </a:ext>
                  </a:extLst>
                </a:gridCol>
                <a:gridCol w="549098">
                  <a:extLst>
                    <a:ext uri="{9D8B030D-6E8A-4147-A177-3AD203B41FA5}">
                      <a16:colId xmlns:a16="http://schemas.microsoft.com/office/drawing/2014/main" val="665035454"/>
                    </a:ext>
                  </a:extLst>
                </a:gridCol>
                <a:gridCol w="116858">
                  <a:extLst>
                    <a:ext uri="{9D8B030D-6E8A-4147-A177-3AD203B41FA5}">
                      <a16:colId xmlns:a16="http://schemas.microsoft.com/office/drawing/2014/main" val="1676450122"/>
                    </a:ext>
                  </a:extLst>
                </a:gridCol>
                <a:gridCol w="254483">
                  <a:extLst>
                    <a:ext uri="{9D8B030D-6E8A-4147-A177-3AD203B41FA5}">
                      <a16:colId xmlns:a16="http://schemas.microsoft.com/office/drawing/2014/main" val="3864782683"/>
                    </a:ext>
                  </a:extLst>
                </a:gridCol>
                <a:gridCol w="968674">
                  <a:extLst>
                    <a:ext uri="{9D8B030D-6E8A-4147-A177-3AD203B41FA5}">
                      <a16:colId xmlns:a16="http://schemas.microsoft.com/office/drawing/2014/main" val="3354562876"/>
                    </a:ext>
                  </a:extLst>
                </a:gridCol>
                <a:gridCol w="985092">
                  <a:extLst>
                    <a:ext uri="{9D8B030D-6E8A-4147-A177-3AD203B41FA5}">
                      <a16:colId xmlns:a16="http://schemas.microsoft.com/office/drawing/2014/main" val="3167534831"/>
                    </a:ext>
                  </a:extLst>
                </a:gridCol>
                <a:gridCol w="2209845">
                  <a:extLst>
                    <a:ext uri="{9D8B030D-6E8A-4147-A177-3AD203B41FA5}">
                      <a16:colId xmlns:a16="http://schemas.microsoft.com/office/drawing/2014/main" val="2902158447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分項目</a:t>
                      </a:r>
                      <a:endParaRPr lang="zh-TW" altLang="en-US" sz="2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積分採計原則</a:t>
                      </a:r>
                      <a:endParaRPr lang="zh-TW" altLang="en-US" sz="2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36056"/>
                  </a:ext>
                </a:extLst>
              </a:tr>
              <a:tr h="36568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競　　賽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全國競賽（簡章第</a:t>
                      </a:r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86</a:t>
                      </a: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頁）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區域及縣市競賽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77800" marR="0" indent="-17780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同學年度同項競賽擇優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次採計。</a:t>
                      </a:r>
                      <a:endParaRPr lang="en-US" altLang="zh-TW" sz="16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參賽者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人以上為團體。團體賽依個人賽積分折半計算。</a:t>
                      </a:r>
                      <a:endParaRPr lang="en-US" altLang="zh-TW" sz="16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231968"/>
                  </a:ext>
                </a:extLst>
              </a:tr>
              <a:tr h="35750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第四～六名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44231"/>
                  </a:ext>
                </a:extLst>
              </a:tr>
              <a:tr h="3656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89528"/>
                  </a:ext>
                </a:extLst>
              </a:tr>
              <a:tr h="39606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國際科技展覽及國際運動會（簡章第</a:t>
                      </a:r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頁）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528667"/>
                  </a:ext>
                </a:extLst>
              </a:tr>
              <a:tr h="3656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第三名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11484"/>
                  </a:ext>
                </a:extLst>
              </a:tr>
              <a:tr h="376163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6" marR="91456" marT="45682" marB="45682" anchor="ctr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0033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90650" y="2103438"/>
            <a:ext cx="9834563" cy="2276475"/>
          </a:xfrm>
          <a:prstGeom prst="rect">
            <a:avLst/>
          </a:prstGeom>
          <a:solidFill>
            <a:srgbClr val="EBF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838200" y="1548600"/>
            <a:ext cx="10280650" cy="3122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zh-TW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服務學習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（上限７分）</a:t>
            </a:r>
            <a:endParaRPr lang="en-US" altLang="zh-TW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採計學校服務表現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擔任班級幹部、小老師或社團幹部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任滿一學期得</a:t>
            </a:r>
            <a:r>
              <a:rPr lang="en-US" altLang="zh-TW" sz="1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同一學期同時擔任班級幹部、小老師或社團幹部，仍以</a:t>
            </a: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採計。除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副班長</a:t>
            </a: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副社長</a:t>
            </a: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其餘副級幹部皆不採計。</a:t>
            </a:r>
            <a:endParaRPr lang="en-US" altLang="zh-TW" sz="18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校外服務學習時數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參加校內服務學習課程及活動，或於校外參加志工服務或社區服務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小時得</a:t>
            </a:r>
            <a:r>
              <a:rPr lang="en-US" altLang="zh-TW" sz="1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僅適用參加 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招生學年度服務學習積分採計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以同等學力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項身分別報名者，採計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期間為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（含）前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取得之服務學習積分。</a:t>
            </a:r>
            <a:endPara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19932"/>
              </p:ext>
            </p:extLst>
          </p:nvPr>
        </p:nvGraphicFramePr>
        <p:xfrm>
          <a:off x="1390650" y="4891088"/>
          <a:ext cx="9834563" cy="12827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74944">
                  <a:extLst>
                    <a:ext uri="{9D8B030D-6E8A-4147-A177-3AD203B41FA5}">
                      <a16:colId xmlns:a16="http://schemas.microsoft.com/office/drawing/2014/main" val="3049607640"/>
                    </a:ext>
                  </a:extLst>
                </a:gridCol>
                <a:gridCol w="507450">
                  <a:extLst>
                    <a:ext uri="{9D8B030D-6E8A-4147-A177-3AD203B41FA5}">
                      <a16:colId xmlns:a16="http://schemas.microsoft.com/office/drawing/2014/main" val="345586935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308002969"/>
                    </a:ext>
                  </a:extLst>
                </a:gridCol>
                <a:gridCol w="6486237">
                  <a:extLst>
                    <a:ext uri="{9D8B030D-6E8A-4147-A177-3AD203B41FA5}">
                      <a16:colId xmlns:a16="http://schemas.microsoft.com/office/drawing/2014/main" val="1017229445"/>
                    </a:ext>
                  </a:extLst>
                </a:gridCol>
              </a:tblGrid>
              <a:tr h="64135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服務學習</a:t>
                      </a:r>
                      <a:endParaRPr lang="en-US" altLang="zh-TW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學校服務表現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班級幹部、小老師或社團幹部任滿一學期得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分，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每學期至多</a:t>
                      </a:r>
                      <a:r>
                        <a:rPr lang="en-US" altLang="zh-TW" sz="16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3732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服務學習時數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參加校內或校外（須服務證明）志工或社區服務，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累積</a:t>
                      </a:r>
                      <a:r>
                        <a:rPr lang="en-US" altLang="zh-TW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小時得</a:t>
                      </a:r>
                      <a:r>
                        <a:rPr lang="en-US" altLang="zh-TW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02" marB="4570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83114"/>
                  </a:ext>
                </a:extLst>
              </a:tr>
            </a:tbl>
          </a:graphicData>
        </a:graphic>
      </p:graphicFrame>
      <p:sp>
        <p:nvSpPr>
          <p:cNvPr id="44045" name="標題 1"/>
          <p:cNvSpPr>
            <a:spLocks noGrp="1"/>
          </p:cNvSpPr>
          <p:nvPr>
            <p:ph type="title"/>
          </p:nvPr>
        </p:nvSpPr>
        <p:spPr>
          <a:xfrm>
            <a:off x="838200" y="955675"/>
            <a:ext cx="10515600" cy="669925"/>
          </a:xfrm>
        </p:spPr>
        <p:txBody>
          <a:bodyPr/>
          <a:lstStyle/>
          <a:p>
            <a:r>
              <a:rPr lang="en-US" altLang="zh-TW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、成績採計與計算</a:t>
            </a:r>
            <a:r>
              <a:rPr lang="en-US" altLang="zh-TW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多元學習表現（</a:t>
            </a:r>
            <a:r>
              <a:rPr lang="en-US" altLang="zh-TW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3/9</a:t>
            </a:r>
            <a:r>
              <a:rPr lang="zh-TW" altLang="en-US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 smtClean="0"/>
          </a:p>
        </p:txBody>
      </p:sp>
      <p:sp>
        <p:nvSpPr>
          <p:cNvPr id="44046" name="矩形 7"/>
          <p:cNvSpPr>
            <a:spLocks noChangeArrowheads="1"/>
          </p:cNvSpPr>
          <p:nvPr/>
        </p:nvSpPr>
        <p:spPr bwMode="auto">
          <a:xfrm>
            <a:off x="9028113" y="6497638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11-12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4047" name="矩形 1"/>
          <p:cNvSpPr>
            <a:spLocks noChangeArrowheads="1"/>
          </p:cNvSpPr>
          <p:nvPr/>
        </p:nvSpPr>
        <p:spPr bwMode="auto">
          <a:xfrm>
            <a:off x="11591925" y="6365875"/>
            <a:ext cx="5212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 dirty="0" smtClean="0">
                <a:solidFill>
                  <a:srgbClr val="000000"/>
                </a:solidFill>
              </a:rPr>
              <a:t>32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39838" y="1647825"/>
            <a:ext cx="9915525" cy="3424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838200" y="1193800"/>
            <a:ext cx="9996488" cy="49831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zh-TW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日常生活表現評量</a:t>
            </a:r>
            <a:r>
              <a:rPr lang="zh-TW" altLang="en-US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b="1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獎懲相抵後無任何懲處紀錄者得</a:t>
            </a:r>
            <a:r>
              <a:rPr lang="en-US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記功嘉獎累進原則：</a:t>
            </a:r>
            <a:endParaRPr lang="en-US" altLang="zh-TW" b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嘉獎折算為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</a:t>
            </a:r>
            <a:endParaRPr lang="en-US" altLang="zh-TW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小功折算為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大功</a:t>
            </a:r>
            <a:endParaRPr lang="en-US" altLang="zh-TW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獎懲相抵原則：</a:t>
            </a:r>
            <a:endParaRPr lang="en-US" altLang="zh-TW" b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嘉獎（警告）累計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次，以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次小功（過）計</a:t>
            </a:r>
            <a:endParaRPr lang="en-US" altLang="zh-TW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小功（過）累計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次，以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次大功（過）計</a:t>
            </a:r>
            <a:endParaRPr lang="en-US" altLang="zh-TW" b="1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239838" y="5118100"/>
          <a:ext cx="9915524" cy="13096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6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31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704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5443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日常生活</a:t>
                      </a:r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表現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無記小過以上處分紀錄，並經獎懲相抵後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次大功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次小功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尚有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次嘉獎</a:t>
                      </a:r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（含以上）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無任何獎懲處紀錄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563" marB="4556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4" name="Picture 7" descr="卡通可爱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0" r="47424"/>
          <a:stretch>
            <a:fillRect/>
          </a:stretch>
        </p:blipFill>
        <p:spPr bwMode="auto">
          <a:xfrm>
            <a:off x="7905750" y="1647825"/>
            <a:ext cx="27844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5" name="矩形 7"/>
          <p:cNvSpPr>
            <a:spLocks noChangeArrowheads="1"/>
          </p:cNvSpPr>
          <p:nvPr/>
        </p:nvSpPr>
        <p:spPr bwMode="auto">
          <a:xfrm>
            <a:off x="90488" y="6427788"/>
            <a:ext cx="229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508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547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3C73022-C199-41F1-8B11-6401D8AA4497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8325" y="1628775"/>
            <a:ext cx="10990263" cy="1049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68325" y="14605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6084" name="矩形 7"/>
          <p:cNvSpPr>
            <a:spLocks noChangeArrowheads="1"/>
          </p:cNvSpPr>
          <p:nvPr/>
        </p:nvSpPr>
        <p:spPr bwMode="auto">
          <a:xfrm>
            <a:off x="9448800" y="6462713"/>
            <a:ext cx="229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608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7213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5FBE71B-7511-4C72-AE0E-28E54301CE7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zh-TW" altLang="en-US" sz="2600" smtClean="0"/>
          </a:p>
        </p:txBody>
      </p:sp>
      <p:sp>
        <p:nvSpPr>
          <p:cNvPr id="46086" name="內容版面配置區 2"/>
          <p:cNvSpPr>
            <a:spLocks noGrp="1"/>
          </p:cNvSpPr>
          <p:nvPr>
            <p:ph idx="1"/>
          </p:nvPr>
        </p:nvSpPr>
        <p:spPr>
          <a:xfrm>
            <a:off x="349250" y="4086225"/>
            <a:ext cx="11285538" cy="2452688"/>
          </a:xfrm>
        </p:spPr>
        <p:txBody>
          <a:bodyPr/>
          <a:lstStyle/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持有各級主管機關特殊教育學生鑑定及就學輔導會鑑定為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身心障礙學生之證明，或領有身心障礙證明者，或持有公立醫院證明為重大傷病、體弱學生，考量學生身心發展差異及就學權益，比照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項達門檻標準者得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體適能檢測門檻之標準（即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以上），請參考教育部體育署體適能網站說明。（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http://www.fitness.org.tw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lvl="1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體適能檢測成績採計體適能檢測護照或體適能檢測站成績，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應擇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檢測成績完整使用。</a:t>
            </a:r>
          </a:p>
          <a:p>
            <a:pPr eaLnBrk="1" hangingPunct="1">
              <a:defRPr/>
            </a:pPr>
            <a:endParaRPr lang="zh-TW" altLang="en-US" sz="2000" dirty="0" smtClean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795338" y="1228725"/>
            <a:ext cx="99599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肌耐力（一分鐘屈膝仰臥起坐）　   二、柔軟度（坐姿體前彎）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三、瞬發力（立定跳遠）　　                     四、心肺耐力（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800/1600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公尺跑走）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68325" y="2836863"/>
          <a:ext cx="10990261" cy="11430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58772">
                  <a:extLst>
                    <a:ext uri="{9D8B030D-6E8A-4147-A177-3AD203B41FA5}">
                      <a16:colId xmlns:a16="http://schemas.microsoft.com/office/drawing/2014/main" val="2616671244"/>
                    </a:ext>
                  </a:extLst>
                </a:gridCol>
                <a:gridCol w="2445688">
                  <a:extLst>
                    <a:ext uri="{9D8B030D-6E8A-4147-A177-3AD203B41FA5}">
                      <a16:colId xmlns:a16="http://schemas.microsoft.com/office/drawing/2014/main" val="3487491786"/>
                    </a:ext>
                  </a:extLst>
                </a:gridCol>
                <a:gridCol w="2533977">
                  <a:extLst>
                    <a:ext uri="{9D8B030D-6E8A-4147-A177-3AD203B41FA5}">
                      <a16:colId xmlns:a16="http://schemas.microsoft.com/office/drawing/2014/main" val="1637444257"/>
                    </a:ext>
                  </a:extLst>
                </a:gridCol>
                <a:gridCol w="2375053">
                  <a:extLst>
                    <a:ext uri="{9D8B030D-6E8A-4147-A177-3AD203B41FA5}">
                      <a16:colId xmlns:a16="http://schemas.microsoft.com/office/drawing/2014/main" val="2193115680"/>
                    </a:ext>
                  </a:extLst>
                </a:gridCol>
                <a:gridCol w="2376771">
                  <a:extLst>
                    <a:ext uri="{9D8B030D-6E8A-4147-A177-3AD203B41FA5}">
                      <a16:colId xmlns:a16="http://schemas.microsoft.com/office/drawing/2014/main" val="3569218601"/>
                    </a:ext>
                  </a:extLst>
                </a:gridCol>
              </a:tblGrid>
              <a:tr h="77723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體適能</a:t>
                      </a:r>
                      <a:endParaRPr lang="en-US" altLang="zh-TW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項達門檻標準者</a:t>
                      </a:r>
                      <a:endParaRPr lang="zh-TW" altLang="en-US" sz="1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持公立醫院證明為重大傷病或體弱及持有身心障礙證明</a:t>
                      </a:r>
                      <a:endParaRPr lang="zh-TW" altLang="en-US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0" marR="91450" marT="45721" marB="4572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84998"/>
                  </a:ext>
                </a:extLst>
              </a:tr>
              <a:tr h="365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1800" b="1" kern="120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50" marR="91450"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359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4188" y="2844412"/>
            <a:ext cx="11576050" cy="796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12763" y="1491915"/>
            <a:ext cx="11547475" cy="755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2763" y="4977327"/>
            <a:ext cx="7466580" cy="528321"/>
          </a:xfrm>
          <a:prstGeom prst="rect">
            <a:avLst/>
          </a:prstGeom>
          <a:solidFill>
            <a:srgbClr val="FF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25500" y="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其他主項目（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7110" name="矩形 8"/>
          <p:cNvSpPr>
            <a:spLocks noChangeArrowheads="1"/>
          </p:cNvSpPr>
          <p:nvPr/>
        </p:nvSpPr>
        <p:spPr bwMode="auto">
          <a:xfrm>
            <a:off x="8577263" y="6464113"/>
            <a:ext cx="266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711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34513" y="63293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D7B1C9D-1A35-4041-8C03-FA032C760B54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zh-TW" altLang="en-US" sz="26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5" y="877701"/>
            <a:ext cx="11359228" cy="558641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技藝優良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技藝教育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課程成績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分以上者得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分以上未滿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分者得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分以上未滿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分者得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以單一學期之百分制成績擇優採計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弱勢身分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報名時具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低收入戶、中低收入戶、直系血親尊親屬支領失業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給付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特殊境遇家庭子女身分者給予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，若免試生同時具備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種以上資格者僅得</a:t>
            </a:r>
            <a:r>
              <a:rPr lang="zh-TW" altLang="zh-TW" sz="20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擇一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計分。</a:t>
            </a: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均衡學習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en-US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人文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年級上、下學期</a:t>
            </a:r>
            <a:r>
              <a:rPr lang="zh-TW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、八</a:t>
            </a:r>
            <a:r>
              <a:rPr lang="zh-TW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年級上、下學期及九年級上學期等五學期</a:t>
            </a:r>
            <a:r>
              <a:rPr lang="zh-TW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１項可採計學習領域「５學期平均成績」達 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分以上得 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賦優異縮短修業年限學生以其實際就讀學期數進行平均成績計算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生繳交之積分證明文件中，科目名稱與採計學習領域名稱不同者，不予採計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84538" y="2554288"/>
            <a:ext cx="4554537" cy="1808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7/9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813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4" t="7251" b="49590"/>
          <a:stretch>
            <a:fillRect/>
          </a:stretch>
        </p:blipFill>
        <p:spPr bwMode="auto">
          <a:xfrm>
            <a:off x="1422400" y="2606675"/>
            <a:ext cx="16065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矩形 7"/>
          <p:cNvSpPr>
            <a:spLocks noChangeArrowheads="1"/>
          </p:cNvSpPr>
          <p:nvPr/>
        </p:nvSpPr>
        <p:spPr bwMode="auto">
          <a:xfrm>
            <a:off x="9101138" y="6326188"/>
            <a:ext cx="229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4813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91650" y="63261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F8106C3-3365-4DD8-87BC-13C6B3B74A6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zh-TW" altLang="en-US" sz="26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4100" y="1384085"/>
            <a:ext cx="10515600" cy="435133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分項目為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國文」、「英語」、「數學」、「自然」及「社會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精熟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</a:t>
            </a:r>
            <a:r>
              <a:rPr lang="zh-TW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</a:t>
            </a:r>
            <a:r>
              <a:rPr lang="zh-TW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待加強」科目每科</a:t>
            </a:r>
            <a:r>
              <a:rPr lang="zh-TW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6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違反國中教育會考試場規則，該各科目依違規情節不予列計等級或扣點，而該科目積分則不予計分或每扣一點扣該科目積分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0.15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分，扣至該科目零分為止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教育會考成績採計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400" u="sng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400" u="sng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取得之成績為準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86520"/>
              </p:ext>
            </p:extLst>
          </p:nvPr>
        </p:nvGraphicFramePr>
        <p:xfrm>
          <a:off x="596900" y="1208088"/>
          <a:ext cx="10769600" cy="52879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7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6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國中教育會考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精熟</a:t>
                      </a:r>
                      <a:endParaRPr lang="en-US" altLang="zh-TW" sz="22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基礎</a:t>
                      </a:r>
                      <a:endParaRPr lang="en-US" altLang="zh-TW" sz="22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待加強</a:t>
                      </a:r>
                      <a:endParaRPr lang="en-US" altLang="zh-TW" sz="22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積分上限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　文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英　文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數　學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　然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社　會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寫　作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分數不列積分計算，但列入同分比序項目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0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合           計</a:t>
                      </a:r>
                    </a:p>
                  </a:txBody>
                  <a:tcPr marT="45724" marB="45724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1.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 國中教育會考成績採計以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112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年度成績為主。</a:t>
                      </a:r>
                      <a:endParaRPr lang="en-US" altLang="zh-TW" sz="2000" b="1" kern="12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2.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 各科目若有違規，依違規情節，判定「不予計分」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</a:b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　 或「扣該科積分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0.15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分」，扣至該科目為零為止。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0" kern="120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分</a:t>
                      </a:r>
                    </a:p>
                  </a:txBody>
                  <a:tcPr marT="45724" marB="4572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9198" name="矩形 5"/>
          <p:cNvSpPr>
            <a:spLocks noChangeArrowheads="1"/>
          </p:cNvSpPr>
          <p:nvPr/>
        </p:nvSpPr>
        <p:spPr bwMode="auto">
          <a:xfrm>
            <a:off x="9091613" y="6508750"/>
            <a:ext cx="2297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、成績採計與計算（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8/9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國中教育會考</a:t>
            </a:r>
          </a:p>
        </p:txBody>
      </p:sp>
      <p:sp>
        <p:nvSpPr>
          <p:cNvPr id="49200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C592341-0A18-4EFA-941E-D33747CB4FFC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0" y="1449388"/>
            <a:ext cx="10515600" cy="4351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（上限</a:t>
            </a:r>
            <a:r>
              <a:rPr lang="en-US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分）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參閱附錄一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度北區五專聯合免試入學各招生學校招生科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名額、積分採計項目權重與同分比序項目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簡章第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招生學自訂</a:t>
            </a:r>
            <a:r>
              <a:rPr lang="en-US" altLang="zh-TW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：英語能力檢定分級對照表（範例）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50900" y="330200"/>
            <a:ext cx="104140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、成績採計與計算</a:t>
            </a:r>
            <a:r>
              <a:rPr lang="en-US" altLang="zh-TW" sz="3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其他（</a:t>
            </a:r>
            <a:r>
              <a:rPr lang="en-US" altLang="zh-TW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9/9</a:t>
            </a:r>
            <a:r>
              <a:rPr lang="zh-TW" altLang="en-US" sz="3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zh-TW" altLang="en-US" sz="3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0181" name="Picture 2" descr="http://image.cache.storm.mg/styles/smg-800xauto-er/s3/media/image/2015/08/28/20150828-065240_U1004_M83588_5407.jpg?itok=n1PIEmXn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0"/>
            <a:ext cx="29559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矩形 6"/>
          <p:cNvSpPr>
            <a:spLocks noChangeArrowheads="1"/>
          </p:cNvSpPr>
          <p:nvPr/>
        </p:nvSpPr>
        <p:spPr bwMode="auto">
          <a:xfrm>
            <a:off x="5716127" y="1599381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0183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2769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1C170A7-A896-4FBC-97ED-323F4A399506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</a:t>
            </a:fld>
            <a:endParaRPr lang="zh-TW" altLang="en-US" sz="260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59" y="4578121"/>
            <a:ext cx="6723882" cy="2160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0250" y="1150938"/>
            <a:ext cx="10920413" cy="3090862"/>
          </a:xfrm>
          <a:prstGeom prst="rect">
            <a:avLst/>
          </a:prstGeom>
          <a:solidFill>
            <a:srgbClr val="FF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800" y="1150938"/>
            <a:ext cx="10515600" cy="5078412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分發順位排序，先將免試生的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「超額比序主項目積分」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報名學校所訂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積分採計項目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權重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加總後，得到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「一般生超額比序總積分」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作第一比序，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再依報名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學校訂定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分比序項目順序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（簡章第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24~40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免試生現場登記分發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撕榜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 hangingPunct="1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「大陸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長期探親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子女」併入</a:t>
            </a:r>
            <a:r>
              <a:rPr lang="zh-TW" altLang="en-US" b="1" dirty="0" smtClean="0">
                <a:solidFill>
                  <a:schemeClr val="bg1"/>
                </a:solidFill>
                <a:effectLst>
                  <a:glow rad="101600">
                    <a:srgbClr val="7030A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分發順位比序作業中合併辦理。</a:t>
            </a:r>
            <a:endParaRPr lang="en-US" altLang="zh-TW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r>
              <a:rPr lang="zh-TW" altLang="zh-TW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順位依免試</a:t>
            </a: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zh-TW" sz="32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endParaRPr lang="en-US" altLang="zh-TW" sz="32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-457200" eaLnBrk="1" fontAlgn="auto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生分發</a:t>
            </a: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順位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（第一階段分發）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-457200" eaLnBrk="1" fontAlgn="auto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特種身分生分發順位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（第二階段分發）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30250" y="288925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1205" name="Picture 2" descr="http://img2.hackhome.com/img/20131/201301307087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1" b="66290"/>
          <a:stretch>
            <a:fillRect/>
          </a:stretch>
        </p:blipFill>
        <p:spPr bwMode="auto">
          <a:xfrm>
            <a:off x="8651875" y="155575"/>
            <a:ext cx="3067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矩形 6"/>
          <p:cNvSpPr>
            <a:spLocks noChangeArrowheads="1"/>
          </p:cNvSpPr>
          <p:nvPr/>
        </p:nvSpPr>
        <p:spPr bwMode="auto">
          <a:xfrm>
            <a:off x="8869363" y="6230938"/>
            <a:ext cx="266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1207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27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D33AA89-B9E6-4065-8436-1E3C14DB970E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39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570038"/>
            <a:ext cx="12192000" cy="3455987"/>
          </a:xfrm>
          <a:prstGeom prst="rect">
            <a:avLst/>
          </a:prstGeom>
          <a:solidFill>
            <a:srgbClr val="EB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33525" y="921211"/>
            <a:ext cx="3593725" cy="3019647"/>
            <a:chOff x="1440557" y="863997"/>
            <a:chExt cx="8712968" cy="7321120"/>
          </a:xfrm>
        </p:grpSpPr>
        <p:pic>
          <p:nvPicPr>
            <p:cNvPr id="20" name="Picture 3" descr="C:\Users\Administrator\Desktop\QQ图片2016080815145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557" y="863997"/>
              <a:ext cx="8712968" cy="732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 rot="375273">
              <a:off x="3486516" y="3193910"/>
              <a:ext cx="3979469" cy="2285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3500"/>
                </a:lnSpc>
              </a:pPr>
              <a:r>
                <a:rPr lang="zh-TW" altLang="en-US" sz="2200" b="1" spc="70" dirty="0" smtClean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教學資源</a:t>
              </a:r>
              <a:endParaRPr lang="en-US" altLang="zh-TW" sz="2200" b="1" spc="7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  <a:p>
              <a:pPr algn="ctr" defTabSz="914400">
                <a:lnSpc>
                  <a:spcPts val="3500"/>
                </a:lnSpc>
              </a:pPr>
              <a:r>
                <a:rPr lang="zh-TW" altLang="en-US" sz="2200" b="1" spc="70" dirty="0" smtClean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同科技校院</a:t>
              </a:r>
              <a:endParaRPr lang="en-US" altLang="zh-TW" sz="2200" b="1" spc="7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sp>
        <p:nvSpPr>
          <p:cNvPr id="11" name="AutoShape 15"/>
          <p:cNvSpPr>
            <a:spLocks noChangeArrowheads="1"/>
          </p:cNvSpPr>
          <p:nvPr/>
        </p:nvSpPr>
        <p:spPr bwMode="gray">
          <a:xfrm>
            <a:off x="3613150" y="1023938"/>
            <a:ext cx="5508625" cy="8636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五專教學特色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148013" y="3752850"/>
            <a:ext cx="6438900" cy="1076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五專前三年</a:t>
            </a:r>
            <a:r>
              <a:rPr lang="en-US" altLang="zh-TW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u="sng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免學費</a:t>
            </a: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享有大學師資與教學設備</a:t>
            </a:r>
            <a:endParaRPr lang="en-US" altLang="zh-TW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9" name="Rectangle 3"/>
          <p:cNvSpPr txBox="1">
            <a:spLocks noChangeArrowheads="1"/>
          </p:cNvSpPr>
          <p:nvPr/>
        </p:nvSpPr>
        <p:spPr bwMode="auto">
          <a:xfrm>
            <a:off x="3565525" y="2068513"/>
            <a:ext cx="60420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人力需求觀點：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中階人力需求增加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教育投資觀點：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五年一貫完整課程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學生家長觀點：</a:t>
            </a:r>
            <a:r>
              <a:rPr lang="zh-TW" altLang="en-US" b="1" u="sng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升學與就業兩相宜</a:t>
            </a:r>
          </a:p>
        </p:txBody>
      </p:sp>
      <p:pic>
        <p:nvPicPr>
          <p:cNvPr id="18" name="Picture 2" descr="F:\共享資料夾\招生業務\111學年\111招生廣告\111名額表\S__33833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12153" r="6260" b="8707"/>
          <a:stretch/>
        </p:blipFill>
        <p:spPr bwMode="auto">
          <a:xfrm>
            <a:off x="9646532" y="5114022"/>
            <a:ext cx="2265385" cy="1699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51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(1/7)</a:t>
            </a:r>
            <a:endParaRPr lang="en-US" altLang="ja-JP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52" name="矩形 16"/>
          <p:cNvSpPr>
            <a:spLocks noChangeArrowheads="1"/>
          </p:cNvSpPr>
          <p:nvPr/>
        </p:nvSpPr>
        <p:spPr bwMode="auto">
          <a:xfrm>
            <a:off x="11576050" y="6199188"/>
            <a:ext cx="3529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 dirty="0" smtClean="0"/>
              <a:t>4</a:t>
            </a:r>
            <a:endParaRPr lang="zh-TW" altLang="en-US" sz="1800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70" y="5114022"/>
            <a:ext cx="2262130" cy="1696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33" y="5104293"/>
            <a:ext cx="2265384" cy="1699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5114022"/>
            <a:ext cx="2289175" cy="1703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58" y="5073671"/>
            <a:ext cx="2332941" cy="1736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2438" y="2406650"/>
            <a:ext cx="11493500" cy="4008438"/>
          </a:xfrm>
          <a:prstGeom prst="rect">
            <a:avLst/>
          </a:prstGeom>
          <a:solidFill>
            <a:srgbClr val="EBF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725" y="1465263"/>
            <a:ext cx="11612563" cy="4351337"/>
          </a:xfrm>
        </p:spPr>
        <p:txBody>
          <a:bodyPr rtlCol="0">
            <a:noAutofit/>
          </a:bodyPr>
          <a:lstStyle/>
          <a:p>
            <a:pPr marL="0" lvl="1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生與特種身分生先以「一般生超額比序總積分」作為第一比序項目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總積分由大至小排列為「一般生分發順位」。</a:t>
            </a: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一般生超額比序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相同時，則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招生學校訂定之同分比序項目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進行主項目加權積分之比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項目加權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，再進行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相同者，則依招生學校自訂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教育會考各科目比序順序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標示進行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再相同時，再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同分比序，如仍同分者則列為相同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一般生分發順位」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2438" y="301625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2229" name="Picture 4" descr="http://img2.hackhome.com/img/20131/201301307087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8" b="36163"/>
          <a:stretch>
            <a:fillRect/>
          </a:stretch>
        </p:blipFill>
        <p:spPr bwMode="auto">
          <a:xfrm>
            <a:off x="7918450" y="5816600"/>
            <a:ext cx="38671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矩形 8"/>
          <p:cNvSpPr>
            <a:spLocks noChangeArrowheads="1"/>
          </p:cNvSpPr>
          <p:nvPr/>
        </p:nvSpPr>
        <p:spPr bwMode="auto">
          <a:xfrm>
            <a:off x="315913" y="6416675"/>
            <a:ext cx="2662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14-15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5223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39275" y="63642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B61B950-D8B4-4F67-BFCC-703DAA234FE0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985838"/>
            <a:ext cx="11982450" cy="2830512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6250" y="141288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3/8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53252" name="Picture 4" descr="http://img2.hackhome.com/img/20131/2013013070871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8" b="36163"/>
          <a:stretch>
            <a:fillRect/>
          </a:stretch>
        </p:blipFill>
        <p:spPr bwMode="auto">
          <a:xfrm>
            <a:off x="8574088" y="184150"/>
            <a:ext cx="34131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809625" y="340201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頁）</a:t>
            </a:r>
          </a:p>
        </p:txBody>
      </p:sp>
      <p:sp>
        <p:nvSpPr>
          <p:cNvPr id="2" name="圓角化對角線角落矩形 1"/>
          <p:cNvSpPr/>
          <p:nvPr/>
        </p:nvSpPr>
        <p:spPr>
          <a:xfrm>
            <a:off x="673100" y="3944938"/>
            <a:ext cx="11309350" cy="2782887"/>
          </a:xfrm>
          <a:prstGeom prst="round2Diag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2425" y="985838"/>
            <a:ext cx="11630025" cy="52847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</a:t>
            </a:r>
            <a:r>
              <a:rPr lang="zh-TW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以下簡稱特種生</a:t>
            </a: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具有「一般生」及「特種身分生」二種分發順位</a:t>
            </a:r>
            <a:endParaRPr lang="en-US" altLang="zh-TW" sz="2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00088" indent="-342900" eaLnBrk="1" fontAlgn="auto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一般生分發順位：</a:t>
            </a:r>
            <a:r>
              <a:rPr lang="zh-TW" altLang="en-US" sz="25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以「一般生超額比序總積分」排序取得「一般生分</a:t>
            </a: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發順位</a:t>
            </a:r>
            <a:r>
              <a:rPr lang="zh-TW" altLang="en-US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14375" indent="-357188" eaLnBrk="1" fontAlgn="auto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特種生分發順位：</a:t>
            </a:r>
            <a:r>
              <a:rPr lang="zh-TW" altLang="en-US" sz="25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特種生之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各項比序積分依特種生加分比率進行加分，取得</a:t>
            </a: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身分生超額比序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後排序取得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生分</a:t>
            </a:r>
            <a:r>
              <a:rPr lang="zh-TW" altLang="zh-TW" sz="25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發順位」</a:t>
            </a:r>
            <a:r>
              <a:rPr lang="zh-TW" altLang="zh-TW" sz="2500" b="1" dirty="0" smtClean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 smtClean="0">
              <a:solidFill>
                <a:srgbClr val="2F559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超額比序總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報名招生學校訂定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同分比序項目順序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先進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主項目特種生積分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，再進行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分項目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之比序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特種生之主項目及分項目積分比序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相同者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國中教育會考各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」之順序及三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標示進行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進行同分比序，如仍同分者則列為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特種身分生分發順位」。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7" indent="0" eaLnBrk="1" fontAlgn="auto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zh-TW" altLang="zh-TW" sz="2600" b="1" dirty="0">
              <a:solidFill>
                <a:srgbClr val="2F559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56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27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E1EE959-1B9C-41ED-A81D-854B600F29A7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320800"/>
            <a:ext cx="641032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9" name="群組 23"/>
          <p:cNvGrpSpPr>
            <a:grpSpLocks/>
          </p:cNvGrpSpPr>
          <p:nvPr/>
        </p:nvGrpSpPr>
        <p:grpSpPr bwMode="auto">
          <a:xfrm>
            <a:off x="6834188" y="954088"/>
            <a:ext cx="4754562" cy="5303837"/>
            <a:chOff x="6535954" y="1189195"/>
            <a:chExt cx="4753717" cy="5303887"/>
          </a:xfrm>
        </p:grpSpPr>
        <p:sp>
          <p:nvSpPr>
            <p:cNvPr id="9" name="文字方塊 7"/>
            <p:cNvSpPr txBox="1">
              <a:spLocks noChangeArrowheads="1"/>
            </p:cNvSpPr>
            <p:nvPr/>
          </p:nvSpPr>
          <p:spPr bwMode="auto">
            <a:xfrm>
              <a:off x="6535954" y="5292921"/>
              <a:ext cx="4753717" cy="12001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marL="635000" indent="-434975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10350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3779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7208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6375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209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81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353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925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indent="0"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660066"/>
                </a:buClr>
                <a:defRPr/>
              </a:pPr>
              <a:r>
                <a:rPr lang="zh-TW" altLang="en-US" sz="2400" b="1" u="sng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同分者</a:t>
              </a:r>
              <a:r>
                <a:rPr lang="zh-TW" altLang="en-US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依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②</a:t>
              </a:r>
              <a:r>
                <a:rPr lang="zh-TW" altLang="zh-TW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「同分比序項目順序」</a:t>
              </a:r>
              <a:r>
                <a:rPr lang="zh-TW" altLang="zh-TW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進行比序以取得</a:t>
              </a:r>
              <a:r>
                <a:rPr lang="zh-TW" altLang="zh-TW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「分發順位」</a:t>
              </a:r>
              <a:r>
                <a:rPr lang="zh-TW" altLang="zh-TW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作為分發順序依據。</a:t>
              </a:r>
              <a:endPara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35954" y="1189195"/>
              <a:ext cx="4717211" cy="120016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ct val="40000"/>
                </a:spcBef>
                <a:spcAft>
                  <a:spcPts val="0"/>
                </a:spcAft>
                <a:buClr>
                  <a:srgbClr val="660066"/>
                </a:buClr>
                <a:defRPr/>
              </a:pPr>
              <a:r>
                <a:rPr kumimoji="1"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免試生主項目積分依各校訂定</a:t>
              </a:r>
              <a:r>
                <a:rPr kumimoji="1" lang="en-US" altLang="zh-TW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/>
              </a:r>
              <a:br>
                <a:rPr kumimoji="1" lang="en-US" altLang="zh-TW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①「積分採計項目與權重」</a:t>
              </a:r>
              <a:r>
                <a:rPr kumimoji="1"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加權後加總得到</a:t>
              </a: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「超額比序總積分」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535954" y="3433941"/>
              <a:ext cx="4645786" cy="8318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免試生依</a:t>
              </a: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「超額比序總積分」</a:t>
              </a:r>
              <a:r>
                <a:rPr kumimoji="1"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/>
              </a:r>
              <a:br>
                <a:rPr kumimoji="1"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kumimoji="1" lang="zh-TW" altLang="en-US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進行比序</a:t>
              </a:r>
            </a:p>
          </p:txBody>
        </p:sp>
      </p:grpSp>
      <p:sp>
        <p:nvSpPr>
          <p:cNvPr id="7" name="標題 1"/>
          <p:cNvSpPr txBox="1">
            <a:spLocks/>
          </p:cNvSpPr>
          <p:nvPr/>
        </p:nvSpPr>
        <p:spPr>
          <a:xfrm>
            <a:off x="1006475" y="115888"/>
            <a:ext cx="10769600" cy="863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7868719" y="645318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19050" algn="just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660066"/>
              </a:buClr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（招生簡章第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24-40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）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5302" name="矩形 14"/>
          <p:cNvSpPr>
            <a:spLocks noChangeArrowheads="1"/>
          </p:cNvSpPr>
          <p:nvPr/>
        </p:nvSpPr>
        <p:spPr bwMode="auto">
          <a:xfrm>
            <a:off x="244475" y="350361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5303" name="矩形 15"/>
          <p:cNvSpPr>
            <a:spLocks noChangeArrowheads="1"/>
          </p:cNvSpPr>
          <p:nvPr/>
        </p:nvSpPr>
        <p:spPr bwMode="auto">
          <a:xfrm>
            <a:off x="2117725" y="3505200"/>
            <a:ext cx="650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②</a:t>
            </a:r>
            <a:endParaRPr lang="zh-TW" altLang="en-US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5304" name="文字方塊 18"/>
          <p:cNvSpPr txBox="1">
            <a:spLocks noChangeArrowheads="1"/>
          </p:cNvSpPr>
          <p:nvPr/>
        </p:nvSpPr>
        <p:spPr bwMode="auto">
          <a:xfrm>
            <a:off x="7994650" y="2700338"/>
            <a:ext cx="288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進行第一比序項目</a:t>
            </a:r>
          </a:p>
        </p:txBody>
      </p:sp>
      <p:sp>
        <p:nvSpPr>
          <p:cNvPr id="55305" name="文字方塊 19"/>
          <p:cNvSpPr txBox="1">
            <a:spLocks noChangeArrowheads="1"/>
          </p:cNvSpPr>
          <p:nvPr/>
        </p:nvSpPr>
        <p:spPr bwMode="auto">
          <a:xfrm>
            <a:off x="7964488" y="4613275"/>
            <a:ext cx="277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進行同分比序項目</a:t>
            </a:r>
          </a:p>
        </p:txBody>
      </p:sp>
      <p:sp>
        <p:nvSpPr>
          <p:cNvPr id="55306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37688" y="62880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9238669-D4B9-44A7-9478-91AD82F6A8E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42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244475" y="3198813"/>
            <a:ext cx="1908175" cy="2925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30488" y="3195638"/>
            <a:ext cx="4016375" cy="292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KSO_Shape"/>
          <p:cNvSpPr>
            <a:spLocks/>
          </p:cNvSpPr>
          <p:nvPr/>
        </p:nvSpPr>
        <p:spPr bwMode="auto">
          <a:xfrm rot="5400000">
            <a:off x="8946591" y="2302895"/>
            <a:ext cx="544845" cy="340528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KSO_Shape"/>
          <p:cNvSpPr>
            <a:spLocks/>
          </p:cNvSpPr>
          <p:nvPr/>
        </p:nvSpPr>
        <p:spPr bwMode="auto">
          <a:xfrm rot="5400000">
            <a:off x="8947958" y="4217420"/>
            <a:ext cx="544845" cy="340528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97" y="3996624"/>
            <a:ext cx="7787629" cy="2649538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433388" y="1017588"/>
            <a:ext cx="10306050" cy="846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免試生超額比序總積分計算範例（招生簡章第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頁）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4-2 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陳同學國中教育會考成績與採計積分表</a:t>
            </a:r>
            <a:endParaRPr lang="zh-TW" altLang="en-US" sz="22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33388" y="3517900"/>
            <a:ext cx="6919912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4-3 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報名○○科科技大學比序項目積分採計表</a:t>
            </a:r>
          </a:p>
        </p:txBody>
      </p:sp>
      <p:sp>
        <p:nvSpPr>
          <p:cNvPr id="56325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xfrm>
            <a:off x="9367838" y="63373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FF8DFA6-FB1B-4EEB-B618-DD4FBA3A088E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zh-TW" altLang="en-US" sz="2600" smtClean="0"/>
          </a:p>
        </p:txBody>
      </p:sp>
      <p:pic>
        <p:nvPicPr>
          <p:cNvPr id="563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82775"/>
            <a:ext cx="73564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00150" y="2957513"/>
            <a:ext cx="6399213" cy="449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200150" y="6194425"/>
            <a:ext cx="7669213" cy="439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7" y="1558725"/>
            <a:ext cx="11450638" cy="366159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22275" y="1001713"/>
            <a:ext cx="11523663" cy="5762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4-4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一般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57349" name="矩形 9"/>
          <p:cNvSpPr>
            <a:spLocks noChangeArrowheads="1"/>
          </p:cNvSpPr>
          <p:nvPr/>
        </p:nvSpPr>
        <p:spPr bwMode="auto">
          <a:xfrm>
            <a:off x="1928813" y="4278313"/>
            <a:ext cx="5699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①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57350" name="矩形 10"/>
          <p:cNvSpPr>
            <a:spLocks noChangeArrowheads="1"/>
          </p:cNvSpPr>
          <p:nvPr/>
        </p:nvSpPr>
        <p:spPr bwMode="auto">
          <a:xfrm>
            <a:off x="730250" y="2555875"/>
            <a:ext cx="569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②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4813" y="5284788"/>
            <a:ext cx="11468100" cy="1169987"/>
          </a:xfrm>
          <a:prstGeom prst="rect">
            <a:avLst/>
          </a:prstGeom>
          <a:solidFill>
            <a:srgbClr val="FFFF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特種身分生之「一般生分發順位」為</a:t>
            </a:r>
            <a:r>
              <a:rPr lang="zh-TW" altLang="en-US" sz="2400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「主項目加權積分」加總後取得</a:t>
            </a:r>
            <a:r>
              <a:rPr kumimoji="1" lang="zh-TW" altLang="en-US" sz="2400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kumimoji="1" lang="zh-TW" altLang="en-US" sz="22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一般生超額比序總積分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，依此作第一比序項目，</a:t>
            </a:r>
            <a:r>
              <a:rPr kumimoji="1" lang="zh-TW" altLang="en-US" sz="22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同分時</a:t>
            </a: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再依</a:t>
            </a:r>
            <a:r>
              <a:rPr lang="zh-TW" altLang="en-US" sz="2400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②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「同分比序項目之順序」</a:t>
            </a: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作比</a:t>
            </a: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序項目，以取得「一般生分發順位」。</a:t>
            </a:r>
            <a:endParaRPr kumimoji="1" lang="en-US" altLang="zh-TW" sz="2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35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6DD6CCF-2455-4325-A6A5-AC120D5205A6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44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457200" y="1577975"/>
            <a:ext cx="11415713" cy="277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57200" y="4352925"/>
            <a:ext cx="4616450" cy="844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508559"/>
            <a:ext cx="8823325" cy="3615411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57175" y="982663"/>
            <a:ext cx="11757025" cy="5762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4-5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分生同分比序積分項目順序採計表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7/8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6" name="矩形 15"/>
          <p:cNvSpPr/>
          <p:nvPr/>
        </p:nvSpPr>
        <p:spPr>
          <a:xfrm>
            <a:off x="8982075" y="6492875"/>
            <a:ext cx="29813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660066"/>
              </a:buClr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（招生簡章第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13-15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頁）</a:t>
            </a:r>
            <a:endParaRPr lang="en-US" altLang="zh-TW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063" y="5207000"/>
            <a:ext cx="11895137" cy="1247775"/>
          </a:xfrm>
          <a:prstGeom prst="rect">
            <a:avLst/>
          </a:prstGeom>
          <a:solidFill>
            <a:srgbClr val="FFFF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特種生之「特種身分生分發順位」為「主項目加權積分」依特種生之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「加分優待比率」乘上「主項目加權積分」加分後，</a:t>
            </a: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加總得到</a:t>
            </a:r>
            <a:r>
              <a:rPr kumimoji="1" lang="zh-TW" altLang="en-US" sz="2400" b="1" dirty="0" smtClean="0">
                <a:solidFill>
                  <a:srgbClr val="C0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kumimoji="1" lang="zh-TW" altLang="en-US" sz="22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特種身分生超額比序總積分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作為第一比序項目，</a:t>
            </a:r>
            <a:r>
              <a:rPr kumimoji="1" lang="en-US" altLang="zh-TW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1"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再依總積分大小排序取得「特種身分生分發順位」</a:t>
            </a:r>
            <a:r>
              <a:rPr kumimoji="1" lang="zh-TW" altLang="en-US" sz="2200" b="1" dirty="0" smtClean="0">
                <a:solidFill>
                  <a:srgbClr val="0053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1" lang="en-US" altLang="zh-TW" sz="2200" b="1" dirty="0" smtClean="0">
              <a:solidFill>
                <a:srgbClr val="00539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8375" name="矩形 11"/>
          <p:cNvSpPr>
            <a:spLocks noChangeArrowheads="1"/>
          </p:cNvSpPr>
          <p:nvPr/>
        </p:nvSpPr>
        <p:spPr bwMode="auto">
          <a:xfrm>
            <a:off x="2374900" y="4268788"/>
            <a:ext cx="569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①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6000" y="1490663"/>
            <a:ext cx="8823325" cy="28527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16000" y="4360863"/>
            <a:ext cx="3529013" cy="700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37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674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05E7D0-2939-45F2-882A-9B8B14637938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zh-TW" alt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492250"/>
            <a:ext cx="105838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1016000" y="260350"/>
            <a:ext cx="10769600" cy="8651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、分發比序原則 （</a:t>
            </a:r>
            <a:r>
              <a:rPr lang="en-US" altLang="zh-TW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8/8</a:t>
            </a:r>
            <a:r>
              <a:rPr lang="zh-TW" altLang="en-US" sz="3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1152525" y="5513388"/>
            <a:ext cx="9415463" cy="120015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635000" indent="-434975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10350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3779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208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375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20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81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5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2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342900" indent="-342900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「特種生超額比序總積分」經比序後同分者，再以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加分後之特種生之「主項目及分項目積分」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依據報名學校所訂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②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「同分比序項目順序」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做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比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序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，以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取得「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特種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生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分發順位」。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27" name="圖案 26"/>
          <p:cNvCxnSpPr/>
          <p:nvPr/>
        </p:nvCxnSpPr>
        <p:spPr>
          <a:xfrm flipV="1">
            <a:off x="10567988" y="3573463"/>
            <a:ext cx="557212" cy="2540000"/>
          </a:xfrm>
          <a:prstGeom prst="bentConnector3">
            <a:avLst>
              <a:gd name="adj1" fmla="val 141069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矩形 25"/>
          <p:cNvSpPr>
            <a:spLocks noChangeArrowheads="1"/>
          </p:cNvSpPr>
          <p:nvPr/>
        </p:nvSpPr>
        <p:spPr bwMode="auto">
          <a:xfrm>
            <a:off x="806450" y="2306638"/>
            <a:ext cx="58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②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57175" y="917575"/>
            <a:ext cx="11850688" cy="5746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4-5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陳同學報名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○○科技大學</a:t>
            </a:r>
            <a:r>
              <a:rPr lang="zh-TW" altLang="zh-TW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之特種身分生同分比序積分項目順序採計表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（簡章第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頁範例）</a:t>
            </a:r>
          </a:p>
        </p:txBody>
      </p:sp>
      <p:sp>
        <p:nvSpPr>
          <p:cNvPr id="6" name="矩形 5"/>
          <p:cNvSpPr/>
          <p:nvPr/>
        </p:nvSpPr>
        <p:spPr>
          <a:xfrm>
            <a:off x="541338" y="1492250"/>
            <a:ext cx="10583862" cy="371475"/>
          </a:xfrm>
          <a:prstGeom prst="rect">
            <a:avLst/>
          </a:prstGeom>
          <a:solidFill>
            <a:srgbClr val="FFCCC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40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37688" y="6348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77416BF-8242-406C-9088-3603D46E6D5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endParaRPr lang="zh-TW" altLang="en-US" sz="2600" smtClean="0"/>
          </a:p>
        </p:txBody>
      </p:sp>
      <p:cxnSp>
        <p:nvCxnSpPr>
          <p:cNvPr id="28" name="圖案 26"/>
          <p:cNvCxnSpPr/>
          <p:nvPr/>
        </p:nvCxnSpPr>
        <p:spPr>
          <a:xfrm rot="16200000" flipV="1">
            <a:off x="-567531" y="4591844"/>
            <a:ext cx="2800350" cy="582612"/>
          </a:xfrm>
          <a:prstGeom prst="bentConnector4">
            <a:avLst>
              <a:gd name="adj1" fmla="val 1136"/>
              <a:gd name="adj2" fmla="val 153217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41338" y="1492250"/>
            <a:ext cx="10583862" cy="3278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http://www.itouchchina.com/wp-content/uploads/2013/05/723280_16491957733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8"/>
          <a:stretch>
            <a:fillRect/>
          </a:stretch>
        </p:blipFill>
        <p:spPr bwMode="auto">
          <a:xfrm>
            <a:off x="8970963" y="0"/>
            <a:ext cx="32210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9" name="群組 14"/>
          <p:cNvGrpSpPr>
            <a:grpSpLocks/>
          </p:cNvGrpSpPr>
          <p:nvPr/>
        </p:nvGrpSpPr>
        <p:grpSpPr bwMode="auto">
          <a:xfrm>
            <a:off x="400050" y="887413"/>
            <a:ext cx="11363325" cy="6415087"/>
            <a:chOff x="1611517" y="1271511"/>
            <a:chExt cx="10038071" cy="6414504"/>
          </a:xfrm>
        </p:grpSpPr>
        <p:pic>
          <p:nvPicPr>
            <p:cNvPr id="60423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1611517" y="1271511"/>
              <a:ext cx="642796" cy="66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>
              <a:spLocks noChangeArrowheads="1"/>
            </p:cNvSpPr>
            <p:nvPr/>
          </p:nvSpPr>
          <p:spPr bwMode="auto">
            <a:xfrm>
              <a:off x="2206116" y="1387387"/>
              <a:ext cx="9443472" cy="629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en-US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現場登記分發</a:t>
              </a:r>
              <a:r>
                <a:rPr kumimoji="0" lang="zh-TW" altLang="zh-TW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日期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kumimoji="0" lang="en-US" altLang="zh-TW" sz="2800" b="1" dirty="0" smtClean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112</a:t>
              </a:r>
              <a:r>
                <a:rPr kumimoji="0" lang="zh-TW" altLang="zh-TW" sz="2800" b="1" dirty="0" smtClean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kumimoji="0" lang="en-US" altLang="zh-TW" sz="2800" b="1" dirty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kumimoji="0" lang="zh-TW" altLang="zh-TW" sz="2800" b="1" dirty="0" smtClean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kumimoji="0" lang="en-US" altLang="zh-TW" sz="2800" b="1" dirty="0" smtClean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12</a:t>
              </a:r>
              <a:r>
                <a:rPr kumimoji="0" lang="zh-TW" altLang="zh-TW" sz="2800" b="1" dirty="0" smtClean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日</a:t>
              </a:r>
              <a:r>
                <a:rPr kumimoji="0" lang="zh-TW" altLang="zh-TW" sz="2800" b="1" dirty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kumimoji="0" lang="zh-TW" altLang="zh-TW" sz="2800" b="1" dirty="0" smtClean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星期</a:t>
              </a:r>
              <a:r>
                <a:rPr kumimoji="0" lang="zh-TW" altLang="en-US" sz="2800" b="1" dirty="0" smtClean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三</a:t>
              </a:r>
              <a:r>
                <a:rPr kumimoji="0" lang="zh-TW" altLang="zh-TW" sz="2800" b="1" dirty="0" smtClean="0">
                  <a:solidFill>
                    <a:schemeClr val="bg1"/>
                  </a:solidFill>
                  <a:effectLst>
                    <a:glow rad="114300">
                      <a:srgbClr val="C00000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kumimoji="0" lang="zh-TW" altLang="en-US" sz="2800" b="1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分發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地點</a:t>
              </a:r>
              <a:r>
                <a:rPr kumimoji="0" lang="zh-TW" altLang="zh-TW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kumimoji="0" lang="zh-TW" altLang="zh-TW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各</a:t>
              </a:r>
              <a:r>
                <a:rPr kumimoji="0" lang="zh-TW" altLang="en-US" sz="2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招生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學校</a:t>
              </a:r>
              <a:endParaRPr kumimoji="0" lang="zh-TW" altLang="en-US" sz="2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indent="0" eaLnBrk="1" fontAlgn="auto" hangingPunct="1"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請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免試生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依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「聯合</a:t>
              </a:r>
              <a:r>
                <a:rPr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免試入學成績暨現場登記分發報到通知單</a:t>
              </a:r>
              <a:r>
                <a:rPr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r>
                <a:rPr lang="en-US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指定</a:t>
              </a:r>
              <a:r>
                <a:rPr kumimoji="0" lang="zh-TW" altLang="en-US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之梯次、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時間</a:t>
              </a:r>
              <a:r>
                <a:rPr kumimoji="0" lang="zh-TW" altLang="en-US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及</a:t>
              </a:r>
              <a:r>
                <a:rPr kumimoji="0" lang="zh-TW" altLang="zh-TW" sz="28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地點</a:t>
              </a:r>
              <a:r>
                <a:rPr kumimoji="0" lang="zh-TW" altLang="zh-TW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前往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招生學校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辦理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「現場</a:t>
              </a:r>
              <a:r>
                <a:rPr kumimoji="0" lang="zh-TW" altLang="zh-TW" sz="28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登記</a:t>
              </a:r>
              <a:r>
                <a:rPr kumimoji="0" lang="zh-TW" altLang="zh-TW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分發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endPara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indent="0" eaLnBrk="1" fontAlgn="auto" hangingPunct="1"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現場登記分發應帶資料：</a:t>
              </a:r>
              <a:endParaRPr kumimoji="0"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indent="-514350" eaLnBrk="1" fontAlgn="auto" hangingPunct="1">
                <a:lnSpc>
                  <a:spcPts val="2800"/>
                </a:lnSpc>
                <a:spcBef>
                  <a:spcPts val="800"/>
                </a:spcBef>
                <a:spcAft>
                  <a:spcPts val="600"/>
                </a:spcAft>
                <a:buFont typeface="+mj-lt"/>
                <a:buAutoNum type="arabicParenR"/>
                <a:defRPr/>
              </a:pPr>
              <a:r>
                <a:rPr kumimoji="0" lang="zh-TW" altLang="en-US" sz="28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聯合</a:t>
              </a:r>
              <a:r>
                <a:rPr kumimoji="0" lang="zh-TW" altLang="zh-TW" sz="28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免試</a:t>
              </a:r>
              <a:r>
                <a:rPr kumimoji="0" lang="zh-TW" altLang="zh-TW" sz="28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入學成績暨現場登記分發報到</a:t>
              </a:r>
              <a:r>
                <a:rPr kumimoji="0" lang="zh-TW" altLang="zh-TW" sz="28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通知單</a:t>
              </a:r>
              <a:r>
                <a:rPr kumimoji="0" lang="zh-TW" altLang="en-US" sz="2800" b="1" u="sng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正本</a:t>
              </a:r>
              <a:endParaRPr kumimoji="0" lang="en-US" altLang="zh-TW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indent="-514350" eaLnBrk="1" fontAlgn="auto" hangingPunct="1">
                <a:lnSpc>
                  <a:spcPts val="2800"/>
                </a:lnSpc>
                <a:spcBef>
                  <a:spcPts val="800"/>
                </a:spcBef>
                <a:spcAft>
                  <a:spcPts val="600"/>
                </a:spcAft>
                <a:buFont typeface="+mj-lt"/>
                <a:buAutoNum type="arabicParenR"/>
                <a:defRPr/>
              </a:pPr>
              <a:r>
                <a:rPr kumimoji="0" lang="zh-TW" altLang="zh-TW" sz="28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身分</a:t>
              </a:r>
              <a:r>
                <a:rPr kumimoji="0" lang="zh-TW" altLang="zh-TW" sz="28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證明</a:t>
              </a:r>
              <a:r>
                <a:rPr kumimoji="0" lang="zh-TW" altLang="zh-TW" sz="28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文件</a:t>
              </a:r>
              <a:r>
                <a:rPr kumimoji="0" lang="zh-TW" altLang="zh-TW" sz="2800" b="1" u="sng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正本</a:t>
              </a:r>
              <a:endParaRPr kumimoji="0" lang="en-US" altLang="zh-TW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514350" indent="-514350" eaLnBrk="1" fontAlgn="auto" hangingPunct="1">
                <a:lnSpc>
                  <a:spcPts val="2800"/>
                </a:lnSpc>
                <a:spcBef>
                  <a:spcPts val="800"/>
                </a:spcBef>
                <a:spcAft>
                  <a:spcPts val="600"/>
                </a:spcAft>
                <a:buFont typeface="+mj-lt"/>
                <a:buAutoNum type="arabicParenR"/>
                <a:defRPr/>
              </a:pPr>
              <a:r>
                <a:rPr kumimoji="0" lang="zh-TW" altLang="zh-TW" sz="28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國中</a:t>
              </a:r>
              <a:r>
                <a:rPr kumimoji="0" lang="zh-TW" altLang="zh-TW" sz="28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學歷</a:t>
              </a:r>
              <a:r>
                <a:rPr kumimoji="0" lang="en-US" altLang="zh-TW" sz="28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zh-TW" sz="28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力</a:t>
              </a:r>
              <a:r>
                <a:rPr kumimoji="0" lang="en-US" altLang="zh-TW" sz="28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zh-TW" altLang="zh-TW" sz="28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證件</a:t>
              </a:r>
              <a:r>
                <a:rPr kumimoji="0" lang="zh-TW" altLang="zh-TW" sz="2800" b="1" u="sng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正本</a:t>
              </a:r>
              <a:endParaRPr kumimoji="0" lang="en-US" altLang="zh-TW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indent="0" eaLnBrk="1" fontAlgn="auto" hangingPunct="1">
                <a:lnSpc>
                  <a:spcPts val="3000"/>
                </a:lnSpc>
                <a:spcBef>
                  <a:spcPts val="800"/>
                </a:spcBef>
                <a:spcAft>
                  <a:spcPts val="600"/>
                </a:spcAft>
                <a:defRPr/>
              </a:pP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無法親自參加者，可委託代理人參加分發，除持有上列免試生文件正本外，受託人須攜帶雙方簽妥之「代理現場登記分發報到委託書」及委託人與受託人身分證明文件</a:t>
              </a:r>
              <a:r>
                <a:rPr kumimoji="0" lang="zh-TW" altLang="en-US" sz="2800" b="1" u="sng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正本</a:t>
              </a:r>
              <a:r>
                <a:rPr kumimoji="0"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供查驗。</a:t>
              </a:r>
              <a:r>
                <a:rPr kumimoji="0" lang="en-US" altLang="zh-TW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簡章第</a:t>
              </a:r>
              <a:r>
                <a:rPr kumimoji="0" lang="en-US" altLang="zh-TW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19</a:t>
              </a:r>
              <a:r>
                <a:rPr kumimoji="0" lang="zh-TW" altLang="en-US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頁</a:t>
              </a:r>
              <a:r>
                <a:rPr kumimoji="0" lang="en-US" altLang="zh-TW" sz="20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0" indent="0" eaLnBrk="1" fontAlgn="auto" hangingPunct="1">
                <a:lnSpc>
                  <a:spcPts val="3000"/>
                </a:lnSpc>
                <a:spcBef>
                  <a:spcPts val="800"/>
                </a:spcBef>
                <a:spcAft>
                  <a:spcPts val="600"/>
                </a:spcAft>
                <a:defRPr/>
              </a:pPr>
              <a:endParaRPr kumimoji="0"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0425" name="Picture 8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3" t="46655" r="45190" b="35648"/>
            <a:stretch>
              <a:fillRect/>
            </a:stretch>
          </p:blipFill>
          <p:spPr bwMode="auto">
            <a:xfrm>
              <a:off x="1688677" y="2543388"/>
              <a:ext cx="588475" cy="56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6" name="Picture 10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99" t="47511" r="23987" b="37074"/>
            <a:stretch>
              <a:fillRect/>
            </a:stretch>
          </p:blipFill>
          <p:spPr bwMode="auto">
            <a:xfrm>
              <a:off x="1638882" y="3619073"/>
              <a:ext cx="688063" cy="48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0" name="標題 1"/>
          <p:cNvSpPr>
            <a:spLocks noGrp="1"/>
          </p:cNvSpPr>
          <p:nvPr>
            <p:ph type="title"/>
          </p:nvPr>
        </p:nvSpPr>
        <p:spPr>
          <a:xfrm>
            <a:off x="644525" y="-100572"/>
            <a:ext cx="10515600" cy="133518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1/6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60421" name="Picture 10" descr="http://pic.qiantucdn.com/58pic/12/02/43/79x58PICsp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9" t="47511" r="23987" b="37074"/>
          <a:stretch>
            <a:fillRect/>
          </a:stretch>
        </p:blipFill>
        <p:spPr bwMode="auto">
          <a:xfrm>
            <a:off x="412750" y="5289550"/>
            <a:ext cx="735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785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4B2E1BB-CC6D-4137-B0C1-614032BE3BDF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78422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2/6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61443" name="群組 8"/>
          <p:cNvGrpSpPr>
            <a:grpSpLocks/>
          </p:cNvGrpSpPr>
          <p:nvPr/>
        </p:nvGrpSpPr>
        <p:grpSpPr bwMode="auto">
          <a:xfrm>
            <a:off x="141288" y="979488"/>
            <a:ext cx="11458575" cy="2124075"/>
            <a:chOff x="192387" y="1265284"/>
            <a:chExt cx="11459423" cy="2123658"/>
          </a:xfrm>
        </p:grpSpPr>
        <p:sp>
          <p:nvSpPr>
            <p:cNvPr id="5" name="矩形 4"/>
            <p:cNvSpPr/>
            <p:nvPr/>
          </p:nvSpPr>
          <p:spPr>
            <a:xfrm>
              <a:off x="841722" y="1265284"/>
              <a:ext cx="10810088" cy="2123658"/>
            </a:xfrm>
            <a:prstGeom prst="rect">
              <a:avLst/>
            </a:prstGeom>
            <a:solidFill>
              <a:srgbClr val="FFEB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TW" altLang="en-US" sz="32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第一階段參加現場登記分發人數計算方式：</a:t>
              </a:r>
              <a:endParaRPr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61950" indent="-361950" eaLnBrk="1" fontAlgn="auto" hangingPunct="1">
                <a:lnSpc>
                  <a:spcPts val="3400"/>
                </a:lnSpc>
                <a:spcBef>
                  <a:spcPts val="1200"/>
                </a:spcBef>
                <a:spcAft>
                  <a:spcPts val="600"/>
                </a:spcAft>
                <a:buFont typeface="Wingdings" pitchFamily="2" charset="2"/>
                <a:buChar char="u"/>
                <a:defRPr/>
              </a:pP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各招生學校通知參加現場登記分發人數之計算，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依據各招生學校訂定</a:t>
              </a:r>
              <a:r>
                <a:rPr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「招生名額與登記分發人數倍率」乘以</a:t>
              </a:r>
              <a:r>
                <a:rPr lang="zh-TW" altLang="en-US" sz="24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一般生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招生名額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（小數點後無條件捨去）</a:t>
              </a: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，有關各校規定請參閱簡章附錄一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（簡章第</a:t>
              </a:r>
              <a:r>
                <a:rPr lang="en-US" altLang="zh-TW" sz="2000" dirty="0">
                  <a:latin typeface="微軟正黑體" pitchFamily="34" charset="-120"/>
                  <a:ea typeface="微軟正黑體" pitchFamily="34" charset="-120"/>
                </a:rPr>
                <a:t>24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頁至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40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頁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1449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192387" y="1335758"/>
              <a:ext cx="642796" cy="66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44" name="群組 9"/>
          <p:cNvGrpSpPr>
            <a:grpSpLocks/>
          </p:cNvGrpSpPr>
          <p:nvPr/>
        </p:nvGrpSpPr>
        <p:grpSpPr bwMode="auto">
          <a:xfrm>
            <a:off x="163513" y="3281363"/>
            <a:ext cx="11436350" cy="3208337"/>
            <a:chOff x="190124" y="3465394"/>
            <a:chExt cx="11437542" cy="3208571"/>
          </a:xfrm>
        </p:grpSpPr>
        <p:sp>
          <p:nvSpPr>
            <p:cNvPr id="6" name="矩形 5"/>
            <p:cNvSpPr/>
            <p:nvPr/>
          </p:nvSpPr>
          <p:spPr>
            <a:xfrm>
              <a:off x="817251" y="3465394"/>
              <a:ext cx="10810415" cy="3208571"/>
            </a:xfrm>
            <a:prstGeom prst="rect">
              <a:avLst/>
            </a:prstGeom>
            <a:solidFill>
              <a:srgbClr val="FFFFE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indent="-28575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366"/>
                </a:buClr>
                <a:defRPr/>
              </a:pPr>
              <a:r>
                <a:rPr lang="zh-TW" altLang="en-US" sz="3200" b="1" dirty="0">
                  <a:latin typeface="微軟正黑體" pitchFamily="34" charset="-120"/>
                  <a:ea typeface="微軟正黑體" pitchFamily="34" charset="-120"/>
                </a:rPr>
                <a:t>  以○○科技大學為例：</a:t>
              </a:r>
              <a:endParaRPr lang="en-US" altLang="zh-TW" sz="3200" b="1" dirty="0">
                <a:latin typeface="微軟正黑體" pitchFamily="34" charset="-120"/>
                <a:ea typeface="微軟正黑體" pitchFamily="34" charset="-120"/>
              </a:endParaRPr>
            </a:p>
            <a:p>
              <a:pPr indent="-285750" eaLnBrk="1" fontAlgn="auto" hangingPunct="1">
                <a:spcBef>
                  <a:spcPts val="600"/>
                </a:spcBef>
                <a:spcAft>
                  <a:spcPts val="300"/>
                </a:spcAft>
                <a:buClr>
                  <a:srgbClr val="003366"/>
                </a:buClr>
                <a:defRPr/>
              </a:pPr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一般生招生名額為</a:t>
              </a:r>
              <a:r>
                <a:rPr lang="en-US" altLang="zh-TW" sz="2200" b="1" dirty="0">
                  <a:latin typeface="微軟正黑體" pitchFamily="34" charset="-120"/>
                  <a:ea typeface="微軟正黑體" pitchFamily="34" charset="-120"/>
                </a:rPr>
                <a:t>273</a:t>
              </a:r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名，登記分發人數倍率為</a:t>
              </a:r>
              <a:r>
                <a:rPr lang="en-US" altLang="zh-TW" sz="2200" b="1" dirty="0">
                  <a:latin typeface="微軟正黑體" pitchFamily="34" charset="-120"/>
                  <a:ea typeface="微軟正黑體" pitchFamily="34" charset="-120"/>
                </a:rPr>
                <a:t>2.6</a:t>
              </a:r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倍，通知參加現場登記分發人數為：</a:t>
              </a:r>
              <a:endParaRPr lang="en-US" altLang="zh-TW" sz="2200" b="1" dirty="0">
                <a:latin typeface="微軟正黑體" pitchFamily="34" charset="-120"/>
                <a:ea typeface="微軟正黑體" pitchFamily="34" charset="-120"/>
              </a:endParaRPr>
            </a:p>
            <a:p>
              <a:pPr indent="-285750" algn="ctr" eaLnBrk="1" fontAlgn="auto" hangingPunct="1">
                <a:spcBef>
                  <a:spcPts val="600"/>
                </a:spcBef>
                <a:spcAft>
                  <a:spcPts val="300"/>
                </a:spcAft>
                <a:buClr>
                  <a:srgbClr val="003366"/>
                </a:buClr>
                <a:defRPr/>
              </a:pPr>
              <a:r>
                <a:rPr lang="en-US" altLang="zh-TW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273×2.6</a:t>
              </a:r>
              <a:r>
                <a:rPr lang="zh-TW" altLang="en-US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＝</a:t>
              </a:r>
              <a:r>
                <a:rPr lang="en-US" altLang="zh-TW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709.8</a:t>
              </a:r>
              <a:r>
                <a:rPr lang="zh-TW" altLang="en-US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（小數點後無條件捨去為</a:t>
              </a:r>
              <a:r>
                <a:rPr lang="en-US" altLang="zh-TW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709</a:t>
              </a:r>
              <a:r>
                <a:rPr lang="zh-TW" altLang="en-US" sz="3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人）</a:t>
              </a:r>
            </a:p>
            <a:p>
              <a:pPr indent="-285750" eaLnBrk="1" fontAlgn="auto" hangingPunct="1">
                <a:spcBef>
                  <a:spcPts val="600"/>
                </a:spcBef>
                <a:spcAft>
                  <a:spcPts val="300"/>
                </a:spcAft>
                <a:buClr>
                  <a:srgbClr val="003366"/>
                </a:buClr>
                <a:defRPr/>
              </a:pPr>
              <a:r>
                <a:rPr lang="zh-TW" altLang="en-US" sz="22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★若報名免試生總人數在</a:t>
              </a:r>
              <a:r>
                <a:rPr lang="en-US" altLang="zh-TW" sz="22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709</a:t>
              </a:r>
              <a:r>
                <a:rPr lang="zh-TW" altLang="en-US" sz="22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名（含）以下，則全部報名免試生皆可參加現場登記分發。</a:t>
              </a:r>
              <a:endParaRPr lang="en-US" altLang="zh-TW" sz="22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indent="-285750" eaLnBrk="1" fontAlgn="auto" hangingPunct="1">
                <a:spcBef>
                  <a:spcPts val="600"/>
                </a:spcBef>
                <a:spcAft>
                  <a:spcPts val="300"/>
                </a:spcAft>
                <a:buClr>
                  <a:srgbClr val="003366"/>
                </a:buClr>
                <a:defRPr/>
              </a:pPr>
              <a:r>
                <a:rPr lang="zh-TW" altLang="en-US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★</a:t>
              </a:r>
              <a:r>
                <a:rPr lang="zh-TW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免試生被通知參加現場登記分發報到，並不表示</a:t>
              </a:r>
              <a:r>
                <a:rPr lang="zh-TW" altLang="en-US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「</a:t>
              </a:r>
              <a:r>
                <a:rPr lang="zh-TW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一定能被分發錄取</a:t>
              </a:r>
              <a:r>
                <a:rPr lang="zh-TW" altLang="en-US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r>
                <a:rPr lang="zh-TW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，必須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依現場</a:t>
              </a:r>
              <a:r>
                <a:rPr lang="en-US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「招生</a:t>
              </a:r>
              <a:r>
                <a:rPr lang="zh-TW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名額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」</a:t>
              </a:r>
              <a:r>
                <a:rPr lang="zh-TW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分發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情形</a:t>
              </a:r>
              <a:r>
                <a:rPr lang="zh-TW" altLang="zh-TW" sz="22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而定</a:t>
              </a:r>
              <a:r>
                <a:rPr lang="zh-TW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1447" name="Picture 10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99" t="47511" r="23987" b="37074"/>
            <a:stretch>
              <a:fillRect/>
            </a:stretch>
          </p:blipFill>
          <p:spPr bwMode="auto">
            <a:xfrm>
              <a:off x="190124" y="4727671"/>
              <a:ext cx="688063" cy="48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5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448800" y="63071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A3AD41F-BBCB-42A0-B91F-F59FF8D872AA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3" y="1501846"/>
            <a:ext cx="10773278" cy="5168828"/>
          </a:xfrm>
          <a:prstGeom prst="rect">
            <a:avLst/>
          </a:prstGeom>
        </p:spPr>
      </p:pic>
      <p:sp>
        <p:nvSpPr>
          <p:cNvPr id="49165" name="文字方塊 14"/>
          <p:cNvSpPr txBox="1">
            <a:spLocks noChangeArrowheads="1"/>
          </p:cNvSpPr>
          <p:nvPr/>
        </p:nvSpPr>
        <p:spPr bwMode="auto">
          <a:xfrm>
            <a:off x="0" y="917575"/>
            <a:ext cx="12192000" cy="43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分發報到通知單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標記免試生超額比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序總積分、分發順位及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通知登記分發報到總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</a:p>
        </p:txBody>
      </p:sp>
      <p:sp>
        <p:nvSpPr>
          <p:cNvPr id="62467" name="標題 1"/>
          <p:cNvSpPr txBox="1">
            <a:spLocks/>
          </p:cNvSpPr>
          <p:nvPr/>
        </p:nvSpPr>
        <p:spPr bwMode="auto">
          <a:xfrm>
            <a:off x="8207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3/6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6246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9231313" y="63055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1B8C451-3525-40FE-9A46-B90C3D5FF0A6}" type="slidenum">
              <a:rPr lang="zh-TW" altLang="en-US" sz="2600" b="1" u="sng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49</a:t>
            </a:fld>
            <a:endParaRPr lang="zh-TW" altLang="en-US" sz="2600" b="1" u="sng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495717" y="2565725"/>
            <a:ext cx="10654064" cy="4054288"/>
            <a:chOff x="495717" y="2565725"/>
            <a:chExt cx="10654064" cy="4054288"/>
          </a:xfrm>
        </p:grpSpPr>
        <p:pic>
          <p:nvPicPr>
            <p:cNvPr id="62474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3" t="45406" r="75575" b="38704"/>
            <a:stretch>
              <a:fillRect/>
            </a:stretch>
          </p:blipFill>
          <p:spPr bwMode="auto">
            <a:xfrm rot="1719662">
              <a:off x="10280749" y="4762855"/>
              <a:ext cx="487410" cy="3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10564856" y="2565725"/>
              <a:ext cx="584925" cy="2370069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95717" y="5394264"/>
              <a:ext cx="1889125" cy="650875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795661" y="5407387"/>
              <a:ext cx="1749733" cy="629619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pic>
          <p:nvPicPr>
            <p:cNvPr id="62478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3" t="45406" r="75575" b="38704"/>
            <a:stretch>
              <a:fillRect/>
            </a:stretch>
          </p:blipFill>
          <p:spPr bwMode="auto">
            <a:xfrm rot="1719662">
              <a:off x="2321871" y="5385318"/>
              <a:ext cx="487410" cy="3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9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3" t="45406" r="75575" b="38704"/>
            <a:stretch>
              <a:fillRect/>
            </a:stretch>
          </p:blipFill>
          <p:spPr bwMode="auto">
            <a:xfrm rot="1719662">
              <a:off x="5438610" y="5345627"/>
              <a:ext cx="485822" cy="3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 bwMode="auto">
            <a:xfrm>
              <a:off x="540774" y="2579895"/>
              <a:ext cx="10609007" cy="28146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2188804" y="6057968"/>
              <a:ext cx="4244975" cy="5620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020589" y="1795142"/>
            <a:ext cx="6087151" cy="666629"/>
            <a:chOff x="2020589" y="1795142"/>
            <a:chExt cx="6087151" cy="666629"/>
          </a:xfrm>
        </p:grpSpPr>
        <p:sp>
          <p:nvSpPr>
            <p:cNvPr id="3" name="矩形 2"/>
            <p:cNvSpPr/>
            <p:nvPr/>
          </p:nvSpPr>
          <p:spPr bwMode="auto">
            <a:xfrm>
              <a:off x="2020589" y="1795142"/>
              <a:ext cx="2044700" cy="2667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7292920" y="2195071"/>
              <a:ext cx="814820" cy="2667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09" name="矩形 21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 dirty="0"/>
              <a:t>5</a:t>
            </a:r>
            <a:endParaRPr lang="zh-TW" altLang="en-US" sz="18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DF25950-2FDE-44C3-BA80-29B146BB3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35391" r="13169" b="21886"/>
          <a:stretch/>
        </p:blipFill>
        <p:spPr>
          <a:xfrm>
            <a:off x="1946347" y="4022424"/>
            <a:ext cx="7405807" cy="2952985"/>
          </a:xfrm>
          <a:prstGeom prst="rect">
            <a:avLst/>
          </a:prstGeom>
        </p:spPr>
      </p:pic>
      <p:grpSp>
        <p:nvGrpSpPr>
          <p:cNvPr id="32" name="群組 31">
            <a:extLst>
              <a:ext uri="{FF2B5EF4-FFF2-40B4-BE49-F238E27FC236}">
                <a16:creationId xmlns:a16="http://schemas.microsoft.com/office/drawing/2014/main" id="{DC52E56C-FDE0-4CB9-98D8-9DA63A6F436D}"/>
              </a:ext>
            </a:extLst>
          </p:cNvPr>
          <p:cNvGrpSpPr/>
          <p:nvPr/>
        </p:nvGrpSpPr>
        <p:grpSpPr>
          <a:xfrm>
            <a:off x="1547900" y="977900"/>
            <a:ext cx="3581537" cy="5025526"/>
            <a:chOff x="-59573" y="1863088"/>
            <a:chExt cx="3159412" cy="4583825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D830F4FD-B3A2-44FA-8CA4-728CD9087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573" y="1863088"/>
              <a:ext cx="3159412" cy="4583825"/>
            </a:xfrm>
            <a:prstGeom prst="rect">
              <a:avLst/>
            </a:prstGeom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D05618CB-DA38-4A09-9A70-08043ABF21EE}"/>
                </a:ext>
              </a:extLst>
            </p:cNvPr>
            <p:cNvSpPr txBox="1"/>
            <p:nvPr/>
          </p:nvSpPr>
          <p:spPr>
            <a:xfrm>
              <a:off x="821041" y="2309806"/>
              <a:ext cx="1361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二技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2EAA0DF7-D54E-499B-A384-CA5304FBE07F}"/>
                </a:ext>
              </a:extLst>
            </p:cNvPr>
            <p:cNvSpPr txBox="1"/>
            <p:nvPr/>
          </p:nvSpPr>
          <p:spPr>
            <a:xfrm>
              <a:off x="615617" y="2849291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dist">
                <a:defRPr sz="2400" b="1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插大</a:t>
              </a:r>
              <a:r>
                <a:rPr lang="en-US" altLang="zh-TW" dirty="0"/>
                <a:t>(</a:t>
              </a:r>
              <a:r>
                <a:rPr lang="zh-TW" altLang="en-US" dirty="0"/>
                <a:t>轉四技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BEB29FA-2C52-42AF-9644-178CB0E60098}"/>
                </a:ext>
              </a:extLst>
            </p:cNvPr>
            <p:cNvSpPr txBox="1"/>
            <p:nvPr/>
          </p:nvSpPr>
          <p:spPr>
            <a:xfrm>
              <a:off x="543129" y="3404221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報考研究所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CC26C1CC-9864-4F55-A3FB-746B558676BC}"/>
                </a:ext>
              </a:extLst>
            </p:cNvPr>
            <p:cNvSpPr txBox="1"/>
            <p:nvPr/>
          </p:nvSpPr>
          <p:spPr>
            <a:xfrm>
              <a:off x="524539" y="3944075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出國留學</a:t>
              </a:r>
            </a:p>
          </p:txBody>
        </p:sp>
      </p:grpSp>
      <p:pic>
        <p:nvPicPr>
          <p:cNvPr id="36886" name="Picture 2" descr="D:\種子教師研習及文宣品\多元入學進路指南手冊\image001.jpg"/>
          <p:cNvPicPr>
            <a:picLocks noChangeAspect="1" noChangeArrowheads="1"/>
          </p:cNvPicPr>
          <p:nvPr/>
        </p:nvPicPr>
        <p:blipFill>
          <a:blip r:embed="rId6"/>
          <a:srcRect l="6805" t="16032" r="4439" b="8362"/>
          <a:stretch>
            <a:fillRect/>
          </a:stretch>
        </p:blipFill>
        <p:spPr bwMode="auto">
          <a:xfrm>
            <a:off x="9411466" y="4022424"/>
            <a:ext cx="2613540" cy="16438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6747C7D4-930A-40AD-AB58-33D83C050018}"/>
              </a:ext>
            </a:extLst>
          </p:cNvPr>
          <p:cNvGrpSpPr/>
          <p:nvPr/>
        </p:nvGrpSpPr>
        <p:grpSpPr>
          <a:xfrm>
            <a:off x="6584450" y="857176"/>
            <a:ext cx="3980025" cy="5060947"/>
            <a:chOff x="-59573" y="1823726"/>
            <a:chExt cx="3159412" cy="4583825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04EB5391-1603-4014-9CC5-6E576D58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573" y="1823726"/>
              <a:ext cx="3159412" cy="4583825"/>
            </a:xfrm>
            <a:prstGeom prst="rect">
              <a:avLst/>
            </a:prstGeom>
          </p:spPr>
        </p:pic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9CA384E4-4084-44DE-9091-A29D5FD08CAD}"/>
                </a:ext>
              </a:extLst>
            </p:cNvPr>
            <p:cNvSpPr txBox="1"/>
            <p:nvPr/>
          </p:nvSpPr>
          <p:spPr>
            <a:xfrm>
              <a:off x="574959" y="2264769"/>
              <a:ext cx="1853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公職考試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A7752BF5-A5FF-439E-AE05-2545BB4391B6}"/>
                </a:ext>
              </a:extLst>
            </p:cNvPr>
            <p:cNvSpPr txBox="1"/>
            <p:nvPr/>
          </p:nvSpPr>
          <p:spPr>
            <a:xfrm>
              <a:off x="543128" y="2798675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醫療機構</a:t>
              </a: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BB87767F-51AA-4AB1-B084-D79695A86DC3}"/>
                </a:ext>
              </a:extLst>
            </p:cNvPr>
            <p:cNvSpPr txBox="1"/>
            <p:nvPr/>
          </p:nvSpPr>
          <p:spPr>
            <a:xfrm>
              <a:off x="524540" y="3380337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公民營企業</a:t>
              </a: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D933C38E-3F15-4272-A2E7-CE8DC3C4C023}"/>
                </a:ext>
              </a:extLst>
            </p:cNvPr>
            <p:cNvSpPr txBox="1"/>
            <p:nvPr/>
          </p:nvSpPr>
          <p:spPr>
            <a:xfrm>
              <a:off x="531873" y="3904712"/>
              <a:ext cx="195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自行創業</a:t>
              </a:r>
            </a:p>
          </p:txBody>
        </p:sp>
      </p:grpSp>
      <p:sp>
        <p:nvSpPr>
          <p:cNvPr id="36866" name="文字方塊 1"/>
          <p:cNvSpPr txBox="1">
            <a:spLocks noChangeArrowheads="1"/>
          </p:cNvSpPr>
          <p:nvPr/>
        </p:nvSpPr>
        <p:spPr bwMode="auto">
          <a:xfrm>
            <a:off x="2724036" y="5764347"/>
            <a:ext cx="58504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4000" b="1" spc="150" dirty="0" smtClean="0">
                <a:ln w="11430"/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標楷體" pitchFamily="65" charset="-120"/>
              </a:rPr>
              <a:t>五 專 畢 業 生 進 路</a:t>
            </a:r>
            <a:endParaRPr lang="zh-TW" altLang="en-US" sz="4000" b="1" dirty="0">
              <a:solidFill>
                <a:schemeClr val="bg1"/>
              </a:solidFill>
              <a:effectLst>
                <a:glow rad="127000">
                  <a:srgbClr val="C0000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id="{543476D0-7231-4FA4-BD65-086E624FB7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6" y="3387650"/>
            <a:ext cx="2752909" cy="2752909"/>
          </a:xfrm>
          <a:prstGeom prst="rect">
            <a:avLst/>
          </a:prstGeom>
        </p:spPr>
      </p:pic>
      <p:grpSp>
        <p:nvGrpSpPr>
          <p:cNvPr id="20" name="Group 82"/>
          <p:cNvGrpSpPr/>
          <p:nvPr/>
        </p:nvGrpSpPr>
        <p:grpSpPr>
          <a:xfrm>
            <a:off x="6411301" y="1306248"/>
            <a:ext cx="452531" cy="452531"/>
            <a:chOff x="8216107" y="1647825"/>
            <a:chExt cx="464344" cy="464344"/>
          </a:xfrm>
          <a:solidFill>
            <a:srgbClr val="FF0000"/>
          </a:solidFill>
        </p:grpSpPr>
        <p:sp>
          <p:nvSpPr>
            <p:cNvPr id="21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4" name="Group 82"/>
          <p:cNvGrpSpPr/>
          <p:nvPr/>
        </p:nvGrpSpPr>
        <p:grpSpPr>
          <a:xfrm>
            <a:off x="10376466" y="1845744"/>
            <a:ext cx="452531" cy="452531"/>
            <a:chOff x="8216107" y="1647825"/>
            <a:chExt cx="464344" cy="464344"/>
          </a:xfrm>
          <a:solidFill>
            <a:srgbClr val="FF0000"/>
          </a:solidFill>
        </p:grpSpPr>
        <p:sp>
          <p:nvSpPr>
            <p:cNvPr id="25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7" name="Group 82"/>
          <p:cNvGrpSpPr/>
          <p:nvPr/>
        </p:nvGrpSpPr>
        <p:grpSpPr>
          <a:xfrm>
            <a:off x="6311348" y="2512607"/>
            <a:ext cx="452531" cy="452531"/>
            <a:chOff x="8216107" y="1647825"/>
            <a:chExt cx="464344" cy="464344"/>
          </a:xfrm>
          <a:solidFill>
            <a:srgbClr val="FF0000"/>
          </a:solidFill>
        </p:grpSpPr>
        <p:sp>
          <p:nvSpPr>
            <p:cNvPr id="28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txBody>
            <a:bodyPr lIns="24002" tIns="24002" rIns="24002" bIns="24002" anchor="ctr"/>
            <a:lstStyle/>
            <a:p>
              <a:pPr algn="ctr" defTabSz="288036" hangingPunct="0">
                <a:defRPr/>
              </a:pPr>
              <a:endParaRPr lang="en-US" sz="189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948" y="1267394"/>
            <a:ext cx="4792682" cy="552653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01775" y="3206750"/>
            <a:ext cx="2808288" cy="676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　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已達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登記分發人數倍率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或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未達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登記分發人數倍率</a:t>
            </a:r>
          </a:p>
        </p:txBody>
      </p:sp>
      <p:sp>
        <p:nvSpPr>
          <p:cNvPr id="41" name="矩形 40"/>
          <p:cNvSpPr/>
          <p:nvPr/>
        </p:nvSpPr>
        <p:spPr>
          <a:xfrm>
            <a:off x="365125" y="4030663"/>
            <a:ext cx="4305198" cy="1016000"/>
          </a:xfrm>
          <a:prstGeom prst="rect">
            <a:avLst/>
          </a:prstGeom>
          <a:solidFill>
            <a:srgbClr val="F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　特種身分生將收到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一般生</a:t>
            </a:r>
            <a:r>
              <a:rPr lang="en-US" altLang="zh-TW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含大陸長期探親子女</a:t>
            </a:r>
            <a:r>
              <a:rPr lang="en-US" altLang="zh-TW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及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特種身分生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二張現場登記分發報到單</a:t>
            </a:r>
          </a:p>
        </p:txBody>
      </p:sp>
      <p:sp>
        <p:nvSpPr>
          <p:cNvPr id="57" name="文字方塊 5"/>
          <p:cNvSpPr txBox="1">
            <a:spLocks noChangeArrowheads="1"/>
          </p:cNvSpPr>
          <p:nvPr/>
        </p:nvSpPr>
        <p:spPr bwMode="auto">
          <a:xfrm>
            <a:off x="2119024" y="6318250"/>
            <a:ext cx="2191039" cy="369888"/>
          </a:xfrm>
          <a:prstGeom prst="rect">
            <a:avLst/>
          </a:prstGeom>
          <a:solidFill>
            <a:srgbClr val="FFEFEF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複查成績聯絡資訊</a:t>
            </a:r>
          </a:p>
        </p:txBody>
      </p:sp>
      <p:cxnSp>
        <p:nvCxnSpPr>
          <p:cNvPr id="9" name="直線單箭頭接點 8"/>
          <p:cNvCxnSpPr>
            <a:stCxn id="17" idx="3"/>
            <a:endCxn id="14" idx="1"/>
          </p:cNvCxnSpPr>
          <p:nvPr/>
        </p:nvCxnSpPr>
        <p:spPr bwMode="auto">
          <a:xfrm flipV="1">
            <a:off x="4319588" y="4355812"/>
            <a:ext cx="1965136" cy="1289338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5" idx="3"/>
            <a:endCxn id="4" idx="1"/>
          </p:cNvCxnSpPr>
          <p:nvPr/>
        </p:nvCxnSpPr>
        <p:spPr bwMode="auto">
          <a:xfrm flipV="1">
            <a:off x="4310063" y="3155158"/>
            <a:ext cx="1766373" cy="389730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41" idx="3"/>
            <a:endCxn id="12" idx="1"/>
          </p:cNvCxnSpPr>
          <p:nvPr/>
        </p:nvCxnSpPr>
        <p:spPr bwMode="auto">
          <a:xfrm flipV="1">
            <a:off x="4670323" y="3485598"/>
            <a:ext cx="2094764" cy="10530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stCxn id="57" idx="3"/>
            <a:endCxn id="19" idx="1"/>
          </p:cNvCxnSpPr>
          <p:nvPr/>
        </p:nvCxnSpPr>
        <p:spPr bwMode="auto">
          <a:xfrm flipV="1">
            <a:off x="4310063" y="5531557"/>
            <a:ext cx="1865926" cy="97163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4" name="矩形 33"/>
          <p:cNvSpPr>
            <a:spLocks noChangeArrowheads="1"/>
          </p:cNvSpPr>
          <p:nvPr/>
        </p:nvSpPr>
        <p:spPr bwMode="auto">
          <a:xfrm>
            <a:off x="0" y="815975"/>
            <a:ext cx="12192000" cy="4302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成績暨現場登記分發報到通知單</a:t>
            </a:r>
          </a:p>
        </p:txBody>
      </p:sp>
      <p:sp>
        <p:nvSpPr>
          <p:cNvPr id="17" name="矩形 16"/>
          <p:cNvSpPr/>
          <p:nvPr/>
        </p:nvSpPr>
        <p:spPr>
          <a:xfrm>
            <a:off x="1511300" y="5191125"/>
            <a:ext cx="2808288" cy="908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7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免試生現場登記分發日期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地點、梯次、時間等訊息</a:t>
            </a:r>
            <a:endParaRPr lang="en-US" altLang="zh-TW" sz="17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112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年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7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月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日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星期三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endParaRPr lang="en-US" altLang="zh-TW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pic>
        <p:nvPicPr>
          <p:cNvPr id="64524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150938" y="5070475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848806" y="6148388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309563" y="3890963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45406" r="75575" b="38704"/>
          <a:stretch>
            <a:fillRect/>
          </a:stretch>
        </p:blipFill>
        <p:spPr bwMode="auto">
          <a:xfrm rot="1719662">
            <a:off x="1316038" y="3041650"/>
            <a:ext cx="487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8" name="標題 1"/>
          <p:cNvSpPr txBox="1">
            <a:spLocks/>
          </p:cNvSpPr>
          <p:nvPr/>
        </p:nvSpPr>
        <p:spPr bwMode="auto">
          <a:xfrm>
            <a:off x="820738" y="111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4/6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12725" y="1465263"/>
            <a:ext cx="5779146" cy="14824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（星期五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各五專招生學校寄</a:t>
            </a: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送免試生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1000"/>
              </a:spcAft>
              <a:defRPr/>
            </a:pP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「成績暨現場登記分發報到通知單」</a:t>
            </a:r>
            <a:endParaRPr lang="en-US" altLang="zh-TW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285750" eaLnBrk="1" fontAlgn="auto" hangingPunct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未收到通知單的免試生，請於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（星期一）向報名五專學校詢問</a:t>
            </a:r>
          </a:p>
        </p:txBody>
      </p:sp>
      <p:sp>
        <p:nvSpPr>
          <p:cNvPr id="6453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9207500" y="63182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98DD5DE-4F79-4C5D-AC46-CAFD5D52AE19}" type="slidenum">
              <a:rPr lang="zh-TW" altLang="en-US" sz="2600" b="1" u="sng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50</a:t>
            </a:fld>
            <a:endParaRPr lang="zh-TW" altLang="en-US" sz="2600" b="1" u="sng" smtClean="0"/>
          </a:p>
        </p:txBody>
      </p:sp>
      <p:sp>
        <p:nvSpPr>
          <p:cNvPr id="4" name="矩形 3"/>
          <p:cNvSpPr/>
          <p:nvPr/>
        </p:nvSpPr>
        <p:spPr>
          <a:xfrm>
            <a:off x="6076436" y="2900003"/>
            <a:ext cx="3012145" cy="510310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765087" y="3426307"/>
            <a:ext cx="3287713" cy="118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284724" y="3899478"/>
            <a:ext cx="4502196" cy="912668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175989" y="5320419"/>
            <a:ext cx="4621320" cy="422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矩形 38"/>
          <p:cNvSpPr/>
          <p:nvPr/>
        </p:nvSpPr>
        <p:spPr bwMode="auto">
          <a:xfrm>
            <a:off x="6765087" y="1396887"/>
            <a:ext cx="814820" cy="1008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矩形 39"/>
          <p:cNvSpPr/>
          <p:nvPr/>
        </p:nvSpPr>
        <p:spPr bwMode="auto">
          <a:xfrm>
            <a:off x="8663160" y="1573934"/>
            <a:ext cx="814820" cy="1008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29"/>
          <p:cNvSpPr/>
          <p:nvPr/>
        </p:nvSpPr>
        <p:spPr bwMode="auto">
          <a:xfrm>
            <a:off x="6980898" y="1558606"/>
            <a:ext cx="666811" cy="1161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820738" y="-14128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5/6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8132763" y="1151599"/>
            <a:ext cx="3715935" cy="1143193"/>
            <a:chOff x="1649730" y="3187700"/>
            <a:chExt cx="3918149" cy="8472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圓角矩形 5"/>
            <p:cNvSpPr/>
            <p:nvPr/>
          </p:nvSpPr>
          <p:spPr>
            <a:xfrm>
              <a:off x="1649730" y="3202012"/>
              <a:ext cx="2121767" cy="832919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effectLst>
                    <a:glow rad="127000">
                      <a:schemeClr val="tx1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第二階段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771496" y="3187700"/>
              <a:ext cx="1796383" cy="839584"/>
            </a:xfrm>
            <a:prstGeom prst="rect">
              <a:avLst/>
            </a:prstGeom>
            <a:solidFill>
              <a:srgbClr val="FFFFC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特種</a:t>
              </a:r>
              <a:r>
                <a:rPr lang="en-US" altLang="zh-TW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8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rPr>
                <a:t>身分生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8591550" y="3151188"/>
            <a:ext cx="1882775" cy="1293812"/>
          </a:xfrm>
          <a:prstGeom prst="rect">
            <a:avLst/>
          </a:prstGeom>
          <a:solidFill>
            <a:srgbClr val="F1F8EC"/>
          </a:solidFill>
          <a:ln>
            <a:solidFill>
              <a:srgbClr val="00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特種身分生</a:t>
            </a:r>
            <a:endParaRPr lang="en-US" altLang="zh-TW" sz="21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分發順位</a:t>
            </a:r>
            <a:endParaRPr lang="en-US" altLang="zh-TW" sz="21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進場撕榜</a:t>
            </a:r>
          </a:p>
        </p:txBody>
      </p:sp>
      <p:grpSp>
        <p:nvGrpSpPr>
          <p:cNvPr id="65541" name="群組 62"/>
          <p:cNvGrpSpPr>
            <a:grpSpLocks/>
          </p:cNvGrpSpPr>
          <p:nvPr/>
        </p:nvGrpSpPr>
        <p:grpSpPr bwMode="auto">
          <a:xfrm>
            <a:off x="82550" y="1109663"/>
            <a:ext cx="4243388" cy="5422900"/>
            <a:chOff x="237093" y="1109004"/>
            <a:chExt cx="4242450" cy="5423117"/>
          </a:xfrm>
        </p:grpSpPr>
        <p:grpSp>
          <p:nvGrpSpPr>
            <p:cNvPr id="65580" name="群組 11"/>
            <p:cNvGrpSpPr>
              <a:grpSpLocks/>
            </p:cNvGrpSpPr>
            <p:nvPr/>
          </p:nvGrpSpPr>
          <p:grpSpPr bwMode="auto">
            <a:xfrm>
              <a:off x="840093" y="1198480"/>
              <a:ext cx="3639450" cy="1092044"/>
              <a:chOff x="360259" y="971263"/>
              <a:chExt cx="3639450" cy="1092044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360259" y="989371"/>
                <a:ext cx="2073245" cy="1068808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3200" b="1" dirty="0">
                    <a:effectLst>
                      <a:glow rad="127000">
                        <a:schemeClr val="tx1"/>
                      </a:glow>
                    </a:effectLst>
                    <a:latin typeface="微軟正黑體" pitchFamily="34" charset="-120"/>
                    <a:ea typeface="微軟正黑體" pitchFamily="34" charset="-120"/>
                  </a:rPr>
                  <a:t>第一階段</a:t>
                </a:r>
                <a:r>
                  <a:rPr lang="zh-TW" altLang="en-US" sz="3200" b="1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361039" y="971263"/>
                <a:ext cx="1638670" cy="1092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30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一般生</a:t>
                </a:r>
                <a:r>
                  <a:rPr lang="en-US" altLang="zh-TW" sz="32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sz="32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含大陸長期</a:t>
                </a:r>
                <a: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探親子女</a:t>
                </a:r>
                <a:r>
                  <a:rPr lang="en-US" altLang="zh-TW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65581" name="Picture 2" descr="http://cc.wfes.tp.edu.tw/g41-word/%E6%95%99%E5%B8%AB%E5%B0%88%E7%94%A8%E6%AA%94/%E5%AD%B8%E7%94%9F%E7%AF%84%E4%BE%8B%E7%B7%B4%E7%BF%92%E6%AA%94/%E5%9C%96%E7%89%87/06-%E5%8D%A1%E9%80%9A%E5%85%AC%E4%BB%9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51"/>
            <a:stretch>
              <a:fillRect/>
            </a:stretch>
          </p:blipFill>
          <p:spPr bwMode="auto">
            <a:xfrm>
              <a:off x="237093" y="1109004"/>
              <a:ext cx="70730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82" name="群組 61"/>
            <p:cNvGrpSpPr>
              <a:grpSpLocks/>
            </p:cNvGrpSpPr>
            <p:nvPr/>
          </p:nvGrpSpPr>
          <p:grpSpPr bwMode="auto">
            <a:xfrm>
              <a:off x="1951851" y="3159661"/>
              <a:ext cx="1984022" cy="3372460"/>
              <a:chOff x="1951851" y="3159661"/>
              <a:chExt cx="1984022" cy="337246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951214" y="3160136"/>
                <a:ext cx="1983936" cy="16558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依</a:t>
                </a:r>
                <a:r>
                  <a:rPr lang="zh-TW" altLang="en-US" sz="2200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一般生</a:t>
                </a:r>
                <a:endParaRPr lang="en-US" altLang="zh-TW" sz="22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分發順位</a:t>
                </a:r>
                <a:endParaRPr lang="en-US" altLang="zh-TW" sz="2200" b="1" dirty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進場撕榜</a:t>
                </a:r>
                <a:endParaRPr lang="en-US" altLang="zh-TW" sz="2200" b="1" dirty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大陸長探生須達該科一般生錄取標準，撕取大陸長探生榜單</a:t>
                </a:r>
                <a:r>
                  <a:rPr lang="en-US" altLang="zh-TW" sz="1400" b="1" dirty="0">
                    <a:solidFill>
                      <a:srgbClr val="0033CC"/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sz="1400" b="1" dirty="0">
                  <a:solidFill>
                    <a:srgbClr val="0033CC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951214" y="5201743"/>
                <a:ext cx="1983936" cy="1330378"/>
              </a:xfrm>
              <a:prstGeom prst="rect">
                <a:avLst/>
              </a:prstGeom>
              <a:solidFill>
                <a:srgbClr val="F1F8EC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撕榜後完成</a:t>
                </a:r>
                <a: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sz="2200" b="1" dirty="0">
                    <a:solidFill>
                      <a:srgbClr val="C00000"/>
                    </a:solidFill>
                    <a:latin typeface="微軟正黑體" pitchFamily="34" charset="-120"/>
                    <a:ea typeface="微軟正黑體" pitchFamily="34" charset="-120"/>
                  </a:rPr>
                  <a:t>一般生名額</a:t>
                </a:r>
                <a: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錄取與報到</a:t>
                </a: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8574088" y="5176838"/>
            <a:ext cx="1927225" cy="1350962"/>
          </a:xfrm>
          <a:prstGeom prst="rect">
            <a:avLst/>
          </a:prstGeom>
          <a:solidFill>
            <a:srgbClr val="EFF9FF"/>
          </a:solidFill>
          <a:ln>
            <a:solidFill>
              <a:srgbClr val="00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撕榜後完成</a:t>
            </a:r>
            <a:r>
              <a:rPr lang="en-US" altLang="zh-TW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特種身分生名額</a:t>
            </a:r>
            <a:r>
              <a:rPr lang="en-US" altLang="zh-TW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1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錄取與報到</a:t>
            </a:r>
          </a:p>
        </p:txBody>
      </p:sp>
      <p:sp>
        <p:nvSpPr>
          <p:cNvPr id="32" name="矩形 31"/>
          <p:cNvSpPr/>
          <p:nvPr/>
        </p:nvSpPr>
        <p:spPr>
          <a:xfrm>
            <a:off x="4200525" y="2651125"/>
            <a:ext cx="1911350" cy="415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一般生分發資格</a:t>
            </a:r>
          </a:p>
        </p:txBody>
      </p:sp>
      <p:sp>
        <p:nvSpPr>
          <p:cNvPr id="33" name="矩形 32"/>
          <p:cNvSpPr/>
          <p:nvPr/>
        </p:nvSpPr>
        <p:spPr>
          <a:xfrm>
            <a:off x="6181725" y="2651125"/>
            <a:ext cx="1930400" cy="415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特種身分生分發資格</a:t>
            </a:r>
          </a:p>
        </p:txBody>
      </p:sp>
      <p:cxnSp>
        <p:nvCxnSpPr>
          <p:cNvPr id="35" name="圖案 34"/>
          <p:cNvCxnSpPr/>
          <p:nvPr/>
        </p:nvCxnSpPr>
        <p:spPr>
          <a:xfrm rot="5400000">
            <a:off x="4035425" y="2771775"/>
            <a:ext cx="815975" cy="142557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6" name="矩形 40"/>
          <p:cNvSpPr>
            <a:spLocks noChangeArrowheads="1"/>
          </p:cNvSpPr>
          <p:nvPr/>
        </p:nvSpPr>
        <p:spPr bwMode="auto">
          <a:xfrm>
            <a:off x="4408488" y="4054475"/>
            <a:ext cx="1638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特種生持</a:t>
            </a: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</a:t>
            </a:r>
            <a:r>
              <a:rPr lang="zh-TW" altLang="en-US" sz="150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分發通知單參加</a:t>
            </a: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第一階段分發</a:t>
            </a:r>
            <a:endParaRPr lang="en-US" altLang="zh-TW" sz="15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547" name="群組 63"/>
          <p:cNvGrpSpPr>
            <a:grpSpLocks/>
          </p:cNvGrpSpPr>
          <p:nvPr/>
        </p:nvGrpSpPr>
        <p:grpSpPr bwMode="auto">
          <a:xfrm>
            <a:off x="3844925" y="5175250"/>
            <a:ext cx="3044825" cy="1485900"/>
            <a:chOff x="5438088" y="4931096"/>
            <a:chExt cx="3044356" cy="1486258"/>
          </a:xfrm>
        </p:grpSpPr>
        <p:sp>
          <p:nvSpPr>
            <p:cNvPr id="65577" name="文字方塊 37"/>
            <p:cNvSpPr txBox="1">
              <a:spLocks noChangeArrowheads="1"/>
            </p:cNvSpPr>
            <p:nvPr/>
          </p:nvSpPr>
          <p:spPr bwMode="auto">
            <a:xfrm>
              <a:off x="5984104" y="5401109"/>
              <a:ext cx="2498340" cy="1016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特種生錄取一般生名額且完成報到後，</a:t>
              </a:r>
              <a:r>
                <a:rPr lang="zh-TW" altLang="en-US" sz="1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不得</a:t>
              </a:r>
              <a:r>
                <a:rPr lang="zh-TW" altLang="en-US" sz="15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再參加第二階段登記分發，</a:t>
              </a:r>
              <a:r>
                <a:rPr lang="zh-TW" altLang="en-US" sz="1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除非辦理「放棄一般生錄取資格」</a:t>
              </a:r>
              <a:endParaRPr lang="en-US" altLang="zh-TW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5578" name="Picture 4" descr="http://cc.wfes.tp.edu.tw/g41-word/%E6%95%99%E5%B8%AB%E5%B0%88%E7%94%A8%E6%AA%94/%E5%AD%B8%E7%94%9F%E7%AF%84%E4%BE%8B%E7%B7%B4%E7%BF%92%E6%AA%94/%E5%9C%96%E7%89%87/06-%E5%8D%A1%E9%80%9A%E5%85%AC%E4%BB%9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4"/>
            <a:stretch>
              <a:fillRect/>
            </a:stretch>
          </p:blipFill>
          <p:spPr bwMode="auto">
            <a:xfrm>
              <a:off x="5438088" y="5518283"/>
              <a:ext cx="545600" cy="84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9" name="Picture 6" descr="http://gamerboom.com/wp-content/uploads/2011/11/tick-crossfrom-takeinitiati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7" r="49342" b="18883"/>
            <a:stretch>
              <a:fillRect/>
            </a:stretch>
          </p:blipFill>
          <p:spPr bwMode="auto">
            <a:xfrm>
              <a:off x="5549775" y="4931096"/>
              <a:ext cx="606583" cy="55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7" name="圖案 66"/>
          <p:cNvCxnSpPr>
            <a:endCxn id="82" idx="1"/>
          </p:cNvCxnSpPr>
          <p:nvPr/>
        </p:nvCxnSpPr>
        <p:spPr>
          <a:xfrm rot="5400000" flipH="1" flipV="1">
            <a:off x="5507832" y="4364831"/>
            <a:ext cx="1817688" cy="70802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49" name="群組 123"/>
          <p:cNvGrpSpPr>
            <a:grpSpLocks/>
          </p:cNvGrpSpPr>
          <p:nvPr/>
        </p:nvGrpSpPr>
        <p:grpSpPr bwMode="auto">
          <a:xfrm>
            <a:off x="6770688" y="3436938"/>
            <a:ext cx="1184275" cy="2217737"/>
            <a:chOff x="6749363" y="3545940"/>
            <a:chExt cx="1184652" cy="2217425"/>
          </a:xfrm>
        </p:grpSpPr>
        <p:sp>
          <p:nvSpPr>
            <p:cNvPr id="82" name="矩形 81"/>
            <p:cNvSpPr/>
            <p:nvPr/>
          </p:nvSpPr>
          <p:spPr>
            <a:xfrm>
              <a:off x="6749363" y="3545940"/>
              <a:ext cx="1152892" cy="746020"/>
            </a:xfrm>
            <a:prstGeom prst="rect">
              <a:avLst/>
            </a:prstGeom>
            <a:solidFill>
              <a:srgbClr val="FFEBEB"/>
            </a:solidFill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放棄一般生錄取資格</a:t>
              </a:r>
            </a:p>
          </p:txBody>
        </p:sp>
        <p:cxnSp>
          <p:nvCxnSpPr>
            <p:cNvPr id="84" name="直線單箭頭接點 83"/>
            <p:cNvCxnSpPr/>
            <p:nvPr/>
          </p:nvCxnSpPr>
          <p:spPr>
            <a:xfrm>
              <a:off x="7324221" y="4298309"/>
              <a:ext cx="1588" cy="682529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6781123" y="5017345"/>
              <a:ext cx="1152892" cy="746020"/>
            </a:xfrm>
            <a:prstGeom prst="rect">
              <a:avLst/>
            </a:prstGeom>
            <a:solidFill>
              <a:srgbClr val="FFEBEB"/>
            </a:solidFill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不得參加</a:t>
              </a:r>
              <a: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第二階段</a:t>
              </a:r>
              <a: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5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登記分發</a:t>
              </a:r>
            </a:p>
          </p:txBody>
        </p:sp>
        <p:sp>
          <p:nvSpPr>
            <p:cNvPr id="65576" name="文字方塊 91"/>
            <p:cNvSpPr txBox="1">
              <a:spLocks noChangeArrowheads="1"/>
            </p:cNvSpPr>
            <p:nvPr/>
          </p:nvSpPr>
          <p:spPr bwMode="auto">
            <a:xfrm>
              <a:off x="7336574" y="4514719"/>
              <a:ext cx="37702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5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</a:p>
          </p:txBody>
        </p:sp>
      </p:grpSp>
      <p:sp>
        <p:nvSpPr>
          <p:cNvPr id="65550" name="矩形 92"/>
          <p:cNvSpPr>
            <a:spLocks noChangeArrowheads="1"/>
          </p:cNvSpPr>
          <p:nvPr/>
        </p:nvSpPr>
        <p:spPr bwMode="auto">
          <a:xfrm>
            <a:off x="8069263" y="3830638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94" name="矩形 93"/>
          <p:cNvSpPr/>
          <p:nvPr/>
        </p:nvSpPr>
        <p:spPr>
          <a:xfrm>
            <a:off x="4683919" y="1006475"/>
            <a:ext cx="2725738" cy="1250950"/>
          </a:xfrm>
          <a:prstGeom prst="rect">
            <a:avLst/>
          </a:prstGeom>
          <a:solidFill>
            <a:srgbClr val="EBF0F9"/>
          </a:solidFill>
          <a:ln w="190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特種生同時具有一般生及特種生分發資格，可先以</a:t>
            </a:r>
            <a:r>
              <a:rPr lang="zh-TW" altLang="en-US" sz="1500" b="1" u="sng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一般生</a:t>
            </a: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身分</a:t>
            </a:r>
            <a:r>
              <a:rPr lang="zh-TW" altLang="en-US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（不加分）</a:t>
            </a: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參加第一階段現場登記分發（一般生名額</a:t>
            </a:r>
            <a:r>
              <a:rPr lang="zh-TW" altLang="en-US" sz="15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），</a:t>
            </a: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或直接參加</a:t>
            </a:r>
            <a:r>
              <a:rPr lang="zh-TW" altLang="en-US" sz="1500" b="1" u="sng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特種生</a:t>
            </a:r>
            <a:r>
              <a:rPr lang="zh-TW" altLang="en-US" sz="15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15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發。</a:t>
            </a:r>
            <a:endParaRPr lang="zh-TW" altLang="en-US" sz="1500" b="1" dirty="0">
              <a:solidFill>
                <a:srgbClr val="0033CC"/>
              </a:solidFill>
            </a:endParaRPr>
          </a:p>
        </p:txBody>
      </p:sp>
      <p:pic>
        <p:nvPicPr>
          <p:cNvPr id="65552" name="Picture 4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/>
          <a:stretch>
            <a:fillRect/>
          </a:stretch>
        </p:blipFill>
        <p:spPr bwMode="auto">
          <a:xfrm>
            <a:off x="7583514" y="1189038"/>
            <a:ext cx="698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圖案 96"/>
          <p:cNvCxnSpPr/>
          <p:nvPr/>
        </p:nvCxnSpPr>
        <p:spPr>
          <a:xfrm rot="5400000">
            <a:off x="5462825" y="2018506"/>
            <a:ext cx="393700" cy="890588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圖案 96"/>
          <p:cNvCxnSpPr/>
          <p:nvPr/>
        </p:nvCxnSpPr>
        <p:spPr>
          <a:xfrm>
            <a:off x="6092825" y="2463900"/>
            <a:ext cx="1054100" cy="19685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圖案 111"/>
          <p:cNvCxnSpPr>
            <a:stCxn id="71" idx="2"/>
            <a:endCxn id="26" idx="1"/>
          </p:cNvCxnSpPr>
          <p:nvPr/>
        </p:nvCxnSpPr>
        <p:spPr>
          <a:xfrm rot="16200000" flipH="1">
            <a:off x="636588" y="4705350"/>
            <a:ext cx="1289050" cy="103505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160338" y="5137150"/>
            <a:ext cx="1341437" cy="33178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增額錄取</a:t>
            </a:r>
          </a:p>
        </p:txBody>
      </p:sp>
      <p:cxnSp>
        <p:nvCxnSpPr>
          <p:cNvPr id="116" name="圖案 115"/>
          <p:cNvCxnSpPr>
            <a:stCxn id="120" idx="2"/>
            <a:endCxn id="30" idx="3"/>
          </p:cNvCxnSpPr>
          <p:nvPr/>
        </p:nvCxnSpPr>
        <p:spPr>
          <a:xfrm rot="5400000">
            <a:off x="10193338" y="4689475"/>
            <a:ext cx="1470025" cy="854075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矩形 119"/>
          <p:cNvSpPr/>
          <p:nvPr/>
        </p:nvSpPr>
        <p:spPr>
          <a:xfrm>
            <a:off x="10647363" y="3205163"/>
            <a:ext cx="1417637" cy="117633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當免試生分發順位相同，且皆選擇同一科</a:t>
            </a:r>
            <a:r>
              <a:rPr lang="zh-TW" altLang="en-US" sz="1400" b="1" spc="-3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組最後一個名額</a:t>
            </a:r>
          </a:p>
        </p:txBody>
      </p:sp>
      <p:sp>
        <p:nvSpPr>
          <p:cNvPr id="121" name="矩形 120"/>
          <p:cNvSpPr/>
          <p:nvPr/>
        </p:nvSpPr>
        <p:spPr>
          <a:xfrm>
            <a:off x="10737850" y="5137150"/>
            <a:ext cx="1276350" cy="33178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增額錄取</a:t>
            </a:r>
          </a:p>
        </p:txBody>
      </p:sp>
      <p:cxnSp>
        <p:nvCxnSpPr>
          <p:cNvPr id="174" name="圖案 173"/>
          <p:cNvCxnSpPr>
            <a:stCxn id="82" idx="3"/>
            <a:endCxn id="22" idx="1"/>
          </p:cNvCxnSpPr>
          <p:nvPr/>
        </p:nvCxnSpPr>
        <p:spPr>
          <a:xfrm flipV="1">
            <a:off x="7923213" y="3797300"/>
            <a:ext cx="668337" cy="1270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/>
          <p:cNvCxnSpPr/>
          <p:nvPr/>
        </p:nvCxnSpPr>
        <p:spPr>
          <a:xfrm flipH="1">
            <a:off x="2789238" y="2284413"/>
            <a:ext cx="6350" cy="874712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/>
          <p:cNvCxnSpPr/>
          <p:nvPr/>
        </p:nvCxnSpPr>
        <p:spPr>
          <a:xfrm>
            <a:off x="2795588" y="4816475"/>
            <a:ext cx="0" cy="3841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單箭頭接點 190"/>
          <p:cNvCxnSpPr>
            <a:stCxn id="22" idx="2"/>
            <a:endCxn id="30" idx="0"/>
          </p:cNvCxnSpPr>
          <p:nvPr/>
        </p:nvCxnSpPr>
        <p:spPr>
          <a:xfrm>
            <a:off x="9532938" y="4445000"/>
            <a:ext cx="4762" cy="73183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21" idx="1"/>
            <a:endCxn id="71" idx="3"/>
          </p:cNvCxnSpPr>
          <p:nvPr/>
        </p:nvCxnSpPr>
        <p:spPr>
          <a:xfrm flipH="1">
            <a:off x="1484313" y="3987800"/>
            <a:ext cx="314325" cy="158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22" idx="3"/>
            <a:endCxn id="120" idx="1"/>
          </p:cNvCxnSpPr>
          <p:nvPr/>
        </p:nvCxnSpPr>
        <p:spPr>
          <a:xfrm flipV="1">
            <a:off x="10474325" y="3794125"/>
            <a:ext cx="173038" cy="31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42863" y="3400425"/>
            <a:ext cx="1441450" cy="11779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當免試生分發順位相同，且皆選擇同一科組最後一個名額</a:t>
            </a:r>
          </a:p>
        </p:txBody>
      </p:sp>
      <p:cxnSp>
        <p:nvCxnSpPr>
          <p:cNvPr id="75" name="圖案 96"/>
          <p:cNvCxnSpPr>
            <a:stCxn id="33" idx="3"/>
            <a:endCxn id="22" idx="0"/>
          </p:cNvCxnSpPr>
          <p:nvPr/>
        </p:nvCxnSpPr>
        <p:spPr>
          <a:xfrm>
            <a:off x="8112125" y="2859088"/>
            <a:ext cx="1420813" cy="292100"/>
          </a:xfrm>
          <a:prstGeom prst="bentConnector2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8" name="文字方塊 78"/>
          <p:cNvSpPr txBox="1">
            <a:spLocks noChangeArrowheads="1"/>
          </p:cNvSpPr>
          <p:nvPr/>
        </p:nvSpPr>
        <p:spPr bwMode="auto">
          <a:xfrm>
            <a:off x="10723563" y="2768600"/>
            <a:ext cx="126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同分發順位名額</a:t>
            </a:r>
            <a:endParaRPr lang="en-US" altLang="zh-TW" sz="12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不足分配</a:t>
            </a:r>
          </a:p>
        </p:txBody>
      </p:sp>
      <p:sp>
        <p:nvSpPr>
          <p:cNvPr id="65569" name="文字方塊 82"/>
          <p:cNvSpPr txBox="1">
            <a:spLocks noChangeArrowheads="1"/>
          </p:cNvSpPr>
          <p:nvPr/>
        </p:nvSpPr>
        <p:spPr bwMode="auto">
          <a:xfrm>
            <a:off x="109538" y="2930525"/>
            <a:ext cx="1262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同分發順位名額</a:t>
            </a:r>
            <a:endParaRPr lang="en-US" altLang="zh-TW" sz="12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不足分配</a:t>
            </a:r>
          </a:p>
        </p:txBody>
      </p:sp>
      <p:sp>
        <p:nvSpPr>
          <p:cNvPr id="65570" name="文字方塊 6"/>
          <p:cNvSpPr txBox="1">
            <a:spLocks noChangeArrowheads="1"/>
          </p:cNvSpPr>
          <p:nvPr/>
        </p:nvSpPr>
        <p:spPr bwMode="auto">
          <a:xfrm>
            <a:off x="8132763" y="2517775"/>
            <a:ext cx="2109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未參加第一階段分發者</a:t>
            </a:r>
          </a:p>
        </p:txBody>
      </p:sp>
      <p:sp>
        <p:nvSpPr>
          <p:cNvPr id="6557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66250" y="63452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8513376-8D1D-4179-9014-680573FC0C4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51</a:t>
            </a:fld>
            <a:endParaRPr lang="zh-TW" altLang="en-US" sz="2600" smtClean="0"/>
          </a:p>
        </p:txBody>
      </p:sp>
      <p:pic>
        <p:nvPicPr>
          <p:cNvPr id="65572" name="Picture 2" descr="http://cc.wfes.tp.edu.tw/g41-word/%E6%95%99%E5%B8%AB%E5%B0%88%E7%94%A8%E6%AA%94/%E5%AD%B8%E7%94%9F%E7%AF%84%E4%BE%8B%E7%B7%B4%E7%BF%92%E6%AA%94/%E5%9C%96%E7%89%87/06-%E5%8D%A1%E9%80%9A%E5%85%AC%E4%BB%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1"/>
          <a:stretch>
            <a:fillRect/>
          </a:stretch>
        </p:blipFill>
        <p:spPr bwMode="auto">
          <a:xfrm>
            <a:off x="3844925" y="3952875"/>
            <a:ext cx="6270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 txBox="1">
            <a:spLocks/>
          </p:cNvSpPr>
          <p:nvPr/>
        </p:nvSpPr>
        <p:spPr bwMode="auto">
          <a:xfrm>
            <a:off x="1031875" y="1293813"/>
            <a:ext cx="9732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第二階段「特種身分生」現場登記分發</a:t>
            </a:r>
            <a:r>
              <a:rPr lang="zh-TW" altLang="en-US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TW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32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1366838" y="1997075"/>
            <a:ext cx="10366375" cy="1990725"/>
          </a:xfrm>
          <a:prstGeom prst="rect">
            <a:avLst/>
          </a:prstGeom>
          <a:solidFill>
            <a:srgbClr val="FFFDD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特種身分生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已先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參加第一階段現場登記分發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，且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完成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報到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者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600" b="1" u="sng" dirty="0">
                <a:solidFill>
                  <a:schemeClr val="bg1"/>
                </a:solidFill>
                <a:effectLst>
                  <a:glow rad="1270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再參加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第二階段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特種生</a:t>
            </a:r>
            <a:r>
              <a:rPr lang="zh-TW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現場登記分發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」，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若要參加第二階段特種生分發，</a:t>
            </a:r>
            <a:r>
              <a:rPr lang="zh-TW" altLang="en-US" sz="2600" b="1" u="sng" dirty="0">
                <a:latin typeface="微軟正黑體" pitchFamily="34" charset="-120"/>
                <a:ea typeface="微軟正黑體" pitchFamily="34" charset="-120"/>
              </a:rPr>
              <a:t>須於第二階段現場登記分發前，辦理放</a:t>
            </a:r>
            <a:r>
              <a:rPr lang="zh-TW" altLang="zh-TW" sz="2600" b="1" u="sng" dirty="0">
                <a:latin typeface="微軟正黑體" pitchFamily="34" charset="-120"/>
                <a:ea typeface="微軟正黑體" pitchFamily="34" charset="-120"/>
              </a:rPr>
              <a:t>棄第一階段</a:t>
            </a:r>
            <a:r>
              <a:rPr lang="zh-TW" altLang="en-US" sz="2600" b="1" u="sng" dirty="0">
                <a:latin typeface="微軟正黑體" pitchFamily="34" charset="-120"/>
                <a:ea typeface="微軟正黑體" pitchFamily="34" charset="-120"/>
              </a:rPr>
              <a:t>分發的錄取資格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，才能參加第二階段特種生</a:t>
            </a:r>
            <a:r>
              <a:rPr lang="zh-TW" altLang="zh-TW" sz="2600" b="1" dirty="0">
                <a:latin typeface="微軟正黑體" pitchFamily="34" charset="-120"/>
                <a:ea typeface="微軟正黑體" pitchFamily="34" charset="-120"/>
              </a:rPr>
              <a:t>現場登記分發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600" dirty="0">
              <a:latin typeface="+mn-lt"/>
              <a:ea typeface="+mn-ea"/>
            </a:endParaRPr>
          </a:p>
        </p:txBody>
      </p:sp>
      <p:sp>
        <p:nvSpPr>
          <p:cNvPr id="66564" name="標題 1"/>
          <p:cNvSpPr>
            <a:spLocks noGrp="1"/>
          </p:cNvSpPr>
          <p:nvPr>
            <p:ph type="title"/>
          </p:nvPr>
        </p:nvSpPr>
        <p:spPr>
          <a:xfrm>
            <a:off x="820738" y="111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玖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、現場登記分發作業（</a:t>
            </a:r>
            <a:r>
              <a:rPr lang="en-US" altLang="zh-TW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6/6</a:t>
            </a:r>
            <a:r>
              <a:rPr lang="zh-TW" altLang="en-US" sz="3600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66565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682625" y="1800225"/>
            <a:ext cx="660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46371" r="84966" b="37645"/>
          <a:stretch>
            <a:fillRect/>
          </a:stretch>
        </p:blipFill>
        <p:spPr bwMode="auto">
          <a:xfrm>
            <a:off x="733525" y="4204215"/>
            <a:ext cx="7334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/>
          <a:stretch>
            <a:fillRect/>
          </a:stretch>
        </p:blipFill>
        <p:spPr bwMode="auto">
          <a:xfrm>
            <a:off x="9820275" y="5595938"/>
            <a:ext cx="2371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5713413" y="5595938"/>
            <a:ext cx="28590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8515350" y="5595938"/>
            <a:ext cx="1304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3892550" y="5600700"/>
            <a:ext cx="21637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0096" r="39510"/>
          <a:stretch>
            <a:fillRect/>
          </a:stretch>
        </p:blipFill>
        <p:spPr bwMode="auto">
          <a:xfrm>
            <a:off x="2141538" y="5600700"/>
            <a:ext cx="17907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6" descr="http://www.everydayinterviewtips.com/wp-content/uploads/2015/06/49853638-zagandesign-managing-chan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6" r="12164"/>
          <a:stretch>
            <a:fillRect/>
          </a:stretch>
        </p:blipFill>
        <p:spPr bwMode="auto">
          <a:xfrm>
            <a:off x="0" y="5600700"/>
            <a:ext cx="2209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338263" y="4374180"/>
            <a:ext cx="10394950" cy="1555750"/>
          </a:xfrm>
          <a:prstGeom prst="rect">
            <a:avLst/>
          </a:prstGeom>
          <a:solidFill>
            <a:srgbClr val="FDF0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已放棄第一階段現場登記分發的特種生，若參加第二階段特種生現場登記分發</a:t>
            </a:r>
            <a:r>
              <a:rPr lang="zh-TW" altLang="zh-TW" sz="2800" b="1" u="sng" dirty="0">
                <a:latin typeface="微軟正黑體" pitchFamily="34" charset="-120"/>
                <a:ea typeface="微軟正黑體" pitchFamily="34" charset="-120"/>
              </a:rPr>
              <a:t>未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要求回復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已放棄的第一階段一般生分發錄取資格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6657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30AF185-EEBC-4DE7-8A10-F661B53A7AB5}" type="slidenum">
              <a:rPr lang="zh-TW" altLang="en-US" sz="26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zh-TW" altLang="en-US" sz="2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接點 22"/>
          <p:cNvCxnSpPr/>
          <p:nvPr/>
        </p:nvCxnSpPr>
        <p:spPr>
          <a:xfrm>
            <a:off x="887413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標題 1"/>
          <p:cNvSpPr txBox="1">
            <a:spLocks/>
          </p:cNvSpPr>
          <p:nvPr/>
        </p:nvSpPr>
        <p:spPr>
          <a:xfrm>
            <a:off x="1360488" y="441325"/>
            <a:ext cx="7124700" cy="936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、註冊及放棄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201738" y="2138363"/>
            <a:ext cx="104584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92100" indent="-2921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271463" indent="0" algn="just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已現場報到錄取之免試生，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規定時間</a:t>
            </a: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辦理註冊。</a:t>
            </a:r>
          </a:p>
          <a:p>
            <a:pPr marL="271463" indent="0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欲放棄錄取資格者，應填寫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「聯合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入學錄取生放棄錄取資格聲明書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kumimoji="0"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（附表</a:t>
            </a:r>
            <a:r>
              <a:rPr kumimoji="0" lang="zh-TW" altLang="en-US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二；簡章</a:t>
            </a:r>
            <a:r>
              <a:rPr kumimoji="0"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kumimoji="0" lang="en-US" altLang="zh-TW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93</a:t>
            </a:r>
            <a:r>
              <a:rPr kumimoji="0"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頁）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，於</a:t>
            </a:r>
            <a:r>
              <a:rPr kumimoji="0"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sz="2800" b="1" u="heavy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2800" b="1" u="heavy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sz="2800" b="1" u="heavy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kumimoji="0" lang="zh-TW" altLang="en-US" sz="2800" b="1" u="heavy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（星期一）</a:t>
            </a:r>
            <a:r>
              <a:rPr kumimoji="0" lang="en-US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12:00</a:t>
            </a:r>
            <a:r>
              <a:rPr kumimoji="0"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傳真並以掛號郵寄</a:t>
            </a:r>
            <a:r>
              <a:rPr kumimoji="0" lang="zh-TW" altLang="en-US" sz="2800" b="1" u="sng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向</a:t>
            </a:r>
            <a:r>
              <a:rPr kumimoji="0" lang="zh-TW" altLang="en-US" sz="2800" b="1" u="sng" dirty="0">
                <a:solidFill>
                  <a:schemeClr val="bg1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錄取學校</a:t>
            </a:r>
            <a:r>
              <a:rPr kumimoji="0" lang="zh-TW" altLang="en-US" sz="2800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辦理放棄錄取資格</a:t>
            </a:r>
            <a:r>
              <a:rPr kumimoji="0" lang="zh-TW" altLang="en-US" sz="2800" b="1" dirty="0" smtClean="0">
                <a:solidFill>
                  <a:srgbClr val="002060"/>
                </a:solidFill>
                <a:effectLst/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800" b="1" dirty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271463" indent="0" algn="just" eaLnBrk="1" fontAlgn="auto" hangingPunct="1">
              <a:lnSpc>
                <a:spcPts val="3800"/>
              </a:lnSpc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凡經錄取且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未聲明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放棄錄取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者，不得參加當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高中職學校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及五專各項招生管道入學。</a:t>
            </a:r>
            <a:endParaRPr kumimoji="0"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8613" name="群組 20"/>
          <p:cNvGrpSpPr>
            <a:grpSpLocks/>
          </p:cNvGrpSpPr>
          <p:nvPr/>
        </p:nvGrpSpPr>
        <p:grpSpPr bwMode="auto">
          <a:xfrm>
            <a:off x="296863" y="1735138"/>
            <a:ext cx="1114425" cy="4176712"/>
            <a:chOff x="350468" y="1200639"/>
            <a:chExt cx="1115714" cy="4177698"/>
          </a:xfrm>
        </p:grpSpPr>
        <p:grpSp>
          <p:nvGrpSpPr>
            <p:cNvPr id="68619" name="群組 17"/>
            <p:cNvGrpSpPr>
              <a:grpSpLocks/>
            </p:cNvGrpSpPr>
            <p:nvPr/>
          </p:nvGrpSpPr>
          <p:grpSpPr bwMode="auto">
            <a:xfrm>
              <a:off x="350468" y="2756332"/>
              <a:ext cx="1052877" cy="1077363"/>
              <a:chOff x="311245" y="2692957"/>
              <a:chExt cx="1052877" cy="1077363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11245" y="2693381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6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7" name="文字方塊 11"/>
              <p:cNvSpPr txBox="1">
                <a:spLocks noChangeArrowheads="1"/>
              </p:cNvSpPr>
              <p:nvPr/>
            </p:nvSpPr>
            <p:spPr bwMode="auto">
              <a:xfrm>
                <a:off x="360630" y="2954639"/>
                <a:ext cx="9541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30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放棄</a:t>
                </a:r>
              </a:p>
            </p:txBody>
          </p:sp>
        </p:grpSp>
        <p:grpSp>
          <p:nvGrpSpPr>
            <p:cNvPr id="68620" name="群組 18"/>
            <p:cNvGrpSpPr>
              <a:grpSpLocks/>
            </p:cNvGrpSpPr>
            <p:nvPr/>
          </p:nvGrpSpPr>
          <p:grpSpPr bwMode="auto">
            <a:xfrm>
              <a:off x="350468" y="1200639"/>
              <a:ext cx="1052877" cy="1077363"/>
              <a:chOff x="276540" y="1101051"/>
              <a:chExt cx="1052877" cy="1077363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276540" y="1101051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5" name="文字方塊 13"/>
              <p:cNvSpPr txBox="1">
                <a:spLocks noChangeArrowheads="1"/>
              </p:cNvSpPr>
              <p:nvPr/>
            </p:nvSpPr>
            <p:spPr bwMode="auto">
              <a:xfrm>
                <a:off x="325925" y="1362733"/>
                <a:ext cx="9541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30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註冊</a:t>
                </a:r>
              </a:p>
            </p:txBody>
          </p:sp>
        </p:grpSp>
        <p:grpSp>
          <p:nvGrpSpPr>
            <p:cNvPr id="68621" name="群組 16"/>
            <p:cNvGrpSpPr>
              <a:grpSpLocks/>
            </p:cNvGrpSpPr>
            <p:nvPr/>
          </p:nvGrpSpPr>
          <p:grpSpPr bwMode="auto">
            <a:xfrm>
              <a:off x="358186" y="4300974"/>
              <a:ext cx="1107996" cy="1077363"/>
              <a:chOff x="358186" y="4147066"/>
              <a:chExt cx="1107996" cy="1077363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382255" y="4147850"/>
                <a:ext cx="1052140" cy="107657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6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8623" name="文字方塊 15"/>
              <p:cNvSpPr txBox="1">
                <a:spLocks noChangeArrowheads="1"/>
              </p:cNvSpPr>
              <p:nvPr/>
            </p:nvSpPr>
            <p:spPr bwMode="auto">
              <a:xfrm>
                <a:off x="358186" y="4454914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未放棄</a:t>
                </a:r>
              </a:p>
            </p:txBody>
          </p:sp>
        </p:grpSp>
      </p:grpSp>
      <p:grpSp>
        <p:nvGrpSpPr>
          <p:cNvPr id="68614" name="群組 27"/>
          <p:cNvGrpSpPr>
            <a:grpSpLocks/>
          </p:cNvGrpSpPr>
          <p:nvPr/>
        </p:nvGrpSpPr>
        <p:grpSpPr bwMode="auto">
          <a:xfrm>
            <a:off x="625475" y="588963"/>
            <a:ext cx="506413" cy="506412"/>
            <a:chOff x="1973655" y="5640309"/>
            <a:chExt cx="760492" cy="760492"/>
          </a:xfrm>
        </p:grpSpPr>
        <p:sp>
          <p:nvSpPr>
            <p:cNvPr id="26" name="橢圓 25"/>
            <p:cNvSpPr/>
            <p:nvPr/>
          </p:nvSpPr>
          <p:spPr>
            <a:xfrm>
              <a:off x="1973655" y="5640309"/>
              <a:ext cx="760492" cy="76049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2216821" y="5847716"/>
              <a:ext cx="355215" cy="3456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pic>
        <p:nvPicPr>
          <p:cNvPr id="68615" name="Picture 2" descr="http://image.cache.storm.mg/styles/smg-800xauto-er/s3/media/image/2015/08/28/20150828-065240_U1004_M83588_5407.jpg?itok=n1PIEmXn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8" y="0"/>
            <a:ext cx="32559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47200" y="63182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1F56EC3-6E27-4197-B7B2-79C9E034A16E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53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673100" y="1898650"/>
            <a:ext cx="10140950" cy="14700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拾壹</a:t>
            </a:r>
            <a:r>
              <a:rPr lang="en-US" altLang="zh-TW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r>
              <a:rPr lang="zh-TW" altLang="en-US" sz="5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、報名表件填寫範例</a:t>
            </a:r>
            <a:endParaRPr lang="zh-TW" altLang="en-US" sz="5000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0" y="5910263"/>
            <a:ext cx="11487150" cy="368300"/>
          </a:xfrm>
          <a:prstGeom prst="rect">
            <a:avLst/>
          </a:prstGeom>
          <a:solidFill>
            <a:srgbClr val="B7F0FB"/>
          </a:solidFill>
        </p:spPr>
        <p:txBody>
          <a:bodyPr>
            <a:normAutofit fontScale="85000" lnSpcReduction="20000"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9636" name="Picture 1" descr="F:\檢測\聯合會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3988"/>
            <a:ext cx="4305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7" name="群組 5"/>
          <p:cNvGrpSpPr>
            <a:grpSpLocks/>
          </p:cNvGrpSpPr>
          <p:nvPr/>
        </p:nvGrpSpPr>
        <p:grpSpPr bwMode="auto">
          <a:xfrm>
            <a:off x="-12700" y="3505200"/>
            <a:ext cx="5305425" cy="3373438"/>
            <a:chOff x="129389" y="1189848"/>
            <a:chExt cx="9778054" cy="5628804"/>
          </a:xfrm>
        </p:grpSpPr>
        <p:pic>
          <p:nvPicPr>
            <p:cNvPr id="6964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" t="3008" r="2423" b="-89"/>
            <a:stretch>
              <a:fillRect/>
            </a:stretch>
          </p:blipFill>
          <p:spPr bwMode="auto">
            <a:xfrm>
              <a:off x="129389" y="3020089"/>
              <a:ext cx="9778054" cy="379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3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4" b="23056"/>
            <a:stretch>
              <a:fillRect/>
            </a:stretch>
          </p:blipFill>
          <p:spPr bwMode="auto">
            <a:xfrm>
              <a:off x="1847690" y="1189848"/>
              <a:ext cx="2500018" cy="226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638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41139"/>
          <a:stretch>
            <a:fillRect/>
          </a:stretch>
        </p:blipFill>
        <p:spPr bwMode="auto">
          <a:xfrm>
            <a:off x="5148263" y="3506788"/>
            <a:ext cx="70437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840163"/>
            <a:ext cx="2341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465638"/>
            <a:ext cx="126841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9366250" y="63547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FD5DA57-E042-4F49-AE0E-F694773D3DCA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54</a:t>
            </a:fld>
            <a:endParaRPr lang="zh-TW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90" y="92869"/>
            <a:ext cx="5193372" cy="674906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694488" y="5468754"/>
            <a:ext cx="3871912" cy="709613"/>
          </a:xfrm>
          <a:prstGeom prst="rect">
            <a:avLst/>
          </a:prstGeom>
          <a:solidFill>
            <a:srgbClr val="FFCCCC"/>
          </a:solidFill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0660" name="矩形 18"/>
          <p:cNvSpPr>
            <a:spLocks noChangeArrowheads="1"/>
          </p:cNvSpPr>
          <p:nvPr/>
        </p:nvSpPr>
        <p:spPr bwMode="auto">
          <a:xfrm>
            <a:off x="6556375" y="5600517"/>
            <a:ext cx="412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檢附正本</a:t>
            </a:r>
            <a:r>
              <a:rPr lang="zh-TW" altLang="en-US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務必蓋學校戳章</a:t>
            </a:r>
            <a:endParaRPr lang="en-US" altLang="zh-TW" sz="24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31701" y="1447359"/>
            <a:ext cx="5469539" cy="1778497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17663" y="3727316"/>
            <a:ext cx="5380275" cy="1122363"/>
          </a:xfrm>
          <a:prstGeom prst="rect">
            <a:avLst/>
          </a:prstGeom>
          <a:noFill/>
          <a:ln w="38100">
            <a:solidFill>
              <a:srgbClr val="00A7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0663" name="文字方塊 17"/>
          <p:cNvSpPr txBox="1">
            <a:spLocks noChangeArrowheads="1"/>
          </p:cNvSpPr>
          <p:nvPr/>
        </p:nvSpPr>
        <p:spPr bwMode="auto">
          <a:xfrm>
            <a:off x="6340475" y="241300"/>
            <a:ext cx="5546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超額比序項目積分證明單</a:t>
            </a:r>
            <a:endParaRPr lang="en-US" altLang="zh-TW" sz="3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 dirty="0"/>
          </a:p>
        </p:txBody>
      </p:sp>
      <p:sp>
        <p:nvSpPr>
          <p:cNvPr id="70664" name="矩形 5"/>
          <p:cNvSpPr>
            <a:spLocks noChangeArrowheads="1"/>
          </p:cNvSpPr>
          <p:nvPr/>
        </p:nvSpPr>
        <p:spPr bwMode="auto">
          <a:xfrm>
            <a:off x="6457782" y="1461919"/>
            <a:ext cx="53002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競賽項目請填寫完整競賽年度、名稱、名次，檢附得獎證明（獎狀）影本以利查核</a:t>
            </a:r>
            <a:r>
              <a:rPr lang="zh-TW" altLang="en-US" sz="24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提醒：若團體賽制為雙人或三人比賽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請註明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665" name="矩形 6"/>
          <p:cNvSpPr>
            <a:spLocks noChangeArrowheads="1"/>
          </p:cNvSpPr>
          <p:nvPr/>
        </p:nvSpPr>
        <p:spPr bwMode="auto">
          <a:xfrm>
            <a:off x="6114440" y="3698741"/>
            <a:ext cx="565687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具弱勢身分者，須檢附有效期間之</a:t>
            </a: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身分證明文件，浮貼於報名表，以利</a:t>
            </a: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審查及辦理報名費減免。</a:t>
            </a:r>
            <a:endParaRPr lang="en-US" altLang="zh-TW" sz="24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單箭頭接點 25"/>
          <p:cNvCxnSpPr>
            <a:endCxn id="3" idx="3"/>
          </p:cNvCxnSpPr>
          <p:nvPr/>
        </p:nvCxnSpPr>
        <p:spPr>
          <a:xfrm flipH="1" flipV="1">
            <a:off x="4640826" y="1345623"/>
            <a:ext cx="1573468" cy="1923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45" idx="3"/>
            <a:endCxn id="7" idx="3"/>
          </p:cNvCxnSpPr>
          <p:nvPr/>
        </p:nvCxnSpPr>
        <p:spPr>
          <a:xfrm flipH="1">
            <a:off x="4601496" y="3881716"/>
            <a:ext cx="1530303" cy="19137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52" idx="3"/>
            <a:endCxn id="11" idx="3"/>
          </p:cNvCxnSpPr>
          <p:nvPr/>
        </p:nvCxnSpPr>
        <p:spPr>
          <a:xfrm flipH="1">
            <a:off x="3192513" y="5610663"/>
            <a:ext cx="3240292" cy="8429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2" name="矩形 23"/>
          <p:cNvSpPr>
            <a:spLocks noChangeArrowheads="1"/>
          </p:cNvSpPr>
          <p:nvPr/>
        </p:nvSpPr>
        <p:spPr bwMode="auto">
          <a:xfrm>
            <a:off x="8464550" y="6457950"/>
            <a:ext cx="275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（招生簡章第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頁範例）</a:t>
            </a:r>
          </a:p>
        </p:txBody>
      </p:sp>
      <p:sp>
        <p:nvSpPr>
          <p:cNvPr id="70673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61488" y="63611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EF99984-B866-4D83-A6B7-1674706122FB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55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975077" y="1019761"/>
            <a:ext cx="3665749" cy="651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80105" y="3903226"/>
            <a:ext cx="3621391" cy="339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653272" y="6098724"/>
            <a:ext cx="1539241" cy="709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5990190" y="1169235"/>
            <a:ext cx="607929" cy="607929"/>
            <a:chOff x="10642014" y="2911097"/>
            <a:chExt cx="607929" cy="607929"/>
          </a:xfrm>
        </p:grpSpPr>
        <p:sp>
          <p:nvSpPr>
            <p:cNvPr id="38" name="Oval 305"/>
            <p:cNvSpPr>
              <a:spLocks noChangeArrowheads="1"/>
            </p:cNvSpPr>
            <p:nvPr/>
          </p:nvSpPr>
          <p:spPr bwMode="auto">
            <a:xfrm>
              <a:off x="10642014" y="2911097"/>
              <a:ext cx="607929" cy="607929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06"/>
            <p:cNvSpPr>
              <a:spLocks/>
            </p:cNvSpPr>
            <p:nvPr/>
          </p:nvSpPr>
          <p:spPr bwMode="auto">
            <a:xfrm>
              <a:off x="10772179" y="3079718"/>
              <a:ext cx="474806" cy="439306"/>
            </a:xfrm>
            <a:custGeom>
              <a:avLst/>
              <a:gdLst>
                <a:gd name="T0" fmla="*/ 53 w 200"/>
                <a:gd name="T1" fmla="*/ 183 h 185"/>
                <a:gd name="T2" fmla="*/ 73 w 200"/>
                <a:gd name="T3" fmla="*/ 185 h 185"/>
                <a:gd name="T4" fmla="*/ 200 w 200"/>
                <a:gd name="T5" fmla="*/ 70 h 185"/>
                <a:gd name="T6" fmla="*/ 130 w 200"/>
                <a:gd name="T7" fmla="*/ 0 h 185"/>
                <a:gd name="T8" fmla="*/ 0 w 200"/>
                <a:gd name="T9" fmla="*/ 130 h 185"/>
                <a:gd name="T10" fmla="*/ 53 w 200"/>
                <a:gd name="T11" fmla="*/ 18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85">
                  <a:moveTo>
                    <a:pt x="53" y="183"/>
                  </a:moveTo>
                  <a:cubicBezTo>
                    <a:pt x="59" y="184"/>
                    <a:pt x="66" y="185"/>
                    <a:pt x="73" y="185"/>
                  </a:cubicBezTo>
                  <a:cubicBezTo>
                    <a:pt x="139" y="185"/>
                    <a:pt x="194" y="135"/>
                    <a:pt x="20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53" y="183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307"/>
            <p:cNvSpPr>
              <a:spLocks/>
            </p:cNvSpPr>
            <p:nvPr/>
          </p:nvSpPr>
          <p:spPr bwMode="auto">
            <a:xfrm>
              <a:off x="10849094" y="3060490"/>
              <a:ext cx="251454" cy="251454"/>
            </a:xfrm>
            <a:custGeom>
              <a:avLst/>
              <a:gdLst>
                <a:gd name="T0" fmla="*/ 87 w 106"/>
                <a:gd name="T1" fmla="*/ 88 h 106"/>
                <a:gd name="T2" fmla="*/ 19 w 106"/>
                <a:gd name="T3" fmla="*/ 88 h 106"/>
                <a:gd name="T4" fmla="*/ 19 w 106"/>
                <a:gd name="T5" fmla="*/ 19 h 106"/>
                <a:gd name="T6" fmla="*/ 87 w 106"/>
                <a:gd name="T7" fmla="*/ 19 h 106"/>
                <a:gd name="T8" fmla="*/ 87 w 106"/>
                <a:gd name="T9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87" y="88"/>
                  </a:moveTo>
                  <a:cubicBezTo>
                    <a:pt x="68" y="106"/>
                    <a:pt x="38" y="106"/>
                    <a:pt x="19" y="88"/>
                  </a:cubicBezTo>
                  <a:cubicBezTo>
                    <a:pt x="0" y="69"/>
                    <a:pt x="0" y="38"/>
                    <a:pt x="19" y="19"/>
                  </a:cubicBez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6" y="69"/>
                    <a:pt x="87" y="8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308"/>
            <p:cNvSpPr>
              <a:spLocks/>
            </p:cNvSpPr>
            <p:nvPr/>
          </p:nvSpPr>
          <p:spPr bwMode="auto">
            <a:xfrm>
              <a:off x="10766263" y="3274967"/>
              <a:ext cx="119810" cy="121289"/>
            </a:xfrm>
            <a:custGeom>
              <a:avLst/>
              <a:gdLst>
                <a:gd name="T0" fmla="*/ 39 w 51"/>
                <a:gd name="T1" fmla="*/ 0 h 51"/>
                <a:gd name="T2" fmla="*/ 3 w 51"/>
                <a:gd name="T3" fmla="*/ 36 h 51"/>
                <a:gd name="T4" fmla="*/ 3 w 51"/>
                <a:gd name="T5" fmla="*/ 36 h 51"/>
                <a:gd name="T6" fmla="*/ 0 w 51"/>
                <a:gd name="T7" fmla="*/ 42 h 51"/>
                <a:gd name="T8" fmla="*/ 9 w 51"/>
                <a:gd name="T9" fmla="*/ 51 h 51"/>
                <a:gd name="T10" fmla="*/ 15 w 51"/>
                <a:gd name="T11" fmla="*/ 48 h 51"/>
                <a:gd name="T12" fmla="*/ 51 w 51"/>
                <a:gd name="T13" fmla="*/ 12 h 51"/>
                <a:gd name="T14" fmla="*/ 39 w 5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39" y="0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7"/>
                    <a:pt x="4" y="51"/>
                    <a:pt x="9" y="51"/>
                  </a:cubicBezTo>
                  <a:cubicBezTo>
                    <a:pt x="11" y="51"/>
                    <a:pt x="13" y="50"/>
                    <a:pt x="15" y="48"/>
                  </a:cubicBezTo>
                  <a:cubicBezTo>
                    <a:pt x="51" y="12"/>
                    <a:pt x="51" y="12"/>
                    <a:pt x="51" y="1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309"/>
            <p:cNvSpPr>
              <a:spLocks/>
            </p:cNvSpPr>
            <p:nvPr/>
          </p:nvSpPr>
          <p:spPr bwMode="auto">
            <a:xfrm>
              <a:off x="10880156" y="3091552"/>
              <a:ext cx="189331" cy="190810"/>
            </a:xfrm>
            <a:custGeom>
              <a:avLst/>
              <a:gdLst>
                <a:gd name="T0" fmla="*/ 77 w 80"/>
                <a:gd name="T1" fmla="*/ 25 h 80"/>
                <a:gd name="T2" fmla="*/ 68 w 80"/>
                <a:gd name="T3" fmla="*/ 12 h 80"/>
                <a:gd name="T4" fmla="*/ 55 w 80"/>
                <a:gd name="T5" fmla="*/ 4 h 80"/>
                <a:gd name="T6" fmla="*/ 40 w 80"/>
                <a:gd name="T7" fmla="*/ 0 h 80"/>
                <a:gd name="T8" fmla="*/ 24 w 80"/>
                <a:gd name="T9" fmla="*/ 4 h 80"/>
                <a:gd name="T10" fmla="*/ 12 w 80"/>
                <a:gd name="T11" fmla="*/ 12 h 80"/>
                <a:gd name="T12" fmla="*/ 3 w 80"/>
                <a:gd name="T13" fmla="*/ 25 h 80"/>
                <a:gd name="T14" fmla="*/ 0 w 80"/>
                <a:gd name="T15" fmla="*/ 40 h 80"/>
                <a:gd name="T16" fmla="*/ 3 w 80"/>
                <a:gd name="T17" fmla="*/ 56 h 80"/>
                <a:gd name="T18" fmla="*/ 12 w 80"/>
                <a:gd name="T19" fmla="*/ 69 h 80"/>
                <a:gd name="T20" fmla="*/ 24 w 80"/>
                <a:gd name="T21" fmla="*/ 77 h 80"/>
                <a:gd name="T22" fmla="*/ 40 w 80"/>
                <a:gd name="T23" fmla="*/ 80 h 80"/>
                <a:gd name="T24" fmla="*/ 55 w 80"/>
                <a:gd name="T25" fmla="*/ 77 h 80"/>
                <a:gd name="T26" fmla="*/ 68 w 80"/>
                <a:gd name="T27" fmla="*/ 69 h 80"/>
                <a:gd name="T28" fmla="*/ 77 w 80"/>
                <a:gd name="T29" fmla="*/ 56 h 80"/>
                <a:gd name="T30" fmla="*/ 80 w 80"/>
                <a:gd name="T31" fmla="*/ 40 h 80"/>
                <a:gd name="T32" fmla="*/ 77 w 80"/>
                <a:gd name="T3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77" y="25"/>
                  </a:moveTo>
                  <a:cubicBezTo>
                    <a:pt x="75" y="20"/>
                    <a:pt x="72" y="16"/>
                    <a:pt x="68" y="12"/>
                  </a:cubicBezTo>
                  <a:cubicBezTo>
                    <a:pt x="64" y="8"/>
                    <a:pt x="60" y="6"/>
                    <a:pt x="55" y="4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34" y="0"/>
                    <a:pt x="29" y="1"/>
                    <a:pt x="24" y="4"/>
                  </a:cubicBezTo>
                  <a:cubicBezTo>
                    <a:pt x="20" y="6"/>
                    <a:pt x="15" y="8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5"/>
                    <a:pt x="0" y="40"/>
                  </a:cubicBezTo>
                  <a:cubicBezTo>
                    <a:pt x="0" y="46"/>
                    <a:pt x="1" y="51"/>
                    <a:pt x="3" y="56"/>
                  </a:cubicBezTo>
                  <a:cubicBezTo>
                    <a:pt x="5" y="61"/>
                    <a:pt x="8" y="65"/>
                    <a:pt x="12" y="69"/>
                  </a:cubicBezTo>
                  <a:cubicBezTo>
                    <a:pt x="15" y="72"/>
                    <a:pt x="20" y="75"/>
                    <a:pt x="24" y="77"/>
                  </a:cubicBezTo>
                  <a:cubicBezTo>
                    <a:pt x="29" y="79"/>
                    <a:pt x="34" y="80"/>
                    <a:pt x="40" y="80"/>
                  </a:cubicBezTo>
                  <a:cubicBezTo>
                    <a:pt x="45" y="80"/>
                    <a:pt x="50" y="79"/>
                    <a:pt x="55" y="77"/>
                  </a:cubicBezTo>
                  <a:cubicBezTo>
                    <a:pt x="60" y="75"/>
                    <a:pt x="64" y="72"/>
                    <a:pt x="68" y="69"/>
                  </a:cubicBezTo>
                  <a:cubicBezTo>
                    <a:pt x="72" y="65"/>
                    <a:pt x="75" y="61"/>
                    <a:pt x="77" y="56"/>
                  </a:cubicBezTo>
                  <a:cubicBezTo>
                    <a:pt x="79" y="51"/>
                    <a:pt x="80" y="46"/>
                    <a:pt x="80" y="40"/>
                  </a:cubicBezTo>
                  <a:cubicBezTo>
                    <a:pt x="80" y="35"/>
                    <a:pt x="79" y="30"/>
                    <a:pt x="77" y="25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310"/>
            <p:cNvSpPr>
              <a:spLocks noEditPoints="1"/>
            </p:cNvSpPr>
            <p:nvPr/>
          </p:nvSpPr>
          <p:spPr bwMode="auto">
            <a:xfrm>
              <a:off x="10822470" y="3035345"/>
              <a:ext cx="303224" cy="303224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11 h 128"/>
                <a:gd name="T12" fmla="*/ 17 w 128"/>
                <a:gd name="T13" fmla="*/ 64 h 128"/>
                <a:gd name="T14" fmla="*/ 64 w 128"/>
                <a:gd name="T15" fmla="*/ 18 h 128"/>
                <a:gd name="T16" fmla="*/ 110 w 128"/>
                <a:gd name="T17" fmla="*/ 64 h 128"/>
                <a:gd name="T18" fmla="*/ 64 w 128"/>
                <a:gd name="T1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100"/>
                    <a:pt x="28" y="128"/>
                    <a:pt x="64" y="128"/>
                  </a:cubicBezTo>
                  <a:cubicBezTo>
                    <a:pt x="99" y="128"/>
                    <a:pt x="128" y="100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11"/>
                  </a:moveTo>
                  <a:cubicBezTo>
                    <a:pt x="38" y="111"/>
                    <a:pt x="17" y="90"/>
                    <a:pt x="17" y="64"/>
                  </a:cubicBezTo>
                  <a:cubicBezTo>
                    <a:pt x="17" y="39"/>
                    <a:pt x="38" y="18"/>
                    <a:pt x="64" y="18"/>
                  </a:cubicBezTo>
                  <a:cubicBezTo>
                    <a:pt x="90" y="18"/>
                    <a:pt x="110" y="39"/>
                    <a:pt x="110" y="64"/>
                  </a:cubicBezTo>
                  <a:cubicBezTo>
                    <a:pt x="110" y="90"/>
                    <a:pt x="90" y="111"/>
                    <a:pt x="64" y="111"/>
                  </a:cubicBezTo>
                  <a:close/>
                </a:path>
              </a:pathLst>
            </a:custGeom>
            <a:solidFill>
              <a:srgbClr val="67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6042770" y="3362816"/>
            <a:ext cx="607929" cy="607929"/>
            <a:chOff x="10642014" y="2911097"/>
            <a:chExt cx="607929" cy="607929"/>
          </a:xfrm>
        </p:grpSpPr>
        <p:sp>
          <p:nvSpPr>
            <p:cNvPr id="45" name="Oval 305"/>
            <p:cNvSpPr>
              <a:spLocks noChangeArrowheads="1"/>
            </p:cNvSpPr>
            <p:nvPr/>
          </p:nvSpPr>
          <p:spPr bwMode="auto">
            <a:xfrm>
              <a:off x="10642014" y="2911097"/>
              <a:ext cx="607929" cy="607929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306"/>
            <p:cNvSpPr>
              <a:spLocks/>
            </p:cNvSpPr>
            <p:nvPr/>
          </p:nvSpPr>
          <p:spPr bwMode="auto">
            <a:xfrm>
              <a:off x="10772179" y="3079718"/>
              <a:ext cx="474806" cy="439306"/>
            </a:xfrm>
            <a:custGeom>
              <a:avLst/>
              <a:gdLst>
                <a:gd name="T0" fmla="*/ 53 w 200"/>
                <a:gd name="T1" fmla="*/ 183 h 185"/>
                <a:gd name="T2" fmla="*/ 73 w 200"/>
                <a:gd name="T3" fmla="*/ 185 h 185"/>
                <a:gd name="T4" fmla="*/ 200 w 200"/>
                <a:gd name="T5" fmla="*/ 70 h 185"/>
                <a:gd name="T6" fmla="*/ 130 w 200"/>
                <a:gd name="T7" fmla="*/ 0 h 185"/>
                <a:gd name="T8" fmla="*/ 0 w 200"/>
                <a:gd name="T9" fmla="*/ 130 h 185"/>
                <a:gd name="T10" fmla="*/ 53 w 200"/>
                <a:gd name="T11" fmla="*/ 18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85">
                  <a:moveTo>
                    <a:pt x="53" y="183"/>
                  </a:moveTo>
                  <a:cubicBezTo>
                    <a:pt x="59" y="184"/>
                    <a:pt x="66" y="185"/>
                    <a:pt x="73" y="185"/>
                  </a:cubicBezTo>
                  <a:cubicBezTo>
                    <a:pt x="139" y="185"/>
                    <a:pt x="194" y="135"/>
                    <a:pt x="20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53" y="183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307"/>
            <p:cNvSpPr>
              <a:spLocks/>
            </p:cNvSpPr>
            <p:nvPr/>
          </p:nvSpPr>
          <p:spPr bwMode="auto">
            <a:xfrm>
              <a:off x="10849094" y="3060490"/>
              <a:ext cx="251454" cy="251454"/>
            </a:xfrm>
            <a:custGeom>
              <a:avLst/>
              <a:gdLst>
                <a:gd name="T0" fmla="*/ 87 w 106"/>
                <a:gd name="T1" fmla="*/ 88 h 106"/>
                <a:gd name="T2" fmla="*/ 19 w 106"/>
                <a:gd name="T3" fmla="*/ 88 h 106"/>
                <a:gd name="T4" fmla="*/ 19 w 106"/>
                <a:gd name="T5" fmla="*/ 19 h 106"/>
                <a:gd name="T6" fmla="*/ 87 w 106"/>
                <a:gd name="T7" fmla="*/ 19 h 106"/>
                <a:gd name="T8" fmla="*/ 87 w 106"/>
                <a:gd name="T9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87" y="88"/>
                  </a:moveTo>
                  <a:cubicBezTo>
                    <a:pt x="68" y="106"/>
                    <a:pt x="38" y="106"/>
                    <a:pt x="19" y="88"/>
                  </a:cubicBezTo>
                  <a:cubicBezTo>
                    <a:pt x="0" y="69"/>
                    <a:pt x="0" y="38"/>
                    <a:pt x="19" y="19"/>
                  </a:cubicBez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6" y="69"/>
                    <a:pt x="87" y="8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308"/>
            <p:cNvSpPr>
              <a:spLocks/>
            </p:cNvSpPr>
            <p:nvPr/>
          </p:nvSpPr>
          <p:spPr bwMode="auto">
            <a:xfrm>
              <a:off x="10766263" y="3274967"/>
              <a:ext cx="119810" cy="121289"/>
            </a:xfrm>
            <a:custGeom>
              <a:avLst/>
              <a:gdLst>
                <a:gd name="T0" fmla="*/ 39 w 51"/>
                <a:gd name="T1" fmla="*/ 0 h 51"/>
                <a:gd name="T2" fmla="*/ 3 w 51"/>
                <a:gd name="T3" fmla="*/ 36 h 51"/>
                <a:gd name="T4" fmla="*/ 3 w 51"/>
                <a:gd name="T5" fmla="*/ 36 h 51"/>
                <a:gd name="T6" fmla="*/ 0 w 51"/>
                <a:gd name="T7" fmla="*/ 42 h 51"/>
                <a:gd name="T8" fmla="*/ 9 w 51"/>
                <a:gd name="T9" fmla="*/ 51 h 51"/>
                <a:gd name="T10" fmla="*/ 15 w 51"/>
                <a:gd name="T11" fmla="*/ 48 h 51"/>
                <a:gd name="T12" fmla="*/ 51 w 51"/>
                <a:gd name="T13" fmla="*/ 12 h 51"/>
                <a:gd name="T14" fmla="*/ 39 w 5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39" y="0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7"/>
                    <a:pt x="4" y="51"/>
                    <a:pt x="9" y="51"/>
                  </a:cubicBezTo>
                  <a:cubicBezTo>
                    <a:pt x="11" y="51"/>
                    <a:pt x="13" y="50"/>
                    <a:pt x="15" y="48"/>
                  </a:cubicBezTo>
                  <a:cubicBezTo>
                    <a:pt x="51" y="12"/>
                    <a:pt x="51" y="12"/>
                    <a:pt x="51" y="1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309"/>
            <p:cNvSpPr>
              <a:spLocks/>
            </p:cNvSpPr>
            <p:nvPr/>
          </p:nvSpPr>
          <p:spPr bwMode="auto">
            <a:xfrm>
              <a:off x="10880156" y="3091552"/>
              <a:ext cx="189331" cy="190810"/>
            </a:xfrm>
            <a:custGeom>
              <a:avLst/>
              <a:gdLst>
                <a:gd name="T0" fmla="*/ 77 w 80"/>
                <a:gd name="T1" fmla="*/ 25 h 80"/>
                <a:gd name="T2" fmla="*/ 68 w 80"/>
                <a:gd name="T3" fmla="*/ 12 h 80"/>
                <a:gd name="T4" fmla="*/ 55 w 80"/>
                <a:gd name="T5" fmla="*/ 4 h 80"/>
                <a:gd name="T6" fmla="*/ 40 w 80"/>
                <a:gd name="T7" fmla="*/ 0 h 80"/>
                <a:gd name="T8" fmla="*/ 24 w 80"/>
                <a:gd name="T9" fmla="*/ 4 h 80"/>
                <a:gd name="T10" fmla="*/ 12 w 80"/>
                <a:gd name="T11" fmla="*/ 12 h 80"/>
                <a:gd name="T12" fmla="*/ 3 w 80"/>
                <a:gd name="T13" fmla="*/ 25 h 80"/>
                <a:gd name="T14" fmla="*/ 0 w 80"/>
                <a:gd name="T15" fmla="*/ 40 h 80"/>
                <a:gd name="T16" fmla="*/ 3 w 80"/>
                <a:gd name="T17" fmla="*/ 56 h 80"/>
                <a:gd name="T18" fmla="*/ 12 w 80"/>
                <a:gd name="T19" fmla="*/ 69 h 80"/>
                <a:gd name="T20" fmla="*/ 24 w 80"/>
                <a:gd name="T21" fmla="*/ 77 h 80"/>
                <a:gd name="T22" fmla="*/ 40 w 80"/>
                <a:gd name="T23" fmla="*/ 80 h 80"/>
                <a:gd name="T24" fmla="*/ 55 w 80"/>
                <a:gd name="T25" fmla="*/ 77 h 80"/>
                <a:gd name="T26" fmla="*/ 68 w 80"/>
                <a:gd name="T27" fmla="*/ 69 h 80"/>
                <a:gd name="T28" fmla="*/ 77 w 80"/>
                <a:gd name="T29" fmla="*/ 56 h 80"/>
                <a:gd name="T30" fmla="*/ 80 w 80"/>
                <a:gd name="T31" fmla="*/ 40 h 80"/>
                <a:gd name="T32" fmla="*/ 77 w 80"/>
                <a:gd name="T3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77" y="25"/>
                  </a:moveTo>
                  <a:cubicBezTo>
                    <a:pt x="75" y="20"/>
                    <a:pt x="72" y="16"/>
                    <a:pt x="68" y="12"/>
                  </a:cubicBezTo>
                  <a:cubicBezTo>
                    <a:pt x="64" y="8"/>
                    <a:pt x="60" y="6"/>
                    <a:pt x="55" y="4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34" y="0"/>
                    <a:pt x="29" y="1"/>
                    <a:pt x="24" y="4"/>
                  </a:cubicBezTo>
                  <a:cubicBezTo>
                    <a:pt x="20" y="6"/>
                    <a:pt x="15" y="8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5"/>
                    <a:pt x="0" y="40"/>
                  </a:cubicBezTo>
                  <a:cubicBezTo>
                    <a:pt x="0" y="46"/>
                    <a:pt x="1" y="51"/>
                    <a:pt x="3" y="56"/>
                  </a:cubicBezTo>
                  <a:cubicBezTo>
                    <a:pt x="5" y="61"/>
                    <a:pt x="8" y="65"/>
                    <a:pt x="12" y="69"/>
                  </a:cubicBezTo>
                  <a:cubicBezTo>
                    <a:pt x="15" y="72"/>
                    <a:pt x="20" y="75"/>
                    <a:pt x="24" y="77"/>
                  </a:cubicBezTo>
                  <a:cubicBezTo>
                    <a:pt x="29" y="79"/>
                    <a:pt x="34" y="80"/>
                    <a:pt x="40" y="80"/>
                  </a:cubicBezTo>
                  <a:cubicBezTo>
                    <a:pt x="45" y="80"/>
                    <a:pt x="50" y="79"/>
                    <a:pt x="55" y="77"/>
                  </a:cubicBezTo>
                  <a:cubicBezTo>
                    <a:pt x="60" y="75"/>
                    <a:pt x="64" y="72"/>
                    <a:pt x="68" y="69"/>
                  </a:cubicBezTo>
                  <a:cubicBezTo>
                    <a:pt x="72" y="65"/>
                    <a:pt x="75" y="61"/>
                    <a:pt x="77" y="56"/>
                  </a:cubicBezTo>
                  <a:cubicBezTo>
                    <a:pt x="79" y="51"/>
                    <a:pt x="80" y="46"/>
                    <a:pt x="80" y="40"/>
                  </a:cubicBezTo>
                  <a:cubicBezTo>
                    <a:pt x="80" y="35"/>
                    <a:pt x="79" y="30"/>
                    <a:pt x="77" y="25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310"/>
            <p:cNvSpPr>
              <a:spLocks noEditPoints="1"/>
            </p:cNvSpPr>
            <p:nvPr/>
          </p:nvSpPr>
          <p:spPr bwMode="auto">
            <a:xfrm>
              <a:off x="10822470" y="3035345"/>
              <a:ext cx="303224" cy="303224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11 h 128"/>
                <a:gd name="T12" fmla="*/ 17 w 128"/>
                <a:gd name="T13" fmla="*/ 64 h 128"/>
                <a:gd name="T14" fmla="*/ 64 w 128"/>
                <a:gd name="T15" fmla="*/ 18 h 128"/>
                <a:gd name="T16" fmla="*/ 110 w 128"/>
                <a:gd name="T17" fmla="*/ 64 h 128"/>
                <a:gd name="T18" fmla="*/ 64 w 128"/>
                <a:gd name="T1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100"/>
                    <a:pt x="28" y="128"/>
                    <a:pt x="64" y="128"/>
                  </a:cubicBezTo>
                  <a:cubicBezTo>
                    <a:pt x="99" y="128"/>
                    <a:pt x="128" y="100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11"/>
                  </a:moveTo>
                  <a:cubicBezTo>
                    <a:pt x="38" y="111"/>
                    <a:pt x="17" y="90"/>
                    <a:pt x="17" y="64"/>
                  </a:cubicBezTo>
                  <a:cubicBezTo>
                    <a:pt x="17" y="39"/>
                    <a:pt x="38" y="18"/>
                    <a:pt x="64" y="18"/>
                  </a:cubicBezTo>
                  <a:cubicBezTo>
                    <a:pt x="90" y="18"/>
                    <a:pt x="110" y="39"/>
                    <a:pt x="110" y="64"/>
                  </a:cubicBezTo>
                  <a:cubicBezTo>
                    <a:pt x="110" y="90"/>
                    <a:pt x="90" y="111"/>
                    <a:pt x="64" y="111"/>
                  </a:cubicBezTo>
                  <a:close/>
                </a:path>
              </a:pathLst>
            </a:custGeom>
            <a:solidFill>
              <a:srgbClr val="67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6343776" y="5091763"/>
            <a:ext cx="607929" cy="607929"/>
            <a:chOff x="10642014" y="2911097"/>
            <a:chExt cx="607929" cy="607929"/>
          </a:xfrm>
        </p:grpSpPr>
        <p:sp>
          <p:nvSpPr>
            <p:cNvPr id="52" name="Oval 305"/>
            <p:cNvSpPr>
              <a:spLocks noChangeArrowheads="1"/>
            </p:cNvSpPr>
            <p:nvPr/>
          </p:nvSpPr>
          <p:spPr bwMode="auto">
            <a:xfrm>
              <a:off x="10642014" y="2911097"/>
              <a:ext cx="607929" cy="607929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306"/>
            <p:cNvSpPr>
              <a:spLocks/>
            </p:cNvSpPr>
            <p:nvPr/>
          </p:nvSpPr>
          <p:spPr bwMode="auto">
            <a:xfrm>
              <a:off x="10772179" y="3079718"/>
              <a:ext cx="474806" cy="439306"/>
            </a:xfrm>
            <a:custGeom>
              <a:avLst/>
              <a:gdLst>
                <a:gd name="T0" fmla="*/ 53 w 200"/>
                <a:gd name="T1" fmla="*/ 183 h 185"/>
                <a:gd name="T2" fmla="*/ 73 w 200"/>
                <a:gd name="T3" fmla="*/ 185 h 185"/>
                <a:gd name="T4" fmla="*/ 200 w 200"/>
                <a:gd name="T5" fmla="*/ 70 h 185"/>
                <a:gd name="T6" fmla="*/ 130 w 200"/>
                <a:gd name="T7" fmla="*/ 0 h 185"/>
                <a:gd name="T8" fmla="*/ 0 w 200"/>
                <a:gd name="T9" fmla="*/ 130 h 185"/>
                <a:gd name="T10" fmla="*/ 53 w 200"/>
                <a:gd name="T11" fmla="*/ 18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85">
                  <a:moveTo>
                    <a:pt x="53" y="183"/>
                  </a:moveTo>
                  <a:cubicBezTo>
                    <a:pt x="59" y="184"/>
                    <a:pt x="66" y="185"/>
                    <a:pt x="73" y="185"/>
                  </a:cubicBezTo>
                  <a:cubicBezTo>
                    <a:pt x="139" y="185"/>
                    <a:pt x="194" y="135"/>
                    <a:pt x="200" y="7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53" y="183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307"/>
            <p:cNvSpPr>
              <a:spLocks/>
            </p:cNvSpPr>
            <p:nvPr/>
          </p:nvSpPr>
          <p:spPr bwMode="auto">
            <a:xfrm>
              <a:off x="10849094" y="3060490"/>
              <a:ext cx="251454" cy="251454"/>
            </a:xfrm>
            <a:custGeom>
              <a:avLst/>
              <a:gdLst>
                <a:gd name="T0" fmla="*/ 87 w 106"/>
                <a:gd name="T1" fmla="*/ 88 h 106"/>
                <a:gd name="T2" fmla="*/ 19 w 106"/>
                <a:gd name="T3" fmla="*/ 88 h 106"/>
                <a:gd name="T4" fmla="*/ 19 w 106"/>
                <a:gd name="T5" fmla="*/ 19 h 106"/>
                <a:gd name="T6" fmla="*/ 87 w 106"/>
                <a:gd name="T7" fmla="*/ 19 h 106"/>
                <a:gd name="T8" fmla="*/ 87 w 106"/>
                <a:gd name="T9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87" y="88"/>
                  </a:moveTo>
                  <a:cubicBezTo>
                    <a:pt x="68" y="106"/>
                    <a:pt x="38" y="106"/>
                    <a:pt x="19" y="88"/>
                  </a:cubicBezTo>
                  <a:cubicBezTo>
                    <a:pt x="0" y="69"/>
                    <a:pt x="0" y="38"/>
                    <a:pt x="19" y="19"/>
                  </a:cubicBez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6" y="69"/>
                    <a:pt x="87" y="8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308"/>
            <p:cNvSpPr>
              <a:spLocks/>
            </p:cNvSpPr>
            <p:nvPr/>
          </p:nvSpPr>
          <p:spPr bwMode="auto">
            <a:xfrm>
              <a:off x="10766263" y="3274967"/>
              <a:ext cx="119810" cy="121289"/>
            </a:xfrm>
            <a:custGeom>
              <a:avLst/>
              <a:gdLst>
                <a:gd name="T0" fmla="*/ 39 w 51"/>
                <a:gd name="T1" fmla="*/ 0 h 51"/>
                <a:gd name="T2" fmla="*/ 3 w 51"/>
                <a:gd name="T3" fmla="*/ 36 h 51"/>
                <a:gd name="T4" fmla="*/ 3 w 51"/>
                <a:gd name="T5" fmla="*/ 36 h 51"/>
                <a:gd name="T6" fmla="*/ 0 w 51"/>
                <a:gd name="T7" fmla="*/ 42 h 51"/>
                <a:gd name="T8" fmla="*/ 9 w 51"/>
                <a:gd name="T9" fmla="*/ 51 h 51"/>
                <a:gd name="T10" fmla="*/ 15 w 51"/>
                <a:gd name="T11" fmla="*/ 48 h 51"/>
                <a:gd name="T12" fmla="*/ 51 w 51"/>
                <a:gd name="T13" fmla="*/ 12 h 51"/>
                <a:gd name="T14" fmla="*/ 39 w 5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39" y="0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7"/>
                    <a:pt x="4" y="51"/>
                    <a:pt x="9" y="51"/>
                  </a:cubicBezTo>
                  <a:cubicBezTo>
                    <a:pt x="11" y="51"/>
                    <a:pt x="13" y="50"/>
                    <a:pt x="15" y="48"/>
                  </a:cubicBezTo>
                  <a:cubicBezTo>
                    <a:pt x="51" y="12"/>
                    <a:pt x="51" y="12"/>
                    <a:pt x="51" y="1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309"/>
            <p:cNvSpPr>
              <a:spLocks/>
            </p:cNvSpPr>
            <p:nvPr/>
          </p:nvSpPr>
          <p:spPr bwMode="auto">
            <a:xfrm>
              <a:off x="10880156" y="3091552"/>
              <a:ext cx="189331" cy="190810"/>
            </a:xfrm>
            <a:custGeom>
              <a:avLst/>
              <a:gdLst>
                <a:gd name="T0" fmla="*/ 77 w 80"/>
                <a:gd name="T1" fmla="*/ 25 h 80"/>
                <a:gd name="T2" fmla="*/ 68 w 80"/>
                <a:gd name="T3" fmla="*/ 12 h 80"/>
                <a:gd name="T4" fmla="*/ 55 w 80"/>
                <a:gd name="T5" fmla="*/ 4 h 80"/>
                <a:gd name="T6" fmla="*/ 40 w 80"/>
                <a:gd name="T7" fmla="*/ 0 h 80"/>
                <a:gd name="T8" fmla="*/ 24 w 80"/>
                <a:gd name="T9" fmla="*/ 4 h 80"/>
                <a:gd name="T10" fmla="*/ 12 w 80"/>
                <a:gd name="T11" fmla="*/ 12 h 80"/>
                <a:gd name="T12" fmla="*/ 3 w 80"/>
                <a:gd name="T13" fmla="*/ 25 h 80"/>
                <a:gd name="T14" fmla="*/ 0 w 80"/>
                <a:gd name="T15" fmla="*/ 40 h 80"/>
                <a:gd name="T16" fmla="*/ 3 w 80"/>
                <a:gd name="T17" fmla="*/ 56 h 80"/>
                <a:gd name="T18" fmla="*/ 12 w 80"/>
                <a:gd name="T19" fmla="*/ 69 h 80"/>
                <a:gd name="T20" fmla="*/ 24 w 80"/>
                <a:gd name="T21" fmla="*/ 77 h 80"/>
                <a:gd name="T22" fmla="*/ 40 w 80"/>
                <a:gd name="T23" fmla="*/ 80 h 80"/>
                <a:gd name="T24" fmla="*/ 55 w 80"/>
                <a:gd name="T25" fmla="*/ 77 h 80"/>
                <a:gd name="T26" fmla="*/ 68 w 80"/>
                <a:gd name="T27" fmla="*/ 69 h 80"/>
                <a:gd name="T28" fmla="*/ 77 w 80"/>
                <a:gd name="T29" fmla="*/ 56 h 80"/>
                <a:gd name="T30" fmla="*/ 80 w 80"/>
                <a:gd name="T31" fmla="*/ 40 h 80"/>
                <a:gd name="T32" fmla="*/ 77 w 80"/>
                <a:gd name="T3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77" y="25"/>
                  </a:moveTo>
                  <a:cubicBezTo>
                    <a:pt x="75" y="20"/>
                    <a:pt x="72" y="16"/>
                    <a:pt x="68" y="12"/>
                  </a:cubicBezTo>
                  <a:cubicBezTo>
                    <a:pt x="64" y="8"/>
                    <a:pt x="60" y="6"/>
                    <a:pt x="55" y="4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34" y="0"/>
                    <a:pt x="29" y="1"/>
                    <a:pt x="24" y="4"/>
                  </a:cubicBezTo>
                  <a:cubicBezTo>
                    <a:pt x="20" y="6"/>
                    <a:pt x="15" y="8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5"/>
                    <a:pt x="0" y="40"/>
                  </a:cubicBezTo>
                  <a:cubicBezTo>
                    <a:pt x="0" y="46"/>
                    <a:pt x="1" y="51"/>
                    <a:pt x="3" y="56"/>
                  </a:cubicBezTo>
                  <a:cubicBezTo>
                    <a:pt x="5" y="61"/>
                    <a:pt x="8" y="65"/>
                    <a:pt x="12" y="69"/>
                  </a:cubicBezTo>
                  <a:cubicBezTo>
                    <a:pt x="15" y="72"/>
                    <a:pt x="20" y="75"/>
                    <a:pt x="24" y="77"/>
                  </a:cubicBezTo>
                  <a:cubicBezTo>
                    <a:pt x="29" y="79"/>
                    <a:pt x="34" y="80"/>
                    <a:pt x="40" y="80"/>
                  </a:cubicBezTo>
                  <a:cubicBezTo>
                    <a:pt x="45" y="80"/>
                    <a:pt x="50" y="79"/>
                    <a:pt x="55" y="77"/>
                  </a:cubicBezTo>
                  <a:cubicBezTo>
                    <a:pt x="60" y="75"/>
                    <a:pt x="64" y="72"/>
                    <a:pt x="68" y="69"/>
                  </a:cubicBezTo>
                  <a:cubicBezTo>
                    <a:pt x="72" y="65"/>
                    <a:pt x="75" y="61"/>
                    <a:pt x="77" y="56"/>
                  </a:cubicBezTo>
                  <a:cubicBezTo>
                    <a:pt x="79" y="51"/>
                    <a:pt x="80" y="46"/>
                    <a:pt x="80" y="40"/>
                  </a:cubicBezTo>
                  <a:cubicBezTo>
                    <a:pt x="80" y="35"/>
                    <a:pt x="79" y="30"/>
                    <a:pt x="77" y="25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310"/>
            <p:cNvSpPr>
              <a:spLocks noEditPoints="1"/>
            </p:cNvSpPr>
            <p:nvPr/>
          </p:nvSpPr>
          <p:spPr bwMode="auto">
            <a:xfrm>
              <a:off x="10822470" y="3035345"/>
              <a:ext cx="303224" cy="303224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11 h 128"/>
                <a:gd name="T12" fmla="*/ 17 w 128"/>
                <a:gd name="T13" fmla="*/ 64 h 128"/>
                <a:gd name="T14" fmla="*/ 64 w 128"/>
                <a:gd name="T15" fmla="*/ 18 h 128"/>
                <a:gd name="T16" fmla="*/ 110 w 128"/>
                <a:gd name="T17" fmla="*/ 64 h 128"/>
                <a:gd name="T18" fmla="*/ 64 w 128"/>
                <a:gd name="T1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100"/>
                    <a:pt x="28" y="128"/>
                    <a:pt x="64" y="128"/>
                  </a:cubicBezTo>
                  <a:cubicBezTo>
                    <a:pt x="99" y="128"/>
                    <a:pt x="128" y="100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11"/>
                  </a:moveTo>
                  <a:cubicBezTo>
                    <a:pt x="38" y="111"/>
                    <a:pt x="17" y="90"/>
                    <a:pt x="17" y="64"/>
                  </a:cubicBezTo>
                  <a:cubicBezTo>
                    <a:pt x="17" y="39"/>
                    <a:pt x="38" y="18"/>
                    <a:pt x="64" y="18"/>
                  </a:cubicBezTo>
                  <a:cubicBezTo>
                    <a:pt x="90" y="18"/>
                    <a:pt x="110" y="39"/>
                    <a:pt x="110" y="64"/>
                  </a:cubicBezTo>
                  <a:cubicBezTo>
                    <a:pt x="110" y="90"/>
                    <a:pt x="90" y="111"/>
                    <a:pt x="64" y="111"/>
                  </a:cubicBezTo>
                  <a:close/>
                </a:path>
              </a:pathLst>
            </a:custGeom>
            <a:solidFill>
              <a:srgbClr val="67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02" y="140620"/>
            <a:ext cx="4751399" cy="6650492"/>
          </a:xfrm>
          <a:prstGeom prst="rect">
            <a:avLst/>
          </a:prstGeom>
        </p:spPr>
      </p:pic>
      <p:pic>
        <p:nvPicPr>
          <p:cNvPr id="71682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979863"/>
            <a:ext cx="32162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直線單箭頭接點 102"/>
          <p:cNvCxnSpPr>
            <a:stCxn id="24" idx="1"/>
            <a:endCxn id="22" idx="3"/>
          </p:cNvCxnSpPr>
          <p:nvPr/>
        </p:nvCxnSpPr>
        <p:spPr>
          <a:xfrm flipH="1">
            <a:off x="4257675" y="4386720"/>
            <a:ext cx="678020" cy="89171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8229600" y="6508750"/>
            <a:ext cx="1466850" cy="365125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88563" y="1303338"/>
            <a:ext cx="190341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校名及代碼不符時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以校名為準</a:t>
            </a:r>
          </a:p>
        </p:txBody>
      </p:sp>
      <p:cxnSp>
        <p:nvCxnSpPr>
          <p:cNvPr id="46" name="直線單箭頭接點 45"/>
          <p:cNvCxnSpPr>
            <a:stCxn id="18" idx="1"/>
          </p:cNvCxnSpPr>
          <p:nvPr/>
        </p:nvCxnSpPr>
        <p:spPr>
          <a:xfrm flipH="1" flipV="1">
            <a:off x="3383555" y="2691443"/>
            <a:ext cx="1517474" cy="2662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14" idx="1"/>
            <a:endCxn id="33" idx="3"/>
          </p:cNvCxnSpPr>
          <p:nvPr/>
        </p:nvCxnSpPr>
        <p:spPr>
          <a:xfrm flipH="1" flipV="1">
            <a:off x="3821113" y="1160463"/>
            <a:ext cx="1108679" cy="14309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89" name="群組 110"/>
          <p:cNvGrpSpPr>
            <a:grpSpLocks/>
          </p:cNvGrpSpPr>
          <p:nvPr/>
        </p:nvGrpSpPr>
        <p:grpSpPr bwMode="auto">
          <a:xfrm>
            <a:off x="136525" y="677863"/>
            <a:ext cx="3684588" cy="806450"/>
            <a:chOff x="245478" y="470397"/>
            <a:chExt cx="3684685" cy="804944"/>
          </a:xfrm>
        </p:grpSpPr>
        <p:sp>
          <p:nvSpPr>
            <p:cNvPr id="33" name="矩形 32"/>
            <p:cNvSpPr/>
            <p:nvPr/>
          </p:nvSpPr>
          <p:spPr>
            <a:xfrm>
              <a:off x="618551" y="628851"/>
              <a:ext cx="3311612" cy="64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填寫寄發「聯合免試入學現場登記分發通知單」之收件地址</a:t>
              </a:r>
              <a:endParaRPr lang="zh-TW" altLang="en-US" sz="1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71726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245478" y="470397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0" name="群組 108"/>
          <p:cNvGrpSpPr>
            <a:grpSpLocks/>
          </p:cNvGrpSpPr>
          <p:nvPr/>
        </p:nvGrpSpPr>
        <p:grpSpPr bwMode="auto">
          <a:xfrm>
            <a:off x="176213" y="3001963"/>
            <a:ext cx="4141787" cy="831850"/>
            <a:chOff x="175460" y="2630848"/>
            <a:chExt cx="4142129" cy="830997"/>
          </a:xfrm>
        </p:grpSpPr>
        <p:sp>
          <p:nvSpPr>
            <p:cNvPr id="30" name="矩形 29"/>
            <p:cNvSpPr/>
            <p:nvPr/>
          </p:nvSpPr>
          <p:spPr>
            <a:xfrm>
              <a:off x="519975" y="2630848"/>
              <a:ext cx="379761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請將學生「</a:t>
              </a:r>
              <a:r>
                <a:rPr lang="en-US" altLang="zh-TW" sz="1600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112</a:t>
              </a:r>
              <a:r>
                <a:rPr lang="zh-TW" altLang="zh-TW" sz="1600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學年</a:t>
              </a:r>
              <a:r>
                <a:rPr lang="zh-TW" altLang="zh-TW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度五專入學專用</a:t>
              </a: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聯合</a:t>
              </a:r>
              <a:r>
                <a:rPr lang="zh-TW" altLang="zh-TW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免試入學超額比序項目積分證明單</a:t>
              </a: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」中，</a:t>
              </a:r>
              <a:r>
                <a:rPr lang="en-US" altLang="zh-TW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已審核確認後之項目勾選。 </a:t>
              </a:r>
            </a:p>
          </p:txBody>
        </p:sp>
        <p:pic>
          <p:nvPicPr>
            <p:cNvPr id="71724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175460" y="2638525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1" name="群組 111"/>
          <p:cNvGrpSpPr>
            <a:grpSpLocks/>
          </p:cNvGrpSpPr>
          <p:nvPr/>
        </p:nvGrpSpPr>
        <p:grpSpPr bwMode="auto">
          <a:xfrm>
            <a:off x="136525" y="1627188"/>
            <a:ext cx="3240088" cy="650875"/>
            <a:chOff x="236638" y="1310861"/>
            <a:chExt cx="3239893" cy="650764"/>
          </a:xfrm>
        </p:grpSpPr>
        <p:sp>
          <p:nvSpPr>
            <p:cNvPr id="69" name="矩形 68"/>
            <p:cNvSpPr/>
            <p:nvPr/>
          </p:nvSpPr>
          <p:spPr>
            <a:xfrm>
              <a:off x="581105" y="1377525"/>
              <a:ext cx="2895426" cy="584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勾選是否填考</a:t>
              </a:r>
              <a:r>
                <a:rPr lang="en-US" altLang="zh-TW" sz="1600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112</a:t>
              </a:r>
              <a:r>
                <a:rPr lang="zh-TW" altLang="en-US" sz="1600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國中</a:t>
              </a: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教育會考並填寫國中會考准考證號碼</a:t>
              </a:r>
            </a:p>
          </p:txBody>
        </p:sp>
        <p:pic>
          <p:nvPicPr>
            <p:cNvPr id="71722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236638" y="1310861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92" name="Picture 6" descr="http://pic.qiantucdn.com/58pic/12/02/43/79x58PICsp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3517" r="54988" b="35648"/>
          <a:stretch>
            <a:fillRect/>
          </a:stretch>
        </p:blipFill>
        <p:spPr bwMode="auto">
          <a:xfrm>
            <a:off x="9829800" y="1104900"/>
            <a:ext cx="3349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93" name="群組 90"/>
          <p:cNvGrpSpPr>
            <a:grpSpLocks/>
          </p:cNvGrpSpPr>
          <p:nvPr/>
        </p:nvGrpSpPr>
        <p:grpSpPr bwMode="auto">
          <a:xfrm>
            <a:off x="10275888" y="309563"/>
            <a:ext cx="1479550" cy="488950"/>
            <a:chOff x="9791815" y="545859"/>
            <a:chExt cx="1479748" cy="488667"/>
          </a:xfrm>
        </p:grpSpPr>
        <p:sp>
          <p:nvSpPr>
            <p:cNvPr id="27" name="矩形 26"/>
            <p:cNvSpPr/>
            <p:nvPr/>
          </p:nvSpPr>
          <p:spPr>
            <a:xfrm>
              <a:off x="9941060" y="664852"/>
              <a:ext cx="1330503" cy="369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本會填寫</a:t>
              </a:r>
            </a:p>
          </p:txBody>
        </p:sp>
        <p:pic>
          <p:nvPicPr>
            <p:cNvPr id="71720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791815" y="545859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4" name="群組 94"/>
          <p:cNvGrpSpPr>
            <a:grpSpLocks/>
          </p:cNvGrpSpPr>
          <p:nvPr/>
        </p:nvGrpSpPr>
        <p:grpSpPr bwMode="auto">
          <a:xfrm>
            <a:off x="9915525" y="5455806"/>
            <a:ext cx="2063750" cy="955675"/>
            <a:chOff x="9708345" y="5783602"/>
            <a:chExt cx="2063523" cy="955494"/>
          </a:xfrm>
        </p:grpSpPr>
        <p:sp>
          <p:nvSpPr>
            <p:cNvPr id="29" name="矩形 28"/>
            <p:cNvSpPr/>
            <p:nvPr/>
          </p:nvSpPr>
          <p:spPr>
            <a:xfrm>
              <a:off x="9971841" y="5815346"/>
              <a:ext cx="1800027" cy="92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請報名免試生及</a:t>
              </a:r>
              <a:endPara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家長</a:t>
              </a: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監護人</a:t>
              </a:r>
              <a:r>
                <a:rPr lang="en-US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簽章</a:t>
              </a:r>
            </a:p>
          </p:txBody>
        </p:sp>
        <p:pic>
          <p:nvPicPr>
            <p:cNvPr id="71718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708345" y="5783602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5" name="群組 85"/>
          <p:cNvGrpSpPr>
            <a:grpSpLocks/>
          </p:cNvGrpSpPr>
          <p:nvPr/>
        </p:nvGrpSpPr>
        <p:grpSpPr bwMode="auto">
          <a:xfrm>
            <a:off x="10164763" y="3649663"/>
            <a:ext cx="1670050" cy="514350"/>
            <a:chOff x="9582055" y="3868201"/>
            <a:chExt cx="1669893" cy="514599"/>
          </a:xfrm>
        </p:grpSpPr>
        <p:sp>
          <p:nvSpPr>
            <p:cNvPr id="81" name="矩形 80"/>
            <p:cNvSpPr/>
            <p:nvPr/>
          </p:nvSpPr>
          <p:spPr>
            <a:xfrm>
              <a:off x="9921748" y="4012733"/>
              <a:ext cx="1330200" cy="370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委員會填寫</a:t>
              </a:r>
            </a:p>
          </p:txBody>
        </p:sp>
        <p:pic>
          <p:nvPicPr>
            <p:cNvPr id="71716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582055" y="3868201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4" name="直線單箭頭接點 83"/>
          <p:cNvCxnSpPr>
            <a:stCxn id="32" idx="3"/>
            <a:endCxn id="81" idx="1"/>
          </p:cNvCxnSpPr>
          <p:nvPr/>
        </p:nvCxnSpPr>
        <p:spPr>
          <a:xfrm flipV="1">
            <a:off x="9642401" y="3979069"/>
            <a:ext cx="862087" cy="279330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4" idx="3"/>
            <a:endCxn id="27" idx="1"/>
          </p:cNvCxnSpPr>
          <p:nvPr/>
        </p:nvCxnSpPr>
        <p:spPr>
          <a:xfrm flipV="1">
            <a:off x="9642402" y="613569"/>
            <a:ext cx="782711" cy="48062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36" idx="3"/>
            <a:endCxn id="29" idx="1"/>
          </p:cNvCxnSpPr>
          <p:nvPr/>
        </p:nvCxnSpPr>
        <p:spPr>
          <a:xfrm flipV="1">
            <a:off x="9642401" y="5949519"/>
            <a:ext cx="536649" cy="6767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9" name="文字方塊 109"/>
          <p:cNvSpPr txBox="1">
            <a:spLocks noChangeArrowheads="1"/>
          </p:cNvSpPr>
          <p:nvPr/>
        </p:nvSpPr>
        <p:spPr bwMode="auto">
          <a:xfrm>
            <a:off x="244475" y="180975"/>
            <a:ext cx="436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一般生報名表範例（白色）</a:t>
            </a:r>
          </a:p>
        </p:txBody>
      </p:sp>
      <p:grpSp>
        <p:nvGrpSpPr>
          <p:cNvPr id="71700" name="群組 114"/>
          <p:cNvGrpSpPr>
            <a:grpSpLocks/>
          </p:cNvGrpSpPr>
          <p:nvPr/>
        </p:nvGrpSpPr>
        <p:grpSpPr bwMode="auto">
          <a:xfrm>
            <a:off x="95251" y="5256262"/>
            <a:ext cx="2528887" cy="929680"/>
            <a:chOff x="130956" y="4709164"/>
            <a:chExt cx="2486220" cy="868315"/>
          </a:xfrm>
        </p:grpSpPr>
        <p:sp>
          <p:nvSpPr>
            <p:cNvPr id="116" name="矩形 115"/>
            <p:cNvSpPr/>
            <p:nvPr/>
          </p:nvSpPr>
          <p:spPr>
            <a:xfrm>
              <a:off x="469631" y="4715095"/>
              <a:ext cx="2147545" cy="862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defTabSz="96837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勾選黏貼在</a:t>
              </a:r>
              <a:r>
                <a:rPr lang="zh-TW" altLang="zh-TW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相關證明文件黏貼表</a:t>
              </a:r>
              <a:r>
                <a:rPr lang="zh-TW" altLang="en-US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中之證明文件。</a:t>
              </a:r>
            </a:p>
          </p:txBody>
        </p:sp>
        <p:pic>
          <p:nvPicPr>
            <p:cNvPr id="71714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130956" y="4709164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01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36100" y="63785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B6519CA-ADA0-48ED-9F02-F8AAC1460381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56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5699766" y="428625"/>
            <a:ext cx="2964892" cy="437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705832" y="437418"/>
            <a:ext cx="936570" cy="44842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肘形接點 8"/>
          <p:cNvCxnSpPr>
            <a:endCxn id="26" idx="2"/>
          </p:cNvCxnSpPr>
          <p:nvPr/>
        </p:nvCxnSpPr>
        <p:spPr>
          <a:xfrm>
            <a:off x="7651035" y="837401"/>
            <a:ext cx="3389234" cy="1113637"/>
          </a:xfrm>
          <a:prstGeom prst="bentConnector4">
            <a:avLst>
              <a:gd name="adj1" fmla="val 745"/>
              <a:gd name="adj2" fmla="val 12571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929792" y="2396894"/>
            <a:ext cx="3115081" cy="388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901029" y="2817582"/>
            <a:ext cx="2945740" cy="280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519488" y="3979863"/>
            <a:ext cx="738187" cy="2597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935695" y="3354416"/>
            <a:ext cx="2882899" cy="2064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" name="直線單箭頭接點 30"/>
          <p:cNvCxnSpPr>
            <a:stCxn id="22" idx="1"/>
            <a:endCxn id="116" idx="3"/>
          </p:cNvCxnSpPr>
          <p:nvPr/>
        </p:nvCxnSpPr>
        <p:spPr>
          <a:xfrm flipH="1">
            <a:off x="2624138" y="5278438"/>
            <a:ext cx="895350" cy="445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313664" y="3097775"/>
            <a:ext cx="1328737" cy="232124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911724" y="6508750"/>
            <a:ext cx="4730677" cy="234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94" y="2334888"/>
            <a:ext cx="2613460" cy="61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775" y="168005"/>
            <a:ext cx="4545491" cy="668999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82625" y="3060700"/>
            <a:ext cx="3063875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超額比序項目積分證明單</a:t>
            </a:r>
            <a:r>
              <a:rPr lang="zh-TW" altLang="en-US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正本審核確認後，加蓋學校章戳浮貼於此。</a:t>
            </a:r>
          </a:p>
        </p:txBody>
      </p:sp>
      <p:sp>
        <p:nvSpPr>
          <p:cNvPr id="22" name="矩形 21"/>
          <p:cNvSpPr/>
          <p:nvPr/>
        </p:nvSpPr>
        <p:spPr>
          <a:xfrm>
            <a:off x="962025" y="908050"/>
            <a:ext cx="24939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弱勢身分別限擇一勾選</a:t>
            </a:r>
          </a:p>
        </p:txBody>
      </p:sp>
      <p:sp>
        <p:nvSpPr>
          <p:cNvPr id="23" name="矩形 22"/>
          <p:cNvSpPr/>
          <p:nvPr/>
        </p:nvSpPr>
        <p:spPr>
          <a:xfrm>
            <a:off x="674688" y="1843088"/>
            <a:ext cx="2625725" cy="604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浮貼繳費證明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en-US" altLang="zh-TW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國中集體報名免貼</a:t>
            </a:r>
            <a:endParaRPr lang="zh-TW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74688" y="4584700"/>
            <a:ext cx="3151187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）浮貼全民英檢成</a:t>
            </a:r>
            <a:r>
              <a:rPr lang="zh-TW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績證明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zh-TW" altLang="zh-TW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11" name="文字方塊 25"/>
          <p:cNvSpPr txBox="1">
            <a:spLocks noChangeArrowheads="1"/>
          </p:cNvSpPr>
          <p:nvPr/>
        </p:nvSpPr>
        <p:spPr bwMode="auto">
          <a:xfrm>
            <a:off x="227013" y="261938"/>
            <a:ext cx="3567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一般生報名表範例（白色）</a:t>
            </a:r>
          </a:p>
        </p:txBody>
      </p:sp>
      <p:cxnSp>
        <p:nvCxnSpPr>
          <p:cNvPr id="27" name="直線單箭頭接點 26"/>
          <p:cNvCxnSpPr>
            <a:stCxn id="5" idx="1"/>
            <a:endCxn id="23" idx="3"/>
          </p:cNvCxnSpPr>
          <p:nvPr/>
        </p:nvCxnSpPr>
        <p:spPr>
          <a:xfrm flipH="1" flipV="1">
            <a:off x="3300413" y="2145507"/>
            <a:ext cx="1295400" cy="27750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13" idx="3"/>
          </p:cNvCxnSpPr>
          <p:nvPr/>
        </p:nvCxnSpPr>
        <p:spPr>
          <a:xfrm>
            <a:off x="3746500" y="3492500"/>
            <a:ext cx="1336675" cy="4635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24" idx="3"/>
          </p:cNvCxnSpPr>
          <p:nvPr/>
        </p:nvCxnSpPr>
        <p:spPr>
          <a:xfrm flipV="1">
            <a:off x="3825875" y="4525963"/>
            <a:ext cx="1695450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endCxn id="22" idx="3"/>
          </p:cNvCxnSpPr>
          <p:nvPr/>
        </p:nvCxnSpPr>
        <p:spPr>
          <a:xfrm flipH="1" flipV="1">
            <a:off x="3455988" y="1092716"/>
            <a:ext cx="1139826" cy="4552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6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487363" y="823913"/>
            <a:ext cx="4683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214313" y="1892300"/>
            <a:ext cx="4683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176213" y="3100388"/>
            <a:ext cx="487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209550" y="4421188"/>
            <a:ext cx="4683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20" name="群組 40"/>
          <p:cNvGrpSpPr>
            <a:grpSpLocks/>
          </p:cNvGrpSpPr>
          <p:nvPr/>
        </p:nvGrpSpPr>
        <p:grpSpPr bwMode="auto">
          <a:xfrm>
            <a:off x="7820025" y="2627313"/>
            <a:ext cx="4179888" cy="1157287"/>
            <a:chOff x="8008723" y="2930262"/>
            <a:chExt cx="4180577" cy="1158586"/>
          </a:xfrm>
        </p:grpSpPr>
        <p:sp>
          <p:nvSpPr>
            <p:cNvPr id="17" name="文字方塊 16"/>
            <p:cNvSpPr txBox="1"/>
            <p:nvPr/>
          </p:nvSpPr>
          <p:spPr>
            <a:xfrm>
              <a:off x="8643828" y="3750331"/>
              <a:ext cx="3264438" cy="338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zh-TW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浮貼</a:t>
              </a: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「弱勢身分」</a:t>
              </a:r>
              <a:r>
                <a:rPr lang="zh-TW" altLang="zh-TW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證明</a:t>
              </a: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影本</a:t>
              </a:r>
              <a:endParaRPr lang="zh-TW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550150" y="3133690"/>
              <a:ext cx="3272376" cy="338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en-US" altLang="zh-TW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zh-TW" altLang="en-US" sz="16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國中集體報名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免</a:t>
              </a:r>
              <a:r>
                <a:rPr lang="zh-TW" altLang="en-US" sz="16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貼畢業證書</a:t>
              </a:r>
              <a:endParaRPr lang="zh-TW" altLang="zh-TW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2" name="直線單箭頭接點 31"/>
            <p:cNvCxnSpPr>
              <a:stCxn id="15" idx="1"/>
            </p:cNvCxnSpPr>
            <p:nvPr/>
          </p:nvCxnSpPr>
          <p:spPr>
            <a:xfrm flipH="1" flipV="1">
              <a:off x="8008723" y="3160707"/>
              <a:ext cx="541427" cy="1414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stCxn id="17" idx="1"/>
            </p:cNvCxnSpPr>
            <p:nvPr/>
          </p:nvCxnSpPr>
          <p:spPr>
            <a:xfrm flipH="1" flipV="1">
              <a:off x="8008723" y="3764634"/>
              <a:ext cx="635105" cy="1557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732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09" t="46085" r="3516" b="38216"/>
            <a:stretch>
              <a:fillRect/>
            </a:stretch>
          </p:blipFill>
          <p:spPr bwMode="auto">
            <a:xfrm rot="20534815" flipH="1">
              <a:off x="11782070" y="2930262"/>
              <a:ext cx="340359" cy="26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3" name="Picture 2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09" t="46085" r="3516" b="38216"/>
            <a:stretch>
              <a:fillRect/>
            </a:stretch>
          </p:blipFill>
          <p:spPr bwMode="auto">
            <a:xfrm rot="20534815" flipH="1">
              <a:off x="11795993" y="3594552"/>
              <a:ext cx="393307" cy="31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文字方塊 51"/>
          <p:cNvSpPr txBox="1"/>
          <p:nvPr/>
        </p:nvSpPr>
        <p:spPr>
          <a:xfrm>
            <a:off x="8789988" y="4916488"/>
            <a:ext cx="3095625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）（</a:t>
            </a:r>
            <a:r>
              <a:rPr lang="en-US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）競賽證明文件影本</a:t>
            </a:r>
            <a:endParaRPr lang="zh-TW" altLang="zh-TW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3" name="直線單箭頭接點 52"/>
          <p:cNvCxnSpPr/>
          <p:nvPr/>
        </p:nvCxnSpPr>
        <p:spPr>
          <a:xfrm flipH="1">
            <a:off x="7988300" y="5046663"/>
            <a:ext cx="801688" cy="1746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23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19418412" flipH="1">
            <a:off x="11636375" y="4625975"/>
            <a:ext cx="44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直線單箭頭接點 57"/>
          <p:cNvCxnSpPr>
            <a:stCxn id="52" idx="1"/>
          </p:cNvCxnSpPr>
          <p:nvPr/>
        </p:nvCxnSpPr>
        <p:spPr>
          <a:xfrm flipH="1">
            <a:off x="7988300" y="5086350"/>
            <a:ext cx="801688" cy="5588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5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407525" y="63722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E98C5DB-3CFD-4199-882C-47E40E3FDBD3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57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4584620" y="1092995"/>
            <a:ext cx="4495800" cy="274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95813" y="2085181"/>
            <a:ext cx="4495800" cy="675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36" y="90438"/>
            <a:ext cx="4799442" cy="6758848"/>
          </a:xfrm>
          <a:prstGeom prst="rect">
            <a:avLst/>
          </a:prstGeom>
        </p:spPr>
      </p:pic>
      <p:pic>
        <p:nvPicPr>
          <p:cNvPr id="73730" name="圖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959225"/>
            <a:ext cx="321786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8229600" y="6508750"/>
            <a:ext cx="1466850" cy="365125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33000" y="1485900"/>
            <a:ext cx="1914525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校名及代碼不符時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以校名為準</a:t>
            </a:r>
          </a:p>
        </p:txBody>
      </p:sp>
      <p:cxnSp>
        <p:nvCxnSpPr>
          <p:cNvPr id="46" name="直線單箭頭接點 45"/>
          <p:cNvCxnSpPr>
            <a:stCxn id="18" idx="1"/>
          </p:cNvCxnSpPr>
          <p:nvPr/>
        </p:nvCxnSpPr>
        <p:spPr>
          <a:xfrm flipH="1" flipV="1">
            <a:off x="3337743" y="2645386"/>
            <a:ext cx="1564458" cy="3436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14" idx="1"/>
            <a:endCxn id="33" idx="3"/>
          </p:cNvCxnSpPr>
          <p:nvPr/>
        </p:nvCxnSpPr>
        <p:spPr>
          <a:xfrm flipH="1" flipV="1">
            <a:off x="3751263" y="1212057"/>
            <a:ext cx="1163060" cy="14118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36" name="群組 88"/>
          <p:cNvGrpSpPr>
            <a:grpSpLocks/>
          </p:cNvGrpSpPr>
          <p:nvPr/>
        </p:nvGrpSpPr>
        <p:grpSpPr bwMode="auto">
          <a:xfrm>
            <a:off x="153988" y="804863"/>
            <a:ext cx="3597275" cy="730250"/>
            <a:chOff x="271605" y="470397"/>
            <a:chExt cx="3596823" cy="730428"/>
          </a:xfrm>
        </p:grpSpPr>
        <p:sp>
          <p:nvSpPr>
            <p:cNvPr id="33" name="矩形 32"/>
            <p:cNvSpPr/>
            <p:nvPr/>
          </p:nvSpPr>
          <p:spPr>
            <a:xfrm>
              <a:off x="546207" y="554555"/>
              <a:ext cx="3322221" cy="646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填寫寄發「聯合免試入學現場登記分發通知單」之收件地址</a:t>
              </a:r>
              <a:endParaRPr lang="zh-TW" altLang="en-US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73772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271605" y="470397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37" name="群組 108"/>
          <p:cNvGrpSpPr>
            <a:grpSpLocks/>
          </p:cNvGrpSpPr>
          <p:nvPr/>
        </p:nvGrpSpPr>
        <p:grpSpPr bwMode="auto">
          <a:xfrm>
            <a:off x="261938" y="2938463"/>
            <a:ext cx="4056062" cy="831850"/>
            <a:chOff x="262550" y="2630848"/>
            <a:chExt cx="4055039" cy="830997"/>
          </a:xfrm>
        </p:grpSpPr>
        <p:sp>
          <p:nvSpPr>
            <p:cNvPr id="30" name="矩形 29"/>
            <p:cNvSpPr/>
            <p:nvPr/>
          </p:nvSpPr>
          <p:spPr>
            <a:xfrm>
              <a:off x="519660" y="2630848"/>
              <a:ext cx="3797929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請將學生「</a:t>
              </a:r>
              <a:r>
                <a:rPr lang="en-US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112</a:t>
              </a:r>
              <a:r>
                <a:rPr lang="zh-TW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學年</a:t>
              </a:r>
              <a:r>
                <a:rPr lang="zh-TW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度五專入學專用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聯合</a:t>
              </a:r>
              <a:r>
                <a:rPr lang="zh-TW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免試入學超額比序項目積分證明單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」中，</a:t>
              </a:r>
              <a: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已審核確認後之項目勾選。 </a:t>
              </a:r>
            </a:p>
          </p:txBody>
        </p:sp>
        <p:pic>
          <p:nvPicPr>
            <p:cNvPr id="73770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262550" y="2786577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矩形 55"/>
          <p:cNvSpPr/>
          <p:nvPr/>
        </p:nvSpPr>
        <p:spPr>
          <a:xfrm>
            <a:off x="716252" y="5300659"/>
            <a:ext cx="2144712" cy="9223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96837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勾選黏貼在</a:t>
            </a:r>
            <a:r>
              <a:rPr lang="zh-TW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相關證明文件黏貼表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中之證明文件。</a:t>
            </a:r>
          </a:p>
        </p:txBody>
      </p:sp>
      <p:cxnSp>
        <p:nvCxnSpPr>
          <p:cNvPr id="57" name="直線單箭頭接點 56"/>
          <p:cNvCxnSpPr>
            <a:stCxn id="25" idx="1"/>
            <a:endCxn id="56" idx="3"/>
          </p:cNvCxnSpPr>
          <p:nvPr/>
        </p:nvCxnSpPr>
        <p:spPr>
          <a:xfrm flipH="1">
            <a:off x="2860964" y="5249069"/>
            <a:ext cx="579149" cy="51275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0" name="Picture 6" descr="http://pic.qiantucdn.com/58pic/12/02/43/79x58PICsp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3517" r="54988" b="35648"/>
          <a:stretch>
            <a:fillRect/>
          </a:stretch>
        </p:blipFill>
        <p:spPr bwMode="auto">
          <a:xfrm>
            <a:off x="462511" y="5205413"/>
            <a:ext cx="3349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1" name="群組 86"/>
          <p:cNvGrpSpPr>
            <a:grpSpLocks/>
          </p:cNvGrpSpPr>
          <p:nvPr/>
        </p:nvGrpSpPr>
        <p:grpSpPr bwMode="auto">
          <a:xfrm>
            <a:off x="198438" y="1609725"/>
            <a:ext cx="3170237" cy="650875"/>
            <a:chOff x="306310" y="1310861"/>
            <a:chExt cx="3170221" cy="650764"/>
          </a:xfrm>
        </p:grpSpPr>
        <p:sp>
          <p:nvSpPr>
            <p:cNvPr id="69" name="矩形 68"/>
            <p:cNvSpPr/>
            <p:nvPr/>
          </p:nvSpPr>
          <p:spPr>
            <a:xfrm>
              <a:off x="580946" y="1377525"/>
              <a:ext cx="2895585" cy="584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勾選是否填考</a:t>
              </a:r>
              <a:r>
                <a:rPr lang="en-US" altLang="zh-TW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112</a:t>
              </a:r>
              <a:r>
                <a:rPr lang="zh-TW" altLang="en-US" sz="160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國中</a:t>
              </a:r>
              <a:r>
                <a:rPr lang="zh-TW" altLang="en-US" sz="16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教育會考並填寫國中會考准考證號碼</a:t>
              </a:r>
            </a:p>
          </p:txBody>
        </p:sp>
        <p:pic>
          <p:nvPicPr>
            <p:cNvPr id="73768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306310" y="1310861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42" name="群組 90"/>
          <p:cNvGrpSpPr>
            <a:grpSpLocks/>
          </p:cNvGrpSpPr>
          <p:nvPr/>
        </p:nvGrpSpPr>
        <p:grpSpPr bwMode="auto">
          <a:xfrm>
            <a:off x="10085388" y="342900"/>
            <a:ext cx="1466850" cy="450850"/>
            <a:chOff x="9658535" y="359616"/>
            <a:chExt cx="1467099" cy="452727"/>
          </a:xfrm>
        </p:grpSpPr>
        <p:sp>
          <p:nvSpPr>
            <p:cNvPr id="27" name="矩形 26"/>
            <p:cNvSpPr/>
            <p:nvPr/>
          </p:nvSpPr>
          <p:spPr>
            <a:xfrm>
              <a:off x="9795083" y="442510"/>
              <a:ext cx="1330551" cy="369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本會填寫</a:t>
              </a:r>
            </a:p>
          </p:txBody>
        </p:sp>
        <p:pic>
          <p:nvPicPr>
            <p:cNvPr id="73766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658535" y="359616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43" name="群組 94"/>
          <p:cNvGrpSpPr>
            <a:grpSpLocks/>
          </p:cNvGrpSpPr>
          <p:nvPr/>
        </p:nvGrpSpPr>
        <p:grpSpPr bwMode="auto">
          <a:xfrm>
            <a:off x="9853613" y="5549900"/>
            <a:ext cx="2103437" cy="687388"/>
            <a:chOff x="9815928" y="5741841"/>
            <a:chExt cx="2103563" cy="688092"/>
          </a:xfrm>
        </p:grpSpPr>
        <p:sp>
          <p:nvSpPr>
            <p:cNvPr id="29" name="矩形 28"/>
            <p:cNvSpPr/>
            <p:nvPr/>
          </p:nvSpPr>
          <p:spPr>
            <a:xfrm>
              <a:off x="9971512" y="5783158"/>
              <a:ext cx="1947979" cy="646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請報名免試生及</a:t>
              </a:r>
              <a:endParaRPr lang="en-US" altLang="zh-TW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家長</a:t>
              </a:r>
              <a:r>
                <a:rPr lang="en-US" altLang="zh-TW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監護人</a:t>
              </a:r>
              <a:r>
                <a:rPr lang="en-US" altLang="zh-TW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簽章</a:t>
              </a:r>
            </a:p>
          </p:txBody>
        </p:sp>
        <p:pic>
          <p:nvPicPr>
            <p:cNvPr id="73764" name="Picture 6" descr="http://pic.qiantucdn.com/58pic/12/02/43/79x58PICs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0" t="43517" r="54988" b="35648"/>
            <a:stretch>
              <a:fillRect/>
            </a:stretch>
          </p:blipFill>
          <p:spPr bwMode="auto">
            <a:xfrm>
              <a:off x="9815928" y="5741841"/>
              <a:ext cx="334978" cy="34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矩形 80"/>
          <p:cNvSpPr/>
          <p:nvPr/>
        </p:nvSpPr>
        <p:spPr bwMode="auto">
          <a:xfrm>
            <a:off x="10374313" y="3892550"/>
            <a:ext cx="1331912" cy="3698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委員會填寫</a:t>
            </a:r>
          </a:p>
        </p:txBody>
      </p:sp>
      <p:cxnSp>
        <p:nvCxnSpPr>
          <p:cNvPr id="84" name="直線單箭頭接點 83"/>
          <p:cNvCxnSpPr>
            <a:stCxn id="37" idx="3"/>
            <a:endCxn id="81" idx="1"/>
          </p:cNvCxnSpPr>
          <p:nvPr/>
        </p:nvCxnSpPr>
        <p:spPr>
          <a:xfrm flipV="1">
            <a:off x="9597301" y="4077494"/>
            <a:ext cx="777012" cy="185015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5" idx="3"/>
            <a:endCxn id="73766" idx="2"/>
          </p:cNvCxnSpPr>
          <p:nvPr/>
        </p:nvCxnSpPr>
        <p:spPr>
          <a:xfrm>
            <a:off x="9597302" y="617538"/>
            <a:ext cx="655547" cy="68348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34" idx="1"/>
            <a:endCxn id="25" idx="3"/>
          </p:cNvCxnSpPr>
          <p:nvPr/>
        </p:nvCxnSpPr>
        <p:spPr>
          <a:xfrm flipH="1">
            <a:off x="4200525" y="4261066"/>
            <a:ext cx="701675" cy="98800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6" name="文字方塊 84"/>
          <p:cNvSpPr txBox="1">
            <a:spLocks noChangeArrowheads="1"/>
          </p:cNvSpPr>
          <p:nvPr/>
        </p:nvSpPr>
        <p:spPr bwMode="auto">
          <a:xfrm>
            <a:off x="163513" y="261938"/>
            <a:ext cx="436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特種身分生報名表範例</a:t>
            </a:r>
            <a:r>
              <a:rPr lang="zh-TW" altLang="en-US" sz="2300" b="1" dirty="0">
                <a:solidFill>
                  <a:schemeClr val="bg1"/>
                </a:solidFill>
                <a:effectLst>
                  <a:glow rad="101600">
                    <a:schemeClr val="accent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（黃色）</a:t>
            </a:r>
          </a:p>
        </p:txBody>
      </p:sp>
      <p:sp>
        <p:nvSpPr>
          <p:cNvPr id="73749" name="投影片編號版面配置區 9"/>
          <p:cNvSpPr>
            <a:spLocks noGrp="1"/>
          </p:cNvSpPr>
          <p:nvPr>
            <p:ph type="sldNum" sz="quarter" idx="11"/>
          </p:nvPr>
        </p:nvSpPr>
        <p:spPr bwMode="auto">
          <a:xfrm>
            <a:off x="9426575" y="64039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93DE3D3-4892-4685-B259-DEE915C4580D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58</a:t>
            </a:fld>
            <a:endParaRPr lang="zh-TW" altLang="en-US" sz="2600" smtClean="0"/>
          </a:p>
        </p:txBody>
      </p:sp>
      <p:sp>
        <p:nvSpPr>
          <p:cNvPr id="4" name="矩形 3"/>
          <p:cNvSpPr/>
          <p:nvPr/>
        </p:nvSpPr>
        <p:spPr>
          <a:xfrm>
            <a:off x="5581650" y="441325"/>
            <a:ext cx="2883722" cy="363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506692" y="441325"/>
            <a:ext cx="1090610" cy="352425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3752" name="Picture 6" descr="http://pic.qiantucdn.com/58pic/12/02/43/79x58PICsp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3517" r="54988" b="35648"/>
          <a:stretch>
            <a:fillRect/>
          </a:stretch>
        </p:blipFill>
        <p:spPr bwMode="auto">
          <a:xfrm rot="1790733">
            <a:off x="9835163" y="1229227"/>
            <a:ext cx="334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肘形接點 7"/>
          <p:cNvCxnSpPr>
            <a:endCxn id="26" idx="2"/>
          </p:cNvCxnSpPr>
          <p:nvPr/>
        </p:nvCxnSpPr>
        <p:spPr>
          <a:xfrm>
            <a:off x="7469188" y="815975"/>
            <a:ext cx="3521075" cy="1316038"/>
          </a:xfrm>
          <a:prstGeom prst="bentConnector4">
            <a:avLst>
              <a:gd name="adj1" fmla="val 1122"/>
              <a:gd name="adj2" fmla="val 11736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914323" y="2449295"/>
            <a:ext cx="3060700" cy="34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902201" y="2837471"/>
            <a:ext cx="2829742" cy="303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440113" y="3959225"/>
            <a:ext cx="760412" cy="2579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902200" y="3100387"/>
            <a:ext cx="2827235" cy="2321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8147913" y="3103274"/>
            <a:ext cx="1449388" cy="231847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3760" name="Picture 6" descr="http://pic.qiantucdn.com/58pic/12/02/43/79x58PICsp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3517" r="54988" b="35648"/>
          <a:stretch>
            <a:fillRect/>
          </a:stretch>
        </p:blipFill>
        <p:spPr bwMode="auto">
          <a:xfrm rot="1790733">
            <a:off x="10201275" y="3579813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>
            <a:off x="4902200" y="6468627"/>
            <a:ext cx="4695101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3" name="直線單箭頭接點 42"/>
          <p:cNvCxnSpPr>
            <a:stCxn id="40" idx="3"/>
            <a:endCxn id="29" idx="1"/>
          </p:cNvCxnSpPr>
          <p:nvPr/>
        </p:nvCxnSpPr>
        <p:spPr>
          <a:xfrm flipV="1">
            <a:off x="9597301" y="5914232"/>
            <a:ext cx="411887" cy="7210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圖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30" y="2307829"/>
            <a:ext cx="2613460" cy="61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38" y="80638"/>
            <a:ext cx="4692650" cy="673646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60338" y="4062413"/>
            <a:ext cx="3668712" cy="9223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超額比序項目積分證明單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正本審核確認後，加蓋學校章戳浮貼於此。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27063" y="3241675"/>
            <a:ext cx="3197225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浮貼特種身分證明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en-US" altLang="zh-TW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原住民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免</a:t>
            </a:r>
            <a:r>
              <a:rPr lang="zh-TW" altLang="en-US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附證明文件</a:t>
            </a:r>
            <a:endParaRPr lang="zh-TW" altLang="zh-TW" sz="16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342313" y="4371975"/>
            <a:ext cx="37973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浮貼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「弱勢身分」</a:t>
            </a:r>
            <a:r>
              <a:rPr lang="zh-TW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證明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文件影本</a:t>
            </a:r>
            <a:endParaRPr lang="zh-TW" altLang="zh-TW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1850" y="1195388"/>
            <a:ext cx="24939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特種身分生限擇一勾選</a:t>
            </a:r>
          </a:p>
        </p:txBody>
      </p:sp>
      <p:sp>
        <p:nvSpPr>
          <p:cNvPr id="23" name="矩形 22"/>
          <p:cNvSpPr/>
          <p:nvPr/>
        </p:nvSpPr>
        <p:spPr>
          <a:xfrm>
            <a:off x="847725" y="2114550"/>
            <a:ext cx="3028950" cy="6048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浮貼繳費證明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en-US" altLang="zh-TW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國中集體報名免貼繳費證明</a:t>
            </a:r>
            <a:endParaRPr lang="zh-TW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44538" y="5365750"/>
            <a:ext cx="3206750" cy="3397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）浮貼全民英檢成</a:t>
            </a:r>
            <a:r>
              <a:rPr lang="zh-TW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績證明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zh-TW" altLang="zh-TW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63" name="文字方塊 25"/>
          <p:cNvSpPr txBox="1">
            <a:spLocks noChangeArrowheads="1"/>
          </p:cNvSpPr>
          <p:nvPr/>
        </p:nvSpPr>
        <p:spPr bwMode="auto">
          <a:xfrm>
            <a:off x="0" y="261938"/>
            <a:ext cx="436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特種身分生報名表範例</a:t>
            </a:r>
            <a:r>
              <a:rPr lang="zh-TW" altLang="en-US" sz="2300" b="1" dirty="0" smtClean="0">
                <a:solidFill>
                  <a:schemeClr val="bg1"/>
                </a:solidFill>
                <a:effectLst>
                  <a:glow rad="101600">
                    <a:schemeClr val="accent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（黃色）</a:t>
            </a:r>
          </a:p>
        </p:txBody>
      </p:sp>
      <p:cxnSp>
        <p:nvCxnSpPr>
          <p:cNvPr id="27" name="直線單箭頭接點 26"/>
          <p:cNvCxnSpPr>
            <a:stCxn id="5" idx="1"/>
            <a:endCxn id="23" idx="3"/>
          </p:cNvCxnSpPr>
          <p:nvPr/>
        </p:nvCxnSpPr>
        <p:spPr>
          <a:xfrm flipH="1" flipV="1">
            <a:off x="3876675" y="2416969"/>
            <a:ext cx="858983" cy="22625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8497888" y="3159125"/>
            <a:ext cx="3597275" cy="5857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浮貼學歷或同等學力證明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en-US" altLang="zh-TW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國中集體報名免附畢業證書影本</a:t>
            </a:r>
            <a:endParaRPr lang="zh-TW" altLang="zh-TW" sz="16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2" name="直線單箭頭接點 31"/>
          <p:cNvCxnSpPr>
            <a:stCxn id="15" idx="1"/>
          </p:cNvCxnSpPr>
          <p:nvPr/>
        </p:nvCxnSpPr>
        <p:spPr>
          <a:xfrm flipH="1" flipV="1">
            <a:off x="8018463" y="3154363"/>
            <a:ext cx="479425" cy="2984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7" idx="1"/>
          </p:cNvCxnSpPr>
          <p:nvPr/>
        </p:nvCxnSpPr>
        <p:spPr>
          <a:xfrm flipH="1" flipV="1">
            <a:off x="8083550" y="4252913"/>
            <a:ext cx="258763" cy="2889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16" idx="3"/>
          </p:cNvCxnSpPr>
          <p:nvPr/>
        </p:nvCxnSpPr>
        <p:spPr>
          <a:xfrm>
            <a:off x="3824288" y="3533775"/>
            <a:ext cx="2584450" cy="809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3835400" y="4651375"/>
            <a:ext cx="1460500" cy="587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24" idx="3"/>
          </p:cNvCxnSpPr>
          <p:nvPr/>
        </p:nvCxnSpPr>
        <p:spPr>
          <a:xfrm>
            <a:off x="3951288" y="5535613"/>
            <a:ext cx="1741487" cy="2254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3" idx="1"/>
            <a:endCxn id="22" idx="3"/>
          </p:cNvCxnSpPr>
          <p:nvPr/>
        </p:nvCxnSpPr>
        <p:spPr>
          <a:xfrm flipH="1">
            <a:off x="3325813" y="1256507"/>
            <a:ext cx="1385620" cy="1235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70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436563" y="1103313"/>
            <a:ext cx="469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1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530225" y="2003425"/>
            <a:ext cx="4683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2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1617141">
            <a:off x="-12700" y="3959225"/>
            <a:ext cx="469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407988" y="5310188"/>
            <a:ext cx="4683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4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1057748">
            <a:off x="239713" y="2925763"/>
            <a:ext cx="5810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5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20534815" flipH="1">
            <a:off x="11695113" y="4124325"/>
            <a:ext cx="3921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6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 rot="20534815" flipH="1">
            <a:off x="11718925" y="3081338"/>
            <a:ext cx="3937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831850" y="5935663"/>
            <a:ext cx="3094038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）浮貼競賽証明文件影本</a:t>
            </a:r>
            <a:endParaRPr lang="zh-TW" altLang="zh-TW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4778" name="Picture 2" descr="http://pic.qiantucdn.com/58pic/12/02/43/79x58PICs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9" t="46085" r="3516" b="38216"/>
          <a:stretch>
            <a:fillRect/>
          </a:stretch>
        </p:blipFill>
        <p:spPr bwMode="auto">
          <a:xfrm>
            <a:off x="446088" y="5867400"/>
            <a:ext cx="4683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線單箭頭接點 35"/>
          <p:cNvCxnSpPr>
            <a:stCxn id="34" idx="3"/>
          </p:cNvCxnSpPr>
          <p:nvPr/>
        </p:nvCxnSpPr>
        <p:spPr>
          <a:xfrm>
            <a:off x="3925888" y="6105525"/>
            <a:ext cx="1766887" cy="1682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80" name="投影片編號版面配置區 2"/>
          <p:cNvSpPr>
            <a:spLocks noGrp="1"/>
          </p:cNvSpPr>
          <p:nvPr>
            <p:ph type="sldNum" sz="quarter" idx="11"/>
          </p:nvPr>
        </p:nvSpPr>
        <p:spPr bwMode="auto">
          <a:xfrm>
            <a:off x="9388475" y="63595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A25A601-14D1-4B49-BF1B-2B7BEB3BBF45}" type="slidenum">
              <a:rPr lang="zh-TW" altLang="en-US" sz="2600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59</a:t>
            </a:fld>
            <a:endParaRPr lang="zh-TW" altLang="en-US" sz="2600" smtClean="0"/>
          </a:p>
        </p:txBody>
      </p:sp>
      <p:sp>
        <p:nvSpPr>
          <p:cNvPr id="3" name="矩形 2"/>
          <p:cNvSpPr/>
          <p:nvPr/>
        </p:nvSpPr>
        <p:spPr>
          <a:xfrm>
            <a:off x="4711433" y="1057276"/>
            <a:ext cx="4662755" cy="398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658" y="2300360"/>
            <a:ext cx="4638530" cy="685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1404938" y="1295400"/>
            <a:ext cx="9493250" cy="3749675"/>
            <a:chOff x="228" y="1312"/>
            <a:chExt cx="4428" cy="1748"/>
          </a:xfrm>
        </p:grpSpPr>
        <p:sp>
          <p:nvSpPr>
            <p:cNvPr id="14346" name="AutoShape 4"/>
            <p:cNvSpPr>
              <a:spLocks noChangeArrowheads="1"/>
            </p:cNvSpPr>
            <p:nvPr/>
          </p:nvSpPr>
          <p:spPr bwMode="gray">
            <a:xfrm>
              <a:off x="770" y="1441"/>
              <a:ext cx="3310" cy="366"/>
            </a:xfrm>
            <a:prstGeom prst="roundRect">
              <a:avLst>
                <a:gd name="adj" fmla="val 16667"/>
              </a:avLst>
            </a:prstGeom>
            <a:solidFill>
              <a:srgbClr val="B7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8921" name="AutoShape 5"/>
            <p:cNvSpPr>
              <a:spLocks noChangeArrowheads="1"/>
            </p:cNvSpPr>
            <p:nvPr/>
          </p:nvSpPr>
          <p:spPr bwMode="gray">
            <a:xfrm>
              <a:off x="2073" y="1312"/>
              <a:ext cx="2583" cy="59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五專招生名額</a:t>
              </a:r>
              <a:endPara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TW" sz="2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r>
                <a:rPr lang="zh-TW" altLang="en-US" sz="2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r>
                <a:rPr lang="zh-TW" altLang="en-US" sz="2600" b="1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起</a:t>
              </a:r>
              <a:r>
                <a:rPr lang="zh-TW" altLang="en-US" sz="2600" b="1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不再併入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高中職就學區</a:t>
              </a:r>
            </a:p>
          </p:txBody>
        </p:sp>
        <p:sp>
          <p:nvSpPr>
            <p:cNvPr id="14348" name="AutoShape 6"/>
            <p:cNvSpPr>
              <a:spLocks noChangeArrowheads="1"/>
            </p:cNvSpPr>
            <p:nvPr/>
          </p:nvSpPr>
          <p:spPr bwMode="gray">
            <a:xfrm>
              <a:off x="771" y="2058"/>
              <a:ext cx="3310" cy="366"/>
            </a:xfrm>
            <a:prstGeom prst="roundRect">
              <a:avLst>
                <a:gd name="adj" fmla="val 16667"/>
              </a:avLst>
            </a:prstGeom>
            <a:solidFill>
              <a:srgbClr val="B7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49" name="AutoShape 8"/>
            <p:cNvSpPr>
              <a:spLocks noChangeArrowheads="1"/>
            </p:cNvSpPr>
            <p:nvPr/>
          </p:nvSpPr>
          <p:spPr bwMode="gray">
            <a:xfrm>
              <a:off x="813" y="2694"/>
              <a:ext cx="3310" cy="366"/>
            </a:xfrm>
            <a:prstGeom prst="roundRect">
              <a:avLst>
                <a:gd name="adj" fmla="val 16667"/>
              </a:avLst>
            </a:prstGeom>
            <a:solidFill>
              <a:srgbClr val="B7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996" name="Oval 10"/>
            <p:cNvSpPr>
              <a:spLocks noChangeArrowheads="1"/>
            </p:cNvSpPr>
            <p:nvPr/>
          </p:nvSpPr>
          <p:spPr bwMode="gray">
            <a:xfrm>
              <a:off x="228" y="1514"/>
              <a:ext cx="1436" cy="143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TW" b="1" spc="150" dirty="0" smtClean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112</a:t>
              </a:r>
              <a:r>
                <a:rPr lang="zh-TW" altLang="en-US" b="1" spc="150" dirty="0" smtClean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學年</a:t>
              </a:r>
              <a:r>
                <a:rPr lang="zh-TW" altLang="en-US" b="1" spc="150" dirty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度五專</a:t>
              </a:r>
              <a:r>
                <a:rPr lang="en-US" altLang="zh-TW" b="1" spc="150" dirty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/>
              </a:r>
              <a:br>
                <a:rPr lang="en-US" altLang="zh-TW" b="1" spc="150" dirty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</a:br>
              <a:r>
                <a:rPr lang="zh-TW" altLang="en-US" b="1" spc="150" dirty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免試</a:t>
              </a:r>
              <a:r>
                <a:rPr lang="zh-TW" altLang="en-US" b="1" spc="150" dirty="0" smtClean="0">
                  <a:ln w="11430"/>
                  <a:solidFill>
                    <a:srgbClr val="0000FF"/>
                  </a:solidFill>
                  <a:effectLst>
                    <a:glow rad="101600">
                      <a:srgbClr val="FFC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標楷體" pitchFamily="65" charset="-120"/>
                </a:rPr>
                <a:t>入學招生</a:t>
              </a:r>
              <a:endParaRPr lang="zh-TW" altLang="en-US" b="1" spc="150" dirty="0">
                <a:ln w="11430"/>
                <a:solidFill>
                  <a:srgbClr val="0000FF"/>
                </a:solidFill>
                <a:effectLst>
                  <a:glow rad="1016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8923" name="AutoShape 7"/>
            <p:cNvSpPr>
              <a:spLocks noChangeArrowheads="1"/>
            </p:cNvSpPr>
            <p:nvPr/>
          </p:nvSpPr>
          <p:spPr bwMode="gray">
            <a:xfrm>
              <a:off x="2073" y="1972"/>
              <a:ext cx="2583" cy="617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lIns="45720" tIns="44450" rIns="45720" bIns="44450" anchor="ctr" anchorCtr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</a:t>
              </a:r>
              <a:r>
                <a:rPr lang="zh-TW" altLang="en-US" sz="26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</a:t>
              </a: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</a:t>
              </a:r>
              <a:r>
                <a:rPr lang="zh-TW" altLang="en-US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五專優先免試入學</a:t>
              </a:r>
              <a:endPara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招生名額佔五專入學管道無上限</a:t>
              </a:r>
              <a:endPara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平均為</a:t>
              </a:r>
              <a:r>
                <a:rPr lang="en-US" altLang="zh-TW" sz="26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85%</a:t>
              </a:r>
              <a:r>
                <a:rPr lang="zh-TW" altLang="en-US" sz="2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以上</a:t>
              </a:r>
              <a:endParaRPr lang="en-US" altLang="zh-TW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橢圓 2"/>
          <p:cNvSpPr/>
          <p:nvPr/>
        </p:nvSpPr>
        <p:spPr>
          <a:xfrm>
            <a:off x="4716463" y="1181100"/>
            <a:ext cx="803275" cy="746125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zh-TW" altLang="en-US" sz="3000" b="1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733925" y="2663825"/>
            <a:ext cx="803275" cy="746125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zh-TW" altLang="en-US" sz="3000" b="1" dirty="0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5275263" y="4202113"/>
            <a:ext cx="5641975" cy="15303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45720" tIns="44450" rIns="45720" bIns="4445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五專優先免試入學招生名額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未招滿則回流至</a:t>
            </a:r>
            <a:endParaRPr lang="en-US" altLang="zh-TW" sz="2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五專聯合免試入學</a:t>
            </a:r>
            <a:endParaRPr lang="en-US" altLang="zh-TW" sz="2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733925" y="4492625"/>
            <a:ext cx="803275" cy="746125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FFFFFF"/>
                </a:solidFill>
                <a:latin typeface="Tahoma" panose="020B060403050404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sz="3000" b="1" dirty="0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343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5" name="矩形 17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6</a:t>
            </a:r>
            <a:endParaRPr lang="zh-TW" altLang="en-US" sz="1800"/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id="{A1648BF9-F082-4F25-8E37-2C947C095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3" y="3912614"/>
            <a:ext cx="3416989" cy="3416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副標題 2"/>
          <p:cNvSpPr txBox="1">
            <a:spLocks/>
          </p:cNvSpPr>
          <p:nvPr/>
        </p:nvSpPr>
        <p:spPr bwMode="auto">
          <a:xfrm>
            <a:off x="1547813" y="2762250"/>
            <a:ext cx="10644187" cy="1346200"/>
          </a:xfrm>
          <a:prstGeom prst="rect">
            <a:avLst/>
          </a:prstGeom>
          <a:solidFill>
            <a:srgbClr val="B7F0FB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</a:p>
          <a:p>
            <a:pPr eaLnBrk="1" hangingPunct="1"/>
            <a:r>
              <a:rPr lang="en-US" altLang="zh-TW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endParaRPr lang="zh-TW" altLang="en-US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779" name="Picture 1" descr="F:\檢測\聯合會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76250"/>
            <a:ext cx="5441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39913"/>
            <a:ext cx="3690938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9800" y="3046413"/>
            <a:ext cx="8091488" cy="83978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　敬請指教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782" name="矩形 3"/>
          <p:cNvSpPr>
            <a:spLocks noChangeArrowheads="1"/>
          </p:cNvSpPr>
          <p:nvPr/>
        </p:nvSpPr>
        <p:spPr bwMode="auto">
          <a:xfrm>
            <a:off x="3611563" y="4267200"/>
            <a:ext cx="68278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dirty="0" smtClean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112</a:t>
            </a:r>
            <a:r>
              <a:rPr lang="zh-TW" altLang="en-US" sz="2600" b="1" dirty="0" smtClean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學年</a:t>
            </a:r>
            <a:r>
              <a:rPr lang="zh-TW" altLang="en-US" sz="2600" b="1" dirty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度北區五專聯合免試入學招生委員會</a:t>
            </a:r>
          </a:p>
        </p:txBody>
      </p:sp>
      <p:sp>
        <p:nvSpPr>
          <p:cNvPr id="75783" name="文字方塊 1"/>
          <p:cNvSpPr txBox="1">
            <a:spLocks noChangeArrowheads="1"/>
          </p:cNvSpPr>
          <p:nvPr/>
        </p:nvSpPr>
        <p:spPr bwMode="auto">
          <a:xfrm>
            <a:off x="3621088" y="4760913"/>
            <a:ext cx="62642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電   話：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02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2772-5333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2772-5182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傳   真：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（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02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2773-8881</a:t>
            </a:r>
            <a:r>
              <a:rPr lang="zh-TW" altLang="en-US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2773-1722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網   址：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https://www.jctv.ntut.edu.tw/enter5/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Tx/>
              <a:buNone/>
            </a:pPr>
            <a:r>
              <a:rPr lang="en-US" altLang="zh-TW" sz="2000" b="1">
                <a:latin typeface="華康中圓體" panose="020F0509000000000000" pitchFamily="49" charset="-120"/>
                <a:ea typeface="華康中圓體" panose="020F0509000000000000" pitchFamily="49" charset="-120"/>
              </a:rPr>
              <a:t>E-mail </a:t>
            </a:r>
            <a:r>
              <a:rPr lang="en-US" altLang="zh-TW" sz="2000">
                <a:latin typeface="華康中圓體" panose="020F0509000000000000" pitchFamily="49" charset="-120"/>
                <a:ea typeface="華康中圓體" panose="020F0509000000000000" pitchFamily="49" charset="-120"/>
              </a:rPr>
              <a:t>:enter5@ntut.edu.tw</a:t>
            </a:r>
            <a:endParaRPr lang="zh-TW" altLang="en-US" sz="200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7578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4760913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754285"/>
              </p:ext>
            </p:extLst>
          </p:nvPr>
        </p:nvGraphicFramePr>
        <p:xfrm>
          <a:off x="2063551" y="2333883"/>
          <a:ext cx="8118673" cy="426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173288" y="4224338"/>
            <a:ext cx="2881312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臺北市、新北市、基隆市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桃園市、新竹縣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市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</a:t>
            </a:r>
            <a:endParaRPr lang="en-US" altLang="zh-TW" sz="16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宜蘭縣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市</a:t>
            </a:r>
            <a:r>
              <a:rPr lang="en-US" altLang="zh-TW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、花蓮縣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市</a:t>
            </a:r>
            <a:r>
              <a:rPr lang="en-US" altLang="zh-TW" sz="1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 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</a:t>
            </a:r>
            <a:endParaRPr lang="en-US" altLang="zh-TW" sz="16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連江縣</a:t>
            </a:r>
            <a:endParaRPr lang="en-US" altLang="zh-TW" sz="1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1" name="文字方塊 1"/>
          <p:cNvSpPr txBox="1"/>
          <p:nvPr/>
        </p:nvSpPr>
        <p:spPr>
          <a:xfrm>
            <a:off x="7524749" y="3128963"/>
            <a:ext cx="2581275" cy="15113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95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500" b="1" u="sng" spc="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南區五專</a:t>
            </a:r>
            <a:r>
              <a:rPr lang="zh-TW" altLang="en-US" sz="2500" b="1" u="sng" spc="35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5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校</a:t>
            </a:r>
            <a:endParaRPr lang="en-US" altLang="zh-TW" sz="25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       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626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大陸長探</a:t>
            </a:r>
            <a:r>
              <a:rPr lang="zh-TW" altLang="en-US" sz="2000" b="1" spc="200" dirty="0" smtClean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生    </a:t>
            </a:r>
            <a:r>
              <a:rPr lang="en-US" altLang="zh-TW" sz="2000" b="1" dirty="0" smtClean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7</a:t>
            </a:r>
            <a:r>
              <a:rPr lang="zh-TW" altLang="en-US" sz="2000" b="1" dirty="0" smtClean="0">
                <a:solidFill>
                  <a:srgbClr val="E573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  <a:endParaRPr lang="en-US" altLang="zh-TW" sz="2000" b="1" dirty="0">
              <a:solidFill>
                <a:srgbClr val="E5731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841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•</a:t>
            </a:r>
            <a:r>
              <a:rPr lang="zh-TW" altLang="en-US" sz="2000" b="1" spc="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特種</a:t>
            </a:r>
            <a:r>
              <a:rPr lang="zh-TW" altLang="en-US" sz="2000" b="1" spc="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生       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129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名</a:t>
            </a: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(4/7)</a:t>
            </a:r>
            <a:endParaRPr lang="en-US" altLang="ja-JP" sz="400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2" name="矩形 8"/>
          <p:cNvSpPr>
            <a:spLocks noChangeArrowheads="1"/>
          </p:cNvSpPr>
          <p:nvPr/>
        </p:nvSpPr>
        <p:spPr bwMode="auto">
          <a:xfrm>
            <a:off x="0" y="1011238"/>
            <a:ext cx="12192000" cy="970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112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學年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度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全國三區五專聯合免試入學招生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學校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共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41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所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預定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招收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一般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1,244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名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、長期探親子女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21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名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、特種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身分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264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名</a:t>
            </a:r>
            <a:endParaRPr lang="zh-TW" altLang="en-US" sz="2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6391" name="矩形 7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7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文字方塊 27"/>
          <p:cNvSpPr txBox="1">
            <a:spLocks noChangeArrowheads="1"/>
          </p:cNvSpPr>
          <p:nvPr/>
        </p:nvSpPr>
        <p:spPr bwMode="auto">
          <a:xfrm>
            <a:off x="7679450" y="29531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Tahoma" panose="020B0604030504040204" pitchFamily="34" charset="0"/>
                <a:cs typeface="Tahoma" panose="020B0604030504040204" pitchFamily="34" charset="0"/>
              </a:rPr>
              <a:t>No</a:t>
            </a:r>
            <a:endParaRPr lang="zh-TW" altLang="en-US" sz="18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6" name="文字方塊 28"/>
          <p:cNvSpPr txBox="1">
            <a:spLocks noChangeArrowheads="1"/>
          </p:cNvSpPr>
          <p:nvPr/>
        </p:nvSpPr>
        <p:spPr bwMode="auto">
          <a:xfrm>
            <a:off x="7679449" y="61991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Tahoma" panose="020B0604030504040204" pitchFamily="34" charset="0"/>
                <a:cs typeface="Tahoma" panose="020B0604030504040204" pitchFamily="34" charset="0"/>
              </a:rPr>
              <a:t>No</a:t>
            </a:r>
            <a:endParaRPr lang="zh-TW" altLang="en-US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148682" y="143345"/>
            <a:ext cx="5229660" cy="6493992"/>
            <a:chOff x="2148682" y="143345"/>
            <a:chExt cx="5229660" cy="6493992"/>
          </a:xfrm>
        </p:grpSpPr>
        <p:sp>
          <p:nvSpPr>
            <p:cNvPr id="3" name="圓角矩形 2"/>
            <p:cNvSpPr/>
            <p:nvPr/>
          </p:nvSpPr>
          <p:spPr bwMode="auto">
            <a:xfrm>
              <a:off x="2160230" y="143345"/>
              <a:ext cx="5218112" cy="72231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112.1.16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購買或網路下載五專聯合免試入學招生簡章</a:t>
              </a: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2160230" y="2460409"/>
              <a:ext cx="5218112" cy="723901"/>
            </a:xfrm>
            <a:prstGeom prst="roundRect">
              <a:avLst/>
            </a:prstGeom>
            <a:solidFill>
              <a:srgbClr val="D6EC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112.7.7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五專招生學校寄發現場登記分發報到通知單</a:t>
              </a:r>
            </a:p>
          </p:txBody>
        </p:sp>
        <p:sp>
          <p:nvSpPr>
            <p:cNvPr id="6" name="圓角矩形 5"/>
            <p:cNvSpPr/>
            <p:nvPr/>
          </p:nvSpPr>
          <p:spPr bwMode="auto">
            <a:xfrm>
              <a:off x="2160230" y="3543664"/>
              <a:ext cx="5218112" cy="723901"/>
            </a:xfrm>
            <a:prstGeom prst="roundRect">
              <a:avLst/>
            </a:prstGeom>
            <a:solidFill>
              <a:srgbClr val="F2E5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112.7.7  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第一次公告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現場登記分發報到名單、登記時間及地點</a:t>
              </a:r>
            </a:p>
          </p:txBody>
        </p:sp>
        <p:sp>
          <p:nvSpPr>
            <p:cNvPr id="7" name="圓角矩形 6"/>
            <p:cNvSpPr/>
            <p:nvPr/>
          </p:nvSpPr>
          <p:spPr bwMode="auto">
            <a:xfrm>
              <a:off x="2160230" y="4606926"/>
              <a:ext cx="5218112" cy="722313"/>
            </a:xfrm>
            <a:prstGeom prst="roundRect">
              <a:avLst/>
            </a:prstGeom>
            <a:solidFill>
              <a:srgbClr val="ECF1F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112.7.11  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第二次公告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現場登記分發報到名單、登記時間及地點</a:t>
              </a:r>
            </a:p>
          </p:txBody>
        </p:sp>
        <p:sp>
          <p:nvSpPr>
            <p:cNvPr id="8" name="圓角矩形 7"/>
            <p:cNvSpPr/>
            <p:nvPr/>
          </p:nvSpPr>
          <p:spPr bwMode="auto">
            <a:xfrm>
              <a:off x="2148682" y="5651500"/>
              <a:ext cx="5218112" cy="985837"/>
            </a:xfrm>
            <a:prstGeom prst="roundRect">
              <a:avLst/>
            </a:prstGeom>
            <a:solidFill>
              <a:srgbClr val="FFEF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112.7.12  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現場登記分發</a:t>
              </a:r>
              <a:endPara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免試生依通知單之指定時間、地點參加現場登記分發報到</a:t>
              </a:r>
            </a:p>
          </p:txBody>
        </p:sp>
        <p:sp>
          <p:nvSpPr>
            <p:cNvPr id="29" name="圓角矩形 28"/>
            <p:cNvSpPr/>
            <p:nvPr/>
          </p:nvSpPr>
          <p:spPr bwMode="auto">
            <a:xfrm>
              <a:off x="2160230" y="1150144"/>
              <a:ext cx="5218112" cy="950912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通訊報名 </a:t>
              </a:r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112.6.21~6.30 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現場報名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112.7.2~7.3</a:t>
              </a:r>
              <a:endPara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各區限擇一所五專招生學校提出申請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626475" y="1114602"/>
            <a:ext cx="1795319" cy="5383828"/>
            <a:chOff x="8626475" y="1114602"/>
            <a:chExt cx="1795319" cy="5383828"/>
          </a:xfrm>
        </p:grpSpPr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8647113" y="5790405"/>
              <a:ext cx="1768475" cy="7080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分發結果</a:t>
              </a:r>
              <a:r>
                <a:rPr lang="en-US" altLang="zh-TW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未獲錄取</a:t>
              </a: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8626475" y="3933825"/>
              <a:ext cx="1728788" cy="113982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可參加</a:t>
              </a:r>
              <a:r>
                <a:rPr lang="en-US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/>
              </a:r>
              <a:br>
                <a:rPr lang="en-US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</a:br>
              <a:r>
                <a:rPr lang="zh-TW" altLang="en-US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免試續招</a:t>
              </a:r>
              <a:endParaRPr lang="en-US" altLang="zh-TW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112.7.17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後</a:t>
              </a:r>
              <a:endPara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8626475" y="2379663"/>
              <a:ext cx="1768475" cy="8239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未達參加現場登記分發標準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8653319" y="1114602"/>
              <a:ext cx="1768475" cy="101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auto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112.6.22</a:t>
              </a:r>
              <a:endPara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公告實際</a:t>
              </a:r>
              <a:endParaRPr lang="en-US" altLang="zh-TW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auto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招生名額</a:t>
              </a:r>
              <a:endParaRPr lang="zh-TW" altLang="en-US" dirty="0"/>
            </a:p>
          </p:txBody>
        </p:sp>
      </p:grpSp>
      <p:sp>
        <p:nvSpPr>
          <p:cNvPr id="18439" name="Rectangle 2"/>
          <p:cNvSpPr txBox="1">
            <a:spLocks noChangeArrowheads="1"/>
          </p:cNvSpPr>
          <p:nvPr/>
        </p:nvSpPr>
        <p:spPr bwMode="auto">
          <a:xfrm>
            <a:off x="363832" y="161925"/>
            <a:ext cx="1565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(5/7)</a:t>
            </a:r>
            <a:endParaRPr lang="en-US" altLang="ja-JP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1" name="矩形 33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8</a:t>
            </a:r>
            <a:endParaRPr lang="zh-TW" altLang="en-US" sz="1800"/>
          </a:p>
        </p:txBody>
      </p:sp>
      <p:sp>
        <p:nvSpPr>
          <p:cNvPr id="33" name="KSO_Shape"/>
          <p:cNvSpPr>
            <a:spLocks/>
          </p:cNvSpPr>
          <p:nvPr/>
        </p:nvSpPr>
        <p:spPr bwMode="auto">
          <a:xfrm>
            <a:off x="7527602" y="2527477"/>
            <a:ext cx="943620" cy="589763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0033CC"/>
          </a:solidFill>
          <a:ln w="19050">
            <a:solidFill>
              <a:schemeClr val="tx1"/>
            </a:solidFill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KSO_Shape"/>
          <p:cNvSpPr>
            <a:spLocks/>
          </p:cNvSpPr>
          <p:nvPr/>
        </p:nvSpPr>
        <p:spPr bwMode="auto">
          <a:xfrm rot="10800000">
            <a:off x="7527602" y="1381119"/>
            <a:ext cx="943620" cy="589763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E57316"/>
          </a:solidFill>
          <a:ln w="19050">
            <a:solidFill>
              <a:schemeClr val="tx1"/>
            </a:solidFill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KSO_Shape"/>
          <p:cNvSpPr>
            <a:spLocks/>
          </p:cNvSpPr>
          <p:nvPr/>
        </p:nvSpPr>
        <p:spPr bwMode="auto">
          <a:xfrm>
            <a:off x="7541859" y="5724198"/>
            <a:ext cx="943620" cy="589763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0033CC"/>
          </a:solidFill>
          <a:ln w="19050">
            <a:solidFill>
              <a:schemeClr val="tx1"/>
            </a:solidFill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KSO_Shape"/>
          <p:cNvSpPr>
            <a:spLocks/>
          </p:cNvSpPr>
          <p:nvPr/>
        </p:nvSpPr>
        <p:spPr bwMode="auto">
          <a:xfrm rot="5400000">
            <a:off x="9173378" y="3391292"/>
            <a:ext cx="674668" cy="421668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KSO_Shape"/>
          <p:cNvSpPr>
            <a:spLocks/>
          </p:cNvSpPr>
          <p:nvPr/>
        </p:nvSpPr>
        <p:spPr bwMode="auto">
          <a:xfrm rot="16200000">
            <a:off x="9194016" y="5255732"/>
            <a:ext cx="674668" cy="421668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  <a:ex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8"/>
          <p:cNvSpPr>
            <a:spLocks noChangeArrowheads="1"/>
          </p:cNvSpPr>
          <p:nvPr/>
        </p:nvSpPr>
        <p:spPr bwMode="auto">
          <a:xfrm>
            <a:off x="4372086" y="139783"/>
            <a:ext cx="6118079" cy="6943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TW" altLang="en-US" sz="4500" b="1" spc="150" dirty="0">
              <a:ln w="11430"/>
              <a:solidFill>
                <a:schemeClr val="bg1"/>
              </a:solidFill>
              <a:effectLst>
                <a:glow rad="101600">
                  <a:srgbClr val="0033CC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327025" y="185738"/>
            <a:ext cx="913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、五專聯合免試入學 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(6/7)</a:t>
            </a:r>
            <a:endParaRPr lang="en-US" altLang="ja-JP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11680825" y="6199188"/>
            <a:ext cx="352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600" b="1" u="sng"/>
              <a:t>9</a:t>
            </a:r>
            <a:endParaRPr lang="zh-TW" altLang="en-US" sz="1800"/>
          </a:p>
        </p:txBody>
      </p:sp>
      <p:grpSp>
        <p:nvGrpSpPr>
          <p:cNvPr id="18" name="群組 17"/>
          <p:cNvGrpSpPr/>
          <p:nvPr/>
        </p:nvGrpSpPr>
        <p:grpSpPr>
          <a:xfrm>
            <a:off x="2689047" y="1043652"/>
            <a:ext cx="8441753" cy="5647661"/>
            <a:chOff x="3068929" y="545260"/>
            <a:chExt cx="8441753" cy="5647661"/>
          </a:xfrm>
        </p:grpSpPr>
        <p:grpSp>
          <p:nvGrpSpPr>
            <p:cNvPr id="19" name="组合 1"/>
            <p:cNvGrpSpPr/>
            <p:nvPr/>
          </p:nvGrpSpPr>
          <p:grpSpPr>
            <a:xfrm>
              <a:off x="3068931" y="545260"/>
              <a:ext cx="8441751" cy="1713846"/>
              <a:chOff x="3657505" y="545260"/>
              <a:chExt cx="6234554" cy="1713846"/>
            </a:xfrm>
          </p:grpSpPr>
          <p:sp>
            <p:nvSpPr>
              <p:cNvPr id="32" name="直角三角形 31"/>
              <p:cNvSpPr/>
              <p:nvPr/>
            </p:nvSpPr>
            <p:spPr>
              <a:xfrm>
                <a:off x="3875691" y="1961097"/>
                <a:ext cx="68195" cy="116317"/>
              </a:xfrm>
              <a:prstGeom prst="rtTriangle">
                <a:avLst/>
              </a:pr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14"/>
              <p:cNvSpPr/>
              <p:nvPr/>
            </p:nvSpPr>
            <p:spPr>
              <a:xfrm flipH="1" flipV="1">
                <a:off x="3657505" y="676620"/>
                <a:ext cx="6234554" cy="1582486"/>
              </a:xfrm>
              <a:custGeom>
                <a:avLst/>
                <a:gdLst>
                  <a:gd name="connsiteX0" fmla="*/ 0 w 10085294"/>
                  <a:gd name="connsiteY0" fmla="*/ 5132846 h 5132846"/>
                  <a:gd name="connsiteX1" fmla="*/ 10085294 w 10085294"/>
                  <a:gd name="connsiteY1" fmla="*/ 5132846 h 5132846"/>
                  <a:gd name="connsiteX2" fmla="*/ 10085294 w 10085294"/>
                  <a:gd name="connsiteY2" fmla="*/ 1018046 h 5132846"/>
                  <a:gd name="connsiteX3" fmla="*/ 0 w 10085294"/>
                  <a:gd name="connsiteY3" fmla="*/ 0 h 5132846"/>
                  <a:gd name="connsiteX4" fmla="*/ 0 w 10085294"/>
                  <a:gd name="connsiteY4" fmla="*/ 1018046 h 5132846"/>
                  <a:gd name="connsiteX0" fmla="*/ 0 w 10085294"/>
                  <a:gd name="connsiteY0" fmla="*/ 4670898 h 4670898"/>
                  <a:gd name="connsiteX1" fmla="*/ 10085294 w 10085294"/>
                  <a:gd name="connsiteY1" fmla="*/ 4670898 h 4670898"/>
                  <a:gd name="connsiteX2" fmla="*/ 10085294 w 10085294"/>
                  <a:gd name="connsiteY2" fmla="*/ 556098 h 4670898"/>
                  <a:gd name="connsiteX3" fmla="*/ 0 w 10085294"/>
                  <a:gd name="connsiteY3" fmla="*/ 0 h 4670898"/>
                  <a:gd name="connsiteX4" fmla="*/ 0 w 10085294"/>
                  <a:gd name="connsiteY4" fmla="*/ 556098 h 4670898"/>
                  <a:gd name="connsiteX5" fmla="*/ 0 w 10085294"/>
                  <a:gd name="connsiteY5" fmla="*/ 4670898 h 467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85294" h="4670898">
                    <a:moveTo>
                      <a:pt x="0" y="4670898"/>
                    </a:moveTo>
                    <a:lnTo>
                      <a:pt x="10085294" y="4670898"/>
                    </a:lnTo>
                    <a:lnTo>
                      <a:pt x="10085294" y="556098"/>
                    </a:lnTo>
                    <a:lnTo>
                      <a:pt x="0" y="0"/>
                    </a:lnTo>
                    <a:lnTo>
                      <a:pt x="0" y="556098"/>
                    </a:lnTo>
                    <a:lnTo>
                      <a:pt x="0" y="46708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15"/>
              <p:cNvSpPr/>
              <p:nvPr/>
            </p:nvSpPr>
            <p:spPr>
              <a:xfrm rot="5400000">
                <a:off x="3738708" y="628759"/>
                <a:ext cx="940828" cy="773829"/>
              </a:xfrm>
              <a:custGeom>
                <a:avLst/>
                <a:gdLst>
                  <a:gd name="connsiteX0" fmla="*/ 0 w 2096086"/>
                  <a:gd name="connsiteY0" fmla="*/ 0 h 952671"/>
                  <a:gd name="connsiteX1" fmla="*/ 1917340 w 2096086"/>
                  <a:gd name="connsiteY1" fmla="*/ 0 h 952671"/>
                  <a:gd name="connsiteX2" fmla="*/ 2096086 w 2096086"/>
                  <a:gd name="connsiteY2" fmla="*/ 952671 h 952671"/>
                  <a:gd name="connsiteX3" fmla="*/ 0 w 2096086"/>
                  <a:gd name="connsiteY3" fmla="*/ 952671 h 95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6086" h="952671">
                    <a:moveTo>
                      <a:pt x="0" y="0"/>
                    </a:moveTo>
                    <a:lnTo>
                      <a:pt x="1917340" y="0"/>
                    </a:lnTo>
                    <a:lnTo>
                      <a:pt x="2096086" y="952671"/>
                    </a:lnTo>
                    <a:lnTo>
                      <a:pt x="0" y="952671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17"/>
              <p:cNvSpPr txBox="1"/>
              <p:nvPr/>
            </p:nvSpPr>
            <p:spPr>
              <a:xfrm>
                <a:off x="3835183" y="676620"/>
                <a:ext cx="747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 smtClean="0">
                    <a:ln w="1905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altLang="zh-TW" sz="3200" b="1" dirty="0" smtClean="0">
                    <a:ln w="1905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18"/>
              <p:cNvSpPr txBox="1"/>
              <p:nvPr/>
            </p:nvSpPr>
            <p:spPr>
              <a:xfrm>
                <a:off x="4680982" y="757733"/>
                <a:ext cx="5090545" cy="126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各五專學校自定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「登記分發人數倍率（至多</a:t>
                </a:r>
                <a:r>
                  <a:rPr lang="en-US" altLang="zh-TW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倍）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為該校通知參加現場登記分發免試生人數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校通知登記分發人數之倍率</a:t>
                </a:r>
                <a:r>
                  <a:rPr lang="en-US" altLang="zh-TW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請參考簡章第</a:t>
                </a: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24-40</a:t>
                </a:r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頁</a:t>
                </a:r>
                <a:r>
                  <a:rPr lang="en-US" altLang="zh-TW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0" name="组合 1"/>
            <p:cNvGrpSpPr/>
            <p:nvPr/>
          </p:nvGrpSpPr>
          <p:grpSpPr>
            <a:xfrm>
              <a:off x="3068930" y="2398572"/>
              <a:ext cx="8441751" cy="1554915"/>
              <a:chOff x="3657504" y="407242"/>
              <a:chExt cx="6234554" cy="1554915"/>
            </a:xfrm>
          </p:grpSpPr>
          <p:sp>
            <p:nvSpPr>
              <p:cNvPr id="28" name="任意多边形 14"/>
              <p:cNvSpPr/>
              <p:nvPr/>
            </p:nvSpPr>
            <p:spPr>
              <a:xfrm flipH="1" flipV="1">
                <a:off x="3657504" y="538602"/>
                <a:ext cx="6234554" cy="1423555"/>
              </a:xfrm>
              <a:custGeom>
                <a:avLst/>
                <a:gdLst>
                  <a:gd name="connsiteX0" fmla="*/ 0 w 10085294"/>
                  <a:gd name="connsiteY0" fmla="*/ 5132846 h 5132846"/>
                  <a:gd name="connsiteX1" fmla="*/ 10085294 w 10085294"/>
                  <a:gd name="connsiteY1" fmla="*/ 5132846 h 5132846"/>
                  <a:gd name="connsiteX2" fmla="*/ 10085294 w 10085294"/>
                  <a:gd name="connsiteY2" fmla="*/ 1018046 h 5132846"/>
                  <a:gd name="connsiteX3" fmla="*/ 0 w 10085294"/>
                  <a:gd name="connsiteY3" fmla="*/ 0 h 5132846"/>
                  <a:gd name="connsiteX4" fmla="*/ 0 w 10085294"/>
                  <a:gd name="connsiteY4" fmla="*/ 1018046 h 5132846"/>
                  <a:gd name="connsiteX0" fmla="*/ 0 w 10085294"/>
                  <a:gd name="connsiteY0" fmla="*/ 4670898 h 4670898"/>
                  <a:gd name="connsiteX1" fmla="*/ 10085294 w 10085294"/>
                  <a:gd name="connsiteY1" fmla="*/ 4670898 h 4670898"/>
                  <a:gd name="connsiteX2" fmla="*/ 10085294 w 10085294"/>
                  <a:gd name="connsiteY2" fmla="*/ 556098 h 4670898"/>
                  <a:gd name="connsiteX3" fmla="*/ 0 w 10085294"/>
                  <a:gd name="connsiteY3" fmla="*/ 0 h 4670898"/>
                  <a:gd name="connsiteX4" fmla="*/ 0 w 10085294"/>
                  <a:gd name="connsiteY4" fmla="*/ 556098 h 4670898"/>
                  <a:gd name="connsiteX5" fmla="*/ 0 w 10085294"/>
                  <a:gd name="connsiteY5" fmla="*/ 4670898 h 467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85294" h="4670898">
                    <a:moveTo>
                      <a:pt x="0" y="4670898"/>
                    </a:moveTo>
                    <a:lnTo>
                      <a:pt x="10085294" y="4670898"/>
                    </a:lnTo>
                    <a:lnTo>
                      <a:pt x="10085294" y="556098"/>
                    </a:lnTo>
                    <a:lnTo>
                      <a:pt x="0" y="0"/>
                    </a:lnTo>
                    <a:lnTo>
                      <a:pt x="0" y="556098"/>
                    </a:lnTo>
                    <a:lnTo>
                      <a:pt x="0" y="46708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15"/>
              <p:cNvSpPr/>
              <p:nvPr/>
            </p:nvSpPr>
            <p:spPr>
              <a:xfrm rot="5400000">
                <a:off x="3738708" y="490741"/>
                <a:ext cx="940828" cy="773829"/>
              </a:xfrm>
              <a:custGeom>
                <a:avLst/>
                <a:gdLst>
                  <a:gd name="connsiteX0" fmla="*/ 0 w 2096086"/>
                  <a:gd name="connsiteY0" fmla="*/ 0 h 952671"/>
                  <a:gd name="connsiteX1" fmla="*/ 1917340 w 2096086"/>
                  <a:gd name="connsiteY1" fmla="*/ 0 h 952671"/>
                  <a:gd name="connsiteX2" fmla="*/ 2096086 w 2096086"/>
                  <a:gd name="connsiteY2" fmla="*/ 952671 h 952671"/>
                  <a:gd name="connsiteX3" fmla="*/ 0 w 2096086"/>
                  <a:gd name="connsiteY3" fmla="*/ 952671 h 95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6086" h="952671">
                    <a:moveTo>
                      <a:pt x="0" y="0"/>
                    </a:moveTo>
                    <a:lnTo>
                      <a:pt x="1917340" y="0"/>
                    </a:lnTo>
                    <a:lnTo>
                      <a:pt x="2096086" y="952671"/>
                    </a:lnTo>
                    <a:lnTo>
                      <a:pt x="0" y="952671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17"/>
              <p:cNvSpPr txBox="1"/>
              <p:nvPr/>
            </p:nvSpPr>
            <p:spPr>
              <a:xfrm>
                <a:off x="3835184" y="538602"/>
                <a:ext cx="747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3200" b="1">
                    <a:ln w="1905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0</a:t>
                </a:r>
                <a:r>
                  <a:rPr lang="en-US" altLang="zh-TW" dirty="0"/>
                  <a:t>2</a:t>
                </a:r>
                <a:endParaRPr lang="zh-CN" altLang="en-US" dirty="0"/>
              </a:p>
            </p:txBody>
          </p:sp>
          <p:sp>
            <p:nvSpPr>
              <p:cNvPr id="31" name="文本框 18"/>
              <p:cNvSpPr txBox="1"/>
              <p:nvPr/>
            </p:nvSpPr>
            <p:spPr>
              <a:xfrm>
                <a:off x="4680984" y="776313"/>
                <a:ext cx="5090545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依免試生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「超額比序總積分」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「同分比序項目順序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進行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比序取得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「免試生分發順位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endPara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1" name="组合 1"/>
            <p:cNvGrpSpPr/>
            <p:nvPr/>
          </p:nvGrpSpPr>
          <p:grpSpPr>
            <a:xfrm>
              <a:off x="3068929" y="4074081"/>
              <a:ext cx="8441751" cy="2118840"/>
              <a:chOff x="3657504" y="131194"/>
              <a:chExt cx="6234554" cy="2118840"/>
            </a:xfrm>
          </p:grpSpPr>
          <p:sp>
            <p:nvSpPr>
              <p:cNvPr id="23" name="任意多边形 14"/>
              <p:cNvSpPr/>
              <p:nvPr/>
            </p:nvSpPr>
            <p:spPr>
              <a:xfrm flipH="1" flipV="1">
                <a:off x="3657504" y="262553"/>
                <a:ext cx="6234554" cy="1987481"/>
              </a:xfrm>
              <a:custGeom>
                <a:avLst/>
                <a:gdLst>
                  <a:gd name="connsiteX0" fmla="*/ 0 w 10085294"/>
                  <a:gd name="connsiteY0" fmla="*/ 5132846 h 5132846"/>
                  <a:gd name="connsiteX1" fmla="*/ 10085294 w 10085294"/>
                  <a:gd name="connsiteY1" fmla="*/ 5132846 h 5132846"/>
                  <a:gd name="connsiteX2" fmla="*/ 10085294 w 10085294"/>
                  <a:gd name="connsiteY2" fmla="*/ 1018046 h 5132846"/>
                  <a:gd name="connsiteX3" fmla="*/ 0 w 10085294"/>
                  <a:gd name="connsiteY3" fmla="*/ 0 h 5132846"/>
                  <a:gd name="connsiteX4" fmla="*/ 0 w 10085294"/>
                  <a:gd name="connsiteY4" fmla="*/ 1018046 h 5132846"/>
                  <a:gd name="connsiteX0" fmla="*/ 0 w 10085294"/>
                  <a:gd name="connsiteY0" fmla="*/ 4670898 h 4670898"/>
                  <a:gd name="connsiteX1" fmla="*/ 10085294 w 10085294"/>
                  <a:gd name="connsiteY1" fmla="*/ 4670898 h 4670898"/>
                  <a:gd name="connsiteX2" fmla="*/ 10085294 w 10085294"/>
                  <a:gd name="connsiteY2" fmla="*/ 556098 h 4670898"/>
                  <a:gd name="connsiteX3" fmla="*/ 0 w 10085294"/>
                  <a:gd name="connsiteY3" fmla="*/ 0 h 4670898"/>
                  <a:gd name="connsiteX4" fmla="*/ 0 w 10085294"/>
                  <a:gd name="connsiteY4" fmla="*/ 556098 h 4670898"/>
                  <a:gd name="connsiteX5" fmla="*/ 0 w 10085294"/>
                  <a:gd name="connsiteY5" fmla="*/ 4670898 h 467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85294" h="4670898">
                    <a:moveTo>
                      <a:pt x="0" y="4670898"/>
                    </a:moveTo>
                    <a:lnTo>
                      <a:pt x="10085294" y="4670898"/>
                    </a:lnTo>
                    <a:lnTo>
                      <a:pt x="10085294" y="556098"/>
                    </a:lnTo>
                    <a:lnTo>
                      <a:pt x="0" y="0"/>
                    </a:lnTo>
                    <a:lnTo>
                      <a:pt x="0" y="556098"/>
                    </a:lnTo>
                    <a:lnTo>
                      <a:pt x="0" y="46708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15"/>
              <p:cNvSpPr/>
              <p:nvPr/>
            </p:nvSpPr>
            <p:spPr>
              <a:xfrm rot="5400000">
                <a:off x="3738708" y="214693"/>
                <a:ext cx="940828" cy="773829"/>
              </a:xfrm>
              <a:custGeom>
                <a:avLst/>
                <a:gdLst>
                  <a:gd name="connsiteX0" fmla="*/ 0 w 2096086"/>
                  <a:gd name="connsiteY0" fmla="*/ 0 h 952671"/>
                  <a:gd name="connsiteX1" fmla="*/ 1917340 w 2096086"/>
                  <a:gd name="connsiteY1" fmla="*/ 0 h 952671"/>
                  <a:gd name="connsiteX2" fmla="*/ 2096086 w 2096086"/>
                  <a:gd name="connsiteY2" fmla="*/ 952671 h 952671"/>
                  <a:gd name="connsiteX3" fmla="*/ 0 w 2096086"/>
                  <a:gd name="connsiteY3" fmla="*/ 952671 h 95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6086" h="952671">
                    <a:moveTo>
                      <a:pt x="0" y="0"/>
                    </a:moveTo>
                    <a:lnTo>
                      <a:pt x="1917340" y="0"/>
                    </a:lnTo>
                    <a:lnTo>
                      <a:pt x="2096086" y="952671"/>
                    </a:lnTo>
                    <a:lnTo>
                      <a:pt x="0" y="952671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17"/>
              <p:cNvSpPr txBox="1"/>
              <p:nvPr/>
            </p:nvSpPr>
            <p:spPr>
              <a:xfrm>
                <a:off x="3835183" y="262554"/>
                <a:ext cx="747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3200" b="1">
                    <a:ln w="1905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0</a:t>
                </a:r>
                <a:r>
                  <a:rPr lang="en-US" altLang="zh-TW" dirty="0"/>
                  <a:t>3</a:t>
                </a:r>
                <a:endParaRPr lang="zh-CN" altLang="en-US" dirty="0"/>
              </a:p>
            </p:txBody>
          </p:sp>
          <p:sp>
            <p:nvSpPr>
              <p:cNvPr id="26" name="文本框 18"/>
              <p:cNvSpPr txBox="1"/>
              <p:nvPr/>
            </p:nvSpPr>
            <p:spPr>
              <a:xfrm>
                <a:off x="4691627" y="302327"/>
                <a:ext cx="5090545" cy="1733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免試生依「聯合免試入學成績暨現場登記分發報到通知單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」所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分發梯次、時間、地點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至報名學校參加現場登記</a:t>
                </a:r>
                <a:r>
                  <a:rPr lang="zh-TW" altLang="en-US" sz="2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分發。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免試生依分發順位選擇科別，以撕榜方式完成分發報到。</a:t>
                </a:r>
              </a:p>
            </p:txBody>
          </p:sp>
        </p:grpSp>
      </p:grpSp>
      <p:grpSp>
        <p:nvGrpSpPr>
          <p:cNvPr id="43" name="组合 7"/>
          <p:cNvGrpSpPr/>
          <p:nvPr/>
        </p:nvGrpSpPr>
        <p:grpSpPr>
          <a:xfrm>
            <a:off x="-180050" y="1268152"/>
            <a:ext cx="3023417" cy="1489346"/>
            <a:chOff x="-114537" y="2209995"/>
            <a:chExt cx="12258691" cy="2935606"/>
          </a:xfrm>
        </p:grpSpPr>
        <p:sp>
          <p:nvSpPr>
            <p:cNvPr id="44" name="任意多边形 8"/>
            <p:cNvSpPr/>
            <p:nvPr/>
          </p:nvSpPr>
          <p:spPr>
            <a:xfrm rot="15408217">
              <a:off x="8946610" y="1659598"/>
              <a:ext cx="2337876" cy="4057212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10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9"/>
            <p:cNvSpPr/>
            <p:nvPr/>
          </p:nvSpPr>
          <p:spPr>
            <a:xfrm rot="13639288">
              <a:off x="8169100" y="2755195"/>
              <a:ext cx="1961850" cy="2818962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10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11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12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13"/>
          <p:cNvSpPr txBox="1"/>
          <p:nvPr/>
        </p:nvSpPr>
        <p:spPr>
          <a:xfrm>
            <a:off x="160527" y="1450737"/>
            <a:ext cx="218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現場登記分發作業方式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40494</TotalTime>
  <Words>8796</Words>
  <Application>Microsoft Office PowerPoint</Application>
  <PresentationFormat>寬螢幕</PresentationFormat>
  <Paragraphs>979</Paragraphs>
  <Slides>60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82" baseType="lpstr">
      <vt:lpstr>Aharoni</vt:lpstr>
      <vt:lpstr>Arial Unicode MS</vt:lpstr>
      <vt:lpstr>Cordia New</vt:lpstr>
      <vt:lpstr>Gill Sans</vt:lpstr>
      <vt:lpstr>微软雅黑</vt:lpstr>
      <vt:lpstr>Roboto Condensed</vt:lpstr>
      <vt:lpstr>新細明體</vt:lpstr>
      <vt:lpstr>Arial</vt:lpstr>
      <vt:lpstr>Calibri</vt:lpstr>
      <vt:lpstr>Calibri Light</vt:lpstr>
      <vt:lpstr>Ebrima</vt:lpstr>
      <vt:lpstr>Rockwell</vt:lpstr>
      <vt:lpstr>SimSun</vt:lpstr>
      <vt:lpstr>SimSun</vt:lpstr>
      <vt:lpstr>Tahoma</vt:lpstr>
      <vt:lpstr>Times New Roman</vt:lpstr>
      <vt:lpstr>Verdana</vt:lpstr>
      <vt:lpstr>Wingdings</vt:lpstr>
      <vt:lpstr>華康中圓體</vt:lpstr>
      <vt:lpstr>微軟正黑體</vt:lpstr>
      <vt:lpstr>標楷體</vt:lpstr>
      <vt:lpstr>Office 佈景主題</vt:lpstr>
      <vt:lpstr>PowerPoint 簡報</vt:lpstr>
      <vt:lpstr>簡報大綱</vt:lpstr>
      <vt:lpstr>僅適用參加 112招生學年度服務學習積分採計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(貳) 、北區五專聯合免試入學預定招生名額（１/2）</vt:lpstr>
      <vt:lpstr>(貳) 、北區五專聯合免試入學預定招生名額（2/2）</vt:lpstr>
      <vt:lpstr>PowerPoint 簡報</vt:lpstr>
      <vt:lpstr>PowerPoint 簡報</vt:lpstr>
      <vt:lpstr>PowerPoint 簡報</vt:lpstr>
      <vt:lpstr>(肆) 、招生資訊－簡章查詢與下載</vt:lpstr>
      <vt:lpstr>(伍) 、國中學校協助事項</vt:lpstr>
      <vt:lpstr>(陸)、報名作業－報名資格（1/12）</vt:lpstr>
      <vt:lpstr>PowerPoint 簡報</vt:lpstr>
      <vt:lpstr>PowerPoint 簡報</vt:lpstr>
      <vt:lpstr>(陸) 、報名作業－報名方式（4/12）</vt:lpstr>
      <vt:lpstr>(陸) 、報名作業－報名方式（5/12）</vt:lpstr>
      <vt:lpstr>(陸) 、報名作業-報名方式（6/12）</vt:lpstr>
      <vt:lpstr>(陸) 、報名作業－報名費繳交說明（7/12）</vt:lpstr>
      <vt:lpstr>(陸) 、報名作業-集體報名應繳報名資料（8/12）</vt:lpstr>
      <vt:lpstr>(陸) 、報名作業-集體報名應繳報名資料（9/12）</vt:lpstr>
      <vt:lpstr>(陸) 、報名作業-集體報名應繳報名資料（10/12）</vt:lpstr>
      <vt:lpstr>(陸) 、報名作業-集體報名應繳報名資料（11/12）</vt:lpstr>
      <vt:lpstr>(陸) 、報名作業-集體報名應繳報名資料（12/12）</vt:lpstr>
      <vt:lpstr>PowerPoint 簡報</vt:lpstr>
      <vt:lpstr>(柒)、成績採計與計算-多元學習表現（2/9） </vt:lpstr>
      <vt:lpstr>(柒)、成績採計與計算-多元學習表現（3/9）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(玖)、現場登記分發作業（1/6）</vt:lpstr>
      <vt:lpstr>(玖) 、現場登記分發作業（2/6）</vt:lpstr>
      <vt:lpstr>PowerPoint 簡報</vt:lpstr>
      <vt:lpstr>PowerPoint 簡報</vt:lpstr>
      <vt:lpstr>(玖) 、現場登記分發作業（5/6）</vt:lpstr>
      <vt:lpstr>(玖) 、現場登記分發作業（6/6）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免試入學報名作業說明</dc:title>
  <dc:creator>吳麗珠</dc:creator>
  <cp:lastModifiedBy>楊蓀薇</cp:lastModifiedBy>
  <cp:revision>921</cp:revision>
  <cp:lastPrinted>2022-04-12T06:05:43Z</cp:lastPrinted>
  <dcterms:created xsi:type="dcterms:W3CDTF">2016-04-01T05:47:41Z</dcterms:created>
  <dcterms:modified xsi:type="dcterms:W3CDTF">2023-03-22T02:05:54Z</dcterms:modified>
</cp:coreProperties>
</file>