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1"/>
  </p:notesMasterIdLst>
  <p:handoutMasterIdLst>
    <p:handoutMasterId r:id="rId72"/>
  </p:handoutMasterIdLst>
  <p:sldIdLst>
    <p:sldId id="512" r:id="rId2"/>
    <p:sldId id="513" r:id="rId3"/>
    <p:sldId id="514" r:id="rId4"/>
    <p:sldId id="515" r:id="rId5"/>
    <p:sldId id="516" r:id="rId6"/>
    <p:sldId id="517" r:id="rId7"/>
    <p:sldId id="518" r:id="rId8"/>
    <p:sldId id="519" r:id="rId9"/>
    <p:sldId id="520" r:id="rId10"/>
    <p:sldId id="521" r:id="rId11"/>
    <p:sldId id="522" r:id="rId12"/>
    <p:sldId id="523" r:id="rId13"/>
    <p:sldId id="524" r:id="rId14"/>
    <p:sldId id="533" r:id="rId15"/>
    <p:sldId id="534" r:id="rId16"/>
    <p:sldId id="535" r:id="rId17"/>
    <p:sldId id="536" r:id="rId18"/>
    <p:sldId id="537" r:id="rId19"/>
    <p:sldId id="538" r:id="rId20"/>
    <p:sldId id="531" r:id="rId21"/>
    <p:sldId id="532" r:id="rId22"/>
    <p:sldId id="434" r:id="rId23"/>
    <p:sldId id="454" r:id="rId24"/>
    <p:sldId id="542" r:id="rId25"/>
    <p:sldId id="543" r:id="rId26"/>
    <p:sldId id="457" r:id="rId27"/>
    <p:sldId id="541" r:id="rId28"/>
    <p:sldId id="451" r:id="rId29"/>
    <p:sldId id="452" r:id="rId30"/>
    <p:sldId id="440" r:id="rId31"/>
    <p:sldId id="504" r:id="rId32"/>
    <p:sldId id="455" r:id="rId33"/>
    <p:sldId id="460" r:id="rId34"/>
    <p:sldId id="459" r:id="rId35"/>
    <p:sldId id="458" r:id="rId36"/>
    <p:sldId id="461" r:id="rId37"/>
    <p:sldId id="464" r:id="rId38"/>
    <p:sldId id="540" r:id="rId39"/>
    <p:sldId id="499" r:id="rId40"/>
    <p:sldId id="467" r:id="rId41"/>
    <p:sldId id="463" r:id="rId42"/>
    <p:sldId id="465" r:id="rId43"/>
    <p:sldId id="466" r:id="rId44"/>
    <p:sldId id="469" r:id="rId45"/>
    <p:sldId id="472" r:id="rId46"/>
    <p:sldId id="470" r:id="rId47"/>
    <p:sldId id="471" r:id="rId48"/>
    <p:sldId id="474" r:id="rId49"/>
    <p:sldId id="480" r:id="rId50"/>
    <p:sldId id="501" r:id="rId51"/>
    <p:sldId id="503" r:id="rId52"/>
    <p:sldId id="477" r:id="rId53"/>
    <p:sldId id="476" r:id="rId54"/>
    <p:sldId id="478" r:id="rId55"/>
    <p:sldId id="479" r:id="rId56"/>
    <p:sldId id="481" r:id="rId57"/>
    <p:sldId id="508" r:id="rId58"/>
    <p:sldId id="509" r:id="rId59"/>
    <p:sldId id="484" r:id="rId60"/>
    <p:sldId id="486" r:id="rId61"/>
    <p:sldId id="488" r:id="rId62"/>
    <p:sldId id="489" r:id="rId63"/>
    <p:sldId id="490" r:id="rId64"/>
    <p:sldId id="492" r:id="rId65"/>
    <p:sldId id="493" r:id="rId66"/>
    <p:sldId id="494" r:id="rId67"/>
    <p:sldId id="495" r:id="rId68"/>
    <p:sldId id="496" r:id="rId69"/>
    <p:sldId id="272" r:id="rId70"/>
  </p:sldIdLst>
  <p:sldSz cx="12192000" cy="6858000"/>
  <p:notesSz cx="6797675" cy="9926638"/>
  <p:embeddedFontLst>
    <p:embeddedFont>
      <p:font typeface="華康儷楷書" panose="03000509000000000000" pitchFamily="65" charset="-120"/>
      <p:regular r:id="rId73"/>
    </p:embeddedFont>
    <p:embeddedFont>
      <p:font typeface="華康中黑體" panose="020B0509000000000000" pitchFamily="49" charset="-120"/>
      <p:regular r:id="rId74"/>
    </p:embeddedFont>
    <p:embeddedFont>
      <p:font typeface="Calibri Light" panose="020F0302020204030204" pitchFamily="34" charset="0"/>
      <p:regular r:id="rId75"/>
      <p:italic r:id="rId76"/>
    </p:embeddedFont>
    <p:embeddedFont>
      <p:font typeface="華康隸書體W7" panose="03000709000000000000" pitchFamily="65" charset="-120"/>
      <p:regular r:id="rId77"/>
    </p:embeddedFont>
    <p:embeddedFont>
      <p:font typeface="華康正顏楷體W5" panose="03000509000000000000" pitchFamily="65" charset="-120"/>
      <p:regular r:id="rId78"/>
    </p:embeddedFont>
    <p:embeddedFont>
      <p:font typeface="Calibri" panose="020F0502020204030204" pitchFamily="34" charset="0"/>
      <p:regular r:id="rId79"/>
      <p:bold r:id="rId80"/>
      <p:italic r:id="rId81"/>
      <p:boldItalic r:id="rId82"/>
    </p:embeddedFont>
    <p:embeddedFont>
      <p:font typeface="Bookman Old Style" panose="02050604050505020204" pitchFamily="18" charset="0"/>
      <p:regular r:id="rId83"/>
      <p:bold r:id="rId84"/>
      <p:italic r:id="rId85"/>
      <p:boldItalic r:id="rId86"/>
    </p:embeddedFont>
    <p:embeddedFont>
      <p:font typeface="華康新篆體" panose="030F0509000000000000" pitchFamily="65" charset="-120"/>
      <p:regular r:id="rId87"/>
    </p:embeddedFont>
    <p:embeddedFont>
      <p:font typeface="微軟正黑體" panose="020B0604030504040204" pitchFamily="34" charset="-120"/>
      <p:regular r:id="rId88"/>
      <p:bold r:id="rId89"/>
    </p:embeddedFont>
    <p:embeddedFont>
      <p:font typeface="Book Antiqua" panose="02040602050305030304" pitchFamily="18" charset="0"/>
      <p:regular r:id="rId90"/>
      <p:bold r:id="rId91"/>
      <p:italic r:id="rId92"/>
      <p:boldItalic r:id="rId93"/>
    </p:embeddedFont>
    <p:embeddedFont>
      <p:font typeface="標楷體" panose="03000509000000000000" pitchFamily="65" charset="-120"/>
      <p:regular r:id="rId94"/>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未命名的章節" id="{EDC9F220-C8E2-4E91-A19C-3CA020B38E52}">
          <p14:sldIdLst/>
        </p14:section>
        <p14:section name="預設章節" id="{4968D8EE-B097-4AC4-9488-94BF16C34DBC}">
          <p14:sldIdLst>
            <p14:sldId id="512"/>
            <p14:sldId id="513"/>
            <p14:sldId id="514"/>
            <p14:sldId id="515"/>
            <p14:sldId id="516"/>
            <p14:sldId id="517"/>
            <p14:sldId id="518"/>
            <p14:sldId id="519"/>
            <p14:sldId id="520"/>
            <p14:sldId id="521"/>
            <p14:sldId id="522"/>
            <p14:sldId id="523"/>
            <p14:sldId id="524"/>
            <p14:sldId id="533"/>
            <p14:sldId id="534"/>
            <p14:sldId id="535"/>
            <p14:sldId id="536"/>
            <p14:sldId id="537"/>
            <p14:sldId id="538"/>
            <p14:sldId id="531"/>
            <p14:sldId id="532"/>
            <p14:sldId id="434"/>
            <p14:sldId id="454"/>
            <p14:sldId id="542"/>
            <p14:sldId id="543"/>
            <p14:sldId id="457"/>
            <p14:sldId id="541"/>
          </p14:sldIdLst>
        </p14:section>
        <p14:section name="未命名的章節" id="{49F5DE5F-DB0F-485A-ABA4-8882A98FE408}">
          <p14:sldIdLst>
            <p14:sldId id="451"/>
            <p14:sldId id="452"/>
            <p14:sldId id="440"/>
            <p14:sldId id="504"/>
            <p14:sldId id="455"/>
          </p14:sldIdLst>
        </p14:section>
        <p14:section name="未命名的章節" id="{24FE3B23-519B-4946-AFEE-7D4C767F4141}">
          <p14:sldIdLst>
            <p14:sldId id="460"/>
            <p14:sldId id="459"/>
            <p14:sldId id="458"/>
            <p14:sldId id="461"/>
          </p14:sldIdLst>
        </p14:section>
        <p14:section name="未命名的章節" id="{E5F42DAF-62E2-4B14-AE37-727D7C9664E9}">
          <p14:sldIdLst>
            <p14:sldId id="464"/>
            <p14:sldId id="540"/>
            <p14:sldId id="499"/>
            <p14:sldId id="467"/>
            <p14:sldId id="463"/>
          </p14:sldIdLst>
        </p14:section>
        <p14:section name="未命名的章節" id="{CBDE264E-C5A8-49A1-B59C-12CF8BD456ED}">
          <p14:sldIdLst>
            <p14:sldId id="465"/>
            <p14:sldId id="466"/>
            <p14:sldId id="469"/>
            <p14:sldId id="472"/>
            <p14:sldId id="470"/>
          </p14:sldIdLst>
        </p14:section>
        <p14:section name="未命名的章節" id="{A9A5316D-CAF3-4E2B-905A-F1AEDE4B2AEC}">
          <p14:sldIdLst>
            <p14:sldId id="471"/>
          </p14:sldIdLst>
        </p14:section>
        <p14:section name="未命名的章節" id="{EDD645DA-CD27-4AC0-B8EA-A1560F4DFB12}">
          <p14:sldIdLst>
            <p14:sldId id="474"/>
            <p14:sldId id="480"/>
            <p14:sldId id="501"/>
            <p14:sldId id="503"/>
            <p14:sldId id="477"/>
            <p14:sldId id="476"/>
            <p14:sldId id="478"/>
            <p14:sldId id="479"/>
            <p14:sldId id="481"/>
            <p14:sldId id="508"/>
            <p14:sldId id="509"/>
            <p14:sldId id="484"/>
          </p14:sldIdLst>
        </p14:section>
        <p14:section name="未命名的章節" id="{BAEC8F33-FDED-4C1F-AC25-0B996CB86E87}">
          <p14:sldIdLst>
            <p14:sldId id="486"/>
            <p14:sldId id="488"/>
          </p14:sldIdLst>
        </p14:section>
        <p14:section name="未命名的章節" id="{C0E8CFFC-7822-4021-8267-68E87A9C38EC}">
          <p14:sldIdLst>
            <p14:sldId id="489"/>
            <p14:sldId id="490"/>
            <p14:sldId id="492"/>
            <p14:sldId id="493"/>
            <p14:sldId id="494"/>
            <p14:sldId id="495"/>
            <p14:sldId id="496"/>
            <p14:sldId id="2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E1"/>
    <a:srgbClr val="0000FF"/>
    <a:srgbClr val="FF0000"/>
    <a:srgbClr val="C00000"/>
    <a:srgbClr val="D75C5C"/>
    <a:srgbClr val="DEEBF7"/>
    <a:srgbClr val="5353FF"/>
    <a:srgbClr val="008000"/>
    <a:srgbClr val="006600"/>
    <a:srgbClr val="2C7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9" autoAdjust="0"/>
    <p:restoredTop sz="95159" autoAdjust="0"/>
  </p:normalViewPr>
  <p:slideViewPr>
    <p:cSldViewPr snapToGrid="0">
      <p:cViewPr varScale="1">
        <p:scale>
          <a:sx n="111" d="100"/>
          <a:sy n="111" d="100"/>
        </p:scale>
        <p:origin x="522" y="114"/>
      </p:cViewPr>
      <p:guideLst>
        <p:guide orient="horz" pos="2160"/>
        <p:guide pos="3840"/>
      </p:guideLst>
    </p:cSldViewPr>
  </p:slideViewPr>
  <p:notesTextViewPr>
    <p:cViewPr>
      <p:scale>
        <a:sx n="3" d="2"/>
        <a:sy n="3" d="2"/>
      </p:scale>
      <p:origin x="0" y="0"/>
    </p:cViewPr>
  </p:notesTextViewPr>
  <p:sorterViewPr>
    <p:cViewPr>
      <p:scale>
        <a:sx n="66" d="100"/>
        <a:sy n="66" d="100"/>
      </p:scale>
      <p:origin x="0" y="-11940"/>
    </p:cViewPr>
  </p:sorterViewPr>
  <p:notesViewPr>
    <p:cSldViewPr snapToGrid="0">
      <p:cViewPr varScale="1">
        <p:scale>
          <a:sx n="82" d="100"/>
          <a:sy n="82" d="100"/>
        </p:scale>
        <p:origin x="388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2.fntdata"/><Relationship Id="rId89" Type="http://schemas.openxmlformats.org/officeDocument/2006/relationships/font" Target="fonts/font17.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font" Target="fonts/font18.fntdata"/><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8.fntdata"/><Relationship Id="rId85"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font" Target="fonts/font19.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92" Type="http://schemas.openxmlformats.org/officeDocument/2006/relationships/font" Target="fonts/font2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5.fntdata"/><Relationship Id="rId61" Type="http://schemas.openxmlformats.org/officeDocument/2006/relationships/slide" Target="slides/slide60.xml"/><Relationship Id="rId82"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93" Type="http://schemas.openxmlformats.org/officeDocument/2006/relationships/font" Target="fonts/font21.fntdata"/><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7928"/>
          </a:xfrm>
          <a:prstGeom prst="rect">
            <a:avLst/>
          </a:prstGeom>
        </p:spPr>
        <p:txBody>
          <a:bodyPr vert="horz" lIns="91440" tIns="45720" rIns="91440" bIns="45720" rtlCol="0"/>
          <a:lstStyle>
            <a:lvl1pPr algn="r">
              <a:defRPr sz="1200"/>
            </a:lvl1pPr>
          </a:lstStyle>
          <a:p>
            <a:fld id="{88E3B514-5CD5-4443-B0A1-EC5556F74914}" type="datetimeFigureOut">
              <a:rPr lang="zh-TW" altLang="en-US" smtClean="0"/>
              <a:t>2022/12/13</a:t>
            </a:fld>
            <a:endParaRPr lang="zh-TW" altLang="en-US"/>
          </a:p>
        </p:txBody>
      </p:sp>
      <p:sp>
        <p:nvSpPr>
          <p:cNvPr id="4" name="頁尾版面配置區 3"/>
          <p:cNvSpPr>
            <a:spLocks noGrp="1"/>
          </p:cNvSpPr>
          <p:nvPr>
            <p:ph type="ftr" sz="quarter" idx="2"/>
          </p:nvPr>
        </p:nvSpPr>
        <p:spPr>
          <a:xfrm>
            <a:off x="0" y="9428710"/>
            <a:ext cx="2946400" cy="49792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710"/>
            <a:ext cx="2946400" cy="497928"/>
          </a:xfrm>
          <a:prstGeom prst="rect">
            <a:avLst/>
          </a:prstGeom>
        </p:spPr>
        <p:txBody>
          <a:bodyPr vert="horz" lIns="91440" tIns="45720" rIns="91440" bIns="45720" rtlCol="0" anchor="b"/>
          <a:lstStyle>
            <a:lvl1pPr algn="r">
              <a:defRPr sz="1200"/>
            </a:lvl1pPr>
          </a:lstStyle>
          <a:p>
            <a:fld id="{617406E5-0587-441E-AEA5-C70E18A021C2}" type="slidenum">
              <a:rPr lang="zh-TW" altLang="en-US" smtClean="0"/>
              <a:t>‹#›</a:t>
            </a:fld>
            <a:endParaRPr lang="zh-TW" altLang="en-US"/>
          </a:p>
        </p:txBody>
      </p:sp>
    </p:spTree>
    <p:extLst>
      <p:ext uri="{BB962C8B-B14F-4D97-AF65-F5344CB8AC3E}">
        <p14:creationId xmlns:p14="http://schemas.microsoft.com/office/powerpoint/2010/main" val="31941976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2"/>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7" y="2"/>
            <a:ext cx="2945659" cy="496332"/>
          </a:xfrm>
          <a:prstGeom prst="rect">
            <a:avLst/>
          </a:prstGeom>
        </p:spPr>
        <p:txBody>
          <a:bodyPr vert="horz" lIns="91440" tIns="45720" rIns="91440" bIns="45720" rtlCol="0"/>
          <a:lstStyle>
            <a:lvl1pPr algn="r">
              <a:defRPr sz="1200"/>
            </a:lvl1pPr>
          </a:lstStyle>
          <a:p>
            <a:fld id="{DFC00BE1-CDB0-4679-A6D2-2B941F4D0401}" type="datetimeFigureOut">
              <a:rPr lang="zh-TW" altLang="en-US" smtClean="0"/>
              <a:t>2022/12/13</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5" y="9428584"/>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7" y="9428584"/>
            <a:ext cx="2945659" cy="496332"/>
          </a:xfrm>
          <a:prstGeom prst="rect">
            <a:avLst/>
          </a:prstGeom>
        </p:spPr>
        <p:txBody>
          <a:bodyPr vert="horz" lIns="91440" tIns="45720" rIns="91440" bIns="45720" rtlCol="0" anchor="b"/>
          <a:lstStyle>
            <a:lvl1pPr algn="r">
              <a:defRPr sz="1200"/>
            </a:lvl1pPr>
          </a:lstStyle>
          <a:p>
            <a:fld id="{281AA877-E2ED-4309-AC5F-AEC13F2FE9E7}" type="slidenum">
              <a:rPr lang="zh-TW" altLang="en-US" smtClean="0"/>
              <a:t>‹#›</a:t>
            </a:fld>
            <a:endParaRPr lang="zh-TW" altLang="en-US"/>
          </a:p>
        </p:txBody>
      </p:sp>
    </p:spTree>
    <p:extLst>
      <p:ext uri="{BB962C8B-B14F-4D97-AF65-F5344CB8AC3E}">
        <p14:creationId xmlns:p14="http://schemas.microsoft.com/office/powerpoint/2010/main" val="33389004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60536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10</a:t>
            </a:fld>
            <a:endParaRPr lang="zh-TW" altLang="en-US"/>
          </a:p>
        </p:txBody>
      </p:sp>
    </p:spTree>
    <p:extLst>
      <p:ext uri="{BB962C8B-B14F-4D97-AF65-F5344CB8AC3E}">
        <p14:creationId xmlns:p14="http://schemas.microsoft.com/office/powerpoint/2010/main" val="95979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11</a:t>
            </a:fld>
            <a:endParaRPr lang="zh-TW" altLang="en-US"/>
          </a:p>
        </p:txBody>
      </p:sp>
    </p:spTree>
    <p:extLst>
      <p:ext uri="{BB962C8B-B14F-4D97-AF65-F5344CB8AC3E}">
        <p14:creationId xmlns:p14="http://schemas.microsoft.com/office/powerpoint/2010/main" val="1033630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12</a:t>
            </a:fld>
            <a:endParaRPr lang="zh-TW" altLang="en-US"/>
          </a:p>
        </p:txBody>
      </p:sp>
    </p:spTree>
    <p:extLst>
      <p:ext uri="{BB962C8B-B14F-4D97-AF65-F5344CB8AC3E}">
        <p14:creationId xmlns:p14="http://schemas.microsoft.com/office/powerpoint/2010/main" val="2136673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13</a:t>
            </a:fld>
            <a:endParaRPr lang="zh-TW" altLang="en-US"/>
          </a:p>
        </p:txBody>
      </p:sp>
    </p:spTree>
    <p:extLst>
      <p:ext uri="{BB962C8B-B14F-4D97-AF65-F5344CB8AC3E}">
        <p14:creationId xmlns:p14="http://schemas.microsoft.com/office/powerpoint/2010/main" val="270321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14</a:t>
            </a:fld>
            <a:endParaRPr lang="zh-TW" altLang="en-US"/>
          </a:p>
        </p:txBody>
      </p:sp>
    </p:spTree>
    <p:extLst>
      <p:ext uri="{BB962C8B-B14F-4D97-AF65-F5344CB8AC3E}">
        <p14:creationId xmlns:p14="http://schemas.microsoft.com/office/powerpoint/2010/main" val="2582564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15</a:t>
            </a:fld>
            <a:endParaRPr lang="zh-TW" altLang="en-US"/>
          </a:p>
        </p:txBody>
      </p:sp>
    </p:spTree>
    <p:extLst>
      <p:ext uri="{BB962C8B-B14F-4D97-AF65-F5344CB8AC3E}">
        <p14:creationId xmlns:p14="http://schemas.microsoft.com/office/powerpoint/2010/main" val="331590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16</a:t>
            </a:fld>
            <a:endParaRPr lang="zh-TW" altLang="en-US"/>
          </a:p>
        </p:txBody>
      </p:sp>
    </p:spTree>
    <p:extLst>
      <p:ext uri="{BB962C8B-B14F-4D97-AF65-F5344CB8AC3E}">
        <p14:creationId xmlns:p14="http://schemas.microsoft.com/office/powerpoint/2010/main" val="155166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17</a:t>
            </a:fld>
            <a:endParaRPr lang="zh-TW" altLang="en-US"/>
          </a:p>
        </p:txBody>
      </p:sp>
    </p:spTree>
    <p:extLst>
      <p:ext uri="{BB962C8B-B14F-4D97-AF65-F5344CB8AC3E}">
        <p14:creationId xmlns:p14="http://schemas.microsoft.com/office/powerpoint/2010/main" val="317924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18</a:t>
            </a:fld>
            <a:endParaRPr lang="zh-TW" altLang="en-US"/>
          </a:p>
        </p:txBody>
      </p:sp>
    </p:spTree>
    <p:extLst>
      <p:ext uri="{BB962C8B-B14F-4D97-AF65-F5344CB8AC3E}">
        <p14:creationId xmlns:p14="http://schemas.microsoft.com/office/powerpoint/2010/main" val="2520945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19</a:t>
            </a:fld>
            <a:endParaRPr lang="zh-TW" altLang="en-US"/>
          </a:p>
        </p:txBody>
      </p:sp>
    </p:spTree>
    <p:extLst>
      <p:ext uri="{BB962C8B-B14F-4D97-AF65-F5344CB8AC3E}">
        <p14:creationId xmlns:p14="http://schemas.microsoft.com/office/powerpoint/2010/main" val="160188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2</a:t>
            </a:fld>
            <a:endParaRPr lang="zh-TW" altLang="en-US"/>
          </a:p>
        </p:txBody>
      </p:sp>
    </p:spTree>
    <p:extLst>
      <p:ext uri="{BB962C8B-B14F-4D97-AF65-F5344CB8AC3E}">
        <p14:creationId xmlns:p14="http://schemas.microsoft.com/office/powerpoint/2010/main" val="3574707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20</a:t>
            </a:fld>
            <a:endParaRPr lang="zh-TW" altLang="en-US"/>
          </a:p>
        </p:txBody>
      </p:sp>
    </p:spTree>
    <p:extLst>
      <p:ext uri="{BB962C8B-B14F-4D97-AF65-F5344CB8AC3E}">
        <p14:creationId xmlns:p14="http://schemas.microsoft.com/office/powerpoint/2010/main" val="344358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AF1C8DE8-BA2A-400C-A20D-12712466775A}" type="slidenum">
              <a:rPr lang="zh-TW" altLang="en-US" smtClean="0"/>
              <a:pPr/>
              <a:t>21</a:t>
            </a:fld>
            <a:endParaRPr lang="zh-TW" altLang="en-US"/>
          </a:p>
        </p:txBody>
      </p:sp>
    </p:spTree>
    <p:extLst>
      <p:ext uri="{BB962C8B-B14F-4D97-AF65-F5344CB8AC3E}">
        <p14:creationId xmlns:p14="http://schemas.microsoft.com/office/powerpoint/2010/main" val="2025679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xfrm>
            <a:off x="90488" y="744538"/>
            <a:ext cx="6616700" cy="3722687"/>
          </a:xfrm>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4190451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23</a:t>
            </a:fld>
            <a:endParaRPr lang="zh-TW" altLang="en-US"/>
          </a:p>
        </p:txBody>
      </p:sp>
    </p:spTree>
    <p:extLst>
      <p:ext uri="{BB962C8B-B14F-4D97-AF65-F5344CB8AC3E}">
        <p14:creationId xmlns:p14="http://schemas.microsoft.com/office/powerpoint/2010/main" val="4158931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24</a:t>
            </a:fld>
            <a:endParaRPr lang="zh-TW" altLang="en-US"/>
          </a:p>
        </p:txBody>
      </p:sp>
    </p:spTree>
    <p:extLst>
      <p:ext uri="{BB962C8B-B14F-4D97-AF65-F5344CB8AC3E}">
        <p14:creationId xmlns:p14="http://schemas.microsoft.com/office/powerpoint/2010/main" val="3377568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25</a:t>
            </a:fld>
            <a:endParaRPr lang="zh-TW" altLang="en-US"/>
          </a:p>
        </p:txBody>
      </p:sp>
    </p:spTree>
    <p:extLst>
      <p:ext uri="{BB962C8B-B14F-4D97-AF65-F5344CB8AC3E}">
        <p14:creationId xmlns:p14="http://schemas.microsoft.com/office/powerpoint/2010/main" val="62780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8575" y="725488"/>
            <a:ext cx="6451600" cy="36290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26</a:t>
            </a:fld>
            <a:endParaRPr lang="zh-TW" altLang="en-US"/>
          </a:p>
        </p:txBody>
      </p:sp>
    </p:spTree>
    <p:extLst>
      <p:ext uri="{BB962C8B-B14F-4D97-AF65-F5344CB8AC3E}">
        <p14:creationId xmlns:p14="http://schemas.microsoft.com/office/powerpoint/2010/main" val="2748602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27</a:t>
            </a:fld>
            <a:endParaRPr lang="zh-TW" altLang="en-US"/>
          </a:p>
        </p:txBody>
      </p:sp>
    </p:spTree>
    <p:extLst>
      <p:ext uri="{BB962C8B-B14F-4D97-AF65-F5344CB8AC3E}">
        <p14:creationId xmlns:p14="http://schemas.microsoft.com/office/powerpoint/2010/main" val="3917669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28</a:t>
            </a:fld>
            <a:endParaRPr lang="zh-TW" altLang="en-US"/>
          </a:p>
        </p:txBody>
      </p:sp>
    </p:spTree>
    <p:extLst>
      <p:ext uri="{BB962C8B-B14F-4D97-AF65-F5344CB8AC3E}">
        <p14:creationId xmlns:p14="http://schemas.microsoft.com/office/powerpoint/2010/main" val="881019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29</a:t>
            </a:fld>
            <a:endParaRPr lang="zh-TW" altLang="en-US"/>
          </a:p>
        </p:txBody>
      </p:sp>
    </p:spTree>
    <p:extLst>
      <p:ext uri="{BB962C8B-B14F-4D97-AF65-F5344CB8AC3E}">
        <p14:creationId xmlns:p14="http://schemas.microsoft.com/office/powerpoint/2010/main" val="56580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a:t>
            </a:fld>
            <a:endParaRPr lang="zh-TW" altLang="en-US"/>
          </a:p>
        </p:txBody>
      </p:sp>
    </p:spTree>
    <p:extLst>
      <p:ext uri="{BB962C8B-B14F-4D97-AF65-F5344CB8AC3E}">
        <p14:creationId xmlns:p14="http://schemas.microsoft.com/office/powerpoint/2010/main" val="528512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30</a:t>
            </a:fld>
            <a:endParaRPr lang="zh-TW" altLang="en-US"/>
          </a:p>
        </p:txBody>
      </p:sp>
    </p:spTree>
    <p:extLst>
      <p:ext uri="{BB962C8B-B14F-4D97-AF65-F5344CB8AC3E}">
        <p14:creationId xmlns:p14="http://schemas.microsoft.com/office/powerpoint/2010/main" val="3373485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31</a:t>
            </a:fld>
            <a:endParaRPr lang="zh-TW" altLang="en-US"/>
          </a:p>
        </p:txBody>
      </p:sp>
    </p:spTree>
    <p:extLst>
      <p:ext uri="{BB962C8B-B14F-4D97-AF65-F5344CB8AC3E}">
        <p14:creationId xmlns:p14="http://schemas.microsoft.com/office/powerpoint/2010/main" val="1912433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32</a:t>
            </a:fld>
            <a:endParaRPr lang="zh-TW" altLang="en-US"/>
          </a:p>
        </p:txBody>
      </p:sp>
    </p:spTree>
    <p:extLst>
      <p:ext uri="{BB962C8B-B14F-4D97-AF65-F5344CB8AC3E}">
        <p14:creationId xmlns:p14="http://schemas.microsoft.com/office/powerpoint/2010/main" val="3041444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399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1293E7-40C0-4269-8784-340C6A07A034}" type="slidenum">
              <a:rPr lang="zh-TW" altLang="en-US" smtClean="0"/>
              <a:pPr/>
              <a:t>33</a:t>
            </a:fld>
            <a:endParaRPr lang="en-US" altLang="zh-TW"/>
          </a:p>
        </p:txBody>
      </p:sp>
    </p:spTree>
    <p:extLst>
      <p:ext uri="{BB962C8B-B14F-4D97-AF65-F5344CB8AC3E}">
        <p14:creationId xmlns:p14="http://schemas.microsoft.com/office/powerpoint/2010/main" val="1878886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dirty="0"/>
          </a:p>
        </p:txBody>
      </p:sp>
      <p:sp>
        <p:nvSpPr>
          <p:cNvPr id="348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C152C8-7AA3-42C6-BBA5-647EC3A42066}" type="slidenum">
              <a:rPr lang="zh-TW" altLang="en-US" smtClean="0"/>
              <a:pPr/>
              <a:t>34</a:t>
            </a:fld>
            <a:endParaRPr lang="en-US" altLang="zh-TW"/>
          </a:p>
        </p:txBody>
      </p:sp>
    </p:spTree>
    <p:extLst>
      <p:ext uri="{BB962C8B-B14F-4D97-AF65-F5344CB8AC3E}">
        <p14:creationId xmlns:p14="http://schemas.microsoft.com/office/powerpoint/2010/main" val="1937865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348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C152C8-7AA3-42C6-BBA5-647EC3A42066}" type="slidenum">
              <a:rPr lang="zh-TW" altLang="en-US" smtClean="0"/>
              <a:pPr/>
              <a:t>35</a:t>
            </a:fld>
            <a:endParaRPr lang="en-US" altLang="zh-TW"/>
          </a:p>
        </p:txBody>
      </p:sp>
    </p:spTree>
    <p:extLst>
      <p:ext uri="{BB962C8B-B14F-4D97-AF65-F5344CB8AC3E}">
        <p14:creationId xmlns:p14="http://schemas.microsoft.com/office/powerpoint/2010/main" val="481216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368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3686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97318F-EAEA-4597-8DC4-05F3C2272851}" type="slidenum">
              <a:rPr lang="zh-TW" altLang="en-US" smtClean="0"/>
              <a:pPr/>
              <a:t>36</a:t>
            </a:fld>
            <a:endParaRPr lang="en-US" altLang="zh-TW"/>
          </a:p>
        </p:txBody>
      </p:sp>
    </p:spTree>
    <p:extLst>
      <p:ext uri="{BB962C8B-B14F-4D97-AF65-F5344CB8AC3E}">
        <p14:creationId xmlns:p14="http://schemas.microsoft.com/office/powerpoint/2010/main" val="3296200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37</a:t>
            </a:fld>
            <a:endParaRPr lang="zh-TW" altLang="en-US"/>
          </a:p>
        </p:txBody>
      </p:sp>
    </p:spTree>
    <p:extLst>
      <p:ext uri="{BB962C8B-B14F-4D97-AF65-F5344CB8AC3E}">
        <p14:creationId xmlns:p14="http://schemas.microsoft.com/office/powerpoint/2010/main" val="2402585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38</a:t>
            </a:fld>
            <a:endParaRPr lang="zh-TW" altLang="en-US"/>
          </a:p>
        </p:txBody>
      </p:sp>
    </p:spTree>
    <p:extLst>
      <p:ext uri="{BB962C8B-B14F-4D97-AF65-F5344CB8AC3E}">
        <p14:creationId xmlns:p14="http://schemas.microsoft.com/office/powerpoint/2010/main" val="1332547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39</a:t>
            </a:fld>
            <a:endParaRPr lang="zh-TW" altLang="en-US"/>
          </a:p>
        </p:txBody>
      </p:sp>
    </p:spTree>
    <p:extLst>
      <p:ext uri="{BB962C8B-B14F-4D97-AF65-F5344CB8AC3E}">
        <p14:creationId xmlns:p14="http://schemas.microsoft.com/office/powerpoint/2010/main" val="290109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4</a:t>
            </a:fld>
            <a:endParaRPr lang="zh-TW" altLang="en-US"/>
          </a:p>
        </p:txBody>
      </p:sp>
    </p:spTree>
    <p:extLst>
      <p:ext uri="{BB962C8B-B14F-4D97-AF65-F5344CB8AC3E}">
        <p14:creationId xmlns:p14="http://schemas.microsoft.com/office/powerpoint/2010/main" val="3429182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8575" y="725488"/>
            <a:ext cx="6451600" cy="36290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40</a:t>
            </a:fld>
            <a:endParaRPr lang="zh-TW" altLang="en-US"/>
          </a:p>
        </p:txBody>
      </p:sp>
    </p:spTree>
    <p:extLst>
      <p:ext uri="{BB962C8B-B14F-4D97-AF65-F5344CB8AC3E}">
        <p14:creationId xmlns:p14="http://schemas.microsoft.com/office/powerpoint/2010/main" val="769847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573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BFB300-B801-48B1-A084-EA6C05FB6321}" type="slidenum">
              <a:rPr lang="zh-TW" altLang="en-US" smtClean="0"/>
              <a:pPr/>
              <a:t>41</a:t>
            </a:fld>
            <a:endParaRPr lang="en-US" altLang="zh-TW"/>
          </a:p>
        </p:txBody>
      </p:sp>
    </p:spTree>
    <p:extLst>
      <p:ext uri="{BB962C8B-B14F-4D97-AF65-F5344CB8AC3E}">
        <p14:creationId xmlns:p14="http://schemas.microsoft.com/office/powerpoint/2010/main" val="350320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419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4C2533-2201-4B47-8C3C-8830116BBB81}" type="slidenum">
              <a:rPr lang="zh-TW" altLang="en-US" smtClean="0"/>
              <a:pPr/>
              <a:t>42</a:t>
            </a:fld>
            <a:endParaRPr lang="en-US" altLang="zh-TW"/>
          </a:p>
        </p:txBody>
      </p:sp>
    </p:spTree>
    <p:extLst>
      <p:ext uri="{BB962C8B-B14F-4D97-AF65-F5344CB8AC3E}">
        <p14:creationId xmlns:p14="http://schemas.microsoft.com/office/powerpoint/2010/main" val="40498573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43</a:t>
            </a:fld>
            <a:endParaRPr lang="zh-TW" altLang="en-US"/>
          </a:p>
        </p:txBody>
      </p:sp>
    </p:spTree>
    <p:extLst>
      <p:ext uri="{BB962C8B-B14F-4D97-AF65-F5344CB8AC3E}">
        <p14:creationId xmlns:p14="http://schemas.microsoft.com/office/powerpoint/2010/main" val="37592015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44</a:t>
            </a:fld>
            <a:endParaRPr lang="zh-TW" altLang="en-US"/>
          </a:p>
        </p:txBody>
      </p:sp>
    </p:spTree>
    <p:extLst>
      <p:ext uri="{BB962C8B-B14F-4D97-AF65-F5344CB8AC3E}">
        <p14:creationId xmlns:p14="http://schemas.microsoft.com/office/powerpoint/2010/main" val="3850067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45</a:t>
            </a:fld>
            <a:endParaRPr lang="zh-TW" altLang="en-US"/>
          </a:p>
        </p:txBody>
      </p:sp>
    </p:spTree>
    <p:extLst>
      <p:ext uri="{BB962C8B-B14F-4D97-AF65-F5344CB8AC3E}">
        <p14:creationId xmlns:p14="http://schemas.microsoft.com/office/powerpoint/2010/main" val="4283537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46</a:t>
            </a:fld>
            <a:endParaRPr lang="zh-TW" altLang="en-US"/>
          </a:p>
        </p:txBody>
      </p:sp>
    </p:spTree>
    <p:extLst>
      <p:ext uri="{BB962C8B-B14F-4D97-AF65-F5344CB8AC3E}">
        <p14:creationId xmlns:p14="http://schemas.microsoft.com/office/powerpoint/2010/main" val="434120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614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887B08-64DE-41B2-AB5C-D10E0B4531A9}" type="slidenum">
              <a:rPr lang="zh-TW" altLang="en-US" smtClean="0"/>
              <a:pPr/>
              <a:t>47</a:t>
            </a:fld>
            <a:endParaRPr lang="en-US" altLang="zh-TW"/>
          </a:p>
        </p:txBody>
      </p:sp>
    </p:spTree>
    <p:extLst>
      <p:ext uri="{BB962C8B-B14F-4D97-AF65-F5344CB8AC3E}">
        <p14:creationId xmlns:p14="http://schemas.microsoft.com/office/powerpoint/2010/main" val="1588678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48</a:t>
            </a:fld>
            <a:endParaRPr lang="zh-TW" altLang="en-US"/>
          </a:p>
        </p:txBody>
      </p:sp>
    </p:spTree>
    <p:extLst>
      <p:ext uri="{BB962C8B-B14F-4D97-AF65-F5344CB8AC3E}">
        <p14:creationId xmlns:p14="http://schemas.microsoft.com/office/powerpoint/2010/main" val="3523885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49</a:t>
            </a:fld>
            <a:endParaRPr lang="zh-TW" altLang="en-US"/>
          </a:p>
        </p:txBody>
      </p:sp>
    </p:spTree>
    <p:extLst>
      <p:ext uri="{BB962C8B-B14F-4D97-AF65-F5344CB8AC3E}">
        <p14:creationId xmlns:p14="http://schemas.microsoft.com/office/powerpoint/2010/main" val="75780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5</a:t>
            </a:fld>
            <a:endParaRPr lang="zh-TW" altLang="en-US"/>
          </a:p>
        </p:txBody>
      </p:sp>
    </p:spTree>
    <p:extLst>
      <p:ext uri="{BB962C8B-B14F-4D97-AF65-F5344CB8AC3E}">
        <p14:creationId xmlns:p14="http://schemas.microsoft.com/office/powerpoint/2010/main" val="3887445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50</a:t>
            </a:fld>
            <a:endParaRPr lang="zh-TW" altLang="en-US"/>
          </a:p>
        </p:txBody>
      </p:sp>
    </p:spTree>
    <p:extLst>
      <p:ext uri="{BB962C8B-B14F-4D97-AF65-F5344CB8AC3E}">
        <p14:creationId xmlns:p14="http://schemas.microsoft.com/office/powerpoint/2010/main" val="3431821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51</a:t>
            </a:fld>
            <a:endParaRPr lang="zh-TW" altLang="en-US"/>
          </a:p>
        </p:txBody>
      </p:sp>
    </p:spTree>
    <p:extLst>
      <p:ext uri="{BB962C8B-B14F-4D97-AF65-F5344CB8AC3E}">
        <p14:creationId xmlns:p14="http://schemas.microsoft.com/office/powerpoint/2010/main" val="38732306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52</a:t>
            </a:fld>
            <a:endParaRPr lang="zh-TW" altLang="en-US"/>
          </a:p>
        </p:txBody>
      </p:sp>
    </p:spTree>
    <p:extLst>
      <p:ext uri="{BB962C8B-B14F-4D97-AF65-F5344CB8AC3E}">
        <p14:creationId xmlns:p14="http://schemas.microsoft.com/office/powerpoint/2010/main" val="22154883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53</a:t>
            </a:fld>
            <a:endParaRPr lang="zh-TW" altLang="en-US"/>
          </a:p>
        </p:txBody>
      </p:sp>
    </p:spTree>
    <p:extLst>
      <p:ext uri="{BB962C8B-B14F-4D97-AF65-F5344CB8AC3E}">
        <p14:creationId xmlns:p14="http://schemas.microsoft.com/office/powerpoint/2010/main" val="1872202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54</a:t>
            </a:fld>
            <a:endParaRPr lang="zh-TW" altLang="en-US"/>
          </a:p>
        </p:txBody>
      </p:sp>
    </p:spTree>
    <p:extLst>
      <p:ext uri="{BB962C8B-B14F-4D97-AF65-F5344CB8AC3E}">
        <p14:creationId xmlns:p14="http://schemas.microsoft.com/office/powerpoint/2010/main" val="36385545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55</a:t>
            </a:fld>
            <a:endParaRPr lang="zh-TW" altLang="en-US"/>
          </a:p>
        </p:txBody>
      </p:sp>
    </p:spTree>
    <p:extLst>
      <p:ext uri="{BB962C8B-B14F-4D97-AF65-F5344CB8AC3E}">
        <p14:creationId xmlns:p14="http://schemas.microsoft.com/office/powerpoint/2010/main" val="17186957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56</a:t>
            </a:fld>
            <a:endParaRPr lang="zh-TW" altLang="en-US"/>
          </a:p>
        </p:txBody>
      </p:sp>
    </p:spTree>
    <p:extLst>
      <p:ext uri="{BB962C8B-B14F-4D97-AF65-F5344CB8AC3E}">
        <p14:creationId xmlns:p14="http://schemas.microsoft.com/office/powerpoint/2010/main" val="23952894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57</a:t>
            </a:fld>
            <a:endParaRPr lang="zh-TW" altLang="en-US"/>
          </a:p>
        </p:txBody>
      </p:sp>
    </p:spTree>
    <p:extLst>
      <p:ext uri="{BB962C8B-B14F-4D97-AF65-F5344CB8AC3E}">
        <p14:creationId xmlns:p14="http://schemas.microsoft.com/office/powerpoint/2010/main" val="30939789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58</a:t>
            </a:fld>
            <a:endParaRPr lang="zh-TW" altLang="en-US"/>
          </a:p>
        </p:txBody>
      </p:sp>
    </p:spTree>
    <p:extLst>
      <p:ext uri="{BB962C8B-B14F-4D97-AF65-F5344CB8AC3E}">
        <p14:creationId xmlns:p14="http://schemas.microsoft.com/office/powerpoint/2010/main" val="30496540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59</a:t>
            </a:fld>
            <a:endParaRPr lang="zh-TW" altLang="en-US"/>
          </a:p>
        </p:txBody>
      </p:sp>
    </p:spTree>
    <p:extLst>
      <p:ext uri="{BB962C8B-B14F-4D97-AF65-F5344CB8AC3E}">
        <p14:creationId xmlns:p14="http://schemas.microsoft.com/office/powerpoint/2010/main" val="25802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6</a:t>
            </a:fld>
            <a:endParaRPr lang="zh-TW" altLang="en-US"/>
          </a:p>
        </p:txBody>
      </p:sp>
    </p:spTree>
    <p:extLst>
      <p:ext uri="{BB962C8B-B14F-4D97-AF65-F5344CB8AC3E}">
        <p14:creationId xmlns:p14="http://schemas.microsoft.com/office/powerpoint/2010/main" val="42793809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60</a:t>
            </a:fld>
            <a:endParaRPr lang="zh-TW" altLang="en-US"/>
          </a:p>
        </p:txBody>
      </p:sp>
    </p:spTree>
    <p:extLst>
      <p:ext uri="{BB962C8B-B14F-4D97-AF65-F5344CB8AC3E}">
        <p14:creationId xmlns:p14="http://schemas.microsoft.com/office/powerpoint/2010/main" val="35165360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61</a:t>
            </a:fld>
            <a:endParaRPr lang="zh-TW" altLang="en-US"/>
          </a:p>
        </p:txBody>
      </p:sp>
    </p:spTree>
    <p:extLst>
      <p:ext uri="{BB962C8B-B14F-4D97-AF65-F5344CB8AC3E}">
        <p14:creationId xmlns:p14="http://schemas.microsoft.com/office/powerpoint/2010/main" val="12710967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7270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727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40181C-14B2-43A8-9141-E00580114014}" type="slidenum">
              <a:rPr lang="zh-TW" altLang="en-US" smtClean="0"/>
              <a:pPr/>
              <a:t>62</a:t>
            </a:fld>
            <a:endParaRPr lang="en-US" altLang="zh-TW"/>
          </a:p>
        </p:txBody>
      </p:sp>
    </p:spTree>
    <p:extLst>
      <p:ext uri="{BB962C8B-B14F-4D97-AF65-F5344CB8AC3E}">
        <p14:creationId xmlns:p14="http://schemas.microsoft.com/office/powerpoint/2010/main" val="22811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71438" y="747713"/>
            <a:ext cx="6654800" cy="37433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331D8A67-3AB2-4319-9E95-AD3ADCC231AE}" type="slidenum">
              <a:rPr lang="zh-TW" altLang="en-US" smtClean="0"/>
              <a:pPr>
                <a:defRPr/>
              </a:pPr>
              <a:t>63</a:t>
            </a:fld>
            <a:endParaRPr lang="zh-TW" altLang="en-US"/>
          </a:p>
        </p:txBody>
      </p:sp>
    </p:spTree>
    <p:extLst>
      <p:ext uri="{BB962C8B-B14F-4D97-AF65-F5344CB8AC3E}">
        <p14:creationId xmlns:p14="http://schemas.microsoft.com/office/powerpoint/2010/main" val="3844213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747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66C99B-B7F1-42F6-B879-AA724F564457}" type="slidenum">
              <a:rPr lang="zh-TW" altLang="en-US" smtClean="0"/>
              <a:pPr/>
              <a:t>64</a:t>
            </a:fld>
            <a:endParaRPr lang="en-US" altLang="zh-TW"/>
          </a:p>
        </p:txBody>
      </p:sp>
    </p:spTree>
    <p:extLst>
      <p:ext uri="{BB962C8B-B14F-4D97-AF65-F5344CB8AC3E}">
        <p14:creationId xmlns:p14="http://schemas.microsoft.com/office/powerpoint/2010/main" val="12574765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870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E1E00B-1316-4D66-B1A2-E0F9CEEBF161}" type="slidenum">
              <a:rPr lang="zh-TW" altLang="en-US" smtClean="0"/>
              <a:pPr/>
              <a:t>65</a:t>
            </a:fld>
            <a:endParaRPr lang="en-US" altLang="zh-TW"/>
          </a:p>
        </p:txBody>
      </p:sp>
    </p:spTree>
    <p:extLst>
      <p:ext uri="{BB962C8B-B14F-4D97-AF65-F5344CB8AC3E}">
        <p14:creationId xmlns:p14="http://schemas.microsoft.com/office/powerpoint/2010/main" val="35760440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66</a:t>
            </a:fld>
            <a:endParaRPr lang="zh-TW" altLang="en-US"/>
          </a:p>
        </p:txBody>
      </p:sp>
    </p:spTree>
    <p:extLst>
      <p:ext uri="{BB962C8B-B14F-4D97-AF65-F5344CB8AC3E}">
        <p14:creationId xmlns:p14="http://schemas.microsoft.com/office/powerpoint/2010/main" val="5415940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9113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4B99EF-1C0C-4AE2-83ED-F508F28CF31F}" type="slidenum">
              <a:rPr lang="zh-TW" altLang="en-US" smtClean="0"/>
              <a:pPr/>
              <a:t>67</a:t>
            </a:fld>
            <a:endParaRPr lang="en-US" altLang="zh-TW"/>
          </a:p>
        </p:txBody>
      </p:sp>
    </p:spTree>
    <p:extLst>
      <p:ext uri="{BB962C8B-B14F-4D97-AF65-F5344CB8AC3E}">
        <p14:creationId xmlns:p14="http://schemas.microsoft.com/office/powerpoint/2010/main" val="12291958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noTextEdit="1"/>
          </p:cNvSpPr>
          <p:nvPr>
            <p:ph type="sldImg"/>
          </p:nvPr>
        </p:nvSpPr>
        <p:spPr bwMode="auto">
          <a:xfrm>
            <a:off x="71438" y="747713"/>
            <a:ext cx="6654800" cy="3743325"/>
          </a:xfrm>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a:p>
        </p:txBody>
      </p:sp>
      <p:sp>
        <p:nvSpPr>
          <p:cNvPr id="931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B1817-6621-466B-98CC-91B528F044A5}" type="slidenum">
              <a:rPr lang="zh-TW" altLang="en-US" smtClean="0"/>
              <a:pPr/>
              <a:t>68</a:t>
            </a:fld>
            <a:endParaRPr lang="en-US" altLang="zh-TW"/>
          </a:p>
        </p:txBody>
      </p:sp>
    </p:spTree>
    <p:extLst>
      <p:ext uri="{BB962C8B-B14F-4D97-AF65-F5344CB8AC3E}">
        <p14:creationId xmlns:p14="http://schemas.microsoft.com/office/powerpoint/2010/main" val="11184380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0488" y="744538"/>
            <a:ext cx="6616700" cy="3722687"/>
          </a:xfrm>
        </p:spPr>
      </p:sp>
      <p:sp>
        <p:nvSpPr>
          <p:cNvPr id="3" name="備忘稿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AF1C8DE8-BA2A-400C-A20D-12712466775A}" type="slidenum">
              <a:rPr lang="zh-TW" altLang="en-US" smtClean="0"/>
              <a:pPr/>
              <a:t>69</a:t>
            </a:fld>
            <a:endParaRPr lang="zh-TW" altLang="en-US"/>
          </a:p>
        </p:txBody>
      </p:sp>
    </p:spTree>
    <p:extLst>
      <p:ext uri="{BB962C8B-B14F-4D97-AF65-F5344CB8AC3E}">
        <p14:creationId xmlns:p14="http://schemas.microsoft.com/office/powerpoint/2010/main" val="1351151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7</a:t>
            </a:fld>
            <a:endParaRPr lang="zh-TW" altLang="en-US"/>
          </a:p>
        </p:txBody>
      </p:sp>
    </p:spTree>
    <p:extLst>
      <p:ext uri="{BB962C8B-B14F-4D97-AF65-F5344CB8AC3E}">
        <p14:creationId xmlns:p14="http://schemas.microsoft.com/office/powerpoint/2010/main" val="235583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8</a:t>
            </a:fld>
            <a:endParaRPr lang="zh-TW" altLang="en-US"/>
          </a:p>
        </p:txBody>
      </p:sp>
    </p:spTree>
    <p:extLst>
      <p:ext uri="{BB962C8B-B14F-4D97-AF65-F5344CB8AC3E}">
        <p14:creationId xmlns:p14="http://schemas.microsoft.com/office/powerpoint/2010/main" val="255457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81AA877-E2ED-4309-AC5F-AEC13F2FE9E7}" type="slidenum">
              <a:rPr lang="zh-TW" altLang="en-US" smtClean="0"/>
              <a:t>9</a:t>
            </a:fld>
            <a:endParaRPr lang="zh-TW" altLang="en-US"/>
          </a:p>
        </p:txBody>
      </p:sp>
    </p:spTree>
    <p:extLst>
      <p:ext uri="{BB962C8B-B14F-4D97-AF65-F5344CB8AC3E}">
        <p14:creationId xmlns:p14="http://schemas.microsoft.com/office/powerpoint/2010/main" val="3552170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75E78F45-4CC5-4714-80FF-E8627CAEF6AE}"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10" name="投影片編號版面配置區 5"/>
          <p:cNvSpPr>
            <a:spLocks noGrp="1"/>
          </p:cNvSpPr>
          <p:nvPr>
            <p:ph type="sldNum" sz="quarter" idx="12"/>
          </p:nvPr>
        </p:nvSpPr>
        <p:spPr>
          <a:xfrm>
            <a:off x="9142228" y="6230346"/>
            <a:ext cx="2743200" cy="365125"/>
          </a:xfrm>
        </p:spPr>
        <p:txBody>
          <a:bodyPr/>
          <a:lstStyle>
            <a:lvl1pPr>
              <a:defRPr sz="2200" b="1" u="sng">
                <a:solidFill>
                  <a:schemeClr val="tx1">
                    <a:lumMod val="85000"/>
                    <a:lumOff val="15000"/>
                  </a:schemeClr>
                </a:solidFill>
                <a:latin typeface="Bookman Old Style" panose="02050604050505020204" pitchFamily="18" charset="0"/>
              </a:defRPr>
            </a:lvl1pPr>
          </a:lstStyle>
          <a:p>
            <a:fld id="{BFD9D296-0923-4B30-8558-81C121D8C7E7}" type="slidenum">
              <a:rPr lang="zh-TW" altLang="en-US" smtClean="0"/>
              <a:pPr/>
              <a:t>‹#›</a:t>
            </a:fld>
            <a:endParaRPr lang="zh-TW" altLang="en-US" dirty="0"/>
          </a:p>
        </p:txBody>
      </p:sp>
      <p:pic>
        <p:nvPicPr>
          <p:cNvPr id="11"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6" name="文字方塊 15"/>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7" name="矩形 16"/>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userDrawn="1"/>
        </p:nvSpPr>
        <p:spPr>
          <a:xfrm>
            <a:off x="11521002" y="68721"/>
            <a:ext cx="646331" cy="646331"/>
          </a:xfrm>
          <a:prstGeom prst="rect">
            <a:avLst/>
          </a:prstGeom>
          <a:noFill/>
        </p:spPr>
        <p:txBody>
          <a:bodyPr wrap="none" rtlCol="0">
            <a:spAutoFit/>
          </a:bodyPr>
          <a:lstStyle/>
          <a:p>
            <a:pPr algn="ctr"/>
            <a:r>
              <a:rPr lang="zh-TW" altLang="en-US" sz="1800" dirty="0" smtClean="0">
                <a:solidFill>
                  <a:schemeClr val="accent2">
                    <a:lumMod val="75000"/>
                  </a:schemeClr>
                </a:solidFill>
                <a:latin typeface="華康新篆體" panose="030F0509000000000000" pitchFamily="65" charset="-120"/>
                <a:ea typeface="華康新篆體" panose="030F0509000000000000" pitchFamily="65" charset="-120"/>
              </a:rPr>
              <a:t>甄選</a:t>
            </a:r>
            <a:endParaRPr lang="en-US" altLang="zh-TW" sz="1800" dirty="0" smtClean="0">
              <a:solidFill>
                <a:schemeClr val="accent2">
                  <a:lumMod val="75000"/>
                </a:schemeClr>
              </a:solidFill>
              <a:latin typeface="華康新篆體" panose="030F0509000000000000" pitchFamily="65" charset="-120"/>
              <a:ea typeface="華康新篆體" panose="030F0509000000000000" pitchFamily="65" charset="-120"/>
            </a:endParaRPr>
          </a:p>
          <a:p>
            <a:pPr algn="ctr"/>
            <a:r>
              <a:rPr lang="zh-TW" altLang="en-US" sz="1800" dirty="0" smtClean="0">
                <a:solidFill>
                  <a:schemeClr val="accent2">
                    <a:lumMod val="75000"/>
                  </a:schemeClr>
                </a:solidFill>
                <a:latin typeface="華康新篆體" panose="030F0509000000000000" pitchFamily="65" charset="-120"/>
                <a:ea typeface="華康新篆體" panose="030F0509000000000000" pitchFamily="65" charset="-120"/>
              </a:rPr>
              <a:t>入學</a:t>
            </a:r>
          </a:p>
        </p:txBody>
      </p:sp>
    </p:spTree>
    <p:extLst>
      <p:ext uri="{BB962C8B-B14F-4D97-AF65-F5344CB8AC3E}">
        <p14:creationId xmlns:p14="http://schemas.microsoft.com/office/powerpoint/2010/main" val="274406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212F5B1-C7CF-48AE-8CDC-52BC6C0F8518}" type="datetime1">
              <a:rPr lang="zh-TW" altLang="en-US" smtClean="0"/>
              <a:t>2022/12/13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9510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9F07FC2A-06D6-4923-BD75-FC79F4EEAFC3}" type="datetime1">
              <a:rPr lang="zh-TW" altLang="en-US" smtClean="0"/>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3633432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C824F236-1334-457F-AF75-974047BA0955}" type="datetime1">
              <a:rPr lang="zh-TW" altLang="en-US" smtClean="0"/>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70309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2C930FA-5962-496B-806D-311968144504}"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19946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5B3DE6A-AC75-40F6-85FE-C2DE5019631B}"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209121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24F9729-E78B-4F4D-9800-FE0BEFC58AE3}"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142228" y="6230346"/>
            <a:ext cx="2743200" cy="365125"/>
          </a:xfrm>
        </p:spPr>
        <p:txBody>
          <a:bodyPr/>
          <a:lstStyle>
            <a:lvl1pPr>
              <a:defRPr sz="2200" b="1" u="sng">
                <a:solidFill>
                  <a:schemeClr val="tx1">
                    <a:lumMod val="85000"/>
                    <a:lumOff val="15000"/>
                  </a:schemeClr>
                </a:solidFill>
                <a:latin typeface="Bookman Old Style" panose="02050604050505020204" pitchFamily="18" charset="0"/>
              </a:defRPr>
            </a:lvl1pPr>
          </a:lstStyle>
          <a:p>
            <a:fld id="{BFD9D296-0923-4B30-8558-81C121D8C7E7}" type="slidenum">
              <a:rPr lang="zh-TW" altLang="en-US" smtClean="0"/>
              <a:pPr/>
              <a:t>‹#›</a:t>
            </a:fld>
            <a:endParaRPr lang="zh-TW" altLang="en-US" dirty="0"/>
          </a:p>
        </p:txBody>
      </p:sp>
      <p:pic>
        <p:nvPicPr>
          <p:cNvPr id="7"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4" name="文字方塊 13"/>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甄選入學</a:t>
            </a:r>
          </a:p>
        </p:txBody>
      </p:sp>
      <p:sp>
        <p:nvSpPr>
          <p:cNvPr id="9" name="文字方塊 8"/>
          <p:cNvSpPr txBox="1"/>
          <p:nvPr userDrawn="1"/>
        </p:nvSpPr>
        <p:spPr>
          <a:xfrm>
            <a:off x="11521002" y="68721"/>
            <a:ext cx="646331" cy="646331"/>
          </a:xfrm>
          <a:prstGeom prst="rect">
            <a:avLst/>
          </a:prstGeom>
          <a:noFill/>
        </p:spPr>
        <p:txBody>
          <a:bodyPr wrap="none" rtlCol="0">
            <a:spAutoFit/>
          </a:bodyPr>
          <a:lstStyle/>
          <a:p>
            <a:pPr algn="ctr"/>
            <a:r>
              <a:rPr lang="zh-TW" altLang="en-US" sz="1800" dirty="0" smtClean="0">
                <a:solidFill>
                  <a:schemeClr val="accent2">
                    <a:lumMod val="75000"/>
                  </a:schemeClr>
                </a:solidFill>
                <a:latin typeface="華康新篆體" panose="030F0509000000000000" pitchFamily="65" charset="-120"/>
                <a:ea typeface="華康新篆體" panose="030F0509000000000000" pitchFamily="65" charset="-120"/>
              </a:rPr>
              <a:t>甄選</a:t>
            </a:r>
            <a:endParaRPr lang="en-US" altLang="zh-TW" sz="1800" dirty="0" smtClean="0">
              <a:solidFill>
                <a:schemeClr val="accent2">
                  <a:lumMod val="75000"/>
                </a:schemeClr>
              </a:solidFill>
              <a:latin typeface="華康新篆體" panose="030F0509000000000000" pitchFamily="65" charset="-120"/>
              <a:ea typeface="華康新篆體" panose="030F0509000000000000" pitchFamily="65" charset="-120"/>
            </a:endParaRPr>
          </a:p>
          <a:p>
            <a:pPr algn="ctr"/>
            <a:r>
              <a:rPr lang="zh-TW" altLang="en-US" sz="1800" dirty="0" smtClean="0">
                <a:solidFill>
                  <a:schemeClr val="accent2">
                    <a:lumMod val="75000"/>
                  </a:schemeClr>
                </a:solidFill>
                <a:latin typeface="華康新篆體" panose="030F0509000000000000" pitchFamily="65" charset="-120"/>
                <a:ea typeface="華康新篆體" panose="030F0509000000000000" pitchFamily="65" charset="-120"/>
              </a:rPr>
              <a:t>入學</a:t>
            </a:r>
          </a:p>
        </p:txBody>
      </p:sp>
    </p:spTree>
    <p:extLst>
      <p:ext uri="{BB962C8B-B14F-4D97-AF65-F5344CB8AC3E}">
        <p14:creationId xmlns:p14="http://schemas.microsoft.com/office/powerpoint/2010/main" val="762489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142228" y="6230346"/>
            <a:ext cx="2743200" cy="365125"/>
          </a:xfrm>
        </p:spPr>
        <p:txBody>
          <a:bodyPr/>
          <a:lstStyle>
            <a:lvl1pPr>
              <a:defRPr sz="2200" b="1" u="sng">
                <a:solidFill>
                  <a:schemeClr val="tx1">
                    <a:lumMod val="85000"/>
                    <a:lumOff val="15000"/>
                  </a:schemeClr>
                </a:solidFill>
                <a:latin typeface="Bookman Old Style" panose="02050604050505020204" pitchFamily="18" charset="0"/>
              </a:defRPr>
            </a:lvl1pPr>
          </a:lstStyle>
          <a:p>
            <a:fld id="{BFD9D296-0923-4B30-8558-81C121D8C7E7}" type="slidenum">
              <a:rPr lang="zh-TW" altLang="en-US" smtClean="0"/>
              <a:pPr/>
              <a:t>‹#›</a:t>
            </a:fld>
            <a:endParaRPr lang="zh-TW" altLang="en-US" dirty="0"/>
          </a:p>
        </p:txBody>
      </p:sp>
      <p:pic>
        <p:nvPicPr>
          <p:cNvPr id="7"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14" name="文字方塊 13"/>
          <p:cNvSpPr txBox="1"/>
          <p:nvPr userDrawn="1"/>
        </p:nvSpPr>
        <p:spPr>
          <a:xfrm>
            <a:off x="-181064" y="688290"/>
            <a:ext cx="1200329" cy="3450389"/>
          </a:xfrm>
          <a:prstGeom prst="rect">
            <a:avLst/>
          </a:prstGeom>
          <a:noFill/>
        </p:spPr>
        <p:txBody>
          <a:bodyPr vert="eaVert" wrap="square" rtlCol="0">
            <a:spAutoFit/>
          </a:bodyPr>
          <a:lstStyle/>
          <a:p>
            <a:r>
              <a:rPr lang="zh-TW" altLang="en-US" sz="6600" dirty="0" smtClean="0">
                <a:solidFill>
                  <a:schemeClr val="bg1">
                    <a:lumMod val="85000"/>
                  </a:schemeClr>
                </a:solidFill>
                <a:latin typeface="華康正顏楷體W5" panose="03000509000000000000" pitchFamily="65" charset="-120"/>
                <a:ea typeface="華康正顏楷體W5" panose="03000509000000000000" pitchFamily="65" charset="-120"/>
              </a:rPr>
              <a:t>四技二專</a:t>
            </a:r>
            <a:endPar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endParaRPr>
          </a:p>
        </p:txBody>
      </p:sp>
      <p:sp>
        <p:nvSpPr>
          <p:cNvPr id="9" name="文字方塊 8"/>
          <p:cNvSpPr txBox="1"/>
          <p:nvPr userDrawn="1"/>
        </p:nvSpPr>
        <p:spPr>
          <a:xfrm>
            <a:off x="11353800" y="185738"/>
            <a:ext cx="877163" cy="369332"/>
          </a:xfrm>
          <a:prstGeom prst="rect">
            <a:avLst/>
          </a:prstGeom>
          <a:noFill/>
        </p:spPr>
        <p:txBody>
          <a:bodyPr wrap="none" rtlCol="0">
            <a:spAutoFit/>
          </a:bodyPr>
          <a:lstStyle/>
          <a:p>
            <a:pPr algn="ctr"/>
            <a:r>
              <a:rPr lang="zh-TW" altLang="en-US" sz="1800" dirty="0" smtClean="0">
                <a:solidFill>
                  <a:schemeClr val="accent2">
                    <a:lumMod val="75000"/>
                  </a:schemeClr>
                </a:solidFill>
                <a:latin typeface="華康新篆體" panose="030F0509000000000000" pitchFamily="65" charset="-120"/>
                <a:ea typeface="華康新篆體" panose="030F0509000000000000" pitchFamily="65" charset="-120"/>
              </a:rPr>
              <a:t>聯合會</a:t>
            </a:r>
          </a:p>
        </p:txBody>
      </p:sp>
    </p:spTree>
    <p:extLst>
      <p:ext uri="{BB962C8B-B14F-4D97-AF65-F5344CB8AC3E}">
        <p14:creationId xmlns:p14="http://schemas.microsoft.com/office/powerpoint/2010/main" val="201255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AB2F119E-0C18-4271-9D11-06CBF0490EAC}"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04301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B716F00E-150D-4ACC-B70A-9CE2F4031D75}" type="datetime1">
              <a:rPr lang="zh-TW" altLang="en-US" smtClean="0"/>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3278903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1085BE5-0D8A-440E-B355-A11A50DA9875}" type="datetime1">
              <a:rPr lang="zh-TW" altLang="en-US" smtClean="0"/>
              <a:t>2022/12/13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8787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只有標題">
    <p:spTree>
      <p:nvGrpSpPr>
        <p:cNvPr id="1" name=""/>
        <p:cNvGrpSpPr/>
        <p:nvPr/>
      </p:nvGrpSpPr>
      <p:grpSpPr>
        <a:xfrm>
          <a:off x="0" y="0"/>
          <a:ext cx="0" cy="0"/>
          <a:chOff x="0" y="0"/>
          <a:chExt cx="0" cy="0"/>
        </a:xfrm>
      </p:grpSpPr>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日期版面配置區 2"/>
          <p:cNvSpPr>
            <a:spLocks noGrp="1"/>
          </p:cNvSpPr>
          <p:nvPr>
            <p:ph type="dt" sz="half" idx="10"/>
          </p:nvPr>
        </p:nvSpPr>
        <p:spPr/>
        <p:txBody>
          <a:bodyPr/>
          <a:lstStyle/>
          <a:p>
            <a:fld id="{A414FEEB-3414-4258-A6D9-C240CA827BF0}" type="datetime1">
              <a:rPr lang="zh-TW" altLang="en-US" smtClean="0"/>
              <a:t>2022/12/13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FD9D296-0923-4B30-8558-81C121D8C7E7}" type="slidenum">
              <a:rPr lang="zh-TW" altLang="en-US" smtClean="0"/>
              <a:t>‹#›</a:t>
            </a:fld>
            <a:endParaRPr lang="zh-TW" altLang="en-US"/>
          </a:p>
        </p:txBody>
      </p:sp>
      <p:sp>
        <p:nvSpPr>
          <p:cNvPr id="8" name="投影片編號版面配置區 5"/>
          <p:cNvSpPr txBox="1">
            <a:spLocks/>
          </p:cNvSpPr>
          <p:nvPr userDrawn="1"/>
        </p:nvSpPr>
        <p:spPr>
          <a:xfrm>
            <a:off x="9142228" y="6230346"/>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pic>
        <p:nvPicPr>
          <p:cNvPr id="14"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6" name="文字方塊 5"/>
          <p:cNvSpPr txBox="1"/>
          <p:nvPr userDrawn="1"/>
        </p:nvSpPr>
        <p:spPr>
          <a:xfrm>
            <a:off x="-181064" y="688290"/>
            <a:ext cx="1200329" cy="3450389"/>
          </a:xfrm>
          <a:prstGeom prst="rect">
            <a:avLst/>
          </a:prstGeom>
          <a:noFill/>
        </p:spPr>
        <p:txBody>
          <a:bodyPr vert="eaVert" wrap="square" rtlCol="0">
            <a:spAutoFit/>
          </a:bodyPr>
          <a:lstStyle/>
          <a:p>
            <a:r>
              <a:rPr lang="zh-TW" altLang="en-US" sz="6600" dirty="0" smtClean="0">
                <a:solidFill>
                  <a:schemeClr val="bg1">
                    <a:lumMod val="85000"/>
                  </a:schemeClr>
                </a:solidFill>
                <a:latin typeface="華康正顏楷體W5" panose="03000509000000000000" pitchFamily="65" charset="-120"/>
                <a:ea typeface="華康正顏楷體W5" panose="03000509000000000000" pitchFamily="65" charset="-120"/>
              </a:rPr>
              <a:t>技優甄審</a:t>
            </a:r>
            <a:endPar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endParaRPr>
          </a:p>
        </p:txBody>
      </p:sp>
      <p:sp>
        <p:nvSpPr>
          <p:cNvPr id="19" name="文字方塊 18"/>
          <p:cNvSpPr txBox="1"/>
          <p:nvPr userDrawn="1"/>
        </p:nvSpPr>
        <p:spPr>
          <a:xfrm>
            <a:off x="11521001" y="68721"/>
            <a:ext cx="646331" cy="646331"/>
          </a:xfrm>
          <a:prstGeom prst="rect">
            <a:avLst/>
          </a:prstGeom>
          <a:noFill/>
        </p:spPr>
        <p:txBody>
          <a:bodyPr wrap="none" rtlCol="0">
            <a:spAutoFit/>
          </a:bodyPr>
          <a:lstStyle/>
          <a:p>
            <a:pPr algn="ctr"/>
            <a:r>
              <a:rPr lang="zh-TW" altLang="en-US" sz="1800" dirty="0" smtClean="0">
                <a:solidFill>
                  <a:srgbClr val="7030A0"/>
                </a:solidFill>
                <a:latin typeface="華康新篆體" panose="030F0509000000000000" pitchFamily="65" charset="-120"/>
                <a:ea typeface="華康新篆體" panose="030F0509000000000000" pitchFamily="65" charset="-120"/>
              </a:rPr>
              <a:t>技優</a:t>
            </a:r>
            <a:endParaRPr lang="en-US" altLang="zh-TW" sz="1800" dirty="0" smtClean="0">
              <a:solidFill>
                <a:srgbClr val="7030A0"/>
              </a:solidFill>
              <a:latin typeface="華康新篆體" panose="030F0509000000000000" pitchFamily="65" charset="-120"/>
              <a:ea typeface="華康新篆體" panose="030F0509000000000000" pitchFamily="65" charset="-120"/>
            </a:endParaRPr>
          </a:p>
          <a:p>
            <a:pPr algn="ctr"/>
            <a:r>
              <a:rPr lang="zh-TW" altLang="en-US" sz="1800" dirty="0" smtClean="0">
                <a:solidFill>
                  <a:srgbClr val="7030A0"/>
                </a:solidFill>
                <a:latin typeface="華康新篆體" panose="030F0509000000000000" pitchFamily="65" charset="-120"/>
                <a:ea typeface="華康新篆體" panose="030F0509000000000000" pitchFamily="65" charset="-120"/>
              </a:rPr>
              <a:t>甄審</a:t>
            </a:r>
          </a:p>
        </p:txBody>
      </p:sp>
    </p:spTree>
    <p:extLst>
      <p:ext uri="{BB962C8B-B14F-4D97-AF65-F5344CB8AC3E}">
        <p14:creationId xmlns:p14="http://schemas.microsoft.com/office/powerpoint/2010/main" val="216063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日期版面配置區 2"/>
          <p:cNvSpPr>
            <a:spLocks noGrp="1"/>
          </p:cNvSpPr>
          <p:nvPr>
            <p:ph type="dt" sz="half" idx="10"/>
          </p:nvPr>
        </p:nvSpPr>
        <p:spPr/>
        <p:txBody>
          <a:bodyPr/>
          <a:lstStyle/>
          <a:p>
            <a:fld id="{A414FEEB-3414-4258-A6D9-C240CA827BF0}" type="datetime1">
              <a:rPr lang="zh-TW" altLang="en-US" smtClean="0"/>
              <a:t>2022/12/13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FD9D296-0923-4B30-8558-81C121D8C7E7}" type="slidenum">
              <a:rPr lang="zh-TW" altLang="en-US" smtClean="0"/>
              <a:t>‹#›</a:t>
            </a:fld>
            <a:endParaRPr lang="zh-TW" altLang="en-US"/>
          </a:p>
        </p:txBody>
      </p:sp>
      <p:sp>
        <p:nvSpPr>
          <p:cNvPr id="8" name="投影片編號版面配置區 5"/>
          <p:cNvSpPr txBox="1">
            <a:spLocks/>
          </p:cNvSpPr>
          <p:nvPr userDrawn="1"/>
        </p:nvSpPr>
        <p:spPr>
          <a:xfrm>
            <a:off x="9142228" y="6230346"/>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pic>
        <p:nvPicPr>
          <p:cNvPr id="14"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6" name="文字方塊 5"/>
          <p:cNvSpPr txBox="1"/>
          <p:nvPr userDrawn="1"/>
        </p:nvSpPr>
        <p:spPr>
          <a:xfrm>
            <a:off x="-181064" y="688290"/>
            <a:ext cx="1200329" cy="3450389"/>
          </a:xfrm>
          <a:prstGeom prst="rect">
            <a:avLst/>
          </a:prstGeom>
          <a:noFill/>
        </p:spPr>
        <p:txBody>
          <a:bodyPr vert="eaVert" wrap="square" rtlCol="0">
            <a:spAutoFit/>
          </a:bodyPr>
          <a:lstStyle/>
          <a:p>
            <a:r>
              <a:rPr lang="zh-TW" altLang="en-US" sz="6600" dirty="0" smtClean="0">
                <a:solidFill>
                  <a:schemeClr val="bg1">
                    <a:lumMod val="85000"/>
                  </a:schemeClr>
                </a:solidFill>
                <a:latin typeface="華康正顏楷體W5" panose="03000509000000000000" pitchFamily="65" charset="-120"/>
                <a:ea typeface="華康正顏楷體W5" panose="03000509000000000000" pitchFamily="65" charset="-120"/>
              </a:rPr>
              <a:t>四技申請</a:t>
            </a:r>
            <a:endPar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endParaRPr>
          </a:p>
        </p:txBody>
      </p:sp>
      <p:sp>
        <p:nvSpPr>
          <p:cNvPr id="19" name="文字方塊 18"/>
          <p:cNvSpPr txBox="1"/>
          <p:nvPr userDrawn="1"/>
        </p:nvSpPr>
        <p:spPr>
          <a:xfrm>
            <a:off x="11521003" y="68721"/>
            <a:ext cx="646331" cy="646331"/>
          </a:xfrm>
          <a:prstGeom prst="rect">
            <a:avLst/>
          </a:prstGeom>
          <a:noFill/>
        </p:spPr>
        <p:txBody>
          <a:bodyPr wrap="none" rtlCol="0">
            <a:spAutoFit/>
          </a:bodyPr>
          <a:lstStyle/>
          <a:p>
            <a:pPr algn="ctr"/>
            <a:r>
              <a:rPr lang="zh-TW" altLang="en-US" sz="1800" dirty="0" smtClean="0">
                <a:solidFill>
                  <a:srgbClr val="0070C0"/>
                </a:solidFill>
                <a:latin typeface="華康新篆體" panose="030F0509000000000000" pitchFamily="65" charset="-120"/>
                <a:ea typeface="華康新篆體" panose="030F0509000000000000" pitchFamily="65" charset="-120"/>
              </a:rPr>
              <a:t>四技</a:t>
            </a:r>
            <a:endParaRPr lang="en-US" altLang="zh-TW" sz="1800" dirty="0" smtClean="0">
              <a:solidFill>
                <a:srgbClr val="0070C0"/>
              </a:solidFill>
              <a:latin typeface="華康新篆體" panose="030F0509000000000000" pitchFamily="65" charset="-120"/>
              <a:ea typeface="華康新篆體" panose="030F0509000000000000" pitchFamily="65" charset="-120"/>
            </a:endParaRPr>
          </a:p>
          <a:p>
            <a:pPr algn="ctr"/>
            <a:r>
              <a:rPr lang="zh-TW" altLang="en-US" sz="1800" dirty="0" smtClean="0">
                <a:solidFill>
                  <a:srgbClr val="0070C0"/>
                </a:solidFill>
                <a:latin typeface="華康新篆體" panose="030F0509000000000000" pitchFamily="65" charset="-120"/>
                <a:ea typeface="華康新篆體" panose="030F0509000000000000" pitchFamily="65" charset="-120"/>
              </a:rPr>
              <a:t>申請</a:t>
            </a:r>
            <a:endParaRPr lang="en-US" altLang="zh-TW" sz="1800" dirty="0" smtClean="0">
              <a:solidFill>
                <a:srgbClr val="0070C0"/>
              </a:solidFill>
              <a:latin typeface="華康新篆體" panose="030F0509000000000000" pitchFamily="65" charset="-120"/>
              <a:ea typeface="華康新篆體" panose="030F0509000000000000" pitchFamily="65" charset="-120"/>
            </a:endParaRPr>
          </a:p>
        </p:txBody>
      </p:sp>
    </p:spTree>
    <p:extLst>
      <p:ext uri="{BB962C8B-B14F-4D97-AF65-F5344CB8AC3E}">
        <p14:creationId xmlns:p14="http://schemas.microsoft.com/office/powerpoint/2010/main" val="286684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A414FEEB-3414-4258-A6D9-C240CA827BF0}" type="datetime1">
              <a:rPr lang="zh-TW" altLang="en-US" smtClean="0"/>
              <a:t>2022/12/13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FD9D296-0923-4B30-8558-81C121D8C7E7}" type="slidenum">
              <a:rPr lang="zh-TW" altLang="en-US" smtClean="0"/>
              <a:t>‹#›</a:t>
            </a:fld>
            <a:endParaRPr lang="zh-TW" altLang="en-US"/>
          </a:p>
        </p:txBody>
      </p:sp>
      <p:sp>
        <p:nvSpPr>
          <p:cNvPr id="8" name="投影片編號版面配置區 5"/>
          <p:cNvSpPr txBox="1">
            <a:spLocks/>
          </p:cNvSpPr>
          <p:nvPr userDrawn="1"/>
        </p:nvSpPr>
        <p:spPr>
          <a:xfrm>
            <a:off x="9142228" y="6230346"/>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2200" b="1" u="sng" kern="1200">
                <a:solidFill>
                  <a:schemeClr val="tx1">
                    <a:lumMod val="75000"/>
                    <a:lumOff val="25000"/>
                  </a:schemeClr>
                </a:solidFill>
                <a:latin typeface="Bookman Old Style" panose="02050604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D9D296-0923-4B30-8558-81C121D8C7E7}" type="slidenum">
              <a:rPr lang="zh-TW" altLang="en-US" smtClean="0"/>
              <a:pPr/>
              <a:t>‹#›</a:t>
            </a:fld>
            <a:endParaRPr lang="zh-TW" altLang="en-US" dirty="0"/>
          </a:p>
        </p:txBody>
      </p:sp>
      <p:pic>
        <p:nvPicPr>
          <p:cNvPr id="14" name="Picture 2" descr="https://caac.jctv.ntut.edu.tw/105generalquery/image/applyLogo.gif"/>
          <p:cNvPicPr>
            <a:picLocks noChangeAspect="1" noChangeArrowheads="1"/>
          </p:cNvPicPr>
          <p:nvPr userDrawn="1"/>
        </p:nvPicPr>
        <p:blipFill>
          <a:blip r:embed="rId2" cstate="print"/>
          <a:srcRect/>
          <a:stretch>
            <a:fillRect/>
          </a:stretch>
        </p:blipFill>
        <p:spPr bwMode="auto">
          <a:xfrm>
            <a:off x="132490" y="6007239"/>
            <a:ext cx="649419" cy="660125"/>
          </a:xfrm>
          <a:prstGeom prst="rect">
            <a:avLst/>
          </a:prstGeom>
          <a:noFill/>
          <a:effectLst>
            <a:outerShdw blurRad="50800" dist="38100" dir="2700000" algn="tl" rotWithShape="0">
              <a:prstClr val="black">
                <a:alpha val="40000"/>
              </a:prstClr>
            </a:outerShdw>
          </a:effectLst>
        </p:spPr>
      </p:pic>
      <p:sp>
        <p:nvSpPr>
          <p:cNvPr id="16" name="矩形 15"/>
          <p:cNvSpPr/>
          <p:nvPr userDrawn="1"/>
        </p:nvSpPr>
        <p:spPr>
          <a:xfrm>
            <a:off x="0" y="76202"/>
            <a:ext cx="12192000" cy="6313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userDrawn="1"/>
        </p:nvSpPr>
        <p:spPr>
          <a:xfrm>
            <a:off x="245618" y="4006933"/>
            <a:ext cx="384721" cy="2343083"/>
          </a:xfrm>
          <a:prstGeom prst="rect">
            <a:avLst/>
          </a:prstGeom>
          <a:noFill/>
        </p:spPr>
        <p:txBody>
          <a:bodyPr vert="eaVert" wrap="square" rtlCol="0">
            <a:spAutoFit/>
          </a:bodyPr>
          <a:lstStyle/>
          <a:p>
            <a:pPr algn="ctr"/>
            <a:r>
              <a:rPr lang="zh-TW" altLang="en-US" sz="1300" b="1" dirty="0">
                <a:solidFill>
                  <a:schemeClr val="tx1">
                    <a:lumMod val="65000"/>
                    <a:lumOff val="35000"/>
                  </a:schemeClr>
                </a:solidFill>
                <a:latin typeface="華康新篆體" panose="030F0509000000000000" pitchFamily="65" charset="-120"/>
                <a:ea typeface="華康新篆體" panose="030F0509000000000000" pitchFamily="65" charset="-120"/>
              </a:rPr>
              <a:t>技專校院招生委員會聯合會</a:t>
            </a:r>
          </a:p>
        </p:txBody>
      </p:sp>
      <p:sp>
        <p:nvSpPr>
          <p:cNvPr id="6" name="文字方塊 5"/>
          <p:cNvSpPr txBox="1"/>
          <p:nvPr userDrawn="1"/>
        </p:nvSpPr>
        <p:spPr>
          <a:xfrm>
            <a:off x="-181064" y="688290"/>
            <a:ext cx="1200329" cy="3450389"/>
          </a:xfrm>
          <a:prstGeom prst="rect">
            <a:avLst/>
          </a:prstGeom>
          <a:noFill/>
        </p:spPr>
        <p:txBody>
          <a:bodyPr vert="eaVert" wrap="square" rtlCol="0">
            <a:spAutoFit/>
          </a:bodyPr>
          <a:lstStyle/>
          <a:p>
            <a:r>
              <a:rPr lang="zh-TW" altLang="en-US" sz="6600" dirty="0">
                <a:solidFill>
                  <a:schemeClr val="bg1">
                    <a:lumMod val="85000"/>
                  </a:schemeClr>
                </a:solidFill>
                <a:latin typeface="華康正顏楷體W5" panose="03000509000000000000" pitchFamily="65" charset="-120"/>
                <a:ea typeface="華康正顏楷體W5" panose="03000509000000000000" pitchFamily="65" charset="-120"/>
              </a:rPr>
              <a:t>甄選入學</a:t>
            </a:r>
          </a:p>
        </p:txBody>
      </p:sp>
      <p:sp>
        <p:nvSpPr>
          <p:cNvPr id="19" name="文字方塊 18"/>
          <p:cNvSpPr txBox="1"/>
          <p:nvPr userDrawn="1"/>
        </p:nvSpPr>
        <p:spPr>
          <a:xfrm>
            <a:off x="11521002" y="68721"/>
            <a:ext cx="646331" cy="646331"/>
          </a:xfrm>
          <a:prstGeom prst="rect">
            <a:avLst/>
          </a:prstGeom>
          <a:noFill/>
        </p:spPr>
        <p:txBody>
          <a:bodyPr wrap="none" rtlCol="0">
            <a:spAutoFit/>
          </a:bodyPr>
          <a:lstStyle/>
          <a:p>
            <a:pPr algn="ctr"/>
            <a:r>
              <a:rPr lang="zh-TW" altLang="en-US" sz="1800" dirty="0" smtClean="0">
                <a:solidFill>
                  <a:schemeClr val="accent2">
                    <a:lumMod val="75000"/>
                  </a:schemeClr>
                </a:solidFill>
                <a:latin typeface="華康新篆體" panose="030F0509000000000000" pitchFamily="65" charset="-120"/>
                <a:ea typeface="華康新篆體" panose="030F0509000000000000" pitchFamily="65" charset="-120"/>
              </a:rPr>
              <a:t>甄選</a:t>
            </a:r>
            <a:endParaRPr lang="en-US" altLang="zh-TW" sz="1800" dirty="0" smtClean="0">
              <a:solidFill>
                <a:schemeClr val="accent2">
                  <a:lumMod val="75000"/>
                </a:schemeClr>
              </a:solidFill>
              <a:latin typeface="華康新篆體" panose="030F0509000000000000" pitchFamily="65" charset="-120"/>
              <a:ea typeface="華康新篆體" panose="030F0509000000000000" pitchFamily="65" charset="-120"/>
            </a:endParaRPr>
          </a:p>
          <a:p>
            <a:pPr algn="ctr"/>
            <a:r>
              <a:rPr lang="zh-TW" altLang="en-US" sz="1800" dirty="0" smtClean="0">
                <a:solidFill>
                  <a:schemeClr val="accent2">
                    <a:lumMod val="75000"/>
                  </a:schemeClr>
                </a:solidFill>
                <a:latin typeface="華康新篆體" panose="030F0509000000000000" pitchFamily="65" charset="-120"/>
                <a:ea typeface="華康新篆體" panose="030F0509000000000000" pitchFamily="65" charset="-120"/>
              </a:rPr>
              <a:t>入學</a:t>
            </a:r>
          </a:p>
        </p:txBody>
      </p:sp>
    </p:spTree>
    <p:extLst>
      <p:ext uri="{BB962C8B-B14F-4D97-AF65-F5344CB8AC3E}">
        <p14:creationId xmlns:p14="http://schemas.microsoft.com/office/powerpoint/2010/main" val="3058734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F6F9A-1881-403A-9E5D-A3811902C036}" type="datetime1">
              <a:rPr lang="zh-TW" altLang="en-US" smtClean="0"/>
              <a:t>2022/12/13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9D296-0923-4B30-8558-81C121D8C7E7}" type="slidenum">
              <a:rPr lang="zh-TW" altLang="en-US" smtClean="0"/>
              <a:t>‹#›</a:t>
            </a:fld>
            <a:endParaRPr lang="zh-TW" altLang="en-US"/>
          </a:p>
        </p:txBody>
      </p:sp>
    </p:spTree>
    <p:extLst>
      <p:ext uri="{BB962C8B-B14F-4D97-AF65-F5344CB8AC3E}">
        <p14:creationId xmlns:p14="http://schemas.microsoft.com/office/powerpoint/2010/main" val="1067686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62" r:id="rId7"/>
    <p:sldLayoutId id="2147483661"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txBox="1">
            <a:spLocks noChangeArrowheads="1"/>
          </p:cNvSpPr>
          <p:nvPr/>
        </p:nvSpPr>
        <p:spPr bwMode="auto">
          <a:xfrm>
            <a:off x="623" y="5663496"/>
            <a:ext cx="12191377"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r>
              <a:rPr lang="en-US" altLang="zh-TW" sz="3600" b="1" dirty="0" smtClean="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111</a:t>
            </a:r>
            <a:r>
              <a:rPr lang="zh-TW" altLang="en-US" sz="3600" b="1" dirty="0" smtClean="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3300" b="1" dirty="0" smtClean="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年</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12</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月</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smtClean="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15~27</a:t>
            </a:r>
            <a:r>
              <a:rPr lang="zh-TW" altLang="en-US" sz="3300" b="1" dirty="0" smtClean="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日</a:t>
            </a:r>
          </a:p>
        </p:txBody>
      </p:sp>
      <p:pic>
        <p:nvPicPr>
          <p:cNvPr id="15" name="圖片 1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44605" y="4644168"/>
            <a:ext cx="1295930" cy="1238534"/>
          </a:xfrm>
          <a:prstGeom prst="rect">
            <a:avLst/>
          </a:prstGeom>
        </p:spPr>
      </p:pic>
      <p:sp>
        <p:nvSpPr>
          <p:cNvPr id="18" name="矩形 17"/>
          <p:cNvSpPr/>
          <p:nvPr/>
        </p:nvSpPr>
        <p:spPr>
          <a:xfrm>
            <a:off x="1" y="1139183"/>
            <a:ext cx="12192000" cy="2123658"/>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p:spPr>
        <p:txBody>
          <a:bodyPr wrap="square" anchor="ctr">
            <a:spAutoFit/>
          </a:bodyPr>
          <a:lstStyle/>
          <a:p>
            <a:pPr algn="ctr">
              <a:lnSpc>
                <a:spcPct val="110000"/>
              </a:lnSpc>
            </a:pPr>
            <a:r>
              <a:rPr lang="en-US" altLang="zh-TW" sz="4000" b="1" dirty="0" smtClean="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112</a:t>
            </a:r>
            <a:r>
              <a:rPr lang="zh-TW" altLang="en-US" sz="4000" b="1" dirty="0" smtClean="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學年</a:t>
            </a: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度</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四技二專各項入學招生</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試務作業流程宣導說明會</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0660" y="4700465"/>
            <a:ext cx="803380" cy="12359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副標題 2"/>
          <p:cNvSpPr txBox="1">
            <a:spLocks/>
          </p:cNvSpPr>
          <p:nvPr/>
        </p:nvSpPr>
        <p:spPr bwMode="auto">
          <a:xfrm>
            <a:off x="2714888" y="5240602"/>
            <a:ext cx="6729717" cy="674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pPr>
            <a:r>
              <a:rPr lang="zh-TW" altLang="en-US" sz="3000" dirty="0">
                <a:solidFill>
                  <a:schemeClr val="tx1">
                    <a:lumMod val="85000"/>
                    <a:lumOff val="15000"/>
                  </a:schemeClr>
                </a:solidFill>
                <a:latin typeface="華康隸書體W7" panose="03000709000000000000" pitchFamily="65" charset="-120"/>
                <a:ea typeface="華康隸書體W7" panose="03000709000000000000" pitchFamily="65" charset="-120"/>
              </a:rPr>
              <a:t>技專校院招生委員會聯合會</a:t>
            </a:r>
          </a:p>
        </p:txBody>
      </p:sp>
      <p:sp>
        <p:nvSpPr>
          <p:cNvPr id="11" name="矩形 10"/>
          <p:cNvSpPr/>
          <p:nvPr/>
        </p:nvSpPr>
        <p:spPr>
          <a:xfrm>
            <a:off x="-2855" y="981871"/>
            <a:ext cx="12194855" cy="124008"/>
          </a:xfrm>
          <a:prstGeom prst="rect">
            <a:avLst/>
          </a:prstGeom>
          <a:solidFill>
            <a:schemeClr val="accent4">
              <a:lumMod val="40000"/>
              <a:lumOff val="6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12" name="矩形 11"/>
          <p:cNvSpPr/>
          <p:nvPr/>
        </p:nvSpPr>
        <p:spPr>
          <a:xfrm>
            <a:off x="-2856" y="3296145"/>
            <a:ext cx="12194855" cy="124008"/>
          </a:xfrm>
          <a:prstGeom prst="rect">
            <a:avLst/>
          </a:prstGeom>
          <a:solidFill>
            <a:schemeClr val="accent4">
              <a:lumMod val="40000"/>
              <a:lumOff val="6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矩形 2"/>
          <p:cNvSpPr/>
          <p:nvPr/>
        </p:nvSpPr>
        <p:spPr>
          <a:xfrm>
            <a:off x="-2856" y="21335"/>
            <a:ext cx="12194856" cy="84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 descr="聯合會logo"/>
          <p:cNvPicPr>
            <a:picLocks noChangeAspect="1" noChangeArrowheads="1"/>
          </p:cNvPicPr>
          <p:nvPr/>
        </p:nvPicPr>
        <p:blipFill>
          <a:blip r:embed="rId5" cstate="print"/>
          <a:srcRect/>
          <a:stretch>
            <a:fillRect/>
          </a:stretch>
        </p:blipFill>
        <p:spPr bwMode="auto">
          <a:xfrm>
            <a:off x="400729" y="167630"/>
            <a:ext cx="3687765" cy="633535"/>
          </a:xfrm>
          <a:prstGeom prst="rect">
            <a:avLst/>
          </a:prstGeom>
          <a:noFill/>
          <a:ln w="9525">
            <a:noFill/>
            <a:miter lim="800000"/>
            <a:headEnd/>
            <a:tailEnd/>
          </a:ln>
        </p:spPr>
      </p:pic>
      <p:sp>
        <p:nvSpPr>
          <p:cNvPr id="13" name="副標題 2"/>
          <p:cNvSpPr txBox="1">
            <a:spLocks/>
          </p:cNvSpPr>
          <p:nvPr/>
        </p:nvSpPr>
        <p:spPr bwMode="auto">
          <a:xfrm>
            <a:off x="2729712" y="3459582"/>
            <a:ext cx="6729717" cy="674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pPr>
            <a:r>
              <a:rPr lang="zh-TW" altLang="zh-TW" sz="3600" b="1" dirty="0">
                <a:solidFill>
                  <a:srgbClr val="008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試務重要調整作業事項說明</a:t>
            </a:r>
            <a:endParaRPr lang="zh-TW" altLang="en-US" sz="3600" b="1" dirty="0">
              <a:solidFill>
                <a:srgbClr val="008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2" name="投影片編號版面配置區 1"/>
          <p:cNvSpPr>
            <a:spLocks noGrp="1"/>
          </p:cNvSpPr>
          <p:nvPr>
            <p:ph type="sldNum" sz="quarter" idx="12"/>
          </p:nvPr>
        </p:nvSpPr>
        <p:spPr/>
        <p:txBody>
          <a:bodyPr/>
          <a:lstStyle/>
          <a:p>
            <a:fld id="{BFD9D296-0923-4B30-8558-81C121D8C7E7}" type="slidenum">
              <a:rPr lang="zh-TW" altLang="en-US" smtClean="0"/>
              <a:pPr/>
              <a:t>1</a:t>
            </a:fld>
            <a:endParaRPr lang="zh-TW" altLang="en-US" dirty="0"/>
          </a:p>
        </p:txBody>
      </p:sp>
    </p:spTree>
    <p:extLst>
      <p:ext uri="{BB962C8B-B14F-4D97-AF65-F5344CB8AC3E}">
        <p14:creationId xmlns:p14="http://schemas.microsoft.com/office/powerpoint/2010/main" val="37621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435">
                                          <p:stCondLst>
                                            <p:cond delay="0"/>
                                          </p:stCondLst>
                                        </p:cTn>
                                        <p:tgtEl>
                                          <p:spTgt spid="21"/>
                                        </p:tgtEl>
                                      </p:cBhvr>
                                    </p:animEffect>
                                    <p:anim calcmode="lin" valueType="num">
                                      <p:cBhvr>
                                        <p:cTn id="8" dur="136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13" dur="19">
                                          <p:stCondLst>
                                            <p:cond delay="487"/>
                                          </p:stCondLst>
                                        </p:cTn>
                                        <p:tgtEl>
                                          <p:spTgt spid="21"/>
                                        </p:tgtEl>
                                      </p:cBhvr>
                                      <p:to x="100000" y="60000"/>
                                    </p:animScale>
                                    <p:animScale>
                                      <p:cBhvr>
                                        <p:cTn id="14" dur="124" decel="50000">
                                          <p:stCondLst>
                                            <p:cond delay="507"/>
                                          </p:stCondLst>
                                        </p:cTn>
                                        <p:tgtEl>
                                          <p:spTgt spid="21"/>
                                        </p:tgtEl>
                                      </p:cBhvr>
                                      <p:to x="100000" y="100000"/>
                                    </p:animScale>
                                    <p:animScale>
                                      <p:cBhvr>
                                        <p:cTn id="15" dur="19">
                                          <p:stCondLst>
                                            <p:cond delay="984"/>
                                          </p:stCondLst>
                                        </p:cTn>
                                        <p:tgtEl>
                                          <p:spTgt spid="21"/>
                                        </p:tgtEl>
                                      </p:cBhvr>
                                      <p:to x="100000" y="80000"/>
                                    </p:animScale>
                                    <p:animScale>
                                      <p:cBhvr>
                                        <p:cTn id="16" dur="124" decel="50000">
                                          <p:stCondLst>
                                            <p:cond delay="1003"/>
                                          </p:stCondLst>
                                        </p:cTn>
                                        <p:tgtEl>
                                          <p:spTgt spid="21"/>
                                        </p:tgtEl>
                                      </p:cBhvr>
                                      <p:to x="100000" y="100000"/>
                                    </p:animScale>
                                    <p:animScale>
                                      <p:cBhvr>
                                        <p:cTn id="17" dur="19">
                                          <p:stCondLst>
                                            <p:cond delay="1231"/>
                                          </p:stCondLst>
                                        </p:cTn>
                                        <p:tgtEl>
                                          <p:spTgt spid="21"/>
                                        </p:tgtEl>
                                      </p:cBhvr>
                                      <p:to x="100000" y="90000"/>
                                    </p:animScale>
                                    <p:animScale>
                                      <p:cBhvr>
                                        <p:cTn id="18" dur="124" decel="50000">
                                          <p:stCondLst>
                                            <p:cond delay="1251"/>
                                          </p:stCondLst>
                                        </p:cTn>
                                        <p:tgtEl>
                                          <p:spTgt spid="21"/>
                                        </p:tgtEl>
                                      </p:cBhvr>
                                      <p:to x="100000" y="100000"/>
                                    </p:animScale>
                                    <p:animScale>
                                      <p:cBhvr>
                                        <p:cTn id="19" dur="19">
                                          <p:stCondLst>
                                            <p:cond delay="1356"/>
                                          </p:stCondLst>
                                        </p:cTn>
                                        <p:tgtEl>
                                          <p:spTgt spid="21"/>
                                        </p:tgtEl>
                                      </p:cBhvr>
                                      <p:to x="100000" y="95000"/>
                                    </p:animScale>
                                    <p:animScale>
                                      <p:cBhvr>
                                        <p:cTn id="20" dur="124" decel="50000">
                                          <p:stCondLst>
                                            <p:cond delay="1376"/>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idx="4294967295"/>
          </p:nvPr>
        </p:nvSpPr>
        <p:spPr>
          <a:xfrm>
            <a:off x="0" y="144463"/>
            <a:ext cx="12192000" cy="534987"/>
          </a:xfrm>
          <a:noFill/>
        </p:spPr>
        <p:txBody>
          <a:bodyPr vert="horz" lIns="91440" tIns="45720" rIns="91440" bIns="45720" rtlCol="0" anchor="ctr">
            <a:normAutofit/>
          </a:bodyPr>
          <a:lstStyle/>
          <a:p>
            <a:pPr marL="457200" indent="-457200" algn="ctr">
              <a:buFont typeface="Wingdings" panose="05000000000000000000" pitchFamily="2" charset="2"/>
              <a:buChar char="u"/>
            </a:pPr>
            <a:r>
              <a:rPr lang="zh-TW" altLang="en-US" sz="2800" b="1" u="sng" spc="-100" smtClean="0">
                <a:solidFill>
                  <a:srgbClr val="FF0000"/>
                </a:solidFill>
                <a:latin typeface="Book Antiqua" panose="02040602050305030304" pitchFamily="18" charset="0"/>
                <a:ea typeface="華康儷楷書" panose="03000509000000000000" pitchFamily="65" charset="-120"/>
              </a:rPr>
              <a:t>四技申請入學</a:t>
            </a:r>
            <a:r>
              <a:rPr lang="zh-TW" altLang="en-US" sz="2800" b="1" spc="-100" smtClean="0">
                <a:latin typeface="Book Antiqua" panose="02040602050305030304" pitchFamily="18" charset="0"/>
                <a:ea typeface="華康儷楷書" panose="03000509000000000000" pitchFamily="65" charset="-120"/>
              </a:rPr>
              <a:t>二階複試考生勾選</a:t>
            </a:r>
            <a:r>
              <a:rPr lang="en-US" altLang="zh-TW" sz="2800" b="1" spc="-100" smtClean="0">
                <a:latin typeface="Book Antiqua" panose="02040602050305030304" pitchFamily="18" charset="0"/>
                <a:ea typeface="華康儷楷書" panose="03000509000000000000" pitchFamily="65" charset="-120"/>
              </a:rPr>
              <a:t>EP</a:t>
            </a:r>
            <a:r>
              <a:rPr lang="zh-TW" altLang="en-US" sz="2800" b="1" spc="-100" smtClean="0">
                <a:latin typeface="Book Antiqua" panose="02040602050305030304" pitchFamily="18" charset="0"/>
                <a:ea typeface="華康儷楷書" panose="03000509000000000000" pitchFamily="65" charset="-120"/>
              </a:rPr>
              <a:t>項目與上傳</a:t>
            </a:r>
            <a:r>
              <a:rPr lang="en-US" altLang="zh-TW" sz="2800" b="1" spc="-100" smtClean="0">
                <a:latin typeface="Book Antiqua" panose="02040602050305030304" pitchFamily="18" charset="0"/>
                <a:ea typeface="華康儷楷書" panose="03000509000000000000" pitchFamily="65" charset="-120"/>
              </a:rPr>
              <a:t>PDF</a:t>
            </a:r>
            <a:r>
              <a:rPr lang="zh-TW" altLang="en-US" sz="2800" b="1" spc="-100" smtClean="0">
                <a:latin typeface="Book Antiqua" panose="02040602050305030304" pitchFamily="18" charset="0"/>
                <a:ea typeface="華康儷楷書" panose="03000509000000000000" pitchFamily="65" charset="-120"/>
              </a:rPr>
              <a:t>之規範</a:t>
            </a:r>
            <a:endParaRPr lang="zh-TW" altLang="en-US" sz="2800" b="1" spc="-100" dirty="0">
              <a:latin typeface="Book Antiqua" panose="02040602050305030304" pitchFamily="18" charset="0"/>
              <a:ea typeface="華康儷楷書" panose="03000509000000000000" pitchFamily="65" charset="-120"/>
            </a:endParaRPr>
          </a:p>
        </p:txBody>
      </p:sp>
      <p:sp>
        <p:nvSpPr>
          <p:cNvPr id="6" name="矩形 5"/>
          <p:cNvSpPr/>
          <p:nvPr/>
        </p:nvSpPr>
        <p:spPr>
          <a:xfrm>
            <a:off x="656250" y="6034541"/>
            <a:ext cx="10725853" cy="553998"/>
          </a:xfrm>
          <a:prstGeom prst="rect">
            <a:avLst/>
          </a:prstGeom>
          <a:solidFill>
            <a:schemeClr val="bg1">
              <a:lumMod val="95000"/>
            </a:schemeClr>
          </a:solidFill>
        </p:spPr>
        <p:txBody>
          <a:bodyPr wrap="square">
            <a:spAutoFit/>
          </a:bodyPr>
          <a:lstStyle/>
          <a:p>
            <a:pPr marL="285750" indent="-285750">
              <a:buFont typeface="Wingdings" panose="05000000000000000000" pitchFamily="2" charset="2"/>
              <a:buChar char="u"/>
            </a:pPr>
            <a:r>
              <a:rPr lang="zh-TW" altLang="zh-TW" sz="1500" spc="-100" dirty="0">
                <a:solidFill>
                  <a:schemeClr val="dk1"/>
                </a:solidFill>
                <a:latin typeface="Book Antiqua" panose="02040602050305030304" pitchFamily="18" charset="0"/>
                <a:ea typeface="華康儷楷書" panose="03000509000000000000" pitchFamily="65" charset="-120"/>
              </a:rPr>
              <a:t>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及未使用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之</a:t>
            </a:r>
            <a:r>
              <a:rPr lang="zh-TW" altLang="en-US" sz="1500" spc="-100" dirty="0">
                <a:solidFill>
                  <a:schemeClr val="dk1"/>
                </a:solidFill>
                <a:latin typeface="Book Antiqua" panose="02040602050305030304" pitchFamily="18" charset="0"/>
                <a:ea typeface="華康儷楷書" panose="03000509000000000000" pitchFamily="65" charset="-120"/>
              </a:rPr>
              <a:t>全體</a:t>
            </a:r>
            <a:r>
              <a:rPr lang="zh-TW" altLang="zh-TW" sz="1500" spc="-100" dirty="0">
                <a:solidFill>
                  <a:schemeClr val="dk1"/>
                </a:solidFill>
                <a:latin typeface="Book Antiqua" panose="02040602050305030304" pitchFamily="18" charset="0"/>
                <a:ea typeface="華康儷楷書" panose="03000509000000000000" pitchFamily="65" charset="-120"/>
              </a:rPr>
              <a:t>考生，皆</a:t>
            </a:r>
            <a:r>
              <a:rPr lang="zh-TW" altLang="en-US" sz="1500" spc="-100" dirty="0">
                <a:solidFill>
                  <a:schemeClr val="dk1"/>
                </a:solidFill>
                <a:latin typeface="Book Antiqua" panose="02040602050305030304" pitchFamily="18" charset="0"/>
                <a:ea typeface="華康儷楷書" panose="03000509000000000000" pitchFamily="65" charset="-120"/>
              </a:rPr>
              <a:t>依據報名校系所</a:t>
            </a:r>
            <a:r>
              <a:rPr lang="zh-TW" altLang="zh-TW" sz="1500" spc="-100" dirty="0">
                <a:solidFill>
                  <a:schemeClr val="dk1"/>
                </a:solidFill>
                <a:latin typeface="Book Antiqua" panose="02040602050305030304" pitchFamily="18" charset="0"/>
                <a:ea typeface="華康儷楷書" panose="03000509000000000000" pitchFamily="65" charset="-120"/>
              </a:rPr>
              <a:t>採</a:t>
            </a:r>
            <a:r>
              <a:rPr lang="zh-TW" altLang="en-US" sz="1500" spc="-100" dirty="0">
                <a:solidFill>
                  <a:schemeClr val="dk1"/>
                </a:solidFill>
                <a:latin typeface="Book Antiqua" panose="02040602050305030304" pitchFamily="18" charset="0"/>
                <a:ea typeface="華康儷楷書" panose="03000509000000000000" pitchFamily="65" charset="-120"/>
              </a:rPr>
              <a:t>計之</a:t>
            </a:r>
            <a:r>
              <a:rPr lang="zh-TW" altLang="zh-TW" sz="1500" spc="-100" dirty="0">
                <a:solidFill>
                  <a:srgbClr val="FF0000"/>
                </a:solidFill>
                <a:latin typeface="Book Antiqua" panose="02040602050305030304" pitchFamily="18" charset="0"/>
                <a:ea typeface="華康儷楷書" panose="03000509000000000000" pitchFamily="65" charset="-120"/>
              </a:rPr>
              <a:t>「件數」為上限</a:t>
            </a:r>
            <a:r>
              <a:rPr lang="zh-TW" altLang="en-US" sz="1500" spc="-100" dirty="0">
                <a:solidFill>
                  <a:schemeClr val="dk1"/>
                </a:solidFill>
                <a:latin typeface="Book Antiqua" panose="02040602050305030304" pitchFamily="18" charset="0"/>
                <a:ea typeface="華康儷楷書" panose="03000509000000000000" pitchFamily="65" charset="-120"/>
              </a:rPr>
              <a:t>。</a:t>
            </a:r>
            <a:endParaRPr lang="en-US" altLang="zh-TW" sz="1500" spc="-100" dirty="0">
              <a:solidFill>
                <a:schemeClr val="dk1"/>
              </a:solidFill>
              <a:latin typeface="Book Antiqua" panose="02040602050305030304" pitchFamily="18" charset="0"/>
              <a:ea typeface="華康儷楷書" panose="03000509000000000000" pitchFamily="65" charset="-120"/>
            </a:endParaRPr>
          </a:p>
          <a:p>
            <a:pPr marL="285750" indent="-285750">
              <a:buFont typeface="Wingdings" panose="05000000000000000000" pitchFamily="2" charset="2"/>
              <a:buChar char="u"/>
            </a:pPr>
            <a:r>
              <a:rPr lang="zh-TW" altLang="zh-TW" sz="1500" spc="-100" dirty="0">
                <a:solidFill>
                  <a:schemeClr val="dk1"/>
                </a:solidFill>
                <a:latin typeface="Book Antiqua" panose="02040602050305030304" pitchFamily="18" charset="0"/>
                <a:ea typeface="華康儷楷書" panose="03000509000000000000" pitchFamily="65" charset="-120"/>
              </a:rPr>
              <a:t>每</a:t>
            </a:r>
            <a:r>
              <a:rPr lang="zh-TW" altLang="en-US" sz="1500" spc="-100" dirty="0">
                <a:solidFill>
                  <a:schemeClr val="dk1"/>
                </a:solidFill>
                <a:latin typeface="Book Antiqua" panose="02040602050305030304" pitchFamily="18" charset="0"/>
                <a:ea typeface="華康儷楷書" panose="03000509000000000000" pitchFamily="65" charset="-120"/>
              </a:rPr>
              <a:t>一</a:t>
            </a:r>
            <a:r>
              <a:rPr lang="zh-TW" altLang="zh-TW" sz="1500" spc="-100" dirty="0">
                <a:solidFill>
                  <a:schemeClr val="dk1"/>
                </a:solidFill>
                <a:latin typeface="Book Antiqua" panose="02040602050305030304" pitchFamily="18" charset="0"/>
                <a:ea typeface="華康儷楷書" panose="03000509000000000000" pitchFamily="65" charset="-120"/>
              </a:rPr>
              <a:t>件文件檔案容量上限</a:t>
            </a:r>
            <a:r>
              <a:rPr lang="zh-TW" altLang="en-US" sz="1500" spc="-100" dirty="0">
                <a:solidFill>
                  <a:srgbClr val="FF0000"/>
                </a:solidFill>
                <a:latin typeface="Book Antiqua" panose="02040602050305030304" pitchFamily="18" charset="0"/>
                <a:ea typeface="華康儷楷書" panose="03000509000000000000" pitchFamily="65" charset="-120"/>
              </a:rPr>
              <a:t>皆</a:t>
            </a:r>
            <a:r>
              <a:rPr lang="zh-TW" altLang="zh-TW" sz="1500" spc="-100" dirty="0">
                <a:solidFill>
                  <a:srgbClr val="FF0000"/>
                </a:solidFill>
                <a:latin typeface="Book Antiqua" panose="02040602050305030304" pitchFamily="18" charset="0"/>
                <a:ea typeface="華康儷楷書" panose="03000509000000000000" pitchFamily="65" charset="-120"/>
              </a:rPr>
              <a:t>為</a:t>
            </a:r>
            <a:r>
              <a:rPr lang="en-US" altLang="zh-TW" sz="1500" u="sng" spc="-100" dirty="0">
                <a:solidFill>
                  <a:srgbClr val="FF0000"/>
                </a:solidFill>
                <a:latin typeface="Book Antiqua" panose="02040602050305030304" pitchFamily="18" charset="0"/>
                <a:ea typeface="華康儷楷書" panose="03000509000000000000" pitchFamily="65" charset="-120"/>
              </a:rPr>
              <a:t>4 MB</a:t>
            </a:r>
            <a:r>
              <a:rPr lang="zh-TW" altLang="zh-TW" sz="1500" spc="-100" dirty="0">
                <a:solidFill>
                  <a:schemeClr val="dk1"/>
                </a:solidFill>
                <a:latin typeface="Book Antiqua" panose="02040602050305030304" pitchFamily="18" charset="0"/>
                <a:ea typeface="華康儷楷書" panose="03000509000000000000" pitchFamily="65" charset="-120"/>
              </a:rPr>
              <a:t>，</a:t>
            </a:r>
            <a:r>
              <a:rPr lang="zh-TW" altLang="en-US" sz="1500" spc="-100" dirty="0">
                <a:solidFill>
                  <a:schemeClr val="dk1"/>
                </a:solidFill>
                <a:latin typeface="Book Antiqua" panose="02040602050305030304" pitchFamily="18" charset="0"/>
                <a:ea typeface="華康儷楷書" panose="03000509000000000000" pitchFamily="65" charset="-120"/>
              </a:rPr>
              <a:t>惟</a:t>
            </a:r>
            <a:r>
              <a:rPr lang="zh-TW" altLang="zh-TW" sz="1500" spc="-100" dirty="0">
                <a:solidFill>
                  <a:schemeClr val="dk1"/>
                </a:solidFill>
                <a:latin typeface="Book Antiqua" panose="02040602050305030304" pitchFamily="18" charset="0"/>
                <a:ea typeface="華康儷楷書" panose="03000509000000000000" pitchFamily="65" charset="-120"/>
              </a:rPr>
              <a:t>未使用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考生</a:t>
            </a:r>
            <a:r>
              <a:rPr lang="zh-TW" altLang="zh-TW" sz="1500" u="sng" spc="-100" dirty="0">
                <a:solidFill>
                  <a:schemeClr val="dk1"/>
                </a:solidFill>
                <a:latin typeface="Book Antiqua" panose="02040602050305030304" pitchFamily="18" charset="0"/>
                <a:ea typeface="華康儷楷書" panose="03000509000000000000" pitchFamily="65" charset="-120"/>
              </a:rPr>
              <a:t>無法</a:t>
            </a:r>
            <a:r>
              <a:rPr lang="zh-TW" altLang="en-US" sz="1500" u="sng" spc="-100" dirty="0">
                <a:solidFill>
                  <a:schemeClr val="dk1"/>
                </a:solidFill>
                <a:latin typeface="Book Antiqua" panose="02040602050305030304" pitchFamily="18" charset="0"/>
                <a:ea typeface="華康儷楷書" panose="03000509000000000000" pitchFamily="65" charset="-120"/>
              </a:rPr>
              <a:t>上傳</a:t>
            </a:r>
            <a:r>
              <a:rPr lang="zh-TW" altLang="zh-TW" sz="1500" u="sng" spc="-100" dirty="0">
                <a:solidFill>
                  <a:schemeClr val="dk1"/>
                </a:solidFill>
                <a:latin typeface="Book Antiqua" panose="02040602050305030304" pitchFamily="18" charset="0"/>
                <a:ea typeface="華康儷楷書" panose="03000509000000000000" pitchFamily="65" charset="-120"/>
              </a:rPr>
              <a:t>影音</a:t>
            </a:r>
            <a:r>
              <a:rPr lang="zh-TW" altLang="zh-TW" sz="1500" spc="-100" dirty="0">
                <a:solidFill>
                  <a:schemeClr val="dk1"/>
                </a:solidFill>
                <a:latin typeface="Book Antiqua" panose="02040602050305030304" pitchFamily="18" charset="0"/>
                <a:ea typeface="華康儷楷書" panose="03000509000000000000" pitchFamily="65" charset="-120"/>
              </a:rPr>
              <a:t>檔案</a:t>
            </a:r>
            <a:r>
              <a:rPr lang="zh-TW" altLang="en-US" sz="1500" spc="-100" dirty="0">
                <a:solidFill>
                  <a:schemeClr val="dk1"/>
                </a:solidFill>
                <a:latin typeface="Book Antiqua" panose="02040602050305030304" pitchFamily="18" charset="0"/>
                <a:ea typeface="華康儷楷書" panose="03000509000000000000" pitchFamily="65" charset="-120"/>
              </a:rPr>
              <a:t>。</a:t>
            </a:r>
            <a:endParaRPr lang="en-US" altLang="zh-TW" sz="1500" spc="-100" dirty="0">
              <a:solidFill>
                <a:schemeClr val="dk1"/>
              </a:solidFill>
              <a:latin typeface="Book Antiqua" panose="02040602050305030304" pitchFamily="18" charset="0"/>
              <a:ea typeface="華康儷楷書" panose="03000509000000000000" pitchFamily="65"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val="1011512837"/>
              </p:ext>
            </p:extLst>
          </p:nvPr>
        </p:nvGraphicFramePr>
        <p:xfrm>
          <a:off x="656250" y="882503"/>
          <a:ext cx="10725853" cy="5087676"/>
        </p:xfrm>
        <a:graphic>
          <a:graphicData uri="http://schemas.openxmlformats.org/drawingml/2006/table">
            <a:tbl>
              <a:tblPr firstRow="1" firstCol="1" bandRow="1">
                <a:tableStyleId>{5C22544A-7EE6-4342-B048-85BDC9FD1C3A}</a:tableStyleId>
              </a:tblPr>
              <a:tblGrid>
                <a:gridCol w="2777579">
                  <a:extLst>
                    <a:ext uri="{9D8B030D-6E8A-4147-A177-3AD203B41FA5}">
                      <a16:colId xmlns:a16="http://schemas.microsoft.com/office/drawing/2014/main" val="906334719"/>
                    </a:ext>
                  </a:extLst>
                </a:gridCol>
                <a:gridCol w="2820536">
                  <a:extLst>
                    <a:ext uri="{9D8B030D-6E8A-4147-A177-3AD203B41FA5}">
                      <a16:colId xmlns:a16="http://schemas.microsoft.com/office/drawing/2014/main" val="245345194"/>
                    </a:ext>
                  </a:extLst>
                </a:gridCol>
                <a:gridCol w="2974799">
                  <a:extLst>
                    <a:ext uri="{9D8B030D-6E8A-4147-A177-3AD203B41FA5}">
                      <a16:colId xmlns:a16="http://schemas.microsoft.com/office/drawing/2014/main" val="1956236806"/>
                    </a:ext>
                  </a:extLst>
                </a:gridCol>
                <a:gridCol w="2152939">
                  <a:extLst>
                    <a:ext uri="{9D8B030D-6E8A-4147-A177-3AD203B41FA5}">
                      <a16:colId xmlns:a16="http://schemas.microsoft.com/office/drawing/2014/main" val="2371954030"/>
                    </a:ext>
                  </a:extLst>
                </a:gridCol>
              </a:tblGrid>
              <a:tr h="409618">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考生身份別</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具有</a:t>
                      </a:r>
                      <a:r>
                        <a:rPr lang="en-US" altLang="zh-TW"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EP</a:t>
                      </a:r>
                      <a:r>
                        <a:rPr lang="zh-TW" altLang="en-US"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資料之考生</a:t>
                      </a:r>
                      <a:endParaRPr lang="zh-TW" alt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h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200" u="none" strike="noStrike" kern="1200" spc="-100" baseline="0" dirty="0" smtClean="0">
                          <a:solidFill>
                            <a:srgbClr val="006600"/>
                          </a:solidFill>
                          <a:latin typeface="Book Antiqua" panose="02040602050305030304" pitchFamily="18" charset="0"/>
                          <a:ea typeface="華康儷楷書" panose="03000509000000000000" pitchFamily="65" charset="-120"/>
                          <a:cs typeface="+mn-cs"/>
                        </a:rPr>
                        <a:t>其餘考生</a:t>
                      </a:r>
                      <a:r>
                        <a:rPr lang="en-US" altLang="zh-TW" sz="22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(3)</a:t>
                      </a:r>
                      <a:endParaRPr lang="zh-TW" sz="22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109187"/>
                  </a:ext>
                </a:extLst>
              </a:tr>
              <a:tr h="409618">
                <a:tc v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選擇</a:t>
                      </a:r>
                      <a:r>
                        <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使用</a:t>
                      </a:r>
                      <a:r>
                        <a:rPr lang="en-US"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EP</a:t>
                      </a:r>
                      <a:r>
                        <a:rPr lang="zh-TW"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資料</a:t>
                      </a:r>
                      <a:r>
                        <a:rPr lang="en-US" altLang="zh-TW" sz="22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(1)</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選擇</a:t>
                      </a:r>
                      <a:r>
                        <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不使用</a:t>
                      </a:r>
                      <a:r>
                        <a:rPr lang="en-US"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EP</a:t>
                      </a:r>
                      <a:r>
                        <a:rPr lang="zh-TW"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資料</a:t>
                      </a:r>
                      <a:r>
                        <a:rPr lang="en-US" altLang="zh-TW" sz="22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(2)</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958371356"/>
                  </a:ext>
                </a:extLst>
              </a:tr>
              <a:tr h="83687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a:t>
                      </a:r>
                      <a:r>
                        <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修課</a:t>
                      </a:r>
                      <a:r>
                        <a:rPr lang="zh-TW" sz="2200" b="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紀錄</a:t>
                      </a: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a:t>
                      </a:r>
                      <a:r>
                        <a:rPr lang="zh-TW" altLang="en-US" sz="2000" b="1"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應屆畢業生</a:t>
                      </a:r>
                      <a:r>
                        <a:rPr lang="zh-TW" altLang="en-US" sz="2000" b="0" u="none"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由</a:t>
                      </a:r>
                      <a:r>
                        <a:rPr lang="zh-TW" altLang="en-US" sz="2000" b="0" u="sng"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高中</a:t>
                      </a:r>
                      <a:r>
                        <a:rPr lang="zh-TW" altLang="zh-TW" sz="2000" b="0" u="none"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上傳</a:t>
                      </a:r>
                      <a:r>
                        <a:rPr lang="zh-TW" altLang="en-US" sz="2000" b="0" u="none"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 </a:t>
                      </a:r>
                      <a:r>
                        <a:rPr lang="zh-TW" altLang="zh-TW" sz="20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第</a:t>
                      </a:r>
                      <a:r>
                        <a:rPr lang="en-US" altLang="zh-TW" sz="20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6</a:t>
                      </a:r>
                      <a:r>
                        <a:rPr lang="zh-TW" altLang="zh-TW" sz="20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學期成績</a:t>
                      </a:r>
                      <a:r>
                        <a:rPr lang="zh-TW" altLang="en-US" sz="20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證明</a:t>
                      </a:r>
                      <a:r>
                        <a:rPr lang="en-US" altLang="zh-TW"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檔）</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283519"/>
                  </a:ext>
                </a:extLst>
              </a:tr>
              <a:tr h="676703">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a:t>
                      </a:r>
                      <a:r>
                        <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課程學習成果</a:t>
                      </a:r>
                      <a:endPar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（項目序號：普高</a:t>
                      </a:r>
                      <a:r>
                        <a:rPr lang="en-US"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B1-B4</a:t>
                      </a: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DF9"/>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en-US" alt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6</a:t>
                      </a:r>
                      <a:r>
                        <a:rPr 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件</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，依校系科組學程所訂件數上限</a:t>
                      </a: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件數上限，依校系科組學程所訂</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依校系規定之件數上限</a:t>
                      </a: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9688751"/>
                  </a:ext>
                </a:extLst>
              </a:tr>
              <a:tr h="676703">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C.</a:t>
                      </a:r>
                      <a:r>
                        <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多元表現</a:t>
                      </a:r>
                      <a:endPar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（項目序號：普高</a:t>
                      </a:r>
                      <a:r>
                        <a:rPr lang="en-US"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C1-C8</a:t>
                      </a: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DF9"/>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en-US"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10</a:t>
                      </a:r>
                      <a:r>
                        <a:rPr 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件</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，依校系科組學程所訂件數上限</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件數上限，依校系科組學程所訂</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依校系規定之件數上限</a:t>
                      </a: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830939"/>
                  </a:ext>
                </a:extLst>
              </a:tr>
              <a:tr h="51954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D1.</a:t>
                      </a:r>
                      <a:r>
                        <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多元表現綜整心得</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70449"/>
                  </a:ext>
                </a:extLst>
              </a:tr>
              <a:tr h="51954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D2.</a:t>
                      </a:r>
                      <a:r>
                        <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學習歷程自述</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372228"/>
                  </a:ext>
                </a:extLst>
              </a:tr>
              <a:tr h="51954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D3.</a:t>
                      </a:r>
                      <a:r>
                        <a:rPr kumimoji="0" lang="zh-TW" altLang="en-US" sz="22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其他</a:t>
                      </a:r>
                      <a:r>
                        <a:rPr kumimoji="0" lang="zh-TW" altLang="zh-TW" sz="22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有利審查資料</a:t>
                      </a:r>
                      <a:endParaRPr kumimoji="0" lang="zh-TW" altLang="en-US" sz="22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476255"/>
                  </a:ext>
                </a:extLst>
              </a:tr>
              <a:tr h="519541">
                <a:tc>
                  <a:txBody>
                    <a:bodyPr/>
                    <a:lstStyle/>
                    <a:p>
                      <a:pPr marL="266700" marR="0" lvl="0" indent="-2667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報名資格文件</a:t>
                      </a: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16139299"/>
                  </a:ext>
                </a:extLst>
              </a:tr>
            </a:tbl>
          </a:graphicData>
        </a:graphic>
      </p:graphicFrame>
      <p:sp>
        <p:nvSpPr>
          <p:cNvPr id="14" name="右大括弧 13"/>
          <p:cNvSpPr/>
          <p:nvPr/>
        </p:nvSpPr>
        <p:spPr>
          <a:xfrm>
            <a:off x="8777177" y="3923440"/>
            <a:ext cx="228599" cy="2004209"/>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矩形 14"/>
          <p:cNvSpPr/>
          <p:nvPr/>
        </p:nvSpPr>
        <p:spPr>
          <a:xfrm>
            <a:off x="9205246" y="3870524"/>
            <a:ext cx="492443" cy="2089024"/>
          </a:xfrm>
          <a:prstGeom prst="rect">
            <a:avLst/>
          </a:prstGeom>
          <a:solidFill>
            <a:schemeClr val="accent2">
              <a:lumMod val="75000"/>
            </a:schemeClr>
          </a:solidFill>
        </p:spPr>
        <p:txBody>
          <a:bodyPr vert="eaVert" wrap="square">
            <a:spAutoFit/>
          </a:bodyPr>
          <a:lstStyle/>
          <a:p>
            <a:pPr algn="ctr"/>
            <a:r>
              <a:rPr lang="zh-TW" altLang="en-US" sz="2000" spc="-100" dirty="0">
                <a:solidFill>
                  <a:schemeClr val="bg1"/>
                </a:solidFill>
                <a:latin typeface="Book Antiqua" panose="02040602050305030304" pitchFamily="18" charset="0"/>
                <a:ea typeface="華康儷楷書" panose="03000509000000000000" pitchFamily="65" charset="-120"/>
              </a:rPr>
              <a:t>全體考生作業一致</a:t>
            </a:r>
            <a:endParaRPr lang="zh-TW" altLang="en-US" sz="2000" dirty="0">
              <a:solidFill>
                <a:schemeClr val="bg1"/>
              </a:solidFill>
            </a:endParaRPr>
          </a:p>
        </p:txBody>
      </p:sp>
      <p:sp>
        <p:nvSpPr>
          <p:cNvPr id="16" name="矩形 15"/>
          <p:cNvSpPr/>
          <p:nvPr/>
        </p:nvSpPr>
        <p:spPr>
          <a:xfrm>
            <a:off x="4389119" y="1778211"/>
            <a:ext cx="3823349"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修課紀錄</a:t>
            </a:r>
            <a:r>
              <a:rPr lang="zh-TW" altLang="en-US" sz="2000" b="1" dirty="0" smtClean="0">
                <a:solidFill>
                  <a:schemeClr val="bg1"/>
                </a:solidFill>
                <a:latin typeface="Book Antiqua" panose="02040602050305030304" pitchFamily="18" charset="0"/>
                <a:ea typeface="華康儷楷書" panose="03000509000000000000" pitchFamily="65" charset="-120"/>
              </a:rPr>
              <a:t>檔案</a:t>
            </a:r>
            <a:endParaRPr lang="zh-TW" altLang="en-US" sz="1600" dirty="0">
              <a:solidFill>
                <a:schemeClr val="bg1"/>
              </a:solidFill>
              <a:latin typeface="Book Antiqua" panose="02040602050305030304" pitchFamily="18" charset="0"/>
              <a:ea typeface="華康儷楷書" panose="03000509000000000000" pitchFamily="65" charset="-120"/>
            </a:endParaRPr>
          </a:p>
        </p:txBody>
      </p:sp>
      <p:sp>
        <p:nvSpPr>
          <p:cNvPr id="17" name="矩形 16"/>
          <p:cNvSpPr/>
          <p:nvPr/>
        </p:nvSpPr>
        <p:spPr>
          <a:xfrm>
            <a:off x="3438619" y="2552554"/>
            <a:ext cx="2805427"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smtClean="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項目檔案</a:t>
            </a:r>
          </a:p>
        </p:txBody>
      </p:sp>
      <p:sp>
        <p:nvSpPr>
          <p:cNvPr id="18" name="矩形 17"/>
          <p:cNvSpPr/>
          <p:nvPr/>
        </p:nvSpPr>
        <p:spPr>
          <a:xfrm>
            <a:off x="3438619" y="3229416"/>
            <a:ext cx="2805427" cy="307777"/>
          </a:xfrm>
          <a:prstGeom prst="rect">
            <a:avLst/>
          </a:prstGeom>
          <a:solidFill>
            <a:srgbClr val="9900FF"/>
          </a:solidFill>
          <a:ln w="12700">
            <a:solidFill>
              <a:schemeClr val="bg1"/>
            </a:solidFill>
          </a:ln>
        </p:spPr>
        <p:txBody>
          <a:bodyPr wrap="square" tIns="0" bIns="0" anchor="ctr">
            <a:spAutoFit/>
          </a:bodyPr>
          <a:lstStyle/>
          <a:p>
            <a:pPr algn="ctr"/>
            <a:r>
              <a:rPr lang="en-US" altLang="zh-TW" sz="2000" b="1" dirty="0" smtClean="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項目檔案</a:t>
            </a:r>
          </a:p>
        </p:txBody>
      </p:sp>
      <p:sp>
        <p:nvSpPr>
          <p:cNvPr id="22" name="矩形 21"/>
          <p:cNvSpPr/>
          <p:nvPr/>
        </p:nvSpPr>
        <p:spPr>
          <a:xfrm>
            <a:off x="656250" y="3896862"/>
            <a:ext cx="10725853" cy="205205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947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250"/>
                                        <p:tgtEl>
                                          <p:spTgt spid="16"/>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1250"/>
                                        <p:tgtEl>
                                          <p:spTgt spid="17"/>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out)">
                                      <p:cBhvr>
                                        <p:cTn id="13"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176792"/>
            <a:ext cx="12192000" cy="43386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Wingdings" panose="05000000000000000000" pitchFamily="2" charset="2"/>
              <a:buChar char="u"/>
            </a:pPr>
            <a:r>
              <a:rPr lang="en-US" altLang="zh-TW" sz="2800" b="1" spc="-100" dirty="0">
                <a:solidFill>
                  <a:srgbClr val="FF0000"/>
                </a:solidFill>
                <a:latin typeface="Book Antiqua" panose="02040602050305030304" pitchFamily="18" charset="0"/>
                <a:ea typeface="華康儷楷書" panose="03000509000000000000" pitchFamily="65" charset="-120"/>
              </a:rPr>
              <a:t>B.</a:t>
            </a:r>
            <a:r>
              <a:rPr lang="zh-TW" altLang="en-US" sz="2800" b="1" spc="-100" dirty="0">
                <a:solidFill>
                  <a:srgbClr val="FF0000"/>
                </a:solidFill>
                <a:latin typeface="Book Antiqua" panose="02040602050305030304" pitchFamily="18" charset="0"/>
                <a:ea typeface="華康儷楷書" panose="03000509000000000000" pitchFamily="65" charset="-120"/>
              </a:rPr>
              <a:t>課程學習成果</a:t>
            </a:r>
            <a:r>
              <a:rPr lang="en-US" altLang="zh-TW" sz="2800" b="1" spc="-100" dirty="0">
                <a:latin typeface="Book Antiqua" panose="02040602050305030304" pitchFamily="18" charset="0"/>
                <a:ea typeface="華康儷楷書" panose="03000509000000000000" pitchFamily="65" charset="-120"/>
              </a:rPr>
              <a:t>~ EP</a:t>
            </a:r>
            <a:r>
              <a:rPr lang="zh-TW" altLang="en-US" sz="2800" b="1" spc="-100" dirty="0">
                <a:latin typeface="Book Antiqua" panose="02040602050305030304" pitchFamily="18" charset="0"/>
                <a:ea typeface="華康儷楷書" panose="03000509000000000000" pitchFamily="65" charset="-120"/>
              </a:rPr>
              <a:t>項目檔案審閱注意事項</a:t>
            </a:r>
          </a:p>
        </p:txBody>
      </p:sp>
      <p:graphicFrame>
        <p:nvGraphicFramePr>
          <p:cNvPr id="5" name="表格 4"/>
          <p:cNvGraphicFramePr>
            <a:graphicFrameLocks noGrp="1"/>
          </p:cNvGraphicFramePr>
          <p:nvPr>
            <p:extLst>
              <p:ext uri="{D42A27DB-BD31-4B8C-83A1-F6EECF244321}">
                <p14:modId xmlns:p14="http://schemas.microsoft.com/office/powerpoint/2010/main" val="2411498648"/>
              </p:ext>
            </p:extLst>
          </p:nvPr>
        </p:nvGraphicFramePr>
        <p:xfrm>
          <a:off x="714376" y="1235707"/>
          <a:ext cx="10924249" cy="3978897"/>
        </p:xfrm>
        <a:graphic>
          <a:graphicData uri="http://schemas.openxmlformats.org/drawingml/2006/table">
            <a:tbl>
              <a:tblPr>
                <a:tableStyleId>{5C22544A-7EE6-4342-B048-85BDC9FD1C3A}</a:tableStyleId>
              </a:tblPr>
              <a:tblGrid>
                <a:gridCol w="695324">
                  <a:extLst>
                    <a:ext uri="{9D8B030D-6E8A-4147-A177-3AD203B41FA5}">
                      <a16:colId xmlns:a16="http://schemas.microsoft.com/office/drawing/2014/main" val="587329319"/>
                    </a:ext>
                  </a:extLst>
                </a:gridCol>
                <a:gridCol w="3625092">
                  <a:extLst>
                    <a:ext uri="{9D8B030D-6E8A-4147-A177-3AD203B41FA5}">
                      <a16:colId xmlns:a16="http://schemas.microsoft.com/office/drawing/2014/main" val="2997043178"/>
                    </a:ext>
                  </a:extLst>
                </a:gridCol>
                <a:gridCol w="4381095">
                  <a:extLst>
                    <a:ext uri="{9D8B030D-6E8A-4147-A177-3AD203B41FA5}">
                      <a16:colId xmlns:a16="http://schemas.microsoft.com/office/drawing/2014/main" val="191151021"/>
                    </a:ext>
                  </a:extLst>
                </a:gridCol>
                <a:gridCol w="2222738">
                  <a:extLst>
                    <a:ext uri="{9D8B030D-6E8A-4147-A177-3AD203B41FA5}">
                      <a16:colId xmlns:a16="http://schemas.microsoft.com/office/drawing/2014/main" val="3353661207"/>
                    </a:ext>
                  </a:extLst>
                </a:gridCol>
              </a:tblGrid>
              <a:tr h="333345">
                <a:tc rowSpan="2">
                  <a:txBody>
                    <a:bodyPr/>
                    <a:lstStyle/>
                    <a:p>
                      <a:pPr algn="ctr">
                        <a:spcAft>
                          <a:spcPts val="0"/>
                        </a:spcAft>
                      </a:pPr>
                      <a:r>
                        <a:rPr lang="zh-TW" sz="1800" kern="0" spc="-150" baseline="0" dirty="0">
                          <a:effectLst/>
                          <a:latin typeface="標楷體" panose="03000509000000000000" pitchFamily="65" charset="-120"/>
                          <a:ea typeface="標楷體" panose="03000509000000000000" pitchFamily="65" charset="-120"/>
                        </a:rPr>
                        <a:t>分類</a:t>
                      </a:r>
                      <a:endParaRPr lang="en-US" altLang="zh-TW" sz="1800" kern="0" spc="-150" baseline="0" dirty="0">
                        <a:effectLst/>
                        <a:latin typeface="標楷體" panose="03000509000000000000" pitchFamily="65" charset="-120"/>
                        <a:ea typeface="標楷體" panose="03000509000000000000" pitchFamily="65" charset="-120"/>
                      </a:endParaRPr>
                    </a:p>
                    <a:p>
                      <a:pPr algn="ctr">
                        <a:spcAft>
                          <a:spcPts val="0"/>
                        </a:spcAft>
                      </a:pPr>
                      <a:r>
                        <a:rPr lang="zh-TW" altLang="en-US" sz="1800" kern="0" spc="-150" baseline="0" dirty="0">
                          <a:effectLst/>
                          <a:latin typeface="標楷體" panose="03000509000000000000" pitchFamily="65" charset="-120"/>
                          <a:ea typeface="標楷體" panose="03000509000000000000" pitchFamily="65" charset="-120"/>
                        </a:rPr>
                        <a:t>項目</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200" b="1" kern="100" spc="-150" baseline="0" dirty="0">
                          <a:effectLst/>
                          <a:latin typeface="標楷體" panose="03000509000000000000" pitchFamily="65" charset="-120"/>
                          <a:ea typeface="標楷體" panose="03000509000000000000" pitchFamily="65" charset="-120"/>
                        </a:rPr>
                        <a:t>招策會公告之</a:t>
                      </a:r>
                      <a:r>
                        <a:rPr lang="zh-TW" altLang="en-US" sz="2200" b="1" kern="100" spc="-150" baseline="0" dirty="0">
                          <a:effectLst/>
                          <a:latin typeface="標楷體" panose="03000509000000000000" pitchFamily="65" charset="-120"/>
                          <a:ea typeface="標楷體" panose="03000509000000000000" pitchFamily="65" charset="-120"/>
                        </a:rPr>
                        <a:t>學習準備建議方向</a:t>
                      </a:r>
                      <a:r>
                        <a:rPr lang="zh-TW" altLang="zh-TW" sz="2200" b="1" kern="100" spc="-150" baseline="0" dirty="0">
                          <a:effectLst/>
                          <a:latin typeface="標楷體" panose="03000509000000000000" pitchFamily="65" charset="-120"/>
                          <a:ea typeface="標楷體" panose="03000509000000000000" pitchFamily="65" charset="-120"/>
                        </a:rPr>
                        <a:t>資料項目</a:t>
                      </a:r>
                      <a:endParaRPr lang="zh-TW" altLang="zh-TW" sz="2200" b="1"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hMerge="1">
                  <a:txBody>
                    <a:bodyPr/>
                    <a:lstStyle/>
                    <a:p>
                      <a:endParaRPr lang="zh-TW" altLang="en-US"/>
                    </a:p>
                  </a:txBody>
                  <a:tcPr/>
                </a:tc>
                <a:tc rowSpan="2">
                  <a:txBody>
                    <a:bodyPr/>
                    <a:lstStyle/>
                    <a:p>
                      <a:pPr algn="ctr">
                        <a:spcAft>
                          <a:spcPts val="0"/>
                        </a:spcAft>
                      </a:pPr>
                      <a:r>
                        <a:rPr lang="zh-TW" sz="2000" b="1" kern="100" spc="-150" baseline="0" dirty="0">
                          <a:solidFill>
                            <a:srgbClr val="FF0000"/>
                          </a:solidFill>
                          <a:effectLst/>
                          <a:latin typeface="標楷體" panose="03000509000000000000" pitchFamily="65" charset="-120"/>
                          <a:ea typeface="標楷體" panose="03000509000000000000" pitchFamily="65" charset="-120"/>
                        </a:rPr>
                        <a:t>對應</a:t>
                      </a:r>
                      <a:r>
                        <a:rPr lang="zh-TW" altLang="en-US" sz="2000" b="1" kern="100" spc="-150" baseline="0" dirty="0">
                          <a:solidFill>
                            <a:srgbClr val="FF0000"/>
                          </a:solidFill>
                          <a:effectLst/>
                          <a:latin typeface="標楷體" panose="03000509000000000000" pitchFamily="65" charset="-120"/>
                          <a:ea typeface="標楷體" panose="03000509000000000000" pitchFamily="65" charset="-120"/>
                        </a:rPr>
                        <a:t>ＥＰ</a:t>
                      </a:r>
                      <a:r>
                        <a:rPr lang="en-US" altLang="zh-TW" sz="2000" b="1" kern="100" spc="-150" baseline="0" dirty="0">
                          <a:solidFill>
                            <a:srgbClr val="FF0000"/>
                          </a:solidFill>
                          <a:effectLst/>
                          <a:latin typeface="標楷體" panose="03000509000000000000" pitchFamily="65" charset="-120"/>
                          <a:ea typeface="標楷體" panose="03000509000000000000" pitchFamily="65" charset="-120"/>
                        </a:rPr>
                        <a:t/>
                      </a:r>
                      <a:br>
                        <a:rPr lang="en-US" altLang="zh-TW" sz="2000" b="1" kern="100" spc="-150" baseline="0" dirty="0">
                          <a:solidFill>
                            <a:srgbClr val="FF0000"/>
                          </a:solidFill>
                          <a:effectLst/>
                          <a:latin typeface="標楷體" panose="03000509000000000000" pitchFamily="65" charset="-120"/>
                          <a:ea typeface="標楷體" panose="03000509000000000000" pitchFamily="65" charset="-120"/>
                        </a:rPr>
                      </a:br>
                      <a:r>
                        <a:rPr lang="zh-TW" altLang="en-US" sz="2000" b="1" kern="100" spc="-150" baseline="0" dirty="0">
                          <a:solidFill>
                            <a:srgbClr val="FF0000"/>
                          </a:solidFill>
                          <a:effectLst/>
                          <a:latin typeface="標楷體" panose="03000509000000000000" pitchFamily="65" charset="-120"/>
                          <a:ea typeface="標楷體" panose="03000509000000000000" pitchFamily="65" charset="-120"/>
                        </a:rPr>
                        <a:t>學</a:t>
                      </a:r>
                      <a:r>
                        <a:rPr lang="zh-TW" sz="2000" b="1" kern="100" spc="-150" baseline="0" dirty="0">
                          <a:solidFill>
                            <a:srgbClr val="FF0000"/>
                          </a:solidFill>
                          <a:effectLst/>
                          <a:latin typeface="標楷體" panose="03000509000000000000" pitchFamily="65" charset="-120"/>
                          <a:ea typeface="標楷體" panose="03000509000000000000" pitchFamily="65" charset="-120"/>
                        </a:rPr>
                        <a:t>習歷程資料</a:t>
                      </a:r>
                      <a:r>
                        <a:rPr lang="en-US" sz="2000" b="1" kern="100" spc="-150" baseline="0" dirty="0">
                          <a:solidFill>
                            <a:srgbClr val="FF0000"/>
                          </a:solidFill>
                          <a:effectLst/>
                          <a:latin typeface="標楷體" panose="03000509000000000000" pitchFamily="65" charset="-120"/>
                          <a:ea typeface="標楷體" panose="03000509000000000000" pitchFamily="65" charset="-120"/>
                        </a:rPr>
                        <a:t/>
                      </a:r>
                      <a:br>
                        <a:rPr lang="en-US" sz="2000" b="1" kern="100" spc="-150" baseline="0" dirty="0">
                          <a:solidFill>
                            <a:srgbClr val="FF0000"/>
                          </a:solidFill>
                          <a:effectLst/>
                          <a:latin typeface="標楷體" panose="03000509000000000000" pitchFamily="65" charset="-120"/>
                          <a:ea typeface="標楷體" panose="03000509000000000000" pitchFamily="65" charset="-120"/>
                        </a:rPr>
                      </a:br>
                      <a:r>
                        <a:rPr lang="zh-TW" sz="2000" b="1" kern="100" spc="-150" baseline="0" dirty="0">
                          <a:solidFill>
                            <a:srgbClr val="FF0000"/>
                          </a:solidFill>
                          <a:effectLst/>
                          <a:latin typeface="標楷體" panose="03000509000000000000" pitchFamily="65" charset="-120"/>
                          <a:ea typeface="標楷體" panose="03000509000000000000" pitchFamily="65" charset="-120"/>
                        </a:rPr>
                        <a:t>欄位名稱</a:t>
                      </a:r>
                      <a:endParaRPr lang="zh-TW" sz="2000" b="1"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0031057"/>
                  </a:ext>
                </a:extLst>
              </a:tr>
              <a:tr h="656577">
                <a:tc vMerge="1">
                  <a:txBody>
                    <a:bodyPr/>
                    <a:lstStyle/>
                    <a:p>
                      <a:endParaRPr lang="zh-TW" altLang="en-US"/>
                    </a:p>
                  </a:txBody>
                  <a:tcPr/>
                </a:tc>
                <a:tc>
                  <a:txBody>
                    <a:bodyPr/>
                    <a:lstStyle/>
                    <a:p>
                      <a:pPr algn="ctr">
                        <a:spcAft>
                          <a:spcPts val="0"/>
                        </a:spcAft>
                      </a:pP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656449094"/>
                  </a:ext>
                </a:extLst>
              </a:tr>
              <a:tr h="407889">
                <a:tc rowSpan="6">
                  <a:txBody>
                    <a:bodyPr/>
                    <a:lstStyle/>
                    <a:p>
                      <a:pPr algn="ctr">
                        <a:spcAft>
                          <a:spcPts val="0"/>
                        </a:spcAft>
                      </a:pPr>
                      <a:r>
                        <a:rPr lang="en-US" altLang="zh-TW" sz="2800" kern="0" spc="-150" baseline="0" dirty="0">
                          <a:solidFill>
                            <a:schemeClr val="bg1"/>
                          </a:solidFill>
                          <a:effectLst/>
                          <a:latin typeface="標楷體" panose="03000509000000000000" pitchFamily="65" charset="-120"/>
                          <a:ea typeface="標楷體" panose="03000509000000000000" pitchFamily="65" charset="-120"/>
                        </a:rPr>
                        <a:t>(B)</a:t>
                      </a: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課</a:t>
                      </a:r>
                      <a:endParaRPr lang="en-US" altLang="zh-TW" sz="2800" kern="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程</a:t>
                      </a:r>
                      <a:endParaRPr lang="zh-TW" sz="2800" kern="10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學</a:t>
                      </a:r>
                      <a:endParaRPr lang="en-US" altLang="zh-TW" sz="2800" kern="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習</a:t>
                      </a:r>
                      <a:endParaRPr lang="zh-TW" sz="2800" kern="10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成</a:t>
                      </a:r>
                      <a:endParaRPr lang="en-US" altLang="zh-TW" sz="2800" kern="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0" spc="-150" baseline="0" dirty="0">
                          <a:solidFill>
                            <a:schemeClr val="bg1"/>
                          </a:solidFill>
                          <a:effectLst/>
                          <a:latin typeface="標楷體" panose="03000509000000000000" pitchFamily="65" charset="-120"/>
                          <a:ea typeface="標楷體" panose="03000509000000000000" pitchFamily="65" charset="-120"/>
                        </a:rPr>
                        <a:t>果</a:t>
                      </a:r>
                      <a:endParaRPr lang="zh-TW" sz="2800" kern="100" spc="-150" baseline="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B-1</a:t>
                      </a:r>
                      <a:r>
                        <a:rPr lang="zh-TW" sz="1800" kern="100" spc="-150" baseline="0" dirty="0">
                          <a:effectLst/>
                          <a:latin typeface="標楷體" panose="03000509000000000000" pitchFamily="65" charset="-120"/>
                          <a:ea typeface="標楷體" panose="03000509000000000000" pitchFamily="65" charset="-120"/>
                        </a:rPr>
                        <a:t>專題實作及實習科目學習成果</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6">
                  <a:txBody>
                    <a:bodyPr/>
                    <a:lstStyle/>
                    <a:p>
                      <a:pPr marL="285750" indent="-285750" algn="l">
                        <a:spcAft>
                          <a:spcPts val="0"/>
                        </a:spcAft>
                        <a:buFont typeface="Wingdings" panose="05000000000000000000" pitchFamily="2" charset="2"/>
                        <a:buChar char="u"/>
                      </a:pPr>
                      <a:r>
                        <a:rPr lang="zh-TW" sz="1800" kern="0" spc="-150" baseline="0" dirty="0">
                          <a:solidFill>
                            <a:srgbClr val="FF0000"/>
                          </a:solidFill>
                          <a:effectLst/>
                          <a:latin typeface="標楷體" panose="03000509000000000000" pitchFamily="65" charset="-120"/>
                          <a:ea typeface="標楷體" panose="03000509000000000000" pitchFamily="65" charset="-120"/>
                        </a:rPr>
                        <a:t>課程學習成果</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242039242"/>
                  </a:ext>
                </a:extLst>
              </a:tr>
              <a:tr h="407889">
                <a:tc vMerge="1">
                  <a:txBody>
                    <a:bodyPr/>
                    <a:lstStyle/>
                    <a:p>
                      <a:endParaRPr lang="zh-TW" altLang="en-US"/>
                    </a:p>
                  </a:txBody>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B-2</a:t>
                      </a:r>
                      <a:r>
                        <a:rPr lang="zh-TW" sz="1800" kern="100" spc="-150" baseline="0" dirty="0">
                          <a:effectLst/>
                          <a:latin typeface="標楷體" panose="03000509000000000000" pitchFamily="65" charset="-120"/>
                          <a:ea typeface="標楷體" panose="03000509000000000000" pitchFamily="65" charset="-120"/>
                        </a:rPr>
                        <a:t>其他課程學習</a:t>
                      </a:r>
                      <a:r>
                        <a:rPr lang="en-US" sz="1800" kern="100" spc="-150" baseline="0" dirty="0">
                          <a:effectLst/>
                          <a:latin typeface="標楷體" panose="03000509000000000000" pitchFamily="65" charset="-120"/>
                          <a:ea typeface="標楷體" panose="03000509000000000000" pitchFamily="65" charset="-120"/>
                        </a:rPr>
                        <a:t>(</a:t>
                      </a:r>
                      <a:r>
                        <a:rPr lang="zh-TW" sz="1800" kern="100" spc="-150" baseline="0" dirty="0">
                          <a:effectLst/>
                          <a:latin typeface="標楷體" panose="03000509000000000000" pitchFamily="65" charset="-120"/>
                          <a:ea typeface="標楷體" panose="03000509000000000000" pitchFamily="65" charset="-120"/>
                        </a:rPr>
                        <a:t>作品</a:t>
                      </a:r>
                      <a:r>
                        <a:rPr lang="en-US" sz="1800" kern="100" spc="-150" baseline="0" dirty="0">
                          <a:effectLst/>
                          <a:latin typeface="標楷體" panose="03000509000000000000" pitchFamily="65" charset="-120"/>
                          <a:ea typeface="標楷體" panose="03000509000000000000" pitchFamily="65" charset="-120"/>
                        </a:rPr>
                        <a:t>)</a:t>
                      </a:r>
                      <a:r>
                        <a:rPr lang="zh-TW" sz="1800" kern="100" spc="-150" baseline="0" dirty="0">
                          <a:effectLst/>
                          <a:latin typeface="標楷體" panose="03000509000000000000" pitchFamily="65" charset="-120"/>
                          <a:ea typeface="標楷體" panose="03000509000000000000" pitchFamily="65" charset="-120"/>
                        </a:rPr>
                        <a:t>成果</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4173074694"/>
                  </a:ext>
                </a:extLst>
              </a:tr>
              <a:tr h="407889">
                <a:tc vMerge="1">
                  <a:txBody>
                    <a:bodyPr/>
                    <a:lstStyle/>
                    <a:p>
                      <a:endParaRPr lang="zh-TW" altLang="en-US"/>
                    </a:p>
                  </a:txBody>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B-1</a:t>
                      </a:r>
                      <a:r>
                        <a:rPr lang="zh-TW" sz="1800" kern="100" spc="-150" baseline="0" dirty="0">
                          <a:solidFill>
                            <a:srgbClr val="0000FF"/>
                          </a:solidFill>
                          <a:effectLst/>
                          <a:latin typeface="標楷體" panose="03000509000000000000" pitchFamily="65" charset="-120"/>
                          <a:ea typeface="標楷體" panose="03000509000000000000" pitchFamily="65" charset="-120"/>
                        </a:rPr>
                        <a:t>書面報告</a:t>
                      </a:r>
                      <a:endParaRPr lang="zh-TW" sz="1800" kern="100" spc="-150" baseline="0" dirty="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95744868"/>
                  </a:ext>
                </a:extLst>
              </a:tr>
              <a:tr h="407889">
                <a:tc vMerge="1">
                  <a:txBody>
                    <a:bodyPr/>
                    <a:lstStyle/>
                    <a:p>
                      <a:endParaRPr lang="zh-TW" altLang="en-US"/>
                    </a:p>
                  </a:txBody>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B-2</a:t>
                      </a:r>
                      <a:r>
                        <a:rPr lang="zh-TW" sz="1800" kern="100" spc="-150" baseline="0" dirty="0">
                          <a:solidFill>
                            <a:srgbClr val="0000FF"/>
                          </a:solidFill>
                          <a:effectLst/>
                          <a:latin typeface="標楷體" panose="03000509000000000000" pitchFamily="65" charset="-120"/>
                          <a:ea typeface="標楷體" panose="03000509000000000000" pitchFamily="65" charset="-120"/>
                        </a:rPr>
                        <a:t>實作作品</a:t>
                      </a:r>
                      <a:endParaRPr lang="zh-TW" sz="1800" kern="100" spc="-150" baseline="0" dirty="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2630325759"/>
                  </a:ext>
                </a:extLst>
              </a:tr>
              <a:tr h="666690">
                <a:tc vMerge="1">
                  <a:txBody>
                    <a:bodyPr/>
                    <a:lstStyle/>
                    <a:p>
                      <a:endParaRPr lang="zh-TW" altLang="en-US"/>
                    </a:p>
                  </a:txBody>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B-3</a:t>
                      </a:r>
                      <a:r>
                        <a:rPr lang="zh-TW" sz="1800" kern="100" spc="-150" baseline="0" dirty="0">
                          <a:solidFill>
                            <a:srgbClr val="0000FF"/>
                          </a:solidFill>
                          <a:effectLst/>
                          <a:latin typeface="標楷體" panose="03000509000000000000" pitchFamily="65" charset="-120"/>
                          <a:ea typeface="標楷體" panose="03000509000000000000" pitchFamily="65" charset="-120"/>
                        </a:rPr>
                        <a:t>自然科學領域</a:t>
                      </a:r>
                      <a:r>
                        <a:rPr lang="zh-TW" sz="1800" kern="100" spc="-150" baseline="0" dirty="0">
                          <a:effectLst/>
                          <a:latin typeface="標楷體" panose="03000509000000000000" pitchFamily="65" charset="-120"/>
                          <a:ea typeface="標楷體" panose="03000509000000000000" pitchFamily="65" charset="-120"/>
                        </a:rPr>
                        <a:t>探究與實作成果，或特殊類型班級之相關課程學習成果</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2174627544"/>
                  </a:ext>
                </a:extLst>
              </a:tr>
              <a:tr h="666690">
                <a:tc vMerge="1">
                  <a:txBody>
                    <a:bodyPr/>
                    <a:lstStyle/>
                    <a:p>
                      <a:endParaRPr lang="zh-TW" altLang="en-US"/>
                    </a:p>
                  </a:txBody>
                  <a:tcPr/>
                </a:tc>
                <a:tc>
                  <a:txBody>
                    <a:bodyPr/>
                    <a:lstStyle/>
                    <a:p>
                      <a:pPr algn="l">
                        <a:spcAft>
                          <a:spcPts val="0"/>
                        </a:spcAft>
                      </a:pPr>
                      <a:r>
                        <a:rPr lang="en-US" sz="1800" kern="100" spc="-150" baseline="0">
                          <a:effectLst/>
                          <a:latin typeface="標楷體" panose="03000509000000000000" pitchFamily="65" charset="-120"/>
                          <a:ea typeface="標楷體" panose="03000509000000000000" pitchFamily="65" charset="-120"/>
                        </a:rPr>
                        <a:t> </a:t>
                      </a:r>
                      <a:endParaRPr lang="zh-TW" sz="1800" kern="100" spc="-150" baseline="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pPr>
                      <a:r>
                        <a:rPr lang="en-US" altLang="zh-TW" sz="1800" kern="100" spc="-150" baseline="0" dirty="0">
                          <a:effectLst/>
                          <a:latin typeface="標楷體" panose="03000509000000000000" pitchFamily="65" charset="-120"/>
                          <a:ea typeface="標楷體" panose="03000509000000000000" pitchFamily="65" charset="-120"/>
                        </a:rPr>
                        <a:t>B-4</a:t>
                      </a:r>
                      <a:r>
                        <a:rPr lang="zh-TW" sz="1800" kern="100" spc="-150" baseline="0" dirty="0">
                          <a:solidFill>
                            <a:srgbClr val="0000FF"/>
                          </a:solidFill>
                          <a:effectLst/>
                          <a:latin typeface="標楷體" panose="03000509000000000000" pitchFamily="65" charset="-120"/>
                          <a:ea typeface="標楷體" panose="03000509000000000000" pitchFamily="65" charset="-120"/>
                        </a:rPr>
                        <a:t>社會領域</a:t>
                      </a:r>
                      <a:r>
                        <a:rPr lang="zh-TW" sz="1800" kern="100" spc="-150" baseline="0" dirty="0">
                          <a:effectLst/>
                          <a:latin typeface="標楷體" panose="03000509000000000000" pitchFamily="65" charset="-120"/>
                          <a:ea typeface="標楷體" panose="03000509000000000000" pitchFamily="65" charset="-120"/>
                        </a:rPr>
                        <a:t>探究活動成果，或特殊類型班級之相關課程學習成果</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zh-TW" altLang="en-US"/>
                    </a:p>
                  </a:txBody>
                  <a:tcPr/>
                </a:tc>
                <a:extLst>
                  <a:ext uri="{0D108BD9-81ED-4DB2-BD59-A6C34878D82A}">
                    <a16:rowId xmlns:a16="http://schemas.microsoft.com/office/drawing/2014/main" val="166623545"/>
                  </a:ext>
                </a:extLst>
              </a:tr>
            </a:tbl>
          </a:graphicData>
        </a:graphic>
      </p:graphicFrame>
      <p:sp>
        <p:nvSpPr>
          <p:cNvPr id="7" name="矩形 6"/>
          <p:cNvSpPr/>
          <p:nvPr/>
        </p:nvSpPr>
        <p:spPr>
          <a:xfrm>
            <a:off x="714376" y="1235707"/>
            <a:ext cx="10924250" cy="3978898"/>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714375" y="5255051"/>
            <a:ext cx="10924249" cy="907941"/>
          </a:xfrm>
          <a:prstGeom prst="rect">
            <a:avLst/>
          </a:prstGeom>
          <a:solidFill>
            <a:schemeClr val="bg1">
              <a:lumMod val="95000"/>
            </a:schemeClr>
          </a:solidFill>
        </p:spPr>
        <p:txBody>
          <a:bodyPr wrap="square">
            <a:spAutoFit/>
          </a:bodyPr>
          <a:lstStyle/>
          <a:p>
            <a:pPr marL="285750" indent="-285750">
              <a:spcBef>
                <a:spcPts val="600"/>
              </a:spcBef>
              <a:buFont typeface="Wingdings" panose="05000000000000000000" pitchFamily="2" charset="2"/>
              <a:buChar char="u"/>
            </a:pP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聯合會</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備審資料</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上傳</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含勾選</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系統，由考生就</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EP</a:t>
            </a:r>
            <a:r>
              <a:rPr lang="zh-TW" altLang="zh-TW" sz="1600" spc="-15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及</a:t>
            </a:r>
            <a:r>
              <a:rPr lang="zh-TW" altLang="zh-TW" sz="1600" spc="-15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「多元表現」</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之項目</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
            </a:r>
            <a:b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br>
            <a:r>
              <a:rPr lang="zh-TW" altLang="zh-TW" sz="1600" b="1" spc="-150" dirty="0">
                <a:latin typeface="Book Antiqua" panose="02040602050305030304" pitchFamily="18" charset="0"/>
                <a:ea typeface="華康儷楷書" panose="03000509000000000000" pitchFamily="65" charset="-120"/>
                <a:cs typeface="Times New Roman" panose="02020603050405020304" pitchFamily="18" charset="0"/>
              </a:rPr>
              <a:t>自主評估勾選</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，系統僅就所勾選</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EP</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檔案</a:t>
            </a:r>
            <a:r>
              <a:rPr lang="zh-TW" altLang="zh-TW" sz="1600"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容量上限</a:t>
            </a:r>
            <a:r>
              <a:rPr lang="en-US" altLang="zh-TW" sz="1600"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(MB)</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及上傳</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勾選</a:t>
            </a:r>
            <a:r>
              <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1600"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件數上限</a:t>
            </a:r>
            <a:r>
              <a:rPr lang="zh-TW" altLang="zh-TW" sz="1600" spc="-150" dirty="0">
                <a:latin typeface="Book Antiqua" panose="02040602050305030304" pitchFamily="18" charset="0"/>
                <a:ea typeface="華康儷楷書" panose="03000509000000000000" pitchFamily="65" charset="-120"/>
                <a:cs typeface="Times New Roman" panose="02020603050405020304" pitchFamily="18" charset="0"/>
              </a:rPr>
              <a:t>作控管。</a:t>
            </a:r>
            <a:endParaRPr lang="en-US" altLang="zh-TW" sz="1600"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spcBef>
                <a:spcPts val="600"/>
              </a:spcBef>
              <a:buFont typeface="Wingdings" panose="05000000000000000000" pitchFamily="2" charset="2"/>
              <a:buChar char="u"/>
            </a:pP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甄選入學之「</a:t>
            </a:r>
            <a:r>
              <a:rPr lang="zh-TW" altLang="zh-TW" sz="1600" b="1" kern="100" spc="-150" dirty="0">
                <a:latin typeface="Book Antiqua" panose="02040602050305030304" pitchFamily="18" charset="0"/>
                <a:ea typeface="華康儷楷書" panose="03000509000000000000" pitchFamily="65" charset="-120"/>
              </a:rPr>
              <a:t>專題實作及實習科目學習成果</a:t>
            </a:r>
            <a:r>
              <a:rPr lang="zh-TW" altLang="en-US" sz="1600" kern="100" spc="-150" dirty="0">
                <a:latin typeface="Book Antiqua" panose="02040602050305030304" pitchFamily="18" charset="0"/>
                <a:ea typeface="華康儷楷書" panose="03000509000000000000" pitchFamily="65" charset="-120"/>
              </a:rPr>
              <a:t>」與「</a:t>
            </a:r>
            <a:r>
              <a:rPr lang="zh-TW" altLang="en-US" sz="1600" b="1" kern="100" spc="-150" dirty="0">
                <a:latin typeface="Book Antiqua" panose="02040602050305030304" pitchFamily="18" charset="0"/>
                <a:ea typeface="華康儷楷書" panose="03000509000000000000" pitchFamily="65" charset="-120"/>
              </a:rPr>
              <a:t>學習歷程備審資料</a:t>
            </a:r>
            <a:r>
              <a:rPr lang="zh-TW" altLang="en-US" sz="1600" kern="100" spc="-150" dirty="0">
                <a:latin typeface="Book Antiqua" panose="02040602050305030304" pitchFamily="18" charset="0"/>
                <a:ea typeface="華康儷楷書" panose="03000509000000000000" pitchFamily="65" charset="-120"/>
              </a:rPr>
              <a:t>」分列為</a:t>
            </a:r>
            <a:r>
              <a:rPr lang="en-US" altLang="zh-TW" sz="1600" kern="100" spc="-150" dirty="0">
                <a:latin typeface="Book Antiqua" panose="02040602050305030304" pitchFamily="18" charset="0"/>
                <a:ea typeface="華康儷楷書" panose="03000509000000000000" pitchFamily="65" charset="-120"/>
              </a:rPr>
              <a:t>2</a:t>
            </a:r>
            <a:r>
              <a:rPr lang="zh-TW" altLang="en-US" sz="1600" kern="100" spc="-150" dirty="0">
                <a:latin typeface="Book Antiqua" panose="02040602050305030304" pitchFamily="18" charset="0"/>
                <a:ea typeface="華康儷楷書" panose="03000509000000000000" pitchFamily="65" charset="-120"/>
              </a:rPr>
              <a:t>項成績，獨立計分。</a:t>
            </a:r>
            <a:endParaRPr lang="zh-TW" altLang="zh-TW" sz="1600" kern="100" spc="-150" dirty="0">
              <a:latin typeface="Book Antiqua" panose="02040602050305030304" pitchFamily="18" charset="0"/>
              <a:ea typeface="華康儷楷書" panose="03000509000000000000" pitchFamily="65" charset="-120"/>
              <a:cs typeface="Times New Roman" panose="02020603050405020304" pitchFamily="18" charset="0"/>
            </a:endParaRPr>
          </a:p>
        </p:txBody>
      </p:sp>
      <p:sp>
        <p:nvSpPr>
          <p:cNvPr id="9" name="矩形 8"/>
          <p:cNvSpPr/>
          <p:nvPr/>
        </p:nvSpPr>
        <p:spPr>
          <a:xfrm>
            <a:off x="1826334" y="1644757"/>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甄選入學</a:t>
            </a:r>
          </a:p>
        </p:txBody>
      </p:sp>
      <p:sp>
        <p:nvSpPr>
          <p:cNvPr id="10" name="矩形 9"/>
          <p:cNvSpPr/>
          <p:nvPr/>
        </p:nvSpPr>
        <p:spPr>
          <a:xfrm>
            <a:off x="7333739" y="1644757"/>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技優甄審</a:t>
            </a:r>
          </a:p>
        </p:txBody>
      </p:sp>
      <p:sp>
        <p:nvSpPr>
          <p:cNvPr id="11" name="矩形 10"/>
          <p:cNvSpPr/>
          <p:nvPr/>
        </p:nvSpPr>
        <p:spPr>
          <a:xfrm>
            <a:off x="5828789" y="1644757"/>
            <a:ext cx="1313181" cy="430887"/>
          </a:xfrm>
          <a:prstGeom prst="rect">
            <a:avLst/>
          </a:prstGeom>
          <a:solidFill>
            <a:srgbClr val="008000"/>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四技申請</a:t>
            </a:r>
          </a:p>
        </p:txBody>
      </p:sp>
      <p:sp>
        <p:nvSpPr>
          <p:cNvPr id="12" name="矩形 11"/>
          <p:cNvSpPr/>
          <p:nvPr/>
        </p:nvSpPr>
        <p:spPr>
          <a:xfrm>
            <a:off x="3289351" y="1644757"/>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技優甄審</a:t>
            </a:r>
          </a:p>
        </p:txBody>
      </p:sp>
      <p:sp>
        <p:nvSpPr>
          <p:cNvPr id="13" name="投影片編號版面配置區 15"/>
          <p:cNvSpPr>
            <a:spLocks noGrp="1"/>
          </p:cNvSpPr>
          <p:nvPr>
            <p:ph type="sldNum" sz="quarter" idx="12"/>
          </p:nvPr>
        </p:nvSpPr>
        <p:spPr>
          <a:xfrm>
            <a:off x="9142228" y="6230346"/>
            <a:ext cx="2743200" cy="365125"/>
          </a:xfrm>
        </p:spPr>
        <p:txBody>
          <a:bodyPr/>
          <a:lstStyle/>
          <a:p>
            <a:fld id="{BFD9D296-0923-4B30-8558-81C121D8C7E7}" type="slidenum">
              <a:rPr lang="zh-TW" altLang="en-US" smtClean="0"/>
              <a:pPr/>
              <a:t>11</a:t>
            </a:fld>
            <a:endParaRPr lang="zh-TW" altLang="en-US" dirty="0"/>
          </a:p>
        </p:txBody>
      </p:sp>
    </p:spTree>
    <p:extLst>
      <p:ext uri="{BB962C8B-B14F-4D97-AF65-F5344CB8AC3E}">
        <p14:creationId xmlns:p14="http://schemas.microsoft.com/office/powerpoint/2010/main" val="18942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3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3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3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165906"/>
            <a:ext cx="12192000" cy="43386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2800" b="1" spc="-100" dirty="0">
                <a:solidFill>
                  <a:srgbClr val="FF0000"/>
                </a:solidFill>
                <a:latin typeface="Book Antiqua" panose="02040602050305030304" pitchFamily="18" charset="0"/>
                <a:ea typeface="華康儷楷書" panose="03000509000000000000" pitchFamily="65" charset="-120"/>
              </a:rPr>
              <a:t>C.</a:t>
            </a:r>
            <a:r>
              <a:rPr lang="zh-TW" altLang="en-US" sz="2800" b="1" spc="-100" dirty="0">
                <a:solidFill>
                  <a:srgbClr val="FF0000"/>
                </a:solidFill>
                <a:latin typeface="Book Antiqua" panose="02040602050305030304" pitchFamily="18" charset="0"/>
                <a:ea typeface="華康儷楷書" panose="03000509000000000000" pitchFamily="65" charset="-120"/>
              </a:rPr>
              <a:t>多元表現</a:t>
            </a:r>
            <a:r>
              <a:rPr lang="en-US" altLang="zh-TW" sz="2800" b="1" spc="-100" dirty="0">
                <a:latin typeface="Book Antiqua" panose="02040602050305030304" pitchFamily="18" charset="0"/>
                <a:ea typeface="華康儷楷書" panose="03000509000000000000" pitchFamily="65" charset="-120"/>
              </a:rPr>
              <a:t>~EP</a:t>
            </a:r>
            <a:r>
              <a:rPr lang="zh-TW" altLang="en-US" sz="2800" b="1" spc="-100" dirty="0">
                <a:latin typeface="Book Antiqua" panose="02040602050305030304" pitchFamily="18" charset="0"/>
                <a:ea typeface="華康儷楷書" panose="03000509000000000000" pitchFamily="65" charset="-120"/>
              </a:rPr>
              <a:t>項目檔案審閱注意事項</a:t>
            </a:r>
          </a:p>
        </p:txBody>
      </p:sp>
      <p:graphicFrame>
        <p:nvGraphicFramePr>
          <p:cNvPr id="6" name="表格 5"/>
          <p:cNvGraphicFramePr>
            <a:graphicFrameLocks noGrp="1"/>
          </p:cNvGraphicFramePr>
          <p:nvPr>
            <p:extLst>
              <p:ext uri="{D42A27DB-BD31-4B8C-83A1-F6EECF244321}">
                <p14:modId xmlns:p14="http://schemas.microsoft.com/office/powerpoint/2010/main" val="234309775"/>
              </p:ext>
            </p:extLst>
          </p:nvPr>
        </p:nvGraphicFramePr>
        <p:xfrm>
          <a:off x="714377" y="1105073"/>
          <a:ext cx="10924248" cy="4575455"/>
        </p:xfrm>
        <a:graphic>
          <a:graphicData uri="http://schemas.openxmlformats.org/drawingml/2006/table">
            <a:tbl>
              <a:tblPr>
                <a:tableStyleId>{5C22544A-7EE6-4342-B048-85BDC9FD1C3A}</a:tableStyleId>
              </a:tblPr>
              <a:tblGrid>
                <a:gridCol w="732530">
                  <a:extLst>
                    <a:ext uri="{9D8B030D-6E8A-4147-A177-3AD203B41FA5}">
                      <a16:colId xmlns:a16="http://schemas.microsoft.com/office/drawing/2014/main" val="587329319"/>
                    </a:ext>
                  </a:extLst>
                </a:gridCol>
                <a:gridCol w="3639443">
                  <a:extLst>
                    <a:ext uri="{9D8B030D-6E8A-4147-A177-3AD203B41FA5}">
                      <a16:colId xmlns:a16="http://schemas.microsoft.com/office/drawing/2014/main" val="2997043178"/>
                    </a:ext>
                  </a:extLst>
                </a:gridCol>
                <a:gridCol w="3381375">
                  <a:extLst>
                    <a:ext uri="{9D8B030D-6E8A-4147-A177-3AD203B41FA5}">
                      <a16:colId xmlns:a16="http://schemas.microsoft.com/office/drawing/2014/main" val="191151021"/>
                    </a:ext>
                  </a:extLst>
                </a:gridCol>
                <a:gridCol w="3170900">
                  <a:extLst>
                    <a:ext uri="{9D8B030D-6E8A-4147-A177-3AD203B41FA5}">
                      <a16:colId xmlns:a16="http://schemas.microsoft.com/office/drawing/2014/main" val="3353661207"/>
                    </a:ext>
                  </a:extLst>
                </a:gridCol>
              </a:tblGrid>
              <a:tr h="446497">
                <a:tc rowSpan="2">
                  <a:txBody>
                    <a:bodyPr/>
                    <a:lstStyle/>
                    <a:p>
                      <a:pPr algn="ctr">
                        <a:spcAft>
                          <a:spcPts val="0"/>
                        </a:spcAft>
                      </a:pPr>
                      <a:r>
                        <a:rPr lang="zh-TW" sz="1800" kern="0" spc="-150" baseline="0" dirty="0">
                          <a:effectLst/>
                          <a:latin typeface="標楷體" panose="03000509000000000000" pitchFamily="65" charset="-120"/>
                          <a:ea typeface="標楷體" panose="03000509000000000000" pitchFamily="65" charset="-120"/>
                        </a:rPr>
                        <a:t>分類</a:t>
                      </a:r>
                      <a:endParaRPr lang="en-US" altLang="zh-TW" sz="1800" kern="0" spc="-150" baseline="0" dirty="0">
                        <a:effectLst/>
                        <a:latin typeface="標楷體" panose="03000509000000000000" pitchFamily="65" charset="-120"/>
                        <a:ea typeface="標楷體" panose="03000509000000000000" pitchFamily="65" charset="-120"/>
                      </a:endParaRPr>
                    </a:p>
                    <a:p>
                      <a:pPr algn="ctr">
                        <a:spcAft>
                          <a:spcPts val="0"/>
                        </a:spcAft>
                      </a:pPr>
                      <a:r>
                        <a:rPr lang="zh-TW" altLang="en-US" sz="1800" kern="0" spc="-150" baseline="0" dirty="0">
                          <a:effectLst/>
                          <a:latin typeface="標楷體" panose="03000509000000000000" pitchFamily="65" charset="-120"/>
                          <a:ea typeface="標楷體" panose="03000509000000000000" pitchFamily="65" charset="-120"/>
                        </a:rPr>
                        <a:t>項目</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200" b="1" kern="100" spc="-150" baseline="0" dirty="0">
                          <a:effectLst/>
                          <a:latin typeface="標楷體" panose="03000509000000000000" pitchFamily="65" charset="-120"/>
                          <a:ea typeface="標楷體" panose="03000509000000000000" pitchFamily="65" charset="-120"/>
                        </a:rPr>
                        <a:t>招策會公告之</a:t>
                      </a:r>
                      <a:r>
                        <a:rPr lang="zh-TW" altLang="en-US" sz="2200" b="1" kern="100" spc="-150" baseline="0" dirty="0">
                          <a:effectLst/>
                          <a:latin typeface="標楷體" panose="03000509000000000000" pitchFamily="65" charset="-120"/>
                          <a:ea typeface="標楷體" panose="03000509000000000000" pitchFamily="65" charset="-120"/>
                        </a:rPr>
                        <a:t>學習準備建議方向</a:t>
                      </a:r>
                      <a:r>
                        <a:rPr lang="zh-TW" altLang="zh-TW" sz="2200" b="1" kern="100" spc="-150" baseline="0" dirty="0">
                          <a:effectLst/>
                          <a:latin typeface="標楷體" panose="03000509000000000000" pitchFamily="65" charset="-120"/>
                          <a:ea typeface="標楷體" panose="03000509000000000000" pitchFamily="65" charset="-120"/>
                        </a:rPr>
                        <a:t>資料項目</a:t>
                      </a:r>
                      <a:endParaRPr lang="zh-TW" altLang="zh-TW" sz="2200" b="1"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hMerge="1">
                  <a:txBody>
                    <a:bodyPr/>
                    <a:lstStyle/>
                    <a:p>
                      <a:endParaRPr lang="zh-TW" altLang="en-US"/>
                    </a:p>
                  </a:txBody>
                  <a:tcPr/>
                </a:tc>
                <a:tc rowSpan="2">
                  <a:txBody>
                    <a:bodyPr/>
                    <a:lstStyle/>
                    <a:p>
                      <a:pPr algn="ctr">
                        <a:spcAft>
                          <a:spcPts val="0"/>
                        </a:spcAft>
                      </a:pPr>
                      <a:r>
                        <a:rPr lang="zh-TW" sz="2000" b="1" kern="100" spc="-150" baseline="0" dirty="0">
                          <a:solidFill>
                            <a:srgbClr val="FF0000"/>
                          </a:solidFill>
                          <a:effectLst/>
                          <a:latin typeface="標楷體" panose="03000509000000000000" pitchFamily="65" charset="-120"/>
                          <a:ea typeface="標楷體" panose="03000509000000000000" pitchFamily="65" charset="-120"/>
                        </a:rPr>
                        <a:t>對應</a:t>
                      </a:r>
                      <a:r>
                        <a:rPr lang="zh-TW" altLang="en-US" sz="2000" b="1" kern="100" spc="-150" baseline="0" dirty="0">
                          <a:solidFill>
                            <a:srgbClr val="FF0000"/>
                          </a:solidFill>
                          <a:effectLst/>
                          <a:latin typeface="標楷體" panose="03000509000000000000" pitchFamily="65" charset="-120"/>
                          <a:ea typeface="標楷體" panose="03000509000000000000" pitchFamily="65" charset="-120"/>
                        </a:rPr>
                        <a:t>ＥＰ</a:t>
                      </a:r>
                      <a:endParaRPr lang="zh-TW" sz="2000" b="1" kern="100" spc="-150" baseline="0" dirty="0">
                        <a:solidFill>
                          <a:srgbClr val="FF0000"/>
                        </a:solidFill>
                        <a:effectLst/>
                        <a:latin typeface="標楷體" panose="03000509000000000000" pitchFamily="65" charset="-120"/>
                        <a:ea typeface="標楷體" panose="03000509000000000000" pitchFamily="65" charset="-120"/>
                      </a:endParaRPr>
                    </a:p>
                    <a:p>
                      <a:pPr algn="ctr">
                        <a:spcAft>
                          <a:spcPts val="0"/>
                        </a:spcAft>
                      </a:pPr>
                      <a:r>
                        <a:rPr lang="zh-TW" sz="2000" b="1" kern="100" spc="-150" baseline="0" dirty="0">
                          <a:solidFill>
                            <a:srgbClr val="FF0000"/>
                          </a:solidFill>
                          <a:effectLst/>
                          <a:latin typeface="標楷體" panose="03000509000000000000" pitchFamily="65" charset="-120"/>
                          <a:ea typeface="標楷體" panose="03000509000000000000" pitchFamily="65" charset="-120"/>
                        </a:rPr>
                        <a:t>學習歷程資料</a:t>
                      </a:r>
                      <a:r>
                        <a:rPr lang="en-US" sz="2000" b="1" kern="100" spc="-150" baseline="0" dirty="0">
                          <a:solidFill>
                            <a:srgbClr val="FF0000"/>
                          </a:solidFill>
                          <a:effectLst/>
                          <a:latin typeface="標楷體" panose="03000509000000000000" pitchFamily="65" charset="-120"/>
                          <a:ea typeface="標楷體" panose="03000509000000000000" pitchFamily="65" charset="-120"/>
                        </a:rPr>
                        <a:t/>
                      </a:r>
                      <a:br>
                        <a:rPr lang="en-US" sz="2000" b="1" kern="100" spc="-150" baseline="0" dirty="0">
                          <a:solidFill>
                            <a:srgbClr val="FF0000"/>
                          </a:solidFill>
                          <a:effectLst/>
                          <a:latin typeface="標楷體" panose="03000509000000000000" pitchFamily="65" charset="-120"/>
                          <a:ea typeface="標楷體" panose="03000509000000000000" pitchFamily="65" charset="-120"/>
                        </a:rPr>
                      </a:br>
                      <a:r>
                        <a:rPr lang="zh-TW" sz="2000" b="1" kern="100" spc="-150" baseline="0" dirty="0">
                          <a:solidFill>
                            <a:srgbClr val="FF0000"/>
                          </a:solidFill>
                          <a:effectLst/>
                          <a:latin typeface="標楷體" panose="03000509000000000000" pitchFamily="65" charset="-120"/>
                          <a:ea typeface="標楷體" panose="03000509000000000000" pitchFamily="65" charset="-120"/>
                        </a:rPr>
                        <a:t>欄位名稱</a:t>
                      </a:r>
                      <a:endParaRPr lang="zh-TW" sz="2000" b="1"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0031057"/>
                  </a:ext>
                </a:extLst>
              </a:tr>
              <a:tr h="446497">
                <a:tc vMerge="1">
                  <a:txBody>
                    <a:bodyPr/>
                    <a:lstStyle/>
                    <a:p>
                      <a:endParaRPr lang="zh-TW" altLang="en-US"/>
                    </a:p>
                  </a:txBody>
                  <a:tcPr/>
                </a:tc>
                <a:tc>
                  <a:txBody>
                    <a:bodyPr/>
                    <a:lstStyle/>
                    <a:p>
                      <a:pPr algn="ctr">
                        <a:spcAft>
                          <a:spcPts val="0"/>
                        </a:spcAft>
                      </a:pP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656449094"/>
                  </a:ext>
                </a:extLst>
              </a:tr>
              <a:tr h="562255">
                <a:tc rowSpan="10">
                  <a:txBody>
                    <a:bodyPr/>
                    <a:lstStyle/>
                    <a:p>
                      <a:pPr algn="ctr">
                        <a:spcAft>
                          <a:spcPts val="0"/>
                        </a:spcAft>
                      </a:pPr>
                      <a:r>
                        <a:rPr lang="en-US" altLang="zh-TW" sz="2800" kern="100" spc="-150" baseline="0" dirty="0">
                          <a:solidFill>
                            <a:schemeClr val="bg1"/>
                          </a:solidFill>
                          <a:effectLst/>
                          <a:latin typeface="標楷體" panose="03000509000000000000" pitchFamily="65" charset="-120"/>
                          <a:ea typeface="標楷體" panose="03000509000000000000" pitchFamily="65" charset="-120"/>
                        </a:rPr>
                        <a:t>(C)</a:t>
                      </a:r>
                    </a:p>
                    <a:p>
                      <a:pPr algn="ctr">
                        <a:spcAft>
                          <a:spcPts val="0"/>
                        </a:spcAft>
                      </a:pPr>
                      <a:r>
                        <a:rPr lang="zh-TW" sz="2800" kern="100" spc="-150" baseline="0" dirty="0">
                          <a:solidFill>
                            <a:schemeClr val="bg1"/>
                          </a:solidFill>
                          <a:effectLst/>
                          <a:latin typeface="標楷體" panose="03000509000000000000" pitchFamily="65" charset="-120"/>
                          <a:ea typeface="標楷體" panose="03000509000000000000" pitchFamily="65" charset="-120"/>
                        </a:rPr>
                        <a:t>多</a:t>
                      </a:r>
                      <a:endParaRPr lang="en-US" altLang="zh-TW" sz="2800" kern="10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100" spc="-150" baseline="0" dirty="0">
                          <a:solidFill>
                            <a:schemeClr val="bg1"/>
                          </a:solidFill>
                          <a:effectLst/>
                          <a:latin typeface="標楷體" panose="03000509000000000000" pitchFamily="65" charset="-120"/>
                          <a:ea typeface="標楷體" panose="03000509000000000000" pitchFamily="65" charset="-120"/>
                        </a:rPr>
                        <a:t>元</a:t>
                      </a:r>
                    </a:p>
                    <a:p>
                      <a:pPr algn="ctr">
                        <a:spcAft>
                          <a:spcPts val="0"/>
                        </a:spcAft>
                      </a:pPr>
                      <a:r>
                        <a:rPr lang="zh-TW" sz="2800" kern="100" spc="-150" baseline="0" dirty="0">
                          <a:solidFill>
                            <a:schemeClr val="bg1"/>
                          </a:solidFill>
                          <a:effectLst/>
                          <a:latin typeface="標楷體" panose="03000509000000000000" pitchFamily="65" charset="-120"/>
                          <a:ea typeface="標楷體" panose="03000509000000000000" pitchFamily="65" charset="-120"/>
                        </a:rPr>
                        <a:t>表</a:t>
                      </a:r>
                      <a:endParaRPr lang="en-US" altLang="zh-TW" sz="2800" kern="100" spc="-150" baseline="0" dirty="0">
                        <a:solidFill>
                          <a:schemeClr val="bg1"/>
                        </a:solidFill>
                        <a:effectLst/>
                        <a:latin typeface="標楷體" panose="03000509000000000000" pitchFamily="65" charset="-120"/>
                        <a:ea typeface="標楷體" panose="03000509000000000000" pitchFamily="65" charset="-120"/>
                      </a:endParaRPr>
                    </a:p>
                    <a:p>
                      <a:pPr algn="ctr">
                        <a:spcAft>
                          <a:spcPts val="0"/>
                        </a:spcAft>
                      </a:pPr>
                      <a:r>
                        <a:rPr lang="zh-TW" sz="2800" kern="100" spc="-150" baseline="0" dirty="0">
                          <a:solidFill>
                            <a:schemeClr val="bg1"/>
                          </a:solidFill>
                          <a:effectLst/>
                          <a:latin typeface="標楷體" panose="03000509000000000000" pitchFamily="65" charset="-120"/>
                          <a:ea typeface="標楷體" panose="03000509000000000000" pitchFamily="65" charset="-120"/>
                        </a:rPr>
                        <a:t>現</a:t>
                      </a:r>
                      <a:endParaRPr lang="zh-TW" sz="2800" kern="100" spc="-150" baseline="0" dirty="0">
                        <a:solidFill>
                          <a:schemeClr val="bg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F0"/>
                    </a:solidFill>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C-1</a:t>
                      </a:r>
                      <a:r>
                        <a:rPr lang="zh-TW" sz="1800" kern="100" spc="-150" baseline="0" dirty="0">
                          <a:solidFill>
                            <a:schemeClr val="dk1"/>
                          </a:solidFill>
                          <a:effectLst/>
                          <a:latin typeface="標楷體" panose="03000509000000000000" pitchFamily="65" charset="-120"/>
                          <a:ea typeface="標楷體" panose="03000509000000000000" pitchFamily="65" charset="-120"/>
                          <a:cs typeface="+mn-cs"/>
                        </a:rPr>
                        <a:t>彈性學習時間學習成果</a:t>
                      </a:r>
                      <a:r>
                        <a:rPr lang="en-US" sz="1800" kern="100" spc="-150" baseline="0" dirty="0">
                          <a:solidFill>
                            <a:srgbClr val="0000FF"/>
                          </a:solidFill>
                          <a:effectLst/>
                          <a:latin typeface="標楷體" panose="03000509000000000000" pitchFamily="65" charset="-120"/>
                          <a:ea typeface="標楷體" panose="03000509000000000000" pitchFamily="65" charset="-120"/>
                        </a:rPr>
                        <a:t/>
                      </a:r>
                      <a:br>
                        <a:rPr lang="en-US" sz="1800" kern="100" spc="-150" baseline="0" dirty="0">
                          <a:solidFill>
                            <a:srgbClr val="0000FF"/>
                          </a:solidFill>
                          <a:effectLst/>
                          <a:latin typeface="標楷體" panose="03000509000000000000" pitchFamily="65" charset="-120"/>
                          <a:ea typeface="標楷體" panose="03000509000000000000" pitchFamily="65" charset="-120"/>
                        </a:rPr>
                      </a:br>
                      <a:r>
                        <a:rPr lang="en-US" sz="1800" kern="100" spc="-150" baseline="0" dirty="0">
                          <a:solidFill>
                            <a:srgbClr val="0000FF"/>
                          </a:solidFill>
                          <a:effectLst/>
                          <a:latin typeface="標楷體" panose="03000509000000000000" pitchFamily="65" charset="-120"/>
                          <a:ea typeface="標楷體" panose="03000509000000000000" pitchFamily="65" charset="-120"/>
                        </a:rPr>
                        <a:t>   </a:t>
                      </a:r>
                      <a:r>
                        <a:rPr lang="en-US" sz="1300" kern="100" spc="-150" baseline="0" dirty="0">
                          <a:solidFill>
                            <a:srgbClr val="0000FF"/>
                          </a:solidFill>
                          <a:effectLst/>
                          <a:latin typeface="標楷體" panose="03000509000000000000" pitchFamily="65" charset="-120"/>
                          <a:ea typeface="標楷體" panose="03000509000000000000" pitchFamily="65" charset="-120"/>
                        </a:rPr>
                        <a:t>(</a:t>
                      </a:r>
                      <a:r>
                        <a:rPr lang="zh-TW" sz="1300" kern="100" spc="-150" baseline="0" dirty="0">
                          <a:solidFill>
                            <a:srgbClr val="0000FF"/>
                          </a:solidFill>
                          <a:effectLst/>
                          <a:latin typeface="標楷體" panose="03000509000000000000" pitchFamily="65" charset="-120"/>
                          <a:ea typeface="標楷體" panose="03000509000000000000" pitchFamily="65" charset="-120"/>
                        </a:rPr>
                        <a:t>包含自主學習或選手培訓或學校特色活動</a:t>
                      </a:r>
                      <a:r>
                        <a:rPr lang="en-US" sz="1300" kern="100" spc="-150" baseline="0" dirty="0">
                          <a:solidFill>
                            <a:srgbClr val="0000FF"/>
                          </a:solidFill>
                          <a:effectLst/>
                          <a:latin typeface="標楷體" panose="03000509000000000000" pitchFamily="65" charset="-120"/>
                          <a:ea typeface="標楷體" panose="03000509000000000000" pitchFamily="65" charset="-120"/>
                        </a:rPr>
                        <a:t>)</a:t>
                      </a:r>
                      <a:endParaRPr lang="zh-TW" sz="1300" kern="100" spc="-150" baseline="0" dirty="0">
                        <a:solidFill>
                          <a:srgbClr val="0000FF"/>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C-1</a:t>
                      </a:r>
                      <a:r>
                        <a:rPr lang="zh-TW" sz="1800" kern="100" spc="-150" baseline="0" dirty="0">
                          <a:solidFill>
                            <a:schemeClr val="dk1"/>
                          </a:solidFill>
                          <a:effectLst/>
                          <a:latin typeface="標楷體" panose="03000509000000000000" pitchFamily="65" charset="-120"/>
                          <a:ea typeface="標楷體" panose="03000509000000000000" pitchFamily="65" charset="-120"/>
                          <a:cs typeface="+mn-cs"/>
                        </a:rPr>
                        <a:t>高中自主學習計畫與成果</a:t>
                      </a: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彈性學習時間</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825384047"/>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C-2</a:t>
                      </a:r>
                      <a:r>
                        <a:rPr lang="zh-TW" sz="1800" kern="100" spc="-150" baseline="0" dirty="0">
                          <a:effectLst/>
                          <a:latin typeface="標楷體" panose="03000509000000000000" pitchFamily="65" charset="-120"/>
                          <a:ea typeface="標楷體" panose="03000509000000000000" pitchFamily="65" charset="-120"/>
                        </a:rPr>
                        <a:t>社團活動經驗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C-2</a:t>
                      </a:r>
                      <a:r>
                        <a:rPr lang="zh-TW" sz="1800" kern="100" spc="-150" baseline="0" dirty="0">
                          <a:effectLst/>
                          <a:latin typeface="標楷體" panose="03000509000000000000" pitchFamily="65" charset="-120"/>
                          <a:ea typeface="標楷體" panose="03000509000000000000" pitchFamily="65" charset="-120"/>
                        </a:rPr>
                        <a:t>社團活動經驗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團體活動時間</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485562920"/>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C-3</a:t>
                      </a:r>
                      <a:r>
                        <a:rPr lang="zh-TW" sz="1800" kern="100" spc="-150" baseline="0" dirty="0">
                          <a:effectLst/>
                          <a:latin typeface="標楷體" panose="03000509000000000000" pitchFamily="65" charset="-120"/>
                          <a:ea typeface="標楷體" panose="03000509000000000000" pitchFamily="65" charset="-120"/>
                        </a:rPr>
                        <a:t>擔任幹部經驗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C-3</a:t>
                      </a:r>
                      <a:r>
                        <a:rPr lang="zh-TW" sz="1800" kern="100" spc="-150" baseline="0" dirty="0">
                          <a:effectLst/>
                          <a:latin typeface="標楷體" panose="03000509000000000000" pitchFamily="65" charset="-120"/>
                          <a:ea typeface="標楷體" panose="03000509000000000000" pitchFamily="65" charset="-120"/>
                        </a:rPr>
                        <a:t>擔任幹部經驗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幹部經歷暨事蹟</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528938419"/>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C-4</a:t>
                      </a:r>
                      <a:r>
                        <a:rPr lang="zh-TW" sz="1800" kern="100" spc="-150" baseline="0" dirty="0">
                          <a:effectLst/>
                          <a:latin typeface="標楷體" panose="03000509000000000000" pitchFamily="65" charset="-120"/>
                          <a:ea typeface="標楷體" panose="03000509000000000000" pitchFamily="65" charset="-120"/>
                        </a:rPr>
                        <a:t>服務學習經驗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C-4</a:t>
                      </a:r>
                      <a:r>
                        <a:rPr lang="zh-TW" sz="1800" kern="100" spc="-150" baseline="0" dirty="0">
                          <a:effectLst/>
                          <a:latin typeface="標楷體" panose="03000509000000000000" pitchFamily="65" charset="-120"/>
                          <a:ea typeface="標楷體" panose="03000509000000000000" pitchFamily="65" charset="-120"/>
                        </a:rPr>
                        <a:t>服務學習經驗</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服務學習</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4220877251"/>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C-5</a:t>
                      </a:r>
                      <a:r>
                        <a:rPr lang="zh-TW" sz="1800" kern="100" spc="-150" baseline="0" dirty="0">
                          <a:effectLst/>
                          <a:latin typeface="標楷體" panose="03000509000000000000" pitchFamily="65" charset="-120"/>
                          <a:ea typeface="標楷體" panose="03000509000000000000" pitchFamily="65" charset="-120"/>
                        </a:rPr>
                        <a:t>競賽表現</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C-5</a:t>
                      </a:r>
                      <a:r>
                        <a:rPr lang="zh-TW" sz="1800" kern="100" spc="-150" baseline="0" dirty="0">
                          <a:effectLst/>
                          <a:latin typeface="標楷體" panose="03000509000000000000" pitchFamily="65" charset="-120"/>
                          <a:ea typeface="標楷體" panose="03000509000000000000" pitchFamily="65" charset="-120"/>
                        </a:rPr>
                        <a:t>競賽表現</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競賽參與</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874617842"/>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C-6</a:t>
                      </a:r>
                      <a:r>
                        <a:rPr lang="zh-TW" sz="1800" kern="100" spc="-150" baseline="0" dirty="0">
                          <a:effectLst/>
                          <a:latin typeface="標楷體" panose="03000509000000000000" pitchFamily="65" charset="-120"/>
                          <a:ea typeface="標楷體" panose="03000509000000000000" pitchFamily="65" charset="-120"/>
                        </a:rPr>
                        <a:t>非修課紀錄之成果作品</a:t>
                      </a:r>
                      <a:r>
                        <a:rPr lang="en-US" altLang="zh-TW" sz="1800" kern="100" spc="-150" baseline="0" dirty="0">
                          <a:effectLst/>
                          <a:latin typeface="標楷體" panose="03000509000000000000" pitchFamily="65" charset="-120"/>
                          <a:ea typeface="標楷體" panose="03000509000000000000" pitchFamily="65" charset="-120"/>
                        </a:rPr>
                        <a:t/>
                      </a:r>
                      <a:br>
                        <a:rPr lang="en-US" altLang="zh-TW" sz="1800" kern="100" spc="-150" baseline="0" dirty="0">
                          <a:effectLst/>
                          <a:latin typeface="標楷體" panose="03000509000000000000" pitchFamily="65" charset="-120"/>
                          <a:ea typeface="標楷體" panose="03000509000000000000" pitchFamily="65" charset="-120"/>
                        </a:rPr>
                      </a:br>
                      <a:r>
                        <a:rPr lang="en-US" altLang="zh-TW" sz="1800" kern="100" spc="-150" baseline="0" dirty="0">
                          <a:effectLst/>
                          <a:latin typeface="標楷體" panose="03000509000000000000" pitchFamily="65" charset="-120"/>
                          <a:ea typeface="標楷體" panose="03000509000000000000" pitchFamily="65" charset="-120"/>
                        </a:rPr>
                        <a:t>   </a:t>
                      </a:r>
                      <a:r>
                        <a:rPr lang="en-US" sz="1300" kern="100" spc="-150" baseline="0" dirty="0">
                          <a:solidFill>
                            <a:srgbClr val="0000FF"/>
                          </a:solidFill>
                          <a:effectLst/>
                          <a:latin typeface="標楷體" panose="03000509000000000000" pitchFamily="65" charset="-120"/>
                          <a:ea typeface="標楷體" panose="03000509000000000000" pitchFamily="65" charset="-120"/>
                          <a:cs typeface="+mn-cs"/>
                        </a:rPr>
                        <a:t>(</a:t>
                      </a:r>
                      <a:r>
                        <a:rPr lang="zh-TW" sz="1300" kern="100" spc="-150" baseline="0" dirty="0">
                          <a:solidFill>
                            <a:srgbClr val="0000FF"/>
                          </a:solidFill>
                          <a:effectLst/>
                          <a:latin typeface="標楷體" panose="03000509000000000000" pitchFamily="65" charset="-120"/>
                          <a:ea typeface="標楷體" panose="03000509000000000000" pitchFamily="65" charset="-120"/>
                          <a:cs typeface="+mn-cs"/>
                        </a:rPr>
                        <a:t>如職場學習成果</a:t>
                      </a:r>
                      <a:r>
                        <a:rPr lang="en-US" sz="1300" kern="100" spc="-150" baseline="0" dirty="0">
                          <a:solidFill>
                            <a:srgbClr val="0000FF"/>
                          </a:solidFill>
                          <a:effectLst/>
                          <a:latin typeface="標楷體" panose="03000509000000000000" pitchFamily="65" charset="-120"/>
                          <a:ea typeface="標楷體" panose="03000509000000000000" pitchFamily="65" charset="-120"/>
                          <a:cs typeface="+mn-cs"/>
                        </a:rPr>
                        <a:t>)</a:t>
                      </a:r>
                      <a:endParaRPr lang="zh-TW" sz="1300" kern="100" spc="-150" baseline="0" dirty="0">
                        <a:solidFill>
                          <a:srgbClr val="0000FF"/>
                        </a:solidFill>
                        <a:effectLst/>
                        <a:latin typeface="標楷體" panose="03000509000000000000" pitchFamily="65" charset="-120"/>
                        <a:ea typeface="標楷體" panose="03000509000000000000" pitchFamily="65" charset="-120"/>
                        <a:cs typeface="+mn-cs"/>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C-6</a:t>
                      </a:r>
                      <a:r>
                        <a:rPr lang="zh-TW" sz="1800" kern="100" spc="-150" baseline="0" dirty="0">
                          <a:effectLst/>
                          <a:latin typeface="標楷體" panose="03000509000000000000" pitchFamily="65" charset="-120"/>
                          <a:ea typeface="標楷體" panose="03000509000000000000" pitchFamily="65" charset="-120"/>
                        </a:rPr>
                        <a:t>非修課紀錄之成果作品</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職場學習</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890409007"/>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C-7</a:t>
                      </a:r>
                      <a:r>
                        <a:rPr lang="zh-TW" sz="1800" kern="100" spc="-150" baseline="0" dirty="0">
                          <a:effectLst/>
                          <a:latin typeface="標楷體" panose="03000509000000000000" pitchFamily="65" charset="-120"/>
                          <a:ea typeface="標楷體" panose="03000509000000000000" pitchFamily="65" charset="-120"/>
                        </a:rPr>
                        <a:t>檢定證照</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C-7</a:t>
                      </a:r>
                      <a:r>
                        <a:rPr lang="zh-TW" sz="1800" kern="100" spc="-150" baseline="0" dirty="0">
                          <a:effectLst/>
                          <a:latin typeface="標楷體" panose="03000509000000000000" pitchFamily="65" charset="-120"/>
                          <a:ea typeface="標楷體" panose="03000509000000000000" pitchFamily="65" charset="-120"/>
                        </a:rPr>
                        <a:t>檢定證照</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檢定證照</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3676205985"/>
                  </a:ext>
                </a:extLst>
              </a:tr>
              <a:tr h="318770">
                <a:tc vMerge="1">
                  <a:txBody>
                    <a:bodyPr/>
                    <a:lstStyle/>
                    <a:p>
                      <a:endParaRPr lang="zh-TW" altLang="en-US"/>
                    </a:p>
                  </a:txBody>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C-8</a:t>
                      </a:r>
                      <a:r>
                        <a:rPr lang="zh-TW" sz="1800" kern="100" spc="-150" baseline="0" dirty="0">
                          <a:effectLst/>
                          <a:latin typeface="標楷體" panose="03000509000000000000" pitchFamily="65" charset="-120"/>
                          <a:ea typeface="標楷體" panose="03000509000000000000" pitchFamily="65" charset="-120"/>
                        </a:rPr>
                        <a:t>特殊優良表現證明</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6000" indent="0" algn="l">
                        <a:spcAft>
                          <a:spcPts val="0"/>
                        </a:spcAft>
                        <a:buFont typeface="Wingdings" panose="05000000000000000000" pitchFamily="2" charset="2"/>
                        <a:buNone/>
                      </a:pPr>
                      <a:r>
                        <a:rPr lang="en-US" altLang="zh-TW" sz="1800" kern="100" spc="-150" baseline="0" dirty="0">
                          <a:solidFill>
                            <a:srgbClr val="0000FF"/>
                          </a:solidFill>
                          <a:effectLst/>
                          <a:latin typeface="標楷體" panose="03000509000000000000" pitchFamily="65" charset="-120"/>
                          <a:ea typeface="標楷體" panose="03000509000000000000" pitchFamily="65" charset="-120"/>
                        </a:rPr>
                        <a:t>C-8</a:t>
                      </a:r>
                      <a:r>
                        <a:rPr lang="zh-TW" sz="1800" kern="100" spc="-150" baseline="0" dirty="0">
                          <a:effectLst/>
                          <a:latin typeface="標楷體" panose="03000509000000000000" pitchFamily="65" charset="-120"/>
                          <a:ea typeface="標楷體" panose="03000509000000000000" pitchFamily="65" charset="-120"/>
                        </a:rPr>
                        <a:t>特殊優良表現證明</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其他多元表現</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272932352"/>
                  </a:ext>
                </a:extLst>
              </a:tr>
              <a:tr h="318770">
                <a:tc vMerge="1">
                  <a:txBody>
                    <a:bodyPr/>
                    <a:lstStyle/>
                    <a:p>
                      <a:endParaRPr lang="zh-TW" altLang="en-US"/>
                    </a:p>
                  </a:txBody>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作品成果</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300188856"/>
                  </a:ext>
                </a:extLst>
              </a:tr>
              <a:tr h="318770">
                <a:tc vMerge="1">
                  <a:txBody>
                    <a:bodyPr/>
                    <a:lstStyle/>
                    <a:p>
                      <a:endParaRPr lang="zh-TW" altLang="en-US"/>
                    </a:p>
                  </a:txBody>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Aft>
                          <a:spcPts val="0"/>
                        </a:spcAft>
                      </a:pPr>
                      <a:r>
                        <a:rPr lang="en-US" sz="1800" kern="100" spc="-150" baseline="0" dirty="0">
                          <a:effectLst/>
                          <a:latin typeface="標楷體" panose="03000509000000000000" pitchFamily="65" charset="-120"/>
                          <a:ea typeface="標楷體" panose="03000509000000000000" pitchFamily="65" charset="-120"/>
                        </a:rPr>
                        <a:t> </a:t>
                      </a:r>
                      <a:endParaRPr lang="zh-TW" sz="1800" kern="100" spc="-150" baseline="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gn="l">
                        <a:spcAft>
                          <a:spcPts val="0"/>
                        </a:spcAft>
                        <a:buFont typeface="Wingdings" panose="05000000000000000000" pitchFamily="2" charset="2"/>
                        <a:buChar char="u"/>
                        <a:tabLst>
                          <a:tab pos="196215" algn="l"/>
                        </a:tabLst>
                      </a:pPr>
                      <a:r>
                        <a:rPr lang="zh-TW" sz="1800" kern="100" spc="-150" baseline="0" dirty="0">
                          <a:effectLst/>
                          <a:latin typeface="標楷體" panose="03000509000000000000" pitchFamily="65" charset="-120"/>
                          <a:ea typeface="標楷體" panose="03000509000000000000" pitchFamily="65" charset="-120"/>
                        </a:rPr>
                        <a:t>大學及技專校院先修課程</a:t>
                      </a:r>
                      <a:r>
                        <a:rPr lang="zh-TW" sz="1800" kern="100" spc="-150" baseline="0" dirty="0">
                          <a:solidFill>
                            <a:srgbClr val="FF0000"/>
                          </a:solidFill>
                          <a:effectLst/>
                          <a:latin typeface="標楷體" panose="03000509000000000000" pitchFamily="65" charset="-120"/>
                          <a:ea typeface="標楷體" panose="03000509000000000000" pitchFamily="65" charset="-120"/>
                        </a:rPr>
                        <a:t>紀錄</a:t>
                      </a:r>
                      <a:endParaRPr lang="zh-TW" sz="1800" kern="100" spc="-150" baseline="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7252" marR="7252" marT="0"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2911353150"/>
                  </a:ext>
                </a:extLst>
              </a:tr>
            </a:tbl>
          </a:graphicData>
        </a:graphic>
      </p:graphicFrame>
      <p:sp>
        <p:nvSpPr>
          <p:cNvPr id="7" name="矩形 6"/>
          <p:cNvSpPr/>
          <p:nvPr/>
        </p:nvSpPr>
        <p:spPr>
          <a:xfrm>
            <a:off x="714376" y="5749565"/>
            <a:ext cx="10924249" cy="584775"/>
          </a:xfrm>
          <a:prstGeom prst="rect">
            <a:avLst/>
          </a:prstGeom>
          <a:solidFill>
            <a:schemeClr val="bg1">
              <a:lumMod val="95000"/>
            </a:schemeClr>
          </a:solidFill>
        </p:spPr>
        <p:txBody>
          <a:bodyPr wrap="square">
            <a:spAutoFit/>
          </a:bodyPr>
          <a:lstStyle/>
          <a:p>
            <a:pPr marL="285750" indent="-285750">
              <a:buFont typeface="Wingdings" panose="05000000000000000000" pitchFamily="2" charset="2"/>
              <a:buChar char="u"/>
            </a:pP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聯合會</a:t>
            </a:r>
            <a:r>
              <a:rPr lang="zh-TW" altLang="en-US" sz="1600" spc="-150" dirty="0">
                <a:latin typeface="Times New Roman" panose="02020603050405020304" pitchFamily="18" charset="0"/>
                <a:ea typeface="標楷體" panose="03000509000000000000" pitchFamily="65" charset="-120"/>
                <a:cs typeface="Times New Roman" panose="02020603050405020304" pitchFamily="18" charset="0"/>
              </a:rPr>
              <a:t>備審資料</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上傳</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pc="-150" dirty="0">
                <a:latin typeface="Times New Roman" panose="02020603050405020304" pitchFamily="18" charset="0"/>
                <a:ea typeface="標楷體" panose="03000509000000000000" pitchFamily="65" charset="-120"/>
                <a:cs typeface="Times New Roman" panose="02020603050405020304" pitchFamily="18" charset="0"/>
              </a:rPr>
              <a:t>含勾選</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系統，由考生就</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600" spc="-15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「課程學習成果」</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1600" spc="-15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「多元表現」</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之項目</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br>
            <a:r>
              <a:rPr lang="zh-TW" altLang="zh-TW" sz="1600" b="1" spc="-150" dirty="0">
                <a:latin typeface="Times New Roman" panose="02020603050405020304" pitchFamily="18" charset="0"/>
                <a:ea typeface="標楷體" panose="03000509000000000000" pitchFamily="65" charset="-120"/>
                <a:cs typeface="Times New Roman" panose="02020603050405020304" pitchFamily="18" charset="0"/>
              </a:rPr>
              <a:t>自主評估勾選</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，系統僅就所勾選</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檔案</a:t>
            </a:r>
            <a:r>
              <a:rPr lang="zh-TW" altLang="zh-TW" sz="1600" spc="-15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容量上限</a:t>
            </a:r>
            <a:r>
              <a:rPr lang="en-US" altLang="zh-TW" sz="1600" spc="-15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(MB)</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及上傳</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勾選</a:t>
            </a:r>
            <a:r>
              <a:rPr lang="en-US" altLang="zh-TW" sz="1600" spc="-1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spc="-15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件數上限</a:t>
            </a:r>
            <a:r>
              <a:rPr lang="zh-TW" altLang="zh-TW" sz="1600" spc="-150" dirty="0">
                <a:latin typeface="Times New Roman" panose="02020603050405020304" pitchFamily="18" charset="0"/>
                <a:ea typeface="標楷體" panose="03000509000000000000" pitchFamily="65" charset="-120"/>
                <a:cs typeface="Times New Roman" panose="02020603050405020304" pitchFamily="18" charset="0"/>
              </a:rPr>
              <a:t>作控管。</a:t>
            </a:r>
          </a:p>
        </p:txBody>
      </p:sp>
      <p:sp>
        <p:nvSpPr>
          <p:cNvPr id="5" name="矩形 4"/>
          <p:cNvSpPr/>
          <p:nvPr/>
        </p:nvSpPr>
        <p:spPr>
          <a:xfrm>
            <a:off x="714376" y="1105075"/>
            <a:ext cx="10924250" cy="4575453"/>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893009" y="1542700"/>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甄選入學</a:t>
            </a:r>
          </a:p>
        </p:txBody>
      </p:sp>
      <p:sp>
        <p:nvSpPr>
          <p:cNvPr id="14" name="矩形 13"/>
          <p:cNvSpPr/>
          <p:nvPr/>
        </p:nvSpPr>
        <p:spPr>
          <a:xfrm>
            <a:off x="6886064" y="1542700"/>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技優甄審</a:t>
            </a:r>
          </a:p>
        </p:txBody>
      </p:sp>
      <p:sp>
        <p:nvSpPr>
          <p:cNvPr id="15" name="矩形 14"/>
          <p:cNvSpPr/>
          <p:nvPr/>
        </p:nvSpPr>
        <p:spPr>
          <a:xfrm>
            <a:off x="5381114" y="1542700"/>
            <a:ext cx="1313181" cy="430887"/>
          </a:xfrm>
          <a:prstGeom prst="rect">
            <a:avLst/>
          </a:prstGeom>
          <a:solidFill>
            <a:srgbClr val="008000"/>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四技申請</a:t>
            </a:r>
          </a:p>
        </p:txBody>
      </p:sp>
      <p:sp>
        <p:nvSpPr>
          <p:cNvPr id="16" name="矩形 15"/>
          <p:cNvSpPr/>
          <p:nvPr/>
        </p:nvSpPr>
        <p:spPr>
          <a:xfrm>
            <a:off x="3356026" y="1542700"/>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技優甄審</a:t>
            </a:r>
          </a:p>
        </p:txBody>
      </p:sp>
      <p:sp>
        <p:nvSpPr>
          <p:cNvPr id="11" name="投影片編號版面配置區 15"/>
          <p:cNvSpPr>
            <a:spLocks noGrp="1"/>
          </p:cNvSpPr>
          <p:nvPr>
            <p:ph type="sldNum" sz="quarter" idx="12"/>
          </p:nvPr>
        </p:nvSpPr>
        <p:spPr>
          <a:xfrm>
            <a:off x="9142228" y="6230346"/>
            <a:ext cx="2743200" cy="365125"/>
          </a:xfrm>
        </p:spPr>
        <p:txBody>
          <a:bodyPr/>
          <a:lstStyle/>
          <a:p>
            <a:fld id="{BFD9D296-0923-4B30-8558-81C121D8C7E7}" type="slidenum">
              <a:rPr lang="zh-TW" altLang="en-US" smtClean="0"/>
              <a:pPr/>
              <a:t>12</a:t>
            </a:fld>
            <a:endParaRPr lang="zh-TW" altLang="en-US" dirty="0"/>
          </a:p>
        </p:txBody>
      </p:sp>
    </p:spTree>
    <p:extLst>
      <p:ext uri="{BB962C8B-B14F-4D97-AF65-F5344CB8AC3E}">
        <p14:creationId xmlns:p14="http://schemas.microsoft.com/office/powerpoint/2010/main" val="23928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3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300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3000"/>
                                        <p:tgtEl>
                                          <p:spTgt spid="1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15"/>
          <p:cNvSpPr>
            <a:spLocks noGrp="1"/>
          </p:cNvSpPr>
          <p:nvPr>
            <p:ph type="sldNum" sz="quarter" idx="12"/>
          </p:nvPr>
        </p:nvSpPr>
        <p:spPr>
          <a:xfrm>
            <a:off x="9142228" y="6230346"/>
            <a:ext cx="2743200" cy="365125"/>
          </a:xfrm>
        </p:spPr>
        <p:txBody>
          <a:bodyPr/>
          <a:lstStyle/>
          <a:p>
            <a:fld id="{BFD9D296-0923-4B30-8558-81C121D8C7E7}" type="slidenum">
              <a:rPr lang="zh-TW" altLang="en-US" smtClean="0"/>
              <a:pPr/>
              <a:t>13</a:t>
            </a:fld>
            <a:endParaRPr lang="zh-TW" altLang="en-US" dirty="0"/>
          </a:p>
        </p:txBody>
      </p:sp>
      <p:sp>
        <p:nvSpPr>
          <p:cNvPr id="15" name="標題 1"/>
          <p:cNvSpPr>
            <a:spLocks noGrp="1"/>
          </p:cNvSpPr>
          <p:nvPr>
            <p:ph type="title" idx="4294967295"/>
          </p:nvPr>
        </p:nvSpPr>
        <p:spPr>
          <a:xfrm>
            <a:off x="0" y="155575"/>
            <a:ext cx="12192000" cy="506413"/>
          </a:xfrm>
          <a:noFill/>
        </p:spPr>
        <p:txBody>
          <a:bodyPr>
            <a:normAutofit/>
          </a:bodyPr>
          <a:lstStyle/>
          <a:p>
            <a:pPr marL="457200" indent="-457200" algn="ctr">
              <a:buFont typeface="Wingdings" panose="05000000000000000000" pitchFamily="2" charset="2"/>
              <a:buChar char="u"/>
            </a:pPr>
            <a:r>
              <a:rPr lang="en-US" altLang="zh-TW" sz="2800" b="1" spc="-100" dirty="0" smtClean="0">
                <a:latin typeface="Book Antiqua" panose="02040602050305030304" pitchFamily="18" charset="0"/>
                <a:ea typeface="華康儷楷書" panose="03000509000000000000" pitchFamily="65" charset="-120"/>
              </a:rPr>
              <a:t>11</a:t>
            </a:r>
            <a:r>
              <a:rPr lang="en-US" altLang="zh-TW" sz="2800" b="1" spc="-100" dirty="0">
                <a:latin typeface="Book Antiqua" panose="02040602050305030304" pitchFamily="18" charset="0"/>
                <a:ea typeface="華康儷楷書" panose="03000509000000000000" pitchFamily="65" charset="-120"/>
              </a:rPr>
              <a:t>2</a:t>
            </a:r>
            <a:r>
              <a:rPr lang="zh-TW" altLang="en-US" sz="2800" b="1" spc="-100" dirty="0" smtClean="0">
                <a:latin typeface="Book Antiqua" panose="02040602050305030304" pitchFamily="18" charset="0"/>
                <a:ea typeface="華康儷楷書" panose="03000509000000000000" pitchFamily="65" charset="-120"/>
              </a:rPr>
              <a:t>學年</a:t>
            </a:r>
            <a:r>
              <a:rPr lang="zh-TW" altLang="en-US" sz="2800" b="1" spc="-100" dirty="0">
                <a:latin typeface="Book Antiqua" panose="02040602050305030304" pitchFamily="18" charset="0"/>
                <a:ea typeface="華康儷楷書" panose="03000509000000000000" pitchFamily="65" charset="-120"/>
              </a:rPr>
              <a:t>度四技二專招生聯合會傳</a:t>
            </a:r>
            <a:r>
              <a:rPr lang="zh-TW" altLang="en-US" sz="2800" b="1" spc="-100" dirty="0" smtClean="0">
                <a:latin typeface="Book Antiqua" panose="02040602050305030304" pitchFamily="18" charset="0"/>
                <a:ea typeface="華康儷楷書" panose="03000509000000000000" pitchFamily="65" charset="-120"/>
              </a:rPr>
              <a:t>收</a:t>
            </a:r>
            <a:r>
              <a:rPr lang="en-US" altLang="zh-TW" sz="2800" b="1" spc="-100" dirty="0" smtClean="0">
                <a:latin typeface="Book Antiqua" panose="02040602050305030304" pitchFamily="18" charset="0"/>
                <a:ea typeface="華康儷楷書" panose="03000509000000000000" pitchFamily="65" charset="-120"/>
              </a:rPr>
              <a:t>EP</a:t>
            </a:r>
            <a:r>
              <a:rPr lang="zh-TW" altLang="en-US" sz="2800" b="1" spc="-100" dirty="0">
                <a:latin typeface="Book Antiqua" panose="02040602050305030304" pitchFamily="18" charset="0"/>
                <a:ea typeface="華康儷楷書" panose="03000509000000000000" pitchFamily="65" charset="-120"/>
              </a:rPr>
              <a:t>資料至科技校院</a:t>
            </a:r>
            <a:r>
              <a:rPr lang="zh-TW" altLang="en-US" sz="2800" b="1" u="sng" spc="-100" dirty="0">
                <a:latin typeface="Book Antiqua" panose="02040602050305030304" pitchFamily="18" charset="0"/>
                <a:ea typeface="華康儷楷書" panose="03000509000000000000" pitchFamily="65" charset="-120"/>
              </a:rPr>
              <a:t>預計時程</a:t>
            </a:r>
            <a:endParaRPr lang="zh-TW" altLang="en-US" sz="2400" b="1" spc="-100" dirty="0">
              <a:solidFill>
                <a:srgbClr val="FF0000"/>
              </a:solidFill>
              <a:latin typeface="Book Antiqua" panose="02040602050305030304" pitchFamily="18" charset="0"/>
              <a:ea typeface="華康儷楷書" panose="03000509000000000000" pitchFamily="65" charset="-120"/>
              <a:cs typeface="+mn-cs"/>
            </a:endParaRPr>
          </a:p>
        </p:txBody>
      </p:sp>
      <p:graphicFrame>
        <p:nvGraphicFramePr>
          <p:cNvPr id="11" name="表格 10"/>
          <p:cNvGraphicFramePr>
            <a:graphicFrameLocks noGrp="1"/>
          </p:cNvGraphicFramePr>
          <p:nvPr>
            <p:extLst>
              <p:ext uri="{D42A27DB-BD31-4B8C-83A1-F6EECF244321}">
                <p14:modId xmlns:p14="http://schemas.microsoft.com/office/powerpoint/2010/main" val="1086274155"/>
              </p:ext>
            </p:extLst>
          </p:nvPr>
        </p:nvGraphicFramePr>
        <p:xfrm>
          <a:off x="234629" y="883289"/>
          <a:ext cx="11731385" cy="5709279"/>
        </p:xfrm>
        <a:graphic>
          <a:graphicData uri="http://schemas.openxmlformats.org/drawingml/2006/table">
            <a:tbl>
              <a:tblPr firstRow="1" bandRow="1">
                <a:tableStyleId>{5C22544A-7EE6-4342-B048-85BDC9FD1C3A}</a:tableStyleId>
              </a:tblPr>
              <a:tblGrid>
                <a:gridCol w="1636591">
                  <a:extLst>
                    <a:ext uri="{9D8B030D-6E8A-4147-A177-3AD203B41FA5}">
                      <a16:colId xmlns:a16="http://schemas.microsoft.com/office/drawing/2014/main" val="1031237319"/>
                    </a:ext>
                  </a:extLst>
                </a:gridCol>
                <a:gridCol w="1069024">
                  <a:extLst>
                    <a:ext uri="{9D8B030D-6E8A-4147-A177-3AD203B41FA5}">
                      <a16:colId xmlns:a16="http://schemas.microsoft.com/office/drawing/2014/main" val="288634745"/>
                    </a:ext>
                  </a:extLst>
                </a:gridCol>
                <a:gridCol w="1280857">
                  <a:extLst>
                    <a:ext uri="{9D8B030D-6E8A-4147-A177-3AD203B41FA5}">
                      <a16:colId xmlns:a16="http://schemas.microsoft.com/office/drawing/2014/main" val="1299163532"/>
                    </a:ext>
                  </a:extLst>
                </a:gridCol>
                <a:gridCol w="1340630">
                  <a:extLst>
                    <a:ext uri="{9D8B030D-6E8A-4147-A177-3AD203B41FA5}">
                      <a16:colId xmlns:a16="http://schemas.microsoft.com/office/drawing/2014/main" val="3013665050"/>
                    </a:ext>
                  </a:extLst>
                </a:gridCol>
                <a:gridCol w="1340630">
                  <a:extLst>
                    <a:ext uri="{9D8B030D-6E8A-4147-A177-3AD203B41FA5}">
                      <a16:colId xmlns:a16="http://schemas.microsoft.com/office/drawing/2014/main" val="2434327717"/>
                    </a:ext>
                  </a:extLst>
                </a:gridCol>
                <a:gridCol w="1221082">
                  <a:extLst>
                    <a:ext uri="{9D8B030D-6E8A-4147-A177-3AD203B41FA5}">
                      <a16:colId xmlns:a16="http://schemas.microsoft.com/office/drawing/2014/main" val="402188900"/>
                    </a:ext>
                  </a:extLst>
                </a:gridCol>
                <a:gridCol w="1280857">
                  <a:extLst>
                    <a:ext uri="{9D8B030D-6E8A-4147-A177-3AD203B41FA5}">
                      <a16:colId xmlns:a16="http://schemas.microsoft.com/office/drawing/2014/main" val="512202843"/>
                    </a:ext>
                  </a:extLst>
                </a:gridCol>
                <a:gridCol w="1280857">
                  <a:extLst>
                    <a:ext uri="{9D8B030D-6E8A-4147-A177-3AD203B41FA5}">
                      <a16:colId xmlns:a16="http://schemas.microsoft.com/office/drawing/2014/main" val="567613778"/>
                    </a:ext>
                  </a:extLst>
                </a:gridCol>
                <a:gridCol w="1280857">
                  <a:extLst>
                    <a:ext uri="{9D8B030D-6E8A-4147-A177-3AD203B41FA5}">
                      <a16:colId xmlns:a16="http://schemas.microsoft.com/office/drawing/2014/main" val="3094410101"/>
                    </a:ext>
                  </a:extLst>
                </a:gridCol>
              </a:tblGrid>
              <a:tr h="1428156">
                <a:tc>
                  <a:txBody>
                    <a:bodyPr/>
                    <a:lstStyle/>
                    <a:p>
                      <a:pPr algn="ctr"/>
                      <a:r>
                        <a:rPr lang="en-US" altLang="zh-TW" sz="3000" u="sng"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112</a:t>
                      </a:r>
                      <a:r>
                        <a:rPr lang="en-US" altLang="zh-TW" sz="2400" u="none"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
                      </a:r>
                      <a:br>
                        <a:rPr lang="en-US" altLang="zh-TW" sz="2400" u="none"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br>
                      <a:r>
                        <a:rPr lang="zh-TW" altLang="en-US" sz="2400" u="none"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招生管道</a:t>
                      </a:r>
                      <a:endParaRPr lang="zh-TW" altLang="en-US" sz="2400" u="none" strike="noStrike" kern="1200" spc="-100" baseline="0" dirty="0">
                        <a:solidFill>
                          <a:schemeClr val="tx1"/>
                        </a:solidFill>
                        <a:latin typeface="Book Antiqua" panose="02040602050305030304" pitchFamily="18" charset="0"/>
                        <a:ea typeface="華康儷楷書" panose="03000509000000000000" pitchFamily="65" charset="-120"/>
                        <a:cs typeface="+mn-cs"/>
                      </a:endParaRPr>
                    </a:p>
                  </a:txBody>
                  <a:tcPr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800" b="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聯合會</a:t>
                      </a:r>
                      <a:endParaRPr lang="en-US" altLang="zh-TW" sz="1800" b="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endParaRPr>
                    </a:p>
                    <a:p>
                      <a:pPr algn="ct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交換一階考生名單</a:t>
                      </a:r>
                      <a:endParaRPr lang="zh-TW" altLang="en-US" sz="1800" b="0" u="none" strike="noStrike" kern="1200" spc="-100" baseline="0" dirty="0">
                        <a:solidFill>
                          <a:srgbClr val="0000FF"/>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高中學校</a:t>
                      </a:r>
                      <a: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
                      </a:r>
                      <a:b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b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提交</a:t>
                      </a:r>
                      <a: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EP</a:t>
                      </a:r>
                      <a:r>
                        <a:rPr lang="zh-TW" altLang="en-US" sz="1800" b="0" spc="-100" dirty="0" smtClean="0">
                          <a:solidFill>
                            <a:srgbClr val="0000FF"/>
                          </a:solidFill>
                          <a:latin typeface="Book Antiqua" panose="02040602050305030304" pitchFamily="18" charset="0"/>
                          <a:ea typeface="華康儷楷書" panose="03000509000000000000" pitchFamily="65" charset="-120"/>
                        </a:rPr>
                        <a:t>至</a:t>
                      </a:r>
                      <a:r>
                        <a:rPr lang="en-US" altLang="zh-TW" sz="1800" b="0" spc="-100" dirty="0" smtClean="0">
                          <a:solidFill>
                            <a:srgbClr val="0000FF"/>
                          </a:solidFill>
                          <a:latin typeface="Book Antiqua" panose="02040602050305030304" pitchFamily="18" charset="0"/>
                          <a:ea typeface="華康儷楷書" panose="03000509000000000000" pitchFamily="65" charset="-120"/>
                        </a:rPr>
                        <a:t/>
                      </a:r>
                      <a:br>
                        <a:rPr lang="en-US" altLang="zh-TW" sz="1800" b="0" spc="-100" dirty="0" smtClean="0">
                          <a:solidFill>
                            <a:srgbClr val="0000FF"/>
                          </a:solidFill>
                          <a:latin typeface="Book Antiqua" panose="02040602050305030304" pitchFamily="18" charset="0"/>
                          <a:ea typeface="華康儷楷書" panose="03000509000000000000" pitchFamily="65" charset="-120"/>
                        </a:rPr>
                      </a:br>
                      <a:r>
                        <a:rPr lang="zh-TW" altLang="en-US" sz="1800" b="0" spc="-100" dirty="0" smtClean="0">
                          <a:solidFill>
                            <a:srgbClr val="0000FF"/>
                          </a:solidFill>
                          <a:latin typeface="Book Antiqua" panose="02040602050305030304" pitchFamily="18" charset="0"/>
                          <a:ea typeface="華康儷楷書" panose="03000509000000000000" pitchFamily="65" charset="-120"/>
                        </a:rPr>
                        <a:t>中央資料庫</a:t>
                      </a:r>
                      <a:endParaRPr lang="zh-TW" altLang="en-US" sz="1800" b="0" u="none" strike="noStrike" kern="1200" spc="-100" baseline="0" dirty="0">
                        <a:solidFill>
                          <a:srgbClr val="0000FF"/>
                        </a:solidFill>
                        <a:latin typeface="Book Antiqua" panose="02040602050305030304" pitchFamily="18" charset="0"/>
                        <a:ea typeface="華康儷楷書" panose="03000509000000000000" pitchFamily="65" charset="-12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EP</a:t>
                      </a: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團隊</a:t>
                      </a:r>
                      <a: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
                      </a:r>
                      <a:b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b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傳送</a:t>
                      </a:r>
                      <a: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EP</a:t>
                      </a: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檔案</a:t>
                      </a:r>
                      <a: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
                      </a:r>
                      <a:b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b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至</a:t>
                      </a:r>
                      <a:r>
                        <a:rPr lang="zh-TW" altLang="en-US" sz="1800" b="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聯合會</a:t>
                      </a:r>
                      <a:endParaRPr lang="zh-TW" altLang="en-US" sz="1800" b="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36000" marR="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0" algn="ctr"/>
                      <a:r>
                        <a:rPr lang="zh-TW" altLang="en-US"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一階考生</a:t>
                      </a: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
                      </a:r>
                      <a:b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br>
                      <a:r>
                        <a:rPr lang="zh-TW" altLang="en-US"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查看</a:t>
                      </a: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a:t>
                      </a:r>
                      <a:r>
                        <a:rPr lang="zh-TW" altLang="en-US"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勾選</a:t>
                      </a: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
                      </a:r>
                      <a:b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b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EP</a:t>
                      </a:r>
                    </a:p>
                    <a:p>
                      <a:pPr marL="0" indent="0" algn="ct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a:t>
                      </a:r>
                      <a:r>
                        <a:rPr lang="zh-TW" altLang="en-US"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練習版</a:t>
                      </a: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a:t>
                      </a:r>
                      <a:endParaRPr lang="zh-TW" altLang="en-US" sz="1800" u="none" strike="noStrike" kern="1200" spc="-100" baseline="0" dirty="0">
                        <a:solidFill>
                          <a:schemeClr val="bg1"/>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8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高中提交</a:t>
                      </a:r>
                      <a: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
                      </a:r>
                      <a:b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b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第六學期</a:t>
                      </a:r>
                      <a:endPar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修課紀錄</a:t>
                      </a:r>
                      <a:endPar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endParaRPr>
                    </a:p>
                    <a:p>
                      <a:pPr algn="ctr"/>
                      <a:r>
                        <a:rPr lang="zh-TW" altLang="en-US" sz="1800" b="0" spc="-100" dirty="0" smtClean="0">
                          <a:solidFill>
                            <a:srgbClr val="0000FF"/>
                          </a:solidFill>
                          <a:latin typeface="Book Antiqua" panose="02040602050305030304" pitchFamily="18" charset="0"/>
                          <a:ea typeface="華康儷楷書" panose="03000509000000000000" pitchFamily="65" charset="-120"/>
                        </a:rPr>
                        <a:t>至</a:t>
                      </a:r>
                      <a:r>
                        <a:rPr lang="zh-TW" altLang="en-US" sz="1800" b="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聯合會 </a:t>
                      </a:r>
                      <a:r>
                        <a:rPr lang="en-US" altLang="zh-TW" sz="1800" kern="1200" spc="0" baseline="0" dirty="0" smtClean="0">
                          <a:solidFill>
                            <a:schemeClr val="dk1"/>
                          </a:solidFill>
                          <a:latin typeface="Book Antiqua" panose="02040602050305030304" pitchFamily="18" charset="0"/>
                          <a:ea typeface="華康儷楷書" panose="03000509000000000000" pitchFamily="65" charset="-120"/>
                          <a:cs typeface="+mn-cs"/>
                        </a:rPr>
                        <a:t> </a:t>
                      </a:r>
                      <a:r>
                        <a:rPr lang="zh-TW" altLang="en-US" sz="1800" kern="1200" spc="0" baseline="0" dirty="0" smtClean="0">
                          <a:solidFill>
                            <a:schemeClr val="dk1"/>
                          </a:solidFill>
                          <a:latin typeface="Book Antiqua" panose="02040602050305030304" pitchFamily="18" charset="0"/>
                          <a:ea typeface="華康儷楷書" panose="03000509000000000000" pitchFamily="65" charset="-120"/>
                          <a:cs typeface="+mn-cs"/>
                        </a:rPr>
                        <a:t>註</a:t>
                      </a:r>
                      <a:endParaRPr lang="zh-TW" altLang="en-US" sz="1800" b="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indent="0" algn="ctr"/>
                      <a:r>
                        <a:rPr lang="zh-TW" altLang="en-US"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二階考生</a:t>
                      </a: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
                      </a:r>
                      <a:b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br>
                      <a:r>
                        <a:rPr lang="zh-TW" altLang="en-US"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查看</a:t>
                      </a: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a:t>
                      </a:r>
                      <a:r>
                        <a:rPr lang="zh-TW" altLang="en-US"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勾選</a:t>
                      </a: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
                      </a:r>
                      <a:b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b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EP</a:t>
                      </a:r>
                    </a:p>
                    <a:p>
                      <a:pPr algn="ct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a:t>
                      </a:r>
                      <a:r>
                        <a:rPr lang="zh-TW" altLang="en-US"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正式版</a:t>
                      </a:r>
                      <a:r>
                        <a:rPr lang="en-US" altLang="zh-TW" sz="18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a:t>
                      </a:r>
                      <a:endParaRPr lang="zh-TW" altLang="en-US" sz="1800" u="none" strike="noStrike" kern="1200" spc="-100" baseline="0" dirty="0">
                        <a:solidFill>
                          <a:schemeClr val="bg1"/>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00FF"/>
                    </a:solidFill>
                  </a:tcPr>
                </a:tc>
                <a:tc>
                  <a:txBody>
                    <a:bodyPr/>
                    <a:lstStyle/>
                    <a:p>
                      <a:pPr algn="ctr"/>
                      <a:r>
                        <a:rPr lang="zh-TW" altLang="en-US" sz="1800" b="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聯合會</a:t>
                      </a:r>
                      <a:endParaRPr lang="en-US" altLang="zh-TW" sz="1800" b="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endParaRPr>
                    </a:p>
                    <a:p>
                      <a:pPr algn="ct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傳送</a:t>
                      </a:r>
                      <a:r>
                        <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EP/PDF</a:t>
                      </a:r>
                    </a:p>
                    <a:p>
                      <a:pPr algn="ctr"/>
                      <a:r>
                        <a:rPr lang="zh-TW" altLang="en-US"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rPr>
                        <a:t>技專校院</a:t>
                      </a:r>
                      <a:endParaRPr lang="en-US" altLang="zh-TW" sz="1800" b="0" u="none" strike="noStrike" kern="1200" spc="-100" baseline="0" dirty="0" smtClean="0">
                        <a:solidFill>
                          <a:srgbClr val="0000FF"/>
                        </a:solidFill>
                        <a:latin typeface="Book Antiqua" panose="02040602050305030304" pitchFamily="18" charset="0"/>
                        <a:ea typeface="華康儷楷書" panose="03000509000000000000" pitchFamily="65" charset="-120"/>
                        <a:cs typeface="+mn-cs"/>
                      </a:endParaRPr>
                    </a:p>
                  </a:txBody>
                  <a:tcPr marL="36000" marR="36000"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9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科技校院</a:t>
                      </a:r>
                    </a:p>
                    <a:p>
                      <a:pPr algn="ctr"/>
                      <a:r>
                        <a:rPr lang="zh-TW" altLang="en-US" sz="19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二階甄</a:t>
                      </a:r>
                      <a:r>
                        <a:rPr lang="en-US" altLang="zh-TW" sz="19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a:t>
                      </a:r>
                      <a:r>
                        <a:rPr lang="zh-TW" altLang="en-US" sz="19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複</a:t>
                      </a:r>
                      <a:r>
                        <a:rPr lang="en-US" altLang="zh-TW" sz="19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a:t>
                      </a:r>
                    </a:p>
                    <a:p>
                      <a:pPr algn="ctr"/>
                      <a:r>
                        <a:rPr lang="zh-TW" altLang="en-US" sz="1900" u="none" strike="noStrike" kern="1200" spc="-100" baseline="0" dirty="0" smtClean="0">
                          <a:solidFill>
                            <a:schemeClr val="bg1"/>
                          </a:solidFill>
                          <a:latin typeface="Book Antiqua" panose="02040602050305030304" pitchFamily="18" charset="0"/>
                          <a:ea typeface="華康儷楷書" panose="03000509000000000000" pitchFamily="65" charset="-120"/>
                          <a:cs typeface="+mn-cs"/>
                        </a:rPr>
                        <a:t>試項目評分</a:t>
                      </a:r>
                      <a:endParaRPr lang="zh-TW" altLang="en-US" sz="1900" u="none" strike="noStrike" kern="1200" spc="-100" baseline="0" dirty="0">
                        <a:solidFill>
                          <a:schemeClr val="bg1"/>
                        </a:solidFill>
                        <a:latin typeface="Book Antiqua" panose="02040602050305030304" pitchFamily="18" charset="0"/>
                        <a:ea typeface="華康儷楷書" panose="03000509000000000000" pitchFamily="65" charset="-120"/>
                        <a:cs typeface="+mn-cs"/>
                      </a:endParaRPr>
                    </a:p>
                  </a:txBody>
                  <a:tcPr marL="36000" marR="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2680861138"/>
                  </a:ext>
                </a:extLst>
              </a:tr>
              <a:tr h="11901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zh-TW" altLang="en-US" sz="2000" u="none" strike="noStrike" kern="1200" spc="-100" baseline="0" dirty="0" smtClean="0">
                          <a:solidFill>
                            <a:srgbClr val="003300"/>
                          </a:solidFill>
                          <a:latin typeface="Book Antiqua" panose="02040602050305030304" pitchFamily="18" charset="0"/>
                          <a:ea typeface="華康儷楷書" panose="03000509000000000000" pitchFamily="65" charset="-120"/>
                        </a:rPr>
                        <a:t>四技</a:t>
                      </a:r>
                      <a:endParaRPr lang="en-US" altLang="zh-TW" sz="2000" u="none" strike="noStrike" kern="1200" spc="-100" baseline="0" dirty="0" smtClean="0">
                        <a:solidFill>
                          <a:srgbClr val="003300"/>
                        </a:solidFill>
                        <a:latin typeface="Book Antiqua" panose="02040602050305030304" pitchFamily="18" charset="0"/>
                        <a:ea typeface="華康儷楷書"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500" b="1" u="none" strike="noStrike" kern="1200" spc="-100" baseline="0" dirty="0" smtClean="0">
                          <a:latin typeface="Book Antiqua" panose="02040602050305030304" pitchFamily="18" charset="0"/>
                          <a:ea typeface="華康儷楷書" panose="03000509000000000000" pitchFamily="65" charset="-120"/>
                        </a:rPr>
                        <a:t>申請入學</a:t>
                      </a:r>
                      <a:endParaRPr lang="zh-TW" altLang="en-US" sz="2500" b="1" i="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endParaRPr>
                    </a:p>
                  </a:txBody>
                  <a:tcPr marL="36000" marR="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3.24</a:t>
                      </a:r>
                      <a:endParaRPr lang="zh-TW" altLang="en-US" sz="2500" b="1" kern="1200" spc="0" baseline="0" dirty="0">
                        <a:solidFill>
                          <a:schemeClr val="dk1"/>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4.1~</a:t>
                      </a:r>
                      <a:b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4.25</a:t>
                      </a:r>
                    </a:p>
                    <a:p>
                      <a:pPr algn="ctr"/>
                      <a:r>
                        <a:rPr lang="en-US" altLang="zh-TW" sz="1500" kern="1200" spc="0" baseline="0" dirty="0" smtClean="0">
                          <a:solidFill>
                            <a:schemeClr val="dk1"/>
                          </a:solidFill>
                          <a:latin typeface="Book Antiqua" panose="02040602050305030304" pitchFamily="18" charset="0"/>
                          <a:ea typeface="華康儷楷書" panose="03000509000000000000" pitchFamily="65" charset="-120"/>
                          <a:cs typeface="+mn-cs"/>
                        </a:rPr>
                        <a:t>(26</a:t>
                      </a:r>
                      <a:r>
                        <a:rPr lang="zh-TW" altLang="en-US" sz="1500" kern="1200" spc="0" baseline="0" dirty="0" smtClean="0">
                          <a:solidFill>
                            <a:schemeClr val="dk1"/>
                          </a:solidFill>
                          <a:latin typeface="Book Antiqua" panose="02040602050305030304" pitchFamily="18" charset="0"/>
                          <a:ea typeface="華康儷楷書" panose="03000509000000000000" pitchFamily="65" charset="-120"/>
                          <a:cs typeface="+mn-cs"/>
                        </a:rPr>
                        <a:t>天</a:t>
                      </a:r>
                      <a:r>
                        <a:rPr lang="en-US" altLang="zh-TW" sz="1500" kern="1200" spc="0" baseline="0" dirty="0" smtClean="0">
                          <a:solidFill>
                            <a:schemeClr val="dk1"/>
                          </a:solidFill>
                          <a:latin typeface="Book Antiqua" panose="02040602050305030304" pitchFamily="18" charset="0"/>
                          <a:ea typeface="華康儷楷書" panose="03000509000000000000" pitchFamily="65" charset="-120"/>
                          <a:cs typeface="+mn-cs"/>
                        </a:rPr>
                        <a:t>) </a:t>
                      </a:r>
                    </a:p>
                  </a:txBody>
                  <a:tcPr marL="36000" marR="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4.6-4.7</a:t>
                      </a:r>
                      <a:r>
                        <a:rPr lang="en-US" altLang="zh-TW" sz="1800" kern="1200" spc="0" baseline="0" dirty="0" smtClean="0">
                          <a:solidFill>
                            <a:schemeClr val="dk1"/>
                          </a:solidFill>
                          <a:latin typeface="Book Antiqua" panose="02040602050305030304" pitchFamily="18" charset="0"/>
                          <a:ea typeface="華康儷楷書" panose="03000509000000000000" pitchFamily="65" charset="-120"/>
                          <a:cs typeface="+mn-cs"/>
                        </a:rPr>
                        <a:t/>
                      </a:r>
                      <a:br>
                        <a:rPr lang="en-US" altLang="zh-TW" sz="1800" kern="1200" spc="0" baseline="0" dirty="0" smtClean="0">
                          <a:solidFill>
                            <a:schemeClr val="dk1"/>
                          </a:solidFill>
                          <a:latin typeface="Book Antiqua" panose="02040602050305030304" pitchFamily="18" charset="0"/>
                          <a:ea typeface="華康儷楷書" panose="03000509000000000000" pitchFamily="65" charset="-120"/>
                          <a:cs typeface="+mn-cs"/>
                        </a:rPr>
                      </a:b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200" kern="1200" spc="0" baseline="0" dirty="0" smtClean="0">
                          <a:solidFill>
                            <a:srgbClr val="FF0000"/>
                          </a:solidFill>
                          <a:latin typeface="Book Antiqua" panose="02040602050305030304" pitchFamily="18" charset="0"/>
                          <a:ea typeface="華康儷楷書" panose="03000509000000000000" pitchFamily="65" charset="-120"/>
                          <a:cs typeface="+mn-cs"/>
                        </a:rPr>
                        <a:t>一</a:t>
                      </a: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200" kern="1200" spc="0" baseline="0" dirty="0" smtClean="0">
                          <a:solidFill>
                            <a:srgbClr val="FF0000"/>
                          </a:solidFill>
                          <a:latin typeface="Book Antiqua" panose="02040602050305030304" pitchFamily="18" charset="0"/>
                          <a:ea typeface="華康儷楷書" panose="03000509000000000000" pitchFamily="65" charset="-120"/>
                          <a:cs typeface="+mn-cs"/>
                        </a:rPr>
                        <a:t>四學期</a:t>
                      </a: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p>
                    <a:p>
                      <a:pPr algn="ct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4.27-</a:t>
                      </a:r>
                      <a:r>
                        <a:rPr lang="en-US" altLang="zh-TW" sz="2500" b="1" kern="1200" spc="0" baseline="0" dirty="0" smtClean="0">
                          <a:solidFill>
                            <a:schemeClr val="tx1"/>
                          </a:solidFill>
                          <a:latin typeface="Book Antiqua" panose="02040602050305030304" pitchFamily="18" charset="0"/>
                          <a:ea typeface="華康儷楷書" panose="03000509000000000000" pitchFamily="65" charset="-120"/>
                          <a:cs typeface="+mn-cs"/>
                        </a:rPr>
                        <a:t>4.28</a:t>
                      </a:r>
                      <a:r>
                        <a:rPr lang="en-US" altLang="zh-TW" sz="1800" kern="1200" spc="0" baseline="0" dirty="0" smtClean="0">
                          <a:solidFill>
                            <a:srgbClr val="FF0000"/>
                          </a:solidFill>
                          <a:latin typeface="Book Antiqua" panose="02040602050305030304" pitchFamily="18" charset="0"/>
                          <a:ea typeface="華康儷楷書" panose="03000509000000000000" pitchFamily="65" charset="-120"/>
                          <a:cs typeface="+mn-cs"/>
                        </a:rPr>
                        <a:t/>
                      </a:r>
                      <a:br>
                        <a:rPr lang="en-US" altLang="zh-TW" sz="1800" kern="1200" spc="0" baseline="0" dirty="0" smtClean="0">
                          <a:solidFill>
                            <a:srgbClr val="FF0000"/>
                          </a:solidFill>
                          <a:latin typeface="Book Antiqua" panose="02040602050305030304" pitchFamily="18" charset="0"/>
                          <a:ea typeface="華康儷楷書" panose="03000509000000000000" pitchFamily="65" charset="-120"/>
                          <a:cs typeface="+mn-cs"/>
                        </a:rPr>
                      </a:b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200" kern="1200" spc="0" baseline="0" dirty="0" smtClean="0">
                          <a:solidFill>
                            <a:srgbClr val="FF0000"/>
                          </a:solidFill>
                          <a:latin typeface="Book Antiqua" panose="02040602050305030304" pitchFamily="18" charset="0"/>
                          <a:ea typeface="華康儷楷書" panose="03000509000000000000" pitchFamily="65" charset="-120"/>
                          <a:cs typeface="+mn-cs"/>
                        </a:rPr>
                        <a:t>五</a:t>
                      </a: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200" kern="1200" spc="0" baseline="0" dirty="0" smtClean="0">
                          <a:solidFill>
                            <a:srgbClr val="FF0000"/>
                          </a:solidFill>
                          <a:latin typeface="Book Antiqua" panose="02040602050305030304" pitchFamily="18" charset="0"/>
                          <a:ea typeface="華康儷楷書" panose="03000509000000000000" pitchFamily="65" charset="-120"/>
                          <a:cs typeface="+mn-cs"/>
                        </a:rPr>
                        <a:t>六學期</a:t>
                      </a: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p>
                  </a:txBody>
                  <a:tcPr marL="36000" marR="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a:r>
                        <a:rPr lang="en-US" altLang="zh-TW" sz="2500" b="1" kern="1200" spc="0" baseline="0" dirty="0" smtClean="0">
                          <a:solidFill>
                            <a:srgbClr val="006600"/>
                          </a:solidFill>
                          <a:latin typeface="Book Antiqua" panose="02040602050305030304" pitchFamily="18" charset="0"/>
                          <a:ea typeface="華康儷楷書" panose="03000509000000000000" pitchFamily="65" charset="-120"/>
                          <a:cs typeface="+mn-cs"/>
                        </a:rPr>
                        <a:t>4.13 ~</a:t>
                      </a:r>
                      <a:br>
                        <a:rPr lang="en-US" altLang="zh-TW" sz="2500" b="1" kern="1200" spc="0" baseline="0" dirty="0" smtClean="0">
                          <a:solidFill>
                            <a:srgbClr val="006600"/>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rgbClr val="006600"/>
                          </a:solidFill>
                          <a:latin typeface="Book Antiqua" panose="02040602050305030304" pitchFamily="18" charset="0"/>
                          <a:ea typeface="華康儷楷書" panose="03000509000000000000" pitchFamily="65" charset="-120"/>
                          <a:cs typeface="+mn-cs"/>
                        </a:rPr>
                        <a:t>4.19</a:t>
                      </a:r>
                      <a:r>
                        <a:rPr lang="en-US" altLang="zh-TW" sz="2000" b="1" kern="1200" spc="0" baseline="0" dirty="0" smtClean="0">
                          <a:solidFill>
                            <a:srgbClr val="006600"/>
                          </a:solidFill>
                          <a:latin typeface="Book Antiqua" panose="02040602050305030304" pitchFamily="18" charset="0"/>
                          <a:ea typeface="華康儷楷書" panose="03000509000000000000" pitchFamily="65" charset="-120"/>
                          <a:cs typeface="+mn-cs"/>
                        </a:rPr>
                        <a:t/>
                      </a:r>
                      <a:br>
                        <a:rPr lang="en-US" altLang="zh-TW" sz="2000" b="1" kern="1200" spc="0" baseline="0" dirty="0" smtClean="0">
                          <a:solidFill>
                            <a:srgbClr val="006600"/>
                          </a:solidFill>
                          <a:latin typeface="Book Antiqua" panose="02040602050305030304" pitchFamily="18" charset="0"/>
                          <a:ea typeface="華康儷楷書" panose="03000509000000000000" pitchFamily="65" charset="-120"/>
                          <a:cs typeface="+mn-cs"/>
                        </a:rPr>
                      </a:br>
                      <a:r>
                        <a:rPr lang="en-US" altLang="zh-TW" sz="1500" b="0" kern="1200" spc="0" baseline="0" dirty="0" smtClean="0">
                          <a:solidFill>
                            <a:srgbClr val="006600"/>
                          </a:solidFill>
                          <a:latin typeface="Book Antiqua" panose="02040602050305030304" pitchFamily="18" charset="0"/>
                          <a:ea typeface="華康儷楷書" panose="03000509000000000000" pitchFamily="65" charset="-120"/>
                          <a:cs typeface="+mn-cs"/>
                        </a:rPr>
                        <a:t>(7</a:t>
                      </a:r>
                      <a:r>
                        <a:rPr lang="zh-TW" altLang="en-US" sz="1500" b="0" kern="1200" spc="0" baseline="0" dirty="0" smtClean="0">
                          <a:solidFill>
                            <a:srgbClr val="006600"/>
                          </a:solidFill>
                          <a:latin typeface="Book Antiqua" panose="02040602050305030304" pitchFamily="18" charset="0"/>
                          <a:ea typeface="華康儷楷書" panose="03000509000000000000" pitchFamily="65" charset="-120"/>
                          <a:cs typeface="+mn-cs"/>
                        </a:rPr>
                        <a:t>天</a:t>
                      </a:r>
                      <a:r>
                        <a:rPr lang="en-US" altLang="zh-TW" sz="1500" b="0" kern="1200" spc="0" baseline="0" dirty="0" smtClean="0">
                          <a:solidFill>
                            <a:srgbClr val="006600"/>
                          </a:solidFill>
                          <a:latin typeface="Book Antiqua" panose="02040602050305030304" pitchFamily="18" charset="0"/>
                          <a:ea typeface="華康儷楷書" panose="03000509000000000000" pitchFamily="65"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200" kern="1200" spc="0" baseline="0" dirty="0" smtClean="0">
                          <a:solidFill>
                            <a:srgbClr val="FF0000"/>
                          </a:solidFill>
                          <a:latin typeface="Book Antiqua" panose="02040602050305030304" pitchFamily="18" charset="0"/>
                          <a:ea typeface="華康儷楷書" panose="03000509000000000000" pitchFamily="65" charset="-120"/>
                          <a:cs typeface="+mn-cs"/>
                        </a:rPr>
                        <a:t>一</a:t>
                      </a: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200" kern="1200" spc="0" baseline="0" dirty="0" smtClean="0">
                          <a:solidFill>
                            <a:srgbClr val="FF0000"/>
                          </a:solidFill>
                          <a:latin typeface="Book Antiqua" panose="02040602050305030304" pitchFamily="18" charset="0"/>
                          <a:ea typeface="華康儷楷書" panose="03000509000000000000" pitchFamily="65" charset="-120"/>
                          <a:cs typeface="+mn-cs"/>
                        </a:rPr>
                        <a:t>四學期</a:t>
                      </a: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p>
                  </a:txBody>
                  <a:tcPr marL="36000" marR="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5.11~</a:t>
                      </a:r>
                      <a:b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5.12</a:t>
                      </a:r>
                      <a:endParaRPr lang="zh-TW" altLang="en-US" sz="2500" b="1" kern="1200" spc="0" baseline="0" dirty="0">
                        <a:solidFill>
                          <a:schemeClr val="dk1"/>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t>5.4~</a:t>
                      </a:r>
                      <a:b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t>5.10</a:t>
                      </a:r>
                      <a:b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br>
                      <a:r>
                        <a:rPr lang="en-US" altLang="zh-TW" sz="1500" b="0" kern="1200" spc="0" baseline="0" dirty="0" smtClean="0">
                          <a:solidFill>
                            <a:srgbClr val="0000FF"/>
                          </a:solidFill>
                          <a:latin typeface="Book Antiqua" panose="02040602050305030304" pitchFamily="18" charset="0"/>
                          <a:ea typeface="華康儷楷書" panose="03000509000000000000" pitchFamily="65" charset="-120"/>
                          <a:cs typeface="+mn-cs"/>
                        </a:rPr>
                        <a:t>(7</a:t>
                      </a:r>
                      <a:r>
                        <a:rPr lang="zh-TW" altLang="en-US" sz="1500" b="0" kern="1200" spc="0" baseline="0" dirty="0" smtClean="0">
                          <a:solidFill>
                            <a:srgbClr val="0000FF"/>
                          </a:solidFill>
                          <a:latin typeface="Book Antiqua" panose="02040602050305030304" pitchFamily="18" charset="0"/>
                          <a:ea typeface="華康儷楷書" panose="03000509000000000000" pitchFamily="65" charset="-120"/>
                          <a:cs typeface="+mn-cs"/>
                        </a:rPr>
                        <a:t>天</a:t>
                      </a:r>
                      <a:r>
                        <a:rPr lang="en-US" altLang="zh-TW" sz="1500" b="0" kern="1200" spc="0" baseline="0" dirty="0" smtClean="0">
                          <a:solidFill>
                            <a:srgbClr val="0000FF"/>
                          </a:solidFill>
                          <a:latin typeface="Book Antiqua" panose="02040602050305030304" pitchFamily="18" charset="0"/>
                          <a:ea typeface="華康儷楷書" panose="03000509000000000000" pitchFamily="65" charset="-120"/>
                          <a:cs typeface="+mn-cs"/>
                        </a:rPr>
                        <a:t>)</a:t>
                      </a:r>
                      <a:endParaRPr lang="zh-TW" altLang="en-US" sz="1500" b="0" kern="1200" spc="0" baseline="0" dirty="0">
                        <a:solidFill>
                          <a:srgbClr val="0000FF"/>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500" b="1" u="sng" kern="1200" spc="0" baseline="0" dirty="0" smtClean="0">
                          <a:solidFill>
                            <a:schemeClr val="tx1"/>
                          </a:solidFill>
                          <a:latin typeface="Book Antiqua" panose="02040602050305030304" pitchFamily="18" charset="0"/>
                          <a:ea typeface="華康儷楷書" panose="03000509000000000000" pitchFamily="65" charset="-120"/>
                          <a:cs typeface="+mn-cs"/>
                        </a:rPr>
                        <a:t>5.13</a:t>
                      </a:r>
                      <a:r>
                        <a:rPr lang="zh-TW" altLang="en-US" sz="2500" b="1" u="sng" kern="1200" spc="0" baseline="0" dirty="0" smtClean="0">
                          <a:solidFill>
                            <a:schemeClr val="tx1"/>
                          </a:solidFill>
                          <a:latin typeface="Book Antiqua" panose="02040602050305030304" pitchFamily="18" charset="0"/>
                          <a:ea typeface="華康儷楷書" panose="03000509000000000000" pitchFamily="65" charset="-120"/>
                          <a:cs typeface="+mn-cs"/>
                        </a:rPr>
                        <a:t>前</a:t>
                      </a:r>
                      <a:endParaRPr lang="en-US" altLang="zh-TW" sz="2500" b="1" u="sng" kern="1200" spc="0" baseline="0" dirty="0" smtClean="0">
                        <a:solidFill>
                          <a:schemeClr val="tx1"/>
                        </a:solidFill>
                        <a:latin typeface="Book Antiqua" panose="02040602050305030304" pitchFamily="18" charset="0"/>
                        <a:ea typeface="華康儷楷書" panose="03000509000000000000" pitchFamily="65" charset="-120"/>
                        <a:cs typeface="+mn-cs"/>
                      </a:endParaRPr>
                    </a:p>
                  </a:txBody>
                  <a:tcPr marL="36000" marR="36000" anchor="ctr">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500" b="1" kern="1200" spc="0" baseline="0" dirty="0" smtClean="0">
                          <a:solidFill>
                            <a:srgbClr val="FF0000"/>
                          </a:solidFill>
                          <a:latin typeface="Book Antiqua" panose="02040602050305030304" pitchFamily="18" charset="0"/>
                          <a:ea typeface="華康儷楷書" panose="03000509000000000000" pitchFamily="65" charset="-120"/>
                          <a:cs typeface="+mn-cs"/>
                        </a:rPr>
                        <a:t>5.18~</a:t>
                      </a:r>
                      <a:br>
                        <a:rPr lang="en-US" altLang="zh-TW" sz="2500" b="1" kern="1200" spc="0" baseline="0" dirty="0" smtClean="0">
                          <a:solidFill>
                            <a:srgbClr val="FF0000"/>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rgbClr val="FF0000"/>
                          </a:solidFill>
                          <a:latin typeface="Book Antiqua" panose="02040602050305030304" pitchFamily="18" charset="0"/>
                          <a:ea typeface="華康儷楷書" panose="03000509000000000000" pitchFamily="65" charset="-120"/>
                          <a:cs typeface="+mn-cs"/>
                        </a:rPr>
                        <a:t>5.30</a:t>
                      </a:r>
                    </a:p>
                    <a:p>
                      <a:pPr algn="ctr"/>
                      <a:r>
                        <a:rPr lang="en-US" altLang="zh-TW" sz="1500" b="0" kern="1200" spc="0" baseline="0" dirty="0" smtClean="0">
                          <a:solidFill>
                            <a:srgbClr val="FF0000"/>
                          </a:solidFill>
                          <a:latin typeface="Book Antiqua" panose="02040602050305030304" pitchFamily="18" charset="0"/>
                          <a:ea typeface="華康儷楷書" panose="03000509000000000000" pitchFamily="65" charset="-120"/>
                          <a:cs typeface="+mn-cs"/>
                        </a:rPr>
                        <a:t>(13</a:t>
                      </a:r>
                      <a:r>
                        <a:rPr lang="zh-TW" altLang="en-US" sz="1500" b="0" kern="1200" spc="0" baseline="0" dirty="0" smtClean="0">
                          <a:solidFill>
                            <a:srgbClr val="FF0000"/>
                          </a:solidFill>
                          <a:latin typeface="Book Antiqua" panose="02040602050305030304" pitchFamily="18" charset="0"/>
                          <a:ea typeface="華康儷楷書" panose="03000509000000000000" pitchFamily="65" charset="-120"/>
                          <a:cs typeface="+mn-cs"/>
                        </a:rPr>
                        <a:t>天</a:t>
                      </a:r>
                      <a:r>
                        <a:rPr lang="en-US" altLang="zh-TW" sz="1500" b="0" kern="1200" spc="0" baseline="0" dirty="0" smtClean="0">
                          <a:solidFill>
                            <a:srgbClr val="FF0000"/>
                          </a:solidFill>
                          <a:latin typeface="Book Antiqua" panose="02040602050305030304" pitchFamily="18" charset="0"/>
                          <a:ea typeface="華康儷楷書" panose="03000509000000000000" pitchFamily="65" charset="-120"/>
                          <a:cs typeface="+mn-cs"/>
                        </a:rPr>
                        <a:t>)</a:t>
                      </a:r>
                      <a:endParaRPr lang="zh-TW" altLang="en-US" sz="1500" b="0" kern="1200" spc="0" baseline="0" dirty="0">
                        <a:solidFill>
                          <a:srgbClr val="FF0000"/>
                        </a:solidFill>
                        <a:latin typeface="Book Antiqua" panose="02040602050305030304" pitchFamily="18" charset="0"/>
                        <a:ea typeface="華康儷楷書" panose="03000509000000000000" pitchFamily="65" charset="-120"/>
                        <a:cs typeface="+mn-cs"/>
                      </a:endParaRPr>
                    </a:p>
                  </a:txBody>
                  <a:tcPr marL="36000" marR="36000" anchor="ctr">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10217956"/>
                  </a:ext>
                </a:extLst>
              </a:tr>
              <a:tr h="1190130">
                <a:tc>
                  <a:txBody>
                    <a:bodyPr/>
                    <a:lstStyle/>
                    <a:p>
                      <a:pPr marL="342900" indent="-342900" algn="l">
                        <a:buFont typeface="Wingdings" panose="05000000000000000000" pitchFamily="2" charset="2"/>
                        <a:buChar char="u"/>
                      </a:pPr>
                      <a:r>
                        <a:rPr lang="zh-TW" altLang="en-US" sz="2000" spc="-100" dirty="0" smtClean="0">
                          <a:solidFill>
                            <a:srgbClr val="0000FF"/>
                          </a:solidFill>
                          <a:latin typeface="Book Antiqua" panose="02040602050305030304" pitchFamily="18" charset="0"/>
                          <a:ea typeface="華康儷楷書" panose="03000509000000000000" pitchFamily="65" charset="-120"/>
                        </a:rPr>
                        <a:t>四技二專</a:t>
                      </a:r>
                      <a:endParaRPr lang="en-US" altLang="zh-TW" sz="2000" spc="-100" dirty="0" smtClean="0">
                        <a:solidFill>
                          <a:srgbClr val="0000FF"/>
                        </a:solidFill>
                        <a:latin typeface="Book Antiqua" panose="02040602050305030304" pitchFamily="18" charset="0"/>
                        <a:ea typeface="華康儷楷書"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500" b="1"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甄選入學</a:t>
                      </a:r>
                      <a:endParaRPr lang="zh-TW" altLang="en-US" sz="2500" b="1"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0" marR="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5.05</a:t>
                      </a:r>
                      <a:endParaRPr lang="zh-TW" altLang="en-US" sz="2500" b="1" kern="1200" spc="0" baseline="0" dirty="0">
                        <a:solidFill>
                          <a:schemeClr val="dk1"/>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4.1~</a:t>
                      </a:r>
                      <a:b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5.26</a:t>
                      </a:r>
                    </a:p>
                    <a:p>
                      <a:pPr marL="0" algn="ctr" defTabSz="914400" rtl="0" eaLnBrk="1" latinLnBrk="0" hangingPunct="1"/>
                      <a:r>
                        <a:rPr lang="en-US" altLang="zh-TW" sz="1500" kern="1200" spc="0" baseline="0" dirty="0" smtClean="0">
                          <a:solidFill>
                            <a:schemeClr val="dk1"/>
                          </a:solidFill>
                          <a:latin typeface="Book Antiqua" panose="02040602050305030304" pitchFamily="18" charset="0"/>
                          <a:ea typeface="華康儷楷書" panose="03000509000000000000" pitchFamily="65" charset="-120"/>
                          <a:cs typeface="+mn-cs"/>
                        </a:rPr>
                        <a:t>(56</a:t>
                      </a:r>
                      <a:r>
                        <a:rPr lang="zh-TW" altLang="en-US" sz="1500" kern="1200" spc="0" baseline="0" dirty="0" smtClean="0">
                          <a:solidFill>
                            <a:schemeClr val="dk1"/>
                          </a:solidFill>
                          <a:latin typeface="Book Antiqua" panose="02040602050305030304" pitchFamily="18" charset="0"/>
                          <a:ea typeface="華康儷楷書" panose="03000509000000000000" pitchFamily="65" charset="-120"/>
                          <a:cs typeface="+mn-cs"/>
                        </a:rPr>
                        <a:t>天</a:t>
                      </a:r>
                      <a:r>
                        <a:rPr lang="en-US" altLang="zh-TW" sz="1500" kern="1200" spc="0" baseline="0" dirty="0" smtClean="0">
                          <a:solidFill>
                            <a:schemeClr val="dk1"/>
                          </a:solidFill>
                          <a:latin typeface="Book Antiqua" panose="02040602050305030304" pitchFamily="18" charset="0"/>
                          <a:ea typeface="華康儷楷書" panose="03000509000000000000" pitchFamily="65" charset="-120"/>
                          <a:cs typeface="+mn-cs"/>
                        </a:rPr>
                        <a:t>)</a:t>
                      </a:r>
                      <a:endParaRPr lang="zh-TW" altLang="en-US" sz="1500" kern="1200" spc="0" baseline="0" dirty="0">
                        <a:solidFill>
                          <a:schemeClr val="dk1"/>
                        </a:solidFill>
                        <a:latin typeface="Book Antiqua" panose="02040602050305030304" pitchFamily="18" charset="0"/>
                        <a:ea typeface="華康儷楷書" panose="03000509000000000000" pitchFamily="65" charset="-120"/>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4.6-4.7</a:t>
                      </a:r>
                      <a:r>
                        <a:rPr lang="en-US" altLang="zh-TW" sz="1800" kern="1200" spc="0" baseline="0" dirty="0" smtClean="0">
                          <a:solidFill>
                            <a:schemeClr val="dk1"/>
                          </a:solidFill>
                          <a:latin typeface="Book Antiqua" panose="02040602050305030304" pitchFamily="18" charset="0"/>
                          <a:ea typeface="華康儷楷書" panose="03000509000000000000" pitchFamily="65" charset="-120"/>
                          <a:cs typeface="+mn-cs"/>
                        </a:rPr>
                        <a:t/>
                      </a:r>
                      <a:br>
                        <a:rPr lang="en-US" altLang="zh-TW" sz="1800" kern="1200" spc="0" baseline="0" dirty="0" smtClean="0">
                          <a:solidFill>
                            <a:schemeClr val="dk1"/>
                          </a:solidFill>
                          <a:latin typeface="Book Antiqua" panose="02040602050305030304" pitchFamily="18" charset="0"/>
                          <a:ea typeface="華康儷楷書" panose="03000509000000000000" pitchFamily="65" charset="-120"/>
                          <a:cs typeface="+mn-cs"/>
                        </a:rPr>
                      </a:b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200" kern="1200" spc="0" baseline="0" dirty="0" smtClean="0">
                          <a:solidFill>
                            <a:srgbClr val="FF0000"/>
                          </a:solidFill>
                          <a:latin typeface="Book Antiqua" panose="02040602050305030304" pitchFamily="18" charset="0"/>
                          <a:ea typeface="華康儷楷書" panose="03000509000000000000" pitchFamily="65" charset="-120"/>
                          <a:cs typeface="+mn-cs"/>
                        </a:rPr>
                        <a:t>一</a:t>
                      </a: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200" kern="1200" spc="0" baseline="0" dirty="0" smtClean="0">
                          <a:solidFill>
                            <a:srgbClr val="FF0000"/>
                          </a:solidFill>
                          <a:latin typeface="Book Antiqua" panose="02040602050305030304" pitchFamily="18" charset="0"/>
                          <a:ea typeface="華康儷楷書" panose="03000509000000000000" pitchFamily="65" charset="-120"/>
                          <a:cs typeface="+mn-cs"/>
                        </a:rPr>
                        <a:t>四學期</a:t>
                      </a: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5.28-6.1</a:t>
                      </a:r>
                      <a:r>
                        <a:rPr lang="en-US" altLang="zh-TW" sz="1800" kern="1200" spc="0" baseline="0" dirty="0" smtClean="0">
                          <a:solidFill>
                            <a:srgbClr val="FF0000"/>
                          </a:solidFill>
                          <a:latin typeface="Book Antiqua" panose="02040602050305030304" pitchFamily="18" charset="0"/>
                          <a:ea typeface="華康儷楷書" panose="03000509000000000000" pitchFamily="65" charset="-120"/>
                          <a:cs typeface="+mn-cs"/>
                        </a:rPr>
                        <a:t/>
                      </a:r>
                      <a:br>
                        <a:rPr lang="en-US" altLang="zh-TW" sz="1800" kern="1200" spc="0" baseline="0" dirty="0" smtClean="0">
                          <a:solidFill>
                            <a:srgbClr val="FF0000"/>
                          </a:solidFill>
                          <a:latin typeface="Book Antiqua" panose="02040602050305030304" pitchFamily="18" charset="0"/>
                          <a:ea typeface="華康儷楷書" panose="03000509000000000000" pitchFamily="65" charset="-120"/>
                          <a:cs typeface="+mn-cs"/>
                        </a:rPr>
                      </a:b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200" kern="1200" spc="0" baseline="0" dirty="0" smtClean="0">
                          <a:solidFill>
                            <a:srgbClr val="FF0000"/>
                          </a:solidFill>
                          <a:latin typeface="Book Antiqua" panose="02040602050305030304" pitchFamily="18" charset="0"/>
                          <a:ea typeface="華康儷楷書" panose="03000509000000000000" pitchFamily="65" charset="-120"/>
                          <a:cs typeface="+mn-cs"/>
                        </a:rPr>
                        <a:t>五</a:t>
                      </a: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200" kern="1200" spc="0" baseline="0" dirty="0" smtClean="0">
                          <a:solidFill>
                            <a:srgbClr val="FF0000"/>
                          </a:solidFill>
                          <a:latin typeface="Book Antiqua" panose="02040602050305030304" pitchFamily="18" charset="0"/>
                          <a:ea typeface="華康儷楷書" panose="03000509000000000000" pitchFamily="65" charset="-120"/>
                          <a:cs typeface="+mn-cs"/>
                        </a:rPr>
                        <a:t>六學期</a:t>
                      </a:r>
                      <a:r>
                        <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rPr>
                        <a:t>)</a:t>
                      </a:r>
                    </a:p>
                  </a:txBody>
                  <a:tcPr marL="36000" marR="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5.11~</a:t>
                      </a:r>
                      <a:b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5.17</a:t>
                      </a:r>
                      <a:endParaRPr lang="zh-TW" altLang="en-US" sz="2500" b="1" kern="1200" spc="0" baseline="0" dirty="0">
                        <a:solidFill>
                          <a:schemeClr val="dk1"/>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t>6.8~</a:t>
                      </a:r>
                      <a:b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t>6.15</a:t>
                      </a:r>
                      <a:b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br>
                      <a:r>
                        <a:rPr lang="en-US" altLang="zh-TW" sz="1500" b="0" kern="1200" spc="0" baseline="0" dirty="0" smtClean="0">
                          <a:solidFill>
                            <a:srgbClr val="0000FF"/>
                          </a:solidFill>
                          <a:latin typeface="Book Antiqua" panose="02040602050305030304" pitchFamily="18" charset="0"/>
                          <a:ea typeface="華康儷楷書" panose="03000509000000000000" pitchFamily="65" charset="-120"/>
                          <a:cs typeface="+mn-cs"/>
                        </a:rPr>
                        <a:t>(8</a:t>
                      </a:r>
                      <a:r>
                        <a:rPr lang="zh-TW" altLang="en-US" sz="1500" b="0" kern="1200" spc="0" baseline="0" dirty="0" smtClean="0">
                          <a:solidFill>
                            <a:srgbClr val="0000FF"/>
                          </a:solidFill>
                          <a:latin typeface="Book Antiqua" panose="02040602050305030304" pitchFamily="18" charset="0"/>
                          <a:ea typeface="華康儷楷書" panose="03000509000000000000" pitchFamily="65" charset="-120"/>
                          <a:cs typeface="+mn-cs"/>
                        </a:rPr>
                        <a:t>天</a:t>
                      </a:r>
                      <a:r>
                        <a:rPr lang="en-US" altLang="zh-TW" sz="1500" b="0" kern="1200" spc="0" baseline="0" dirty="0" smtClean="0">
                          <a:solidFill>
                            <a:srgbClr val="0000FF"/>
                          </a:solidFill>
                          <a:latin typeface="Book Antiqua" panose="02040602050305030304" pitchFamily="18" charset="0"/>
                          <a:ea typeface="華康儷楷書" panose="03000509000000000000" pitchFamily="65" charset="-120"/>
                          <a:cs typeface="+mn-cs"/>
                        </a:rPr>
                        <a:t>)</a:t>
                      </a:r>
                      <a:endParaRPr lang="zh-TW" altLang="en-US" sz="1500" b="0" kern="1200" spc="0" baseline="0" dirty="0">
                        <a:solidFill>
                          <a:srgbClr val="0000FF"/>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500" b="1" u="sng" kern="1200" spc="0" baseline="0" dirty="0" smtClean="0">
                          <a:solidFill>
                            <a:schemeClr val="tx1"/>
                          </a:solidFill>
                          <a:latin typeface="Book Antiqua" panose="02040602050305030304" pitchFamily="18" charset="0"/>
                          <a:ea typeface="華康儷楷書" panose="03000509000000000000" pitchFamily="65" charset="-120"/>
                          <a:cs typeface="+mn-cs"/>
                        </a:rPr>
                        <a:t>6.19</a:t>
                      </a:r>
                      <a:r>
                        <a:rPr lang="zh-TW" altLang="en-US" sz="2500" b="1" u="sng" kern="1200" spc="0" baseline="0" dirty="0" smtClean="0">
                          <a:solidFill>
                            <a:schemeClr val="tx1"/>
                          </a:solidFill>
                          <a:latin typeface="Book Antiqua" panose="02040602050305030304" pitchFamily="18" charset="0"/>
                          <a:ea typeface="華康儷楷書" panose="03000509000000000000" pitchFamily="65" charset="-120"/>
                          <a:cs typeface="+mn-cs"/>
                        </a:rPr>
                        <a:t>前</a:t>
                      </a:r>
                      <a:endParaRPr lang="zh-TW" altLang="en-US" sz="2500" b="0" u="sng" kern="1200" spc="0" baseline="0" dirty="0" smtClean="0">
                        <a:solidFill>
                          <a:schemeClr val="tx1"/>
                        </a:solidFill>
                        <a:latin typeface="Book Antiqua" panose="02040602050305030304" pitchFamily="18" charset="0"/>
                        <a:ea typeface="華康儷楷書" panose="03000509000000000000" pitchFamily="65" charset="-120"/>
                        <a:cs typeface="+mn-cs"/>
                      </a:endParaRPr>
                    </a:p>
                  </a:txBody>
                  <a:tcPr marL="36000" marR="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500" b="1" kern="1200" spc="0" baseline="0" dirty="0" smtClean="0">
                          <a:solidFill>
                            <a:srgbClr val="FF0000"/>
                          </a:solidFill>
                          <a:latin typeface="Book Antiqua" panose="02040602050305030304" pitchFamily="18" charset="0"/>
                          <a:ea typeface="華康儷楷書" panose="03000509000000000000" pitchFamily="65" charset="-120"/>
                          <a:cs typeface="+mn-cs"/>
                        </a:rPr>
                        <a:t>6.21~</a:t>
                      </a:r>
                      <a:br>
                        <a:rPr lang="en-US" altLang="zh-TW" sz="2500" b="1" kern="1200" spc="0" baseline="0" dirty="0" smtClean="0">
                          <a:solidFill>
                            <a:srgbClr val="FF0000"/>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rgbClr val="FF0000"/>
                          </a:solidFill>
                          <a:latin typeface="Book Antiqua" panose="02040602050305030304" pitchFamily="18" charset="0"/>
                          <a:ea typeface="華康儷楷書" panose="03000509000000000000" pitchFamily="65" charset="-120"/>
                          <a:cs typeface="+mn-cs"/>
                        </a:rPr>
                        <a:t>7.9</a:t>
                      </a:r>
                    </a:p>
                    <a:p>
                      <a:pPr algn="ctr"/>
                      <a:r>
                        <a:rPr lang="en-US" altLang="zh-TW" sz="1500" b="0" kern="1200" spc="0" baseline="0" dirty="0" smtClean="0">
                          <a:solidFill>
                            <a:srgbClr val="FF0000"/>
                          </a:solidFill>
                          <a:latin typeface="Book Antiqua" panose="02040602050305030304" pitchFamily="18" charset="0"/>
                          <a:ea typeface="華康儷楷書" panose="03000509000000000000" pitchFamily="65" charset="-120"/>
                          <a:cs typeface="+mn-cs"/>
                        </a:rPr>
                        <a:t>(19</a:t>
                      </a:r>
                      <a:r>
                        <a:rPr lang="zh-TW" altLang="en-US" sz="1500" b="0" kern="1200" spc="0" baseline="0" dirty="0" smtClean="0">
                          <a:solidFill>
                            <a:srgbClr val="FF0000"/>
                          </a:solidFill>
                          <a:latin typeface="Book Antiqua" panose="02040602050305030304" pitchFamily="18" charset="0"/>
                          <a:ea typeface="華康儷楷書" panose="03000509000000000000" pitchFamily="65" charset="-120"/>
                          <a:cs typeface="+mn-cs"/>
                        </a:rPr>
                        <a:t>天</a:t>
                      </a:r>
                      <a:r>
                        <a:rPr lang="en-US" altLang="zh-TW" sz="1500" b="0" kern="1200" spc="0" baseline="0" dirty="0" smtClean="0">
                          <a:solidFill>
                            <a:srgbClr val="FF0000"/>
                          </a:solidFill>
                          <a:latin typeface="Book Antiqua" panose="02040602050305030304" pitchFamily="18" charset="0"/>
                          <a:ea typeface="華康儷楷書" panose="03000509000000000000" pitchFamily="65" charset="-120"/>
                          <a:cs typeface="+mn-cs"/>
                        </a:rPr>
                        <a:t>)</a:t>
                      </a:r>
                      <a:endParaRPr lang="zh-TW" altLang="en-US" sz="1500" b="0" kern="1200" spc="0" baseline="0" dirty="0">
                        <a:solidFill>
                          <a:srgbClr val="FF0000"/>
                        </a:solidFill>
                        <a:latin typeface="Book Antiqua" panose="02040602050305030304" pitchFamily="18" charset="0"/>
                        <a:ea typeface="華康儷楷書" panose="03000509000000000000" pitchFamily="65" charset="-120"/>
                        <a:cs typeface="+mn-cs"/>
                      </a:endParaRPr>
                    </a:p>
                  </a:txBody>
                  <a:tcPr marL="36000" marR="3600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4635042"/>
                  </a:ext>
                </a:extLst>
              </a:tr>
              <a:tr h="119013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zh-TW" altLang="en-US" sz="2000" spc="-100" dirty="0" smtClean="0">
                          <a:solidFill>
                            <a:srgbClr val="0000FF"/>
                          </a:solidFill>
                          <a:latin typeface="Book Antiqua" panose="02040602050305030304" pitchFamily="18" charset="0"/>
                          <a:ea typeface="華康儷楷書" panose="03000509000000000000" pitchFamily="65" charset="-120"/>
                        </a:rPr>
                        <a:t>四技二專</a:t>
                      </a:r>
                      <a:endParaRPr lang="en-US" altLang="zh-TW" sz="2000" spc="-100" dirty="0" smtClean="0">
                        <a:solidFill>
                          <a:srgbClr val="0000FF"/>
                        </a:solidFill>
                        <a:latin typeface="Book Antiqua" panose="02040602050305030304" pitchFamily="18" charset="0"/>
                        <a:ea typeface="華康儷楷書"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500" b="1"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技優甄審</a:t>
                      </a:r>
                    </a:p>
                  </a:txBody>
                  <a:tcPr marL="36000" marR="0" anchor="ctr">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5.10</a:t>
                      </a:r>
                      <a:endParaRPr lang="zh-TW" altLang="en-US" sz="2500" b="1" kern="1200" spc="0" baseline="0" dirty="0">
                        <a:solidFill>
                          <a:schemeClr val="dk1"/>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zh-TW" altLang="en-US" sz="1800" kern="1200" spc="0" baseline="0" dirty="0">
                        <a:solidFill>
                          <a:schemeClr val="dk1"/>
                        </a:solidFill>
                        <a:latin typeface="Book Antiqua" panose="02040602050305030304" pitchFamily="18" charset="0"/>
                        <a:ea typeface="華康儷楷書" panose="03000509000000000000" pitchFamily="65" charset="-120"/>
                        <a:cs typeface="+mn-cs"/>
                      </a:endParaRPr>
                    </a:p>
                  </a:txBody>
                  <a:tcPr marL="36000" marR="36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altLang="zh-TW" sz="2400" b="1" kern="1200" spc="0" baseline="0" dirty="0" smtClean="0">
                          <a:solidFill>
                            <a:schemeClr val="dk1"/>
                          </a:solidFill>
                          <a:latin typeface="Book Antiqua" panose="02040602050305030304" pitchFamily="18" charset="0"/>
                          <a:ea typeface="華康儷楷書" panose="03000509000000000000" pitchFamily="65" charset="-120"/>
                          <a:cs typeface="+mn-cs"/>
                        </a:rPr>
                        <a:t>4.6-4.7</a:t>
                      </a:r>
                      <a:r>
                        <a:rPr lang="en-US" altLang="zh-TW" sz="1600" kern="1200" spc="0" baseline="0" dirty="0" smtClean="0">
                          <a:solidFill>
                            <a:schemeClr val="dk1"/>
                          </a:solidFill>
                          <a:latin typeface="Book Antiqua" panose="02040602050305030304" pitchFamily="18" charset="0"/>
                          <a:ea typeface="華康儷楷書" panose="03000509000000000000" pitchFamily="65" charset="-120"/>
                          <a:cs typeface="+mn-cs"/>
                        </a:rPr>
                        <a:t/>
                      </a:r>
                      <a:br>
                        <a:rPr lang="en-US" altLang="zh-TW" sz="1600" kern="1200" spc="0" baseline="0" dirty="0" smtClean="0">
                          <a:solidFill>
                            <a:schemeClr val="dk1"/>
                          </a:solidFill>
                          <a:latin typeface="Book Antiqua" panose="02040602050305030304" pitchFamily="18" charset="0"/>
                          <a:ea typeface="華康儷楷書" panose="03000509000000000000" pitchFamily="65" charset="-120"/>
                          <a:cs typeface="+mn-cs"/>
                        </a:rPr>
                      </a:br>
                      <a:r>
                        <a:rPr lang="en-US" altLang="zh-TW" sz="11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100" kern="1200" spc="0" baseline="0" dirty="0" smtClean="0">
                          <a:solidFill>
                            <a:srgbClr val="FF0000"/>
                          </a:solidFill>
                          <a:latin typeface="Book Antiqua" panose="02040602050305030304" pitchFamily="18" charset="0"/>
                          <a:ea typeface="華康儷楷書" panose="03000509000000000000" pitchFamily="65" charset="-120"/>
                          <a:cs typeface="+mn-cs"/>
                        </a:rPr>
                        <a:t>一</a:t>
                      </a:r>
                      <a:r>
                        <a:rPr lang="en-US" altLang="zh-TW" sz="11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100" kern="1200" spc="0" baseline="0" dirty="0" smtClean="0">
                          <a:solidFill>
                            <a:srgbClr val="FF0000"/>
                          </a:solidFill>
                          <a:latin typeface="Book Antiqua" panose="02040602050305030304" pitchFamily="18" charset="0"/>
                          <a:ea typeface="華康儷楷書" panose="03000509000000000000" pitchFamily="65" charset="-120"/>
                          <a:cs typeface="+mn-cs"/>
                        </a:rPr>
                        <a:t>四學期</a:t>
                      </a:r>
                      <a:r>
                        <a:rPr lang="en-US" altLang="zh-TW" sz="1100" kern="1200" spc="0" baseline="0" dirty="0" smtClean="0">
                          <a:solidFill>
                            <a:srgbClr val="FF0000"/>
                          </a:solidFill>
                          <a:latin typeface="Book Antiqua" panose="02040602050305030304" pitchFamily="18" charset="0"/>
                          <a:ea typeface="華康儷楷書" panose="03000509000000000000" pitchFamily="65" charset="-12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400" b="1" kern="1200" spc="0" baseline="0" dirty="0" smtClean="0">
                          <a:solidFill>
                            <a:schemeClr val="dk1"/>
                          </a:solidFill>
                          <a:latin typeface="Book Antiqua" panose="02040602050305030304" pitchFamily="18" charset="0"/>
                          <a:ea typeface="華康儷楷書" panose="03000509000000000000" pitchFamily="65" charset="-120"/>
                          <a:cs typeface="+mn-cs"/>
                        </a:rPr>
                        <a:t>5.28-6.1</a:t>
                      </a:r>
                      <a:r>
                        <a:rPr lang="en-US" altLang="zh-TW" sz="1600" kern="1200" spc="0" baseline="0" dirty="0" smtClean="0">
                          <a:solidFill>
                            <a:srgbClr val="FF0000"/>
                          </a:solidFill>
                          <a:latin typeface="Book Antiqua" panose="02040602050305030304" pitchFamily="18" charset="0"/>
                          <a:ea typeface="華康儷楷書" panose="03000509000000000000" pitchFamily="65" charset="-120"/>
                          <a:cs typeface="+mn-cs"/>
                        </a:rPr>
                        <a:t/>
                      </a:r>
                      <a:br>
                        <a:rPr lang="en-US" altLang="zh-TW" sz="1600" kern="1200" spc="0" baseline="0" dirty="0" smtClean="0">
                          <a:solidFill>
                            <a:srgbClr val="FF0000"/>
                          </a:solidFill>
                          <a:latin typeface="Book Antiqua" panose="02040602050305030304" pitchFamily="18" charset="0"/>
                          <a:ea typeface="華康儷楷書" panose="03000509000000000000" pitchFamily="65" charset="-120"/>
                          <a:cs typeface="+mn-cs"/>
                        </a:rPr>
                      </a:br>
                      <a:r>
                        <a:rPr lang="en-US" altLang="zh-TW" sz="11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100" kern="1200" spc="0" baseline="0" dirty="0" smtClean="0">
                          <a:solidFill>
                            <a:srgbClr val="FF0000"/>
                          </a:solidFill>
                          <a:latin typeface="Book Antiqua" panose="02040602050305030304" pitchFamily="18" charset="0"/>
                          <a:ea typeface="華康儷楷書" panose="03000509000000000000" pitchFamily="65" charset="-120"/>
                          <a:cs typeface="+mn-cs"/>
                        </a:rPr>
                        <a:t>五</a:t>
                      </a:r>
                      <a:r>
                        <a:rPr lang="en-US" altLang="zh-TW" sz="1100" kern="1200" spc="0" baseline="0" dirty="0" smtClean="0">
                          <a:solidFill>
                            <a:srgbClr val="FF0000"/>
                          </a:solidFill>
                          <a:latin typeface="Book Antiqua" panose="02040602050305030304" pitchFamily="18" charset="0"/>
                          <a:ea typeface="華康儷楷書" panose="03000509000000000000" pitchFamily="65" charset="-120"/>
                          <a:cs typeface="+mn-cs"/>
                        </a:rPr>
                        <a:t>~</a:t>
                      </a:r>
                      <a:r>
                        <a:rPr lang="zh-TW" altLang="en-US" sz="1100" kern="1200" spc="0" baseline="0" dirty="0" smtClean="0">
                          <a:solidFill>
                            <a:srgbClr val="FF0000"/>
                          </a:solidFill>
                          <a:latin typeface="Book Antiqua" panose="02040602050305030304" pitchFamily="18" charset="0"/>
                          <a:ea typeface="華康儷楷書" panose="03000509000000000000" pitchFamily="65" charset="-120"/>
                          <a:cs typeface="+mn-cs"/>
                        </a:rPr>
                        <a:t>六學期</a:t>
                      </a:r>
                      <a:r>
                        <a:rPr lang="en-US" altLang="zh-TW" sz="1100" kern="1200" spc="0" baseline="0" dirty="0" smtClean="0">
                          <a:solidFill>
                            <a:srgbClr val="FF0000"/>
                          </a:solidFill>
                          <a:latin typeface="Book Antiqua" panose="02040602050305030304" pitchFamily="18" charset="0"/>
                          <a:ea typeface="華康儷楷書" panose="03000509000000000000" pitchFamily="65" charset="-120"/>
                          <a:cs typeface="+mn-cs"/>
                        </a:rPr>
                        <a:t>)</a:t>
                      </a:r>
                    </a:p>
                  </a:txBody>
                  <a:tcPr marL="36000" marR="360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altLang="zh-TW" sz="1200" kern="1200" spc="0" baseline="0" dirty="0" smtClean="0">
                        <a:solidFill>
                          <a:srgbClr val="FF0000"/>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6.7~</a:t>
                      </a:r>
                      <a:b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t>6.12</a:t>
                      </a:r>
                      <a:br>
                        <a:rPr lang="en-US" altLang="zh-TW" sz="2500" b="1" kern="1200" spc="0" baseline="0" dirty="0" smtClean="0">
                          <a:solidFill>
                            <a:schemeClr val="dk1"/>
                          </a:solidFill>
                          <a:latin typeface="Book Antiqua" panose="02040602050305030304" pitchFamily="18" charset="0"/>
                          <a:ea typeface="華康儷楷書" panose="03000509000000000000" pitchFamily="65" charset="-120"/>
                          <a:cs typeface="+mn-cs"/>
                        </a:rPr>
                      </a:br>
                      <a:r>
                        <a:rPr lang="zh-TW" altLang="en-US" sz="1200" kern="1200" spc="0" baseline="0" dirty="0" smtClean="0">
                          <a:solidFill>
                            <a:schemeClr val="dk1"/>
                          </a:solidFill>
                          <a:latin typeface="Book Antiqua" panose="02040602050305030304" pitchFamily="18" charset="0"/>
                          <a:ea typeface="華康儷楷書" panose="03000509000000000000" pitchFamily="65" charset="-120"/>
                          <a:cs typeface="+mn-cs"/>
                        </a:rPr>
                        <a:t>無集報作業</a:t>
                      </a:r>
                      <a:endParaRPr lang="en-US" altLang="zh-TW" sz="1200" kern="1200" spc="0" baseline="0" dirty="0" smtClean="0">
                        <a:solidFill>
                          <a:schemeClr val="dk1"/>
                        </a:solidFill>
                        <a:latin typeface="Book Antiqua" panose="02040602050305030304" pitchFamily="18" charset="0"/>
                        <a:ea typeface="華康儷楷書" panose="03000509000000000000" pitchFamily="65" charset="-120"/>
                        <a:cs typeface="+mn-cs"/>
                      </a:endParaRPr>
                    </a:p>
                    <a:p>
                      <a:pPr algn="ctr"/>
                      <a:r>
                        <a:rPr lang="zh-TW" altLang="en-US" sz="1200" kern="1200" spc="0" baseline="0" dirty="0" smtClean="0">
                          <a:solidFill>
                            <a:schemeClr val="dk1"/>
                          </a:solidFill>
                          <a:latin typeface="Book Antiqua" panose="02040602050305030304" pitchFamily="18" charset="0"/>
                          <a:ea typeface="華康儷楷書" panose="03000509000000000000" pitchFamily="65" charset="-120"/>
                          <a:cs typeface="+mn-cs"/>
                        </a:rPr>
                        <a:t>由考生上傳</a:t>
                      </a:r>
                      <a:endParaRPr lang="en-US" altLang="zh-TW" sz="1200" kern="1200" spc="0" baseline="0" dirty="0" smtClean="0">
                        <a:solidFill>
                          <a:schemeClr val="dk1"/>
                        </a:solidFill>
                        <a:latin typeface="Book Antiqua" panose="02040602050305030304" pitchFamily="18" charset="0"/>
                        <a:ea typeface="華康儷楷書" panose="03000509000000000000" pitchFamily="65" charset="-120"/>
                        <a:cs typeface="+mn-cs"/>
                      </a:endParaRPr>
                    </a:p>
                  </a:txBody>
                  <a:tcPr marL="36000" marR="36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t>6.7~</a:t>
                      </a:r>
                      <a:b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rgbClr val="0000FF"/>
                          </a:solidFill>
                          <a:latin typeface="Book Antiqua" panose="02040602050305030304" pitchFamily="18" charset="0"/>
                          <a:ea typeface="華康儷楷書" panose="03000509000000000000" pitchFamily="65" charset="-120"/>
                          <a:cs typeface="+mn-cs"/>
                        </a:rPr>
                        <a:t>6.12</a:t>
                      </a:r>
                      <a:r>
                        <a:rPr lang="en-US" altLang="zh-TW" sz="2000" b="1" kern="1200" spc="0" baseline="0" dirty="0" smtClean="0">
                          <a:solidFill>
                            <a:srgbClr val="0000FF"/>
                          </a:solidFill>
                          <a:latin typeface="Book Antiqua" panose="02040602050305030304" pitchFamily="18" charset="0"/>
                          <a:ea typeface="華康儷楷書" panose="03000509000000000000" pitchFamily="65" charset="-120"/>
                          <a:cs typeface="+mn-cs"/>
                        </a:rPr>
                        <a:t/>
                      </a:r>
                      <a:br>
                        <a:rPr lang="en-US" altLang="zh-TW" sz="2000" b="1" kern="1200" spc="0" baseline="0" dirty="0" smtClean="0">
                          <a:solidFill>
                            <a:srgbClr val="0000FF"/>
                          </a:solidFill>
                          <a:latin typeface="Book Antiqua" panose="02040602050305030304" pitchFamily="18" charset="0"/>
                          <a:ea typeface="華康儷楷書" panose="03000509000000000000" pitchFamily="65" charset="-120"/>
                          <a:cs typeface="+mn-cs"/>
                        </a:rPr>
                      </a:br>
                      <a:r>
                        <a:rPr lang="en-US" altLang="zh-TW" sz="1500" b="0" kern="1200" spc="0" baseline="0" dirty="0" smtClean="0">
                          <a:solidFill>
                            <a:srgbClr val="0000FF"/>
                          </a:solidFill>
                          <a:latin typeface="Book Antiqua" panose="02040602050305030304" pitchFamily="18" charset="0"/>
                          <a:ea typeface="華康儷楷書" panose="03000509000000000000" pitchFamily="65" charset="-120"/>
                          <a:cs typeface="+mn-cs"/>
                        </a:rPr>
                        <a:t>(6</a:t>
                      </a:r>
                      <a:r>
                        <a:rPr lang="zh-TW" altLang="en-US" sz="1500" b="0" kern="1200" spc="0" baseline="0" dirty="0" smtClean="0">
                          <a:solidFill>
                            <a:srgbClr val="0000FF"/>
                          </a:solidFill>
                          <a:latin typeface="Book Antiqua" panose="02040602050305030304" pitchFamily="18" charset="0"/>
                          <a:ea typeface="華康儷楷書" panose="03000509000000000000" pitchFamily="65" charset="-120"/>
                          <a:cs typeface="+mn-cs"/>
                        </a:rPr>
                        <a:t>天</a:t>
                      </a:r>
                      <a:r>
                        <a:rPr lang="en-US" altLang="zh-TW" sz="1500" b="0" kern="1200" spc="0" baseline="0" dirty="0" smtClean="0">
                          <a:solidFill>
                            <a:srgbClr val="0000FF"/>
                          </a:solidFill>
                          <a:latin typeface="Book Antiqua" panose="02040602050305030304" pitchFamily="18" charset="0"/>
                          <a:ea typeface="華康儷楷書" panose="03000509000000000000" pitchFamily="65" charset="-120"/>
                          <a:cs typeface="+mn-cs"/>
                        </a:rPr>
                        <a:t>)</a:t>
                      </a:r>
                    </a:p>
                  </a:txBody>
                  <a:tcPr marL="36000" marR="3600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500" b="1" u="sng" kern="1200" spc="0" baseline="0" dirty="0" smtClean="0">
                          <a:solidFill>
                            <a:schemeClr val="tx1"/>
                          </a:solidFill>
                          <a:latin typeface="Book Antiqua" panose="02040602050305030304" pitchFamily="18" charset="0"/>
                          <a:ea typeface="華康儷楷書" panose="03000509000000000000" pitchFamily="65" charset="-120"/>
                          <a:cs typeface="+mn-cs"/>
                        </a:rPr>
                        <a:t>6.15</a:t>
                      </a:r>
                      <a:r>
                        <a:rPr lang="zh-TW" altLang="en-US" sz="2500" b="1" u="sng" kern="1200" spc="0" baseline="0" dirty="0" smtClean="0">
                          <a:solidFill>
                            <a:schemeClr val="tx1"/>
                          </a:solidFill>
                          <a:latin typeface="Book Antiqua" panose="02040602050305030304" pitchFamily="18" charset="0"/>
                          <a:ea typeface="華康儷楷書" panose="03000509000000000000" pitchFamily="65" charset="-120"/>
                          <a:cs typeface="+mn-cs"/>
                        </a:rPr>
                        <a:t>前</a:t>
                      </a:r>
                      <a:endParaRPr lang="zh-TW" altLang="en-US" sz="2500" b="0" u="sng" kern="1200" spc="0" baseline="0" dirty="0" smtClean="0">
                        <a:solidFill>
                          <a:schemeClr val="tx1"/>
                        </a:solidFill>
                        <a:latin typeface="Book Antiqua" panose="02040602050305030304" pitchFamily="18" charset="0"/>
                        <a:ea typeface="華康儷楷書" panose="03000509000000000000" pitchFamily="65" charset="-120"/>
                        <a:cs typeface="+mn-cs"/>
                      </a:endParaRPr>
                    </a:p>
                  </a:txBody>
                  <a:tcPr marL="36000" marR="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500" b="1" kern="1200" spc="0" baseline="0" dirty="0" smtClean="0">
                          <a:solidFill>
                            <a:srgbClr val="FF0000"/>
                          </a:solidFill>
                          <a:latin typeface="Book Antiqua" panose="02040602050305030304" pitchFamily="18" charset="0"/>
                          <a:ea typeface="華康儷楷書" panose="03000509000000000000" pitchFamily="65" charset="-120"/>
                          <a:cs typeface="+mn-cs"/>
                        </a:rPr>
                        <a:t>6.16~</a:t>
                      </a:r>
                      <a:br>
                        <a:rPr lang="en-US" altLang="zh-TW" sz="2500" b="1" kern="1200" spc="0" baseline="0" dirty="0" smtClean="0">
                          <a:solidFill>
                            <a:srgbClr val="FF0000"/>
                          </a:solidFill>
                          <a:latin typeface="Book Antiqua" panose="02040602050305030304" pitchFamily="18" charset="0"/>
                          <a:ea typeface="華康儷楷書" panose="03000509000000000000" pitchFamily="65" charset="-120"/>
                          <a:cs typeface="+mn-cs"/>
                        </a:rPr>
                      </a:br>
                      <a:r>
                        <a:rPr lang="en-US" altLang="zh-TW" sz="2500" b="1" kern="1200" spc="0" baseline="0" dirty="0" smtClean="0">
                          <a:solidFill>
                            <a:srgbClr val="FF0000"/>
                          </a:solidFill>
                          <a:latin typeface="Book Antiqua" panose="02040602050305030304" pitchFamily="18" charset="0"/>
                          <a:ea typeface="華康儷楷書" panose="03000509000000000000" pitchFamily="65" charset="-120"/>
                          <a:cs typeface="+mn-cs"/>
                        </a:rPr>
                        <a:t>6.25</a:t>
                      </a:r>
                    </a:p>
                    <a:p>
                      <a:pPr algn="ctr"/>
                      <a:r>
                        <a:rPr lang="en-US" altLang="zh-TW" sz="1500" b="0" kern="1200" spc="0" baseline="0" dirty="0" smtClean="0">
                          <a:solidFill>
                            <a:srgbClr val="FF0000"/>
                          </a:solidFill>
                          <a:latin typeface="Book Antiqua" panose="02040602050305030304" pitchFamily="18" charset="0"/>
                          <a:ea typeface="華康儷楷書" panose="03000509000000000000" pitchFamily="65" charset="-120"/>
                          <a:cs typeface="+mn-cs"/>
                        </a:rPr>
                        <a:t>(10</a:t>
                      </a:r>
                      <a:r>
                        <a:rPr lang="zh-TW" altLang="en-US" sz="1500" b="0" kern="1200" spc="0" baseline="0" dirty="0" smtClean="0">
                          <a:solidFill>
                            <a:srgbClr val="FF0000"/>
                          </a:solidFill>
                          <a:latin typeface="Book Antiqua" panose="02040602050305030304" pitchFamily="18" charset="0"/>
                          <a:ea typeface="華康儷楷書" panose="03000509000000000000" pitchFamily="65" charset="-120"/>
                          <a:cs typeface="+mn-cs"/>
                        </a:rPr>
                        <a:t>天</a:t>
                      </a:r>
                      <a:r>
                        <a:rPr lang="en-US" altLang="zh-TW" sz="1500" b="0" kern="1200" spc="0" baseline="0" dirty="0" smtClean="0">
                          <a:solidFill>
                            <a:srgbClr val="FF0000"/>
                          </a:solidFill>
                          <a:latin typeface="Book Antiqua" panose="02040602050305030304" pitchFamily="18" charset="0"/>
                          <a:ea typeface="華康儷楷書" panose="03000509000000000000" pitchFamily="65" charset="-120"/>
                          <a:cs typeface="+mn-cs"/>
                        </a:rPr>
                        <a:t>)</a:t>
                      </a:r>
                      <a:endParaRPr lang="zh-TW" altLang="en-US" sz="1500" b="0" kern="1200" spc="0" baseline="0" dirty="0">
                        <a:solidFill>
                          <a:srgbClr val="FF0000"/>
                        </a:solidFill>
                        <a:latin typeface="Book Antiqua" panose="02040602050305030304" pitchFamily="18" charset="0"/>
                        <a:ea typeface="華康儷楷書" panose="03000509000000000000" pitchFamily="65" charset="-120"/>
                        <a:cs typeface="+mn-cs"/>
                      </a:endParaRPr>
                    </a:p>
                  </a:txBody>
                  <a:tcPr marL="36000" marR="36000" anchor="ct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28503105"/>
                  </a:ext>
                </a:extLst>
              </a:tr>
              <a:tr h="588639">
                <a:tc gridSpan="9">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600" b="1" spc="-100" dirty="0" smtClean="0">
                          <a:latin typeface="Book Antiqua" panose="02040602050305030304" pitchFamily="18" charset="0"/>
                          <a:ea typeface="華康儷楷書" panose="03000509000000000000" pitchFamily="65" charset="-120"/>
                        </a:rPr>
                        <a:t>【</a:t>
                      </a:r>
                      <a:r>
                        <a:rPr lang="zh-TW" altLang="en-US" sz="1600" b="1" spc="-100" dirty="0" smtClean="0">
                          <a:latin typeface="Book Antiqua" panose="02040602050305030304" pitchFamily="18" charset="0"/>
                          <a:ea typeface="華康儷楷書" panose="03000509000000000000" pitchFamily="65" charset="-120"/>
                        </a:rPr>
                        <a:t>備註</a:t>
                      </a:r>
                      <a:r>
                        <a:rPr lang="en-US" altLang="zh-TW" sz="1600" b="1" spc="-100" dirty="0" smtClean="0">
                          <a:latin typeface="Book Antiqua" panose="02040602050305030304" pitchFamily="18" charset="0"/>
                          <a:ea typeface="華康儷楷書" panose="03000509000000000000" pitchFamily="65" charset="-120"/>
                        </a:rPr>
                        <a:t>】</a:t>
                      </a:r>
                      <a:r>
                        <a:rPr lang="zh-TW" altLang="en-US" sz="1600" b="0" spc="-100" dirty="0" smtClean="0">
                          <a:latin typeface="Book Antiqua" panose="02040602050305030304" pitchFamily="18" charset="0"/>
                          <a:ea typeface="華康儷楷書" panose="03000509000000000000" pitchFamily="65" charset="-120"/>
                        </a:rPr>
                        <a:t>以上各日期皆為</a:t>
                      </a:r>
                      <a:r>
                        <a:rPr lang="en-US" altLang="zh-TW" sz="1600" b="0" spc="-100" dirty="0" smtClean="0">
                          <a:latin typeface="Book Antiqua" panose="02040602050305030304" pitchFamily="18" charset="0"/>
                          <a:ea typeface="華康儷楷書" panose="03000509000000000000" pitchFamily="65" charset="-120"/>
                        </a:rPr>
                        <a:t>112</a:t>
                      </a:r>
                      <a:r>
                        <a:rPr lang="zh-TW" altLang="en-US" sz="1600" b="0" spc="-100" dirty="0" smtClean="0">
                          <a:latin typeface="Book Antiqua" panose="02040602050305030304" pitchFamily="18" charset="0"/>
                          <a:ea typeface="華康儷楷書" panose="03000509000000000000" pitchFamily="65" charset="-120"/>
                        </a:rPr>
                        <a:t>年度。</a:t>
                      </a:r>
                      <a:endParaRPr lang="en-US" altLang="zh-TW" sz="1600" b="0" spc="-100" dirty="0" smtClean="0">
                        <a:latin typeface="Book Antiqua" panose="02040602050305030304" pitchFamily="18" charset="0"/>
                        <a:ea typeface="華康儷楷書"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kern="1200" spc="0" baseline="0" dirty="0" smtClean="0">
                          <a:solidFill>
                            <a:schemeClr val="dk1"/>
                          </a:solidFill>
                          <a:latin typeface="Book Antiqua" panose="02040602050305030304" pitchFamily="18" charset="0"/>
                          <a:ea typeface="華康儷楷書" panose="03000509000000000000" pitchFamily="65" charset="-120"/>
                          <a:cs typeface="+mn-cs"/>
                        </a:rPr>
                        <a:t> 註：</a:t>
                      </a:r>
                      <a:r>
                        <a:rPr lang="en-US" altLang="zh-TW" sz="1600" b="0" spc="-100" dirty="0" smtClean="0">
                          <a:solidFill>
                            <a:schemeClr val="tx1"/>
                          </a:solidFill>
                          <a:latin typeface="Book Antiqua" panose="02040602050305030304" pitchFamily="18" charset="0"/>
                          <a:ea typeface="華康儷楷書" panose="03000509000000000000" pitchFamily="65" charset="-120"/>
                        </a:rPr>
                        <a:t>EP</a:t>
                      </a:r>
                      <a:r>
                        <a:rPr lang="zh-TW" altLang="en-US" sz="1600" b="0" spc="-100" dirty="0" smtClean="0">
                          <a:solidFill>
                            <a:schemeClr val="tx1"/>
                          </a:solidFill>
                          <a:latin typeface="Book Antiqua" panose="02040602050305030304" pitchFamily="18" charset="0"/>
                          <a:ea typeface="華康儷楷書" panose="03000509000000000000" pitchFamily="65" charset="-120"/>
                        </a:rPr>
                        <a:t>團隊傳送檔案至聯合會時，應屆畢業生</a:t>
                      </a:r>
                      <a:r>
                        <a:rPr lang="zh-TW" altLang="en-US" sz="1600" b="1" kern="1200" spc="-100" baseline="0" dirty="0" smtClean="0">
                          <a:solidFill>
                            <a:schemeClr val="tx1"/>
                          </a:solidFill>
                          <a:latin typeface="Book Antiqua" panose="02040602050305030304" pitchFamily="18" charset="0"/>
                          <a:ea typeface="華康儷楷書" panose="03000509000000000000" pitchFamily="65" charset="-120"/>
                          <a:cs typeface="+mn-cs"/>
                        </a:rPr>
                        <a:t>不含</a:t>
                      </a:r>
                      <a:r>
                        <a:rPr lang="zh-TW" altLang="en-US" sz="1600" kern="1200" spc="-100" baseline="0" dirty="0" smtClean="0">
                          <a:solidFill>
                            <a:schemeClr val="tx1"/>
                          </a:solidFill>
                          <a:latin typeface="Book Antiqua" panose="02040602050305030304" pitchFamily="18" charset="0"/>
                          <a:ea typeface="華康儷楷書" panose="03000509000000000000" pitchFamily="65" charset="-120"/>
                          <a:cs typeface="+mn-cs"/>
                        </a:rPr>
                        <a:t>第六學期修課紀錄。</a:t>
                      </a:r>
                      <a:endParaRPr lang="zh-TW" altLang="en-US" sz="1600" b="0" spc="-100" dirty="0" smtClean="0">
                        <a:solidFill>
                          <a:schemeClr val="tx1"/>
                        </a:solidFill>
                        <a:latin typeface="Book Antiqua" panose="02040602050305030304" pitchFamily="18" charset="0"/>
                        <a:ea typeface="華康儷楷書" panose="03000509000000000000" pitchFamily="65" charset="-120"/>
                      </a:endParaRPr>
                    </a:p>
                  </a:txBody>
                  <a:tcPr marL="121920" marR="1219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800" kern="1200" spc="-100" dirty="0">
                        <a:solidFill>
                          <a:schemeClr val="dk1"/>
                        </a:solidFill>
                        <a:latin typeface="Book Antiqua" panose="02040602050305030304" pitchFamily="18" charset="0"/>
                        <a:ea typeface="華康儷楷書" panose="03000509000000000000" pitchFamily="65" charset="-120"/>
                        <a:cs typeface="+mn-cs"/>
                      </a:endParaRPr>
                    </a:p>
                  </a:txBody>
                  <a:tcPr anchor="ctr">
                    <a:solidFill>
                      <a:schemeClr val="bg1"/>
                    </a:solidFill>
                  </a:tcPr>
                </a:tc>
                <a:tc hMerge="1">
                  <a:txBody>
                    <a:bodyPr/>
                    <a:lstStyle/>
                    <a:p>
                      <a:pPr algn="ctr"/>
                      <a:endParaRPr lang="zh-TW" altLang="en-US" sz="1800" kern="1200" spc="-100" dirty="0">
                        <a:solidFill>
                          <a:schemeClr val="dk1"/>
                        </a:solidFill>
                        <a:latin typeface="Book Antiqua" panose="02040602050305030304" pitchFamily="18" charset="0"/>
                        <a:ea typeface="華康儷楷書" panose="03000509000000000000" pitchFamily="65" charset="-120"/>
                        <a:cs typeface="+mn-cs"/>
                      </a:endParaRPr>
                    </a:p>
                  </a:txBody>
                  <a:tcPr anchor="ctr">
                    <a:solidFill>
                      <a:schemeClr val="bg1"/>
                    </a:solidFill>
                  </a:tcPr>
                </a:tc>
                <a:tc hMerge="1">
                  <a:txBody>
                    <a:bodyPr/>
                    <a:lstStyle/>
                    <a:p>
                      <a:pPr algn="ctr"/>
                      <a:endParaRPr lang="zh-TW" altLang="en-US" sz="1600" kern="1200" spc="-100" dirty="0">
                        <a:solidFill>
                          <a:schemeClr val="dk1"/>
                        </a:solidFill>
                        <a:latin typeface="Book Antiqua" panose="02040602050305030304" pitchFamily="18" charset="0"/>
                        <a:ea typeface="華康儷楷書" panose="03000509000000000000" pitchFamily="65" charset="-120"/>
                        <a:cs typeface="+mn-cs"/>
                      </a:endParaRPr>
                    </a:p>
                  </a:txBody>
                  <a:tcPr anchor="ct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pPr algn="ctr"/>
                      <a:endParaRPr lang="zh-TW" altLang="en-US" sz="1600" kern="1200" spc="-100" dirty="0">
                        <a:solidFill>
                          <a:schemeClr val="dk1"/>
                        </a:solidFill>
                        <a:latin typeface="Book Antiqua" panose="02040602050305030304" pitchFamily="18" charset="0"/>
                        <a:ea typeface="華康儷楷書" panose="03000509000000000000" pitchFamily="65" charset="-120"/>
                        <a:cs typeface="+mn-cs"/>
                      </a:endParaRPr>
                    </a:p>
                  </a:txBody>
                  <a:tcPr anchor="ct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200" kern="1200" spc="-100" dirty="0" smtClean="0">
                        <a:solidFill>
                          <a:schemeClr val="bg1"/>
                        </a:solidFill>
                        <a:latin typeface="Book Antiqua" panose="02040602050305030304" pitchFamily="18" charset="0"/>
                        <a:ea typeface="華康儷楷書" panose="03000509000000000000" pitchFamily="65" charset="-120"/>
                        <a:cs typeface="+mn-cs"/>
                      </a:endParaRPr>
                    </a:p>
                  </a:txBody>
                  <a:tcPr anchor="ct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200" kern="1200" spc="-100" dirty="0">
                        <a:solidFill>
                          <a:schemeClr val="bg1"/>
                        </a:solidFill>
                        <a:latin typeface="Book Antiqua" panose="02040602050305030304" pitchFamily="18" charset="0"/>
                        <a:ea typeface="華康儷楷書" panose="03000509000000000000" pitchFamily="65" charset="-120"/>
                        <a:cs typeface="+mn-cs"/>
                      </a:endParaRPr>
                    </a:p>
                  </a:txBody>
                  <a:tcPr anchor="ct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hMerge="1">
                  <a:txBody>
                    <a:bodyPr/>
                    <a:lstStyle/>
                    <a:p>
                      <a:pPr algn="ctr"/>
                      <a:endParaRPr lang="zh-TW" altLang="en-US" sz="1200" kern="1200" spc="-100" dirty="0">
                        <a:solidFill>
                          <a:schemeClr val="bg1"/>
                        </a:solidFill>
                        <a:latin typeface="Book Antiqua" panose="02040602050305030304" pitchFamily="18" charset="0"/>
                        <a:ea typeface="華康儷楷書" panose="03000509000000000000" pitchFamily="65" charset="-120"/>
                        <a:cs typeface="+mn-cs"/>
                      </a:endParaRPr>
                    </a:p>
                  </a:txBody>
                  <a:tcPr anchor="ctr">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0648925"/>
                  </a:ext>
                </a:extLst>
              </a:tr>
            </a:tbl>
          </a:graphicData>
        </a:graphic>
      </p:graphicFrame>
      <p:cxnSp>
        <p:nvCxnSpPr>
          <p:cNvPr id="12" name="直線單箭頭接點 11"/>
          <p:cNvCxnSpPr/>
          <p:nvPr/>
        </p:nvCxnSpPr>
        <p:spPr>
          <a:xfrm flipV="1">
            <a:off x="11765192" y="4381928"/>
            <a:ext cx="4314" cy="1185512"/>
          </a:xfrm>
          <a:prstGeom prst="straightConnector1">
            <a:avLst/>
          </a:prstGeom>
          <a:ln w="19050">
            <a:solidFill>
              <a:schemeClr val="tx1"/>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51881" y="4121241"/>
            <a:ext cx="1588948" cy="521374"/>
          </a:xfrm>
          <a:prstGeom prst="rect">
            <a:avLst/>
          </a:prstGeom>
          <a:solidFill>
            <a:srgbClr val="0000FF"/>
          </a:solidFill>
        </p:spPr>
        <p:txBody>
          <a:bodyPr wrap="none" anchor="ctr">
            <a:spAutoFit/>
          </a:bodyPr>
          <a:lstStyle/>
          <a:p>
            <a:pPr algn="ctr"/>
            <a:r>
              <a:rPr lang="zh-TW" altLang="en-US" sz="2200" b="1" dirty="0" smtClean="0">
                <a:solidFill>
                  <a:schemeClr val="bg1"/>
                </a:solidFill>
                <a:latin typeface="華康儷楷書" panose="03000509000000000000" pitchFamily="65" charset="-120"/>
                <a:ea typeface="華康儷楷書" panose="03000509000000000000" pitchFamily="65" charset="-120"/>
              </a:rPr>
              <a:t>甄選入學</a:t>
            </a:r>
            <a:endParaRPr lang="zh-TW" altLang="en-US" sz="2200" b="1" dirty="0">
              <a:solidFill>
                <a:schemeClr val="bg1"/>
              </a:solidFill>
              <a:latin typeface="華康儷楷書" panose="03000509000000000000" pitchFamily="65" charset="-120"/>
              <a:ea typeface="華康儷楷書" panose="03000509000000000000" pitchFamily="65" charset="-120"/>
            </a:endParaRPr>
          </a:p>
        </p:txBody>
      </p:sp>
      <p:sp>
        <p:nvSpPr>
          <p:cNvPr id="19" name="矩形 18"/>
          <p:cNvSpPr/>
          <p:nvPr/>
        </p:nvSpPr>
        <p:spPr>
          <a:xfrm>
            <a:off x="260507" y="5367135"/>
            <a:ext cx="1588948" cy="521374"/>
          </a:xfrm>
          <a:prstGeom prst="rect">
            <a:avLst/>
          </a:prstGeom>
          <a:solidFill>
            <a:srgbClr val="0000FF"/>
          </a:solidFill>
        </p:spPr>
        <p:txBody>
          <a:bodyPr wrap="none" anchor="ctr">
            <a:spAutoFit/>
          </a:bodyPr>
          <a:lstStyle/>
          <a:p>
            <a:pPr algn="ctr"/>
            <a:r>
              <a:rPr lang="zh-TW" altLang="en-US" sz="2200" b="1" dirty="0" smtClean="0">
                <a:solidFill>
                  <a:schemeClr val="bg1"/>
                </a:solidFill>
                <a:latin typeface="華康儷楷書" panose="03000509000000000000" pitchFamily="65" charset="-120"/>
                <a:ea typeface="華康儷楷書" panose="03000509000000000000" pitchFamily="65" charset="-120"/>
              </a:rPr>
              <a:t>技優甄審</a:t>
            </a:r>
            <a:endParaRPr lang="zh-TW" altLang="en-US" sz="2200" b="1" dirty="0">
              <a:solidFill>
                <a:schemeClr val="bg1"/>
              </a:solidFill>
              <a:latin typeface="華康儷楷書" panose="03000509000000000000" pitchFamily="65" charset="-120"/>
              <a:ea typeface="華康儷楷書" panose="03000509000000000000" pitchFamily="65" charset="-120"/>
            </a:endParaRPr>
          </a:p>
        </p:txBody>
      </p:sp>
      <p:sp>
        <p:nvSpPr>
          <p:cNvPr id="20" name="矩形 19"/>
          <p:cNvSpPr/>
          <p:nvPr/>
        </p:nvSpPr>
        <p:spPr>
          <a:xfrm>
            <a:off x="260506" y="2935730"/>
            <a:ext cx="1588948" cy="521374"/>
          </a:xfrm>
          <a:prstGeom prst="rect">
            <a:avLst/>
          </a:prstGeom>
          <a:solidFill>
            <a:srgbClr val="008000"/>
          </a:solidFill>
        </p:spPr>
        <p:txBody>
          <a:bodyPr wrap="none" anchor="ctr">
            <a:spAutoFit/>
          </a:bodyPr>
          <a:lstStyle/>
          <a:p>
            <a:pPr algn="ctr"/>
            <a:r>
              <a:rPr lang="zh-TW" altLang="en-US" sz="2200" b="1" dirty="0" smtClean="0">
                <a:solidFill>
                  <a:schemeClr val="bg1"/>
                </a:solidFill>
                <a:latin typeface="華康儷楷書" panose="03000509000000000000" pitchFamily="65" charset="-120"/>
                <a:ea typeface="華康儷楷書" panose="03000509000000000000" pitchFamily="65" charset="-120"/>
              </a:rPr>
              <a:t>申請入學</a:t>
            </a:r>
            <a:endParaRPr lang="zh-TW" altLang="en-US" sz="2200" b="1" dirty="0">
              <a:solidFill>
                <a:schemeClr val="bg1"/>
              </a:solidFill>
              <a:latin typeface="華康儷楷書" panose="03000509000000000000" pitchFamily="65" charset="-120"/>
              <a:ea typeface="華康儷楷書" panose="03000509000000000000" pitchFamily="65" charset="-120"/>
            </a:endParaRPr>
          </a:p>
        </p:txBody>
      </p:sp>
      <p:sp>
        <p:nvSpPr>
          <p:cNvPr id="21" name="矩形 20"/>
          <p:cNvSpPr/>
          <p:nvPr/>
        </p:nvSpPr>
        <p:spPr>
          <a:xfrm>
            <a:off x="9395343" y="883286"/>
            <a:ext cx="2570670" cy="51261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615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ppt_x"/>
                                          </p:val>
                                        </p:tav>
                                        <p:tav tm="100000">
                                          <p:val>
                                            <p:strVal val="#ppt_x"/>
                                          </p:val>
                                        </p:tav>
                                      </p:tavLst>
                                    </p:anim>
                                    <p:anim calcmode="lin" valueType="num">
                                      <p:cBhvr additive="base">
                                        <p:cTn id="8" dur="1500" fill="hold"/>
                                        <p:tgtEl>
                                          <p:spTgt spid="12"/>
                                        </p:tgtEl>
                                        <p:attrNameLst>
                                          <p:attrName>ppt_y</p:attrName>
                                        </p:attrNameLst>
                                      </p:cBhvr>
                                      <p:tavLst>
                                        <p:tav tm="0">
                                          <p:val>
                                            <p:strVal val="0-#ppt_h/2"/>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3000"/>
                                        <p:tgtEl>
                                          <p:spTgt spid="1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3000"/>
                                        <p:tgtEl>
                                          <p:spTgt spid="1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4799464" y="955185"/>
            <a:ext cx="4231249" cy="523220"/>
          </a:xfrm>
          <a:prstGeom prst="rect">
            <a:avLst/>
          </a:prstGeom>
          <a:noFill/>
          <a:ln>
            <a:noFill/>
          </a:ln>
        </p:spPr>
        <p:txBody>
          <a:bodyPr vert="horz" wrap="square">
            <a:spAutoFit/>
          </a:bodyPr>
          <a:lstStyle/>
          <a:p>
            <a:pPr>
              <a:defRPr/>
            </a:pPr>
            <a:r>
              <a:rPr lang="zh-TW" altLang="en-US" sz="2800" spc="-75" dirty="0">
                <a:solidFill>
                  <a:srgbClr val="C00000"/>
                </a:solidFill>
                <a:latin typeface="華康儷楷書" panose="03000509000000000000" pitchFamily="65" charset="-120"/>
                <a:ea typeface="華康儷楷書" panose="03000509000000000000" pitchFamily="65" charset="-120"/>
                <a:cs typeface="+mj-cs"/>
              </a:rPr>
              <a:t>第一階段報名</a:t>
            </a:r>
          </a:p>
        </p:txBody>
      </p:sp>
      <p:sp>
        <p:nvSpPr>
          <p:cNvPr id="7" name="文字方塊 6"/>
          <p:cNvSpPr txBox="1"/>
          <p:nvPr/>
        </p:nvSpPr>
        <p:spPr>
          <a:xfrm>
            <a:off x="4859635" y="3118862"/>
            <a:ext cx="6146216" cy="871272"/>
          </a:xfrm>
          <a:prstGeom prst="rect">
            <a:avLst/>
          </a:prstGeom>
          <a:no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zh-TW"/>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TW" altLang="en-US" sz="2100" spc="-75" dirty="0">
                <a:solidFill>
                  <a:prstClr val="black"/>
                </a:solidFill>
                <a:latin typeface="華康儷楷書" panose="03000509000000000000" pitchFamily="65" charset="-120"/>
                <a:ea typeface="華康儷楷書" panose="03000509000000000000" pitchFamily="65" charset="-120"/>
                <a:cs typeface="+mj-cs"/>
              </a:rPr>
              <a:t>申請</a:t>
            </a:r>
            <a:r>
              <a:rPr lang="zh-TW" altLang="en-US" sz="2100" spc="-75" dirty="0" smtClean="0">
                <a:solidFill>
                  <a:prstClr val="black"/>
                </a:solidFill>
                <a:latin typeface="華康儷楷書" panose="03000509000000000000" pitchFamily="65" charset="-120"/>
                <a:ea typeface="華康儷楷書" panose="03000509000000000000" pitchFamily="65" charset="-120"/>
                <a:cs typeface="+mj-cs"/>
              </a:rPr>
              <a:t>生</a:t>
            </a:r>
            <a:r>
              <a:rPr lang="zh-TW" altLang="en-US" sz="2100" spc="-75" dirty="0">
                <a:solidFill>
                  <a:prstClr val="black"/>
                </a:solidFill>
                <a:latin typeface="華康儷楷書" panose="03000509000000000000" pitchFamily="65" charset="-120"/>
                <a:ea typeface="華康儷楷書" panose="03000509000000000000" pitchFamily="65" charset="-120"/>
                <a:cs typeface="+mj-cs"/>
              </a:rPr>
              <a:t>學習歷程中央資料庫釋出資料</a:t>
            </a:r>
            <a:r>
              <a:rPr lang="en-US" altLang="zh-TW" sz="2100" spc="-75" dirty="0">
                <a:solidFill>
                  <a:prstClr val="black"/>
                </a:solidFill>
                <a:latin typeface="華康儷楷書" panose="03000509000000000000" pitchFamily="65" charset="-120"/>
                <a:ea typeface="華康儷楷書" panose="03000509000000000000" pitchFamily="65" charset="-120"/>
                <a:cs typeface="+mj-cs"/>
              </a:rPr>
              <a:t>(EP</a:t>
            </a:r>
            <a:r>
              <a:rPr lang="zh-TW" altLang="en-US" sz="2100" spc="-75" dirty="0">
                <a:solidFill>
                  <a:prstClr val="black"/>
                </a:solidFill>
                <a:latin typeface="華康儷楷書" panose="03000509000000000000" pitchFamily="65" charset="-120"/>
                <a:ea typeface="華康儷楷書" panose="03000509000000000000" pitchFamily="65" charset="-120"/>
                <a:cs typeface="+mj-cs"/>
              </a:rPr>
              <a:t>檔案</a:t>
            </a:r>
            <a:r>
              <a:rPr lang="en-US" altLang="zh-TW" sz="2100" spc="-75" dirty="0">
                <a:solidFill>
                  <a:prstClr val="black"/>
                </a:solidFill>
                <a:latin typeface="華康儷楷書" panose="03000509000000000000" pitchFamily="65" charset="-120"/>
                <a:ea typeface="華康儷楷書" panose="03000509000000000000" pitchFamily="65" charset="-120"/>
                <a:cs typeface="+mj-cs"/>
              </a:rPr>
              <a:t>)</a:t>
            </a:r>
            <a:r>
              <a:rPr lang="zh-TW" altLang="en-US" sz="2100" spc="-75" dirty="0">
                <a:solidFill>
                  <a:prstClr val="black"/>
                </a:solidFill>
                <a:latin typeface="華康儷楷書" panose="03000509000000000000" pitchFamily="65" charset="-120"/>
                <a:ea typeface="華康儷楷書" panose="03000509000000000000" pitchFamily="65" charset="-120"/>
                <a:cs typeface="+mj-cs"/>
              </a:rPr>
              <a:t>查看；</a:t>
            </a:r>
            <a:endParaRPr lang="en-US" altLang="zh-TW" sz="2100" spc="-75" dirty="0">
              <a:solidFill>
                <a:prstClr val="black"/>
              </a:solidFill>
              <a:latin typeface="華康儷楷書" panose="03000509000000000000" pitchFamily="65" charset="-120"/>
              <a:ea typeface="華康儷楷書" panose="03000509000000000000" pitchFamily="65" charset="-120"/>
              <a:cs typeface="+mj-cs"/>
            </a:endParaRPr>
          </a:p>
          <a:p>
            <a:pPr algn="l"/>
            <a:r>
              <a:rPr lang="zh-TW" altLang="en-US" sz="2100" spc="-75" dirty="0">
                <a:solidFill>
                  <a:prstClr val="black"/>
                </a:solidFill>
                <a:latin typeface="華康儷楷書" panose="03000509000000000000" pitchFamily="65" charset="-120"/>
                <a:ea typeface="華康儷楷書" panose="03000509000000000000" pitchFamily="65" charset="-120"/>
                <a:cs typeface="+mj-cs"/>
              </a:rPr>
              <a:t>上傳檔案勾選清單預擬</a:t>
            </a:r>
            <a:r>
              <a:rPr lang="zh-TW" altLang="en-US" sz="2800" spc="-75" dirty="0">
                <a:solidFill>
                  <a:srgbClr val="C00000"/>
                </a:solidFill>
                <a:latin typeface="華康儷楷書" panose="03000509000000000000" pitchFamily="65" charset="-120"/>
                <a:ea typeface="華康儷楷書" panose="03000509000000000000" pitchFamily="65" charset="-120"/>
                <a:cs typeface="+mj-cs"/>
              </a:rPr>
              <a:t>練習版</a:t>
            </a:r>
            <a:r>
              <a:rPr lang="zh-TW" altLang="en-US" sz="2100" spc="-75" dirty="0">
                <a:solidFill>
                  <a:prstClr val="black"/>
                </a:solidFill>
                <a:latin typeface="華康儷楷書" panose="03000509000000000000" pitchFamily="65" charset="-120"/>
                <a:ea typeface="華康儷楷書" panose="03000509000000000000" pitchFamily="65" charset="-120"/>
                <a:cs typeface="+mj-cs"/>
              </a:rPr>
              <a:t>開放 </a:t>
            </a:r>
          </a:p>
        </p:txBody>
      </p:sp>
      <p:sp>
        <p:nvSpPr>
          <p:cNvPr id="8" name="文字方塊 7"/>
          <p:cNvSpPr txBox="1"/>
          <p:nvPr/>
        </p:nvSpPr>
        <p:spPr>
          <a:xfrm>
            <a:off x="7182525" y="4756399"/>
            <a:ext cx="4584163" cy="738664"/>
          </a:xfrm>
          <a:prstGeom prst="rect">
            <a:avLst/>
          </a:prstGeom>
          <a:noFill/>
          <a:ln>
            <a:noFill/>
          </a:ln>
        </p:spPr>
        <p:txBody>
          <a:bodyPr vert="horz" wrap="square">
            <a:spAutoFit/>
          </a:bodyPr>
          <a:lstStyle>
            <a:defPPr>
              <a:defRPr lang="zh-TW"/>
            </a:defPPr>
            <a:lvl1pPr algn="ctr">
              <a:defRPr>
                <a:latin typeface="+mn-ea"/>
                <a:ea typeface="+mn-ea"/>
                <a:cs typeface="華康儷楷書" panose="03000509000000000000" pitchFamily="65" charset="-120"/>
              </a:defRPr>
            </a:lvl1pPr>
          </a:lstStyle>
          <a:p>
            <a:pPr algn="l"/>
            <a:r>
              <a:rPr lang="en-US" altLang="zh-TW" sz="2100" spc="-75" dirty="0">
                <a:solidFill>
                  <a:prstClr val="black"/>
                </a:solidFill>
                <a:latin typeface="華康儷楷書" panose="03000509000000000000" pitchFamily="65" charset="-120"/>
                <a:ea typeface="華康儷楷書" panose="03000509000000000000" pitchFamily="65" charset="-120"/>
                <a:cs typeface="+mj-cs"/>
              </a:rPr>
              <a:t>1.</a:t>
            </a:r>
            <a:r>
              <a:rPr lang="zh-TW" altLang="zh-TW" sz="2100" spc="-75" dirty="0">
                <a:solidFill>
                  <a:prstClr val="black"/>
                </a:solidFill>
                <a:latin typeface="華康儷楷書" panose="03000509000000000000" pitchFamily="65" charset="-120"/>
                <a:ea typeface="華康儷楷書" panose="03000509000000000000" pitchFamily="65" charset="-120"/>
                <a:cs typeface="+mj-cs"/>
              </a:rPr>
              <a:t>網路上傳</a:t>
            </a:r>
            <a:r>
              <a:rPr lang="en-US" altLang="zh-TW" sz="2100" spc="-75" dirty="0">
                <a:solidFill>
                  <a:prstClr val="black"/>
                </a:solidFill>
                <a:latin typeface="華康儷楷書" panose="03000509000000000000" pitchFamily="65" charset="-120"/>
                <a:ea typeface="華康儷楷書" panose="03000509000000000000" pitchFamily="65" charset="-120"/>
                <a:cs typeface="+mj-cs"/>
              </a:rPr>
              <a:t>(</a:t>
            </a:r>
            <a:r>
              <a:rPr lang="zh-TW" altLang="zh-TW" sz="2100" spc="-75" dirty="0">
                <a:solidFill>
                  <a:prstClr val="black"/>
                </a:solidFill>
                <a:latin typeface="華康儷楷書" panose="03000509000000000000" pitchFamily="65" charset="-120"/>
                <a:ea typeface="華康儷楷書" panose="03000509000000000000" pitchFamily="65" charset="-120"/>
                <a:cs typeface="+mj-cs"/>
              </a:rPr>
              <a:t>或勾選</a:t>
            </a:r>
            <a:r>
              <a:rPr lang="en-US" altLang="zh-TW" sz="2100" spc="-75" dirty="0">
                <a:solidFill>
                  <a:prstClr val="black"/>
                </a:solidFill>
                <a:latin typeface="華康儷楷書" panose="03000509000000000000" pitchFamily="65" charset="-120"/>
                <a:ea typeface="華康儷楷書" panose="03000509000000000000" pitchFamily="65" charset="-120"/>
                <a:cs typeface="+mj-cs"/>
              </a:rPr>
              <a:t>)</a:t>
            </a:r>
            <a:r>
              <a:rPr lang="zh-TW" altLang="zh-TW" sz="2100" spc="-75" dirty="0">
                <a:solidFill>
                  <a:prstClr val="black"/>
                </a:solidFill>
                <a:latin typeface="華康儷楷書" panose="03000509000000000000" pitchFamily="65" charset="-120"/>
                <a:ea typeface="華康儷楷書" panose="03000509000000000000" pitchFamily="65" charset="-120"/>
                <a:cs typeface="+mj-cs"/>
              </a:rPr>
              <a:t>學習歷程備審資料</a:t>
            </a:r>
            <a:endParaRPr lang="en-US" altLang="zh-TW" sz="2100" spc="-75" dirty="0">
              <a:solidFill>
                <a:prstClr val="black"/>
              </a:solidFill>
              <a:latin typeface="華康儷楷書" panose="03000509000000000000" pitchFamily="65" charset="-120"/>
              <a:ea typeface="華康儷楷書" panose="03000509000000000000" pitchFamily="65" charset="-120"/>
              <a:cs typeface="+mj-cs"/>
            </a:endParaRPr>
          </a:p>
          <a:p>
            <a:pPr algn="l"/>
            <a:r>
              <a:rPr lang="en-US" altLang="zh-TW" sz="2100" spc="-75" dirty="0">
                <a:solidFill>
                  <a:prstClr val="black"/>
                </a:solidFill>
                <a:latin typeface="華康儷楷書" panose="03000509000000000000" pitchFamily="65" charset="-120"/>
                <a:ea typeface="華康儷楷書" panose="03000509000000000000" pitchFamily="65" charset="-120"/>
                <a:cs typeface="+mj-cs"/>
              </a:rPr>
              <a:t>2.</a:t>
            </a:r>
            <a:r>
              <a:rPr lang="zh-TW" altLang="en-US" sz="2100" spc="-75" dirty="0">
                <a:solidFill>
                  <a:prstClr val="black"/>
                </a:solidFill>
                <a:latin typeface="華康儷楷書" panose="03000509000000000000" pitchFamily="65" charset="-120"/>
                <a:ea typeface="華康儷楷書" panose="03000509000000000000" pitchFamily="65" charset="-120"/>
                <a:cs typeface="+mj-cs"/>
              </a:rPr>
              <a:t>繳交指定項目甄試費用</a:t>
            </a:r>
            <a:endParaRPr lang="zh-TW" altLang="en-US" dirty="0">
              <a:latin typeface="華康儷楷書" panose="03000509000000000000" pitchFamily="65" charset="-120"/>
              <a:ea typeface="華康儷楷書" panose="03000509000000000000" pitchFamily="65" charset="-120"/>
            </a:endParaRPr>
          </a:p>
        </p:txBody>
      </p:sp>
      <p:sp>
        <p:nvSpPr>
          <p:cNvPr id="10" name="矩形 9"/>
          <p:cNvSpPr/>
          <p:nvPr/>
        </p:nvSpPr>
        <p:spPr>
          <a:xfrm>
            <a:off x="1325206" y="1018658"/>
            <a:ext cx="2582049" cy="646331"/>
          </a:xfrm>
          <a:prstGeom prst="rect">
            <a:avLst/>
          </a:prstGeom>
        </p:spPr>
        <p:txBody>
          <a:bodyPr wrap="square">
            <a:spAutoFit/>
          </a:bodyPr>
          <a:lstStyle/>
          <a:p>
            <a:pPr algn="just">
              <a:spcAft>
                <a:spcPts val="0"/>
              </a:spcAft>
            </a:pPr>
            <a:r>
              <a:rPr lang="en-US" altLang="zh-TW" kern="0"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112.3.20(</a:t>
            </a:r>
            <a:r>
              <a:rPr lang="zh-TW" altLang="en-US"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一</a:t>
            </a:r>
            <a:r>
              <a:rPr lang="en-US"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)10:00</a:t>
            </a:r>
            <a:r>
              <a:rPr lang="zh-TW"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起</a:t>
            </a:r>
          </a:p>
          <a:p>
            <a:r>
              <a:rPr lang="en-US" altLang="zh-TW" kern="0"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112.3.24(</a:t>
            </a:r>
            <a:r>
              <a:rPr lang="zh-TW" altLang="en-US"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五</a:t>
            </a:r>
            <a:r>
              <a:rPr lang="en-US" altLang="zh-TW" kern="0"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17:00</a:t>
            </a:r>
            <a:r>
              <a:rPr lang="zh-TW"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止</a:t>
            </a:r>
            <a:endParaRPr lang="zh-TW" altLang="en-US"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endParaRPr>
          </a:p>
        </p:txBody>
      </p:sp>
      <p:sp>
        <p:nvSpPr>
          <p:cNvPr id="12" name="矩形 11"/>
          <p:cNvSpPr/>
          <p:nvPr/>
        </p:nvSpPr>
        <p:spPr>
          <a:xfrm>
            <a:off x="1286409" y="3564913"/>
            <a:ext cx="2582049" cy="646331"/>
          </a:xfrm>
          <a:prstGeom prst="rect">
            <a:avLst/>
          </a:prstGeom>
        </p:spPr>
        <p:txBody>
          <a:bodyPr wrap="square">
            <a:spAutoFit/>
          </a:bodyPr>
          <a:lstStyle/>
          <a:p>
            <a:r>
              <a:rPr lang="en-US" altLang="zh-TW" kern="0"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112.4.13(</a:t>
            </a:r>
            <a:r>
              <a:rPr lang="zh-TW" altLang="en-US"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四</a:t>
            </a:r>
            <a:r>
              <a:rPr lang="en-US" altLang="zh-TW" kern="0"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10:00</a:t>
            </a:r>
            <a:r>
              <a:rPr lang="zh-TW"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起</a:t>
            </a:r>
          </a:p>
          <a:p>
            <a:r>
              <a:rPr lang="en-US" altLang="zh-TW" kern="0"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112.4.19(</a:t>
            </a:r>
            <a:r>
              <a:rPr lang="zh-TW" altLang="en-US"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三</a:t>
            </a:r>
            <a:r>
              <a:rPr lang="en-US" altLang="zh-TW" kern="0"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21:00</a:t>
            </a:r>
            <a:r>
              <a:rPr lang="zh-TW"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止</a:t>
            </a:r>
            <a:endParaRPr lang="zh-TW" altLang="en-US"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endParaRPr>
          </a:p>
        </p:txBody>
      </p:sp>
      <p:sp>
        <p:nvSpPr>
          <p:cNvPr id="13" name="矩形 12"/>
          <p:cNvSpPr/>
          <p:nvPr/>
        </p:nvSpPr>
        <p:spPr>
          <a:xfrm>
            <a:off x="1325206" y="4817219"/>
            <a:ext cx="2863336" cy="1069524"/>
          </a:xfrm>
          <a:prstGeom prst="rect">
            <a:avLst/>
          </a:prstGeom>
        </p:spPr>
        <p:txBody>
          <a:bodyPr wrap="square">
            <a:spAutoFit/>
          </a:bodyPr>
          <a:lstStyle/>
          <a:p>
            <a:pPr>
              <a:lnSpc>
                <a:spcPct val="75000"/>
              </a:lnSpc>
              <a:spcAft>
                <a:spcPts val="0"/>
              </a:spcAft>
            </a:pPr>
            <a:r>
              <a:rPr lang="zh-TW"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各校自訂</a:t>
            </a:r>
            <a:endParaRPr lang="en-US"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endParaRPr>
          </a:p>
          <a:p>
            <a:pPr>
              <a:lnSpc>
                <a:spcPct val="75000"/>
              </a:lnSpc>
              <a:spcAft>
                <a:spcPts val="0"/>
              </a:spcAft>
            </a:pPr>
            <a:r>
              <a:rPr lang="zh-TW"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詳見招生學校</a:t>
            </a:r>
            <a:r>
              <a:rPr lang="zh-TW" altLang="en-US"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分則</a:t>
            </a:r>
            <a:endParaRPr lang="zh-TW" altLang="zh-TW" kern="10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endParaRPr>
          </a:p>
          <a:p>
            <a:pPr algn="just">
              <a:lnSpc>
                <a:spcPct val="75000"/>
              </a:lnSpc>
              <a:spcBef>
                <a:spcPts val="600"/>
              </a:spcBef>
              <a:spcAft>
                <a:spcPts val="0"/>
              </a:spcAft>
            </a:pPr>
            <a:r>
              <a:rPr lang="zh-TW"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kern="0"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112.5.4(</a:t>
            </a:r>
            <a:r>
              <a:rPr lang="zh-TW"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四</a:t>
            </a:r>
            <a:r>
              <a:rPr lang="en-US"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)10:00</a:t>
            </a:r>
            <a:r>
              <a:rPr lang="zh-TW" altLang="zh-TW" kern="0"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起</a:t>
            </a:r>
            <a:endParaRPr lang="zh-TW" altLang="zh-TW" kern="10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endParaRPr>
          </a:p>
          <a:p>
            <a:r>
              <a:rPr lang="en-US" altLang="zh-TW"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  </a:t>
            </a:r>
            <a:r>
              <a:rPr lang="en-US" altLang="zh-TW"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112.5.10(</a:t>
            </a:r>
            <a:r>
              <a:rPr lang="zh-TW" altLang="en-US"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三</a:t>
            </a:r>
            <a:r>
              <a:rPr lang="en-US" altLang="zh-TW" spc="-30" dirty="0" smtClean="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a:t>
            </a:r>
            <a:r>
              <a:rPr lang="en-US" altLang="zh-TW"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21:00</a:t>
            </a:r>
            <a:r>
              <a:rPr lang="zh-TW" altLang="zh-TW" spc="-30"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rPr>
              <a:t>止】</a:t>
            </a:r>
            <a:endParaRPr lang="zh-TW" altLang="en-US" dirty="0">
              <a:solidFill>
                <a:schemeClr val="accent4">
                  <a:lumMod val="75000"/>
                </a:schemeClr>
              </a:solidFill>
              <a:latin typeface="Times New Roman" panose="02020603050405020304" pitchFamily="18" charset="0"/>
              <a:ea typeface="華康儷楷書" panose="03000509000000000000" pitchFamily="65" charset="-120"/>
              <a:cs typeface="Times New Roman" panose="02020603050405020304" pitchFamily="18" charset="0"/>
            </a:endParaRPr>
          </a:p>
        </p:txBody>
      </p:sp>
      <p:sp>
        <p:nvSpPr>
          <p:cNvPr id="14" name="矩形 13"/>
          <p:cNvSpPr/>
          <p:nvPr/>
        </p:nvSpPr>
        <p:spPr>
          <a:xfrm>
            <a:off x="4799464" y="1541502"/>
            <a:ext cx="7085964" cy="1384995"/>
          </a:xfrm>
          <a:prstGeom prst="rect">
            <a:avLst/>
          </a:prstGeom>
        </p:spPr>
        <p:txBody>
          <a:bodyPr wrap="square">
            <a:spAutoFit/>
          </a:bodyPr>
          <a:lstStyle/>
          <a:p>
            <a:r>
              <a:rPr lang="zh-TW" altLang="zh-TW" sz="1400" u="sng" dirty="0">
                <a:latin typeface="華康儷楷書" panose="03000509000000000000" pitchFamily="65" charset="-120"/>
                <a:ea typeface="華康儷楷書" panose="03000509000000000000" pitchFamily="65" charset="-120"/>
                <a:cs typeface="Times New Roman" panose="02020603050405020304" pitchFamily="18" charset="0"/>
              </a:rPr>
              <a:t>具有中央資料庫學習歷程檔案之</a:t>
            </a:r>
            <a:r>
              <a:rPr lang="zh-TW" altLang="en-US" sz="1400" u="sng" dirty="0">
                <a:latin typeface="華康儷楷書" panose="03000509000000000000" pitchFamily="65" charset="-120"/>
                <a:ea typeface="華康儷楷書" panose="03000509000000000000" pitchFamily="65" charset="-120"/>
                <a:cs typeface="Times New Roman" panose="02020603050405020304" pitchFamily="18" charset="0"/>
              </a:rPr>
              <a:t>申請生</a:t>
            </a:r>
            <a:r>
              <a:rPr lang="zh-TW" altLang="zh-TW" sz="14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400" dirty="0">
                <a:latin typeface="華康儷楷書" panose="03000509000000000000" pitchFamily="65" charset="-120"/>
                <a:ea typeface="華康儷楷書" panose="03000509000000000000" pitchFamily="65" charset="-120"/>
                <a:cs typeface="Times New Roman" panose="02020603050405020304" pitchFamily="18" charset="0"/>
              </a:rPr>
              <a:t>須於本作業期限內，</a:t>
            </a:r>
            <a:endParaRPr lang="en-US" altLang="zh-TW" sz="1400" dirty="0">
              <a:latin typeface="華康儷楷書" panose="03000509000000000000" pitchFamily="65" charset="-120"/>
              <a:ea typeface="華康儷楷書" panose="03000509000000000000" pitchFamily="65" charset="-120"/>
              <a:cs typeface="Times New Roman" panose="02020603050405020304" pitchFamily="18" charset="0"/>
            </a:endParaRPr>
          </a:p>
          <a:p>
            <a:r>
              <a:rPr lang="zh-TW" altLang="en-US" sz="1400" b="1" dirty="0" smtClean="0">
                <a:latin typeface="華康儷楷書" panose="03000509000000000000" pitchFamily="65" charset="-120"/>
                <a:ea typeface="華康儷楷書" panose="03000509000000000000" pitchFamily="65" charset="-120"/>
                <a:cs typeface="Times New Roman" panose="02020603050405020304" pitchFamily="18" charset="0"/>
              </a:rPr>
              <a:t>確認是否具有</a:t>
            </a:r>
            <a:r>
              <a:rPr lang="zh-TW" altLang="zh-TW" sz="1400" b="1" dirty="0" smtClean="0">
                <a:latin typeface="華康儷楷書" panose="03000509000000000000" pitchFamily="65" charset="-120"/>
                <a:ea typeface="華康儷楷書" panose="03000509000000000000" pitchFamily="65" charset="-120"/>
                <a:cs typeface="Times New Roman" panose="02020603050405020304" pitchFamily="18" charset="0"/>
              </a:rPr>
              <a:t>中央</a:t>
            </a:r>
            <a:r>
              <a:rPr lang="zh-TW" altLang="zh-TW" sz="1400" b="1" dirty="0">
                <a:latin typeface="華康儷楷書" panose="03000509000000000000" pitchFamily="65" charset="-120"/>
                <a:ea typeface="華康儷楷書" panose="03000509000000000000" pitchFamily="65" charset="-120"/>
                <a:cs typeface="Times New Roman" panose="02020603050405020304" pitchFamily="18" charset="0"/>
              </a:rPr>
              <a:t>資料庫學習歷程</a:t>
            </a:r>
            <a:r>
              <a:rPr lang="zh-TW" altLang="zh-TW" sz="1400" b="1" dirty="0" smtClean="0">
                <a:latin typeface="華康儷楷書" panose="03000509000000000000" pitchFamily="65" charset="-120"/>
                <a:ea typeface="華康儷楷書" panose="03000509000000000000" pitchFamily="65" charset="-120"/>
                <a:cs typeface="Times New Roman" panose="02020603050405020304" pitchFamily="18" charset="0"/>
              </a:rPr>
              <a:t>檔案</a:t>
            </a:r>
            <a:r>
              <a:rPr lang="zh-TW" altLang="en-US" sz="1400" dirty="0" smtClean="0">
                <a:latin typeface="華康儷楷書" panose="03000509000000000000" pitchFamily="65" charset="-120"/>
                <a:ea typeface="華康儷楷書" panose="03000509000000000000" pitchFamily="65" charset="-120"/>
                <a:cs typeface="Times New Roman" panose="02020603050405020304" pitchFamily="18" charset="0"/>
              </a:rPr>
              <a:t>，確認具有中央資料庫學習歷程檔案之申請生，</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方得於「校系科</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學程上傳檔案勾選清單預擬練習版」及「第二階段報名含網路上傳</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或勾選</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學習歷程備審資料」時，選擇</a:t>
            </a:r>
            <a:r>
              <a:rPr lang="zh-TW" altLang="zh-TW" sz="1400" u="sng" dirty="0">
                <a:latin typeface="華康儷楷書" panose="03000509000000000000" pitchFamily="65" charset="-120"/>
                <a:ea typeface="華康儷楷書" panose="03000509000000000000" pitchFamily="65" charset="-120"/>
                <a:cs typeface="Times New Roman" panose="02020603050405020304" pitchFamily="18" charset="0"/>
              </a:rPr>
              <a:t>勾選清單</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方式上傳中央資料庫學習歷程檔案資料；</a:t>
            </a:r>
            <a:endParaRPr lang="en-US" altLang="zh-TW" sz="1400" dirty="0">
              <a:latin typeface="華康儷楷書" panose="03000509000000000000" pitchFamily="65" charset="-120"/>
              <a:ea typeface="華康儷楷書" panose="03000509000000000000" pitchFamily="65" charset="-120"/>
              <a:cs typeface="Times New Roman" panose="02020603050405020304" pitchFamily="18" charset="0"/>
            </a:endParaRPr>
          </a:p>
          <a:p>
            <a:r>
              <a:rPr lang="zh-TW" altLang="zh-TW" sz="1400"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逾期</a:t>
            </a:r>
            <a:r>
              <a:rPr lang="zh-TW" altLang="en-US" sz="1400"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未提出</a:t>
            </a:r>
            <a:r>
              <a:rPr lang="zh-TW" altLang="en-US" sz="14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疑義申請</a:t>
            </a:r>
            <a:r>
              <a:rPr lang="zh-TW" altLang="en-US" sz="1400"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者</a:t>
            </a:r>
            <a:r>
              <a:rPr lang="zh-TW" altLang="zh-TW" sz="14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即不具有前揭各項使用權益，其後亦不得再要求使用中央資料庫學習歷程檔案資料。</a:t>
            </a:r>
            <a:endParaRPr lang="zh-TW" altLang="en-US" sz="14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15" name="文字方塊 14"/>
          <p:cNvSpPr txBox="1"/>
          <p:nvPr/>
        </p:nvSpPr>
        <p:spPr>
          <a:xfrm>
            <a:off x="4223628" y="968508"/>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ea typeface="華康儷楷書" panose="03000509000000000000" pitchFamily="65" charset="-120"/>
              </a:rPr>
              <a:t>1</a:t>
            </a:r>
            <a:endParaRPr lang="zh-TW" altLang="en-US" sz="3200" dirty="0">
              <a:solidFill>
                <a:schemeClr val="bg1"/>
              </a:solidFill>
              <a:ea typeface="華康儷楷書" panose="03000509000000000000" pitchFamily="65" charset="-120"/>
            </a:endParaRPr>
          </a:p>
        </p:txBody>
      </p:sp>
      <p:sp>
        <p:nvSpPr>
          <p:cNvPr id="16" name="文字方塊 15"/>
          <p:cNvSpPr txBox="1"/>
          <p:nvPr/>
        </p:nvSpPr>
        <p:spPr>
          <a:xfrm>
            <a:off x="4223628" y="3262111"/>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ea typeface="華康儷楷書" panose="03000509000000000000" pitchFamily="65" charset="-120"/>
              </a:rPr>
              <a:t>2</a:t>
            </a:r>
            <a:endParaRPr lang="zh-TW" altLang="en-US" sz="3200" dirty="0">
              <a:solidFill>
                <a:schemeClr val="bg1"/>
              </a:solidFill>
              <a:ea typeface="華康儷楷書" panose="03000509000000000000" pitchFamily="65" charset="-120"/>
            </a:endParaRPr>
          </a:p>
        </p:txBody>
      </p:sp>
      <p:sp>
        <p:nvSpPr>
          <p:cNvPr id="17" name="文字方塊 16"/>
          <p:cNvSpPr txBox="1"/>
          <p:nvPr/>
        </p:nvSpPr>
        <p:spPr>
          <a:xfrm>
            <a:off x="4223628" y="4817219"/>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ea typeface="華康儷楷書" panose="03000509000000000000" pitchFamily="65" charset="-120"/>
              </a:rPr>
              <a:t>3</a:t>
            </a:r>
            <a:endParaRPr lang="zh-TW" altLang="en-US" sz="3200" dirty="0">
              <a:solidFill>
                <a:schemeClr val="bg1"/>
              </a:solidFill>
              <a:ea typeface="華康儷楷書" panose="03000509000000000000" pitchFamily="65" charset="-120"/>
            </a:endParaRPr>
          </a:p>
        </p:txBody>
      </p:sp>
      <p:sp>
        <p:nvSpPr>
          <p:cNvPr id="18" name="矩形 17"/>
          <p:cNvSpPr/>
          <p:nvPr/>
        </p:nvSpPr>
        <p:spPr>
          <a:xfrm>
            <a:off x="4984509" y="4860797"/>
            <a:ext cx="2281394" cy="523220"/>
          </a:xfrm>
          <a:prstGeom prst="rect">
            <a:avLst/>
          </a:prstGeom>
        </p:spPr>
        <p:txBody>
          <a:bodyPr wrap="none">
            <a:spAutoFit/>
          </a:bodyPr>
          <a:lstStyle/>
          <a:p>
            <a:pPr>
              <a:defRPr/>
            </a:pPr>
            <a:r>
              <a:rPr lang="zh-TW" altLang="en-US" sz="2800" spc="-75" dirty="0">
                <a:solidFill>
                  <a:srgbClr val="C00000"/>
                </a:solidFill>
                <a:latin typeface="華康儷楷書" panose="03000509000000000000" pitchFamily="65" charset="-120"/>
                <a:ea typeface="華康儷楷書" panose="03000509000000000000" pitchFamily="65" charset="-120"/>
                <a:cs typeface="+mj-cs"/>
              </a:rPr>
              <a:t>第二階段報名</a:t>
            </a:r>
            <a:endParaRPr lang="en-US" altLang="zh-TW" sz="2800" spc="-75" dirty="0">
              <a:solidFill>
                <a:srgbClr val="C00000"/>
              </a:solidFill>
              <a:latin typeface="華康儷楷書" panose="03000509000000000000" pitchFamily="65" charset="-120"/>
              <a:ea typeface="華康儷楷書" panose="03000509000000000000" pitchFamily="65" charset="-120"/>
              <a:cs typeface="+mj-cs"/>
            </a:endParaRPr>
          </a:p>
        </p:txBody>
      </p:sp>
      <p:cxnSp>
        <p:nvCxnSpPr>
          <p:cNvPr id="21" name="直線接點 20"/>
          <p:cNvCxnSpPr/>
          <p:nvPr/>
        </p:nvCxnSpPr>
        <p:spPr>
          <a:xfrm>
            <a:off x="1286409" y="4639549"/>
            <a:ext cx="1020750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859635" y="6076655"/>
            <a:ext cx="6631750" cy="523220"/>
          </a:xfrm>
          <a:prstGeom prst="rect">
            <a:avLst/>
          </a:prstGeom>
        </p:spPr>
        <p:txBody>
          <a:bodyPr wrap="square">
            <a:spAutoFit/>
          </a:bodyPr>
          <a:lstStyle/>
          <a:p>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各校系科</a:t>
            </a:r>
            <a:r>
              <a:rPr lang="en-US" altLang="zh-TW" sz="14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4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、學程上傳時，</a:t>
            </a:r>
            <a:r>
              <a:rPr lang="zh-TW" altLang="en-US" sz="1400" dirty="0">
                <a:latin typeface="華康儷楷書" panose="03000509000000000000" pitchFamily="65" charset="-120"/>
                <a:ea typeface="華康儷楷書" panose="03000509000000000000" pitchFamily="65" charset="-120"/>
                <a:cs typeface="Times New Roman" panose="02020603050405020304" pitchFamily="18" charset="0"/>
              </a:rPr>
              <a:t>申請生得勾選選擇「使</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用中央資料庫學習歷程檔案</a:t>
            </a:r>
            <a:r>
              <a:rPr lang="en-US" altLang="zh-TW" sz="1400" dirty="0">
                <a:latin typeface="華康儷楷書" panose="03000509000000000000" pitchFamily="65" charset="-120"/>
                <a:ea typeface="華康儷楷書" panose="03000509000000000000" pitchFamily="65" charset="-120"/>
                <a:cs typeface="Times New Roman" panose="02020603050405020304" pitchFamily="18" charset="0"/>
              </a:rPr>
              <a:t>(EP)</a:t>
            </a:r>
            <a:r>
              <a:rPr lang="zh-TW" altLang="en-US" sz="14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或</a:t>
            </a:r>
            <a:r>
              <a:rPr lang="zh-TW" altLang="en-US" sz="14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採用自行上傳</a:t>
            </a:r>
            <a:r>
              <a:rPr lang="en-US" altLang="zh-TW" sz="14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檔案</a:t>
            </a:r>
            <a:r>
              <a:rPr lang="zh-TW" altLang="en-US" sz="14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，擇一方式繳交學習歷程備審資料。</a:t>
            </a:r>
            <a:endParaRPr lang="zh-TW" altLang="en-US" sz="1400" dirty="0">
              <a:latin typeface="華康儷楷書" panose="03000509000000000000" pitchFamily="65" charset="-120"/>
              <a:ea typeface="華康儷楷書" panose="03000509000000000000" pitchFamily="65" charset="-120"/>
              <a:cs typeface="Times New Roman" panose="02020603050405020304" pitchFamily="18" charset="0"/>
            </a:endParaRPr>
          </a:p>
        </p:txBody>
      </p:sp>
      <p:cxnSp>
        <p:nvCxnSpPr>
          <p:cNvPr id="25" name="直線接點 24"/>
          <p:cNvCxnSpPr/>
          <p:nvPr/>
        </p:nvCxnSpPr>
        <p:spPr>
          <a:xfrm>
            <a:off x="1116739" y="3022679"/>
            <a:ext cx="1076868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4859635" y="5553435"/>
            <a:ext cx="6146216" cy="523220"/>
          </a:xfrm>
          <a:prstGeom prst="rect">
            <a:avLst/>
          </a:prstGeom>
        </p:spPr>
        <p:txBody>
          <a:bodyPr wrap="square">
            <a:spAutoFit/>
          </a:bodyPr>
          <a:lstStyle/>
          <a:p>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1400" dirty="0">
                <a:latin typeface="華康儷楷書" panose="03000509000000000000" pitchFamily="65" charset="-120"/>
                <a:ea typeface="華康儷楷書" panose="03000509000000000000" pitchFamily="65" charset="-120"/>
              </a:rPr>
              <a:t>~</a:t>
            </a:r>
            <a:r>
              <a:rPr lang="zh-TW" altLang="en-US" sz="1400" dirty="0">
                <a:latin typeface="華康儷楷書" panose="03000509000000000000" pitchFamily="65" charset="-120"/>
                <a:ea typeface="華康儷楷書" panose="03000509000000000000" pitchFamily="65" charset="-120"/>
              </a:rPr>
              <a:t>六</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學期學習歷程檔案</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含修課紀錄、課程學習成果及多元表現</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a:t>
            </a:r>
          </a:p>
          <a:p>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其中修課紀錄不含第六學期修課紀錄。</a:t>
            </a:r>
            <a:endParaRPr lang="zh-TW" altLang="en-US" sz="1400" dirty="0">
              <a:latin typeface="華康儷楷書" panose="03000509000000000000" pitchFamily="65" charset="-120"/>
              <a:ea typeface="華康儷楷書" panose="03000509000000000000" pitchFamily="65" charset="-120"/>
            </a:endParaRPr>
          </a:p>
        </p:txBody>
      </p:sp>
      <p:sp>
        <p:nvSpPr>
          <p:cNvPr id="23" name="標題 1"/>
          <p:cNvSpPr>
            <a:spLocks noGrp="1"/>
          </p:cNvSpPr>
          <p:nvPr>
            <p:ph type="title" idx="4294967295"/>
          </p:nvPr>
        </p:nvSpPr>
        <p:spPr>
          <a:xfrm>
            <a:off x="0" y="104397"/>
            <a:ext cx="12192000" cy="611357"/>
          </a:xfrm>
        </p:spPr>
        <p:txBody>
          <a:bodyPr>
            <a:normAutofit/>
          </a:bodyPr>
          <a:lstStyle/>
          <a:p>
            <a:pPr algn="ctr"/>
            <a:r>
              <a:rPr lang="zh-TW" altLang="en-US" sz="2800" b="1" spc="-75" dirty="0">
                <a:solidFill>
                  <a:prstClr val="black"/>
                </a:solidFill>
                <a:latin typeface="華康儷楷書" panose="03000509000000000000" pitchFamily="65" charset="-120"/>
                <a:ea typeface="華康儷楷書" panose="03000509000000000000" pitchFamily="65" charset="-120"/>
              </a:rPr>
              <a:t>學習歷程中央資料庫資料釋出之招生單位作業流程</a:t>
            </a:r>
            <a:r>
              <a:rPr lang="en-US" altLang="zh-TW" sz="3200" b="1" spc="-100" dirty="0">
                <a:latin typeface="華康儷楷書" panose="03000509000000000000" pitchFamily="65" charset="-120"/>
                <a:ea typeface="華康儷楷書" panose="03000509000000000000" pitchFamily="65" charset="-120"/>
              </a:rPr>
              <a:t>~</a:t>
            </a:r>
            <a:r>
              <a:rPr lang="zh-TW" altLang="en-US" sz="3200" b="1" u="sng" spc="-100" dirty="0">
                <a:solidFill>
                  <a:srgbClr val="FF0000"/>
                </a:solidFill>
                <a:latin typeface="華康儷楷書" panose="03000509000000000000" pitchFamily="65" charset="-120"/>
                <a:ea typeface="華康儷楷書" panose="03000509000000000000" pitchFamily="65" charset="-120"/>
              </a:rPr>
              <a:t>四技申請入學</a:t>
            </a:r>
            <a:endParaRPr lang="zh-TW" altLang="en-US" sz="2800" b="1" spc="-75" dirty="0">
              <a:solidFill>
                <a:prstClr val="black"/>
              </a:solidFill>
              <a:latin typeface="華康儷楷書" panose="03000509000000000000" pitchFamily="65" charset="-120"/>
              <a:ea typeface="華康儷楷書" panose="03000509000000000000" pitchFamily="65" charset="-120"/>
            </a:endParaRPr>
          </a:p>
        </p:txBody>
      </p:sp>
      <p:sp>
        <p:nvSpPr>
          <p:cNvPr id="24" name="矩形 23"/>
          <p:cNvSpPr/>
          <p:nvPr/>
        </p:nvSpPr>
        <p:spPr>
          <a:xfrm>
            <a:off x="4859635" y="3999033"/>
            <a:ext cx="7085964" cy="523220"/>
          </a:xfrm>
          <a:prstGeom prst="rect">
            <a:avLst/>
          </a:prstGeom>
        </p:spPr>
        <p:txBody>
          <a:bodyPr wrap="square">
            <a:spAutoFit/>
          </a:bodyPr>
          <a:lstStyle/>
          <a:p>
            <a:r>
              <a:rPr lang="zh-TW" altLang="en-US" sz="1400" spc="-75" dirty="0">
                <a:solidFill>
                  <a:prstClr val="black"/>
                </a:solidFill>
                <a:latin typeface="華康儷楷書" panose="03000509000000000000" pitchFamily="65" charset="-120"/>
                <a:ea typeface="華康儷楷書" panose="03000509000000000000" pitchFamily="65" charset="-120"/>
              </a:rPr>
              <a:t>申請生</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若</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為</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當學年度應屆</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畢業生，登入後可檢視第一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四學期之學習歷程資料；若為</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以後已畢業生</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，登入後可檢視第一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六學期之學習歷程資料。</a:t>
            </a:r>
            <a:endParaRPr lang="zh-TW" altLang="en-US" sz="1400" dirty="0"/>
          </a:p>
        </p:txBody>
      </p:sp>
    </p:spTree>
    <p:extLst>
      <p:ext uri="{BB962C8B-B14F-4D97-AF65-F5344CB8AC3E}">
        <p14:creationId xmlns:p14="http://schemas.microsoft.com/office/powerpoint/2010/main" val="673980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流程圖: 結束點 22">
            <a:extLst>
              <a:ext uri="{FF2B5EF4-FFF2-40B4-BE49-F238E27FC236}">
                <a16:creationId xmlns:a16="http://schemas.microsoft.com/office/drawing/2014/main" id="{88EA1522-BE1D-4B3D-A6B7-D048582F8A30}"/>
              </a:ext>
            </a:extLst>
          </p:cNvPr>
          <p:cNvSpPr/>
          <p:nvPr/>
        </p:nvSpPr>
        <p:spPr>
          <a:xfrm>
            <a:off x="2656936" y="136858"/>
            <a:ext cx="1406106" cy="513824"/>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線接點 3"/>
          <p:cNvCxnSpPr/>
          <p:nvPr/>
        </p:nvCxnSpPr>
        <p:spPr>
          <a:xfrm>
            <a:off x="1291108" y="2638322"/>
            <a:ext cx="9931858" cy="462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直線接點 4"/>
          <p:cNvCxnSpPr/>
          <p:nvPr/>
        </p:nvCxnSpPr>
        <p:spPr>
          <a:xfrm>
            <a:off x="1291108" y="5109321"/>
            <a:ext cx="993185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6" name="圓角矩形 5"/>
          <p:cNvSpPr/>
          <p:nvPr/>
        </p:nvSpPr>
        <p:spPr>
          <a:xfrm>
            <a:off x="1313891" y="905992"/>
            <a:ext cx="456904" cy="1708834"/>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前</a:t>
            </a:r>
            <a:r>
              <a:rPr lang="zh-TW" altLang="en-US" b="1" dirty="0">
                <a:solidFill>
                  <a:schemeClr val="tx1"/>
                </a:solidFill>
                <a:latin typeface="Book Antiqua" panose="02040602050305030304" pitchFamily="18" charset="0"/>
                <a:ea typeface="華康儷楷書" panose="03000509000000000000" pitchFamily="65" charset="-120"/>
              </a:rPr>
              <a:t>４</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7" name="圓角矩形 6"/>
          <p:cNvSpPr/>
          <p:nvPr/>
        </p:nvSpPr>
        <p:spPr>
          <a:xfrm>
            <a:off x="1313891" y="2660203"/>
            <a:ext cx="456904" cy="2432321"/>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第</a:t>
            </a:r>
            <a:r>
              <a:rPr lang="zh-TW" altLang="en-US" b="1" dirty="0">
                <a:solidFill>
                  <a:schemeClr val="tx1"/>
                </a:solidFill>
                <a:latin typeface="Book Antiqua" panose="02040602050305030304" pitchFamily="18" charset="0"/>
                <a:ea typeface="華康儷楷書" panose="03000509000000000000" pitchFamily="65" charset="-120"/>
              </a:rPr>
              <a:t>５</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8" name="圓角矩形 7"/>
          <p:cNvSpPr/>
          <p:nvPr/>
        </p:nvSpPr>
        <p:spPr>
          <a:xfrm>
            <a:off x="1313891" y="5115221"/>
            <a:ext cx="456904" cy="1458115"/>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第</a:t>
            </a:r>
            <a:r>
              <a:rPr lang="zh-TW" altLang="en-US" b="1" dirty="0">
                <a:solidFill>
                  <a:schemeClr val="tx1"/>
                </a:solidFill>
                <a:latin typeface="Book Antiqua" panose="02040602050305030304" pitchFamily="18" charset="0"/>
                <a:ea typeface="華康儷楷書" panose="03000509000000000000" pitchFamily="65" charset="-120"/>
              </a:rPr>
              <a:t>６</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9" name="標題 1"/>
          <p:cNvSpPr txBox="1">
            <a:spLocks/>
          </p:cNvSpPr>
          <p:nvPr/>
        </p:nvSpPr>
        <p:spPr>
          <a:xfrm>
            <a:off x="33395" y="176838"/>
            <a:ext cx="12158605" cy="43386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Wingdings" panose="05000000000000000000" pitchFamily="2" charset="2"/>
              <a:buChar char="u"/>
            </a:pPr>
            <a:r>
              <a:rPr lang="zh-TW" altLang="en-US" sz="2800" b="1" spc="-100" dirty="0">
                <a:latin typeface="標楷體" panose="03000509000000000000" pitchFamily="65" charset="-120"/>
                <a:ea typeface="標楷體" panose="03000509000000000000" pitchFamily="65" charset="-120"/>
              </a:rPr>
              <a:t>在校</a:t>
            </a:r>
            <a:r>
              <a:rPr lang="zh-TW" altLang="en-US" sz="2800" b="1" spc="-100" dirty="0">
                <a:solidFill>
                  <a:srgbClr val="FF0000"/>
                </a:solidFill>
                <a:latin typeface="標楷體" panose="03000509000000000000" pitchFamily="65" charset="-120"/>
                <a:ea typeface="標楷體" panose="03000509000000000000" pitchFamily="65" charset="-120"/>
              </a:rPr>
              <a:t>修課紀錄</a:t>
            </a:r>
            <a:r>
              <a:rPr lang="zh-TW" altLang="en-US" sz="2800" b="1" spc="-100" dirty="0">
                <a:latin typeface="標楷體" panose="03000509000000000000" pitchFamily="65" charset="-120"/>
                <a:ea typeface="標楷體" panose="03000509000000000000" pitchFamily="65" charset="-120"/>
              </a:rPr>
              <a:t>成績異議處理程序及注意事項</a:t>
            </a:r>
            <a:r>
              <a:rPr lang="en-US" altLang="zh-TW" sz="2800" b="1" spc="-100" dirty="0">
                <a:latin typeface="標楷體" panose="03000509000000000000" pitchFamily="65" charset="-120"/>
                <a:ea typeface="標楷體" panose="03000509000000000000" pitchFamily="65" charset="-120"/>
              </a:rPr>
              <a:t>~</a:t>
            </a:r>
            <a:r>
              <a:rPr lang="zh-TW" altLang="en-US" sz="2800" b="1" u="sng" spc="-100" dirty="0">
                <a:solidFill>
                  <a:srgbClr val="FF0000"/>
                </a:solidFill>
                <a:latin typeface="標楷體" panose="03000509000000000000" pitchFamily="65" charset="-120"/>
                <a:ea typeface="標楷體" panose="03000509000000000000" pitchFamily="65" charset="-120"/>
              </a:rPr>
              <a:t>四技申請入學</a:t>
            </a:r>
          </a:p>
        </p:txBody>
      </p:sp>
      <p:sp>
        <p:nvSpPr>
          <p:cNvPr id="10" name="矩形 9"/>
          <p:cNvSpPr/>
          <p:nvPr/>
        </p:nvSpPr>
        <p:spPr>
          <a:xfrm>
            <a:off x="1802148" y="952833"/>
            <a:ext cx="3696884" cy="1661993"/>
          </a:xfrm>
          <a:prstGeom prst="rect">
            <a:avLst/>
          </a:prstGeom>
        </p:spPr>
        <p:txBody>
          <a:bodyPr wrap="square">
            <a:spAutoFit/>
          </a:bodyPr>
          <a:lstStyle/>
          <a:p>
            <a:pPr algn="ct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申請</a:t>
            </a:r>
            <a:r>
              <a:rPr lang="zh-TW" altLang="zh-TW" sz="2400" b="1" spc="-150" dirty="0" smtClean="0">
                <a:latin typeface="Book Antiqua" panose="02040602050305030304" pitchFamily="18" charset="0"/>
                <a:ea typeface="華康儷楷書" panose="03000509000000000000" pitchFamily="65" charset="-120"/>
                <a:cs typeface="Times New Roman" panose="02020603050405020304" pitchFamily="18" charset="0"/>
              </a:rPr>
              <a:t>生</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於</a:t>
            </a:r>
            <a:r>
              <a:rPr lang="en-US" altLang="zh-TW"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EP</a:t>
            </a:r>
            <a:r>
              <a:rPr lang="zh-TW" altLang="en-US"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練習版</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查看</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學習歷程檔案</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1~4</a:t>
            </a:r>
            <a:r>
              <a:rPr lang="zh-TW" altLang="zh-TW"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zh-TW" altLang="en-US"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endParaRPr lang="en-US"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a:p>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       </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        </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多元表現</a:t>
            </a:r>
            <a:endParaRPr lang="en-US" altLang="zh-TW" u="sng"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zh-TW" altLang="zh-TW"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倘有疑義</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向</a:t>
            </a:r>
            <a:r>
              <a:rPr lang="zh-TW" altLang="en-US" b="1" spc="-150" dirty="0">
                <a:latin typeface="Book Antiqua" panose="02040602050305030304" pitchFamily="18" charset="0"/>
                <a:ea typeface="華康儷楷書" panose="03000509000000000000" pitchFamily="65" charset="-120"/>
                <a:cs typeface="Times New Roman" panose="02020603050405020304" pitchFamily="18" charset="0"/>
              </a:rPr>
              <a:t>原</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就讀高中提出</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異議</a:t>
            </a:r>
            <a:endParaRPr lang="zh-TW" altLang="en-US" b="1" spc="-150" dirty="0">
              <a:latin typeface="Book Antiqua" panose="02040602050305030304" pitchFamily="18" charset="0"/>
              <a:ea typeface="華康儷楷書" panose="03000509000000000000" pitchFamily="65" charset="-120"/>
            </a:endParaRPr>
          </a:p>
        </p:txBody>
      </p:sp>
      <p:sp>
        <p:nvSpPr>
          <p:cNvPr id="11" name="矩形 10"/>
          <p:cNvSpPr/>
          <p:nvPr/>
        </p:nvSpPr>
        <p:spPr>
          <a:xfrm>
            <a:off x="1770795" y="2968212"/>
            <a:ext cx="3696885" cy="1661993"/>
          </a:xfrm>
          <a:prstGeom prst="rect">
            <a:avLst/>
          </a:prstGeom>
        </p:spPr>
        <p:txBody>
          <a:bodyPr wrap="square">
            <a:spAutoFit/>
          </a:bodyPr>
          <a:lstStyle/>
          <a:p>
            <a:pPr algn="ct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申請</a:t>
            </a:r>
            <a:r>
              <a:rPr lang="zh-TW" altLang="zh-TW" sz="2400" b="1" spc="-150" dirty="0" smtClean="0">
                <a:latin typeface="Book Antiqua" panose="02040602050305030304" pitchFamily="18" charset="0"/>
                <a:ea typeface="華康儷楷書" panose="03000509000000000000" pitchFamily="65" charset="-120"/>
                <a:cs typeface="Times New Roman" panose="02020603050405020304" pitchFamily="18" charset="0"/>
              </a:rPr>
              <a:t>生</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於</a:t>
            </a:r>
            <a:r>
              <a:rPr lang="en-US" altLang="zh-TW"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EP</a:t>
            </a:r>
            <a:r>
              <a:rPr lang="zh-TW" altLang="en-US"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正式版</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查看</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學習歷程檔案</a:t>
            </a:r>
            <a:endParaRPr lang="en-US" altLang="zh-TW"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1~5</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zh-TW" altLang="en-US"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endParaRPr lang="en-US"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1~6</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多元表現</a:t>
            </a:r>
            <a:endParaRPr lang="en-US" altLang="zh-TW" u="sng"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zh-TW" altLang="zh-TW"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倘有疑義</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向</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就讀高中提出</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異議</a:t>
            </a:r>
            <a:endParaRPr lang="zh-TW" altLang="en-US" b="1" spc="-150" dirty="0">
              <a:latin typeface="Book Antiqua" panose="02040602050305030304" pitchFamily="18" charset="0"/>
              <a:ea typeface="華康儷楷書" panose="03000509000000000000" pitchFamily="65" charset="-120"/>
            </a:endParaRPr>
          </a:p>
        </p:txBody>
      </p:sp>
      <p:sp>
        <p:nvSpPr>
          <p:cNvPr id="12" name="矩形 11"/>
          <p:cNvSpPr/>
          <p:nvPr/>
        </p:nvSpPr>
        <p:spPr>
          <a:xfrm>
            <a:off x="1770795" y="5566573"/>
            <a:ext cx="3621109" cy="830997"/>
          </a:xfrm>
          <a:prstGeom prst="rect">
            <a:avLst/>
          </a:prstGeom>
        </p:spPr>
        <p:txBody>
          <a:bodyPr wrap="square">
            <a:spAutoFit/>
          </a:bodyPr>
          <a:lstStyle/>
          <a:p>
            <a:pPr algn="ct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高中學校</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統一上傳</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6</a:t>
            </a: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sz="24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en-US" altLang="zh-TW" sz="16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(PDF)</a:t>
            </a:r>
            <a:endParaRPr lang="zh-TW" altLang="en-US" sz="16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p:txBody>
      </p:sp>
      <p:sp>
        <p:nvSpPr>
          <p:cNvPr id="2" name="向右箭號 1"/>
          <p:cNvSpPr/>
          <p:nvPr/>
        </p:nvSpPr>
        <p:spPr>
          <a:xfrm>
            <a:off x="5391904" y="1830588"/>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13" name="矩形 12"/>
          <p:cNvSpPr/>
          <p:nvPr/>
        </p:nvSpPr>
        <p:spPr>
          <a:xfrm>
            <a:off x="5733311" y="1268577"/>
            <a:ext cx="5366190" cy="1246495"/>
          </a:xfrm>
          <a:prstGeom prst="rect">
            <a:avLst/>
          </a:prstGeom>
          <a:solidFill>
            <a:schemeClr val="bg1">
              <a:lumMod val="95000"/>
            </a:schemeClr>
          </a:solidFill>
        </p:spPr>
        <p:txBody>
          <a:bodyPr wrap="square">
            <a:spAutoFit/>
          </a:bodyPr>
          <a:lstStyle/>
          <a:p>
            <a:pPr marL="183600" indent="-183600" algn="just"/>
            <a:r>
              <a:rPr lang="en-US" altLang="zh-TW" sz="1500" kern="100" spc="-100" dirty="0">
                <a:latin typeface="Book Antiqua" panose="02040602050305030304" pitchFamily="18" charset="0"/>
                <a:ea typeface="華康儷楷書" panose="03000509000000000000" pitchFamily="65" charset="-120"/>
              </a:rPr>
              <a:t>1</a:t>
            </a:r>
            <a:r>
              <a:rPr lang="en-US" altLang="zh-TW" sz="1500" kern="100" spc="-100" dirty="0" smtClean="0">
                <a:latin typeface="Book Antiqua" panose="02040602050305030304" pitchFamily="18" charset="0"/>
                <a:ea typeface="華康儷楷書" panose="03000509000000000000" pitchFamily="65" charset="-120"/>
              </a:rPr>
              <a:t>.</a:t>
            </a:r>
            <a:r>
              <a:rPr lang="zh-TW" altLang="en-US" sz="1500" kern="100" spc="-100" dirty="0" smtClean="0">
                <a:latin typeface="Book Antiqua" panose="02040602050305030304" pitchFamily="18" charset="0"/>
                <a:ea typeface="華康儷楷書" panose="03000509000000000000" pitchFamily="65" charset="-120"/>
              </a:rPr>
              <a:t>經</a:t>
            </a:r>
            <a:r>
              <a:rPr lang="zh-TW" altLang="en-US" sz="1500" kern="100" spc="-100" dirty="0">
                <a:latin typeface="Book Antiqua" panose="02040602050305030304" pitchFamily="18" charset="0"/>
                <a:ea typeface="華康儷楷書" panose="03000509000000000000" pitchFamily="65" charset="-120"/>
              </a:rPr>
              <a:t>申請</a:t>
            </a:r>
            <a:r>
              <a:rPr lang="zh-TW" altLang="en-US" sz="1500" kern="100" spc="-100" dirty="0" smtClean="0">
                <a:latin typeface="Book Antiqua" panose="02040602050305030304" pitchFamily="18" charset="0"/>
                <a:ea typeface="華康儷楷書" panose="03000509000000000000" pitchFamily="65" charset="-120"/>
              </a:rPr>
              <a:t>生</a:t>
            </a:r>
            <a:r>
              <a:rPr lang="zh-TW" altLang="en-US" sz="1500" kern="100" spc="-100" dirty="0">
                <a:latin typeface="Book Antiqua" panose="02040602050305030304" pitchFamily="18" charset="0"/>
                <a:ea typeface="華康儷楷書" panose="03000509000000000000" pitchFamily="65" charset="-120"/>
              </a:rPr>
              <a:t>於</a:t>
            </a:r>
            <a:r>
              <a:rPr lang="en-US" altLang="zh-TW" sz="1500" kern="100" spc="-100" dirty="0">
                <a:latin typeface="Book Antiqua" panose="02040602050305030304" pitchFamily="18" charset="0"/>
                <a:ea typeface="華康儷楷書" panose="03000509000000000000" pitchFamily="65" charset="-120"/>
              </a:rPr>
              <a:t>112</a:t>
            </a:r>
            <a:r>
              <a:rPr lang="zh-TW" altLang="en-US" sz="1500" kern="100" spc="-100" dirty="0">
                <a:latin typeface="Book Antiqua" panose="02040602050305030304" pitchFamily="18" charset="0"/>
                <a:ea typeface="華康儷楷書" panose="03000509000000000000" pitchFamily="65" charset="-120"/>
              </a:rPr>
              <a:t>年</a:t>
            </a:r>
            <a:r>
              <a:rPr lang="en-US" altLang="zh-TW" sz="1500" kern="100" spc="-100" dirty="0">
                <a:latin typeface="Book Antiqua" panose="02040602050305030304" pitchFamily="18" charset="0"/>
                <a:ea typeface="華康儷楷書" panose="03000509000000000000" pitchFamily="65" charset="-120"/>
              </a:rPr>
              <a:t>4</a:t>
            </a:r>
            <a:r>
              <a:rPr lang="zh-TW" altLang="en-US" sz="1500" kern="100" spc="-100" dirty="0">
                <a:latin typeface="Book Antiqua" panose="02040602050305030304" pitchFamily="18" charset="0"/>
                <a:ea typeface="華康儷楷書" panose="03000509000000000000" pitchFamily="65" charset="-120"/>
              </a:rPr>
              <a:t>月</a:t>
            </a:r>
            <a:r>
              <a:rPr lang="en-US" altLang="zh-TW" sz="1500" kern="100" spc="-100" dirty="0">
                <a:latin typeface="Book Antiqua" panose="02040602050305030304" pitchFamily="18" charset="0"/>
                <a:ea typeface="華康儷楷書" panose="03000509000000000000" pitchFamily="65" charset="-120"/>
              </a:rPr>
              <a:t>20</a:t>
            </a:r>
            <a:r>
              <a:rPr lang="zh-TW" altLang="en-US" sz="1500" kern="100" spc="-100" dirty="0">
                <a:latin typeface="Book Antiqua" panose="02040602050305030304" pitchFamily="18" charset="0"/>
                <a:ea typeface="華康儷楷書" panose="03000509000000000000" pitchFamily="65" charset="-120"/>
              </a:rPr>
              <a:t>日中午</a:t>
            </a:r>
            <a:r>
              <a:rPr lang="en-US" altLang="zh-TW" sz="1500" kern="100" spc="-100" dirty="0">
                <a:latin typeface="Book Antiqua" panose="02040602050305030304" pitchFamily="18" charset="0"/>
                <a:ea typeface="華康儷楷書" panose="03000509000000000000" pitchFamily="65" charset="-120"/>
              </a:rPr>
              <a:t>12:00</a:t>
            </a:r>
            <a:r>
              <a:rPr lang="zh-TW" altLang="en-US" sz="1500" kern="100" spc="-100" dirty="0">
                <a:latin typeface="Book Antiqua" panose="02040602050305030304" pitchFamily="18" charset="0"/>
                <a:ea typeface="華康儷楷書" panose="03000509000000000000" pitchFamily="65" charset="-120"/>
              </a:rPr>
              <a:t>前之每日上班時間，向</a:t>
            </a:r>
            <a:r>
              <a:rPr lang="zh-TW" altLang="en-US" sz="15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500" kern="100" spc="-100" dirty="0">
                <a:latin typeface="Book Antiqua" panose="02040602050305030304" pitchFamily="18" charset="0"/>
                <a:ea typeface="華康儷楷書" panose="03000509000000000000" pitchFamily="65" charset="-120"/>
              </a:rPr>
              <a:t>提出疑義申請，</a:t>
            </a:r>
            <a:r>
              <a:rPr lang="zh-TW" altLang="en-US" sz="15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500" kern="100" spc="-100" dirty="0">
                <a:latin typeface="Book Antiqua" panose="02040602050305030304" pitchFamily="18" charset="0"/>
                <a:ea typeface="華康儷楷書" panose="03000509000000000000" pitchFamily="65" charset="-120"/>
              </a:rPr>
              <a:t>循程序於</a:t>
            </a:r>
            <a:r>
              <a:rPr lang="en-US" altLang="zh-TW" sz="1500" kern="100" spc="-100" dirty="0">
                <a:latin typeface="Book Antiqua" panose="02040602050305030304" pitchFamily="18" charset="0"/>
                <a:ea typeface="華康儷楷書" panose="03000509000000000000" pitchFamily="65" charset="-120"/>
              </a:rPr>
              <a:t>3</a:t>
            </a:r>
            <a:r>
              <a:rPr lang="zh-TW" altLang="en-US" sz="1500" kern="100" spc="-100" dirty="0">
                <a:latin typeface="Book Antiqua" panose="02040602050305030304" pitchFamily="18" charset="0"/>
                <a:ea typeface="華康儷楷書" panose="03000509000000000000" pitchFamily="65" charset="-120"/>
              </a:rPr>
              <a:t>日內查明後向</a:t>
            </a:r>
            <a:r>
              <a:rPr lang="en-US" altLang="zh-TW" sz="1500" b="1" u="sng" kern="100" spc="-100" dirty="0">
                <a:solidFill>
                  <a:srgbClr val="0000FF"/>
                </a:solidFill>
                <a:latin typeface="Book Antiqua" panose="02040602050305030304" pitchFamily="18" charset="0"/>
                <a:ea typeface="華康儷楷書" panose="03000509000000000000" pitchFamily="65" charset="-120"/>
              </a:rPr>
              <a:t>EP</a:t>
            </a:r>
            <a:r>
              <a:rPr lang="zh-TW" altLang="en-US" sz="1500" b="1" u="sng" kern="100" spc="-100" dirty="0">
                <a:solidFill>
                  <a:srgbClr val="0000FF"/>
                </a:solidFill>
                <a:latin typeface="Book Antiqua" panose="02040602050305030304" pitchFamily="18" charset="0"/>
                <a:ea typeface="華康儷楷書" panose="03000509000000000000" pitchFamily="65" charset="-120"/>
              </a:rPr>
              <a:t>中央資料庫</a:t>
            </a:r>
            <a:r>
              <a:rPr lang="zh-TW" altLang="en-US" sz="1500" kern="100" spc="-100" dirty="0">
                <a:latin typeface="Book Antiqua" panose="02040602050305030304" pitchFamily="18" charset="0"/>
                <a:ea typeface="華康儷楷書" panose="03000509000000000000" pitchFamily="65" charset="-120"/>
              </a:rPr>
              <a:t>申請更正</a:t>
            </a:r>
            <a:endParaRPr lang="en-US" altLang="zh-TW" sz="1500" kern="100" spc="-100" dirty="0">
              <a:latin typeface="Book Antiqua" panose="02040602050305030304" pitchFamily="18" charset="0"/>
              <a:ea typeface="華康儷楷書" panose="03000509000000000000" pitchFamily="65" charset="-120"/>
            </a:endParaRPr>
          </a:p>
          <a:p>
            <a:pPr marL="182563" indent="-182563" algn="just"/>
            <a:r>
              <a:rPr lang="en-US" altLang="zh-TW" sz="1500" kern="100" spc="-100" dirty="0" smtClean="0">
                <a:latin typeface="Book Antiqua" panose="02040602050305030304" pitchFamily="18" charset="0"/>
                <a:ea typeface="華康儷楷書" panose="03000509000000000000" pitchFamily="65" charset="-120"/>
              </a:rPr>
              <a:t>2.</a:t>
            </a:r>
            <a:r>
              <a:rPr lang="en-US" altLang="zh-TW" sz="1500" b="1" u="sng" kern="100" spc="-100" dirty="0" smtClean="0">
                <a:solidFill>
                  <a:srgbClr val="0000FF"/>
                </a:solidFill>
                <a:latin typeface="Book Antiqua" panose="02040602050305030304" pitchFamily="18" charset="0"/>
                <a:ea typeface="華康儷楷書" panose="03000509000000000000" pitchFamily="65" charset="-120"/>
              </a:rPr>
              <a:t>EP</a:t>
            </a:r>
            <a:r>
              <a:rPr lang="zh-TW" altLang="en-US" sz="1500" b="1" u="sng" kern="100" spc="-100" dirty="0">
                <a:solidFill>
                  <a:srgbClr val="0000FF"/>
                </a:solidFill>
                <a:latin typeface="Book Antiqua" panose="02040602050305030304" pitchFamily="18" charset="0"/>
                <a:ea typeface="華康儷楷書" panose="03000509000000000000" pitchFamily="65" charset="-120"/>
              </a:rPr>
              <a:t>中央資料庫</a:t>
            </a:r>
            <a:r>
              <a:rPr lang="zh-TW" altLang="en-US" sz="1500" kern="100" spc="-100" dirty="0">
                <a:latin typeface="Book Antiqua" panose="02040602050305030304" pitchFamily="18" charset="0"/>
                <a:ea typeface="華康儷楷書" panose="03000509000000000000" pitchFamily="65" charset="-120"/>
              </a:rPr>
              <a:t>於</a:t>
            </a:r>
            <a:r>
              <a:rPr lang="en-US" altLang="zh-TW" sz="1500" u="sng" kern="100" spc="-100" dirty="0" smtClean="0">
                <a:latin typeface="Book Antiqua" panose="02040602050305030304" pitchFamily="18" charset="0"/>
                <a:ea typeface="華康儷楷書" panose="03000509000000000000" pitchFamily="65" charset="-120"/>
              </a:rPr>
              <a:t>112.4.27~28</a:t>
            </a:r>
            <a:r>
              <a:rPr lang="zh-TW" altLang="en-US" sz="1500" kern="100" spc="-100" dirty="0" smtClean="0">
                <a:latin typeface="Book Antiqua" panose="02040602050305030304" pitchFamily="18" charset="0"/>
                <a:ea typeface="華康儷楷書" panose="03000509000000000000" pitchFamily="65" charset="-120"/>
              </a:rPr>
              <a:t>將</a:t>
            </a:r>
            <a:r>
              <a:rPr lang="zh-TW" altLang="en-US" sz="1500" kern="100" spc="-100" dirty="0">
                <a:solidFill>
                  <a:srgbClr val="FF0000"/>
                </a:solidFill>
                <a:latin typeface="Book Antiqua" panose="02040602050305030304" pitchFamily="18" charset="0"/>
                <a:ea typeface="華康儷楷書" panose="03000509000000000000" pitchFamily="65" charset="-120"/>
              </a:rPr>
              <a:t>第</a:t>
            </a:r>
            <a:r>
              <a:rPr lang="en-US" altLang="zh-TW" sz="1500" kern="100" spc="-100" dirty="0">
                <a:solidFill>
                  <a:srgbClr val="FF0000"/>
                </a:solidFill>
                <a:latin typeface="Book Antiqua" panose="02040602050305030304" pitchFamily="18" charset="0"/>
                <a:ea typeface="華康儷楷書" panose="03000509000000000000" pitchFamily="65" charset="-120"/>
              </a:rPr>
              <a:t>1~5</a:t>
            </a:r>
            <a:r>
              <a:rPr lang="zh-TW" altLang="en-US" sz="1500" kern="100" spc="-100" dirty="0">
                <a:solidFill>
                  <a:srgbClr val="FF0000"/>
                </a:solidFill>
                <a:latin typeface="Book Antiqua" panose="02040602050305030304" pitchFamily="18" charset="0"/>
                <a:ea typeface="華康儷楷書" panose="03000509000000000000" pitchFamily="65" charset="-120"/>
              </a:rPr>
              <a:t>學期</a:t>
            </a:r>
            <a:r>
              <a:rPr lang="zh-TW" altLang="en-US" sz="1500" kern="100" spc="-100" dirty="0">
                <a:latin typeface="Book Antiqua" panose="02040602050305030304" pitchFamily="18" charset="0"/>
                <a:ea typeface="華康儷楷書" panose="03000509000000000000" pitchFamily="65" charset="-120"/>
              </a:rPr>
              <a:t>修課紀錄、</a:t>
            </a:r>
            <a:r>
              <a:rPr lang="en-US" altLang="zh-TW" sz="1500" kern="100" spc="-100" dirty="0">
                <a:latin typeface="Book Antiqua" panose="02040602050305030304" pitchFamily="18" charset="0"/>
                <a:ea typeface="華康儷楷書" panose="03000509000000000000" pitchFamily="65" charset="-120"/>
              </a:rPr>
              <a:t/>
            </a:r>
            <a:br>
              <a:rPr lang="en-US" altLang="zh-TW" sz="1500" kern="100" spc="-100" dirty="0">
                <a:latin typeface="Book Antiqua" panose="02040602050305030304" pitchFamily="18" charset="0"/>
                <a:ea typeface="華康儷楷書" panose="03000509000000000000" pitchFamily="65" charset="-120"/>
              </a:rPr>
            </a:br>
            <a:r>
              <a:rPr lang="zh-TW" altLang="en-US" sz="1500" kern="100" spc="-100" dirty="0">
                <a:solidFill>
                  <a:srgbClr val="FF0000"/>
                </a:solidFill>
                <a:latin typeface="Book Antiqua" panose="02040602050305030304" pitchFamily="18" charset="0"/>
                <a:ea typeface="華康儷楷書" panose="03000509000000000000" pitchFamily="65" charset="-120"/>
              </a:rPr>
              <a:t>第</a:t>
            </a:r>
            <a:r>
              <a:rPr lang="en-US" altLang="zh-TW" sz="1500" kern="100" spc="-100" dirty="0">
                <a:solidFill>
                  <a:srgbClr val="FF0000"/>
                </a:solidFill>
                <a:latin typeface="Book Antiqua" panose="02040602050305030304" pitchFamily="18" charset="0"/>
                <a:ea typeface="華康儷楷書" panose="03000509000000000000" pitchFamily="65" charset="-120"/>
              </a:rPr>
              <a:t>5~6</a:t>
            </a:r>
            <a:r>
              <a:rPr lang="zh-TW" altLang="en-US" sz="1500" kern="100" spc="-100" dirty="0">
                <a:solidFill>
                  <a:srgbClr val="FF0000"/>
                </a:solidFill>
                <a:latin typeface="Book Antiqua" panose="02040602050305030304" pitchFamily="18" charset="0"/>
                <a:ea typeface="華康儷楷書" panose="03000509000000000000" pitchFamily="65" charset="-120"/>
              </a:rPr>
              <a:t>學期</a:t>
            </a:r>
            <a:r>
              <a:rPr lang="zh-TW" altLang="en-US" sz="1500" kern="100" spc="-100" dirty="0">
                <a:latin typeface="Book Antiqua" panose="02040602050305030304" pitchFamily="18" charset="0"/>
                <a:ea typeface="華康儷楷書" panose="03000509000000000000" pitchFamily="65" charset="-120"/>
              </a:rPr>
              <a:t>的課程學習成果及多元表現傳予</a:t>
            </a:r>
            <a:r>
              <a:rPr lang="zh-TW" altLang="en-US" sz="1500" b="1" u="sng" kern="100" spc="-100" dirty="0" smtClean="0">
                <a:solidFill>
                  <a:srgbClr val="0000FF"/>
                </a:solidFill>
                <a:latin typeface="Book Antiqua" panose="02040602050305030304" pitchFamily="18" charset="0"/>
                <a:ea typeface="華康儷楷書" panose="03000509000000000000" pitchFamily="65" charset="-120"/>
              </a:rPr>
              <a:t>聯合會</a:t>
            </a:r>
            <a:endParaRPr lang="zh-TW" altLang="en-US" sz="1500" b="1" spc="-100" dirty="0">
              <a:solidFill>
                <a:srgbClr val="0000FF"/>
              </a:solidFill>
              <a:latin typeface="Book Antiqua" panose="02040602050305030304" pitchFamily="18" charset="0"/>
              <a:ea typeface="華康儷楷書" panose="03000509000000000000" pitchFamily="65" charset="-120"/>
            </a:endParaRPr>
          </a:p>
        </p:txBody>
      </p:sp>
      <p:sp>
        <p:nvSpPr>
          <p:cNvPr id="15" name="矩形 14"/>
          <p:cNvSpPr/>
          <p:nvPr/>
        </p:nvSpPr>
        <p:spPr>
          <a:xfrm>
            <a:off x="5743528" y="3003475"/>
            <a:ext cx="5355973" cy="1934971"/>
          </a:xfrm>
          <a:prstGeom prst="rect">
            <a:avLst/>
          </a:prstGeom>
          <a:solidFill>
            <a:schemeClr val="bg1">
              <a:lumMod val="95000"/>
            </a:schemeClr>
          </a:solidFill>
        </p:spPr>
        <p:txBody>
          <a:bodyPr wrap="square">
            <a:noAutofit/>
          </a:bodyPr>
          <a:lstStyle/>
          <a:p>
            <a:pPr marL="182563" indent="-182563" algn="just"/>
            <a:r>
              <a:rPr lang="en-US" altLang="zh-TW" sz="1500" kern="100" spc="-100" dirty="0" smtClean="0">
                <a:latin typeface="Book Antiqua" panose="02040602050305030304" pitchFamily="18" charset="0"/>
                <a:ea typeface="華康儷楷書" panose="03000509000000000000" pitchFamily="65" charset="-120"/>
              </a:rPr>
              <a:t>1.</a:t>
            </a:r>
            <a:r>
              <a:rPr lang="zh-TW" altLang="en-US" sz="1500" kern="100" spc="-100" dirty="0" smtClean="0">
                <a:latin typeface="Book Antiqua" panose="02040602050305030304" pitchFamily="18" charset="0"/>
                <a:ea typeface="華康儷楷書" panose="03000509000000000000" pitchFamily="65" charset="-120"/>
              </a:rPr>
              <a:t>申請生</a:t>
            </a:r>
            <a:r>
              <a:rPr lang="zh-TW" altLang="en-US" sz="1500" kern="100" spc="-100" dirty="0">
                <a:latin typeface="Book Antiqua" panose="02040602050305030304" pitchFamily="18" charset="0"/>
                <a:ea typeface="華康儷楷書" panose="03000509000000000000" pitchFamily="65" charset="-120"/>
              </a:rPr>
              <a:t>於上傳期間，如發現</a:t>
            </a:r>
            <a:r>
              <a:rPr lang="zh-TW" altLang="en-US" sz="1500" kern="100" spc="-100" dirty="0">
                <a:solidFill>
                  <a:srgbClr val="FF0000"/>
                </a:solidFill>
                <a:latin typeface="Book Antiqua" panose="02040602050305030304" pitchFamily="18" charset="0"/>
                <a:ea typeface="華康儷楷書" panose="03000509000000000000" pitchFamily="65" charset="-120"/>
              </a:rPr>
              <a:t>第</a:t>
            </a:r>
            <a:r>
              <a:rPr lang="en-US" altLang="zh-TW" sz="1500" kern="100" spc="-100" dirty="0">
                <a:solidFill>
                  <a:srgbClr val="FF0000"/>
                </a:solidFill>
                <a:latin typeface="Book Antiqua" panose="02040602050305030304" pitchFamily="18" charset="0"/>
                <a:ea typeface="華康儷楷書" panose="03000509000000000000" pitchFamily="65" charset="-120"/>
              </a:rPr>
              <a:t>5</a:t>
            </a:r>
            <a:r>
              <a:rPr lang="zh-TW" altLang="en-US" sz="1500" kern="100" spc="-100" dirty="0">
                <a:solidFill>
                  <a:srgbClr val="FF0000"/>
                </a:solidFill>
                <a:latin typeface="Book Antiqua" panose="02040602050305030304" pitchFamily="18" charset="0"/>
                <a:ea typeface="華康儷楷書" panose="03000509000000000000" pitchFamily="65" charset="-120"/>
              </a:rPr>
              <a:t>學期修課紀錄</a:t>
            </a:r>
            <a:r>
              <a:rPr lang="zh-TW" altLang="en-US" sz="1500" kern="100" spc="-100" dirty="0">
                <a:latin typeface="Book Antiqua" panose="02040602050305030304" pitchFamily="18" charset="0"/>
                <a:ea typeface="華康儷楷書" panose="03000509000000000000" pitchFamily="65" charset="-120"/>
              </a:rPr>
              <a:t>、</a:t>
            </a:r>
            <a:r>
              <a:rPr lang="zh-TW" altLang="en-US" sz="1500" kern="100" spc="-100" dirty="0">
                <a:solidFill>
                  <a:srgbClr val="FF0000"/>
                </a:solidFill>
                <a:latin typeface="Book Antiqua" panose="02040602050305030304" pitchFamily="18" charset="0"/>
                <a:ea typeface="華康儷楷書" panose="03000509000000000000" pitchFamily="65" charset="-120"/>
              </a:rPr>
              <a:t>第</a:t>
            </a:r>
            <a:r>
              <a:rPr lang="en-US" altLang="zh-TW" sz="1500" kern="100" spc="-100" dirty="0">
                <a:solidFill>
                  <a:srgbClr val="FF0000"/>
                </a:solidFill>
                <a:latin typeface="Book Antiqua" panose="02040602050305030304" pitchFamily="18" charset="0"/>
                <a:ea typeface="華康儷楷書" panose="03000509000000000000" pitchFamily="65" charset="-120"/>
              </a:rPr>
              <a:t>5~6</a:t>
            </a:r>
            <a:r>
              <a:rPr lang="zh-TW" altLang="en-US" sz="1500" kern="100" spc="-100" dirty="0">
                <a:solidFill>
                  <a:srgbClr val="FF0000"/>
                </a:solidFill>
                <a:latin typeface="Book Antiqua" panose="02040602050305030304" pitchFamily="18" charset="0"/>
                <a:ea typeface="華康儷楷書" panose="03000509000000000000" pitchFamily="65" charset="-120"/>
              </a:rPr>
              <a:t>學期之課程學習成果及多元表現</a:t>
            </a:r>
            <a:r>
              <a:rPr lang="zh-TW" altLang="en-US" sz="1500" kern="100" spc="-100" dirty="0">
                <a:latin typeface="Book Antiqua" panose="02040602050305030304" pitchFamily="18" charset="0"/>
                <a:ea typeface="華康儷楷書" panose="03000509000000000000" pitchFamily="65" charset="-120"/>
              </a:rPr>
              <a:t>等檔案內容有疑義者，除應儘速向就讀學校反映外，仍應於申請校</a:t>
            </a:r>
            <a:r>
              <a:rPr lang="zh-TW" altLang="en-US" sz="1500" kern="100" spc="-100" dirty="0" smtClean="0">
                <a:latin typeface="Book Antiqua" panose="02040602050305030304" pitchFamily="18" charset="0"/>
                <a:ea typeface="華康儷楷書" panose="03000509000000000000" pitchFamily="65" charset="-120"/>
              </a:rPr>
              <a:t>系</a:t>
            </a:r>
            <a:r>
              <a:rPr lang="en-US" altLang="zh-TW" sz="1500" kern="100" spc="-100" dirty="0" smtClean="0">
                <a:latin typeface="Book Antiqua" panose="02040602050305030304" pitchFamily="18" charset="0"/>
                <a:ea typeface="華康儷楷書" panose="03000509000000000000" pitchFamily="65" charset="-120"/>
              </a:rPr>
              <a:t>(</a:t>
            </a:r>
            <a:r>
              <a:rPr lang="zh-TW" altLang="en-US" sz="1500" kern="100" spc="-100" dirty="0">
                <a:latin typeface="Book Antiqua" panose="02040602050305030304" pitchFamily="18" charset="0"/>
                <a:ea typeface="華康儷楷書" panose="03000509000000000000" pitchFamily="65" charset="-120"/>
              </a:rPr>
              <a:t>組</a:t>
            </a:r>
            <a:r>
              <a:rPr lang="en-US" altLang="zh-TW" sz="1500" kern="100" spc="-100" dirty="0">
                <a:latin typeface="Book Antiqua" panose="02040602050305030304" pitchFamily="18" charset="0"/>
                <a:ea typeface="華康儷楷書" panose="03000509000000000000" pitchFamily="65" charset="-120"/>
              </a:rPr>
              <a:t>)</a:t>
            </a:r>
            <a:r>
              <a:rPr lang="zh-TW" altLang="en-US" sz="1500" kern="100" spc="-100" dirty="0">
                <a:latin typeface="Book Antiqua" panose="02040602050305030304" pitchFamily="18" charset="0"/>
                <a:ea typeface="華康儷楷書" panose="03000509000000000000" pitchFamily="65" charset="-120"/>
              </a:rPr>
              <a:t>、學程所訂繳交截止前</a:t>
            </a:r>
            <a:r>
              <a:rPr lang="zh-TW" altLang="en-US" sz="1500" b="1" u="sng" kern="100" spc="-100" dirty="0">
                <a:latin typeface="Book Antiqua" panose="02040602050305030304" pitchFamily="18" charset="0"/>
                <a:ea typeface="華康儷楷書" panose="03000509000000000000" pitchFamily="65" charset="-120"/>
              </a:rPr>
              <a:t>完成</a:t>
            </a:r>
            <a:r>
              <a:rPr lang="zh-TW" altLang="en-US" sz="1500" kern="100" spc="-100" dirty="0">
                <a:latin typeface="Book Antiqua" panose="02040602050305030304" pitchFamily="18" charset="0"/>
                <a:ea typeface="華康儷楷書" panose="03000509000000000000" pitchFamily="65" charset="-120"/>
              </a:rPr>
              <a:t>學習歷程備審資料</a:t>
            </a:r>
            <a:r>
              <a:rPr lang="zh-TW" altLang="en-US" sz="1500" b="1" u="sng" kern="100" spc="-100" dirty="0">
                <a:latin typeface="Book Antiqua" panose="02040602050305030304" pitchFamily="18" charset="0"/>
                <a:ea typeface="華康儷楷書" panose="03000509000000000000" pitchFamily="65" charset="-120"/>
              </a:rPr>
              <a:t>上傳及確認</a:t>
            </a:r>
            <a:r>
              <a:rPr lang="zh-TW" altLang="en-US" sz="1500" kern="100" spc="-100" dirty="0">
                <a:latin typeface="Book Antiqua" panose="02040602050305030304" pitchFamily="18" charset="0"/>
                <a:ea typeface="華康儷楷書" panose="03000509000000000000" pitchFamily="65" charset="-120"/>
              </a:rPr>
              <a:t>作業</a:t>
            </a:r>
            <a:endParaRPr lang="zh-TW" altLang="en-US" sz="1500" b="1" u="sng" kern="100" spc="-100" dirty="0">
              <a:solidFill>
                <a:srgbClr val="0000FF"/>
              </a:solidFill>
              <a:latin typeface="Book Antiqua" panose="02040602050305030304" pitchFamily="18" charset="0"/>
              <a:ea typeface="華康儷楷書" panose="03000509000000000000" pitchFamily="65" charset="-120"/>
            </a:endParaRPr>
          </a:p>
          <a:p>
            <a:pPr marL="182563" indent="-182563" algn="just"/>
            <a:r>
              <a:rPr lang="en-US" altLang="zh-TW" sz="1500" kern="100" spc="-100" dirty="0">
                <a:latin typeface="Book Antiqua" panose="02040602050305030304" pitchFamily="18" charset="0"/>
                <a:ea typeface="華康儷楷書" panose="03000509000000000000" pitchFamily="65" charset="-120"/>
              </a:rPr>
              <a:t>2.</a:t>
            </a:r>
            <a:r>
              <a:rPr lang="zh-TW" altLang="en-US" sz="15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500" kern="100" spc="-100" dirty="0">
                <a:latin typeface="Book Antiqua" panose="02040602050305030304" pitchFamily="18" charset="0"/>
                <a:ea typeface="華康儷楷書" panose="03000509000000000000" pitchFamily="65" charset="-120"/>
              </a:rPr>
              <a:t>認有不可歸責</a:t>
            </a:r>
            <a:r>
              <a:rPr lang="zh-TW" altLang="en-US" sz="1500" kern="100" spc="-100" dirty="0" smtClean="0">
                <a:latin typeface="Book Antiqua" panose="02040602050305030304" pitchFamily="18" charset="0"/>
                <a:ea typeface="華康儷楷書" panose="03000509000000000000" pitchFamily="65" charset="-120"/>
              </a:rPr>
              <a:t>於</a:t>
            </a:r>
            <a:r>
              <a:rPr lang="zh-TW" altLang="en-US" sz="1500" kern="100" spc="-100" dirty="0">
                <a:latin typeface="Book Antiqua" panose="02040602050305030304" pitchFamily="18" charset="0"/>
                <a:ea typeface="華康儷楷書" panose="03000509000000000000" pitchFamily="65" charset="-120"/>
              </a:rPr>
              <a:t>申請</a:t>
            </a:r>
            <a:r>
              <a:rPr lang="zh-TW" altLang="en-US" sz="1500" kern="100" spc="-100" dirty="0" smtClean="0">
                <a:latin typeface="Book Antiqua" panose="02040602050305030304" pitchFamily="18" charset="0"/>
                <a:ea typeface="華康儷楷書" panose="03000509000000000000" pitchFamily="65" charset="-120"/>
              </a:rPr>
              <a:t>生</a:t>
            </a:r>
            <a:r>
              <a:rPr lang="zh-TW" altLang="en-US" sz="1500" kern="100" spc="-100" dirty="0">
                <a:latin typeface="Book Antiqua" panose="02040602050305030304" pitchFamily="18" charset="0"/>
                <a:ea typeface="華康儷楷書" panose="03000509000000000000" pitchFamily="65" charset="-120"/>
              </a:rPr>
              <a:t>之事由，正式函文予</a:t>
            </a:r>
            <a:r>
              <a:rPr lang="zh-TW" altLang="en-US" sz="1500" b="1" u="sng" kern="100" spc="-100" dirty="0">
                <a:solidFill>
                  <a:srgbClr val="0000FF"/>
                </a:solidFill>
                <a:latin typeface="Book Antiqua" panose="02040602050305030304" pitchFamily="18" charset="0"/>
                <a:ea typeface="華康儷楷書" panose="03000509000000000000" pitchFamily="65" charset="-120"/>
              </a:rPr>
              <a:t>聯合會</a:t>
            </a:r>
            <a:r>
              <a:rPr lang="zh-TW" altLang="en-US" sz="1500" kern="100" spc="-100" dirty="0">
                <a:latin typeface="Book Antiqua" panose="02040602050305030304" pitchFamily="18" charset="0"/>
                <a:ea typeface="華康儷楷書" panose="03000509000000000000" pitchFamily="65" charset="-120"/>
              </a:rPr>
              <a:t>及</a:t>
            </a:r>
            <a:r>
              <a:rPr lang="zh-TW" altLang="en-US" sz="1500" b="1" u="sng" kern="100" spc="-100" dirty="0">
                <a:solidFill>
                  <a:srgbClr val="0000FF"/>
                </a:solidFill>
                <a:latin typeface="Book Antiqua" panose="02040602050305030304" pitchFamily="18" charset="0"/>
                <a:ea typeface="華康儷楷書" panose="03000509000000000000" pitchFamily="65" charset="-120"/>
              </a:rPr>
              <a:t>報名校</a:t>
            </a:r>
            <a:r>
              <a:rPr lang="zh-TW" altLang="en-US" sz="1500" b="1" u="sng" kern="100" spc="-100" dirty="0" smtClean="0">
                <a:solidFill>
                  <a:srgbClr val="0000FF"/>
                </a:solidFill>
                <a:latin typeface="Book Antiqua" panose="02040602050305030304" pitchFamily="18" charset="0"/>
                <a:ea typeface="華康儷楷書" panose="03000509000000000000" pitchFamily="65" charset="-120"/>
              </a:rPr>
              <a:t>系</a:t>
            </a:r>
            <a:r>
              <a:rPr lang="en-US" altLang="zh-TW" sz="1500" b="1" u="sng" kern="100" spc="-100" dirty="0" smtClean="0">
                <a:solidFill>
                  <a:srgbClr val="0000FF"/>
                </a:solidFill>
                <a:latin typeface="Book Antiqua" panose="02040602050305030304" pitchFamily="18" charset="0"/>
                <a:ea typeface="華康儷楷書" panose="03000509000000000000" pitchFamily="65" charset="-120"/>
              </a:rPr>
              <a:t>(</a:t>
            </a:r>
            <a:r>
              <a:rPr lang="zh-TW" altLang="en-US" sz="1500" b="1" u="sng" kern="100" spc="-100" dirty="0">
                <a:solidFill>
                  <a:srgbClr val="0000FF"/>
                </a:solidFill>
                <a:latin typeface="Book Antiqua" panose="02040602050305030304" pitchFamily="18" charset="0"/>
                <a:ea typeface="華康儷楷書" panose="03000509000000000000" pitchFamily="65" charset="-120"/>
              </a:rPr>
              <a:t>組</a:t>
            </a:r>
            <a:r>
              <a:rPr lang="en-US" altLang="zh-TW" sz="1500" b="1" u="sng" kern="100" spc="-100" dirty="0">
                <a:solidFill>
                  <a:srgbClr val="0000FF"/>
                </a:solidFill>
                <a:latin typeface="Book Antiqua" panose="02040602050305030304" pitchFamily="18" charset="0"/>
                <a:ea typeface="華康儷楷書" panose="03000509000000000000" pitchFamily="65" charset="-120"/>
              </a:rPr>
              <a:t>)</a:t>
            </a:r>
            <a:r>
              <a:rPr lang="zh-TW" altLang="en-US" sz="1500" b="1" u="sng" kern="100" spc="-100" dirty="0">
                <a:solidFill>
                  <a:srgbClr val="0000FF"/>
                </a:solidFill>
                <a:latin typeface="Book Antiqua" panose="02040602050305030304" pitchFamily="18" charset="0"/>
                <a:ea typeface="華康儷楷書" panose="03000509000000000000" pitchFamily="65" charset="-120"/>
              </a:rPr>
              <a:t>學</a:t>
            </a:r>
            <a:r>
              <a:rPr lang="zh-TW" altLang="en-US" sz="1500" b="1" u="sng" kern="100" spc="-100" dirty="0" smtClean="0">
                <a:solidFill>
                  <a:srgbClr val="0000FF"/>
                </a:solidFill>
                <a:latin typeface="Book Antiqua" panose="02040602050305030304" pitchFamily="18" charset="0"/>
                <a:ea typeface="華康儷楷書" panose="03000509000000000000" pitchFamily="65" charset="-120"/>
              </a:rPr>
              <a:t>程</a:t>
            </a:r>
            <a:endParaRPr lang="en-US" altLang="zh-TW" sz="1500" u="sng" kern="100" spc="-100" dirty="0">
              <a:latin typeface="Book Antiqua" panose="02040602050305030304" pitchFamily="18" charset="0"/>
              <a:ea typeface="華康儷楷書" panose="03000509000000000000" pitchFamily="65" charset="-120"/>
            </a:endParaRPr>
          </a:p>
          <a:p>
            <a:pPr marL="182563" indent="-182563" algn="just"/>
            <a:r>
              <a:rPr lang="en-US" altLang="zh-TW" sz="1500" kern="100" spc="-100" dirty="0">
                <a:latin typeface="Book Antiqua" panose="02040602050305030304" pitchFamily="18" charset="0"/>
                <a:ea typeface="華康儷楷書" panose="03000509000000000000" pitchFamily="65" charset="-120"/>
              </a:rPr>
              <a:t>3</a:t>
            </a:r>
            <a:r>
              <a:rPr lang="en-US" altLang="zh-TW" sz="1500" kern="100" spc="-100" dirty="0" smtClean="0">
                <a:latin typeface="Book Antiqua" panose="02040602050305030304" pitchFamily="18" charset="0"/>
                <a:ea typeface="華康儷楷書" panose="03000509000000000000" pitchFamily="65" charset="-120"/>
              </a:rPr>
              <a:t>.</a:t>
            </a:r>
            <a:r>
              <a:rPr lang="zh-TW" altLang="en-US" sz="1500" kern="100" spc="-100" dirty="0" smtClean="0">
                <a:latin typeface="Book Antiqua" panose="02040602050305030304" pitchFamily="18" charset="0"/>
                <a:ea typeface="華康儷楷書" panose="03000509000000000000" pitchFamily="65" charset="-120"/>
              </a:rPr>
              <a:t> </a:t>
            </a:r>
            <a:r>
              <a:rPr lang="zh-TW" altLang="en-US" sz="1500" b="1" u="sng" kern="100" spc="-100" dirty="0">
                <a:solidFill>
                  <a:srgbClr val="0000FF"/>
                </a:solidFill>
                <a:latin typeface="Book Antiqua" panose="02040602050305030304" pitchFamily="18" charset="0"/>
                <a:ea typeface="華康儷楷書" panose="03000509000000000000" pitchFamily="65" charset="-120"/>
              </a:rPr>
              <a:t>就讀高中</a:t>
            </a:r>
            <a:r>
              <a:rPr lang="zh-TW" altLang="en-US" sz="1500" kern="100" spc="-100" dirty="0">
                <a:latin typeface="Book Antiqua" panose="02040602050305030304" pitchFamily="18" charset="0"/>
                <a:ea typeface="華康儷楷書" panose="03000509000000000000" pitchFamily="65" charset="-120"/>
              </a:rPr>
              <a:t>於</a:t>
            </a:r>
            <a:r>
              <a:rPr lang="en-US" altLang="zh-TW" sz="1500" u="sng" kern="100" spc="-100" dirty="0" smtClean="0">
                <a:latin typeface="Book Antiqua" panose="02040602050305030304" pitchFamily="18" charset="0"/>
                <a:ea typeface="華康儷楷書" panose="03000509000000000000" pitchFamily="65" charset="-120"/>
              </a:rPr>
              <a:t>112.5.11~12</a:t>
            </a:r>
            <a:r>
              <a:rPr lang="zh-TW" altLang="en-US" sz="1500" kern="100" spc="-100" dirty="0" smtClean="0">
                <a:latin typeface="Book Antiqua" panose="02040602050305030304" pitchFamily="18" charset="0"/>
                <a:ea typeface="華康儷楷書" panose="03000509000000000000" pitchFamily="65" charset="-120"/>
              </a:rPr>
              <a:t>將</a:t>
            </a:r>
            <a:r>
              <a:rPr lang="zh-TW" altLang="en-US" sz="1500" kern="100" spc="-100" dirty="0">
                <a:solidFill>
                  <a:srgbClr val="FF0000"/>
                </a:solidFill>
                <a:latin typeface="Book Antiqua" panose="02040602050305030304" pitchFamily="18" charset="0"/>
                <a:ea typeface="華康儷楷書" panose="03000509000000000000" pitchFamily="65" charset="-120"/>
              </a:rPr>
              <a:t>第</a:t>
            </a:r>
            <a:r>
              <a:rPr lang="en-US" altLang="zh-TW" sz="1500" kern="100" spc="-100" dirty="0">
                <a:solidFill>
                  <a:srgbClr val="FF0000"/>
                </a:solidFill>
                <a:latin typeface="Book Antiqua" panose="02040602050305030304" pitchFamily="18" charset="0"/>
                <a:ea typeface="華康儷楷書" panose="03000509000000000000" pitchFamily="65" charset="-120"/>
              </a:rPr>
              <a:t>5</a:t>
            </a:r>
            <a:r>
              <a:rPr lang="zh-TW" altLang="en-US" sz="1500" kern="100" spc="-100" dirty="0">
                <a:solidFill>
                  <a:srgbClr val="FF0000"/>
                </a:solidFill>
                <a:latin typeface="Book Antiqua" panose="02040602050305030304" pitchFamily="18" charset="0"/>
                <a:ea typeface="華康儷楷書" panose="03000509000000000000" pitchFamily="65" charset="-120"/>
              </a:rPr>
              <a:t>學期</a:t>
            </a:r>
            <a:r>
              <a:rPr lang="zh-TW" altLang="en-US" sz="1500" kern="100" spc="-100" dirty="0">
                <a:latin typeface="Book Antiqua" panose="02040602050305030304" pitchFamily="18" charset="0"/>
                <a:ea typeface="華康儷楷書" panose="03000509000000000000" pitchFamily="65" charset="-120"/>
              </a:rPr>
              <a:t>修正後的修課紀錄</a:t>
            </a:r>
            <a:r>
              <a:rPr lang="en-US" altLang="zh-TW" sz="1500" kern="100" spc="-100" dirty="0">
                <a:latin typeface="Book Antiqua" panose="02040602050305030304" pitchFamily="18" charset="0"/>
                <a:ea typeface="華康儷楷書" panose="03000509000000000000" pitchFamily="65" charset="-120"/>
              </a:rPr>
              <a:t>PDF</a:t>
            </a:r>
            <a:r>
              <a:rPr lang="zh-TW" altLang="en-US" sz="1500" kern="100" spc="-100" dirty="0">
                <a:latin typeface="Book Antiqua" panose="02040602050305030304" pitchFamily="18" charset="0"/>
                <a:ea typeface="華康儷楷書" panose="03000509000000000000" pitchFamily="65" charset="-120"/>
              </a:rPr>
              <a:t>檔，併同第</a:t>
            </a:r>
            <a:r>
              <a:rPr lang="en-US" altLang="zh-TW" sz="1500" kern="100" spc="-100" dirty="0">
                <a:latin typeface="Book Antiqua" panose="02040602050305030304" pitchFamily="18" charset="0"/>
                <a:ea typeface="華康儷楷書" panose="03000509000000000000" pitchFamily="65" charset="-120"/>
              </a:rPr>
              <a:t>6</a:t>
            </a:r>
            <a:r>
              <a:rPr lang="zh-TW" altLang="en-US" sz="1500" kern="100" spc="-100" dirty="0">
                <a:latin typeface="Book Antiqua" panose="02040602050305030304" pitchFamily="18" charset="0"/>
                <a:ea typeface="華康儷楷書" panose="03000509000000000000" pitchFamily="65" charset="-120"/>
              </a:rPr>
              <a:t>個學期修課紀錄</a:t>
            </a:r>
            <a:r>
              <a:rPr lang="en-US" altLang="zh-TW" sz="1500" kern="100" spc="-100" dirty="0">
                <a:latin typeface="Book Antiqua" panose="02040602050305030304" pitchFamily="18" charset="0"/>
                <a:ea typeface="華康儷楷書" panose="03000509000000000000" pitchFamily="65" charset="-120"/>
              </a:rPr>
              <a:t>PDF</a:t>
            </a:r>
            <a:r>
              <a:rPr lang="zh-TW" altLang="en-US" sz="1500" kern="100" spc="-100" dirty="0">
                <a:latin typeface="Book Antiqua" panose="02040602050305030304" pitchFamily="18" charset="0"/>
                <a:ea typeface="華康儷楷書" panose="03000509000000000000" pitchFamily="65" charset="-120"/>
              </a:rPr>
              <a:t>檔案傳予</a:t>
            </a:r>
            <a:r>
              <a:rPr lang="zh-TW" altLang="en-US" sz="1500" b="1" u="sng" kern="100" spc="-100" dirty="0" smtClean="0">
                <a:solidFill>
                  <a:srgbClr val="0000FF"/>
                </a:solidFill>
                <a:latin typeface="Book Antiqua" panose="02040602050305030304" pitchFamily="18" charset="0"/>
                <a:ea typeface="華康儷楷書" panose="03000509000000000000" pitchFamily="65" charset="-120"/>
              </a:rPr>
              <a:t>聯合會</a:t>
            </a:r>
            <a:endParaRPr lang="zh-TW" altLang="en-US" sz="1500" b="1" u="sng" kern="100" spc="-100" dirty="0">
              <a:solidFill>
                <a:srgbClr val="0000FF"/>
              </a:solidFill>
              <a:latin typeface="Book Antiqua" panose="02040602050305030304" pitchFamily="18" charset="0"/>
              <a:ea typeface="華康儷楷書" panose="03000509000000000000" pitchFamily="65" charset="-120"/>
            </a:endParaRPr>
          </a:p>
        </p:txBody>
      </p:sp>
      <p:sp>
        <p:nvSpPr>
          <p:cNvPr id="16" name="矩形 15"/>
          <p:cNvSpPr/>
          <p:nvPr/>
        </p:nvSpPr>
        <p:spPr>
          <a:xfrm>
            <a:off x="5768116" y="5474239"/>
            <a:ext cx="5206265" cy="1015663"/>
          </a:xfrm>
          <a:prstGeom prst="rect">
            <a:avLst/>
          </a:prstGeom>
          <a:solidFill>
            <a:schemeClr val="bg1">
              <a:lumMod val="95000"/>
            </a:schemeClr>
          </a:solidFill>
        </p:spPr>
        <p:txBody>
          <a:bodyPr wrap="square">
            <a:spAutoFit/>
          </a:bodyPr>
          <a:lstStyle/>
          <a:p>
            <a:pPr marL="182563" indent="-182563" algn="just"/>
            <a:r>
              <a:rPr lang="en-US" altLang="zh-TW" sz="1500" kern="100" spc="-100" dirty="0">
                <a:latin typeface="Book Antiqua" panose="02040602050305030304" pitchFamily="18" charset="0"/>
                <a:ea typeface="華康儷楷書" panose="03000509000000000000" pitchFamily="65" charset="-120"/>
              </a:rPr>
              <a:t>1</a:t>
            </a:r>
            <a:r>
              <a:rPr lang="en-US" altLang="zh-TW" sz="1500" kern="100" spc="-100" dirty="0" smtClean="0">
                <a:latin typeface="Book Antiqua" panose="02040602050305030304" pitchFamily="18" charset="0"/>
                <a:ea typeface="華康儷楷書" panose="03000509000000000000" pitchFamily="65" charset="-120"/>
              </a:rPr>
              <a:t>.</a:t>
            </a:r>
            <a:r>
              <a:rPr lang="zh-TW" altLang="en-US" sz="1500" kern="100" spc="-100" dirty="0">
                <a:latin typeface="Book Antiqua" panose="02040602050305030304" pitchFamily="18" charset="0"/>
                <a:ea typeface="華康儷楷書" panose="03000509000000000000" pitchFamily="65" charset="-120"/>
              </a:rPr>
              <a:t>申請</a:t>
            </a:r>
            <a:r>
              <a:rPr lang="zh-TW" altLang="en-US" sz="1500" kern="100" spc="-100" dirty="0" smtClean="0">
                <a:latin typeface="Book Antiqua" panose="02040602050305030304" pitchFamily="18" charset="0"/>
                <a:ea typeface="華康儷楷書" panose="03000509000000000000" pitchFamily="65" charset="-120"/>
              </a:rPr>
              <a:t>生</a:t>
            </a:r>
            <a:r>
              <a:rPr lang="zh-TW" altLang="en-US" sz="1500" kern="100" spc="-100" dirty="0">
                <a:latin typeface="Book Antiqua" panose="02040602050305030304" pitchFamily="18" charset="0"/>
                <a:ea typeface="華康儷楷書" panose="03000509000000000000" pitchFamily="65" charset="-120"/>
              </a:rPr>
              <a:t>對於</a:t>
            </a:r>
            <a:r>
              <a:rPr lang="zh-TW" altLang="en-US" sz="1500" kern="100" spc="-100" dirty="0">
                <a:solidFill>
                  <a:srgbClr val="FF0000"/>
                </a:solidFill>
                <a:latin typeface="Book Antiqua" panose="02040602050305030304" pitchFamily="18" charset="0"/>
                <a:ea typeface="華康儷楷書" panose="03000509000000000000" pitchFamily="65" charset="-120"/>
              </a:rPr>
              <a:t>第</a:t>
            </a:r>
            <a:r>
              <a:rPr lang="en-US" altLang="zh-TW" sz="1500" kern="100" spc="-100" dirty="0">
                <a:solidFill>
                  <a:srgbClr val="FF0000"/>
                </a:solidFill>
                <a:latin typeface="Book Antiqua" panose="02040602050305030304" pitchFamily="18" charset="0"/>
                <a:ea typeface="華康儷楷書" panose="03000509000000000000" pitchFamily="65" charset="-120"/>
              </a:rPr>
              <a:t>6</a:t>
            </a:r>
            <a:r>
              <a:rPr lang="zh-TW" altLang="en-US" sz="1500" kern="100" spc="-100" dirty="0">
                <a:solidFill>
                  <a:srgbClr val="FF0000"/>
                </a:solidFill>
                <a:latin typeface="Book Antiqua" panose="02040602050305030304" pitchFamily="18" charset="0"/>
                <a:ea typeface="華康儷楷書" panose="03000509000000000000" pitchFamily="65" charset="-120"/>
              </a:rPr>
              <a:t>學期</a:t>
            </a:r>
            <a:r>
              <a:rPr lang="zh-TW" altLang="en-US" sz="1500" kern="100" spc="-100" dirty="0">
                <a:latin typeface="Book Antiqua" panose="02040602050305030304" pitchFamily="18" charset="0"/>
                <a:ea typeface="華康儷楷書" panose="03000509000000000000" pitchFamily="65" charset="-120"/>
              </a:rPr>
              <a:t>修課紀錄</a:t>
            </a:r>
            <a:r>
              <a:rPr lang="en-US" altLang="zh-TW" sz="1500" kern="100" spc="-100" dirty="0">
                <a:latin typeface="Book Antiqua" panose="02040602050305030304" pitchFamily="18" charset="0"/>
                <a:ea typeface="華康儷楷書" panose="03000509000000000000" pitchFamily="65" charset="-120"/>
              </a:rPr>
              <a:t>PDF</a:t>
            </a:r>
            <a:r>
              <a:rPr lang="zh-TW" altLang="en-US" sz="1500" kern="100" spc="-100" dirty="0">
                <a:latin typeface="Book Antiqua" panose="02040602050305030304" pitchFamily="18" charset="0"/>
                <a:ea typeface="華康儷楷書" panose="03000509000000000000" pitchFamily="65" charset="-120"/>
              </a:rPr>
              <a:t>檔若有疑義時，須於</a:t>
            </a:r>
            <a:r>
              <a:rPr lang="en-US" altLang="zh-TW" sz="1500" u="sng" kern="100" spc="-100" dirty="0" smtClean="0">
                <a:latin typeface="Book Antiqua" panose="02040602050305030304" pitchFamily="18" charset="0"/>
                <a:ea typeface="華康儷楷書" panose="03000509000000000000" pitchFamily="65" charset="-120"/>
              </a:rPr>
              <a:t>112.5.15~16</a:t>
            </a:r>
            <a:r>
              <a:rPr lang="zh-TW" altLang="en-US" sz="1500" kern="100" spc="-100" dirty="0" smtClean="0">
                <a:latin typeface="Book Antiqua" panose="02040602050305030304" pitchFamily="18" charset="0"/>
                <a:ea typeface="華康儷楷書" panose="03000509000000000000" pitchFamily="65" charset="-120"/>
              </a:rPr>
              <a:t>向</a:t>
            </a:r>
            <a:r>
              <a:rPr lang="zh-TW" altLang="en-US" sz="1500" b="1" u="sng" kern="100" spc="-100" dirty="0">
                <a:solidFill>
                  <a:srgbClr val="0000FF"/>
                </a:solidFill>
                <a:latin typeface="Book Antiqua" panose="02040602050305030304" pitchFamily="18" charset="0"/>
                <a:ea typeface="華康儷楷書" panose="03000509000000000000" pitchFamily="65" charset="-120"/>
              </a:rPr>
              <a:t>就讀高中</a:t>
            </a:r>
            <a:r>
              <a:rPr lang="zh-TW" altLang="en-US" sz="1500" kern="100" spc="-100" dirty="0">
                <a:latin typeface="Book Antiqua" panose="02040602050305030304" pitchFamily="18" charset="0"/>
                <a:ea typeface="華康儷楷書" panose="03000509000000000000" pitchFamily="65" charset="-120"/>
              </a:rPr>
              <a:t>提出</a:t>
            </a:r>
            <a:r>
              <a:rPr lang="zh-TW" altLang="en-US" sz="1500" kern="100" spc="-100" dirty="0" smtClean="0">
                <a:latin typeface="Book Antiqua" panose="02040602050305030304" pitchFamily="18" charset="0"/>
                <a:ea typeface="華康儷楷書" panose="03000509000000000000" pitchFamily="65" charset="-120"/>
              </a:rPr>
              <a:t>異議</a:t>
            </a:r>
            <a:endParaRPr lang="en-US" altLang="zh-TW" sz="1500" kern="100" spc="-100" dirty="0">
              <a:latin typeface="Book Antiqua" panose="02040602050305030304" pitchFamily="18" charset="0"/>
              <a:ea typeface="華康儷楷書" panose="03000509000000000000" pitchFamily="65" charset="-120"/>
            </a:endParaRPr>
          </a:p>
          <a:p>
            <a:pPr marL="182563" indent="-182563" algn="just"/>
            <a:r>
              <a:rPr lang="en-US" altLang="zh-TW" sz="1500" kern="100" spc="-100" dirty="0">
                <a:latin typeface="Book Antiqua" panose="02040602050305030304" pitchFamily="18" charset="0"/>
                <a:ea typeface="華康儷楷書" panose="03000509000000000000" pitchFamily="65" charset="-120"/>
              </a:rPr>
              <a:t>2.</a:t>
            </a:r>
            <a:r>
              <a:rPr lang="zh-TW" altLang="en-US" sz="1500" kern="100" spc="-100" dirty="0">
                <a:latin typeface="Book Antiqua" panose="02040602050305030304" pitchFamily="18" charset="0"/>
                <a:ea typeface="華康儷楷書" panose="03000509000000000000" pitchFamily="65" charset="-120"/>
              </a:rPr>
              <a:t> </a:t>
            </a:r>
            <a:r>
              <a:rPr lang="zh-TW" altLang="en-US" sz="1500" b="1" u="sng" kern="100" spc="-100" dirty="0">
                <a:solidFill>
                  <a:srgbClr val="0000FF"/>
                </a:solidFill>
                <a:latin typeface="Book Antiqua" panose="02040602050305030304" pitchFamily="18" charset="0"/>
                <a:ea typeface="華康儷楷書" panose="03000509000000000000" pitchFamily="65" charset="-120"/>
              </a:rPr>
              <a:t>就讀高中</a:t>
            </a:r>
            <a:r>
              <a:rPr lang="zh-TW" altLang="en-US" sz="1500" kern="100" spc="-100" dirty="0">
                <a:latin typeface="Book Antiqua" panose="02040602050305030304" pitchFamily="18" charset="0"/>
                <a:ea typeface="華康儷楷書" panose="03000509000000000000" pitchFamily="65" charset="-120"/>
              </a:rPr>
              <a:t>認有不可歸責於申請生之事由，正式函文予</a:t>
            </a:r>
            <a:r>
              <a:rPr lang="zh-TW" altLang="en-US" sz="1500" b="1" u="sng" kern="100" spc="-100" dirty="0">
                <a:solidFill>
                  <a:srgbClr val="0000FF"/>
                </a:solidFill>
                <a:latin typeface="Book Antiqua" panose="02040602050305030304" pitchFamily="18" charset="0"/>
                <a:ea typeface="華康儷楷書" panose="03000509000000000000" pitchFamily="65" charset="-120"/>
              </a:rPr>
              <a:t>報名校系</a:t>
            </a:r>
            <a:r>
              <a:rPr lang="zh-TW" altLang="en-US" sz="1500" kern="100" spc="-100" dirty="0">
                <a:latin typeface="Book Antiqua" panose="02040602050305030304" pitchFamily="18" charset="0"/>
                <a:ea typeface="華康儷楷書" panose="03000509000000000000" pitchFamily="65" charset="-120"/>
              </a:rPr>
              <a:t>請求</a:t>
            </a:r>
            <a:r>
              <a:rPr lang="zh-TW" altLang="en-US" sz="1500" kern="100" spc="-100" dirty="0" smtClean="0">
                <a:latin typeface="Book Antiqua" panose="02040602050305030304" pitchFamily="18" charset="0"/>
                <a:ea typeface="華康儷楷書" panose="03000509000000000000" pitchFamily="65" charset="-120"/>
              </a:rPr>
              <a:t>更正</a:t>
            </a:r>
            <a:endParaRPr lang="zh-TW" altLang="en-US" sz="1500" kern="100" spc="-100" dirty="0">
              <a:latin typeface="Book Antiqua" panose="02040602050305030304" pitchFamily="18" charset="0"/>
              <a:ea typeface="華康儷楷書" panose="03000509000000000000" pitchFamily="65" charset="-120"/>
            </a:endParaRPr>
          </a:p>
        </p:txBody>
      </p:sp>
      <p:sp>
        <p:nvSpPr>
          <p:cNvPr id="25" name="向右箭號 24"/>
          <p:cNvSpPr/>
          <p:nvPr/>
        </p:nvSpPr>
        <p:spPr>
          <a:xfrm>
            <a:off x="5391904" y="3598450"/>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26" name="向右箭號 25"/>
          <p:cNvSpPr/>
          <p:nvPr/>
        </p:nvSpPr>
        <p:spPr>
          <a:xfrm>
            <a:off x="5391904" y="5886262"/>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18" name="矩形 17"/>
          <p:cNvSpPr/>
          <p:nvPr/>
        </p:nvSpPr>
        <p:spPr>
          <a:xfrm>
            <a:off x="1291108" y="888520"/>
            <a:ext cx="9931858" cy="568481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693262" y="937075"/>
            <a:ext cx="4451402"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練習</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版</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112.4.13</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10:00~112.4.19</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
        <p:nvSpPr>
          <p:cNvPr id="21" name="矩形 20"/>
          <p:cNvSpPr/>
          <p:nvPr/>
        </p:nvSpPr>
        <p:spPr>
          <a:xfrm>
            <a:off x="5778595" y="2660203"/>
            <a:ext cx="4063212"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正</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式</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版系統開放時間：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112.5.4</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10:00~112.5.10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
        <p:nvSpPr>
          <p:cNvPr id="27" name="矩形 26"/>
          <p:cNvSpPr/>
          <p:nvPr/>
        </p:nvSpPr>
        <p:spPr>
          <a:xfrm>
            <a:off x="5693262" y="5151270"/>
            <a:ext cx="5355974"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第六</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學期修課紀錄</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112.5.15</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10:00~112.5.16</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17:00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Tree>
    <p:extLst>
      <p:ext uri="{BB962C8B-B14F-4D97-AF65-F5344CB8AC3E}">
        <p14:creationId xmlns:p14="http://schemas.microsoft.com/office/powerpoint/2010/main" val="1523419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FD9D296-0923-4B30-8558-81C121D8C7E7}" type="slidenum">
              <a:rPr lang="zh-TW" altLang="en-US" smtClean="0"/>
              <a:pPr/>
              <a:t>16</a:t>
            </a:fld>
            <a:endParaRPr lang="zh-TW" altLang="en-US" dirty="0"/>
          </a:p>
        </p:txBody>
      </p:sp>
      <p:sp>
        <p:nvSpPr>
          <p:cNvPr id="5" name="標題 1"/>
          <p:cNvSpPr>
            <a:spLocks noGrp="1"/>
          </p:cNvSpPr>
          <p:nvPr>
            <p:ph type="title"/>
          </p:nvPr>
        </p:nvSpPr>
        <p:spPr>
          <a:xfrm>
            <a:off x="0" y="83462"/>
            <a:ext cx="12192000" cy="624206"/>
          </a:xfrm>
        </p:spPr>
        <p:txBody>
          <a:bodyPr>
            <a:normAutofit/>
          </a:bodyPr>
          <a:lstStyle/>
          <a:p>
            <a:pPr algn="ctr"/>
            <a:r>
              <a:rPr lang="zh-TW" altLang="en-US" sz="2800" b="1" spc="-75" dirty="0">
                <a:solidFill>
                  <a:prstClr val="black"/>
                </a:solidFill>
                <a:latin typeface="Book Antiqua" panose="02040602050305030304" pitchFamily="18" charset="0"/>
                <a:ea typeface="華康儷楷書" panose="03000509000000000000" pitchFamily="65" charset="-120"/>
              </a:rPr>
              <a:t>學習歷程中央資料庫資料釋出之招生單位作業流程</a:t>
            </a:r>
            <a:r>
              <a:rPr lang="en-US" altLang="zh-TW" sz="2800" b="1" spc="-75" dirty="0">
                <a:solidFill>
                  <a:prstClr val="black"/>
                </a:solidFill>
                <a:latin typeface="Book Antiqua" panose="02040602050305030304" pitchFamily="18" charset="0"/>
                <a:ea typeface="華康儷楷書" panose="03000509000000000000" pitchFamily="65" charset="-120"/>
              </a:rPr>
              <a:t>~</a:t>
            </a:r>
            <a:r>
              <a:rPr lang="zh-TW" altLang="en-US" sz="2800" b="1" spc="-75" dirty="0">
                <a:solidFill>
                  <a:prstClr val="black"/>
                </a:solidFill>
                <a:latin typeface="Book Antiqua" panose="02040602050305030304" pitchFamily="18" charset="0"/>
                <a:ea typeface="華康儷楷書" panose="03000509000000000000" pitchFamily="65" charset="-120"/>
              </a:rPr>
              <a:t>四技二專</a:t>
            </a:r>
            <a:r>
              <a:rPr lang="zh-TW" altLang="en-US" sz="2800" b="1" u="sng" spc="-75" dirty="0">
                <a:solidFill>
                  <a:srgbClr val="FF0000"/>
                </a:solidFill>
                <a:latin typeface="Book Antiqua" panose="02040602050305030304" pitchFamily="18" charset="0"/>
                <a:ea typeface="華康儷楷書" panose="03000509000000000000" pitchFamily="65" charset="-120"/>
              </a:rPr>
              <a:t>甄選入學</a:t>
            </a:r>
          </a:p>
        </p:txBody>
      </p:sp>
      <p:sp>
        <p:nvSpPr>
          <p:cNvPr id="19" name="文字方塊 18"/>
          <p:cNvSpPr txBox="1"/>
          <p:nvPr/>
        </p:nvSpPr>
        <p:spPr>
          <a:xfrm>
            <a:off x="4795519" y="2528005"/>
            <a:ext cx="4231249" cy="523220"/>
          </a:xfrm>
          <a:prstGeom prst="rect">
            <a:avLst/>
          </a:prstGeom>
          <a:noFill/>
          <a:ln>
            <a:noFill/>
          </a:ln>
        </p:spPr>
        <p:txBody>
          <a:bodyPr vert="horz" wrap="square">
            <a:spAutoFit/>
          </a:bodyPr>
          <a:lstStyle/>
          <a:p>
            <a:pPr>
              <a:defRPr/>
            </a:pPr>
            <a:r>
              <a:rPr lang="zh-TW" altLang="en-US" sz="2800" spc="-75" dirty="0">
                <a:solidFill>
                  <a:srgbClr val="C00000"/>
                </a:solidFill>
                <a:latin typeface="Book Antiqua" panose="02040602050305030304" pitchFamily="18" charset="0"/>
                <a:ea typeface="華康儷楷書" panose="03000509000000000000" pitchFamily="65" charset="-120"/>
                <a:cs typeface="+mj-cs"/>
              </a:rPr>
              <a:t>考生報名資格及身分審查</a:t>
            </a:r>
          </a:p>
        </p:txBody>
      </p:sp>
      <p:sp>
        <p:nvSpPr>
          <p:cNvPr id="20" name="文字方塊 19"/>
          <p:cNvSpPr txBox="1"/>
          <p:nvPr/>
        </p:nvSpPr>
        <p:spPr>
          <a:xfrm>
            <a:off x="4871992" y="914974"/>
            <a:ext cx="6523502" cy="871272"/>
          </a:xfrm>
          <a:prstGeom prst="rect">
            <a:avLst/>
          </a:prstGeom>
          <a:no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zh-TW"/>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TW" altLang="en-US" sz="2100" spc="-75" dirty="0">
                <a:solidFill>
                  <a:prstClr val="black"/>
                </a:solidFill>
                <a:latin typeface="Book Antiqua" panose="02040602050305030304" pitchFamily="18" charset="0"/>
                <a:ea typeface="華康儷楷書" panose="03000509000000000000" pitchFamily="65" charset="-120"/>
                <a:cs typeface="+mj-cs"/>
              </a:rPr>
              <a:t>考生學習歷程中央資料庫釋出資料</a:t>
            </a:r>
            <a:r>
              <a:rPr lang="en-US" altLang="zh-TW" sz="2100" spc="-75" dirty="0">
                <a:solidFill>
                  <a:prstClr val="black"/>
                </a:solidFill>
                <a:latin typeface="Book Antiqua" panose="02040602050305030304" pitchFamily="18" charset="0"/>
                <a:ea typeface="華康儷楷書" panose="03000509000000000000" pitchFamily="65" charset="-120"/>
                <a:cs typeface="+mj-cs"/>
              </a:rPr>
              <a:t>(EP</a:t>
            </a:r>
            <a:r>
              <a:rPr lang="zh-TW" altLang="en-US" sz="2100" spc="-75" dirty="0">
                <a:solidFill>
                  <a:prstClr val="black"/>
                </a:solidFill>
                <a:latin typeface="Book Antiqua" panose="02040602050305030304" pitchFamily="18" charset="0"/>
                <a:ea typeface="華康儷楷書" panose="03000509000000000000" pitchFamily="65" charset="-120"/>
                <a:cs typeface="+mj-cs"/>
              </a:rPr>
              <a:t>檔案</a:t>
            </a:r>
            <a:r>
              <a:rPr lang="en-US" altLang="zh-TW" sz="2100" spc="-75" dirty="0">
                <a:solidFill>
                  <a:prstClr val="black"/>
                </a:solidFill>
                <a:latin typeface="Book Antiqua" panose="02040602050305030304" pitchFamily="18" charset="0"/>
                <a:ea typeface="華康儷楷書" panose="03000509000000000000" pitchFamily="65" charset="-120"/>
                <a:cs typeface="+mj-cs"/>
              </a:rPr>
              <a:t>)</a:t>
            </a:r>
            <a:r>
              <a:rPr lang="zh-TW" altLang="en-US" sz="2100" spc="-75" dirty="0">
                <a:solidFill>
                  <a:prstClr val="black"/>
                </a:solidFill>
                <a:latin typeface="Book Antiqua" panose="02040602050305030304" pitchFamily="18" charset="0"/>
                <a:ea typeface="華康儷楷書" panose="03000509000000000000" pitchFamily="65" charset="-120"/>
                <a:cs typeface="+mj-cs"/>
              </a:rPr>
              <a:t>查看；</a:t>
            </a:r>
            <a:endParaRPr lang="en-US" altLang="zh-TW" sz="2100" spc="-75" dirty="0">
              <a:solidFill>
                <a:prstClr val="black"/>
              </a:solidFill>
              <a:latin typeface="Book Antiqua" panose="02040602050305030304" pitchFamily="18" charset="0"/>
              <a:ea typeface="華康儷楷書" panose="03000509000000000000" pitchFamily="65" charset="-120"/>
              <a:cs typeface="+mj-cs"/>
            </a:endParaRPr>
          </a:p>
          <a:p>
            <a:pPr algn="l"/>
            <a:r>
              <a:rPr lang="zh-TW" altLang="en-US" sz="2100" spc="-75" dirty="0">
                <a:solidFill>
                  <a:srgbClr val="C00000"/>
                </a:solidFill>
                <a:latin typeface="Book Antiqua" panose="02040602050305030304" pitchFamily="18" charset="0"/>
                <a:ea typeface="華康儷楷書" panose="03000509000000000000" pitchFamily="65" charset="-120"/>
                <a:cs typeface="+mj-cs"/>
              </a:rPr>
              <a:t>學習歷程中央資料庫釋出資料</a:t>
            </a:r>
            <a:r>
              <a:rPr lang="en-US" altLang="zh-TW" sz="2100" spc="-75" dirty="0">
                <a:solidFill>
                  <a:srgbClr val="C00000"/>
                </a:solidFill>
                <a:latin typeface="Book Antiqua" panose="02040602050305030304" pitchFamily="18" charset="0"/>
                <a:ea typeface="華康儷楷書" panose="03000509000000000000" pitchFamily="65" charset="-120"/>
                <a:cs typeface="+mj-cs"/>
              </a:rPr>
              <a:t>(</a:t>
            </a:r>
            <a:r>
              <a:rPr lang="zh-TW" altLang="en-US" sz="2100" spc="-75" dirty="0">
                <a:solidFill>
                  <a:srgbClr val="C00000"/>
                </a:solidFill>
                <a:latin typeface="Book Antiqua" panose="02040602050305030304" pitchFamily="18" charset="0"/>
                <a:ea typeface="華康儷楷書" panose="03000509000000000000" pitchFamily="65" charset="-120"/>
                <a:cs typeface="+mj-cs"/>
              </a:rPr>
              <a:t>檔案</a:t>
            </a:r>
            <a:r>
              <a:rPr lang="en-US" altLang="zh-TW" sz="2100" spc="-75" dirty="0">
                <a:solidFill>
                  <a:srgbClr val="C00000"/>
                </a:solidFill>
                <a:latin typeface="Book Antiqua" panose="02040602050305030304" pitchFamily="18" charset="0"/>
                <a:ea typeface="華康儷楷書" panose="03000509000000000000" pitchFamily="65" charset="-120"/>
                <a:cs typeface="+mj-cs"/>
              </a:rPr>
              <a:t>)</a:t>
            </a:r>
            <a:r>
              <a:rPr lang="zh-TW" altLang="en-US" sz="2100" spc="-75" dirty="0" smtClean="0">
                <a:solidFill>
                  <a:srgbClr val="C00000"/>
                </a:solidFill>
                <a:latin typeface="Book Antiqua" panose="02040602050305030304" pitchFamily="18" charset="0"/>
                <a:ea typeface="華康儷楷書" panose="03000509000000000000" pitchFamily="65" charset="-120"/>
                <a:cs typeface="+mj-cs"/>
              </a:rPr>
              <a:t>查看系統</a:t>
            </a:r>
            <a:r>
              <a:rPr lang="zh-TW" altLang="en-US" sz="2100" spc="-75" dirty="0" smtClean="0">
                <a:solidFill>
                  <a:prstClr val="black"/>
                </a:solidFill>
                <a:latin typeface="Book Antiqua" panose="02040602050305030304" pitchFamily="18" charset="0"/>
                <a:ea typeface="華康儷楷書" panose="03000509000000000000" pitchFamily="65" charset="-120"/>
                <a:cs typeface="+mj-cs"/>
              </a:rPr>
              <a:t>開放 </a:t>
            </a:r>
            <a:endParaRPr lang="zh-TW" altLang="en-US" sz="2100" spc="-75" dirty="0">
              <a:solidFill>
                <a:prstClr val="black"/>
              </a:solidFill>
              <a:latin typeface="Book Antiqua" panose="02040602050305030304" pitchFamily="18" charset="0"/>
              <a:ea typeface="華康儷楷書" panose="03000509000000000000" pitchFamily="65" charset="-120"/>
              <a:cs typeface="+mj-cs"/>
            </a:endParaRPr>
          </a:p>
        </p:txBody>
      </p:sp>
      <p:sp>
        <p:nvSpPr>
          <p:cNvPr id="23" name="文字方塊 22"/>
          <p:cNvSpPr txBox="1"/>
          <p:nvPr/>
        </p:nvSpPr>
        <p:spPr>
          <a:xfrm>
            <a:off x="7076913" y="4744036"/>
            <a:ext cx="4584163" cy="738664"/>
          </a:xfrm>
          <a:prstGeom prst="rect">
            <a:avLst/>
          </a:prstGeom>
          <a:noFill/>
          <a:ln>
            <a:noFill/>
          </a:ln>
        </p:spPr>
        <p:txBody>
          <a:bodyPr vert="horz" wrap="square">
            <a:spAutoFit/>
          </a:bodyPr>
          <a:lstStyle>
            <a:defPPr>
              <a:defRPr lang="zh-TW"/>
            </a:defPPr>
            <a:lvl1pPr algn="ctr">
              <a:defRPr>
                <a:latin typeface="+mn-ea"/>
                <a:ea typeface="+mn-ea"/>
                <a:cs typeface="華康儷楷書" panose="03000509000000000000" pitchFamily="65" charset="-120"/>
              </a:defRPr>
            </a:lvl1pPr>
          </a:lstStyle>
          <a:p>
            <a:pPr algn="l"/>
            <a:r>
              <a:rPr lang="en-US" altLang="zh-TW" sz="2100" spc="-75" dirty="0">
                <a:solidFill>
                  <a:prstClr val="black"/>
                </a:solidFill>
                <a:latin typeface="Book Antiqua" panose="02040602050305030304" pitchFamily="18" charset="0"/>
                <a:ea typeface="華康儷楷書" panose="03000509000000000000" pitchFamily="65" charset="-120"/>
                <a:cs typeface="+mj-cs"/>
              </a:rPr>
              <a:t>1.</a:t>
            </a:r>
            <a:r>
              <a:rPr lang="zh-TW" altLang="zh-TW" sz="2100" spc="-75" dirty="0">
                <a:solidFill>
                  <a:prstClr val="black"/>
                </a:solidFill>
                <a:latin typeface="Book Antiqua" panose="02040602050305030304" pitchFamily="18" charset="0"/>
                <a:ea typeface="華康儷楷書" panose="03000509000000000000" pitchFamily="65" charset="-120"/>
                <a:cs typeface="+mj-cs"/>
              </a:rPr>
              <a:t>網路上傳</a:t>
            </a:r>
            <a:r>
              <a:rPr lang="en-US" altLang="zh-TW" sz="2100" spc="-75" dirty="0">
                <a:solidFill>
                  <a:prstClr val="black"/>
                </a:solidFill>
                <a:latin typeface="Book Antiqua" panose="02040602050305030304" pitchFamily="18" charset="0"/>
                <a:ea typeface="華康儷楷書" panose="03000509000000000000" pitchFamily="65" charset="-120"/>
                <a:cs typeface="+mj-cs"/>
              </a:rPr>
              <a:t>(</a:t>
            </a:r>
            <a:r>
              <a:rPr lang="zh-TW" altLang="zh-TW" sz="2100" spc="-75" dirty="0">
                <a:solidFill>
                  <a:prstClr val="black"/>
                </a:solidFill>
                <a:latin typeface="Book Antiqua" panose="02040602050305030304" pitchFamily="18" charset="0"/>
                <a:ea typeface="華康儷楷書" panose="03000509000000000000" pitchFamily="65" charset="-120"/>
                <a:cs typeface="+mj-cs"/>
              </a:rPr>
              <a:t>或勾選</a:t>
            </a:r>
            <a:r>
              <a:rPr lang="en-US" altLang="zh-TW" sz="2100" spc="-75" dirty="0">
                <a:solidFill>
                  <a:prstClr val="black"/>
                </a:solidFill>
                <a:latin typeface="Book Antiqua" panose="02040602050305030304" pitchFamily="18" charset="0"/>
                <a:ea typeface="華康儷楷書" panose="03000509000000000000" pitchFamily="65" charset="-120"/>
                <a:cs typeface="+mj-cs"/>
              </a:rPr>
              <a:t>)</a:t>
            </a:r>
            <a:r>
              <a:rPr lang="zh-TW" altLang="zh-TW" sz="2100" spc="-75" dirty="0">
                <a:solidFill>
                  <a:prstClr val="black"/>
                </a:solidFill>
                <a:latin typeface="Book Antiqua" panose="02040602050305030304" pitchFamily="18" charset="0"/>
                <a:ea typeface="華康儷楷書" panose="03000509000000000000" pitchFamily="65" charset="-120"/>
                <a:cs typeface="+mj-cs"/>
              </a:rPr>
              <a:t>學習歷程備審資料</a:t>
            </a:r>
            <a:endParaRPr lang="en-US" altLang="zh-TW" sz="2100" spc="-75" dirty="0">
              <a:solidFill>
                <a:prstClr val="black"/>
              </a:solidFill>
              <a:latin typeface="Book Antiqua" panose="02040602050305030304" pitchFamily="18" charset="0"/>
              <a:ea typeface="華康儷楷書" panose="03000509000000000000" pitchFamily="65" charset="-120"/>
              <a:cs typeface="+mj-cs"/>
            </a:endParaRPr>
          </a:p>
          <a:p>
            <a:pPr algn="l"/>
            <a:r>
              <a:rPr lang="en-US" altLang="zh-TW" sz="2100" spc="-75" dirty="0">
                <a:solidFill>
                  <a:prstClr val="black"/>
                </a:solidFill>
                <a:latin typeface="Book Antiqua" panose="02040602050305030304" pitchFamily="18" charset="0"/>
                <a:ea typeface="華康儷楷書" panose="03000509000000000000" pitchFamily="65" charset="-120"/>
                <a:cs typeface="+mj-cs"/>
              </a:rPr>
              <a:t>2.</a:t>
            </a:r>
            <a:r>
              <a:rPr lang="zh-TW" altLang="en-US" sz="2100" spc="-75" dirty="0">
                <a:solidFill>
                  <a:prstClr val="black"/>
                </a:solidFill>
                <a:latin typeface="Book Antiqua" panose="02040602050305030304" pitchFamily="18" charset="0"/>
                <a:ea typeface="華康儷楷書" panose="03000509000000000000" pitchFamily="65" charset="-120"/>
                <a:cs typeface="+mj-cs"/>
              </a:rPr>
              <a:t>繳交指定項目甄試費用</a:t>
            </a:r>
            <a:endParaRPr lang="zh-TW" altLang="en-US" dirty="0">
              <a:latin typeface="華康儷楷書" panose="03000509000000000000" pitchFamily="65" charset="-120"/>
              <a:ea typeface="華康儷楷書" panose="03000509000000000000" pitchFamily="65" charset="-120"/>
            </a:endParaRPr>
          </a:p>
        </p:txBody>
      </p:sp>
      <p:sp>
        <p:nvSpPr>
          <p:cNvPr id="24" name="矩形 23"/>
          <p:cNvSpPr/>
          <p:nvPr/>
        </p:nvSpPr>
        <p:spPr>
          <a:xfrm>
            <a:off x="1325206" y="2572967"/>
            <a:ext cx="2582049" cy="646331"/>
          </a:xfrm>
          <a:prstGeom prst="rect">
            <a:avLst/>
          </a:prstGeom>
        </p:spPr>
        <p:txBody>
          <a:bodyPr wrap="square">
            <a:spAutoFit/>
          </a:bodyPr>
          <a:lstStyle/>
          <a:p>
            <a:pPr algn="just">
              <a:spcAft>
                <a:spcPts val="0"/>
              </a:spcAft>
            </a:pP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112.4.20(</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四</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10:00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起</a:t>
            </a:r>
          </a:p>
          <a:p>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112.5.3(</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三</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)17:00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止</a:t>
            </a:r>
            <a:endParaRPr lang="zh-TW" altLang="en-US" kern="0" spc="-30" dirty="0">
              <a:solidFill>
                <a:schemeClr val="accent4">
                  <a:lumMod val="75000"/>
                </a:schemeClr>
              </a:solidFill>
              <a:latin typeface="Times New Roman" panose="02020603050405020304" pitchFamily="18" charset="0"/>
              <a:ea typeface="標楷體" panose="03000509000000000000" pitchFamily="65" charset="-120"/>
            </a:endParaRPr>
          </a:p>
        </p:txBody>
      </p:sp>
      <p:sp>
        <p:nvSpPr>
          <p:cNvPr id="26" name="矩形 25"/>
          <p:cNvSpPr/>
          <p:nvPr/>
        </p:nvSpPr>
        <p:spPr>
          <a:xfrm>
            <a:off x="1325206" y="977707"/>
            <a:ext cx="2582049" cy="646331"/>
          </a:xfrm>
          <a:prstGeom prst="rect">
            <a:avLst/>
          </a:prstGeom>
        </p:spPr>
        <p:txBody>
          <a:bodyPr wrap="square">
            <a:spAutoFit/>
          </a:bodyPr>
          <a:lstStyle/>
          <a:p>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112.4.13(</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四</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10:00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起</a:t>
            </a:r>
          </a:p>
          <a:p>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112.4.19(</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三</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21:00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止</a:t>
            </a:r>
            <a:endParaRPr lang="zh-TW" altLang="en-US" kern="0" spc="-30" dirty="0">
              <a:solidFill>
                <a:schemeClr val="accent4">
                  <a:lumMod val="75000"/>
                </a:schemeClr>
              </a:solidFill>
              <a:latin typeface="Times New Roman" panose="02020603050405020304" pitchFamily="18" charset="0"/>
              <a:ea typeface="標楷體" panose="03000509000000000000" pitchFamily="65" charset="-120"/>
            </a:endParaRPr>
          </a:p>
        </p:txBody>
      </p:sp>
      <p:sp>
        <p:nvSpPr>
          <p:cNvPr id="27" name="矩形 26"/>
          <p:cNvSpPr/>
          <p:nvPr/>
        </p:nvSpPr>
        <p:spPr>
          <a:xfrm>
            <a:off x="1325206" y="4977605"/>
            <a:ext cx="2863336" cy="1069524"/>
          </a:xfrm>
          <a:prstGeom prst="rect">
            <a:avLst/>
          </a:prstGeom>
        </p:spPr>
        <p:txBody>
          <a:bodyPr wrap="square">
            <a:spAutoFit/>
          </a:bodyPr>
          <a:lstStyle/>
          <a:p>
            <a:pPr>
              <a:lnSpc>
                <a:spcPct val="75000"/>
              </a:lnSpc>
              <a:spcAft>
                <a:spcPts val="0"/>
              </a:spcAft>
            </a:pP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各校自訂</a:t>
            </a:r>
            <a:endParaRPr lang="en-US" altLang="zh-TW" kern="0" spc="-30" dirty="0">
              <a:solidFill>
                <a:schemeClr val="accent4">
                  <a:lumMod val="75000"/>
                </a:schemeClr>
              </a:solidFill>
              <a:latin typeface="Times New Roman" panose="02020603050405020304" pitchFamily="18" charset="0"/>
              <a:ea typeface="標楷體" panose="03000509000000000000" pitchFamily="65" charset="-120"/>
            </a:endParaRPr>
          </a:p>
          <a:p>
            <a:pPr>
              <a:lnSpc>
                <a:spcPct val="75000"/>
              </a:lnSpc>
              <a:spcAft>
                <a:spcPts val="0"/>
              </a:spcAft>
            </a:pP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詳見招生學校甄選辦法</a:t>
            </a:r>
            <a:endParaRPr lang="zh-TW" altLang="zh-TW" kern="100" dirty="0">
              <a:solidFill>
                <a:schemeClr val="accent4">
                  <a:lumMod val="75000"/>
                </a:schemeClr>
              </a:solidFill>
              <a:latin typeface="Times New Roman" panose="02020603050405020304" pitchFamily="18" charset="0"/>
            </a:endParaRPr>
          </a:p>
          <a:p>
            <a:pPr algn="just">
              <a:lnSpc>
                <a:spcPct val="75000"/>
              </a:lnSpc>
              <a:spcBef>
                <a:spcPts val="600"/>
              </a:spcBef>
              <a:spcAft>
                <a:spcPts val="0"/>
              </a:spcAft>
            </a:pP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112.6.8(</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四</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)10:00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起</a:t>
            </a:r>
            <a:endParaRPr lang="zh-TW" altLang="zh-TW" kern="100" dirty="0">
              <a:solidFill>
                <a:schemeClr val="accent4">
                  <a:lumMod val="75000"/>
                </a:schemeClr>
              </a:solidFill>
              <a:latin typeface="Times New Roman" panose="02020603050405020304" pitchFamily="18" charset="0"/>
            </a:endParaRPr>
          </a:p>
          <a:p>
            <a:r>
              <a:rPr lang="en-US" altLang="zh-TW" spc="-30" dirty="0">
                <a:solidFill>
                  <a:schemeClr val="accent4">
                    <a:lumMod val="75000"/>
                  </a:schemeClr>
                </a:solidFill>
                <a:latin typeface="Times New Roman" panose="02020603050405020304" pitchFamily="18" charset="0"/>
                <a:ea typeface="標楷體" panose="03000509000000000000" pitchFamily="65" charset="-120"/>
              </a:rPr>
              <a:t>  </a:t>
            </a:r>
            <a:r>
              <a:rPr lang="en-US" altLang="zh-TW" spc="-30" dirty="0" smtClean="0">
                <a:solidFill>
                  <a:schemeClr val="accent4">
                    <a:lumMod val="75000"/>
                  </a:schemeClr>
                </a:solidFill>
                <a:latin typeface="Times New Roman" panose="02020603050405020304" pitchFamily="18" charset="0"/>
                <a:ea typeface="標楷體" panose="03000509000000000000" pitchFamily="65" charset="-120"/>
              </a:rPr>
              <a:t>112.6.15(</a:t>
            </a:r>
            <a:r>
              <a:rPr lang="zh-TW" altLang="zh-TW" spc="-30" dirty="0">
                <a:solidFill>
                  <a:schemeClr val="accent4">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pc="-30" dirty="0">
                <a:solidFill>
                  <a:schemeClr val="accent4">
                    <a:lumMod val="75000"/>
                  </a:schemeClr>
                </a:solidFill>
                <a:latin typeface="Times New Roman" panose="02020603050405020304" pitchFamily="18" charset="0"/>
                <a:ea typeface="標楷體" panose="03000509000000000000" pitchFamily="65" charset="-120"/>
              </a:rPr>
              <a:t>)21:00</a:t>
            </a:r>
            <a:r>
              <a:rPr lang="zh-TW" altLang="zh-TW" spc="-30" dirty="0">
                <a:solidFill>
                  <a:schemeClr val="accent4">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dirty="0">
              <a:solidFill>
                <a:schemeClr val="accent4">
                  <a:lumMod val="75000"/>
                </a:schemeClr>
              </a:solidFill>
            </a:endParaRPr>
          </a:p>
        </p:txBody>
      </p:sp>
      <p:sp>
        <p:nvSpPr>
          <p:cNvPr id="28" name="矩形 27"/>
          <p:cNvSpPr/>
          <p:nvPr/>
        </p:nvSpPr>
        <p:spPr>
          <a:xfrm>
            <a:off x="4859635" y="3080763"/>
            <a:ext cx="6850584" cy="1384995"/>
          </a:xfrm>
          <a:prstGeom prst="rect">
            <a:avLst/>
          </a:prstGeom>
        </p:spPr>
        <p:txBody>
          <a:bodyPr wrap="square">
            <a:spAutoFit/>
          </a:bodyPr>
          <a:lstStyle/>
          <a:p>
            <a:r>
              <a:rPr lang="zh-TW" altLang="en-US" sz="1400" b="1" u="sng" dirty="0" smtClean="0">
                <a:latin typeface="Times New Roman" panose="02020603050405020304" pitchFamily="18" charset="0"/>
                <a:ea typeface="標楷體" panose="03000509000000000000" pitchFamily="65" charset="-120"/>
                <a:cs typeface="Times New Roman" panose="02020603050405020304" pitchFamily="18" charset="0"/>
              </a:rPr>
              <a:t>確認具有中央資料庫學習歷程檔案</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之考生，始能於本招生「網路上傳（或勾選）學習歷程備審資料」時，選擇勾選清單方式上傳中央資料庫學習歷程檔案資料。</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若為具有學習歷程中央資料庫之考生，系統顯示非具有中央資料庫學習歷程檔案</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，須於</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日（星期三）</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前向本委員會提出疑義申請</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，逾期或未依本簡章規定提出疑義申請者，即不具有前揭各項使用權益，其後亦不得再要求使用中央資料庫學習歷程檔案資料。</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文字方塊 29"/>
          <p:cNvSpPr txBox="1"/>
          <p:nvPr/>
        </p:nvSpPr>
        <p:spPr>
          <a:xfrm>
            <a:off x="4150391" y="1083964"/>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rPr>
              <a:t>1</a:t>
            </a:r>
            <a:endParaRPr lang="zh-TW" altLang="en-US" sz="3200" dirty="0">
              <a:solidFill>
                <a:schemeClr val="bg1"/>
              </a:solidFill>
            </a:endParaRPr>
          </a:p>
        </p:txBody>
      </p:sp>
      <p:sp>
        <p:nvSpPr>
          <p:cNvPr id="31" name="文字方塊 30"/>
          <p:cNvSpPr txBox="1"/>
          <p:nvPr/>
        </p:nvSpPr>
        <p:spPr>
          <a:xfrm>
            <a:off x="4150391" y="2684130"/>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rPr>
              <a:t>2</a:t>
            </a:r>
            <a:endParaRPr lang="zh-TW" altLang="en-US" sz="3200" dirty="0">
              <a:solidFill>
                <a:schemeClr val="bg1"/>
              </a:solidFill>
            </a:endParaRPr>
          </a:p>
        </p:txBody>
      </p:sp>
      <p:sp>
        <p:nvSpPr>
          <p:cNvPr id="32" name="文字方塊 31"/>
          <p:cNvSpPr txBox="1"/>
          <p:nvPr/>
        </p:nvSpPr>
        <p:spPr>
          <a:xfrm>
            <a:off x="4162748" y="4904982"/>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rPr>
              <a:t>3</a:t>
            </a:r>
            <a:endParaRPr lang="zh-TW" altLang="en-US" sz="3200" dirty="0">
              <a:solidFill>
                <a:schemeClr val="bg1"/>
              </a:solidFill>
            </a:endParaRPr>
          </a:p>
        </p:txBody>
      </p:sp>
      <p:sp>
        <p:nvSpPr>
          <p:cNvPr id="33" name="矩形 32"/>
          <p:cNvSpPr/>
          <p:nvPr/>
        </p:nvSpPr>
        <p:spPr>
          <a:xfrm>
            <a:off x="4795519" y="4857966"/>
            <a:ext cx="2281394" cy="523220"/>
          </a:xfrm>
          <a:prstGeom prst="rect">
            <a:avLst/>
          </a:prstGeom>
        </p:spPr>
        <p:txBody>
          <a:bodyPr wrap="none">
            <a:spAutoFit/>
          </a:bodyPr>
          <a:lstStyle/>
          <a:p>
            <a:pPr>
              <a:defRPr/>
            </a:pPr>
            <a:r>
              <a:rPr lang="zh-TW" altLang="en-US" sz="2800" spc="-75" dirty="0">
                <a:solidFill>
                  <a:srgbClr val="C00000"/>
                </a:solidFill>
                <a:latin typeface="Book Antiqua" panose="02040602050305030304" pitchFamily="18" charset="0"/>
                <a:ea typeface="華康儷楷書" panose="03000509000000000000" pitchFamily="65" charset="-120"/>
                <a:cs typeface="+mj-cs"/>
              </a:rPr>
              <a:t>第二階段報名</a:t>
            </a:r>
            <a:endParaRPr lang="en-US" altLang="zh-TW" sz="2800" spc="-75" dirty="0">
              <a:solidFill>
                <a:srgbClr val="C00000"/>
              </a:solidFill>
              <a:latin typeface="Book Antiqua" panose="02040602050305030304" pitchFamily="18" charset="0"/>
              <a:ea typeface="華康儷楷書" panose="03000509000000000000" pitchFamily="65" charset="-120"/>
              <a:cs typeface="+mj-cs"/>
            </a:endParaRPr>
          </a:p>
        </p:txBody>
      </p:sp>
      <p:cxnSp>
        <p:nvCxnSpPr>
          <p:cNvPr id="34" name="直線接點 33"/>
          <p:cNvCxnSpPr/>
          <p:nvPr/>
        </p:nvCxnSpPr>
        <p:spPr>
          <a:xfrm>
            <a:off x="1286409" y="4650659"/>
            <a:ext cx="1020750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859635" y="6122134"/>
            <a:ext cx="6631750" cy="523220"/>
          </a:xfrm>
          <a:prstGeom prst="rect">
            <a:avLst/>
          </a:prstGeom>
        </p:spPr>
        <p:txBody>
          <a:bodyPr wrap="square">
            <a:spAutoFit/>
          </a:bodyPr>
          <a:lstStyle/>
          <a:p>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各校系科</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、學程上傳時，考生</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得勾選選擇「使</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用中央資料庫學習歷程檔案</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(EP)</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採用自行上傳</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PDF</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檔案</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，擇一方式繳交學習歷程備審資料。</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36" name="直線接點 35"/>
          <p:cNvCxnSpPr/>
          <p:nvPr/>
        </p:nvCxnSpPr>
        <p:spPr>
          <a:xfrm>
            <a:off x="1116739" y="2367060"/>
            <a:ext cx="1076868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882790" y="1723024"/>
            <a:ext cx="6827429" cy="523220"/>
          </a:xfrm>
          <a:prstGeom prst="rect">
            <a:avLst/>
          </a:prstGeom>
        </p:spPr>
        <p:txBody>
          <a:bodyPr wrap="square">
            <a:spAutoFi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若為當年度各高級中等學校應屆畢業生，登入後可檢視第一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四學期之學習歷程資料；若為</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學年度以後畢業之考生，登入後可檢視第一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六學期之學習歷程資料。</a:t>
            </a:r>
            <a:endParaRPr lang="zh-TW" altLang="en-US" sz="1400" dirty="0"/>
          </a:p>
        </p:txBody>
      </p:sp>
      <p:sp>
        <p:nvSpPr>
          <p:cNvPr id="21" name="矩形 20"/>
          <p:cNvSpPr/>
          <p:nvPr/>
        </p:nvSpPr>
        <p:spPr>
          <a:xfrm>
            <a:off x="4859635" y="5553435"/>
            <a:ext cx="6146216" cy="523220"/>
          </a:xfrm>
          <a:prstGeom prst="rect">
            <a:avLst/>
          </a:prstGeom>
        </p:spPr>
        <p:txBody>
          <a:bodyPr wrap="square">
            <a:spAutoFit/>
          </a:bodyPr>
          <a:lstStyle/>
          <a:p>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1400" dirty="0">
                <a:latin typeface="華康儷楷書" panose="03000509000000000000" pitchFamily="65" charset="-120"/>
                <a:ea typeface="華康儷楷書" panose="03000509000000000000" pitchFamily="65" charset="-120"/>
              </a:rPr>
              <a:t>~</a:t>
            </a:r>
            <a:r>
              <a:rPr lang="zh-TW" altLang="en-US" sz="1400" dirty="0">
                <a:latin typeface="華康儷楷書" panose="03000509000000000000" pitchFamily="65" charset="-120"/>
                <a:ea typeface="華康儷楷書" panose="03000509000000000000" pitchFamily="65" charset="-120"/>
              </a:rPr>
              <a:t>六</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學期學習歷程檔案</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含修課紀錄、課程學習成果及多元表現</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a:t>
            </a:r>
          </a:p>
          <a:p>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其中修課紀錄不含第六學期修課紀錄。</a:t>
            </a:r>
            <a:endParaRPr lang="zh-TW" altLang="en-US" sz="1400" dirty="0">
              <a:latin typeface="華康儷楷書" panose="03000509000000000000" pitchFamily="65" charset="-120"/>
              <a:ea typeface="華康儷楷書" panose="03000509000000000000" pitchFamily="65" charset="-120"/>
            </a:endParaRPr>
          </a:p>
        </p:txBody>
      </p:sp>
    </p:spTree>
    <p:extLst>
      <p:ext uri="{BB962C8B-B14F-4D97-AF65-F5344CB8AC3E}">
        <p14:creationId xmlns:p14="http://schemas.microsoft.com/office/powerpoint/2010/main" val="626731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1240841" y="2760838"/>
            <a:ext cx="980839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圓角矩形 5"/>
          <p:cNvSpPr/>
          <p:nvPr/>
        </p:nvSpPr>
        <p:spPr>
          <a:xfrm>
            <a:off x="1240842" y="860723"/>
            <a:ext cx="456904" cy="1877822"/>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前</a:t>
            </a:r>
            <a:r>
              <a:rPr lang="zh-TW" altLang="en-US" b="1" dirty="0">
                <a:solidFill>
                  <a:schemeClr val="tx1"/>
                </a:solidFill>
                <a:latin typeface="Book Antiqua" panose="02040602050305030304" pitchFamily="18" charset="0"/>
                <a:ea typeface="華康儷楷書" panose="03000509000000000000" pitchFamily="65" charset="-120"/>
              </a:rPr>
              <a:t>４</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7" name="圓角矩形 6"/>
          <p:cNvSpPr/>
          <p:nvPr/>
        </p:nvSpPr>
        <p:spPr>
          <a:xfrm>
            <a:off x="1240842" y="2773479"/>
            <a:ext cx="456904" cy="2042298"/>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第</a:t>
            </a:r>
            <a:r>
              <a:rPr lang="zh-TW" altLang="en-US" b="1" dirty="0">
                <a:solidFill>
                  <a:schemeClr val="tx1"/>
                </a:solidFill>
                <a:latin typeface="Book Antiqua" panose="02040602050305030304" pitchFamily="18" charset="0"/>
                <a:ea typeface="華康儷楷書" panose="03000509000000000000" pitchFamily="65" charset="-120"/>
              </a:rPr>
              <a:t>５</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8" name="圓角矩形 7"/>
          <p:cNvSpPr/>
          <p:nvPr/>
        </p:nvSpPr>
        <p:spPr>
          <a:xfrm>
            <a:off x="1240842" y="4838073"/>
            <a:ext cx="456904" cy="1828226"/>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第</a:t>
            </a:r>
            <a:r>
              <a:rPr lang="zh-TW" altLang="en-US" b="1" dirty="0">
                <a:solidFill>
                  <a:schemeClr val="tx1"/>
                </a:solidFill>
                <a:latin typeface="Book Antiqua" panose="02040602050305030304" pitchFamily="18" charset="0"/>
                <a:ea typeface="華康儷楷書" panose="03000509000000000000" pitchFamily="65" charset="-120"/>
              </a:rPr>
              <a:t>６</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10" name="矩形 9"/>
          <p:cNvSpPr/>
          <p:nvPr/>
        </p:nvSpPr>
        <p:spPr>
          <a:xfrm>
            <a:off x="1741275" y="977651"/>
            <a:ext cx="3696884" cy="1661993"/>
          </a:xfrm>
          <a:prstGeom prst="rect">
            <a:avLst/>
          </a:prstGeom>
        </p:spPr>
        <p:txBody>
          <a:bodyPr wrap="square">
            <a:spAutoFit/>
          </a:bodyPr>
          <a:lstStyle/>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考生</a:t>
            </a: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於</a:t>
            </a:r>
            <a:r>
              <a:rPr lang="zh-TW" altLang="en-US" sz="2400" b="1" spc="-150" dirty="0" smtClean="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查看系統</a:t>
            </a: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查看</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學習歷程檔案</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1~4</a:t>
            </a:r>
            <a:r>
              <a:rPr lang="zh-TW" altLang="zh-TW"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zh-TW" altLang="en-US"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endParaRPr lang="en-US"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a:p>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       </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        </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多元表現</a:t>
            </a:r>
            <a:endParaRPr lang="en-US" altLang="zh-TW" u="sng"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zh-TW" altLang="zh-TW"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倘有疑義</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向</a:t>
            </a:r>
            <a:r>
              <a:rPr lang="zh-TW" altLang="en-US" b="1" spc="-150" dirty="0">
                <a:latin typeface="Book Antiqua" panose="02040602050305030304" pitchFamily="18" charset="0"/>
                <a:ea typeface="華康儷楷書" panose="03000509000000000000" pitchFamily="65" charset="-120"/>
                <a:cs typeface="Times New Roman" panose="02020603050405020304" pitchFamily="18" charset="0"/>
              </a:rPr>
              <a:t>原</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就讀</a:t>
            </a:r>
            <a:r>
              <a:rPr lang="zh-TW" altLang="en-US" b="1" spc="-150" dirty="0" smtClean="0">
                <a:latin typeface="Book Antiqua" panose="02040602050305030304" pitchFamily="18" charset="0"/>
                <a:ea typeface="華康儷楷書" panose="03000509000000000000" pitchFamily="65" charset="-120"/>
                <a:cs typeface="Times New Roman" panose="02020603050405020304" pitchFamily="18" charset="0"/>
              </a:rPr>
              <a:t>學校</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提出</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異議</a:t>
            </a:r>
            <a:endParaRPr lang="zh-TW" altLang="en-US" b="1" spc="-150" dirty="0">
              <a:latin typeface="Book Antiqua" panose="02040602050305030304" pitchFamily="18" charset="0"/>
              <a:ea typeface="華康儷楷書" panose="03000509000000000000" pitchFamily="65" charset="-120"/>
            </a:endParaRPr>
          </a:p>
        </p:txBody>
      </p:sp>
      <p:sp>
        <p:nvSpPr>
          <p:cNvPr id="11" name="矩形 10"/>
          <p:cNvSpPr/>
          <p:nvPr/>
        </p:nvSpPr>
        <p:spPr>
          <a:xfrm>
            <a:off x="1720529" y="3104199"/>
            <a:ext cx="3696885" cy="1661993"/>
          </a:xfrm>
          <a:prstGeom prst="rect">
            <a:avLst/>
          </a:prstGeom>
        </p:spPr>
        <p:txBody>
          <a:bodyPr wrap="square">
            <a:spAutoFit/>
          </a:bodyPr>
          <a:lstStyle/>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考生</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於</a:t>
            </a:r>
            <a:r>
              <a:rPr lang="en-US" altLang="zh-TW"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EP</a:t>
            </a:r>
            <a:r>
              <a:rPr lang="zh-TW" altLang="en-US"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正式版</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查看</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學習歷程檔案</a:t>
            </a:r>
            <a:endParaRPr lang="en-US" altLang="zh-TW"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1~5</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zh-TW" altLang="en-US"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endParaRPr lang="en-US"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1~6</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多元表現</a:t>
            </a:r>
            <a:endParaRPr lang="en-US" altLang="zh-TW" u="sng"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zh-TW" altLang="zh-TW"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倘有疑義</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向就讀</a:t>
            </a:r>
            <a:r>
              <a:rPr lang="zh-TW" altLang="en-US" b="1" spc="-150" dirty="0">
                <a:latin typeface="Book Antiqua" panose="02040602050305030304" pitchFamily="18" charset="0"/>
                <a:ea typeface="華康儷楷書" panose="03000509000000000000" pitchFamily="65" charset="-120"/>
                <a:cs typeface="Times New Roman" panose="02020603050405020304" pitchFamily="18" charset="0"/>
              </a:rPr>
              <a:t>學校</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提出</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異議</a:t>
            </a:r>
            <a:endParaRPr lang="zh-TW" altLang="en-US" b="1" spc="-150" dirty="0">
              <a:latin typeface="Book Antiqua" panose="02040602050305030304" pitchFamily="18" charset="0"/>
              <a:ea typeface="華康儷楷書" panose="03000509000000000000" pitchFamily="65" charset="-120"/>
            </a:endParaRPr>
          </a:p>
        </p:txBody>
      </p:sp>
      <p:sp>
        <p:nvSpPr>
          <p:cNvPr id="12" name="矩形 11"/>
          <p:cNvSpPr/>
          <p:nvPr/>
        </p:nvSpPr>
        <p:spPr>
          <a:xfrm>
            <a:off x="1720529" y="5372667"/>
            <a:ext cx="3621109" cy="830997"/>
          </a:xfrm>
          <a:prstGeom prst="rect">
            <a:avLst/>
          </a:prstGeom>
        </p:spPr>
        <p:txBody>
          <a:bodyPr wrap="square">
            <a:spAutoFit/>
          </a:bodyPr>
          <a:lstStyle/>
          <a:p>
            <a:pPr algn="ct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就</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讀</a:t>
            </a: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學校</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統一上傳</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6</a:t>
            </a: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sz="24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en-US" altLang="zh-TW" sz="16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(PDF)</a:t>
            </a:r>
            <a:endParaRPr lang="zh-TW" altLang="en-US" sz="16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p:txBody>
      </p:sp>
      <p:sp>
        <p:nvSpPr>
          <p:cNvPr id="2" name="向右箭號 1"/>
          <p:cNvSpPr/>
          <p:nvPr/>
        </p:nvSpPr>
        <p:spPr>
          <a:xfrm>
            <a:off x="5338879" y="1734563"/>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13" name="矩形 12"/>
          <p:cNvSpPr/>
          <p:nvPr/>
        </p:nvSpPr>
        <p:spPr>
          <a:xfrm>
            <a:off x="5687208" y="1267000"/>
            <a:ext cx="5206265" cy="1389940"/>
          </a:xfrm>
          <a:prstGeom prst="rect">
            <a:avLst/>
          </a:prstGeom>
          <a:solidFill>
            <a:schemeClr val="bg1">
              <a:lumMod val="95000"/>
            </a:schemeClr>
          </a:solidFill>
        </p:spPr>
        <p:txBody>
          <a:bodyPr wrap="square">
            <a:noAutofit/>
          </a:bodyPr>
          <a:lstStyle/>
          <a:p>
            <a:pPr marL="183600" indent="-183600" algn="just">
              <a:spcBef>
                <a:spcPts val="600"/>
              </a:spcBef>
            </a:pPr>
            <a:r>
              <a:rPr lang="en-US" altLang="zh-TW" sz="1600" kern="100" spc="-100" dirty="0">
                <a:latin typeface="Book Antiqua" panose="02040602050305030304" pitchFamily="18" charset="0"/>
                <a:ea typeface="華康儷楷書" panose="03000509000000000000" pitchFamily="65" charset="-120"/>
              </a:rPr>
              <a:t>1.</a:t>
            </a:r>
            <a:r>
              <a:rPr lang="zh-TW" altLang="en-US" sz="1600" kern="100" spc="-100" dirty="0">
                <a:latin typeface="Book Antiqua" panose="02040602050305030304" pitchFamily="18" charset="0"/>
                <a:ea typeface="華康儷楷書" panose="03000509000000000000" pitchFamily="65" charset="-120"/>
              </a:rPr>
              <a:t> 經</a:t>
            </a:r>
            <a:r>
              <a:rPr lang="zh-TW" altLang="en-US" sz="1600" kern="100" spc="-100" dirty="0" smtClean="0">
                <a:latin typeface="Book Antiqua" panose="02040602050305030304" pitchFamily="18" charset="0"/>
                <a:ea typeface="華康儷楷書" panose="03000509000000000000" pitchFamily="65" charset="-120"/>
              </a:rPr>
              <a:t>考生於</a:t>
            </a:r>
            <a:r>
              <a:rPr lang="en-US" altLang="zh-TW" sz="1600" kern="100" spc="-100" dirty="0">
                <a:latin typeface="Book Antiqua" panose="02040602050305030304" pitchFamily="18" charset="0"/>
                <a:ea typeface="華康儷楷書" panose="03000509000000000000" pitchFamily="65" charset="-120"/>
              </a:rPr>
              <a:t>112</a:t>
            </a:r>
            <a:r>
              <a:rPr lang="zh-TW" altLang="en-US" sz="1600" kern="100" spc="-100" dirty="0">
                <a:latin typeface="Book Antiqua" panose="02040602050305030304" pitchFamily="18" charset="0"/>
                <a:ea typeface="華康儷楷書" panose="03000509000000000000" pitchFamily="65" charset="-120"/>
              </a:rPr>
              <a:t>年</a:t>
            </a:r>
            <a:r>
              <a:rPr lang="en-US" altLang="zh-TW" sz="1600" kern="100" spc="-100" dirty="0">
                <a:latin typeface="Book Antiqua" panose="02040602050305030304" pitchFamily="18" charset="0"/>
                <a:ea typeface="華康儷楷書" panose="03000509000000000000" pitchFamily="65" charset="-120"/>
              </a:rPr>
              <a:t>4</a:t>
            </a:r>
            <a:r>
              <a:rPr lang="zh-TW" altLang="en-US" sz="1600" kern="100" spc="-100" dirty="0">
                <a:latin typeface="Book Antiqua" panose="02040602050305030304" pitchFamily="18" charset="0"/>
                <a:ea typeface="華康儷楷書" panose="03000509000000000000" pitchFamily="65" charset="-120"/>
              </a:rPr>
              <a:t>月</a:t>
            </a:r>
            <a:r>
              <a:rPr lang="en-US" altLang="zh-TW" sz="1600" kern="100" spc="-100" dirty="0">
                <a:latin typeface="Book Antiqua" panose="02040602050305030304" pitchFamily="18" charset="0"/>
                <a:ea typeface="華康儷楷書" panose="03000509000000000000" pitchFamily="65" charset="-120"/>
              </a:rPr>
              <a:t>20</a:t>
            </a:r>
            <a:r>
              <a:rPr lang="zh-TW" altLang="en-US" sz="1600" kern="100" spc="-100" dirty="0" smtClean="0">
                <a:latin typeface="Book Antiqua" panose="02040602050305030304" pitchFamily="18" charset="0"/>
                <a:ea typeface="華康儷楷書" panose="03000509000000000000" pitchFamily="65" charset="-120"/>
              </a:rPr>
              <a:t>日中午</a:t>
            </a:r>
            <a:r>
              <a:rPr lang="en-US" altLang="zh-TW" sz="1600" kern="100" spc="-100" dirty="0">
                <a:latin typeface="Book Antiqua" panose="02040602050305030304" pitchFamily="18" charset="0"/>
                <a:ea typeface="華康儷楷書" panose="03000509000000000000" pitchFamily="65" charset="-120"/>
              </a:rPr>
              <a:t>12:00</a:t>
            </a:r>
            <a:r>
              <a:rPr lang="zh-TW" altLang="en-US" sz="1600" kern="100" spc="-100" dirty="0">
                <a:latin typeface="Book Antiqua" panose="02040602050305030304" pitchFamily="18" charset="0"/>
                <a:ea typeface="華康儷楷書" panose="03000509000000000000" pitchFamily="65" charset="-120"/>
              </a:rPr>
              <a:t>前之每日上班</a:t>
            </a:r>
            <a:r>
              <a:rPr lang="zh-TW" altLang="en-US" sz="1600" kern="100" spc="-100" dirty="0" smtClean="0">
                <a:latin typeface="Book Antiqua" panose="02040602050305030304" pitchFamily="18" charset="0"/>
                <a:ea typeface="華康儷楷書" panose="03000509000000000000" pitchFamily="65" charset="-120"/>
              </a:rPr>
              <a:t>時間，向</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smtClean="0">
                <a:latin typeface="Book Antiqua" panose="02040602050305030304" pitchFamily="18" charset="0"/>
                <a:ea typeface="華康儷楷書" panose="03000509000000000000" pitchFamily="65" charset="-120"/>
              </a:rPr>
              <a:t>提出疑義申請，</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smtClean="0">
                <a:latin typeface="Book Antiqua" panose="02040602050305030304" pitchFamily="18" charset="0"/>
                <a:ea typeface="華康儷楷書" panose="03000509000000000000" pitchFamily="65" charset="-120"/>
              </a:rPr>
              <a:t>循程序於</a:t>
            </a:r>
            <a:r>
              <a:rPr lang="en-US" altLang="zh-TW" sz="1600" kern="100" spc="-100" dirty="0">
                <a:latin typeface="Book Antiqua" panose="02040602050305030304" pitchFamily="18" charset="0"/>
                <a:ea typeface="華康儷楷書" panose="03000509000000000000" pitchFamily="65" charset="-120"/>
              </a:rPr>
              <a:t>3</a:t>
            </a:r>
            <a:r>
              <a:rPr lang="zh-TW" altLang="en-US" sz="1600" kern="100" spc="-100" dirty="0">
                <a:latin typeface="Book Antiqua" panose="02040602050305030304" pitchFamily="18" charset="0"/>
                <a:ea typeface="華康儷楷書" panose="03000509000000000000" pitchFamily="65" charset="-120"/>
              </a:rPr>
              <a:t>日內</a:t>
            </a:r>
            <a:r>
              <a:rPr lang="zh-TW" altLang="en-US" sz="1600" kern="100" spc="-100" dirty="0" smtClean="0">
                <a:latin typeface="Book Antiqua" panose="02040602050305030304" pitchFamily="18" charset="0"/>
                <a:ea typeface="華康儷楷書" panose="03000509000000000000" pitchFamily="65" charset="-120"/>
              </a:rPr>
              <a:t>查明後向</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EP</a:t>
            </a:r>
            <a:r>
              <a:rPr lang="zh-TW" altLang="en-US" sz="1600" b="1" u="sng" kern="100" spc="-100" dirty="0">
                <a:solidFill>
                  <a:srgbClr val="0000FF"/>
                </a:solidFill>
                <a:latin typeface="Book Antiqua" panose="02040602050305030304" pitchFamily="18" charset="0"/>
                <a:ea typeface="華康儷楷書" panose="03000509000000000000" pitchFamily="65" charset="-120"/>
              </a:rPr>
              <a:t>中央資料庫</a:t>
            </a:r>
            <a:r>
              <a:rPr lang="zh-TW" altLang="en-US" sz="1600" kern="100" spc="-100" dirty="0">
                <a:latin typeface="Book Antiqua" panose="02040602050305030304" pitchFamily="18" charset="0"/>
                <a:ea typeface="華康儷楷書" panose="03000509000000000000" pitchFamily="65" charset="-120"/>
              </a:rPr>
              <a:t>申請</a:t>
            </a:r>
            <a:r>
              <a:rPr lang="zh-TW" altLang="en-US" sz="1600" kern="100" spc="-100" dirty="0" smtClean="0">
                <a:latin typeface="Book Antiqua" panose="02040602050305030304" pitchFamily="18" charset="0"/>
                <a:ea typeface="華康儷楷書" panose="03000509000000000000" pitchFamily="65" charset="-120"/>
              </a:rPr>
              <a:t>更正</a:t>
            </a:r>
            <a:endParaRPr lang="en-US" altLang="zh-TW" sz="1600" kern="100" spc="-100" dirty="0">
              <a:latin typeface="Book Antiqua" panose="02040602050305030304" pitchFamily="18" charset="0"/>
              <a:ea typeface="華康儷楷書" panose="03000509000000000000" pitchFamily="65" charset="-120"/>
            </a:endParaRPr>
          </a:p>
          <a:p>
            <a:pPr marL="182563" indent="-182563">
              <a:spcBef>
                <a:spcPts val="600"/>
              </a:spcBef>
            </a:pPr>
            <a:r>
              <a:rPr lang="en-US" altLang="zh-TW" sz="1600" kern="100" spc="-100" dirty="0" smtClean="0">
                <a:latin typeface="Book Antiqua" panose="02040602050305030304" pitchFamily="18" charset="0"/>
                <a:ea typeface="華康儷楷書" panose="03000509000000000000" pitchFamily="65" charset="-120"/>
              </a:rPr>
              <a:t>2.</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EP</a:t>
            </a:r>
            <a:r>
              <a:rPr lang="zh-TW" altLang="en-US" sz="1600" b="1" u="sng" kern="100" spc="-100" dirty="0">
                <a:solidFill>
                  <a:srgbClr val="0000FF"/>
                </a:solidFill>
                <a:latin typeface="Book Antiqua" panose="02040602050305030304" pitchFamily="18" charset="0"/>
                <a:ea typeface="華康儷楷書" panose="03000509000000000000" pitchFamily="65" charset="-120"/>
              </a:rPr>
              <a:t>中央資料庫</a:t>
            </a:r>
            <a:r>
              <a:rPr lang="zh-TW" altLang="en-US" sz="1600" kern="100" spc="-100" dirty="0">
                <a:latin typeface="Book Antiqua" panose="02040602050305030304" pitchFamily="18" charset="0"/>
                <a:ea typeface="華康儷楷書" panose="03000509000000000000" pitchFamily="65" charset="-120"/>
              </a:rPr>
              <a:t>於</a:t>
            </a:r>
            <a:r>
              <a:rPr lang="en-US" altLang="zh-TW" sz="1600" u="sng" kern="100" spc="-100" dirty="0" smtClean="0">
                <a:latin typeface="Book Antiqua" panose="02040602050305030304" pitchFamily="18" charset="0"/>
                <a:ea typeface="華康儷楷書" panose="03000509000000000000" pitchFamily="65" charset="-120"/>
              </a:rPr>
              <a:t>112.5-28~6.1</a:t>
            </a:r>
            <a:r>
              <a:rPr lang="zh-TW" altLang="en-US" sz="1600" kern="100" spc="-100" dirty="0" smtClean="0">
                <a:latin typeface="Book Antiqua" panose="02040602050305030304" pitchFamily="18" charset="0"/>
                <a:ea typeface="華康儷楷書" panose="03000509000000000000" pitchFamily="65" charset="-120"/>
              </a:rPr>
              <a:t>將</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1~5</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修課紀錄</a:t>
            </a:r>
            <a:r>
              <a:rPr lang="zh-TW" altLang="en-US" sz="1600" kern="100" spc="-100" dirty="0" smtClean="0">
                <a:latin typeface="Book Antiqua" panose="02040602050305030304" pitchFamily="18" charset="0"/>
                <a:ea typeface="華康儷楷書" panose="03000509000000000000" pitchFamily="65" charset="-120"/>
              </a:rPr>
              <a:t>、</a:t>
            </a:r>
            <a:r>
              <a:rPr lang="zh-TW" altLang="en-US" sz="1600" kern="100" spc="-100" dirty="0" smtClean="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5~6</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的課程學習成果及多元表現傳予</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聯合會</a:t>
            </a:r>
            <a:endParaRPr lang="zh-TW" altLang="en-US" sz="1600" b="1" spc="-100" dirty="0">
              <a:solidFill>
                <a:srgbClr val="0000FF"/>
              </a:solidFill>
              <a:latin typeface="Book Antiqua" panose="02040602050305030304" pitchFamily="18" charset="0"/>
              <a:ea typeface="華康儷楷書" panose="03000509000000000000" pitchFamily="65" charset="-120"/>
            </a:endParaRPr>
          </a:p>
        </p:txBody>
      </p:sp>
      <p:sp>
        <p:nvSpPr>
          <p:cNvPr id="15" name="矩形 14"/>
          <p:cNvSpPr/>
          <p:nvPr/>
        </p:nvSpPr>
        <p:spPr>
          <a:xfrm>
            <a:off x="5693263" y="3131085"/>
            <a:ext cx="5206265" cy="1646605"/>
          </a:xfrm>
          <a:prstGeom prst="rect">
            <a:avLst/>
          </a:prstGeom>
          <a:solidFill>
            <a:schemeClr val="bg1">
              <a:lumMod val="95000"/>
            </a:schemeClr>
          </a:solidFill>
        </p:spPr>
        <p:txBody>
          <a:bodyPr wrap="square">
            <a:spAutoFit/>
          </a:bodyPr>
          <a:lstStyle/>
          <a:p>
            <a:pPr marL="182563" indent="-182563" algn="just">
              <a:spcBef>
                <a:spcPts val="600"/>
              </a:spcBef>
            </a:pPr>
            <a:r>
              <a:rPr lang="en-US" altLang="zh-TW" sz="1600" kern="100" spc="-100" dirty="0" smtClean="0">
                <a:latin typeface="Book Antiqua" panose="02040602050305030304" pitchFamily="18" charset="0"/>
                <a:ea typeface="華康儷楷書" panose="03000509000000000000" pitchFamily="65" charset="-120"/>
              </a:rPr>
              <a:t>1.</a:t>
            </a:r>
            <a:r>
              <a:rPr lang="zh-TW" altLang="en-US" sz="1600" kern="100" spc="-100" dirty="0">
                <a:latin typeface="Book Antiqua" panose="02040602050305030304" pitchFamily="18" charset="0"/>
                <a:ea typeface="華康儷楷書" panose="03000509000000000000" pitchFamily="65" charset="-120"/>
              </a:rPr>
              <a:t>考生於上傳期間，如發現</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a:t>
            </a:r>
            <a:r>
              <a:rPr lang="zh-TW" altLang="en-US" sz="1600" kern="100" spc="-100" dirty="0">
                <a:solidFill>
                  <a:srgbClr val="FF0000"/>
                </a:solidFill>
                <a:latin typeface="Book Antiqua" panose="02040602050305030304" pitchFamily="18" charset="0"/>
                <a:ea typeface="華康儷楷書" panose="03000509000000000000" pitchFamily="65" charset="-120"/>
              </a:rPr>
              <a:t>學期修課紀錄</a:t>
            </a:r>
            <a:r>
              <a:rPr lang="zh-TW" altLang="en-US" sz="1600" kern="100" spc="-100" dirty="0">
                <a:latin typeface="Book Antiqua" panose="02040602050305030304" pitchFamily="18" charset="0"/>
                <a:ea typeface="華康儷楷書" panose="03000509000000000000" pitchFamily="65" charset="-120"/>
              </a:rPr>
              <a:t>、</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5~6</a:t>
            </a:r>
            <a:r>
              <a:rPr lang="zh-TW" altLang="en-US" sz="1600" kern="100" spc="-100" dirty="0">
                <a:solidFill>
                  <a:srgbClr val="FF0000"/>
                </a:solidFill>
                <a:latin typeface="Book Antiqua" panose="02040602050305030304" pitchFamily="18" charset="0"/>
                <a:ea typeface="華康儷楷書" panose="03000509000000000000" pitchFamily="65" charset="-120"/>
              </a:rPr>
              <a:t>學期之課程學習成果及多元表現</a:t>
            </a:r>
            <a:r>
              <a:rPr lang="zh-TW" altLang="en-US" sz="1600" kern="100" spc="-100" dirty="0">
                <a:latin typeface="Book Antiqua" panose="02040602050305030304" pitchFamily="18" charset="0"/>
                <a:ea typeface="華康儷楷書" panose="03000509000000000000" pitchFamily="65" charset="-120"/>
              </a:rPr>
              <a:t>等檔案內容有疑義者，除應儘速向就讀學校反映外，仍應於申請校系科</a:t>
            </a:r>
            <a:r>
              <a:rPr lang="en-US" altLang="zh-TW" sz="1600" kern="100" spc="-100" dirty="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組</a:t>
            </a:r>
            <a:r>
              <a:rPr lang="en-US" altLang="zh-TW" sz="1600" kern="100" spc="-100" dirty="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、學程所訂繳交截止前</a:t>
            </a:r>
            <a:r>
              <a:rPr lang="zh-TW" altLang="en-US" sz="1600" b="1" u="sng" kern="100" spc="-100" dirty="0">
                <a:latin typeface="Book Antiqua" panose="02040602050305030304" pitchFamily="18" charset="0"/>
                <a:ea typeface="華康儷楷書" panose="03000509000000000000" pitchFamily="65" charset="-120"/>
              </a:rPr>
              <a:t>完成</a:t>
            </a:r>
            <a:r>
              <a:rPr lang="zh-TW" altLang="en-US" sz="1600" kern="100" spc="-100" dirty="0">
                <a:latin typeface="Book Antiqua" panose="02040602050305030304" pitchFamily="18" charset="0"/>
                <a:ea typeface="華康儷楷書" panose="03000509000000000000" pitchFamily="65" charset="-120"/>
              </a:rPr>
              <a:t>學習歷程備審資料</a:t>
            </a:r>
            <a:r>
              <a:rPr lang="zh-TW" altLang="en-US" sz="1600" b="1" u="sng" kern="100" spc="-100" dirty="0">
                <a:latin typeface="Book Antiqua" panose="02040602050305030304" pitchFamily="18" charset="0"/>
                <a:ea typeface="華康儷楷書" panose="03000509000000000000" pitchFamily="65" charset="-120"/>
              </a:rPr>
              <a:t>上傳及確認</a:t>
            </a:r>
            <a:r>
              <a:rPr lang="zh-TW" altLang="en-US" sz="1600" kern="100" spc="-100" dirty="0" smtClean="0">
                <a:latin typeface="Book Antiqua" panose="02040602050305030304" pitchFamily="18" charset="0"/>
                <a:ea typeface="華康儷楷書" panose="03000509000000000000" pitchFamily="65" charset="-120"/>
              </a:rPr>
              <a:t>作業</a:t>
            </a:r>
            <a:endParaRPr lang="zh-TW" altLang="en-US" sz="1600" b="1" u="sng" kern="100" spc="-100" dirty="0">
              <a:solidFill>
                <a:srgbClr val="0000FF"/>
              </a:solidFill>
              <a:latin typeface="Book Antiqua" panose="02040602050305030304" pitchFamily="18" charset="0"/>
              <a:ea typeface="華康儷楷書" panose="03000509000000000000" pitchFamily="65" charset="-120"/>
            </a:endParaRPr>
          </a:p>
          <a:p>
            <a:pPr marL="182563" indent="-182563" algn="just">
              <a:spcBef>
                <a:spcPts val="600"/>
              </a:spcBef>
            </a:pPr>
            <a:r>
              <a:rPr lang="en-US" altLang="zh-TW" sz="1600" kern="100" spc="-100" dirty="0" smtClean="0">
                <a:latin typeface="Book Antiqua" panose="02040602050305030304" pitchFamily="18" charset="0"/>
                <a:ea typeface="華康儷楷書" panose="03000509000000000000" pitchFamily="65" charset="-120"/>
              </a:rPr>
              <a:t>2.</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smtClean="0">
                <a:latin typeface="Book Antiqua" panose="02040602050305030304" pitchFamily="18" charset="0"/>
                <a:ea typeface="華康儷楷書" panose="03000509000000000000" pitchFamily="65" charset="-120"/>
              </a:rPr>
              <a:t>認</a:t>
            </a:r>
            <a:r>
              <a:rPr lang="zh-TW" altLang="en-US" sz="1600" kern="100" spc="-100" dirty="0">
                <a:latin typeface="Book Antiqua" panose="02040602050305030304" pitchFamily="18" charset="0"/>
                <a:ea typeface="華康儷楷書" panose="03000509000000000000" pitchFamily="65" charset="-120"/>
              </a:rPr>
              <a:t>有不可歸責於考生之事由，正式函文予</a:t>
            </a:r>
            <a:r>
              <a:rPr lang="zh-TW" altLang="en-US" sz="1600" b="1" u="sng" kern="100" spc="-100" dirty="0">
                <a:solidFill>
                  <a:srgbClr val="0000FF"/>
                </a:solidFill>
                <a:latin typeface="Book Antiqua" panose="02040602050305030304" pitchFamily="18" charset="0"/>
                <a:ea typeface="華康儷楷書" panose="03000509000000000000" pitchFamily="65" charset="-120"/>
              </a:rPr>
              <a:t>聯合會</a:t>
            </a:r>
            <a:r>
              <a:rPr lang="zh-TW" altLang="en-US" sz="1600" kern="100" spc="-100" dirty="0">
                <a:latin typeface="Book Antiqua" panose="02040602050305030304" pitchFamily="18" charset="0"/>
                <a:ea typeface="華康儷楷書" panose="03000509000000000000" pitchFamily="65" charset="-120"/>
              </a:rPr>
              <a:t>及</a:t>
            </a:r>
            <a:r>
              <a:rPr lang="zh-TW" altLang="en-US" sz="1600" b="1" u="sng" kern="100" spc="-100" dirty="0">
                <a:solidFill>
                  <a:srgbClr val="0000FF"/>
                </a:solidFill>
                <a:latin typeface="Book Antiqua" panose="02040602050305030304" pitchFamily="18" charset="0"/>
                <a:ea typeface="華康儷楷書" panose="03000509000000000000" pitchFamily="65" charset="-120"/>
              </a:rPr>
              <a:t>報名校</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系科</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組</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學程</a:t>
            </a:r>
            <a:endParaRPr lang="zh-TW" altLang="en-US" sz="1600" kern="100" spc="-100" dirty="0" smtClean="0">
              <a:latin typeface="Book Antiqua" panose="02040602050305030304" pitchFamily="18" charset="0"/>
              <a:ea typeface="華康儷楷書" panose="03000509000000000000" pitchFamily="65" charset="-120"/>
            </a:endParaRPr>
          </a:p>
        </p:txBody>
      </p:sp>
      <p:sp>
        <p:nvSpPr>
          <p:cNvPr id="16" name="矩形 15"/>
          <p:cNvSpPr/>
          <p:nvPr/>
        </p:nvSpPr>
        <p:spPr>
          <a:xfrm>
            <a:off x="5693263" y="5179617"/>
            <a:ext cx="5206265" cy="1400383"/>
          </a:xfrm>
          <a:prstGeom prst="rect">
            <a:avLst/>
          </a:prstGeom>
          <a:solidFill>
            <a:schemeClr val="bg1">
              <a:lumMod val="95000"/>
            </a:schemeClr>
          </a:solidFill>
        </p:spPr>
        <p:txBody>
          <a:bodyPr wrap="square">
            <a:spAutoFit/>
          </a:bodyPr>
          <a:lstStyle/>
          <a:p>
            <a:pPr marL="182563" indent="-182563" algn="just">
              <a:spcBef>
                <a:spcPts val="600"/>
              </a:spcBef>
            </a:pPr>
            <a:r>
              <a:rPr lang="en-US" altLang="zh-TW" sz="1600" kern="100" spc="-100" dirty="0">
                <a:latin typeface="Book Antiqua" panose="02040602050305030304" pitchFamily="18" charset="0"/>
                <a:ea typeface="華康儷楷書" panose="03000509000000000000" pitchFamily="65" charset="-120"/>
              </a:rPr>
              <a:t>1.</a:t>
            </a:r>
            <a:r>
              <a:rPr lang="zh-TW" altLang="en-US" sz="1600" kern="100" spc="-100" dirty="0">
                <a:latin typeface="Book Antiqua" panose="02040602050305030304" pitchFamily="18" charset="0"/>
                <a:ea typeface="華康儷楷書" panose="03000509000000000000" pitchFamily="65" charset="-120"/>
              </a:rPr>
              <a:t>考生對於</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6</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修課紀錄</a:t>
            </a:r>
            <a:r>
              <a:rPr lang="en-US" altLang="zh-TW" sz="1600" kern="100" spc="-100" dirty="0">
                <a:latin typeface="Book Antiqua" panose="02040602050305030304" pitchFamily="18" charset="0"/>
                <a:ea typeface="華康儷楷書" panose="03000509000000000000" pitchFamily="65" charset="-120"/>
              </a:rPr>
              <a:t>PDF</a:t>
            </a:r>
            <a:r>
              <a:rPr lang="zh-TW" altLang="en-US" sz="1600" kern="100" spc="-100" dirty="0">
                <a:latin typeface="Book Antiqua" panose="02040602050305030304" pitchFamily="18" charset="0"/>
                <a:ea typeface="華康儷楷書" panose="03000509000000000000" pitchFamily="65" charset="-120"/>
              </a:rPr>
              <a:t>檔若有疑義時，須於</a:t>
            </a:r>
            <a:r>
              <a:rPr lang="en-US" altLang="zh-TW" sz="1600" u="sng" kern="100" spc="-100" dirty="0" smtClean="0">
                <a:latin typeface="Book Antiqua" panose="02040602050305030304" pitchFamily="18" charset="0"/>
                <a:ea typeface="華康儷楷書" panose="03000509000000000000" pitchFamily="65" charset="-120"/>
              </a:rPr>
              <a:t>112.5.18~22</a:t>
            </a:r>
            <a:r>
              <a:rPr lang="zh-TW" altLang="en-US" sz="1600" kern="100" spc="-100" dirty="0" smtClean="0">
                <a:latin typeface="Book Antiqua" panose="02040602050305030304" pitchFamily="18" charset="0"/>
                <a:ea typeface="華康儷楷書" panose="03000509000000000000" pitchFamily="65" charset="-120"/>
              </a:rPr>
              <a:t>向</a:t>
            </a:r>
            <a:r>
              <a:rPr lang="zh-TW" altLang="en-US" sz="16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smtClean="0">
                <a:latin typeface="Book Antiqua" panose="02040602050305030304" pitchFamily="18" charset="0"/>
                <a:ea typeface="華康儷楷書" panose="03000509000000000000" pitchFamily="65" charset="-120"/>
              </a:rPr>
              <a:t>提出異議</a:t>
            </a:r>
            <a:endParaRPr lang="en-US" altLang="zh-TW" sz="1600" kern="100" spc="-100" dirty="0">
              <a:latin typeface="Book Antiqua" panose="02040602050305030304" pitchFamily="18" charset="0"/>
              <a:ea typeface="華康儷楷書" panose="03000509000000000000" pitchFamily="65" charset="-120"/>
            </a:endParaRPr>
          </a:p>
          <a:p>
            <a:pPr marL="182563" indent="-182563" algn="just">
              <a:spcBef>
                <a:spcPts val="600"/>
              </a:spcBef>
            </a:pPr>
            <a:r>
              <a:rPr lang="en-US" altLang="zh-TW" sz="1600" kern="100" spc="-100" dirty="0">
                <a:latin typeface="Book Antiqua" panose="02040602050305030304" pitchFamily="18" charset="0"/>
                <a:ea typeface="華康儷楷書" panose="03000509000000000000" pitchFamily="65" charset="-120"/>
              </a:rPr>
              <a:t>2</a:t>
            </a:r>
            <a:r>
              <a:rPr lang="en-US" altLang="zh-TW" sz="1600" kern="100" spc="-100" dirty="0" smtClean="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就讀學校接獲所屬學生反映後，應於</a:t>
            </a:r>
            <a:r>
              <a:rPr lang="en-US" altLang="zh-TW" sz="1600" b="1" u="sng" kern="100" spc="-100" dirty="0" smtClean="0">
                <a:latin typeface="Book Antiqua" panose="02040602050305030304" pitchFamily="18" charset="0"/>
                <a:ea typeface="華康儷楷書" panose="03000509000000000000" pitchFamily="65" charset="-120"/>
              </a:rPr>
              <a:t>112.5.22</a:t>
            </a:r>
            <a:r>
              <a:rPr lang="zh-TW" altLang="en-US" sz="1600" b="1" u="sng" kern="100" spc="-100" dirty="0" smtClean="0">
                <a:latin typeface="Book Antiqua" panose="02040602050305030304" pitchFamily="18" charset="0"/>
                <a:ea typeface="華康儷楷書" panose="03000509000000000000" pitchFamily="65" charset="-120"/>
              </a:rPr>
              <a:t>日</a:t>
            </a:r>
            <a:r>
              <a:rPr lang="en-US" altLang="zh-TW" sz="1600" b="1" u="sng" kern="100" spc="-100" dirty="0" smtClean="0">
                <a:latin typeface="Book Antiqua" panose="02040602050305030304" pitchFamily="18" charset="0"/>
                <a:ea typeface="華康儷楷書" panose="03000509000000000000" pitchFamily="65" charset="-120"/>
              </a:rPr>
              <a:t>17</a:t>
            </a:r>
            <a:r>
              <a:rPr lang="zh-TW" altLang="en-US" sz="1600" b="1" u="sng" kern="100" spc="-100" dirty="0">
                <a:latin typeface="Book Antiqua" panose="02040602050305030304" pitchFamily="18" charset="0"/>
                <a:ea typeface="華康儷楷書" panose="03000509000000000000" pitchFamily="65" charset="-120"/>
              </a:rPr>
              <a:t>：</a:t>
            </a:r>
            <a:r>
              <a:rPr lang="en-US" altLang="zh-TW" sz="1600" b="1" u="sng" kern="100" spc="-100" dirty="0">
                <a:latin typeface="Book Antiqua" panose="02040602050305030304" pitchFamily="18" charset="0"/>
                <a:ea typeface="華康儷楷書" panose="03000509000000000000" pitchFamily="65" charset="-120"/>
              </a:rPr>
              <a:t>00</a:t>
            </a:r>
            <a:r>
              <a:rPr lang="zh-TW" altLang="en-US" sz="1600" kern="100" spc="-100" dirty="0">
                <a:latin typeface="Book Antiqua" panose="02040602050305030304" pitchFamily="18" charset="0"/>
                <a:ea typeface="華康儷楷書" panose="03000509000000000000" pitchFamily="65" charset="-120"/>
              </a:rPr>
              <a:t>前，透過集體報名系統修正並重新上傳有疑義考生之修課紀錄</a:t>
            </a:r>
            <a:r>
              <a:rPr lang="en-US" altLang="zh-TW" sz="1600" kern="100" spc="-100" dirty="0">
                <a:latin typeface="Book Antiqua" panose="02040602050305030304" pitchFamily="18" charset="0"/>
                <a:ea typeface="華康儷楷書" panose="03000509000000000000" pitchFamily="65" charset="-120"/>
              </a:rPr>
              <a:t>(PDF</a:t>
            </a:r>
            <a:r>
              <a:rPr lang="zh-TW" altLang="en-US" sz="1600" kern="100" spc="-100" dirty="0">
                <a:latin typeface="Book Antiqua" panose="02040602050305030304" pitchFamily="18" charset="0"/>
                <a:ea typeface="華康儷楷書" panose="03000509000000000000" pitchFamily="65" charset="-120"/>
              </a:rPr>
              <a:t>檔</a:t>
            </a:r>
            <a:r>
              <a:rPr lang="en-US" altLang="zh-TW" sz="1600" kern="100" spc="-100" dirty="0">
                <a:latin typeface="Book Antiqua" panose="02040602050305030304" pitchFamily="18" charset="0"/>
                <a:ea typeface="華康儷楷書" panose="03000509000000000000" pitchFamily="65" charset="-120"/>
              </a:rPr>
              <a:t>)</a:t>
            </a:r>
          </a:p>
        </p:txBody>
      </p:sp>
      <p:sp>
        <p:nvSpPr>
          <p:cNvPr id="25" name="向右箭號 24"/>
          <p:cNvSpPr/>
          <p:nvPr/>
        </p:nvSpPr>
        <p:spPr>
          <a:xfrm>
            <a:off x="5338879" y="3752315"/>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26" name="向右箭號 25"/>
          <p:cNvSpPr/>
          <p:nvPr/>
        </p:nvSpPr>
        <p:spPr>
          <a:xfrm>
            <a:off x="5341638" y="5557157"/>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18" name="矩形 17"/>
          <p:cNvSpPr/>
          <p:nvPr/>
        </p:nvSpPr>
        <p:spPr>
          <a:xfrm>
            <a:off x="1240842" y="862642"/>
            <a:ext cx="9808393" cy="580557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5693261" y="937075"/>
            <a:ext cx="4304753"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查看系統開放時間：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112.4.13</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10:00~112.4.19</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
        <p:nvSpPr>
          <p:cNvPr id="21" name="矩形 20"/>
          <p:cNvSpPr/>
          <p:nvPr/>
        </p:nvSpPr>
        <p:spPr>
          <a:xfrm>
            <a:off x="5693261" y="2792135"/>
            <a:ext cx="5200212"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正</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式版</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112.6.8</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各校所訂截止日</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cxnSp>
        <p:nvCxnSpPr>
          <p:cNvPr id="5" name="直線接點 4"/>
          <p:cNvCxnSpPr/>
          <p:nvPr/>
        </p:nvCxnSpPr>
        <p:spPr>
          <a:xfrm>
            <a:off x="1240841" y="4838072"/>
            <a:ext cx="980839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693261" y="4832607"/>
            <a:ext cx="5355974"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第六</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學期修課紀錄</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112.5.18</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10:00~112.5.22</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17:00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
        <p:nvSpPr>
          <p:cNvPr id="24" name="流程圖: 結束點 23">
            <a:extLst>
              <a:ext uri="{FF2B5EF4-FFF2-40B4-BE49-F238E27FC236}">
                <a16:creationId xmlns:a16="http://schemas.microsoft.com/office/drawing/2014/main" id="{88EA1522-BE1D-4B3D-A6B7-D048582F8A30}"/>
              </a:ext>
            </a:extLst>
          </p:cNvPr>
          <p:cNvSpPr/>
          <p:nvPr/>
        </p:nvSpPr>
        <p:spPr>
          <a:xfrm>
            <a:off x="2868754" y="136858"/>
            <a:ext cx="1661884" cy="513824"/>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標題 1"/>
          <p:cNvSpPr txBox="1">
            <a:spLocks/>
          </p:cNvSpPr>
          <p:nvPr/>
        </p:nvSpPr>
        <p:spPr>
          <a:xfrm>
            <a:off x="33395" y="176838"/>
            <a:ext cx="12158605" cy="43386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Wingdings" panose="05000000000000000000" pitchFamily="2" charset="2"/>
              <a:buChar char="u"/>
            </a:pPr>
            <a:r>
              <a:rPr lang="zh-TW" altLang="en-US" sz="2800" b="1" spc="-100" dirty="0">
                <a:latin typeface="標楷體" panose="03000509000000000000" pitchFamily="65" charset="-120"/>
                <a:ea typeface="標楷體" panose="03000509000000000000" pitchFamily="65" charset="-120"/>
              </a:rPr>
              <a:t>在校</a:t>
            </a:r>
            <a:r>
              <a:rPr lang="zh-TW" altLang="en-US" sz="2800" b="1" spc="-100" dirty="0">
                <a:solidFill>
                  <a:srgbClr val="FF0000"/>
                </a:solidFill>
                <a:latin typeface="標楷體" panose="03000509000000000000" pitchFamily="65" charset="-120"/>
                <a:ea typeface="標楷體" panose="03000509000000000000" pitchFamily="65" charset="-120"/>
              </a:rPr>
              <a:t>修課紀錄</a:t>
            </a:r>
            <a:r>
              <a:rPr lang="zh-TW" altLang="en-US" sz="2800" b="1" spc="-100" dirty="0">
                <a:latin typeface="標楷體" panose="03000509000000000000" pitchFamily="65" charset="-120"/>
                <a:ea typeface="標楷體" panose="03000509000000000000" pitchFamily="65" charset="-120"/>
              </a:rPr>
              <a:t>成績異議處理程序及注意事項</a:t>
            </a:r>
            <a:r>
              <a:rPr lang="en-US" altLang="zh-TW" sz="2800" b="1" spc="-100" dirty="0" smtClean="0">
                <a:latin typeface="標楷體" panose="03000509000000000000" pitchFamily="65" charset="-120"/>
                <a:ea typeface="標楷體" panose="03000509000000000000" pitchFamily="65" charset="-120"/>
              </a:rPr>
              <a:t>~</a:t>
            </a:r>
            <a:r>
              <a:rPr lang="zh-TW" altLang="en-US" sz="2800" b="1" u="sng" spc="-100" dirty="0" smtClean="0">
                <a:solidFill>
                  <a:srgbClr val="FF0000"/>
                </a:solidFill>
                <a:latin typeface="標楷體" panose="03000509000000000000" pitchFamily="65" charset="-120"/>
                <a:ea typeface="標楷體" panose="03000509000000000000" pitchFamily="65" charset="-120"/>
              </a:rPr>
              <a:t>甄</a:t>
            </a:r>
            <a:r>
              <a:rPr lang="zh-TW" altLang="en-US" sz="2800" b="1" u="sng" spc="-100" dirty="0">
                <a:solidFill>
                  <a:srgbClr val="FF0000"/>
                </a:solidFill>
                <a:latin typeface="標楷體" panose="03000509000000000000" pitchFamily="65" charset="-120"/>
                <a:ea typeface="標楷體" panose="03000509000000000000" pitchFamily="65" charset="-120"/>
              </a:rPr>
              <a:t>選</a:t>
            </a:r>
            <a:r>
              <a:rPr lang="zh-TW" altLang="en-US" sz="2800" b="1" u="sng" spc="-100" dirty="0" smtClean="0">
                <a:solidFill>
                  <a:srgbClr val="FF0000"/>
                </a:solidFill>
                <a:latin typeface="標楷體" panose="03000509000000000000" pitchFamily="65" charset="-120"/>
                <a:ea typeface="標楷體" panose="03000509000000000000" pitchFamily="65" charset="-120"/>
              </a:rPr>
              <a:t>入學</a:t>
            </a:r>
            <a:endParaRPr lang="zh-TW" altLang="en-US" sz="2800" b="1" u="sng" spc="-1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626955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idx="4294967295"/>
          </p:nvPr>
        </p:nvSpPr>
        <p:spPr>
          <a:xfrm>
            <a:off x="1" y="83446"/>
            <a:ext cx="11679586" cy="606561"/>
          </a:xfrm>
        </p:spPr>
        <p:txBody>
          <a:bodyPr>
            <a:normAutofit/>
          </a:bodyPr>
          <a:lstStyle/>
          <a:p>
            <a:pPr algn="ctr"/>
            <a:r>
              <a:rPr lang="zh-TW" altLang="en-US" sz="2800" b="1" spc="-75" dirty="0">
                <a:solidFill>
                  <a:prstClr val="black"/>
                </a:solidFill>
                <a:latin typeface="Book Antiqua" panose="02040602050305030304" pitchFamily="18" charset="0"/>
                <a:ea typeface="華康儷楷書" panose="03000509000000000000" pitchFamily="65" charset="-120"/>
              </a:rPr>
              <a:t>學習歷程中央資料庫資料釋出之招生單位作業流程</a:t>
            </a:r>
            <a:r>
              <a:rPr lang="en-US" altLang="zh-TW" sz="2800" b="1" spc="-75" dirty="0">
                <a:solidFill>
                  <a:prstClr val="black"/>
                </a:solidFill>
                <a:latin typeface="Book Antiqua" panose="02040602050305030304" pitchFamily="18" charset="0"/>
                <a:ea typeface="華康儷楷書" panose="03000509000000000000" pitchFamily="65" charset="-120"/>
              </a:rPr>
              <a:t>~</a:t>
            </a:r>
            <a:r>
              <a:rPr lang="zh-TW" altLang="en-US" sz="2800" b="1" spc="-75" dirty="0">
                <a:solidFill>
                  <a:prstClr val="black"/>
                </a:solidFill>
                <a:latin typeface="Book Antiqua" panose="02040602050305030304" pitchFamily="18" charset="0"/>
                <a:ea typeface="華康儷楷書" panose="03000509000000000000" pitchFamily="65" charset="-120"/>
              </a:rPr>
              <a:t>四技二專</a:t>
            </a:r>
            <a:r>
              <a:rPr lang="zh-TW" altLang="en-US" sz="2800" b="1" u="sng" spc="-75" dirty="0">
                <a:solidFill>
                  <a:srgbClr val="FF0000"/>
                </a:solidFill>
                <a:latin typeface="Book Antiqua" panose="02040602050305030304" pitchFamily="18" charset="0"/>
                <a:ea typeface="華康儷楷書" panose="03000509000000000000" pitchFamily="65" charset="-120"/>
              </a:rPr>
              <a:t>技優甄審入學</a:t>
            </a:r>
          </a:p>
        </p:txBody>
      </p:sp>
      <p:sp>
        <p:nvSpPr>
          <p:cNvPr id="6" name="文字方塊 5"/>
          <p:cNvSpPr txBox="1"/>
          <p:nvPr/>
        </p:nvSpPr>
        <p:spPr>
          <a:xfrm>
            <a:off x="4788399" y="2114447"/>
            <a:ext cx="4231249" cy="523220"/>
          </a:xfrm>
          <a:prstGeom prst="rect">
            <a:avLst/>
          </a:prstGeom>
          <a:noFill/>
          <a:ln>
            <a:noFill/>
          </a:ln>
        </p:spPr>
        <p:txBody>
          <a:bodyPr vert="horz" wrap="square">
            <a:spAutoFit/>
          </a:bodyPr>
          <a:lstStyle/>
          <a:p>
            <a:pPr>
              <a:defRPr/>
            </a:pPr>
            <a:r>
              <a:rPr lang="zh-TW" altLang="en-US" sz="2800" spc="-75" dirty="0">
                <a:solidFill>
                  <a:srgbClr val="C00000"/>
                </a:solidFill>
                <a:latin typeface="Book Antiqua" panose="02040602050305030304" pitchFamily="18" charset="0"/>
                <a:ea typeface="華康儷楷書" panose="03000509000000000000" pitchFamily="65" charset="-120"/>
                <a:cs typeface="+mj-cs"/>
              </a:rPr>
              <a:t>考生報名資格及身分審查</a:t>
            </a:r>
          </a:p>
        </p:txBody>
      </p:sp>
      <p:sp>
        <p:nvSpPr>
          <p:cNvPr id="7" name="文字方塊 6"/>
          <p:cNvSpPr txBox="1"/>
          <p:nvPr/>
        </p:nvSpPr>
        <p:spPr>
          <a:xfrm>
            <a:off x="4846199" y="690997"/>
            <a:ext cx="5880252" cy="871272"/>
          </a:xfrm>
          <a:prstGeom prst="rect">
            <a:avLst/>
          </a:prstGeom>
          <a:no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zh-TW"/>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TW" altLang="en-US" sz="2100" spc="-75" dirty="0">
                <a:solidFill>
                  <a:prstClr val="black"/>
                </a:solidFill>
                <a:latin typeface="Book Antiqua" panose="02040602050305030304" pitchFamily="18" charset="0"/>
                <a:ea typeface="華康儷楷書" panose="03000509000000000000" pitchFamily="65" charset="-120"/>
              </a:rPr>
              <a:t>考生學習歷程中央資料庫釋出資料</a:t>
            </a:r>
            <a:r>
              <a:rPr lang="en-US" altLang="zh-TW" sz="2100" spc="-75" dirty="0">
                <a:solidFill>
                  <a:prstClr val="black"/>
                </a:solidFill>
                <a:latin typeface="Book Antiqua" panose="02040602050305030304" pitchFamily="18" charset="0"/>
                <a:ea typeface="華康儷楷書" panose="03000509000000000000" pitchFamily="65" charset="-120"/>
              </a:rPr>
              <a:t>(EP</a:t>
            </a:r>
            <a:r>
              <a:rPr lang="zh-TW" altLang="en-US" sz="2100" spc="-75" dirty="0">
                <a:solidFill>
                  <a:prstClr val="black"/>
                </a:solidFill>
                <a:latin typeface="Book Antiqua" panose="02040602050305030304" pitchFamily="18" charset="0"/>
                <a:ea typeface="華康儷楷書" panose="03000509000000000000" pitchFamily="65" charset="-120"/>
              </a:rPr>
              <a:t>檔案</a:t>
            </a:r>
            <a:r>
              <a:rPr lang="en-US" altLang="zh-TW" sz="2100" spc="-75" dirty="0">
                <a:solidFill>
                  <a:prstClr val="black"/>
                </a:solidFill>
                <a:latin typeface="Book Antiqua" panose="02040602050305030304" pitchFamily="18" charset="0"/>
                <a:ea typeface="華康儷楷書" panose="03000509000000000000" pitchFamily="65" charset="-120"/>
              </a:rPr>
              <a:t>)</a:t>
            </a:r>
            <a:r>
              <a:rPr lang="zh-TW" altLang="en-US" sz="2100" spc="-75" dirty="0">
                <a:solidFill>
                  <a:prstClr val="black"/>
                </a:solidFill>
                <a:latin typeface="Book Antiqua" panose="02040602050305030304" pitchFamily="18" charset="0"/>
                <a:ea typeface="華康儷楷書" panose="03000509000000000000" pitchFamily="65" charset="-120"/>
              </a:rPr>
              <a:t>查看；</a:t>
            </a:r>
            <a:endParaRPr lang="en-US" altLang="zh-TW" sz="2100" spc="-75" dirty="0">
              <a:solidFill>
                <a:prstClr val="black"/>
              </a:solidFill>
              <a:latin typeface="Book Antiqua" panose="02040602050305030304" pitchFamily="18" charset="0"/>
              <a:ea typeface="華康儷楷書" panose="03000509000000000000" pitchFamily="65" charset="-120"/>
            </a:endParaRPr>
          </a:p>
          <a:p>
            <a:pPr algn="l"/>
            <a:r>
              <a:rPr lang="zh-TW" altLang="en-US" sz="2100" spc="-75" dirty="0">
                <a:solidFill>
                  <a:srgbClr val="C00000"/>
                </a:solidFill>
                <a:latin typeface="Book Antiqua" panose="02040602050305030304" pitchFamily="18" charset="0"/>
                <a:ea typeface="華康儷楷書" panose="03000509000000000000" pitchFamily="65" charset="-120"/>
              </a:rPr>
              <a:t>學習歷程中央資料庫釋出資料</a:t>
            </a:r>
            <a:r>
              <a:rPr lang="en-US" altLang="zh-TW" sz="2100" spc="-75" dirty="0">
                <a:solidFill>
                  <a:srgbClr val="C00000"/>
                </a:solidFill>
                <a:latin typeface="Book Antiqua" panose="02040602050305030304" pitchFamily="18" charset="0"/>
                <a:ea typeface="華康儷楷書" panose="03000509000000000000" pitchFamily="65" charset="-120"/>
              </a:rPr>
              <a:t>(</a:t>
            </a:r>
            <a:r>
              <a:rPr lang="zh-TW" altLang="en-US" sz="2100" spc="-75" dirty="0">
                <a:solidFill>
                  <a:srgbClr val="C00000"/>
                </a:solidFill>
                <a:latin typeface="Book Antiqua" panose="02040602050305030304" pitchFamily="18" charset="0"/>
                <a:ea typeface="華康儷楷書" panose="03000509000000000000" pitchFamily="65" charset="-120"/>
              </a:rPr>
              <a:t>檔案</a:t>
            </a:r>
            <a:r>
              <a:rPr lang="en-US" altLang="zh-TW" sz="2100" spc="-75" dirty="0">
                <a:solidFill>
                  <a:srgbClr val="C00000"/>
                </a:solidFill>
                <a:latin typeface="Book Antiqua" panose="02040602050305030304" pitchFamily="18" charset="0"/>
                <a:ea typeface="華康儷楷書" panose="03000509000000000000" pitchFamily="65" charset="-120"/>
              </a:rPr>
              <a:t>)</a:t>
            </a:r>
            <a:r>
              <a:rPr lang="zh-TW" altLang="en-US" sz="2100" spc="-75" dirty="0">
                <a:solidFill>
                  <a:srgbClr val="C00000"/>
                </a:solidFill>
                <a:latin typeface="Book Antiqua" panose="02040602050305030304" pitchFamily="18" charset="0"/>
                <a:ea typeface="華康儷楷書" panose="03000509000000000000" pitchFamily="65" charset="-120"/>
              </a:rPr>
              <a:t>查看系統</a:t>
            </a:r>
            <a:r>
              <a:rPr lang="zh-TW" altLang="en-US" sz="2100" spc="-75" dirty="0">
                <a:solidFill>
                  <a:prstClr val="black"/>
                </a:solidFill>
                <a:latin typeface="Book Antiqua" panose="02040602050305030304" pitchFamily="18" charset="0"/>
                <a:ea typeface="華康儷楷書" panose="03000509000000000000" pitchFamily="65" charset="-120"/>
              </a:rPr>
              <a:t>開放 </a:t>
            </a:r>
          </a:p>
        </p:txBody>
      </p:sp>
      <p:sp>
        <p:nvSpPr>
          <p:cNvPr id="8" name="文字方塊 7"/>
          <p:cNvSpPr txBox="1"/>
          <p:nvPr/>
        </p:nvSpPr>
        <p:spPr>
          <a:xfrm>
            <a:off x="6490608" y="4195597"/>
            <a:ext cx="5288438" cy="415498"/>
          </a:xfrm>
          <a:prstGeom prst="rect">
            <a:avLst/>
          </a:prstGeom>
          <a:noFill/>
          <a:ln>
            <a:noFill/>
          </a:ln>
        </p:spPr>
        <p:txBody>
          <a:bodyPr vert="horz" wrap="square">
            <a:spAutoFit/>
          </a:bodyPr>
          <a:lstStyle>
            <a:defPPr>
              <a:defRPr lang="zh-TW"/>
            </a:defPPr>
            <a:lvl1pPr algn="ctr">
              <a:defRPr>
                <a:latin typeface="+mn-ea"/>
                <a:ea typeface="+mn-ea"/>
                <a:cs typeface="華康儷楷書" panose="03000509000000000000" pitchFamily="65" charset="-120"/>
              </a:defRPr>
            </a:lvl1pPr>
          </a:lstStyle>
          <a:p>
            <a:pPr algn="l"/>
            <a:r>
              <a:rPr lang="en-US" altLang="zh-TW" sz="2100" spc="-75" dirty="0">
                <a:solidFill>
                  <a:prstClr val="black"/>
                </a:solidFill>
                <a:latin typeface="Book Antiqua" panose="02040602050305030304" pitchFamily="18" charset="0"/>
                <a:ea typeface="華康儷楷書" panose="03000509000000000000" pitchFamily="65" charset="-120"/>
              </a:rPr>
              <a:t>1.</a:t>
            </a:r>
            <a:r>
              <a:rPr lang="zh-TW" altLang="en-US" sz="2100" spc="-75" dirty="0">
                <a:solidFill>
                  <a:prstClr val="black"/>
                </a:solidFill>
                <a:latin typeface="Book Antiqua" panose="02040602050305030304" pitchFamily="18" charset="0"/>
                <a:ea typeface="華康儷楷書" panose="03000509000000000000" pitchFamily="65" charset="-120"/>
              </a:rPr>
              <a:t>上網選填校系科（組）、學程並確定送出</a:t>
            </a:r>
            <a:endParaRPr lang="en-US" altLang="zh-TW" sz="2100" spc="-75" dirty="0">
              <a:solidFill>
                <a:prstClr val="black"/>
              </a:solidFill>
              <a:latin typeface="Book Antiqua" panose="02040602050305030304" pitchFamily="18" charset="0"/>
              <a:ea typeface="華康儷楷書" panose="03000509000000000000" pitchFamily="65" charset="-120"/>
            </a:endParaRPr>
          </a:p>
        </p:txBody>
      </p:sp>
      <p:sp>
        <p:nvSpPr>
          <p:cNvPr id="10" name="矩形 9"/>
          <p:cNvSpPr/>
          <p:nvPr/>
        </p:nvSpPr>
        <p:spPr>
          <a:xfrm>
            <a:off x="1325206" y="2371714"/>
            <a:ext cx="2582049" cy="646331"/>
          </a:xfrm>
          <a:prstGeom prst="rect">
            <a:avLst/>
          </a:prstGeom>
        </p:spPr>
        <p:txBody>
          <a:bodyPr wrap="square">
            <a:spAutoFit/>
          </a:bodyPr>
          <a:lstStyle/>
          <a:p>
            <a:pPr algn="just">
              <a:spcAft>
                <a:spcPts val="0"/>
              </a:spcAft>
            </a:pP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112.5.2(</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二</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10:00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起</a:t>
            </a:r>
          </a:p>
          <a:p>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112.5.9(</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二</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17:00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止</a:t>
            </a:r>
            <a:endParaRPr lang="zh-TW" altLang="en-US" kern="0" spc="-30" dirty="0">
              <a:solidFill>
                <a:schemeClr val="accent4">
                  <a:lumMod val="75000"/>
                </a:schemeClr>
              </a:solidFill>
              <a:latin typeface="Times New Roman" panose="02020603050405020304" pitchFamily="18" charset="0"/>
              <a:ea typeface="標楷體" panose="03000509000000000000" pitchFamily="65" charset="-120"/>
            </a:endParaRPr>
          </a:p>
        </p:txBody>
      </p:sp>
      <p:sp>
        <p:nvSpPr>
          <p:cNvPr id="12" name="矩形 11"/>
          <p:cNvSpPr/>
          <p:nvPr/>
        </p:nvSpPr>
        <p:spPr>
          <a:xfrm>
            <a:off x="1325206" y="793412"/>
            <a:ext cx="2582049" cy="646331"/>
          </a:xfrm>
          <a:prstGeom prst="rect">
            <a:avLst/>
          </a:prstGeom>
        </p:spPr>
        <p:txBody>
          <a:bodyPr wrap="square">
            <a:spAutoFit/>
          </a:bodyPr>
          <a:lstStyle/>
          <a:p>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112.4.13(</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四</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10:00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起</a:t>
            </a:r>
          </a:p>
          <a:p>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112.4.19(</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三</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21:00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止</a:t>
            </a:r>
            <a:endParaRPr lang="zh-TW" altLang="en-US" kern="0" spc="-30" dirty="0">
              <a:solidFill>
                <a:schemeClr val="accent4">
                  <a:lumMod val="75000"/>
                </a:schemeClr>
              </a:solidFill>
              <a:latin typeface="Times New Roman" panose="02020603050405020304" pitchFamily="18" charset="0"/>
              <a:ea typeface="標楷體" panose="03000509000000000000" pitchFamily="65" charset="-120"/>
            </a:endParaRPr>
          </a:p>
        </p:txBody>
      </p:sp>
      <p:sp>
        <p:nvSpPr>
          <p:cNvPr id="13" name="矩形 12"/>
          <p:cNvSpPr/>
          <p:nvPr/>
        </p:nvSpPr>
        <p:spPr>
          <a:xfrm>
            <a:off x="1291311" y="4898641"/>
            <a:ext cx="2863336" cy="1069524"/>
          </a:xfrm>
          <a:prstGeom prst="rect">
            <a:avLst/>
          </a:prstGeom>
        </p:spPr>
        <p:txBody>
          <a:bodyPr wrap="square">
            <a:spAutoFit/>
          </a:bodyPr>
          <a:lstStyle/>
          <a:p>
            <a:pPr>
              <a:lnSpc>
                <a:spcPct val="75000"/>
              </a:lnSpc>
              <a:spcAft>
                <a:spcPts val="0"/>
              </a:spcAft>
            </a:pP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各校自訂</a:t>
            </a:r>
            <a:endParaRPr lang="en-US" altLang="zh-TW" kern="0" spc="-30" dirty="0">
              <a:solidFill>
                <a:schemeClr val="accent4">
                  <a:lumMod val="75000"/>
                </a:schemeClr>
              </a:solidFill>
              <a:latin typeface="Times New Roman" panose="02020603050405020304" pitchFamily="18" charset="0"/>
              <a:ea typeface="標楷體" panose="03000509000000000000" pitchFamily="65" charset="-120"/>
            </a:endParaRPr>
          </a:p>
          <a:p>
            <a:pPr>
              <a:lnSpc>
                <a:spcPct val="75000"/>
              </a:lnSpc>
              <a:spcAft>
                <a:spcPts val="0"/>
              </a:spcAft>
            </a:pP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詳見招生學校甄選辦法</a:t>
            </a:r>
            <a:endParaRPr lang="zh-TW" altLang="zh-TW" kern="100" dirty="0">
              <a:solidFill>
                <a:schemeClr val="accent4">
                  <a:lumMod val="75000"/>
                </a:schemeClr>
              </a:solidFill>
              <a:latin typeface="Times New Roman" panose="02020603050405020304" pitchFamily="18" charset="0"/>
            </a:endParaRPr>
          </a:p>
          <a:p>
            <a:pPr algn="just">
              <a:lnSpc>
                <a:spcPct val="75000"/>
              </a:lnSpc>
              <a:spcBef>
                <a:spcPts val="600"/>
              </a:spcBef>
              <a:spcAft>
                <a:spcPts val="0"/>
              </a:spcAft>
            </a:pP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112.6.7 (</a:t>
            </a:r>
            <a:r>
              <a:rPr lang="zh-TW" altLang="en-US" spc="-30" dirty="0" smtClean="0">
                <a:solidFill>
                  <a:schemeClr val="accent4">
                    <a:lumMod val="75000"/>
                  </a:schemeClr>
                </a:solidFill>
                <a:latin typeface="Times New Roman" panose="02020603050405020304" pitchFamily="18" charset="0"/>
                <a:ea typeface="標楷體" panose="03000509000000000000" pitchFamily="65" charset="-120"/>
              </a:rPr>
              <a:t>三</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10:00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起</a:t>
            </a:r>
            <a:endParaRPr lang="zh-TW" altLang="zh-TW" kern="100" dirty="0">
              <a:solidFill>
                <a:schemeClr val="accent4">
                  <a:lumMod val="75000"/>
                </a:schemeClr>
              </a:solidFill>
              <a:latin typeface="Times New Roman" panose="02020603050405020304" pitchFamily="18" charset="0"/>
            </a:endParaRPr>
          </a:p>
          <a:p>
            <a:r>
              <a:rPr lang="en-US" altLang="zh-TW" spc="-30" dirty="0">
                <a:solidFill>
                  <a:schemeClr val="accent4">
                    <a:lumMod val="75000"/>
                  </a:schemeClr>
                </a:solidFill>
                <a:latin typeface="Times New Roman" panose="02020603050405020304" pitchFamily="18" charset="0"/>
                <a:ea typeface="標楷體" panose="03000509000000000000" pitchFamily="65" charset="-120"/>
              </a:rPr>
              <a:t>  </a:t>
            </a:r>
            <a:r>
              <a:rPr lang="en-US" altLang="zh-TW" spc="-30" dirty="0" smtClean="0">
                <a:solidFill>
                  <a:schemeClr val="accent4">
                    <a:lumMod val="75000"/>
                  </a:schemeClr>
                </a:solidFill>
                <a:latin typeface="Times New Roman" panose="02020603050405020304" pitchFamily="18" charset="0"/>
                <a:ea typeface="標楷體" panose="03000509000000000000" pitchFamily="65" charset="-120"/>
              </a:rPr>
              <a:t>112.6.12(</a:t>
            </a:r>
            <a:r>
              <a:rPr lang="zh-TW" altLang="en-US" spc="-30" dirty="0">
                <a:solidFill>
                  <a:schemeClr val="accent4">
                    <a:lumMod val="75000"/>
                  </a:schemeClr>
                </a:solidFill>
                <a:latin typeface="Times New Roman" panose="02020603050405020304" pitchFamily="18" charset="0"/>
                <a:ea typeface="標楷體" panose="03000509000000000000" pitchFamily="65" charset="-120"/>
              </a:rPr>
              <a:t>一</a:t>
            </a:r>
            <a:r>
              <a:rPr lang="en-US" altLang="zh-TW"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spc="-30" dirty="0">
                <a:solidFill>
                  <a:schemeClr val="accent4">
                    <a:lumMod val="75000"/>
                  </a:schemeClr>
                </a:solidFill>
                <a:latin typeface="Times New Roman" panose="02020603050405020304" pitchFamily="18" charset="0"/>
                <a:ea typeface="標楷體" panose="03000509000000000000" pitchFamily="65" charset="-120"/>
              </a:rPr>
              <a:t>21:00</a:t>
            </a:r>
            <a:r>
              <a:rPr lang="zh-TW" altLang="zh-TW" spc="-30" dirty="0">
                <a:solidFill>
                  <a:schemeClr val="accent4">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dirty="0">
              <a:solidFill>
                <a:schemeClr val="accent4">
                  <a:lumMod val="75000"/>
                </a:schemeClr>
              </a:solidFill>
            </a:endParaRPr>
          </a:p>
        </p:txBody>
      </p:sp>
      <p:sp>
        <p:nvSpPr>
          <p:cNvPr id="14" name="矩形 13"/>
          <p:cNvSpPr/>
          <p:nvPr/>
        </p:nvSpPr>
        <p:spPr>
          <a:xfrm>
            <a:off x="4829002" y="2648747"/>
            <a:ext cx="6850584" cy="1600438"/>
          </a:xfrm>
          <a:prstGeom prst="rect">
            <a:avLst/>
          </a:prstGeom>
        </p:spPr>
        <p:txBody>
          <a:bodyPr wrap="square">
            <a:spAutoFit/>
          </a:bodyPr>
          <a:lstStyle/>
          <a:p>
            <a:r>
              <a:rPr lang="zh-TW" altLang="en-US" sz="1400" b="1" u="sng" dirty="0" smtClean="0">
                <a:latin typeface="Times New Roman" panose="02020603050405020304" pitchFamily="18" charset="0"/>
                <a:ea typeface="標楷體" panose="03000509000000000000" pitchFamily="65" charset="-120"/>
                <a:cs typeface="Times New Roman" panose="02020603050405020304" pitchFamily="18" charset="0"/>
              </a:rPr>
              <a:t>確認</a:t>
            </a:r>
            <a:r>
              <a:rPr lang="zh-TW" altLang="en-US" sz="1400" b="1" u="sng" dirty="0">
                <a:latin typeface="Times New Roman" panose="02020603050405020304" pitchFamily="18" charset="0"/>
                <a:ea typeface="標楷體" panose="03000509000000000000" pitchFamily="65" charset="-120"/>
                <a:cs typeface="Times New Roman" panose="02020603050405020304" pitchFamily="18" charset="0"/>
              </a:rPr>
              <a:t>具有中央資料庫學習歷程檔案</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之</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考生，</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方得</a:t>
            </a:r>
            <a:r>
              <a:rPr lang="zh-TW" altLang="zh-TW" sz="14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第二階段報名含網路上傳</a:t>
            </a:r>
            <a:r>
              <a:rPr lang="en-US" altLang="zh-TW" sz="1400" dirty="0">
                <a:latin typeface="Times New Roman" panose="02020603050405020304" pitchFamily="18" charset="0"/>
                <a:ea typeface="標楷體" panose="03000509000000000000" pitchFamily="65" charset="-12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或勾選</a:t>
            </a:r>
            <a:r>
              <a:rPr lang="en-US" altLang="zh-TW" sz="1400" dirty="0">
                <a:latin typeface="Times New Roman" panose="02020603050405020304" pitchFamily="18" charset="0"/>
                <a:ea typeface="標楷體" panose="03000509000000000000" pitchFamily="65" charset="-12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學習歷程備審資料」時，選擇</a:t>
            </a:r>
            <a:r>
              <a:rPr lang="zh-TW" altLang="zh-TW" sz="1400" b="1" u="sng" dirty="0">
                <a:latin typeface="Times New Roman" panose="02020603050405020304" pitchFamily="18" charset="0"/>
                <a:ea typeface="標楷體" panose="03000509000000000000" pitchFamily="65" charset="-120"/>
                <a:cs typeface="Times New Roman" panose="02020603050405020304" pitchFamily="18" charset="0"/>
              </a:rPr>
              <a:t>勾選清單</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方式上傳中央資料庫學習歷程檔案</a:t>
            </a:r>
            <a:r>
              <a:rPr lang="zh-TW" altLang="zh-TW" sz="1400" dirty="0" smtClean="0">
                <a:latin typeface="Times New Roman" panose="02020603050405020304" pitchFamily="18" charset="0"/>
                <a:ea typeface="標楷體" panose="03000509000000000000" pitchFamily="65" charset="-120"/>
                <a:cs typeface="Times New Roman" panose="02020603050405020304" pitchFamily="18" charset="0"/>
              </a:rPr>
              <a:t>資料。</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若</a:t>
            </a:r>
            <a:r>
              <a:rPr lang="zh-TW" altLang="en-US" sz="1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為具有學習歷程中央資料庫之考生，系統顯示非具有中央資料庫學習歷程檔案</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，須於</a:t>
            </a:r>
            <a:r>
              <a:rPr lang="en-US" altLang="zh-TW" sz="1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1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1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星期二）</a:t>
            </a:r>
            <a:r>
              <a:rPr lang="en-US" altLang="zh-TW" sz="1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4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前向本委員會提出疑義申請</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，逾期或未依本簡章規定提出疑義申請者，即不具有前揭各項使用權益，其後亦不得再要求使用中央資料庫學習歷程檔案資料。</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文字方塊 14"/>
          <p:cNvSpPr txBox="1"/>
          <p:nvPr/>
        </p:nvSpPr>
        <p:spPr>
          <a:xfrm>
            <a:off x="4106412" y="821647"/>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rPr>
              <a:t>1</a:t>
            </a:r>
            <a:endParaRPr lang="zh-TW" altLang="en-US" sz="3200" dirty="0">
              <a:solidFill>
                <a:schemeClr val="bg1"/>
              </a:solidFill>
            </a:endParaRPr>
          </a:p>
        </p:txBody>
      </p:sp>
      <p:sp>
        <p:nvSpPr>
          <p:cNvPr id="16" name="文字方塊 15"/>
          <p:cNvSpPr txBox="1"/>
          <p:nvPr/>
        </p:nvSpPr>
        <p:spPr>
          <a:xfrm>
            <a:off x="4118769" y="2127224"/>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rPr>
              <a:t>2</a:t>
            </a:r>
            <a:endParaRPr lang="zh-TW" altLang="en-US" sz="3200" dirty="0">
              <a:solidFill>
                <a:schemeClr val="bg1"/>
              </a:solidFill>
            </a:endParaRPr>
          </a:p>
        </p:txBody>
      </p:sp>
      <p:sp>
        <p:nvSpPr>
          <p:cNvPr id="17" name="文字方塊 16"/>
          <p:cNvSpPr txBox="1"/>
          <p:nvPr/>
        </p:nvSpPr>
        <p:spPr>
          <a:xfrm>
            <a:off x="4118769" y="4875855"/>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rPr>
              <a:t>4</a:t>
            </a:r>
            <a:endParaRPr lang="zh-TW" altLang="en-US" sz="3200" dirty="0">
              <a:solidFill>
                <a:schemeClr val="bg1"/>
              </a:solidFill>
            </a:endParaRPr>
          </a:p>
        </p:txBody>
      </p:sp>
      <p:sp>
        <p:nvSpPr>
          <p:cNvPr id="18" name="矩形 17"/>
          <p:cNvSpPr/>
          <p:nvPr/>
        </p:nvSpPr>
        <p:spPr>
          <a:xfrm>
            <a:off x="4966233" y="4858497"/>
            <a:ext cx="1582484" cy="523220"/>
          </a:xfrm>
          <a:prstGeom prst="rect">
            <a:avLst/>
          </a:prstGeom>
        </p:spPr>
        <p:txBody>
          <a:bodyPr wrap="none">
            <a:spAutoFit/>
          </a:bodyPr>
          <a:lstStyle/>
          <a:p>
            <a:pPr>
              <a:defRPr/>
            </a:pPr>
            <a:r>
              <a:rPr lang="zh-TW" altLang="en-US" sz="2800" spc="-75" dirty="0">
                <a:solidFill>
                  <a:srgbClr val="C00000"/>
                </a:solidFill>
                <a:latin typeface="Book Antiqua" panose="02040602050305030304" pitchFamily="18" charset="0"/>
                <a:ea typeface="華康儷楷書" panose="03000509000000000000" pitchFamily="65" charset="-120"/>
                <a:cs typeface="+mj-cs"/>
              </a:rPr>
              <a:t>網路報名</a:t>
            </a:r>
          </a:p>
        </p:txBody>
      </p:sp>
      <p:cxnSp>
        <p:nvCxnSpPr>
          <p:cNvPr id="21" name="直線接點 20"/>
          <p:cNvCxnSpPr/>
          <p:nvPr/>
        </p:nvCxnSpPr>
        <p:spPr>
          <a:xfrm>
            <a:off x="1325206" y="4781798"/>
            <a:ext cx="1020750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829002" y="5891656"/>
            <a:ext cx="6631750" cy="738664"/>
          </a:xfrm>
          <a:prstGeom prst="rect">
            <a:avLst/>
          </a:prstGeom>
        </p:spPr>
        <p:txBody>
          <a:bodyPr wrap="square">
            <a:spAutoFit/>
          </a:bodyPr>
          <a:lstStyle/>
          <a:p>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各校系科</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、學程上傳時，考生</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得勾選選擇「使</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用中央資料庫學習歷程檔案</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(EP)</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採用自行上傳</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PDF</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檔案</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，擇一方式繳交學習歷程備審資料。</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第</a:t>
            </a:r>
            <a:r>
              <a:rPr lang="en-US" altLang="zh-TW" sz="14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6</a:t>
            </a:r>
            <a:r>
              <a:rPr lang="zh-TW" altLang="en-US" sz="14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學期修課紀錄（</a:t>
            </a:r>
            <a:r>
              <a:rPr lang="en-US" altLang="zh-TW" sz="14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4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檔）則由考生上傳至本委員會</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5" name="直線接點 24"/>
          <p:cNvCxnSpPr/>
          <p:nvPr/>
        </p:nvCxnSpPr>
        <p:spPr>
          <a:xfrm>
            <a:off x="1044611" y="2058666"/>
            <a:ext cx="1076868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841359" y="1480643"/>
            <a:ext cx="7067616" cy="523220"/>
          </a:xfrm>
          <a:prstGeom prst="rect">
            <a:avLst/>
          </a:prstGeom>
        </p:spPr>
        <p:txBody>
          <a:bodyPr wrap="square">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考生若為當年度各高級中等學校應屆畢業生，登入後可檢視第一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四學期之學習歷程資料；若為</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學年度以後畢業之考生，登入後可檢視第一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六學期之學習歷程資料。</a:t>
            </a:r>
            <a:endParaRPr lang="zh-TW" altLang="en-US" sz="1400" dirty="0"/>
          </a:p>
        </p:txBody>
      </p:sp>
      <p:sp>
        <p:nvSpPr>
          <p:cNvPr id="2" name="矩形 1"/>
          <p:cNvSpPr/>
          <p:nvPr/>
        </p:nvSpPr>
        <p:spPr>
          <a:xfrm>
            <a:off x="6501083" y="4825156"/>
            <a:ext cx="6096000" cy="646331"/>
          </a:xfrm>
          <a:prstGeom prst="rect">
            <a:avLst/>
          </a:prstGeom>
        </p:spPr>
        <p:txBody>
          <a:bodyPr>
            <a:spAutoFit/>
          </a:bodyPr>
          <a:lstStyle/>
          <a:p>
            <a:r>
              <a:rPr lang="en-US" altLang="zh-TW" spc="-75" dirty="0">
                <a:solidFill>
                  <a:prstClr val="black"/>
                </a:solidFill>
                <a:latin typeface="Book Antiqua" panose="02040602050305030304" pitchFamily="18" charset="0"/>
                <a:ea typeface="華康儷楷書" panose="03000509000000000000" pitchFamily="65" charset="-120"/>
              </a:rPr>
              <a:t>2.</a:t>
            </a:r>
            <a:r>
              <a:rPr lang="zh-TW" altLang="zh-TW" spc="-75" dirty="0">
                <a:solidFill>
                  <a:prstClr val="black"/>
                </a:solidFill>
                <a:latin typeface="Book Antiqua" panose="02040602050305030304" pitchFamily="18" charset="0"/>
                <a:ea typeface="華康儷楷書" panose="03000509000000000000" pitchFamily="65" charset="-120"/>
              </a:rPr>
              <a:t>網路上傳</a:t>
            </a:r>
            <a:r>
              <a:rPr lang="en-US" altLang="zh-TW" spc="-75" dirty="0">
                <a:solidFill>
                  <a:prstClr val="black"/>
                </a:solidFill>
                <a:latin typeface="Book Antiqua" panose="02040602050305030304" pitchFamily="18" charset="0"/>
                <a:ea typeface="華康儷楷書" panose="03000509000000000000" pitchFamily="65" charset="-120"/>
              </a:rPr>
              <a:t>(</a:t>
            </a:r>
            <a:r>
              <a:rPr lang="zh-TW" altLang="zh-TW" spc="-75" dirty="0">
                <a:solidFill>
                  <a:prstClr val="black"/>
                </a:solidFill>
                <a:latin typeface="Book Antiqua" panose="02040602050305030304" pitchFamily="18" charset="0"/>
                <a:ea typeface="華康儷楷書" panose="03000509000000000000" pitchFamily="65" charset="-120"/>
              </a:rPr>
              <a:t>或勾選</a:t>
            </a:r>
            <a:r>
              <a:rPr lang="en-US" altLang="zh-TW" spc="-75" dirty="0">
                <a:solidFill>
                  <a:prstClr val="black"/>
                </a:solidFill>
                <a:latin typeface="Book Antiqua" panose="02040602050305030304" pitchFamily="18" charset="0"/>
                <a:ea typeface="華康儷楷書" panose="03000509000000000000" pitchFamily="65" charset="-120"/>
              </a:rPr>
              <a:t>)</a:t>
            </a:r>
            <a:r>
              <a:rPr lang="zh-TW" altLang="zh-TW" spc="-75" dirty="0">
                <a:solidFill>
                  <a:prstClr val="black"/>
                </a:solidFill>
                <a:latin typeface="Book Antiqua" panose="02040602050305030304" pitchFamily="18" charset="0"/>
                <a:ea typeface="華康儷楷書" panose="03000509000000000000" pitchFamily="65" charset="-120"/>
              </a:rPr>
              <a:t>學習歷程備審資料</a:t>
            </a:r>
            <a:endParaRPr lang="en-US" altLang="zh-TW" spc="-75" dirty="0">
              <a:solidFill>
                <a:prstClr val="black"/>
              </a:solidFill>
              <a:latin typeface="Book Antiqua" panose="02040602050305030304" pitchFamily="18" charset="0"/>
              <a:ea typeface="華康儷楷書" panose="03000509000000000000" pitchFamily="65" charset="-120"/>
            </a:endParaRPr>
          </a:p>
          <a:p>
            <a:r>
              <a:rPr lang="en-US" altLang="zh-TW" spc="-75" dirty="0">
                <a:solidFill>
                  <a:prstClr val="black"/>
                </a:solidFill>
                <a:latin typeface="Book Antiqua" panose="02040602050305030304" pitchFamily="18" charset="0"/>
                <a:ea typeface="華康儷楷書" panose="03000509000000000000" pitchFamily="65" charset="-120"/>
              </a:rPr>
              <a:t>3.</a:t>
            </a:r>
            <a:r>
              <a:rPr lang="zh-TW" altLang="en-US" spc="-75" dirty="0">
                <a:solidFill>
                  <a:prstClr val="black"/>
                </a:solidFill>
                <a:latin typeface="Book Antiqua" panose="02040602050305030304" pitchFamily="18" charset="0"/>
                <a:ea typeface="華康儷楷書" panose="03000509000000000000" pitchFamily="65" charset="-120"/>
              </a:rPr>
              <a:t>繳交指定項目甄審費用</a:t>
            </a:r>
            <a:endParaRPr lang="zh-TW" altLang="en-US" dirty="0">
              <a:latin typeface="華康儷楷書" panose="03000509000000000000" pitchFamily="65" charset="-120"/>
              <a:ea typeface="華康儷楷書" panose="03000509000000000000" pitchFamily="65" charset="-120"/>
            </a:endParaRPr>
          </a:p>
        </p:txBody>
      </p:sp>
      <p:sp>
        <p:nvSpPr>
          <p:cNvPr id="20" name="文字方塊 19"/>
          <p:cNvSpPr txBox="1"/>
          <p:nvPr/>
        </p:nvSpPr>
        <p:spPr>
          <a:xfrm>
            <a:off x="4118769" y="4145464"/>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rPr>
              <a:t>3</a:t>
            </a:r>
            <a:endParaRPr lang="zh-TW" altLang="en-US" sz="3200" dirty="0">
              <a:solidFill>
                <a:schemeClr val="bg1"/>
              </a:solidFill>
            </a:endParaRPr>
          </a:p>
        </p:txBody>
      </p:sp>
      <p:sp>
        <p:nvSpPr>
          <p:cNvPr id="23" name="矩形 22"/>
          <p:cNvSpPr/>
          <p:nvPr/>
        </p:nvSpPr>
        <p:spPr>
          <a:xfrm>
            <a:off x="4966233" y="4141736"/>
            <a:ext cx="1582484" cy="523220"/>
          </a:xfrm>
          <a:prstGeom prst="rect">
            <a:avLst/>
          </a:prstGeom>
        </p:spPr>
        <p:txBody>
          <a:bodyPr wrap="none">
            <a:spAutoFit/>
          </a:bodyPr>
          <a:lstStyle/>
          <a:p>
            <a:pPr>
              <a:defRPr/>
            </a:pPr>
            <a:r>
              <a:rPr lang="zh-TW" altLang="en-US" sz="2800" spc="-75" dirty="0">
                <a:solidFill>
                  <a:srgbClr val="C00000"/>
                </a:solidFill>
                <a:latin typeface="Book Antiqua" panose="02040602050305030304" pitchFamily="18" charset="0"/>
                <a:ea typeface="華康儷楷書" panose="03000509000000000000" pitchFamily="65" charset="-120"/>
                <a:cs typeface="+mj-cs"/>
              </a:rPr>
              <a:t>網路報名</a:t>
            </a:r>
          </a:p>
        </p:txBody>
      </p:sp>
      <p:sp>
        <p:nvSpPr>
          <p:cNvPr id="24" name="矩形 23"/>
          <p:cNvSpPr/>
          <p:nvPr/>
        </p:nvSpPr>
        <p:spPr>
          <a:xfrm>
            <a:off x="1325206" y="4162803"/>
            <a:ext cx="2863336" cy="515590"/>
          </a:xfrm>
          <a:prstGeom prst="rect">
            <a:avLst/>
          </a:prstGeom>
        </p:spPr>
        <p:txBody>
          <a:bodyPr wrap="square">
            <a:spAutoFit/>
          </a:bodyPr>
          <a:lstStyle/>
          <a:p>
            <a:pPr>
              <a:lnSpc>
                <a:spcPct val="75000"/>
              </a:lnSpc>
              <a:spcAft>
                <a:spcPts val="0"/>
              </a:spcAft>
            </a:pP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112.5.22(</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一</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)10:00</a:t>
            </a:r>
            <a:r>
              <a:rPr lang="zh-TW" altLang="en-US" kern="0" spc="-30" dirty="0" smtClean="0">
                <a:solidFill>
                  <a:schemeClr val="accent4">
                    <a:lumMod val="75000"/>
                  </a:schemeClr>
                </a:solidFill>
                <a:latin typeface="Times New Roman" panose="02020603050405020304" pitchFamily="18" charset="0"/>
                <a:ea typeface="標楷體" panose="03000509000000000000" pitchFamily="65" charset="-120"/>
              </a:rPr>
              <a:t>起</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112.5.26(</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五</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17:00</a:t>
            </a:r>
            <a:r>
              <a:rPr lang="zh-TW" altLang="en-US" kern="0" spc="-30" dirty="0" smtClean="0">
                <a:solidFill>
                  <a:schemeClr val="accent4">
                    <a:lumMod val="75000"/>
                  </a:schemeClr>
                </a:solidFill>
                <a:latin typeface="Times New Roman" panose="02020603050405020304" pitchFamily="18" charset="0"/>
                <a:ea typeface="標楷體" panose="03000509000000000000" pitchFamily="65" charset="-120"/>
              </a:rPr>
              <a:t>止</a:t>
            </a:r>
            <a:endParaRPr lang="zh-TW" altLang="en-US" kern="0" spc="-30" dirty="0">
              <a:solidFill>
                <a:schemeClr val="accent4">
                  <a:lumMod val="75000"/>
                </a:schemeClr>
              </a:solidFill>
              <a:latin typeface="Times New Roman" panose="02020603050405020304" pitchFamily="18" charset="0"/>
              <a:ea typeface="標楷體" panose="03000509000000000000" pitchFamily="65" charset="-120"/>
            </a:endParaRPr>
          </a:p>
        </p:txBody>
      </p:sp>
      <p:cxnSp>
        <p:nvCxnSpPr>
          <p:cNvPr id="26" name="直線接點 25"/>
          <p:cNvCxnSpPr/>
          <p:nvPr/>
        </p:nvCxnSpPr>
        <p:spPr>
          <a:xfrm>
            <a:off x="1325206" y="4043596"/>
            <a:ext cx="1020750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4841359" y="5423141"/>
            <a:ext cx="6146216" cy="523220"/>
          </a:xfrm>
          <a:prstGeom prst="rect">
            <a:avLst/>
          </a:prstGeom>
        </p:spPr>
        <p:txBody>
          <a:bodyPr wrap="square">
            <a:spAutoFit/>
          </a:bodyPr>
          <a:lstStyle/>
          <a:p>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1400" dirty="0">
                <a:latin typeface="華康儷楷書" panose="03000509000000000000" pitchFamily="65" charset="-120"/>
                <a:ea typeface="華康儷楷書" panose="03000509000000000000" pitchFamily="65" charset="-120"/>
              </a:rPr>
              <a:t>~</a:t>
            </a:r>
            <a:r>
              <a:rPr lang="zh-TW" altLang="en-US" sz="1400" dirty="0">
                <a:latin typeface="華康儷楷書" panose="03000509000000000000" pitchFamily="65" charset="-120"/>
                <a:ea typeface="華康儷楷書" panose="03000509000000000000" pitchFamily="65" charset="-120"/>
              </a:rPr>
              <a:t>六</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學期學習歷程檔案</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含修課紀錄、課程學習成果及多元表現</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a:t>
            </a:r>
          </a:p>
          <a:p>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其中修課紀錄不含第六學期修課紀錄。</a:t>
            </a:r>
            <a:endParaRPr lang="zh-TW" altLang="en-US" sz="1400" dirty="0">
              <a:latin typeface="華康儷楷書" panose="03000509000000000000" pitchFamily="65" charset="-120"/>
              <a:ea typeface="華康儷楷書" panose="03000509000000000000" pitchFamily="65" charset="-120"/>
            </a:endParaRPr>
          </a:p>
        </p:txBody>
      </p:sp>
    </p:spTree>
    <p:extLst>
      <p:ext uri="{BB962C8B-B14F-4D97-AF65-F5344CB8AC3E}">
        <p14:creationId xmlns:p14="http://schemas.microsoft.com/office/powerpoint/2010/main" val="4272746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1240841" y="2924737"/>
            <a:ext cx="980839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圓角矩形 5"/>
          <p:cNvSpPr/>
          <p:nvPr/>
        </p:nvSpPr>
        <p:spPr>
          <a:xfrm>
            <a:off x="1240842" y="1071345"/>
            <a:ext cx="456904" cy="1810348"/>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前</a:t>
            </a:r>
            <a:r>
              <a:rPr lang="zh-TW" altLang="en-US" b="1" dirty="0">
                <a:solidFill>
                  <a:schemeClr val="tx1"/>
                </a:solidFill>
                <a:latin typeface="Book Antiqua" panose="02040602050305030304" pitchFamily="18" charset="0"/>
                <a:ea typeface="華康儷楷書" panose="03000509000000000000" pitchFamily="65" charset="-120"/>
              </a:rPr>
              <a:t>４</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7" name="圓角矩形 6"/>
          <p:cNvSpPr/>
          <p:nvPr/>
        </p:nvSpPr>
        <p:spPr>
          <a:xfrm>
            <a:off x="1240842" y="2967782"/>
            <a:ext cx="456904" cy="2170566"/>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第</a:t>
            </a:r>
            <a:r>
              <a:rPr lang="zh-TW" altLang="en-US" b="1" dirty="0">
                <a:solidFill>
                  <a:schemeClr val="tx1"/>
                </a:solidFill>
                <a:latin typeface="Book Antiqua" panose="02040602050305030304" pitchFamily="18" charset="0"/>
                <a:ea typeface="華康儷楷書" panose="03000509000000000000" pitchFamily="65" charset="-120"/>
              </a:rPr>
              <a:t>５</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8" name="圓角矩形 7"/>
          <p:cNvSpPr/>
          <p:nvPr/>
        </p:nvSpPr>
        <p:spPr>
          <a:xfrm>
            <a:off x="1240842" y="5140269"/>
            <a:ext cx="456904" cy="15260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第</a:t>
            </a:r>
            <a:r>
              <a:rPr lang="zh-TW" altLang="en-US" b="1" dirty="0">
                <a:solidFill>
                  <a:schemeClr val="tx1"/>
                </a:solidFill>
                <a:latin typeface="Book Antiqua" panose="02040602050305030304" pitchFamily="18" charset="0"/>
                <a:ea typeface="華康儷楷書" panose="03000509000000000000" pitchFamily="65" charset="-120"/>
              </a:rPr>
              <a:t>６</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10" name="矩形 9"/>
          <p:cNvSpPr/>
          <p:nvPr/>
        </p:nvSpPr>
        <p:spPr>
          <a:xfrm>
            <a:off x="1720529" y="1086447"/>
            <a:ext cx="3696884" cy="1661993"/>
          </a:xfrm>
          <a:prstGeom prst="rect">
            <a:avLst/>
          </a:prstGeom>
        </p:spPr>
        <p:txBody>
          <a:bodyPr wrap="square">
            <a:spAutoFit/>
          </a:bodyPr>
          <a:lstStyle/>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考生</a:t>
            </a: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於</a:t>
            </a:r>
            <a:r>
              <a:rPr lang="zh-TW" altLang="en-US" sz="2400" b="1" spc="-150" dirty="0" smtClean="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查看系統</a:t>
            </a: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查看</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學習歷程檔案</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1~4</a:t>
            </a:r>
            <a:r>
              <a:rPr lang="zh-TW" altLang="zh-TW"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zh-TW" altLang="en-US"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endParaRPr lang="en-US"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a:p>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       </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        </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多元表現</a:t>
            </a:r>
            <a:endParaRPr lang="en-US" altLang="zh-TW" u="sng"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zh-TW" altLang="zh-TW"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倘有疑義</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向</a:t>
            </a:r>
            <a:r>
              <a:rPr lang="zh-TW" altLang="en-US" b="1" spc="-150" dirty="0">
                <a:latin typeface="Book Antiqua" panose="02040602050305030304" pitchFamily="18" charset="0"/>
                <a:ea typeface="華康儷楷書" panose="03000509000000000000" pitchFamily="65" charset="-120"/>
                <a:cs typeface="Times New Roman" panose="02020603050405020304" pitchFamily="18" charset="0"/>
              </a:rPr>
              <a:t>原</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就讀</a:t>
            </a:r>
            <a:r>
              <a:rPr lang="zh-TW" altLang="en-US" b="1" spc="-150" dirty="0" smtClean="0">
                <a:latin typeface="Book Antiqua" panose="02040602050305030304" pitchFamily="18" charset="0"/>
                <a:ea typeface="華康儷楷書" panose="03000509000000000000" pitchFamily="65" charset="-120"/>
                <a:cs typeface="Times New Roman" panose="02020603050405020304" pitchFamily="18" charset="0"/>
              </a:rPr>
              <a:t>學校</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提出</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異議</a:t>
            </a:r>
            <a:endParaRPr lang="zh-TW" altLang="en-US" b="1" spc="-150" dirty="0">
              <a:latin typeface="Book Antiqua" panose="02040602050305030304" pitchFamily="18" charset="0"/>
              <a:ea typeface="華康儷楷書" panose="03000509000000000000" pitchFamily="65" charset="-120"/>
            </a:endParaRPr>
          </a:p>
        </p:txBody>
      </p:sp>
      <p:sp>
        <p:nvSpPr>
          <p:cNvPr id="11" name="矩形 10"/>
          <p:cNvSpPr/>
          <p:nvPr/>
        </p:nvSpPr>
        <p:spPr>
          <a:xfrm>
            <a:off x="1720529" y="3104199"/>
            <a:ext cx="3696885" cy="1661993"/>
          </a:xfrm>
          <a:prstGeom prst="rect">
            <a:avLst/>
          </a:prstGeom>
        </p:spPr>
        <p:txBody>
          <a:bodyPr wrap="square">
            <a:spAutoFit/>
          </a:bodyPr>
          <a:lstStyle/>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考生</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於</a:t>
            </a:r>
            <a:r>
              <a:rPr lang="en-US" altLang="zh-TW"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EP</a:t>
            </a:r>
            <a:r>
              <a:rPr lang="zh-TW" altLang="en-US"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正式版</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查看</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學習歷程檔案</a:t>
            </a:r>
            <a:endParaRPr lang="en-US" altLang="zh-TW"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1~5</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zh-TW" altLang="en-US"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endParaRPr lang="en-US"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1~6</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多元表現</a:t>
            </a:r>
            <a:endParaRPr lang="en-US" altLang="zh-TW" u="sng"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zh-TW" altLang="zh-TW"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倘有疑義</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向就讀</a:t>
            </a:r>
            <a:r>
              <a:rPr lang="zh-TW" altLang="en-US" b="1" spc="-150" dirty="0">
                <a:latin typeface="Book Antiqua" panose="02040602050305030304" pitchFamily="18" charset="0"/>
                <a:ea typeface="華康儷楷書" panose="03000509000000000000" pitchFamily="65" charset="-120"/>
                <a:cs typeface="Times New Roman" panose="02020603050405020304" pitchFamily="18" charset="0"/>
              </a:rPr>
              <a:t>學校</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提出</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異議</a:t>
            </a:r>
            <a:endParaRPr lang="zh-TW" altLang="en-US" b="1" spc="-150" dirty="0">
              <a:latin typeface="Book Antiqua" panose="02040602050305030304" pitchFamily="18" charset="0"/>
              <a:ea typeface="華康儷楷書" panose="03000509000000000000" pitchFamily="65" charset="-120"/>
            </a:endParaRPr>
          </a:p>
        </p:txBody>
      </p:sp>
      <p:sp>
        <p:nvSpPr>
          <p:cNvPr id="12" name="矩形 11"/>
          <p:cNvSpPr/>
          <p:nvPr/>
        </p:nvSpPr>
        <p:spPr>
          <a:xfrm>
            <a:off x="1796304" y="5292755"/>
            <a:ext cx="3621109" cy="1446550"/>
          </a:xfrm>
          <a:prstGeom prst="rect">
            <a:avLst/>
          </a:prstGeom>
        </p:spPr>
        <p:txBody>
          <a:bodyPr wrap="square">
            <a:spAutoFit/>
          </a:bodyPr>
          <a:lstStyle/>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考生</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於</a:t>
            </a:r>
            <a:r>
              <a:rPr lang="en-US" altLang="zh-TW"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EP</a:t>
            </a:r>
            <a:r>
              <a:rPr lang="zh-TW" altLang="en-US" sz="2400" b="1" spc="-150" dirty="0" smtClean="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正式版</a:t>
            </a:r>
            <a:endParaRPr lang="en-US" altLang="zh-TW" sz="2400" b="1" spc="-150" dirty="0" smtClean="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自行</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上</a:t>
            </a: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傳</a:t>
            </a:r>
            <a:endParaRPr lang="en-US" altLang="zh-TW" sz="2400" b="1" spc="-150" dirty="0" smtClean="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6</a:t>
            </a: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sz="24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en-US" altLang="zh-TW" sz="16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(PDF</a:t>
            </a:r>
            <a:r>
              <a:rPr lang="en-US" altLang="zh-TW" sz="1600" b="1" u="sng" spc="-150" dirty="0" smtClean="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p>
          <a:p>
            <a:pPr algn="ctr"/>
            <a:endParaRPr lang="zh-TW" altLang="en-US" sz="16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p:txBody>
      </p:sp>
      <p:sp>
        <p:nvSpPr>
          <p:cNvPr id="2" name="向右箭號 1"/>
          <p:cNvSpPr/>
          <p:nvPr/>
        </p:nvSpPr>
        <p:spPr>
          <a:xfrm>
            <a:off x="5338879" y="1734563"/>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13" name="矩形 12"/>
          <p:cNvSpPr/>
          <p:nvPr/>
        </p:nvSpPr>
        <p:spPr>
          <a:xfrm>
            <a:off x="5687208" y="1441038"/>
            <a:ext cx="5206265" cy="1400383"/>
          </a:xfrm>
          <a:prstGeom prst="rect">
            <a:avLst/>
          </a:prstGeom>
          <a:solidFill>
            <a:schemeClr val="bg1">
              <a:lumMod val="95000"/>
            </a:schemeClr>
          </a:solidFill>
        </p:spPr>
        <p:txBody>
          <a:bodyPr wrap="square">
            <a:spAutoFit/>
          </a:bodyPr>
          <a:lstStyle/>
          <a:p>
            <a:pPr marL="183600" indent="-183600" algn="just">
              <a:spcBef>
                <a:spcPts val="600"/>
              </a:spcBef>
            </a:pPr>
            <a:r>
              <a:rPr lang="en-US" altLang="zh-TW" sz="1600" kern="100" spc="-100" dirty="0">
                <a:latin typeface="Book Antiqua" panose="02040602050305030304" pitchFamily="18" charset="0"/>
                <a:ea typeface="華康儷楷書" panose="03000509000000000000" pitchFamily="65" charset="-120"/>
              </a:rPr>
              <a:t>1</a:t>
            </a:r>
            <a:r>
              <a:rPr lang="en-US" altLang="zh-TW" sz="1600" kern="100" spc="-100" dirty="0" smtClean="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經考生於</a:t>
            </a:r>
            <a:r>
              <a:rPr lang="en-US" altLang="zh-TW" sz="1600" kern="100" spc="-100" dirty="0">
                <a:latin typeface="Book Antiqua" panose="02040602050305030304" pitchFamily="18" charset="0"/>
                <a:ea typeface="華康儷楷書" panose="03000509000000000000" pitchFamily="65" charset="-120"/>
              </a:rPr>
              <a:t>112</a:t>
            </a:r>
            <a:r>
              <a:rPr lang="zh-TW" altLang="en-US" sz="1600" kern="100" spc="-100" dirty="0">
                <a:latin typeface="Book Antiqua" panose="02040602050305030304" pitchFamily="18" charset="0"/>
                <a:ea typeface="華康儷楷書" panose="03000509000000000000" pitchFamily="65" charset="-120"/>
              </a:rPr>
              <a:t>年</a:t>
            </a:r>
            <a:r>
              <a:rPr lang="en-US" altLang="zh-TW" sz="1600" kern="100" spc="-100" dirty="0">
                <a:latin typeface="Book Antiqua" panose="02040602050305030304" pitchFamily="18" charset="0"/>
                <a:ea typeface="華康儷楷書" panose="03000509000000000000" pitchFamily="65" charset="-120"/>
              </a:rPr>
              <a:t>4</a:t>
            </a:r>
            <a:r>
              <a:rPr lang="zh-TW" altLang="en-US" sz="1600" kern="100" spc="-100" dirty="0">
                <a:latin typeface="Book Antiqua" panose="02040602050305030304" pitchFamily="18" charset="0"/>
                <a:ea typeface="華康儷楷書" panose="03000509000000000000" pitchFamily="65" charset="-120"/>
              </a:rPr>
              <a:t>月</a:t>
            </a:r>
            <a:r>
              <a:rPr lang="en-US" altLang="zh-TW" sz="1600" kern="100" spc="-100" dirty="0">
                <a:latin typeface="Book Antiqua" panose="02040602050305030304" pitchFamily="18" charset="0"/>
                <a:ea typeface="華康儷楷書" panose="03000509000000000000" pitchFamily="65" charset="-120"/>
              </a:rPr>
              <a:t>20</a:t>
            </a:r>
            <a:r>
              <a:rPr lang="zh-TW" altLang="en-US" sz="1600" kern="100" spc="-100" dirty="0">
                <a:latin typeface="Book Antiqua" panose="02040602050305030304" pitchFamily="18" charset="0"/>
                <a:ea typeface="華康儷楷書" panose="03000509000000000000" pitchFamily="65" charset="-120"/>
              </a:rPr>
              <a:t>日中午</a:t>
            </a:r>
            <a:r>
              <a:rPr lang="en-US" altLang="zh-TW" sz="1600" kern="100" spc="-100" dirty="0">
                <a:latin typeface="Book Antiqua" panose="02040602050305030304" pitchFamily="18" charset="0"/>
                <a:ea typeface="華康儷楷書" panose="03000509000000000000" pitchFamily="65" charset="-120"/>
              </a:rPr>
              <a:t>12:00</a:t>
            </a:r>
            <a:r>
              <a:rPr lang="zh-TW" altLang="en-US" sz="1600" kern="100" spc="-100" dirty="0">
                <a:latin typeface="Book Antiqua" panose="02040602050305030304" pitchFamily="18" charset="0"/>
                <a:ea typeface="華康儷楷書" panose="03000509000000000000" pitchFamily="65" charset="-120"/>
              </a:rPr>
              <a:t>前之每日上班時間，向</a:t>
            </a:r>
            <a:r>
              <a:rPr lang="zh-TW" altLang="en-US" sz="16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a:latin typeface="Book Antiqua" panose="02040602050305030304" pitchFamily="18" charset="0"/>
                <a:ea typeface="華康儷楷書" panose="03000509000000000000" pitchFamily="65" charset="-120"/>
              </a:rPr>
              <a:t>提出疑義申請，</a:t>
            </a:r>
            <a:r>
              <a:rPr lang="zh-TW" altLang="en-US" sz="16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a:latin typeface="Book Antiqua" panose="02040602050305030304" pitchFamily="18" charset="0"/>
                <a:ea typeface="華康儷楷書" panose="03000509000000000000" pitchFamily="65" charset="-120"/>
              </a:rPr>
              <a:t>循程序於</a:t>
            </a:r>
            <a:r>
              <a:rPr lang="en-US" altLang="zh-TW" sz="1600" kern="100" spc="-100" dirty="0">
                <a:latin typeface="Book Antiqua" panose="02040602050305030304" pitchFamily="18" charset="0"/>
                <a:ea typeface="華康儷楷書" panose="03000509000000000000" pitchFamily="65" charset="-120"/>
              </a:rPr>
              <a:t>3</a:t>
            </a:r>
            <a:r>
              <a:rPr lang="zh-TW" altLang="en-US" sz="1600" kern="100" spc="-100" dirty="0">
                <a:latin typeface="Book Antiqua" panose="02040602050305030304" pitchFamily="18" charset="0"/>
                <a:ea typeface="華康儷楷書" panose="03000509000000000000" pitchFamily="65" charset="-120"/>
              </a:rPr>
              <a:t>日內查明後向</a:t>
            </a:r>
            <a:r>
              <a:rPr lang="en-US" altLang="zh-TW" sz="1600" b="1" u="sng" kern="100" spc="-100" dirty="0">
                <a:solidFill>
                  <a:srgbClr val="0000FF"/>
                </a:solidFill>
                <a:latin typeface="Book Antiqua" panose="02040602050305030304" pitchFamily="18" charset="0"/>
                <a:ea typeface="華康儷楷書" panose="03000509000000000000" pitchFamily="65" charset="-120"/>
              </a:rPr>
              <a:t>EP</a:t>
            </a:r>
            <a:r>
              <a:rPr lang="zh-TW" altLang="en-US" sz="1600" b="1" u="sng" kern="100" spc="-100" dirty="0">
                <a:solidFill>
                  <a:srgbClr val="0000FF"/>
                </a:solidFill>
                <a:latin typeface="Book Antiqua" panose="02040602050305030304" pitchFamily="18" charset="0"/>
                <a:ea typeface="華康儷楷書" panose="03000509000000000000" pitchFamily="65" charset="-120"/>
              </a:rPr>
              <a:t>中央資料庫</a:t>
            </a:r>
            <a:r>
              <a:rPr lang="zh-TW" altLang="en-US" sz="1600" kern="100" spc="-100" dirty="0">
                <a:latin typeface="Book Antiqua" panose="02040602050305030304" pitchFamily="18" charset="0"/>
                <a:ea typeface="華康儷楷書" panose="03000509000000000000" pitchFamily="65" charset="-120"/>
              </a:rPr>
              <a:t>申請更正</a:t>
            </a:r>
            <a:endParaRPr lang="en-US" altLang="zh-TW" sz="1600" kern="100" spc="-100" dirty="0">
              <a:latin typeface="Book Antiqua" panose="02040602050305030304" pitchFamily="18" charset="0"/>
              <a:ea typeface="華康儷楷書" panose="03000509000000000000" pitchFamily="65" charset="-120"/>
            </a:endParaRPr>
          </a:p>
          <a:p>
            <a:pPr marL="182563" indent="-182563" algn="just">
              <a:spcBef>
                <a:spcPts val="600"/>
              </a:spcBef>
            </a:pPr>
            <a:r>
              <a:rPr lang="en-US" altLang="zh-TW" sz="1600" kern="100" spc="-100" dirty="0" smtClean="0">
                <a:latin typeface="Book Antiqua" panose="02040602050305030304" pitchFamily="18" charset="0"/>
                <a:ea typeface="華康儷楷書" panose="03000509000000000000" pitchFamily="65" charset="-120"/>
              </a:rPr>
              <a:t>2.</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EP</a:t>
            </a:r>
            <a:r>
              <a:rPr lang="zh-TW" altLang="en-US" sz="1600" b="1" u="sng" kern="100" spc="-100" dirty="0">
                <a:solidFill>
                  <a:srgbClr val="0000FF"/>
                </a:solidFill>
                <a:latin typeface="Book Antiqua" panose="02040602050305030304" pitchFamily="18" charset="0"/>
                <a:ea typeface="華康儷楷書" panose="03000509000000000000" pitchFamily="65" charset="-120"/>
              </a:rPr>
              <a:t>中央資料庫</a:t>
            </a:r>
            <a:r>
              <a:rPr lang="zh-TW" altLang="en-US" sz="1600" kern="100" spc="-100" dirty="0">
                <a:latin typeface="Book Antiqua" panose="02040602050305030304" pitchFamily="18" charset="0"/>
                <a:ea typeface="華康儷楷書" panose="03000509000000000000" pitchFamily="65" charset="-120"/>
              </a:rPr>
              <a:t>於</a:t>
            </a:r>
            <a:r>
              <a:rPr lang="en-US" altLang="zh-TW" sz="1600" u="sng" kern="100" spc="-100" dirty="0" smtClean="0">
                <a:latin typeface="Book Antiqua" panose="02040602050305030304" pitchFamily="18" charset="0"/>
                <a:ea typeface="華康儷楷書" panose="03000509000000000000" pitchFamily="65" charset="-120"/>
              </a:rPr>
              <a:t>112.5-28~6.1</a:t>
            </a:r>
            <a:r>
              <a:rPr lang="zh-TW" altLang="en-US" sz="1600" kern="100" spc="-100" dirty="0" smtClean="0">
                <a:latin typeface="Book Antiqua" panose="02040602050305030304" pitchFamily="18" charset="0"/>
                <a:ea typeface="華康儷楷書" panose="03000509000000000000" pitchFamily="65" charset="-120"/>
              </a:rPr>
              <a:t>將</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1~5</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修課紀錄、</a:t>
            </a:r>
            <a:r>
              <a:rPr lang="en-US" altLang="zh-TW" sz="1600" kern="100" spc="-100" dirty="0">
                <a:latin typeface="Book Antiqua" panose="02040602050305030304" pitchFamily="18" charset="0"/>
                <a:ea typeface="華康儷楷書" panose="03000509000000000000" pitchFamily="65" charset="-120"/>
              </a:rPr>
              <a:t/>
            </a:r>
            <a:br>
              <a:rPr lang="en-US" altLang="zh-TW" sz="1600" kern="100" spc="-100" dirty="0">
                <a:latin typeface="Book Antiqua" panose="02040602050305030304" pitchFamily="18" charset="0"/>
                <a:ea typeface="華康儷楷書" panose="03000509000000000000" pitchFamily="65" charset="-120"/>
              </a:rPr>
            </a:b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5~6</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的課程學習成果及多元表現傳予</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聯合會</a:t>
            </a:r>
            <a:endParaRPr lang="zh-TW" altLang="en-US" sz="1600" b="1" spc="-100" dirty="0">
              <a:solidFill>
                <a:srgbClr val="0000FF"/>
              </a:solidFill>
              <a:latin typeface="Book Antiqua" panose="02040602050305030304" pitchFamily="18" charset="0"/>
              <a:ea typeface="華康儷楷書" panose="03000509000000000000" pitchFamily="65" charset="-120"/>
            </a:endParaRPr>
          </a:p>
        </p:txBody>
      </p:sp>
      <p:sp>
        <p:nvSpPr>
          <p:cNvPr id="15" name="矩形 14"/>
          <p:cNvSpPr/>
          <p:nvPr/>
        </p:nvSpPr>
        <p:spPr>
          <a:xfrm>
            <a:off x="5693263" y="3407129"/>
            <a:ext cx="5206265" cy="1646605"/>
          </a:xfrm>
          <a:prstGeom prst="rect">
            <a:avLst/>
          </a:prstGeom>
          <a:solidFill>
            <a:schemeClr val="bg1">
              <a:lumMod val="95000"/>
            </a:schemeClr>
          </a:solidFill>
        </p:spPr>
        <p:txBody>
          <a:bodyPr wrap="square">
            <a:spAutoFit/>
          </a:bodyPr>
          <a:lstStyle/>
          <a:p>
            <a:pPr marL="182563" indent="-182563" algn="just">
              <a:spcBef>
                <a:spcPts val="600"/>
              </a:spcBef>
            </a:pPr>
            <a:r>
              <a:rPr lang="en-US" altLang="zh-TW" sz="1600" kern="100" spc="-100" dirty="0" smtClean="0">
                <a:latin typeface="Book Antiqua" panose="02040602050305030304" pitchFamily="18" charset="0"/>
                <a:ea typeface="華康儷楷書" panose="03000509000000000000" pitchFamily="65" charset="-120"/>
              </a:rPr>
              <a:t>1.</a:t>
            </a:r>
            <a:r>
              <a:rPr lang="zh-TW" altLang="en-US" sz="1600" kern="100" spc="-100" dirty="0">
                <a:latin typeface="Book Antiqua" panose="02040602050305030304" pitchFamily="18" charset="0"/>
                <a:ea typeface="華康儷楷書" panose="03000509000000000000" pitchFamily="65" charset="-120"/>
              </a:rPr>
              <a:t>考生於上傳期間，如發現</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a:t>
            </a:r>
            <a:r>
              <a:rPr lang="zh-TW" altLang="en-US" sz="1600" kern="100" spc="-100" dirty="0">
                <a:solidFill>
                  <a:srgbClr val="FF0000"/>
                </a:solidFill>
                <a:latin typeface="Book Antiqua" panose="02040602050305030304" pitchFamily="18" charset="0"/>
                <a:ea typeface="華康儷楷書" panose="03000509000000000000" pitchFamily="65" charset="-120"/>
              </a:rPr>
              <a:t>學期修課紀錄</a:t>
            </a:r>
            <a:r>
              <a:rPr lang="zh-TW" altLang="en-US" sz="1600" kern="100" spc="-100" dirty="0">
                <a:latin typeface="Book Antiqua" panose="02040602050305030304" pitchFamily="18" charset="0"/>
                <a:ea typeface="華康儷楷書" panose="03000509000000000000" pitchFamily="65" charset="-120"/>
              </a:rPr>
              <a:t>、</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5~6</a:t>
            </a:r>
            <a:r>
              <a:rPr lang="zh-TW" altLang="en-US" sz="1600" kern="100" spc="-100" dirty="0">
                <a:solidFill>
                  <a:srgbClr val="FF0000"/>
                </a:solidFill>
                <a:latin typeface="Book Antiqua" panose="02040602050305030304" pitchFamily="18" charset="0"/>
                <a:ea typeface="華康儷楷書" panose="03000509000000000000" pitchFamily="65" charset="-120"/>
              </a:rPr>
              <a:t>學期之課程學習成果及多元表現</a:t>
            </a:r>
            <a:r>
              <a:rPr lang="zh-TW" altLang="en-US" sz="1600" kern="100" spc="-100" dirty="0">
                <a:latin typeface="Book Antiqua" panose="02040602050305030304" pitchFamily="18" charset="0"/>
                <a:ea typeface="華康儷楷書" panose="03000509000000000000" pitchFamily="65" charset="-120"/>
              </a:rPr>
              <a:t>等檔案內容有疑義者，除應儘速向就讀學校反映外，仍應於申請校系科</a:t>
            </a:r>
            <a:r>
              <a:rPr lang="en-US" altLang="zh-TW" sz="1600" kern="100" spc="-100" dirty="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組</a:t>
            </a:r>
            <a:r>
              <a:rPr lang="en-US" altLang="zh-TW" sz="1600" kern="100" spc="-100" dirty="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、學程所訂繳交截止前</a:t>
            </a:r>
            <a:r>
              <a:rPr lang="zh-TW" altLang="en-US" sz="1600" b="1" u="sng" kern="100" spc="-100" dirty="0">
                <a:latin typeface="Book Antiqua" panose="02040602050305030304" pitchFamily="18" charset="0"/>
                <a:ea typeface="華康儷楷書" panose="03000509000000000000" pitchFamily="65" charset="-120"/>
              </a:rPr>
              <a:t>完成</a:t>
            </a:r>
            <a:r>
              <a:rPr lang="zh-TW" altLang="en-US" sz="1600" kern="100" spc="-100" dirty="0">
                <a:latin typeface="Book Antiqua" panose="02040602050305030304" pitchFamily="18" charset="0"/>
                <a:ea typeface="華康儷楷書" panose="03000509000000000000" pitchFamily="65" charset="-120"/>
              </a:rPr>
              <a:t>學習歷程備審資料上傳及確認</a:t>
            </a:r>
            <a:r>
              <a:rPr lang="zh-TW" altLang="en-US" sz="1600" kern="100" spc="-100" dirty="0" smtClean="0">
                <a:latin typeface="Book Antiqua" panose="02040602050305030304" pitchFamily="18" charset="0"/>
                <a:ea typeface="華康儷楷書" panose="03000509000000000000" pitchFamily="65" charset="-120"/>
              </a:rPr>
              <a:t>作業</a:t>
            </a:r>
            <a:endParaRPr lang="zh-TW" altLang="en-US" sz="1600" b="1" u="sng" kern="100" spc="-100" dirty="0">
              <a:solidFill>
                <a:srgbClr val="0000FF"/>
              </a:solidFill>
              <a:latin typeface="Book Antiqua" panose="02040602050305030304" pitchFamily="18" charset="0"/>
              <a:ea typeface="華康儷楷書" panose="03000509000000000000" pitchFamily="65" charset="-120"/>
            </a:endParaRPr>
          </a:p>
          <a:p>
            <a:pPr marL="182563" indent="-182563" algn="just">
              <a:spcBef>
                <a:spcPts val="600"/>
              </a:spcBef>
            </a:pPr>
            <a:r>
              <a:rPr lang="en-US" altLang="zh-TW" sz="1600" kern="100" spc="-100" dirty="0" smtClean="0">
                <a:latin typeface="Book Antiqua" panose="02040602050305030304" pitchFamily="18" charset="0"/>
                <a:ea typeface="華康儷楷書" panose="03000509000000000000" pitchFamily="65" charset="-120"/>
              </a:rPr>
              <a:t>2.</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smtClean="0">
                <a:latin typeface="Book Antiqua" panose="02040602050305030304" pitchFamily="18" charset="0"/>
                <a:ea typeface="華康儷楷書" panose="03000509000000000000" pitchFamily="65" charset="-120"/>
              </a:rPr>
              <a:t>認</a:t>
            </a:r>
            <a:r>
              <a:rPr lang="zh-TW" altLang="en-US" sz="1600" kern="100" spc="-100" dirty="0">
                <a:latin typeface="Book Antiqua" panose="02040602050305030304" pitchFamily="18" charset="0"/>
                <a:ea typeface="華康儷楷書" panose="03000509000000000000" pitchFamily="65" charset="-120"/>
              </a:rPr>
              <a:t>有不可歸責於考生之事由，正式函文予</a:t>
            </a:r>
            <a:r>
              <a:rPr lang="zh-TW" altLang="en-US" sz="1600" b="1" u="sng" kern="100" spc="-100" dirty="0">
                <a:solidFill>
                  <a:srgbClr val="0000FF"/>
                </a:solidFill>
                <a:latin typeface="Book Antiqua" panose="02040602050305030304" pitchFamily="18" charset="0"/>
                <a:ea typeface="華康儷楷書" panose="03000509000000000000" pitchFamily="65" charset="-120"/>
              </a:rPr>
              <a:t>聯合會</a:t>
            </a:r>
            <a:r>
              <a:rPr lang="zh-TW" altLang="en-US" sz="1600" kern="100" spc="-100" dirty="0">
                <a:latin typeface="Book Antiqua" panose="02040602050305030304" pitchFamily="18" charset="0"/>
                <a:ea typeface="華康儷楷書" panose="03000509000000000000" pitchFamily="65" charset="-120"/>
              </a:rPr>
              <a:t>及</a:t>
            </a:r>
            <a:r>
              <a:rPr lang="zh-TW" altLang="en-US" sz="1600" b="1" u="sng" kern="100" spc="-100" dirty="0">
                <a:solidFill>
                  <a:srgbClr val="0000FF"/>
                </a:solidFill>
                <a:latin typeface="Book Antiqua" panose="02040602050305030304" pitchFamily="18" charset="0"/>
                <a:ea typeface="華康儷楷書" panose="03000509000000000000" pitchFamily="65" charset="-120"/>
              </a:rPr>
              <a:t>報名校</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系科</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組</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學程</a:t>
            </a:r>
            <a:endParaRPr lang="zh-TW" altLang="en-US" sz="1600" kern="100" spc="-100" dirty="0" smtClean="0">
              <a:latin typeface="Book Antiqua" panose="02040602050305030304" pitchFamily="18" charset="0"/>
              <a:ea typeface="華康儷楷書" panose="03000509000000000000" pitchFamily="65" charset="-120"/>
            </a:endParaRPr>
          </a:p>
        </p:txBody>
      </p:sp>
      <p:sp>
        <p:nvSpPr>
          <p:cNvPr id="16" name="矩形 15"/>
          <p:cNvSpPr/>
          <p:nvPr/>
        </p:nvSpPr>
        <p:spPr>
          <a:xfrm>
            <a:off x="5687208" y="5695048"/>
            <a:ext cx="5206265" cy="740258"/>
          </a:xfrm>
          <a:prstGeom prst="rect">
            <a:avLst/>
          </a:prstGeom>
          <a:solidFill>
            <a:schemeClr val="bg1">
              <a:lumMod val="95000"/>
            </a:schemeClr>
          </a:solidFill>
        </p:spPr>
        <p:txBody>
          <a:bodyPr wrap="square">
            <a:noAutofit/>
          </a:bodyPr>
          <a:lstStyle/>
          <a:p>
            <a:pPr marL="182563" indent="-182563" algn="just">
              <a:spcBef>
                <a:spcPts val="600"/>
              </a:spcBef>
            </a:pPr>
            <a:r>
              <a:rPr lang="en-US" altLang="zh-TW" sz="1600" kern="100" spc="-100" dirty="0" smtClean="0">
                <a:latin typeface="Book Antiqua" panose="02040602050305030304" pitchFamily="18" charset="0"/>
                <a:ea typeface="華康儷楷書" panose="03000509000000000000" pitchFamily="65" charset="-120"/>
              </a:rPr>
              <a:t>1.</a:t>
            </a:r>
            <a:r>
              <a:rPr lang="zh-TW" altLang="en-US" sz="1600" kern="100" spc="-100" dirty="0" smtClean="0">
                <a:latin typeface="Book Antiqua" panose="02040602050305030304" pitchFamily="18" charset="0"/>
                <a:ea typeface="華康儷楷書" panose="03000509000000000000" pitchFamily="65" charset="-120"/>
              </a:rPr>
              <a:t>第</a:t>
            </a:r>
            <a:r>
              <a:rPr lang="en-US" altLang="zh-TW" sz="1600" kern="100" spc="-100" dirty="0">
                <a:latin typeface="Book Antiqua" panose="02040602050305030304" pitchFamily="18" charset="0"/>
                <a:ea typeface="華康儷楷書" panose="03000509000000000000" pitchFamily="65" charset="-120"/>
              </a:rPr>
              <a:t>6</a:t>
            </a:r>
            <a:r>
              <a:rPr lang="zh-TW" altLang="en-US" sz="1600" kern="100" spc="-100" dirty="0">
                <a:latin typeface="Book Antiqua" panose="02040602050305030304" pitchFamily="18" charset="0"/>
                <a:ea typeface="華康儷楷書" panose="03000509000000000000" pitchFamily="65" charset="-120"/>
              </a:rPr>
              <a:t>學期修課紀錄（</a:t>
            </a:r>
            <a:r>
              <a:rPr lang="en-US" altLang="zh-TW" sz="1600" kern="100" spc="-100" dirty="0">
                <a:latin typeface="Book Antiqua" panose="02040602050305030304" pitchFamily="18" charset="0"/>
                <a:ea typeface="華康儷楷書" panose="03000509000000000000" pitchFamily="65" charset="-120"/>
              </a:rPr>
              <a:t>PDF</a:t>
            </a:r>
            <a:r>
              <a:rPr lang="zh-TW" altLang="en-US" sz="1600" kern="100" spc="-100" dirty="0">
                <a:latin typeface="Book Antiqua" panose="02040602050305030304" pitchFamily="18" charset="0"/>
                <a:ea typeface="華康儷楷書" panose="03000509000000000000" pitchFamily="65" charset="-120"/>
              </a:rPr>
              <a:t>檔</a:t>
            </a:r>
            <a:r>
              <a:rPr lang="zh-TW" altLang="en-US" sz="1600" kern="100" spc="-100" dirty="0" smtClean="0">
                <a:latin typeface="Book Antiqua" panose="02040602050305030304" pitchFamily="18" charset="0"/>
                <a:ea typeface="華康儷楷書" panose="03000509000000000000" pitchFamily="65" charset="-120"/>
              </a:rPr>
              <a:t>）由考生於正式版系統自行上</a:t>
            </a:r>
            <a:r>
              <a:rPr lang="zh-TW" altLang="en-US" sz="1600" kern="100" spc="-100" dirty="0">
                <a:latin typeface="Book Antiqua" panose="02040602050305030304" pitchFamily="18" charset="0"/>
                <a:ea typeface="華康儷楷書" panose="03000509000000000000" pitchFamily="65" charset="-120"/>
              </a:rPr>
              <a:t>傳至本委員會</a:t>
            </a:r>
          </a:p>
        </p:txBody>
      </p:sp>
      <p:sp>
        <p:nvSpPr>
          <p:cNvPr id="25" name="向右箭號 24"/>
          <p:cNvSpPr/>
          <p:nvPr/>
        </p:nvSpPr>
        <p:spPr>
          <a:xfrm>
            <a:off x="5338879" y="3752315"/>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26" name="向右箭號 25"/>
          <p:cNvSpPr/>
          <p:nvPr/>
        </p:nvSpPr>
        <p:spPr>
          <a:xfrm>
            <a:off x="5338903" y="5757668"/>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18" name="矩形 17"/>
          <p:cNvSpPr/>
          <p:nvPr/>
        </p:nvSpPr>
        <p:spPr>
          <a:xfrm>
            <a:off x="1240842" y="1035170"/>
            <a:ext cx="9808393" cy="563304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5693262" y="1092345"/>
            <a:ext cx="4063212"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查看系統開放時間：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112.4.13</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10:00~112.4.19</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
        <p:nvSpPr>
          <p:cNvPr id="21" name="矩形 20"/>
          <p:cNvSpPr/>
          <p:nvPr/>
        </p:nvSpPr>
        <p:spPr>
          <a:xfrm>
            <a:off x="5693261" y="2990541"/>
            <a:ext cx="4960362"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正</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式版</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112.6.7</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各校所訂截止日</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cxnSp>
        <p:nvCxnSpPr>
          <p:cNvPr id="5" name="直線接點 4"/>
          <p:cNvCxnSpPr/>
          <p:nvPr/>
        </p:nvCxnSpPr>
        <p:spPr>
          <a:xfrm>
            <a:off x="1240841" y="5162565"/>
            <a:ext cx="980839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流程圖: 結束點 23">
            <a:extLst>
              <a:ext uri="{FF2B5EF4-FFF2-40B4-BE49-F238E27FC236}">
                <a16:creationId xmlns:a16="http://schemas.microsoft.com/office/drawing/2014/main" id="{88EA1522-BE1D-4B3D-A6B7-D048582F8A30}"/>
              </a:ext>
            </a:extLst>
          </p:cNvPr>
          <p:cNvSpPr/>
          <p:nvPr/>
        </p:nvSpPr>
        <p:spPr>
          <a:xfrm>
            <a:off x="2515078" y="136858"/>
            <a:ext cx="1661884" cy="513824"/>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標題 1"/>
          <p:cNvSpPr txBox="1">
            <a:spLocks/>
          </p:cNvSpPr>
          <p:nvPr/>
        </p:nvSpPr>
        <p:spPr>
          <a:xfrm>
            <a:off x="33395" y="176838"/>
            <a:ext cx="12158605" cy="43386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Wingdings" panose="05000000000000000000" pitchFamily="2" charset="2"/>
              <a:buChar char="u"/>
            </a:pPr>
            <a:r>
              <a:rPr lang="zh-TW" altLang="en-US" sz="2800" b="1" spc="-100" dirty="0">
                <a:latin typeface="標楷體" panose="03000509000000000000" pitchFamily="65" charset="-120"/>
                <a:ea typeface="標楷體" panose="03000509000000000000" pitchFamily="65" charset="-120"/>
              </a:rPr>
              <a:t>在校</a:t>
            </a:r>
            <a:r>
              <a:rPr lang="zh-TW" altLang="en-US" sz="2800" b="1" spc="-100" dirty="0">
                <a:solidFill>
                  <a:srgbClr val="FF0000"/>
                </a:solidFill>
                <a:latin typeface="標楷體" panose="03000509000000000000" pitchFamily="65" charset="-120"/>
                <a:ea typeface="標楷體" panose="03000509000000000000" pitchFamily="65" charset="-120"/>
              </a:rPr>
              <a:t>修課紀錄</a:t>
            </a:r>
            <a:r>
              <a:rPr lang="zh-TW" altLang="en-US" sz="2800" b="1" spc="-100" dirty="0">
                <a:latin typeface="標楷體" panose="03000509000000000000" pitchFamily="65" charset="-120"/>
                <a:ea typeface="標楷體" panose="03000509000000000000" pitchFamily="65" charset="-120"/>
              </a:rPr>
              <a:t>成績異議處理程序及注意事項</a:t>
            </a:r>
            <a:r>
              <a:rPr lang="en-US" altLang="zh-TW" sz="2800" b="1" spc="-100" dirty="0" smtClean="0">
                <a:latin typeface="標楷體" panose="03000509000000000000" pitchFamily="65" charset="-120"/>
                <a:ea typeface="標楷體" panose="03000509000000000000" pitchFamily="65" charset="-120"/>
              </a:rPr>
              <a:t>~</a:t>
            </a:r>
            <a:r>
              <a:rPr lang="zh-TW" altLang="en-US" sz="2800" b="1" u="sng" spc="-100" dirty="0" smtClean="0">
                <a:solidFill>
                  <a:srgbClr val="FF0000"/>
                </a:solidFill>
                <a:latin typeface="標楷體" panose="03000509000000000000" pitchFamily="65" charset="-120"/>
                <a:ea typeface="標楷體" panose="03000509000000000000" pitchFamily="65" charset="-120"/>
              </a:rPr>
              <a:t>技優甄</a:t>
            </a:r>
            <a:r>
              <a:rPr lang="zh-TW" altLang="en-US" sz="2800" b="1" u="sng" spc="-100" dirty="0">
                <a:solidFill>
                  <a:srgbClr val="FF0000"/>
                </a:solidFill>
                <a:latin typeface="標楷體" panose="03000509000000000000" pitchFamily="65" charset="-120"/>
                <a:ea typeface="標楷體" panose="03000509000000000000" pitchFamily="65" charset="-120"/>
              </a:rPr>
              <a:t>審</a:t>
            </a:r>
            <a:r>
              <a:rPr lang="zh-TW" altLang="en-US" sz="2800" b="1" u="sng" spc="-100" dirty="0" smtClean="0">
                <a:solidFill>
                  <a:srgbClr val="FF0000"/>
                </a:solidFill>
                <a:latin typeface="標楷體" panose="03000509000000000000" pitchFamily="65" charset="-120"/>
                <a:ea typeface="標楷體" panose="03000509000000000000" pitchFamily="65" charset="-120"/>
              </a:rPr>
              <a:t>入學</a:t>
            </a:r>
            <a:endParaRPr lang="zh-TW" altLang="en-US" sz="2800" b="1" u="sng" spc="-100" dirty="0">
              <a:solidFill>
                <a:srgbClr val="FF0000"/>
              </a:solidFill>
              <a:latin typeface="標楷體" panose="03000509000000000000" pitchFamily="65" charset="-120"/>
              <a:ea typeface="標楷體" panose="03000509000000000000" pitchFamily="65" charset="-120"/>
            </a:endParaRPr>
          </a:p>
        </p:txBody>
      </p:sp>
      <p:sp>
        <p:nvSpPr>
          <p:cNvPr id="23" name="矩形 22"/>
          <p:cNvSpPr/>
          <p:nvPr/>
        </p:nvSpPr>
        <p:spPr>
          <a:xfrm>
            <a:off x="5753143" y="5356494"/>
            <a:ext cx="4960362"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正</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式版</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112.6.7</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各校所訂截止日</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Tree>
    <p:extLst>
      <p:ext uri="{BB962C8B-B14F-4D97-AF65-F5344CB8AC3E}">
        <p14:creationId xmlns:p14="http://schemas.microsoft.com/office/powerpoint/2010/main" val="1479759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729479" y="146144"/>
            <a:ext cx="11011072" cy="543969"/>
          </a:xfrm>
        </p:spPr>
        <p:txBody>
          <a:bodyPr>
            <a:normAutofit lnSpcReduction="10000"/>
          </a:bodyPr>
          <a:lstStyle/>
          <a:p>
            <a:pPr marL="0" indent="0" algn="ctr">
              <a:buNone/>
            </a:pPr>
            <a:r>
              <a:rPr lang="en-US" altLang="zh-TW" sz="3600" b="1" spc="-100" dirty="0" smtClean="0">
                <a:latin typeface="Book Antiqua" panose="02040602050305030304" pitchFamily="18" charset="0"/>
                <a:ea typeface="華康儷楷書" panose="03000509000000000000" pitchFamily="65" charset="-120"/>
                <a:cs typeface="+mj-cs"/>
              </a:rPr>
              <a:t>112</a:t>
            </a:r>
            <a:r>
              <a:rPr lang="zh-TW" altLang="en-US" sz="3600" b="1" spc="-100" dirty="0" smtClean="0">
                <a:latin typeface="Book Antiqua" panose="02040602050305030304" pitchFamily="18" charset="0"/>
                <a:ea typeface="華康儷楷書" panose="03000509000000000000" pitchFamily="65" charset="-120"/>
                <a:cs typeface="+mj-cs"/>
              </a:rPr>
              <a:t>學年</a:t>
            </a:r>
            <a:r>
              <a:rPr lang="zh-TW" altLang="en-US" sz="3600" b="1" spc="-100" dirty="0">
                <a:latin typeface="Book Antiqua" panose="02040602050305030304" pitchFamily="18" charset="0"/>
                <a:ea typeface="華康儷楷書" panose="03000509000000000000" pitchFamily="65" charset="-120"/>
                <a:cs typeface="+mj-cs"/>
              </a:rPr>
              <a:t>度四技二專統一入學測驗考試</a:t>
            </a:r>
            <a:endParaRPr lang="en-US" altLang="zh-TW" b="1" spc="-100" dirty="0">
              <a:latin typeface="Book Antiqua" panose="02040602050305030304" pitchFamily="18" charset="0"/>
              <a:ea typeface="華康儷楷書" panose="03000509000000000000" pitchFamily="65" charset="-120"/>
              <a:cs typeface="+mj-cs"/>
            </a:endParaRPr>
          </a:p>
          <a:p>
            <a:pPr marL="0" indent="0" algn="ctr">
              <a:buNone/>
            </a:pPr>
            <a:endParaRPr lang="en-US" altLang="zh-TW" sz="1600"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BFD9D296-0923-4B30-8558-81C121D8C7E7}" type="slidenum">
              <a:rPr lang="zh-TW" altLang="en-US" smtClean="0"/>
              <a:pPr/>
              <a:t>2</a:t>
            </a:fld>
            <a:endParaRPr lang="zh-TW" altLang="en-US" dirty="0"/>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923" y="4734126"/>
            <a:ext cx="1260000" cy="1260000"/>
          </a:xfrm>
          <a:prstGeom prst="rect">
            <a:avLst/>
          </a:prstGeom>
        </p:spPr>
      </p:pic>
      <p:sp>
        <p:nvSpPr>
          <p:cNvPr id="8" name="文字方塊 7"/>
          <p:cNvSpPr txBox="1"/>
          <p:nvPr/>
        </p:nvSpPr>
        <p:spPr>
          <a:xfrm>
            <a:off x="1679981" y="4366840"/>
            <a:ext cx="1569660" cy="369332"/>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測驗中心網站</a:t>
            </a:r>
          </a:p>
        </p:txBody>
      </p:sp>
      <p:sp>
        <p:nvSpPr>
          <p:cNvPr id="10" name="文字方塊 9"/>
          <p:cNvSpPr txBox="1"/>
          <p:nvPr/>
        </p:nvSpPr>
        <p:spPr>
          <a:xfrm>
            <a:off x="4020426" y="4366840"/>
            <a:ext cx="1920719" cy="369332"/>
          </a:xfrm>
          <a:prstGeom prst="rect">
            <a:avLst/>
          </a:prstGeom>
          <a:noFill/>
        </p:spPr>
        <p:txBody>
          <a:bodyPr wrap="none" rtlCol="0">
            <a:spAutoFit/>
          </a:bodyPr>
          <a:lstStyle/>
          <a:p>
            <a:r>
              <a:rPr lang="en-US" altLang="zh-TW" dirty="0">
                <a:latin typeface="標楷體" panose="03000509000000000000" pitchFamily="65" charset="-120"/>
                <a:ea typeface="標楷體" panose="03000509000000000000" pitchFamily="65" charset="-120"/>
              </a:rPr>
              <a:t>108</a:t>
            </a:r>
            <a:r>
              <a:rPr lang="zh-TW" altLang="en-US" dirty="0">
                <a:latin typeface="標楷體" panose="03000509000000000000" pitchFamily="65" charset="-120"/>
                <a:ea typeface="標楷體" panose="03000509000000000000" pitchFamily="65" charset="-120"/>
              </a:rPr>
              <a:t>課綱命題精進</a:t>
            </a:r>
          </a:p>
        </p:txBody>
      </p:sp>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897" y="4734126"/>
            <a:ext cx="1260000" cy="1260000"/>
          </a:xfrm>
          <a:prstGeom prst="rect">
            <a:avLst/>
          </a:prstGeom>
        </p:spPr>
      </p:pic>
      <p:sp>
        <p:nvSpPr>
          <p:cNvPr id="12" name="文字方塊 11"/>
          <p:cNvSpPr txBox="1"/>
          <p:nvPr/>
        </p:nvSpPr>
        <p:spPr>
          <a:xfrm>
            <a:off x="8982921" y="4362188"/>
            <a:ext cx="2262158" cy="369332"/>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施測後相關數據公告</a:t>
            </a:r>
          </a:p>
        </p:txBody>
      </p:sp>
      <p:pic>
        <p:nvPicPr>
          <p:cNvPr id="13" name="圖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4000" y="4734126"/>
            <a:ext cx="1260000" cy="1260000"/>
          </a:xfrm>
          <a:prstGeom prst="rect">
            <a:avLst/>
          </a:prstGeom>
        </p:spPr>
      </p:pic>
      <p:sp>
        <p:nvSpPr>
          <p:cNvPr id="14" name="文字方塊 13"/>
          <p:cNvSpPr txBox="1"/>
          <p:nvPr/>
        </p:nvSpPr>
        <p:spPr>
          <a:xfrm>
            <a:off x="6725366" y="4211186"/>
            <a:ext cx="1569660" cy="369332"/>
          </a:xfrm>
          <a:prstGeom prst="rect">
            <a:avLst/>
          </a:prstGeom>
          <a:noFill/>
        </p:spPr>
        <p:txBody>
          <a:bodyPr wrap="none" rtlCol="0">
            <a:spAutoFit/>
          </a:bodyPr>
          <a:lstStyle/>
          <a:p>
            <a:r>
              <a:rPr lang="zh-TW" altLang="en-US" dirty="0">
                <a:latin typeface="標楷體" panose="03000509000000000000" pitchFamily="65" charset="-120"/>
                <a:ea typeface="標楷體" panose="03000509000000000000" pitchFamily="65" charset="-120"/>
              </a:rPr>
              <a:t>非選擇題專區</a:t>
            </a:r>
          </a:p>
        </p:txBody>
      </p:sp>
      <p:pic>
        <p:nvPicPr>
          <p:cNvPr id="15" name="圖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0196" y="4734126"/>
            <a:ext cx="1260000" cy="1260000"/>
          </a:xfrm>
          <a:prstGeom prst="rect">
            <a:avLst/>
          </a:prstGeom>
        </p:spPr>
      </p:pic>
      <p:sp>
        <p:nvSpPr>
          <p:cNvPr id="16" name="矩形 15"/>
          <p:cNvSpPr/>
          <p:nvPr/>
        </p:nvSpPr>
        <p:spPr>
          <a:xfrm>
            <a:off x="6400134" y="4505107"/>
            <a:ext cx="2220124" cy="338554"/>
          </a:xfrm>
          <a:prstGeom prst="rect">
            <a:avLst/>
          </a:prstGeom>
        </p:spPr>
        <p:txBody>
          <a:bodyPr wrap="square">
            <a:spAutoFit/>
          </a:bodyPr>
          <a:lstStyle/>
          <a:p>
            <a:r>
              <a:rPr lang="en-US" altLang="zh-TW" sz="800" dirty="0">
                <a:latin typeface="微軟正黑體" panose="020B0604030504040204" pitchFamily="34" charset="-120"/>
                <a:ea typeface="微軟正黑體" panose="020B0604030504040204" pitchFamily="34" charset="-120"/>
              </a:rPr>
              <a:t>(</a:t>
            </a:r>
            <a:r>
              <a:rPr lang="zh-TW" altLang="en-US" sz="800" dirty="0">
                <a:latin typeface="微軟正黑體" panose="020B0604030504040204" pitchFamily="34" charset="-120"/>
                <a:ea typeface="微軟正黑體" panose="020B0604030504040204" pitchFamily="34" charset="-120"/>
              </a:rPr>
              <a:t>國文、英文、外語群英語類、設計群專二</a:t>
            </a:r>
            <a:r>
              <a:rPr lang="en-US" altLang="zh-TW" sz="800" dirty="0">
                <a:latin typeface="微軟正黑體" panose="020B0604030504040204" pitchFamily="34" charset="-120"/>
                <a:ea typeface="微軟正黑體" panose="020B0604030504040204" pitchFamily="34" charset="-120"/>
              </a:rPr>
              <a:t>)</a:t>
            </a:r>
            <a:r>
              <a:rPr lang="zh-TW" altLang="en-US" sz="800" dirty="0">
                <a:latin typeface="微軟正黑體" panose="020B0604030504040204" pitchFamily="34" charset="-120"/>
                <a:ea typeface="微軟正黑體" panose="020B0604030504040204" pitchFamily="34" charset="-120"/>
              </a:rPr>
              <a:t>之</a:t>
            </a:r>
            <a:endParaRPr lang="en-US" altLang="zh-TW" sz="800" dirty="0">
              <a:latin typeface="微軟正黑體" panose="020B0604030504040204" pitchFamily="34" charset="-120"/>
              <a:ea typeface="微軟正黑體" panose="020B0604030504040204" pitchFamily="34" charset="-120"/>
            </a:endParaRPr>
          </a:p>
          <a:p>
            <a:r>
              <a:rPr lang="zh-TW" altLang="en-US" sz="800" dirty="0">
                <a:latin typeface="微軟正黑體" panose="020B0604030504040204" pitchFamily="34" charset="-120"/>
                <a:ea typeface="微軟正黑體" panose="020B0604030504040204" pitchFamily="34" charset="-120"/>
              </a:rPr>
              <a:t>評分流程、說明、佳作等</a:t>
            </a:r>
          </a:p>
        </p:txBody>
      </p:sp>
      <p:sp>
        <p:nvSpPr>
          <p:cNvPr id="17" name="文字方塊 16"/>
          <p:cNvSpPr txBox="1"/>
          <p:nvPr/>
        </p:nvSpPr>
        <p:spPr>
          <a:xfrm>
            <a:off x="1332080" y="6198479"/>
            <a:ext cx="10136108" cy="338554"/>
          </a:xfrm>
          <a:prstGeom prst="rect">
            <a:avLst/>
          </a:prstGeom>
          <a:noFill/>
        </p:spPr>
        <p:txBody>
          <a:bodyPr wrap="none" rtlCol="0">
            <a:spAutoFit/>
          </a:bodyPr>
          <a:lstStyle/>
          <a:p>
            <a:r>
              <a:rPr lang="zh-TW" altLang="en-US" sz="1600" dirty="0">
                <a:latin typeface="標楷體" panose="03000509000000000000" pitchFamily="65" charset="-120"/>
                <a:ea typeface="標楷體" panose="03000509000000000000" pitchFamily="65" charset="-120"/>
              </a:rPr>
              <a:t>財團法人技專校院入學測驗中心 電話：</a:t>
            </a:r>
            <a:r>
              <a:rPr lang="en-US" altLang="zh-TW" sz="1600" dirty="0">
                <a:latin typeface="標楷體" panose="03000509000000000000" pitchFamily="65" charset="-120"/>
                <a:ea typeface="標楷體" panose="03000509000000000000" pitchFamily="65" charset="-120"/>
              </a:rPr>
              <a:t>05-237-9000</a:t>
            </a:r>
            <a:r>
              <a:rPr lang="zh-TW" altLang="en-US" sz="1600" dirty="0">
                <a:latin typeface="標楷體" panose="03000509000000000000" pitchFamily="65" charset="-120"/>
                <a:ea typeface="標楷體" panose="03000509000000000000" pitchFamily="65" charset="-120"/>
              </a:rPr>
              <a:t>轉</a:t>
            </a:r>
            <a:r>
              <a:rPr lang="en-US" altLang="zh-TW" sz="1600" dirty="0">
                <a:latin typeface="標楷體" panose="03000509000000000000" pitchFamily="65" charset="-120"/>
                <a:ea typeface="標楷體" panose="03000509000000000000" pitchFamily="65" charset="-120"/>
              </a:rPr>
              <a:t>300</a:t>
            </a:r>
            <a:r>
              <a:rPr lang="zh-TW" altLang="en-US" sz="1600" dirty="0">
                <a:latin typeface="標楷體" panose="03000509000000000000" pitchFamily="65" charset="-120"/>
                <a:ea typeface="標楷體" panose="03000509000000000000" pitchFamily="65" charset="-120"/>
              </a:rPr>
              <a:t>、</a:t>
            </a:r>
            <a:r>
              <a:rPr lang="en-US" altLang="zh-TW" sz="1600" dirty="0">
                <a:latin typeface="標楷體" panose="03000509000000000000" pitchFamily="65" charset="-120"/>
                <a:ea typeface="標楷體" panose="03000509000000000000" pitchFamily="65" charset="-120"/>
              </a:rPr>
              <a:t>600 </a:t>
            </a:r>
            <a:r>
              <a:rPr lang="zh-TW" altLang="en-US" sz="1600" dirty="0">
                <a:latin typeface="標楷體" panose="03000509000000000000" pitchFamily="65" charset="-120"/>
                <a:ea typeface="標楷體" panose="03000509000000000000" pitchFamily="65" charset="-120"/>
              </a:rPr>
              <a:t>地址：</a:t>
            </a:r>
            <a:r>
              <a:rPr lang="en-US" altLang="zh-TW" sz="1600" dirty="0">
                <a:latin typeface="標楷體" panose="03000509000000000000" pitchFamily="65" charset="-120"/>
                <a:ea typeface="標楷體" panose="03000509000000000000" pitchFamily="65" charset="-120"/>
              </a:rPr>
              <a:t>640303</a:t>
            </a:r>
            <a:r>
              <a:rPr lang="zh-TW" altLang="en-US" sz="1600" dirty="0">
                <a:latin typeface="標楷體" panose="03000509000000000000" pitchFamily="65" charset="-120"/>
                <a:ea typeface="標楷體" panose="03000509000000000000" pitchFamily="65" charset="-120"/>
              </a:rPr>
              <a:t>雲林縣斗六市大學路</a:t>
            </a:r>
            <a:r>
              <a:rPr lang="en-US" altLang="zh-TW" sz="1600" dirty="0">
                <a:latin typeface="標楷體" panose="03000509000000000000" pitchFamily="65" charset="-120"/>
                <a:ea typeface="標楷體" panose="03000509000000000000" pitchFamily="65" charset="-120"/>
              </a:rPr>
              <a:t>3</a:t>
            </a:r>
            <a:r>
              <a:rPr lang="zh-TW" altLang="en-US" sz="1600" dirty="0">
                <a:latin typeface="標楷體" panose="03000509000000000000" pitchFamily="65" charset="-120"/>
                <a:ea typeface="標楷體" panose="03000509000000000000" pitchFamily="65" charset="-120"/>
              </a:rPr>
              <a:t>段</a:t>
            </a:r>
            <a:r>
              <a:rPr lang="en-US" altLang="zh-TW" sz="1600" dirty="0">
                <a:latin typeface="標楷體" panose="03000509000000000000" pitchFamily="65" charset="-120"/>
                <a:ea typeface="標楷體" panose="03000509000000000000" pitchFamily="65" charset="-120"/>
              </a:rPr>
              <a:t>123-5</a:t>
            </a:r>
            <a:r>
              <a:rPr lang="zh-TW" altLang="en-US" sz="1600" dirty="0">
                <a:latin typeface="標楷體" panose="03000509000000000000" pitchFamily="65" charset="-120"/>
                <a:ea typeface="標楷體" panose="03000509000000000000" pitchFamily="65" charset="-120"/>
              </a:rPr>
              <a:t>號</a:t>
            </a:r>
          </a:p>
        </p:txBody>
      </p:sp>
      <p:sp>
        <p:nvSpPr>
          <p:cNvPr id="18" name="內容版面配置區 2"/>
          <p:cNvSpPr txBox="1">
            <a:spLocks/>
          </p:cNvSpPr>
          <p:nvPr/>
        </p:nvSpPr>
        <p:spPr>
          <a:xfrm>
            <a:off x="874356" y="894466"/>
            <a:ext cx="110110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altLang="zh-TW" sz="1600" dirty="0" smtClean="0"/>
          </a:p>
          <a:p>
            <a:pPr marL="1795463" indent="0">
              <a:buFont typeface="Arial" panose="020B0604020202020204" pitchFamily="34" charset="0"/>
              <a:buNone/>
            </a:pPr>
            <a:r>
              <a:rPr lang="zh-TW" altLang="en-US" b="1" spc="-100" dirty="0" smtClean="0">
                <a:latin typeface="Book Antiqua" panose="02040602050305030304" pitchFamily="18" charset="0"/>
                <a:ea typeface="華康儷楷書" panose="03000509000000000000" pitchFamily="65" charset="-120"/>
                <a:cs typeface="+mj-cs"/>
              </a:rPr>
              <a:t>報  名  日  期：</a:t>
            </a:r>
            <a:r>
              <a:rPr lang="en-US" altLang="zh-TW" b="1" spc="-100" dirty="0" smtClean="0">
                <a:latin typeface="Book Antiqua" panose="02040602050305030304" pitchFamily="18" charset="0"/>
                <a:ea typeface="華康儷楷書" panose="03000509000000000000" pitchFamily="65" charset="-120"/>
                <a:cs typeface="+mj-cs"/>
              </a:rPr>
              <a:t>111</a:t>
            </a:r>
            <a:r>
              <a:rPr lang="zh-TW" altLang="en-US" b="1" spc="-100" dirty="0" smtClean="0">
                <a:latin typeface="Book Antiqua" panose="02040602050305030304" pitchFamily="18" charset="0"/>
                <a:ea typeface="華康儷楷書" panose="03000509000000000000" pitchFamily="65" charset="-120"/>
                <a:cs typeface="+mj-cs"/>
              </a:rPr>
              <a:t>年 </a:t>
            </a:r>
            <a:r>
              <a:rPr lang="en-US" altLang="zh-TW" sz="4000" b="1" spc="-100" dirty="0" smtClean="0">
                <a:solidFill>
                  <a:srgbClr val="FF0000"/>
                </a:solidFill>
                <a:latin typeface="Book Antiqua" panose="02040602050305030304" pitchFamily="18" charset="0"/>
                <a:ea typeface="華康儷楷書" panose="03000509000000000000" pitchFamily="65" charset="-120"/>
                <a:cs typeface="+mj-cs"/>
              </a:rPr>
              <a:t>12</a:t>
            </a:r>
            <a:r>
              <a:rPr lang="zh-TW" altLang="en-US" b="1" spc="-100" dirty="0" smtClean="0">
                <a:latin typeface="Book Antiqua" panose="02040602050305030304" pitchFamily="18" charset="0"/>
                <a:ea typeface="華康儷楷書" panose="03000509000000000000" pitchFamily="65" charset="-120"/>
                <a:cs typeface="+mj-cs"/>
              </a:rPr>
              <a:t>月 </a:t>
            </a:r>
            <a:r>
              <a:rPr lang="en-US" altLang="zh-TW" sz="4000" b="1" spc="-100" dirty="0" smtClean="0">
                <a:solidFill>
                  <a:srgbClr val="FF0000"/>
                </a:solidFill>
                <a:latin typeface="Book Antiqua" panose="02040602050305030304" pitchFamily="18" charset="0"/>
                <a:ea typeface="華康儷楷書" panose="03000509000000000000" pitchFamily="65" charset="-120"/>
                <a:cs typeface="+mj-cs"/>
              </a:rPr>
              <a:t>9</a:t>
            </a:r>
            <a:r>
              <a:rPr lang="zh-TW" altLang="en-US" b="1" spc="-100" dirty="0" smtClean="0">
                <a:latin typeface="Book Antiqua" panose="02040602050305030304" pitchFamily="18" charset="0"/>
                <a:ea typeface="華康儷楷書" panose="03000509000000000000" pitchFamily="65" charset="-120"/>
                <a:cs typeface="+mj-cs"/>
              </a:rPr>
              <a:t>日至 </a:t>
            </a:r>
            <a:r>
              <a:rPr lang="en-US" altLang="zh-TW" sz="4000" b="1" spc="-100" dirty="0" smtClean="0">
                <a:solidFill>
                  <a:srgbClr val="FF0000"/>
                </a:solidFill>
                <a:latin typeface="Book Antiqua" panose="02040602050305030304" pitchFamily="18" charset="0"/>
                <a:ea typeface="華康儷楷書" panose="03000509000000000000" pitchFamily="65" charset="-120"/>
                <a:cs typeface="+mj-cs"/>
              </a:rPr>
              <a:t>12</a:t>
            </a:r>
            <a:r>
              <a:rPr lang="zh-TW" altLang="en-US" b="1" spc="-100" dirty="0" smtClean="0">
                <a:latin typeface="Book Antiqua" panose="02040602050305030304" pitchFamily="18" charset="0"/>
                <a:ea typeface="華康儷楷書" panose="03000509000000000000" pitchFamily="65" charset="-120"/>
                <a:cs typeface="+mj-cs"/>
              </a:rPr>
              <a:t>月 </a:t>
            </a:r>
            <a:r>
              <a:rPr lang="en-US" altLang="zh-TW" sz="4000" b="1" spc="-100" dirty="0" smtClean="0">
                <a:solidFill>
                  <a:srgbClr val="FF0000"/>
                </a:solidFill>
                <a:latin typeface="Book Antiqua" panose="02040602050305030304" pitchFamily="18" charset="0"/>
                <a:ea typeface="華康儷楷書" panose="03000509000000000000" pitchFamily="65" charset="-120"/>
                <a:cs typeface="+mj-cs"/>
              </a:rPr>
              <a:t>21</a:t>
            </a:r>
            <a:r>
              <a:rPr lang="zh-TW" altLang="en-US" b="1" spc="-100" dirty="0" smtClean="0">
                <a:latin typeface="Book Antiqua" panose="02040602050305030304" pitchFamily="18" charset="0"/>
                <a:ea typeface="華康儷楷書" panose="03000509000000000000" pitchFamily="65" charset="-120"/>
                <a:cs typeface="+mj-cs"/>
              </a:rPr>
              <a:t>日</a:t>
            </a:r>
            <a:endParaRPr lang="en-US" altLang="zh-TW" b="1" spc="-100" dirty="0" smtClean="0">
              <a:latin typeface="Book Antiqua" panose="02040602050305030304" pitchFamily="18" charset="0"/>
              <a:ea typeface="華康儷楷書" panose="03000509000000000000" pitchFamily="65" charset="-120"/>
              <a:cs typeface="+mj-cs"/>
            </a:endParaRPr>
          </a:p>
          <a:p>
            <a:pPr marL="1795463" indent="0">
              <a:buFont typeface="Arial" panose="020B0604020202020204" pitchFamily="34" charset="0"/>
              <a:buNone/>
            </a:pPr>
            <a:r>
              <a:rPr lang="zh-TW" altLang="en-US" b="1" spc="-100" dirty="0" smtClean="0">
                <a:latin typeface="Book Antiqua" panose="02040602050305030304" pitchFamily="18" charset="0"/>
                <a:ea typeface="華康儷楷書" panose="03000509000000000000" pitchFamily="65" charset="-120"/>
                <a:cs typeface="+mj-cs"/>
              </a:rPr>
              <a:t>考  試  日  期：</a:t>
            </a:r>
            <a:r>
              <a:rPr lang="en-US" altLang="zh-TW" b="1" spc="-100" dirty="0" smtClean="0">
                <a:latin typeface="Book Antiqua" panose="02040602050305030304" pitchFamily="18" charset="0"/>
                <a:ea typeface="華康儷楷書" panose="03000509000000000000" pitchFamily="65" charset="-120"/>
                <a:cs typeface="+mj-cs"/>
              </a:rPr>
              <a:t>112</a:t>
            </a:r>
            <a:r>
              <a:rPr lang="zh-TW" altLang="en-US" b="1" spc="-100" dirty="0" smtClean="0">
                <a:latin typeface="Book Antiqua" panose="02040602050305030304" pitchFamily="18" charset="0"/>
                <a:ea typeface="華康儷楷書" panose="03000509000000000000" pitchFamily="65" charset="-120"/>
                <a:cs typeface="+mj-cs"/>
              </a:rPr>
              <a:t>年   </a:t>
            </a:r>
            <a:r>
              <a:rPr lang="en-US" altLang="zh-TW" sz="4000" b="1" spc="-100" dirty="0" smtClean="0">
                <a:solidFill>
                  <a:srgbClr val="FF0000"/>
                </a:solidFill>
                <a:latin typeface="Book Antiqua" panose="02040602050305030304" pitchFamily="18" charset="0"/>
                <a:ea typeface="華康儷楷書" panose="03000509000000000000" pitchFamily="65" charset="-120"/>
                <a:cs typeface="+mj-cs"/>
              </a:rPr>
              <a:t>4</a:t>
            </a:r>
            <a:r>
              <a:rPr lang="zh-TW" altLang="en-US" b="1" spc="-100" dirty="0" smtClean="0">
                <a:latin typeface="Book Antiqua" panose="02040602050305030304" pitchFamily="18" charset="0"/>
                <a:ea typeface="華康儷楷書" panose="03000509000000000000" pitchFamily="65" charset="-120"/>
                <a:cs typeface="+mj-cs"/>
              </a:rPr>
              <a:t>月</a:t>
            </a:r>
            <a:r>
              <a:rPr lang="en-US" altLang="zh-TW" sz="4000" b="1" spc="-100" dirty="0" smtClean="0">
                <a:solidFill>
                  <a:srgbClr val="FF0000"/>
                </a:solidFill>
                <a:latin typeface="Book Antiqua" panose="02040602050305030304" pitchFamily="18" charset="0"/>
                <a:ea typeface="華康儷楷書" panose="03000509000000000000" pitchFamily="65" charset="-120"/>
                <a:cs typeface="+mj-cs"/>
              </a:rPr>
              <a:t>29</a:t>
            </a:r>
            <a:r>
              <a:rPr lang="zh-TW" altLang="en-US" b="1" spc="-100" dirty="0" smtClean="0">
                <a:latin typeface="Book Antiqua" panose="02040602050305030304" pitchFamily="18" charset="0"/>
                <a:ea typeface="華康儷楷書" panose="03000509000000000000" pitchFamily="65" charset="-120"/>
                <a:cs typeface="+mj-cs"/>
              </a:rPr>
              <a:t>日至  </a:t>
            </a:r>
            <a:r>
              <a:rPr lang="en-US" altLang="zh-TW" sz="4000" b="1" spc="-100" dirty="0" smtClean="0">
                <a:solidFill>
                  <a:srgbClr val="FF0000"/>
                </a:solidFill>
                <a:latin typeface="Book Antiqua" panose="02040602050305030304" pitchFamily="18" charset="0"/>
                <a:ea typeface="華康儷楷書" panose="03000509000000000000" pitchFamily="65" charset="-120"/>
                <a:cs typeface="+mj-cs"/>
              </a:rPr>
              <a:t>4</a:t>
            </a:r>
            <a:r>
              <a:rPr lang="zh-TW" altLang="en-US" b="1" spc="-100" dirty="0" smtClean="0">
                <a:latin typeface="Book Antiqua" panose="02040602050305030304" pitchFamily="18" charset="0"/>
                <a:ea typeface="華康儷楷書" panose="03000509000000000000" pitchFamily="65" charset="-120"/>
                <a:cs typeface="+mj-cs"/>
              </a:rPr>
              <a:t>月  </a:t>
            </a:r>
            <a:r>
              <a:rPr lang="en-US" altLang="zh-TW" sz="4000" b="1" spc="-100" dirty="0" smtClean="0">
                <a:solidFill>
                  <a:srgbClr val="FF0000"/>
                </a:solidFill>
                <a:latin typeface="Book Antiqua" panose="02040602050305030304" pitchFamily="18" charset="0"/>
                <a:ea typeface="華康儷楷書" panose="03000509000000000000" pitchFamily="65" charset="-120"/>
                <a:cs typeface="+mj-cs"/>
              </a:rPr>
              <a:t>30</a:t>
            </a:r>
            <a:r>
              <a:rPr lang="zh-TW" altLang="en-US" b="1" spc="-100" dirty="0" smtClean="0">
                <a:latin typeface="Book Antiqua" panose="02040602050305030304" pitchFamily="18" charset="0"/>
                <a:ea typeface="華康儷楷書" panose="03000509000000000000" pitchFamily="65" charset="-120"/>
                <a:cs typeface="+mj-cs"/>
              </a:rPr>
              <a:t>日</a:t>
            </a:r>
            <a:endParaRPr lang="en-US" altLang="zh-TW" b="1" spc="-100" dirty="0" smtClean="0">
              <a:latin typeface="Book Antiqua" panose="02040602050305030304" pitchFamily="18" charset="0"/>
              <a:ea typeface="華康儷楷書" panose="03000509000000000000" pitchFamily="65" charset="-120"/>
              <a:cs typeface="+mj-cs"/>
            </a:endParaRPr>
          </a:p>
          <a:p>
            <a:pPr marL="1795463" indent="0">
              <a:buFont typeface="Arial" panose="020B0604020202020204" pitchFamily="34" charset="0"/>
              <a:buNone/>
            </a:pPr>
            <a:r>
              <a:rPr lang="zh-TW" altLang="en-US" b="1" spc="-100" dirty="0" smtClean="0">
                <a:latin typeface="Book Antiqua" panose="02040602050305030304" pitchFamily="18" charset="0"/>
                <a:ea typeface="華康儷楷書" panose="03000509000000000000" pitchFamily="65" charset="-120"/>
                <a:cs typeface="+mj-cs"/>
              </a:rPr>
              <a:t>統測成績公告與查詢：</a:t>
            </a:r>
            <a:r>
              <a:rPr lang="en-US" altLang="zh-TW" b="1" spc="-100" dirty="0" smtClean="0">
                <a:latin typeface="Book Antiqua" panose="02040602050305030304" pitchFamily="18" charset="0"/>
                <a:ea typeface="華康儷楷書" panose="03000509000000000000" pitchFamily="65" charset="-120"/>
                <a:cs typeface="+mj-cs"/>
              </a:rPr>
              <a:t>112</a:t>
            </a:r>
            <a:r>
              <a:rPr lang="zh-TW" altLang="en-US" b="1" spc="-100" dirty="0" smtClean="0">
                <a:latin typeface="Book Antiqua" panose="02040602050305030304" pitchFamily="18" charset="0"/>
                <a:ea typeface="華康儷楷書" panose="03000509000000000000" pitchFamily="65" charset="-120"/>
                <a:cs typeface="+mj-cs"/>
              </a:rPr>
              <a:t>年</a:t>
            </a:r>
            <a:r>
              <a:rPr lang="en-US" altLang="zh-TW" sz="4000" b="1" spc="-100" dirty="0" smtClean="0">
                <a:solidFill>
                  <a:srgbClr val="FF0000"/>
                </a:solidFill>
                <a:latin typeface="Book Antiqua" panose="02040602050305030304" pitchFamily="18" charset="0"/>
                <a:ea typeface="華康儷楷書" panose="03000509000000000000" pitchFamily="65" charset="-120"/>
                <a:cs typeface="+mj-cs"/>
              </a:rPr>
              <a:t>5</a:t>
            </a:r>
            <a:r>
              <a:rPr lang="zh-TW" altLang="en-US" b="1" spc="-100" dirty="0" smtClean="0">
                <a:latin typeface="Book Antiqua" panose="02040602050305030304" pitchFamily="18" charset="0"/>
                <a:ea typeface="華康儷楷書" panose="03000509000000000000" pitchFamily="65" charset="-120"/>
                <a:cs typeface="+mj-cs"/>
              </a:rPr>
              <a:t>月</a:t>
            </a:r>
            <a:r>
              <a:rPr lang="en-US" altLang="zh-TW" sz="4000" b="1" spc="-100" dirty="0" smtClean="0">
                <a:solidFill>
                  <a:srgbClr val="FF0000"/>
                </a:solidFill>
                <a:latin typeface="Book Antiqua" panose="02040602050305030304" pitchFamily="18" charset="0"/>
                <a:ea typeface="華康儷楷書" panose="03000509000000000000" pitchFamily="65" charset="-120"/>
                <a:cs typeface="+mj-cs"/>
              </a:rPr>
              <a:t>18</a:t>
            </a:r>
            <a:r>
              <a:rPr lang="zh-TW" altLang="en-US" b="1" spc="-100" dirty="0" smtClean="0">
                <a:latin typeface="Book Antiqua" panose="02040602050305030304" pitchFamily="18" charset="0"/>
                <a:ea typeface="華康儷楷書" panose="03000509000000000000" pitchFamily="65" charset="-120"/>
                <a:cs typeface="+mj-cs"/>
              </a:rPr>
              <a:t>日下午</a:t>
            </a:r>
            <a:r>
              <a:rPr lang="en-US" altLang="zh-TW" b="1" spc="-100" dirty="0" smtClean="0">
                <a:latin typeface="Book Antiqua" panose="02040602050305030304" pitchFamily="18" charset="0"/>
                <a:ea typeface="華康儷楷書" panose="03000509000000000000" pitchFamily="65" charset="-120"/>
                <a:cs typeface="+mj-cs"/>
              </a:rPr>
              <a:t>3</a:t>
            </a:r>
            <a:r>
              <a:rPr lang="zh-TW" altLang="en-US" b="1" spc="-100" dirty="0" smtClean="0">
                <a:latin typeface="Book Antiqua" panose="02040602050305030304" pitchFamily="18" charset="0"/>
                <a:ea typeface="華康儷楷書" panose="03000509000000000000" pitchFamily="65" charset="-120"/>
                <a:cs typeface="+mj-cs"/>
              </a:rPr>
              <a:t>時</a:t>
            </a:r>
            <a:endParaRPr lang="en-US" altLang="zh-TW" b="1" spc="-100" dirty="0" smtClean="0">
              <a:latin typeface="Book Antiqua" panose="02040602050305030304" pitchFamily="18" charset="0"/>
              <a:ea typeface="華康儷楷書" panose="03000509000000000000" pitchFamily="65" charset="-120"/>
              <a:cs typeface="+mj-cs"/>
            </a:endParaRPr>
          </a:p>
          <a:p>
            <a:pPr marL="0" indent="0" algn="ctr">
              <a:lnSpc>
                <a:spcPct val="150000"/>
              </a:lnSpc>
              <a:buFont typeface="Arial" panose="020B0604020202020204" pitchFamily="34" charset="0"/>
              <a:buNone/>
            </a:pPr>
            <a:r>
              <a:rPr lang="en-US" altLang="zh-TW" b="1" spc="-100" dirty="0" smtClean="0">
                <a:latin typeface="Book Antiqua" panose="02040602050305030304" pitchFamily="18" charset="0"/>
                <a:ea typeface="華康儷楷書" panose="03000509000000000000" pitchFamily="65" charset="-120"/>
                <a:cs typeface="+mj-cs"/>
              </a:rPr>
              <a:t>112</a:t>
            </a:r>
            <a:r>
              <a:rPr lang="zh-TW" altLang="en-US" b="1" spc="-100" dirty="0" smtClean="0">
                <a:latin typeface="Book Antiqua" panose="02040602050305030304" pitchFamily="18" charset="0"/>
                <a:ea typeface="華康儷楷書" panose="03000509000000000000" pitchFamily="65" charset="-120"/>
                <a:cs typeface="+mj-cs"/>
              </a:rPr>
              <a:t>學年度入學測驗考試範圍及大綱，相關資訊已公告於測驗中心網頁</a:t>
            </a:r>
          </a:p>
          <a:p>
            <a:pPr marL="0" indent="0">
              <a:buFont typeface="Arial" panose="020B0604020202020204" pitchFamily="34" charset="0"/>
              <a:buNone/>
            </a:pPr>
            <a:endParaRPr lang="zh-TW" altLang="en-US" dirty="0"/>
          </a:p>
        </p:txBody>
      </p:sp>
    </p:spTree>
    <p:extLst>
      <p:ext uri="{BB962C8B-B14F-4D97-AF65-F5344CB8AC3E}">
        <p14:creationId xmlns:p14="http://schemas.microsoft.com/office/powerpoint/2010/main" val="994832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69863"/>
            <a:ext cx="12192000" cy="434975"/>
          </a:xfrm>
          <a:noFill/>
        </p:spPr>
        <p:txBody>
          <a:bodyPr vert="horz" lIns="91440" tIns="45720" rIns="91440" bIns="45720" rtlCol="0" anchor="ctr">
            <a:noAutofit/>
          </a:bodyPr>
          <a:lstStyle/>
          <a:p>
            <a:pPr marL="457200" indent="-457200" algn="ctr">
              <a:buFont typeface="Wingdings" panose="05000000000000000000" pitchFamily="2" charset="2"/>
              <a:buChar char="u"/>
            </a:pPr>
            <a:r>
              <a:rPr lang="en-US" altLang="zh-TW" sz="2800" b="1" spc="-100" dirty="0">
                <a:latin typeface="Book Antiqua" panose="02040602050305030304" pitchFamily="18" charset="0"/>
                <a:ea typeface="華康儷楷書" panose="03000509000000000000" pitchFamily="65" charset="-120"/>
              </a:rPr>
              <a:t>EP</a:t>
            </a:r>
            <a:r>
              <a:rPr lang="zh-TW" altLang="zh-TW" sz="2800" b="1" spc="-100" dirty="0">
                <a:latin typeface="Book Antiqua" panose="02040602050305030304" pitchFamily="18" charset="0"/>
                <a:ea typeface="華康儷楷書" panose="03000509000000000000" pitchFamily="65" charset="-120"/>
              </a:rPr>
              <a:t>檔案</a:t>
            </a:r>
            <a:r>
              <a:rPr lang="zh-TW" altLang="en-US" sz="2800" b="1" spc="-100" dirty="0">
                <a:latin typeface="Book Antiqua" panose="02040602050305030304" pitchFamily="18" charset="0"/>
                <a:ea typeface="華康儷楷書" panose="03000509000000000000" pitchFamily="65" charset="-120"/>
              </a:rPr>
              <a:t>傳遞至聯合會或各校後，考生提出</a:t>
            </a:r>
            <a:r>
              <a:rPr lang="zh-TW" altLang="en-US" sz="2800" b="1" spc="-100" dirty="0">
                <a:solidFill>
                  <a:srgbClr val="FF0000"/>
                </a:solidFill>
                <a:latin typeface="Book Antiqua" panose="02040602050305030304" pitchFamily="18" charset="0"/>
                <a:ea typeface="華康儷楷書" panose="03000509000000000000" pitchFamily="65" charset="-120"/>
              </a:rPr>
              <a:t>資料疑義</a:t>
            </a:r>
            <a:r>
              <a:rPr lang="zh-TW" altLang="en-US" sz="2800" b="1" spc="-100" dirty="0">
                <a:latin typeface="Book Antiqua" panose="02040602050305030304" pitchFamily="18" charset="0"/>
                <a:ea typeface="華康儷楷書" panose="03000509000000000000" pitchFamily="65" charset="-120"/>
              </a:rPr>
              <a:t>之處理原則</a:t>
            </a:r>
          </a:p>
        </p:txBody>
      </p:sp>
      <p:cxnSp>
        <p:nvCxnSpPr>
          <p:cNvPr id="13" name="直線接點 12"/>
          <p:cNvCxnSpPr/>
          <p:nvPr/>
        </p:nvCxnSpPr>
        <p:spPr>
          <a:xfrm>
            <a:off x="1461088" y="2850175"/>
            <a:ext cx="0" cy="3026478"/>
          </a:xfrm>
          <a:prstGeom prst="line">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圓角矩形 13"/>
          <p:cNvSpPr/>
          <p:nvPr/>
        </p:nvSpPr>
        <p:spPr>
          <a:xfrm>
            <a:off x="2316622" y="1783304"/>
            <a:ext cx="9571104" cy="408623"/>
          </a:xfrm>
          <a:prstGeom prst="roundRect">
            <a:avLst/>
          </a:prstGeom>
          <a:solidFill>
            <a:schemeClr val="accent1">
              <a:lumMod val="40000"/>
              <a:lumOff val="60000"/>
            </a:schemeClr>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anchor="ctr">
            <a:spAutoFit/>
          </a:bodyPr>
          <a:lstStyle/>
          <a:p>
            <a:pPr marL="214313" indent="-214313" defTabSz="685800">
              <a:buFont typeface="Wingdings" panose="05000000000000000000" pitchFamily="2" charset="2"/>
              <a:buChar char="u"/>
            </a:pPr>
            <a:r>
              <a:rPr lang="zh-TW" altLang="zh-TW" b="1" kern="100" spc="-113"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zh-TW"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至</a:t>
            </a:r>
            <a:r>
              <a:rPr lang="zh-TW" altLang="en-US"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查看系統</a:t>
            </a:r>
            <a:r>
              <a:rPr lang="en-US" altLang="zh-TW"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練習版</a:t>
            </a:r>
            <a:r>
              <a:rPr lang="zh-TW" altLang="zh-TW" u="sng"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查看</a:t>
            </a:r>
            <a:r>
              <a:rPr lang="en-US" altLang="zh-TW"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en-US"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項目</a:t>
            </a:r>
            <a:r>
              <a:rPr lang="zh-TW" altLang="zh-TW"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檔案</a:t>
            </a:r>
            <a:r>
              <a:rPr lang="zh-TW" altLang="en-US"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圓角矩形 15"/>
          <p:cNvSpPr/>
          <p:nvPr/>
        </p:nvSpPr>
        <p:spPr>
          <a:xfrm>
            <a:off x="977283" y="1576254"/>
            <a:ext cx="1301622" cy="877573"/>
          </a:xfrm>
          <a:prstGeom prst="roundRect">
            <a:avLst/>
          </a:prstGeom>
          <a:solidFill>
            <a:srgbClr val="5353FF"/>
          </a:solidFill>
        </p:spPr>
        <p:txBody>
          <a:bodyPr wrap="square" tIns="27000" bIns="27000">
            <a:spAutoFit/>
          </a:bodyPr>
          <a:lstStyle/>
          <a:p>
            <a:pPr algn="ctr" defTabSz="685800"/>
            <a:r>
              <a:rPr lang="zh-TW" altLang="en-US" sz="2400" b="1" kern="100" spc="-75" dirty="0" smtClean="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查看</a:t>
            </a:r>
            <a:endParaRPr lang="en-US" altLang="zh-TW" sz="2400" b="1" kern="100" spc="-75" dirty="0" smtClean="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a:p>
            <a:pPr algn="ctr" defTabSz="685800"/>
            <a:r>
              <a:rPr lang="zh-TW" altLang="en-US" sz="2400" b="1" kern="100" spc="-75" dirty="0" smtClean="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系統</a:t>
            </a:r>
            <a:endParaRPr lang="zh-TW" altLang="en-US" sz="2400" b="1" kern="100" spc="-75"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16"/>
          <p:cNvSpPr/>
          <p:nvPr/>
        </p:nvSpPr>
        <p:spPr>
          <a:xfrm>
            <a:off x="2460679" y="2191927"/>
            <a:ext cx="9302562" cy="1077218"/>
          </a:xfrm>
          <a:prstGeom prst="rect">
            <a:avLst/>
          </a:prstGeom>
          <a:solidFill>
            <a:schemeClr val="accent1">
              <a:lumMod val="20000"/>
              <a:lumOff val="80000"/>
            </a:schemeClr>
          </a:solidFill>
        </p:spPr>
        <p:txBody>
          <a:bodyPr wrap="square">
            <a:spAutoFit/>
          </a:bodyPr>
          <a:lstStyle/>
          <a:p>
            <a:pPr defTabSz="685800"/>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處理原則</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p>
          <a:p>
            <a:pPr marL="371475" indent="-214313" algn="just" defTabSz="685800">
              <a:buFont typeface="Wingdings" panose="05000000000000000000" pitchFamily="2" charset="2"/>
              <a:buChar char="Ø"/>
            </a:pP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考生應</a:t>
            </a:r>
            <a:r>
              <a:rPr lang="zh-TW" altLang="en-US" sz="1600" kern="100" spc="-75"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於查看系統開放</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期間，</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檢視</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個人之</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學習歷程檔案</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含修課紀錄、課程學習成果及多元表現</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71475" indent="-214313" defTabSz="685800">
              <a:buFont typeface="Wingdings" panose="05000000000000000000" pitchFamily="2" charset="2"/>
              <a:buChar char="Ø"/>
            </a:pPr>
            <a:r>
              <a:rPr lang="zh-TW" altLang="en-US"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如</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有疑義</a:t>
            </a:r>
            <a:r>
              <a:rPr lang="zh-TW" altLang="en-US"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者，</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於本作業階段</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向就讀</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學校</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提出</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複查，後續</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經考生就讀</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學校</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循程序向</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中央資料庫</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提出</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更正後，</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由</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中央資料庫將考生更正後的</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學習歷程檔案</a:t>
            </a:r>
            <a:r>
              <a:rPr lang="zh-TW" altLang="en-US" sz="1600" kern="100" spc="-75"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予</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聯合</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會。</a:t>
            </a:r>
            <a:endPar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17"/>
          <p:cNvSpPr/>
          <p:nvPr/>
        </p:nvSpPr>
        <p:spPr>
          <a:xfrm>
            <a:off x="977283" y="3624372"/>
            <a:ext cx="1301622" cy="877573"/>
          </a:xfrm>
          <a:prstGeom prst="roundRect">
            <a:avLst/>
          </a:prstGeom>
          <a:solidFill>
            <a:schemeClr val="accent2">
              <a:lumMod val="75000"/>
            </a:schemeClr>
          </a:solidFill>
        </p:spPr>
        <p:txBody>
          <a:bodyPr wrap="square" tIns="27000" bIns="27000">
            <a:spAutoFit/>
          </a:bodyPr>
          <a:lstStyle/>
          <a:p>
            <a:pPr algn="ctr" defTabSz="685800"/>
            <a:r>
              <a:rPr lang="en-US" altLang="zh-TW" sz="2400" b="1" kern="100" spc="-75"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EP</a:t>
            </a:r>
            <a:br>
              <a:rPr lang="en-US" altLang="zh-TW" sz="2400" b="1" kern="100" spc="-75"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b="1" kern="100" spc="-75"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正式版</a:t>
            </a:r>
          </a:p>
        </p:txBody>
      </p:sp>
      <p:sp>
        <p:nvSpPr>
          <p:cNvPr id="19" name="矩形 18"/>
          <p:cNvSpPr/>
          <p:nvPr/>
        </p:nvSpPr>
        <p:spPr>
          <a:xfrm>
            <a:off x="2467194" y="4156838"/>
            <a:ext cx="9302562" cy="1323439"/>
          </a:xfrm>
          <a:prstGeom prst="rect">
            <a:avLst/>
          </a:prstGeom>
          <a:solidFill>
            <a:schemeClr val="accent2">
              <a:lumMod val="20000"/>
              <a:lumOff val="80000"/>
            </a:schemeClr>
          </a:solidFill>
        </p:spPr>
        <p:txBody>
          <a:bodyPr wrap="square">
            <a:spAutoFit/>
          </a:bodyPr>
          <a:lstStyle/>
          <a:p>
            <a:pPr defTabSz="685800"/>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處理原則</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p>
          <a:p>
            <a:pPr marL="371475" indent="-214313" defTabSz="685800">
              <a:buFont typeface="Wingdings" panose="05000000000000000000" pitchFamily="2" charset="2"/>
              <a:buChar char="Ø"/>
            </a:pP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考生得於</a:t>
            </a:r>
            <a:r>
              <a:rPr lang="zh-TW" altLang="en-US"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正式版</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作業時，決定是否使用其就學期間之</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學習歷程</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檔案資料。</a:t>
            </a:r>
            <a:endPar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71475" indent="-214313" algn="just" defTabSz="685800">
              <a:buFont typeface="Wingdings" panose="05000000000000000000" pitchFamily="2" charset="2"/>
              <a:buChar char="Ø"/>
            </a:pP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考生須於該校系科</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、學程</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繳交</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審查資料</a:t>
            </a:r>
            <a:r>
              <a:rPr lang="zh-TW" altLang="zh-TW" sz="1600" b="1"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截止日前</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，完成該校系科</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、學程審查資料</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上傳</a:t>
            </a:r>
            <a:r>
              <a:rPr lang="en-US"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或勾選</a:t>
            </a:r>
            <a:r>
              <a:rPr lang="en-US"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作業並完成確認。</a:t>
            </a:r>
            <a:endPar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71475" indent="-214313" defTabSz="685800">
              <a:buFont typeface="Wingdings" panose="05000000000000000000" pitchFamily="2" charset="2"/>
              <a:buChar char="Ø"/>
            </a:pPr>
            <a:r>
              <a:rPr lang="zh-TW" altLang="en-US"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上傳</a:t>
            </a:r>
            <a:r>
              <a:rPr lang="en-US"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或勾選</a:t>
            </a:r>
            <a:r>
              <a:rPr lang="en-US"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備審資料一經確認後，即不得以任何理由要求修改，考生須審慎檢視上傳資料後再行確認。</a:t>
            </a:r>
          </a:p>
        </p:txBody>
      </p:sp>
      <p:sp>
        <p:nvSpPr>
          <p:cNvPr id="20" name="圓角矩形 19"/>
          <p:cNvSpPr/>
          <p:nvPr/>
        </p:nvSpPr>
        <p:spPr>
          <a:xfrm>
            <a:off x="2332922" y="3822939"/>
            <a:ext cx="9571103" cy="408623"/>
          </a:xfrm>
          <a:prstGeom prst="roundRect">
            <a:avLst/>
          </a:prstGeom>
          <a:solidFill>
            <a:schemeClr val="accent2">
              <a:lumMod val="40000"/>
              <a:lumOff val="60000"/>
            </a:schemeClr>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anchor="ctr">
            <a:spAutoFit/>
          </a:bodyPr>
          <a:lstStyle/>
          <a:p>
            <a:pPr marL="214313" indent="-214313" algn="just" defTabSz="685800">
              <a:buFont typeface="Wingdings" panose="05000000000000000000" pitchFamily="2" charset="2"/>
              <a:buChar char="u"/>
            </a:pPr>
            <a:r>
              <a:rPr lang="zh-TW" altLang="zh-TW" b="1" kern="100" spc="-113"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zh-TW" kern="0" spc="-113" dirty="0">
                <a:solidFill>
                  <a:prstClr val="black"/>
                </a:solidFill>
                <a:latin typeface="Times New Roman" panose="02020603050405020304" pitchFamily="18" charset="0"/>
                <a:ea typeface="標楷體" panose="03000509000000000000" pitchFamily="65" charset="-120"/>
              </a:rPr>
              <a:t>至</a:t>
            </a:r>
            <a:r>
              <a:rPr lang="zh-TW" altLang="en-US"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二階</a:t>
            </a:r>
            <a:r>
              <a:rPr lang="zh-TW" altLang="zh-TW" kern="0" spc="-113" dirty="0">
                <a:solidFill>
                  <a:prstClr val="black"/>
                </a:solidFill>
                <a:latin typeface="Times New Roman" panose="02020603050405020304" pitchFamily="18" charset="0"/>
                <a:ea typeface="標楷體" panose="03000509000000000000" pitchFamily="65" charset="-120"/>
              </a:rPr>
              <a:t>系統</a:t>
            </a:r>
            <a:r>
              <a:rPr lang="zh-TW" altLang="en-US" b="1" kern="0" spc="-113" dirty="0">
                <a:solidFill>
                  <a:srgbClr val="FF0000"/>
                </a:solidFill>
                <a:latin typeface="Times New Roman" panose="02020603050405020304" pitchFamily="18" charset="0"/>
                <a:ea typeface="標楷體" panose="03000509000000000000" pitchFamily="65" charset="-120"/>
              </a:rPr>
              <a:t>正式版</a:t>
            </a:r>
            <a:r>
              <a:rPr lang="zh-TW" altLang="en-US" kern="0" spc="-113" dirty="0">
                <a:solidFill>
                  <a:prstClr val="black"/>
                </a:solidFill>
                <a:latin typeface="Times New Roman" panose="02020603050405020304" pitchFamily="18" charset="0"/>
                <a:ea typeface="標楷體" panose="03000509000000000000" pitchFamily="65" charset="-120"/>
              </a:rPr>
              <a:t>依各報名校系，</a:t>
            </a:r>
            <a:r>
              <a:rPr lang="zh-TW" altLang="zh-TW" u="sng"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查看</a:t>
            </a:r>
            <a:r>
              <a:rPr lang="zh-TW" altLang="en-US" u="sng"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u="sng"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勾選</a:t>
            </a:r>
            <a:r>
              <a:rPr lang="en-US" altLang="zh-TW"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en-US"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項目，含</a:t>
            </a:r>
            <a:r>
              <a:rPr lang="zh-TW" altLang="en-US" b="1" kern="0" spc="-113" dirty="0">
                <a:solidFill>
                  <a:srgbClr val="FF0000"/>
                </a:solidFill>
                <a:latin typeface="Times New Roman" panose="02020603050405020304" pitchFamily="18" charset="0"/>
                <a:ea typeface="標楷體" panose="03000509000000000000" pitchFamily="65" charset="-120"/>
              </a:rPr>
              <a:t>自行上傳</a:t>
            </a:r>
            <a:r>
              <a:rPr lang="en-US" altLang="zh-TW"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PDF</a:t>
            </a:r>
            <a:r>
              <a:rPr lang="zh-TW" altLang="zh-TW"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檔案</a:t>
            </a:r>
            <a:r>
              <a:rPr lang="zh-TW" altLang="en-US"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矩形 20"/>
          <p:cNvSpPr/>
          <p:nvPr/>
        </p:nvSpPr>
        <p:spPr>
          <a:xfrm>
            <a:off x="939566" y="5581311"/>
            <a:ext cx="11005449" cy="307777"/>
          </a:xfrm>
          <a:prstGeom prst="rect">
            <a:avLst/>
          </a:prstGeom>
          <a:solidFill>
            <a:schemeClr val="accent4">
              <a:lumMod val="20000"/>
              <a:lumOff val="80000"/>
            </a:schemeClr>
          </a:solidFill>
        </p:spPr>
        <p:txBody>
          <a:bodyPr wrap="square" anchor="ctr">
            <a:spAutoFit/>
          </a:bodyPr>
          <a:lstStyle/>
          <a:p>
            <a:pPr marL="214313" indent="-214313" defTabSz="685800">
              <a:buFont typeface="Wingdings" panose="05000000000000000000" pitchFamily="2" charset="2"/>
              <a:buChar char="u"/>
            </a:pP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未依</a:t>
            </a: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前項所提</a:t>
            </a:r>
            <a:r>
              <a:rPr lang="zh-TW" altLang="zh-TW" sz="1400" u="sng"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規定期限</a:t>
            </a:r>
            <a:r>
              <a:rPr lang="zh-TW" altLang="en-US" sz="1400" u="sng"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內</a:t>
            </a: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向就讀學校提出</a:t>
            </a:r>
            <a:r>
              <a:rPr lang="en-US"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學習歷程</a:t>
            </a: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資料異議時</a:t>
            </a:r>
            <a:r>
              <a:rPr lang="zh-TW"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，視</a:t>
            </a: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同已依前項流程確認各階段</a:t>
            </a:r>
            <a:r>
              <a:rPr lang="en-US"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資料。</a:t>
            </a:r>
            <a:endParaRPr lang="en-US"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2" name="直線接點 21"/>
          <p:cNvCxnSpPr/>
          <p:nvPr/>
        </p:nvCxnSpPr>
        <p:spPr>
          <a:xfrm>
            <a:off x="993156" y="3483873"/>
            <a:ext cx="1089457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939566" y="1432516"/>
            <a:ext cx="11005449" cy="413636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600" spc="-75">
              <a:solidFill>
                <a:prstClr val="white"/>
              </a:solidFill>
              <a:latin typeface="Calibri" panose="020F0502020204030204"/>
              <a:ea typeface="新細明體" panose="02020500000000000000" pitchFamily="18" charset="-120"/>
            </a:endParaRPr>
          </a:p>
        </p:txBody>
      </p:sp>
      <p:sp>
        <p:nvSpPr>
          <p:cNvPr id="15" name="投影片編號版面配置區 15"/>
          <p:cNvSpPr>
            <a:spLocks noGrp="1"/>
          </p:cNvSpPr>
          <p:nvPr>
            <p:ph type="sldNum" sz="quarter" idx="12"/>
          </p:nvPr>
        </p:nvSpPr>
        <p:spPr>
          <a:xfrm>
            <a:off x="9142228" y="6230346"/>
            <a:ext cx="2743200" cy="365125"/>
          </a:xfrm>
        </p:spPr>
        <p:txBody>
          <a:bodyPr/>
          <a:lstStyle/>
          <a:p>
            <a:fld id="{BFD9D296-0923-4B30-8558-81C121D8C7E7}" type="slidenum">
              <a:rPr lang="zh-TW" altLang="en-US" smtClean="0"/>
              <a:pPr/>
              <a:t>20</a:t>
            </a:fld>
            <a:endParaRPr lang="zh-TW" altLang="en-US" dirty="0"/>
          </a:p>
        </p:txBody>
      </p:sp>
    </p:spTree>
    <p:extLst>
      <p:ext uri="{BB962C8B-B14F-4D97-AF65-F5344CB8AC3E}">
        <p14:creationId xmlns:p14="http://schemas.microsoft.com/office/powerpoint/2010/main" val="2871284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28426"/>
            <a:ext cx="12192000" cy="15974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1" descr="聯合會logo"/>
          <p:cNvPicPr>
            <a:picLocks noChangeAspect="1" noChangeArrowheads="1"/>
          </p:cNvPicPr>
          <p:nvPr/>
        </p:nvPicPr>
        <p:blipFill>
          <a:blip r:embed="rId3" cstate="print"/>
          <a:srcRect/>
          <a:stretch>
            <a:fillRect/>
          </a:stretch>
        </p:blipFill>
        <p:spPr bwMode="auto">
          <a:xfrm>
            <a:off x="3621321" y="5051698"/>
            <a:ext cx="4695365" cy="843236"/>
          </a:xfrm>
          <a:prstGeom prst="rect">
            <a:avLst/>
          </a:prstGeom>
          <a:noFill/>
          <a:ln w="9525">
            <a:noFill/>
            <a:miter lim="800000"/>
            <a:headEnd/>
            <a:tailEnd/>
          </a:ln>
        </p:spPr>
      </p:pic>
      <p:pic>
        <p:nvPicPr>
          <p:cNvPr id="7" name="圖片 6"/>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2845" y="4109157"/>
            <a:ext cx="1083451" cy="1056778"/>
          </a:xfrm>
          <a:prstGeom prst="rect">
            <a:avLst/>
          </a:prstGeom>
          <a:noFill/>
        </p:spPr>
      </p:pic>
      <p:sp>
        <p:nvSpPr>
          <p:cNvPr id="4" name="矩形 3"/>
          <p:cNvSpPr/>
          <p:nvPr/>
        </p:nvSpPr>
        <p:spPr>
          <a:xfrm>
            <a:off x="-10885" y="66057"/>
            <a:ext cx="12192000" cy="633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855" y="1254018"/>
            <a:ext cx="12194855" cy="124008"/>
          </a:xfrm>
          <a:prstGeom prst="rect">
            <a:avLst/>
          </a:prstGeom>
          <a:solidFill>
            <a:schemeClr val="accent4">
              <a:lumMod val="60000"/>
              <a:lumOff val="4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9" name="矩形 8"/>
          <p:cNvSpPr/>
          <p:nvPr/>
        </p:nvSpPr>
        <p:spPr>
          <a:xfrm>
            <a:off x="-2856" y="3078430"/>
            <a:ext cx="12194855" cy="124008"/>
          </a:xfrm>
          <a:prstGeom prst="rect">
            <a:avLst/>
          </a:prstGeom>
          <a:solidFill>
            <a:schemeClr val="accent4">
              <a:lumMod val="60000"/>
              <a:lumOff val="4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內容版面配置區 2"/>
          <p:cNvSpPr>
            <a:spLocks noGrp="1"/>
          </p:cNvSpPr>
          <p:nvPr>
            <p:ph type="subTitle" idx="4294967295"/>
          </p:nvPr>
        </p:nvSpPr>
        <p:spPr>
          <a:xfrm>
            <a:off x="1513115" y="995593"/>
            <a:ext cx="9144000" cy="1655762"/>
          </a:xfrm>
        </p:spPr>
        <p:txBody>
          <a:bodyPr>
            <a:noAutofit/>
          </a:bodyPr>
          <a:lstStyle/>
          <a:p>
            <a:pPr marL="0" indent="0" algn="ctr">
              <a:buNone/>
            </a:pPr>
            <a:r>
              <a:rPr lang="zh-TW" altLang="en-US"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rPr>
              <a:t>簡報完畢</a:t>
            </a:r>
            <a:endParaRPr lang="en-US" altLang="zh-TW"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endParaRPr>
          </a:p>
          <a:p>
            <a:pPr marL="0" indent="0" algn="ctr">
              <a:buNone/>
            </a:pPr>
            <a:r>
              <a:rPr lang="zh-TW" altLang="en-US"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rPr>
              <a:t>敬請指教</a:t>
            </a:r>
          </a:p>
        </p:txBody>
      </p:sp>
      <p:sp>
        <p:nvSpPr>
          <p:cNvPr id="10" name="投影片編號版面配置區 9"/>
          <p:cNvSpPr>
            <a:spLocks noGrp="1"/>
          </p:cNvSpPr>
          <p:nvPr>
            <p:ph type="sldNum" sz="quarter" idx="12"/>
          </p:nvPr>
        </p:nvSpPr>
        <p:spPr/>
        <p:txBody>
          <a:bodyPr/>
          <a:lstStyle/>
          <a:p>
            <a:fld id="{BFD9D296-0923-4B30-8558-81C121D8C7E7}" type="slidenum">
              <a:rPr lang="zh-TW" altLang="en-US" smtClean="0"/>
              <a:pPr/>
              <a:t>21</a:t>
            </a:fld>
            <a:endParaRPr lang="zh-TW" altLang="en-US" dirty="0"/>
          </a:p>
        </p:txBody>
      </p:sp>
      <p:sp>
        <p:nvSpPr>
          <p:cNvPr id="12" name="橢圓 11"/>
          <p:cNvSpPr/>
          <p:nvPr/>
        </p:nvSpPr>
        <p:spPr>
          <a:xfrm>
            <a:off x="9723333" y="1633739"/>
            <a:ext cx="1165314" cy="1165314"/>
          </a:xfrm>
          <a:prstGeom prst="ellipse">
            <a:avLst/>
          </a:prstGeom>
          <a:solidFill>
            <a:schemeClr val="accent4">
              <a:lumMod val="20000"/>
              <a:lumOff val="80000"/>
            </a:schemeClr>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Picture 2" descr="https://caac.jctv.ntut.edu.tw/105generalquery/image/applyLogo.gif"/>
          <p:cNvPicPr>
            <a:picLocks noChangeAspect="1" noChangeArrowheads="1"/>
          </p:cNvPicPr>
          <p:nvPr/>
        </p:nvPicPr>
        <p:blipFill>
          <a:blip r:embed="rId5" cstate="print"/>
          <a:srcRect/>
          <a:stretch>
            <a:fillRect/>
          </a:stretch>
        </p:blipFill>
        <p:spPr bwMode="auto">
          <a:xfrm>
            <a:off x="9749627" y="1716594"/>
            <a:ext cx="1085380" cy="110327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765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1"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2)">
                                      <p:cBhvr>
                                        <p:cTn id="24" dur="3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txBox="1">
            <a:spLocks noChangeArrowheads="1"/>
          </p:cNvSpPr>
          <p:nvPr/>
        </p:nvSpPr>
        <p:spPr bwMode="auto">
          <a:xfrm>
            <a:off x="623" y="5663496"/>
            <a:ext cx="12191377"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eaLnBrk="1" hangingPunct="1"/>
            <a:r>
              <a:rPr lang="en-US" altLang="zh-TW" sz="3600" b="1" dirty="0" smtClean="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111</a:t>
            </a:r>
            <a:r>
              <a:rPr lang="zh-TW" altLang="en-US" sz="3300" b="1" dirty="0" smtClean="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年</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12</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月</a:t>
            </a:r>
            <a:r>
              <a:rPr lang="zh-TW" altLang="en-US" sz="3300" b="1" dirty="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en-US" altLang="zh-TW" sz="3600" b="1" dirty="0" smtClean="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15~27</a:t>
            </a:r>
            <a:r>
              <a:rPr lang="zh-TW" altLang="en-US" sz="3300" b="1" dirty="0" smtClean="0">
                <a:effectLst>
                  <a:glow rad="127000">
                    <a:schemeClr val="bg1">
                      <a:alpha val="80000"/>
                    </a:schemeClr>
                  </a:glow>
                </a:effectLst>
                <a:latin typeface="Book Antiqua" panose="02040602050305030304" pitchFamily="18" charset="0"/>
                <a:ea typeface="華康儷楷書" panose="03000509000000000000" pitchFamily="65" charset="-120"/>
                <a:cs typeface="華康儷楷書" panose="03000509000000000000" pitchFamily="65" charset="-120"/>
              </a:rPr>
              <a:t>  </a:t>
            </a:r>
            <a:r>
              <a:rPr lang="zh-TW" altLang="en-US" sz="2800" dirty="0">
                <a:solidFill>
                  <a:schemeClr val="tx1">
                    <a:lumMod val="85000"/>
                    <a:lumOff val="15000"/>
                  </a:schemeClr>
                </a:solidFill>
                <a:latin typeface="華康隸書體W7" panose="03000709000000000000" pitchFamily="65" charset="-120"/>
                <a:ea typeface="華康隸書體W7" panose="03000709000000000000" pitchFamily="65" charset="-120"/>
              </a:rPr>
              <a:t>日</a:t>
            </a:r>
          </a:p>
        </p:txBody>
      </p:sp>
      <p:pic>
        <p:nvPicPr>
          <p:cNvPr id="15" name="圖片 14"/>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444605" y="4644168"/>
            <a:ext cx="1295930" cy="1238534"/>
          </a:xfrm>
          <a:prstGeom prst="rect">
            <a:avLst/>
          </a:prstGeom>
        </p:spPr>
      </p:pic>
      <p:sp>
        <p:nvSpPr>
          <p:cNvPr id="18" name="矩形 17"/>
          <p:cNvSpPr/>
          <p:nvPr/>
        </p:nvSpPr>
        <p:spPr>
          <a:xfrm>
            <a:off x="1" y="1139183"/>
            <a:ext cx="12192000" cy="2123658"/>
          </a:xfrm>
          <a:prstGeom prst="rect">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6200000" scaled="1"/>
            <a:tileRect/>
          </a:gradFill>
        </p:spPr>
        <p:txBody>
          <a:bodyPr wrap="square" anchor="ctr">
            <a:spAutoFit/>
          </a:bodyPr>
          <a:lstStyle/>
          <a:p>
            <a:pPr algn="ctr">
              <a:lnSpc>
                <a:spcPct val="110000"/>
              </a:lnSpc>
            </a:pPr>
            <a:r>
              <a:rPr lang="en-US" altLang="zh-TW" sz="4000" b="1" dirty="0" smtClean="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112</a:t>
            </a:r>
            <a:r>
              <a:rPr lang="zh-TW" altLang="en-US" sz="4000" b="1" dirty="0" smtClean="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學年</a:t>
            </a: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度</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四技二專</a:t>
            </a:r>
            <a:r>
              <a:rPr lang="zh-TW" altLang="en-US" sz="4000" b="1" dirty="0">
                <a:solidFill>
                  <a:srgbClr val="FF0000"/>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甄選入學</a:t>
            </a: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招生</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a:p>
            <a:pPr algn="ctr">
              <a:lnSpc>
                <a:spcPct val="110000"/>
              </a:lnSpc>
            </a:pPr>
            <a:r>
              <a:rPr lang="zh-TW" altLang="en-US"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rPr>
              <a:t>試務作業流程宣導說明會</a:t>
            </a:r>
            <a:endParaRPr lang="en-US" altLang="zh-TW" sz="4000" b="1"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pic>
        <p:nvPicPr>
          <p:cNvPr id="21"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0660" y="4700465"/>
            <a:ext cx="803380" cy="12359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副標題 2"/>
          <p:cNvSpPr txBox="1">
            <a:spLocks/>
          </p:cNvSpPr>
          <p:nvPr/>
        </p:nvSpPr>
        <p:spPr bwMode="auto">
          <a:xfrm>
            <a:off x="2714888" y="5240602"/>
            <a:ext cx="6729717" cy="674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ts val="1200"/>
              </a:spcBef>
              <a:spcAft>
                <a:spcPts val="1200"/>
              </a:spcAft>
            </a:pPr>
            <a:r>
              <a:rPr lang="zh-TW" altLang="en-US" sz="3000" dirty="0">
                <a:solidFill>
                  <a:schemeClr val="tx1">
                    <a:lumMod val="85000"/>
                    <a:lumOff val="15000"/>
                  </a:schemeClr>
                </a:solidFill>
                <a:latin typeface="華康隸書體W7" panose="03000709000000000000" pitchFamily="65" charset="-120"/>
                <a:ea typeface="華康隸書體W7" panose="03000709000000000000" pitchFamily="65" charset="-120"/>
              </a:rPr>
              <a:t>技專校院招生委員會聯合會</a:t>
            </a:r>
          </a:p>
        </p:txBody>
      </p:sp>
      <p:sp>
        <p:nvSpPr>
          <p:cNvPr id="11" name="矩形 10"/>
          <p:cNvSpPr/>
          <p:nvPr/>
        </p:nvSpPr>
        <p:spPr>
          <a:xfrm>
            <a:off x="-2855" y="981871"/>
            <a:ext cx="12194855" cy="124008"/>
          </a:xfrm>
          <a:prstGeom prst="rect">
            <a:avLst/>
          </a:prstGeom>
          <a:solidFill>
            <a:schemeClr val="accent4">
              <a:lumMod val="40000"/>
              <a:lumOff val="6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12" name="矩形 11"/>
          <p:cNvSpPr/>
          <p:nvPr/>
        </p:nvSpPr>
        <p:spPr>
          <a:xfrm>
            <a:off x="-2856" y="3296145"/>
            <a:ext cx="12194855" cy="124008"/>
          </a:xfrm>
          <a:prstGeom prst="rect">
            <a:avLst/>
          </a:prstGeom>
          <a:solidFill>
            <a:schemeClr val="accent4">
              <a:lumMod val="40000"/>
              <a:lumOff val="6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矩形 2"/>
          <p:cNvSpPr/>
          <p:nvPr/>
        </p:nvSpPr>
        <p:spPr>
          <a:xfrm>
            <a:off x="-2856" y="21335"/>
            <a:ext cx="12194856" cy="843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圖片 1" descr="聯合會logo"/>
          <p:cNvPicPr>
            <a:picLocks noChangeAspect="1" noChangeArrowheads="1"/>
          </p:cNvPicPr>
          <p:nvPr/>
        </p:nvPicPr>
        <p:blipFill>
          <a:blip r:embed="rId5" cstate="print"/>
          <a:srcRect/>
          <a:stretch>
            <a:fillRect/>
          </a:stretch>
        </p:blipFill>
        <p:spPr bwMode="auto">
          <a:xfrm>
            <a:off x="400729" y="167630"/>
            <a:ext cx="3687765" cy="63353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BFD9D296-0923-4B30-8558-81C121D8C7E7}" type="slidenum">
              <a:rPr lang="zh-TW" altLang="en-US" smtClean="0"/>
              <a:pPr/>
              <a:t>22</a:t>
            </a:fld>
            <a:endParaRPr lang="zh-TW" altLang="en-US" dirty="0"/>
          </a:p>
        </p:txBody>
      </p:sp>
    </p:spTree>
    <p:extLst>
      <p:ext uri="{BB962C8B-B14F-4D97-AF65-F5344CB8AC3E}">
        <p14:creationId xmlns:p14="http://schemas.microsoft.com/office/powerpoint/2010/main" val="38776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435">
                                          <p:stCondLst>
                                            <p:cond delay="0"/>
                                          </p:stCondLst>
                                        </p:cTn>
                                        <p:tgtEl>
                                          <p:spTgt spid="21"/>
                                        </p:tgtEl>
                                      </p:cBhvr>
                                    </p:animEffect>
                                    <p:anim calcmode="lin" valueType="num">
                                      <p:cBhvr>
                                        <p:cTn id="8" dur="136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13" dur="19">
                                          <p:stCondLst>
                                            <p:cond delay="487"/>
                                          </p:stCondLst>
                                        </p:cTn>
                                        <p:tgtEl>
                                          <p:spTgt spid="21"/>
                                        </p:tgtEl>
                                      </p:cBhvr>
                                      <p:to x="100000" y="60000"/>
                                    </p:animScale>
                                    <p:animScale>
                                      <p:cBhvr>
                                        <p:cTn id="14" dur="124" decel="50000">
                                          <p:stCondLst>
                                            <p:cond delay="507"/>
                                          </p:stCondLst>
                                        </p:cTn>
                                        <p:tgtEl>
                                          <p:spTgt spid="21"/>
                                        </p:tgtEl>
                                      </p:cBhvr>
                                      <p:to x="100000" y="100000"/>
                                    </p:animScale>
                                    <p:animScale>
                                      <p:cBhvr>
                                        <p:cTn id="15" dur="19">
                                          <p:stCondLst>
                                            <p:cond delay="984"/>
                                          </p:stCondLst>
                                        </p:cTn>
                                        <p:tgtEl>
                                          <p:spTgt spid="21"/>
                                        </p:tgtEl>
                                      </p:cBhvr>
                                      <p:to x="100000" y="80000"/>
                                    </p:animScale>
                                    <p:animScale>
                                      <p:cBhvr>
                                        <p:cTn id="16" dur="124" decel="50000">
                                          <p:stCondLst>
                                            <p:cond delay="1003"/>
                                          </p:stCondLst>
                                        </p:cTn>
                                        <p:tgtEl>
                                          <p:spTgt spid="21"/>
                                        </p:tgtEl>
                                      </p:cBhvr>
                                      <p:to x="100000" y="100000"/>
                                    </p:animScale>
                                    <p:animScale>
                                      <p:cBhvr>
                                        <p:cTn id="17" dur="19">
                                          <p:stCondLst>
                                            <p:cond delay="1231"/>
                                          </p:stCondLst>
                                        </p:cTn>
                                        <p:tgtEl>
                                          <p:spTgt spid="21"/>
                                        </p:tgtEl>
                                      </p:cBhvr>
                                      <p:to x="100000" y="90000"/>
                                    </p:animScale>
                                    <p:animScale>
                                      <p:cBhvr>
                                        <p:cTn id="18" dur="124" decel="50000">
                                          <p:stCondLst>
                                            <p:cond delay="1251"/>
                                          </p:stCondLst>
                                        </p:cTn>
                                        <p:tgtEl>
                                          <p:spTgt spid="21"/>
                                        </p:tgtEl>
                                      </p:cBhvr>
                                      <p:to x="100000" y="100000"/>
                                    </p:animScale>
                                    <p:animScale>
                                      <p:cBhvr>
                                        <p:cTn id="19" dur="19">
                                          <p:stCondLst>
                                            <p:cond delay="1356"/>
                                          </p:stCondLst>
                                        </p:cTn>
                                        <p:tgtEl>
                                          <p:spTgt spid="21"/>
                                        </p:tgtEl>
                                      </p:cBhvr>
                                      <p:to x="100000" y="95000"/>
                                    </p:animScale>
                                    <p:animScale>
                                      <p:cBhvr>
                                        <p:cTn id="20" dur="124" decel="50000">
                                          <p:stCondLst>
                                            <p:cond delay="1376"/>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0" y="153022"/>
            <a:ext cx="12192000" cy="504203"/>
          </a:xfrm>
        </p:spPr>
        <p:txBody>
          <a:bodyPr>
            <a:normAutofit/>
          </a:bodyPr>
          <a:lstStyle/>
          <a:p>
            <a:pPr algn="ctr" eaLnBrk="1" hangingPunct="1"/>
            <a:r>
              <a:rPr lang="en-US" altLang="zh-TW" sz="2800" b="1" spc="-75" dirty="0" smtClean="0">
                <a:solidFill>
                  <a:prstClr val="black"/>
                </a:solidFill>
                <a:latin typeface="Book Antiqua" panose="02040602050305030304" pitchFamily="18" charset="0"/>
                <a:ea typeface="華康儷楷書" panose="03000509000000000000" pitchFamily="65" charset="-120"/>
              </a:rPr>
              <a:t>112</a:t>
            </a:r>
            <a:r>
              <a:rPr lang="zh-TW" altLang="en-US" sz="2800" b="1" spc="-75" dirty="0" smtClean="0">
                <a:solidFill>
                  <a:prstClr val="black"/>
                </a:solidFill>
                <a:latin typeface="Book Antiqua" panose="02040602050305030304" pitchFamily="18" charset="0"/>
                <a:ea typeface="華康儷楷書" panose="03000509000000000000" pitchFamily="65" charset="-120"/>
              </a:rPr>
              <a:t> 學年</a:t>
            </a:r>
            <a:r>
              <a:rPr lang="zh-TW" altLang="en-US" sz="2800" b="1" spc="-75" dirty="0">
                <a:solidFill>
                  <a:prstClr val="black"/>
                </a:solidFill>
                <a:latin typeface="Book Antiqua" panose="02040602050305030304" pitchFamily="18" charset="0"/>
                <a:ea typeface="華康儷楷書" panose="03000509000000000000" pitchFamily="65" charset="-120"/>
              </a:rPr>
              <a:t>度重大變革事項</a:t>
            </a:r>
          </a:p>
        </p:txBody>
      </p:sp>
      <p:sp>
        <p:nvSpPr>
          <p:cNvPr id="27650" name="內容版面配置區 2"/>
          <p:cNvSpPr>
            <a:spLocks noGrp="1"/>
          </p:cNvSpPr>
          <p:nvPr>
            <p:ph idx="1"/>
          </p:nvPr>
        </p:nvSpPr>
        <p:spPr>
          <a:xfrm>
            <a:off x="1051110" y="875171"/>
            <a:ext cx="10542791" cy="5365876"/>
          </a:xfrm>
          <a:noFill/>
          <a:ln>
            <a:noFill/>
          </a:ln>
        </p:spPr>
        <p:txBody>
          <a:bodyPr>
            <a:normAutofit/>
          </a:bodyPr>
          <a:lstStyle/>
          <a:p>
            <a:pPr marL="268288" indent="-268288">
              <a:lnSpc>
                <a:spcPct val="150000"/>
              </a:lnSpc>
              <a:buFont typeface="+mj-lt"/>
              <a:buAutoNum type="arabicPeriod"/>
            </a:pPr>
            <a:r>
              <a:rPr lang="zh-TW" altLang="en-US" sz="2000" dirty="0" smtClean="0">
                <a:latin typeface="Times New Roman" panose="02020603050405020304" pitchFamily="18" charset="0"/>
                <a:ea typeface="華康儷楷書" panose="03000509000000000000" pitchFamily="65" charset="-120"/>
              </a:rPr>
              <a:t>各</a:t>
            </a:r>
            <a:r>
              <a:rPr lang="zh-TW" altLang="en-US" sz="2000" dirty="0">
                <a:latin typeface="Times New Roman" panose="02020603050405020304" pitchFamily="18" charset="0"/>
                <a:ea typeface="華康儷楷書" panose="03000509000000000000" pitchFamily="65" charset="-120"/>
              </a:rPr>
              <a:t>校得限制考生可報名該校之系科</a:t>
            </a:r>
            <a:r>
              <a:rPr lang="en-US" altLang="zh-TW" sz="2000" dirty="0">
                <a:latin typeface="Times New Roman" panose="02020603050405020304" pitchFamily="18" charset="0"/>
                <a:ea typeface="華康儷楷書" panose="03000509000000000000" pitchFamily="65" charset="-120"/>
              </a:rPr>
              <a:t>(</a:t>
            </a:r>
            <a:r>
              <a:rPr lang="zh-TW" altLang="en-US" sz="2000" dirty="0">
                <a:latin typeface="Times New Roman" panose="02020603050405020304" pitchFamily="18" charset="0"/>
                <a:ea typeface="華康儷楷書" panose="03000509000000000000" pitchFamily="65" charset="-120"/>
              </a:rPr>
              <a:t>組</a:t>
            </a:r>
            <a:r>
              <a:rPr lang="en-US" altLang="zh-TW" sz="2000" dirty="0">
                <a:latin typeface="Times New Roman" panose="02020603050405020304" pitchFamily="18" charset="0"/>
                <a:ea typeface="華康儷楷書" panose="03000509000000000000" pitchFamily="65" charset="-120"/>
              </a:rPr>
              <a:t>)</a:t>
            </a:r>
            <a:r>
              <a:rPr lang="zh-TW" altLang="en-US" sz="2000" dirty="0">
                <a:latin typeface="Times New Roman" panose="02020603050405020304" pitchFamily="18" charset="0"/>
                <a:ea typeface="華康儷楷書" panose="03000509000000000000" pitchFamily="65" charset="-120"/>
              </a:rPr>
              <a:t>、學程，</a:t>
            </a:r>
            <a:r>
              <a:rPr lang="en-US" altLang="zh-TW" sz="2000" dirty="0">
                <a:latin typeface="Times New Roman" panose="02020603050405020304" pitchFamily="18" charset="0"/>
                <a:ea typeface="華康儷楷書" panose="03000509000000000000" pitchFamily="65" charset="-120"/>
              </a:rPr>
              <a:t>111</a:t>
            </a:r>
            <a:r>
              <a:rPr lang="zh-TW" altLang="en-US" sz="2000" dirty="0">
                <a:latin typeface="Times New Roman" panose="02020603050405020304" pitchFamily="18" charset="0"/>
                <a:ea typeface="華康儷楷書" panose="03000509000000000000" pitchFamily="65" charset="-120"/>
              </a:rPr>
              <a:t>學年度限「一校一系」或「不設限」之規定，</a:t>
            </a:r>
            <a:r>
              <a:rPr lang="en-US" altLang="zh-TW" sz="2000" b="1" dirty="0">
                <a:solidFill>
                  <a:srgbClr val="0000FF"/>
                </a:solidFill>
                <a:latin typeface="Times New Roman" panose="02020603050405020304" pitchFamily="18" charset="0"/>
                <a:ea typeface="華康儷楷書" panose="03000509000000000000" pitchFamily="65" charset="-120"/>
              </a:rPr>
              <a:t>112</a:t>
            </a:r>
            <a:r>
              <a:rPr lang="zh-TW" altLang="en-US" sz="2000" b="1" dirty="0">
                <a:solidFill>
                  <a:srgbClr val="0000FF"/>
                </a:solidFill>
                <a:latin typeface="Times New Roman" panose="02020603050405020304" pitchFamily="18" charset="0"/>
                <a:ea typeface="華康儷楷書" panose="03000509000000000000" pitchFamily="65" charset="-120"/>
              </a:rPr>
              <a:t>學年度起調整為由各校自訂上限</a:t>
            </a:r>
            <a:r>
              <a:rPr lang="en-US" altLang="zh-TW" sz="2000" b="1" dirty="0">
                <a:solidFill>
                  <a:srgbClr val="0000FF"/>
                </a:solidFill>
                <a:latin typeface="Times New Roman" panose="02020603050405020304" pitchFamily="18" charset="0"/>
                <a:ea typeface="華康儷楷書" panose="03000509000000000000" pitchFamily="65" charset="-120"/>
              </a:rPr>
              <a:t>(1</a:t>
            </a:r>
            <a:r>
              <a:rPr lang="zh-TW" altLang="en-US" sz="2000" b="1" dirty="0">
                <a:solidFill>
                  <a:srgbClr val="0000FF"/>
                </a:solidFill>
                <a:latin typeface="Times New Roman" panose="02020603050405020304" pitchFamily="18" charset="0"/>
                <a:ea typeface="華康儷楷書" panose="03000509000000000000" pitchFamily="65" charset="-120"/>
              </a:rPr>
              <a:t>至</a:t>
            </a:r>
            <a:r>
              <a:rPr lang="en-US" altLang="zh-TW" sz="2000" b="1" dirty="0">
                <a:solidFill>
                  <a:srgbClr val="0000FF"/>
                </a:solidFill>
                <a:latin typeface="Times New Roman" panose="02020603050405020304" pitchFamily="18" charset="0"/>
                <a:ea typeface="華康儷楷書" panose="03000509000000000000" pitchFamily="65" charset="-120"/>
              </a:rPr>
              <a:t>6</a:t>
            </a:r>
            <a:r>
              <a:rPr lang="zh-TW" altLang="en-US" sz="2000" b="1" dirty="0">
                <a:solidFill>
                  <a:srgbClr val="0000FF"/>
                </a:solidFill>
                <a:latin typeface="Times New Roman" panose="02020603050405020304" pitchFamily="18" charset="0"/>
                <a:ea typeface="華康儷楷書" panose="03000509000000000000" pitchFamily="65" charset="-120"/>
              </a:rPr>
              <a:t>個志願數</a:t>
            </a:r>
            <a:r>
              <a:rPr lang="en-US" altLang="zh-TW" sz="2000" b="1" dirty="0">
                <a:solidFill>
                  <a:srgbClr val="0000FF"/>
                </a:solidFill>
                <a:latin typeface="Times New Roman" panose="02020603050405020304" pitchFamily="18" charset="0"/>
                <a:ea typeface="華康儷楷書" panose="03000509000000000000" pitchFamily="65" charset="-120"/>
              </a:rPr>
              <a:t>)</a:t>
            </a:r>
            <a:r>
              <a:rPr lang="zh-TW" altLang="en-US" sz="2000" dirty="0">
                <a:latin typeface="Times New Roman" panose="02020603050405020304" pitchFamily="18" charset="0"/>
                <a:ea typeface="華康儷楷書" panose="03000509000000000000" pitchFamily="65" charset="-120"/>
              </a:rPr>
              <a:t>，請參閱招生簡章附錄二「甄選學校一覽表」</a:t>
            </a:r>
            <a:r>
              <a:rPr lang="zh-TW" altLang="en-US" sz="2000" dirty="0" smtClean="0">
                <a:latin typeface="Times New Roman" panose="02020603050405020304" pitchFamily="18" charset="0"/>
                <a:ea typeface="華康儷楷書" panose="03000509000000000000" pitchFamily="65" charset="-120"/>
              </a:rPr>
              <a:t>。</a:t>
            </a:r>
            <a:endParaRPr lang="en-US" altLang="zh-TW" sz="2000" dirty="0" smtClean="0">
              <a:latin typeface="Times New Roman" panose="02020603050405020304" pitchFamily="18" charset="0"/>
              <a:ea typeface="華康儷楷書" panose="03000509000000000000" pitchFamily="65" charset="-120"/>
            </a:endParaRPr>
          </a:p>
          <a:p>
            <a:pPr marL="268288" indent="-268288">
              <a:lnSpc>
                <a:spcPct val="150000"/>
              </a:lnSpc>
              <a:buFont typeface="+mj-lt"/>
              <a:buAutoNum type="arabicPeriod"/>
            </a:pPr>
            <a:r>
              <a:rPr lang="zh-TW" altLang="en-US" sz="2000" dirty="0" smtClean="0">
                <a:latin typeface="Times New Roman" panose="02020603050405020304" pitchFamily="18" charset="0"/>
                <a:ea typeface="華康儷楷書" panose="03000509000000000000" pitchFamily="65" charset="-120"/>
              </a:rPr>
              <a:t>配合</a:t>
            </a:r>
            <a:r>
              <a:rPr lang="zh-TW" altLang="en-US" sz="2000" dirty="0">
                <a:latin typeface="Times New Roman" panose="02020603050405020304" pitchFamily="18" charset="0"/>
                <a:ea typeface="華康儷楷書" panose="03000509000000000000" pitchFamily="65" charset="-120"/>
              </a:rPr>
              <a:t>教育部推動之「資安學研人才培育計畫」，</a:t>
            </a:r>
            <a:r>
              <a:rPr lang="en-US" altLang="zh-TW" sz="2000" dirty="0">
                <a:latin typeface="Times New Roman" panose="02020603050405020304" pitchFamily="18" charset="0"/>
                <a:ea typeface="華康儷楷書" panose="03000509000000000000" pitchFamily="65" charset="-120"/>
              </a:rPr>
              <a:t>112</a:t>
            </a:r>
            <a:r>
              <a:rPr lang="zh-TW" altLang="en-US" sz="2000" dirty="0">
                <a:latin typeface="Times New Roman" panose="02020603050405020304" pitchFamily="18" charset="0"/>
                <a:ea typeface="華康儷楷書" panose="03000509000000000000" pitchFamily="65" charset="-120"/>
              </a:rPr>
              <a:t>學年度起符合資安人才外加名額招生校系</a:t>
            </a:r>
            <a:r>
              <a:rPr lang="en-US" altLang="zh-TW" sz="2000" dirty="0">
                <a:latin typeface="Times New Roman" panose="02020603050405020304" pitchFamily="18" charset="0"/>
                <a:ea typeface="華康儷楷書" panose="03000509000000000000" pitchFamily="65" charset="-120"/>
              </a:rPr>
              <a:t>(</a:t>
            </a:r>
            <a:r>
              <a:rPr lang="zh-TW" altLang="en-US" sz="2000" dirty="0">
                <a:latin typeface="Times New Roman" panose="02020603050405020304" pitchFamily="18" charset="0"/>
                <a:ea typeface="華康儷楷書" panose="03000509000000000000" pitchFamily="65" charset="-120"/>
              </a:rPr>
              <a:t>組</a:t>
            </a:r>
            <a:r>
              <a:rPr lang="en-US" altLang="zh-TW" sz="2000" dirty="0">
                <a:latin typeface="Times New Roman" panose="02020603050405020304" pitchFamily="18" charset="0"/>
                <a:ea typeface="華康儷楷書" panose="03000509000000000000" pitchFamily="65" charset="-120"/>
              </a:rPr>
              <a:t>)</a:t>
            </a:r>
            <a:r>
              <a:rPr lang="zh-TW" altLang="en-US" sz="2000" dirty="0">
                <a:latin typeface="Times New Roman" panose="02020603050405020304" pitchFamily="18" charset="0"/>
                <a:ea typeface="華康儷楷書" panose="03000509000000000000" pitchFamily="65" charset="-120"/>
              </a:rPr>
              <a:t>、學程，在「一般組」於該校系</a:t>
            </a:r>
            <a:r>
              <a:rPr lang="en-US" altLang="zh-TW" sz="2000" dirty="0">
                <a:latin typeface="Times New Roman" panose="02020603050405020304" pitchFamily="18" charset="0"/>
                <a:ea typeface="華康儷楷書" panose="03000509000000000000" pitchFamily="65" charset="-120"/>
              </a:rPr>
              <a:t>(</a:t>
            </a:r>
            <a:r>
              <a:rPr lang="zh-TW" altLang="en-US" sz="2000" dirty="0">
                <a:latin typeface="Times New Roman" panose="02020603050405020304" pitchFamily="18" charset="0"/>
                <a:ea typeface="華康儷楷書" panose="03000509000000000000" pitchFamily="65" charset="-120"/>
              </a:rPr>
              <a:t>組</a:t>
            </a:r>
            <a:r>
              <a:rPr lang="en-US" altLang="zh-TW" sz="2000" dirty="0">
                <a:latin typeface="Times New Roman" panose="02020603050405020304" pitchFamily="18" charset="0"/>
                <a:ea typeface="華康儷楷書" panose="03000509000000000000" pitchFamily="65" charset="-120"/>
              </a:rPr>
              <a:t>)</a:t>
            </a:r>
            <a:r>
              <a:rPr lang="zh-TW" altLang="en-US" sz="2000" dirty="0">
                <a:latin typeface="Times New Roman" panose="02020603050405020304" pitchFamily="18" charset="0"/>
                <a:ea typeface="華康儷楷書" panose="03000509000000000000" pitchFamily="65" charset="-120"/>
              </a:rPr>
              <a:t>、學程名稱之後加註「</a:t>
            </a:r>
            <a:r>
              <a:rPr lang="zh-TW" altLang="en-US" sz="2000" dirty="0">
                <a:solidFill>
                  <a:srgbClr val="0000FF"/>
                </a:solidFill>
                <a:latin typeface="Times New Roman" panose="02020603050405020304" pitchFamily="18" charset="0"/>
                <a:ea typeface="華康儷楷書" panose="03000509000000000000" pitchFamily="65" charset="-120"/>
              </a:rPr>
              <a:t>資安人才</a:t>
            </a:r>
            <a:r>
              <a:rPr lang="zh-TW" altLang="en-US" sz="2000" dirty="0">
                <a:latin typeface="Times New Roman" panose="02020603050405020304" pitchFamily="18" charset="0"/>
                <a:ea typeface="華康儷楷書" panose="03000509000000000000" pitchFamily="65" charset="-120"/>
              </a:rPr>
              <a:t>」辦理招生，請</a:t>
            </a:r>
            <a:r>
              <a:rPr lang="zh-TW" altLang="en-US" sz="2000" dirty="0" smtClean="0">
                <a:latin typeface="Times New Roman" panose="02020603050405020304" pitchFamily="18" charset="0"/>
                <a:ea typeface="華康儷楷書" panose="03000509000000000000" pitchFamily="65" charset="-120"/>
              </a:rPr>
              <a:t>詳閱招生簡章。</a:t>
            </a:r>
            <a:endParaRPr lang="en-US" altLang="zh-TW" sz="2000" dirty="0" smtClean="0">
              <a:latin typeface="Times New Roman" panose="02020603050405020304" pitchFamily="18" charset="0"/>
              <a:ea typeface="華康儷楷書" panose="03000509000000000000" pitchFamily="65" charset="-120"/>
            </a:endParaRPr>
          </a:p>
          <a:p>
            <a:pPr marL="216000" indent="0">
              <a:lnSpc>
                <a:spcPct val="150000"/>
              </a:lnSpc>
              <a:buNone/>
            </a:pPr>
            <a:r>
              <a:rPr lang="en-US" altLang="zh-TW" sz="2000" u="sng" dirty="0" smtClean="0">
                <a:latin typeface="Times New Roman" panose="02020603050405020304" pitchFamily="18" charset="0"/>
                <a:ea typeface="華康儷楷書" panose="03000509000000000000" pitchFamily="65" charset="-120"/>
              </a:rPr>
              <a:t>112</a:t>
            </a:r>
            <a:r>
              <a:rPr lang="zh-TW" altLang="en-US" sz="2000" u="sng" dirty="0">
                <a:latin typeface="Times New Roman" panose="02020603050405020304" pitchFamily="18" charset="0"/>
                <a:ea typeface="華康儷楷書" panose="03000509000000000000" pitchFamily="65" charset="-120"/>
              </a:rPr>
              <a:t>學年度提供</a:t>
            </a:r>
            <a:r>
              <a:rPr lang="en-US" altLang="zh-TW" sz="2000" b="1" u="sng" dirty="0">
                <a:solidFill>
                  <a:srgbClr val="0000FF"/>
                </a:solidFill>
                <a:latin typeface="Times New Roman" panose="02020603050405020304" pitchFamily="18" charset="0"/>
                <a:ea typeface="華康儷楷書" panose="03000509000000000000" pitchFamily="65" charset="-120"/>
              </a:rPr>
              <a:t>629</a:t>
            </a:r>
            <a:r>
              <a:rPr lang="zh-TW" altLang="en-US" sz="2000" u="sng" dirty="0">
                <a:latin typeface="Times New Roman" panose="02020603050405020304" pitchFamily="18" charset="0"/>
                <a:ea typeface="華康儷楷書" panose="03000509000000000000" pitchFamily="65" charset="-120"/>
              </a:rPr>
              <a:t>名半導體、</a:t>
            </a:r>
            <a:r>
              <a:rPr lang="en-US" altLang="zh-TW" sz="2000" u="sng" dirty="0">
                <a:latin typeface="Times New Roman" panose="02020603050405020304" pitchFamily="18" charset="0"/>
                <a:ea typeface="華康儷楷書" panose="03000509000000000000" pitchFamily="65" charset="-120"/>
              </a:rPr>
              <a:t>AI</a:t>
            </a:r>
            <a:r>
              <a:rPr lang="zh-TW" altLang="en-US" sz="2000" u="sng" dirty="0">
                <a:latin typeface="Times New Roman" panose="02020603050405020304" pitchFamily="18" charset="0"/>
                <a:ea typeface="華康儷楷書" panose="03000509000000000000" pitchFamily="65" charset="-120"/>
              </a:rPr>
              <a:t>、機械領域系所擴充招生名額</a:t>
            </a:r>
            <a:r>
              <a:rPr lang="en-US" altLang="zh-TW" sz="2000" u="sng" dirty="0">
                <a:latin typeface="Times New Roman" panose="02020603050405020304" pitchFamily="18" charset="0"/>
                <a:ea typeface="華康儷楷書" panose="03000509000000000000" pitchFamily="65" charset="-120"/>
              </a:rPr>
              <a:t>(</a:t>
            </a:r>
            <a:r>
              <a:rPr lang="zh-TW" altLang="en-US" sz="2000" u="sng" dirty="0">
                <a:latin typeface="Times New Roman" panose="02020603050405020304" pitchFamily="18" charset="0"/>
                <a:ea typeface="華康儷楷書" panose="03000509000000000000" pitchFamily="65" charset="-120"/>
              </a:rPr>
              <a:t>含</a:t>
            </a:r>
            <a:r>
              <a:rPr lang="en-US" altLang="zh-TW" sz="2000" b="1" u="sng" dirty="0">
                <a:solidFill>
                  <a:srgbClr val="0000FF"/>
                </a:solidFill>
                <a:latin typeface="Times New Roman" panose="02020603050405020304" pitchFamily="18" charset="0"/>
                <a:ea typeface="華康儷楷書" panose="03000509000000000000" pitchFamily="65" charset="-120"/>
              </a:rPr>
              <a:t>124</a:t>
            </a:r>
            <a:r>
              <a:rPr lang="zh-TW" altLang="en-US" sz="2000" b="1" u="sng" dirty="0">
                <a:solidFill>
                  <a:srgbClr val="0000FF"/>
                </a:solidFill>
                <a:latin typeface="Times New Roman" panose="02020603050405020304" pitchFamily="18" charset="0"/>
                <a:ea typeface="華康儷楷書" panose="03000509000000000000" pitchFamily="65" charset="-120"/>
              </a:rPr>
              <a:t>名資安人才</a:t>
            </a:r>
            <a:r>
              <a:rPr lang="zh-TW" altLang="en-US" sz="2000" u="sng" dirty="0">
                <a:latin typeface="Times New Roman" panose="02020603050405020304" pitchFamily="18" charset="0"/>
                <a:ea typeface="華康儷楷書" panose="03000509000000000000" pitchFamily="65" charset="-120"/>
              </a:rPr>
              <a:t>之招生名額</a:t>
            </a:r>
            <a:r>
              <a:rPr lang="en-US" altLang="zh-TW" sz="2000" u="sng" dirty="0">
                <a:latin typeface="Times New Roman" panose="02020603050405020304" pitchFamily="18" charset="0"/>
                <a:ea typeface="華康儷楷書" panose="03000509000000000000" pitchFamily="65" charset="-120"/>
              </a:rPr>
              <a:t>)</a:t>
            </a:r>
            <a:r>
              <a:rPr lang="zh-TW" altLang="en-US" sz="2000" u="sng" dirty="0">
                <a:latin typeface="Times New Roman" panose="02020603050405020304" pitchFamily="18" charset="0"/>
                <a:ea typeface="華康儷楷書" panose="03000509000000000000" pitchFamily="65" charset="-120"/>
              </a:rPr>
              <a:t>，納入四技二專甄選入學相關科系之一般組一般生名額招生。</a:t>
            </a:r>
            <a:endParaRPr lang="en-US" altLang="zh-TW" sz="2000" u="sng" dirty="0" smtClean="0">
              <a:latin typeface="Times New Roman" panose="02020603050405020304" pitchFamily="18" charset="0"/>
              <a:ea typeface="華康儷楷書"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23</a:t>
            </a:fld>
            <a:endParaRPr lang="en-US" altLang="zh-TW" dirty="0"/>
          </a:p>
        </p:txBody>
      </p:sp>
    </p:spTree>
    <p:extLst>
      <p:ext uri="{BB962C8B-B14F-4D97-AF65-F5344CB8AC3E}">
        <p14:creationId xmlns:p14="http://schemas.microsoft.com/office/powerpoint/2010/main" val="4038872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0" y="153022"/>
            <a:ext cx="12192000" cy="504203"/>
          </a:xfrm>
        </p:spPr>
        <p:txBody>
          <a:bodyPr>
            <a:normAutofit/>
          </a:bodyPr>
          <a:lstStyle/>
          <a:p>
            <a:pPr algn="ctr" eaLnBrk="1" hangingPunct="1"/>
            <a:r>
              <a:rPr lang="en-US" altLang="zh-TW" sz="2800" b="1" spc="-75" dirty="0" smtClean="0">
                <a:solidFill>
                  <a:prstClr val="black"/>
                </a:solidFill>
                <a:latin typeface="Book Antiqua" panose="02040602050305030304" pitchFamily="18" charset="0"/>
                <a:ea typeface="華康儷楷書" panose="03000509000000000000" pitchFamily="65" charset="-120"/>
              </a:rPr>
              <a:t>112</a:t>
            </a:r>
            <a:r>
              <a:rPr lang="zh-TW" altLang="en-US" sz="2800" b="1" spc="-75" dirty="0" smtClean="0">
                <a:solidFill>
                  <a:prstClr val="black"/>
                </a:solidFill>
                <a:latin typeface="Book Antiqua" panose="02040602050305030304" pitchFamily="18" charset="0"/>
                <a:ea typeface="華康儷楷書" panose="03000509000000000000" pitchFamily="65" charset="-120"/>
              </a:rPr>
              <a:t> 學年度甄選入學招生重要日程表</a:t>
            </a:r>
            <a:endParaRPr lang="zh-TW" altLang="en-US" sz="2800" b="1" spc="-75" dirty="0">
              <a:solidFill>
                <a:prstClr val="black"/>
              </a:solidFill>
              <a:latin typeface="Book Antiqua" panose="02040602050305030304" pitchFamily="18" charset="0"/>
              <a:ea typeface="華康儷楷書"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24</a:t>
            </a:fld>
            <a:endParaRPr lang="en-US" altLang="zh-TW" dirty="0"/>
          </a:p>
        </p:txBody>
      </p:sp>
      <p:graphicFrame>
        <p:nvGraphicFramePr>
          <p:cNvPr id="4" name="表格 3"/>
          <p:cNvGraphicFramePr>
            <a:graphicFrameLocks noGrp="1"/>
          </p:cNvGraphicFramePr>
          <p:nvPr>
            <p:extLst>
              <p:ext uri="{D42A27DB-BD31-4B8C-83A1-F6EECF244321}">
                <p14:modId xmlns:p14="http://schemas.microsoft.com/office/powerpoint/2010/main" val="3231471858"/>
              </p:ext>
            </p:extLst>
          </p:nvPr>
        </p:nvGraphicFramePr>
        <p:xfrm>
          <a:off x="1130061" y="825030"/>
          <a:ext cx="10213676" cy="5852160"/>
        </p:xfrm>
        <a:graphic>
          <a:graphicData uri="http://schemas.openxmlformats.org/drawingml/2006/table">
            <a:tbl>
              <a:tblPr firstRow="1" firstCol="1" lastRow="1" lastCol="1" bandRow="1" bandCol="1">
                <a:tableStyleId>{5C22544A-7EE6-4342-B048-85BDC9FD1C3A}</a:tableStyleId>
              </a:tblPr>
              <a:tblGrid>
                <a:gridCol w="3321170">
                  <a:extLst>
                    <a:ext uri="{9D8B030D-6E8A-4147-A177-3AD203B41FA5}">
                      <a16:colId xmlns:a16="http://schemas.microsoft.com/office/drawing/2014/main" val="2993410910"/>
                    </a:ext>
                  </a:extLst>
                </a:gridCol>
                <a:gridCol w="6892506">
                  <a:extLst>
                    <a:ext uri="{9D8B030D-6E8A-4147-A177-3AD203B41FA5}">
                      <a16:colId xmlns:a16="http://schemas.microsoft.com/office/drawing/2014/main" val="2832063423"/>
                    </a:ext>
                  </a:extLst>
                </a:gridCol>
              </a:tblGrid>
              <a:tr h="106373">
                <a:tc>
                  <a:txBody>
                    <a:bodyPr/>
                    <a:lstStyle/>
                    <a:p>
                      <a:pPr algn="ctr">
                        <a:spcAft>
                          <a:spcPts val="0"/>
                        </a:spcAft>
                      </a:pPr>
                      <a:r>
                        <a:rPr lang="zh-TW" sz="1600" b="0" kern="0" dirty="0">
                          <a:solidFill>
                            <a:schemeClr val="tx1"/>
                          </a:solidFill>
                          <a:effectLst/>
                          <a:latin typeface="華康儷楷書" panose="03000509000000000000" pitchFamily="65" charset="-120"/>
                          <a:ea typeface="華康儷楷書" panose="03000509000000000000" pitchFamily="65" charset="-120"/>
                        </a:rPr>
                        <a:t>日</a:t>
                      </a:r>
                      <a:r>
                        <a:rPr lang="en-US" sz="1600" b="0" kern="0" dirty="0">
                          <a:solidFill>
                            <a:schemeClr val="tx1"/>
                          </a:solidFill>
                          <a:effectLst/>
                          <a:latin typeface="華康儷楷書" panose="03000509000000000000" pitchFamily="65" charset="-120"/>
                          <a:ea typeface="華康儷楷書" panose="03000509000000000000" pitchFamily="65" charset="-120"/>
                        </a:rPr>
                        <a:t>      </a:t>
                      </a:r>
                      <a:r>
                        <a:rPr lang="zh-TW" sz="1600" b="0" kern="0" dirty="0">
                          <a:solidFill>
                            <a:schemeClr val="tx1"/>
                          </a:solidFill>
                          <a:effectLst/>
                          <a:latin typeface="華康儷楷書" panose="03000509000000000000" pitchFamily="65" charset="-120"/>
                          <a:ea typeface="華康儷楷書" panose="03000509000000000000" pitchFamily="65" charset="-120"/>
                        </a:rPr>
                        <a:t>期</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作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業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項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4951987"/>
                  </a:ext>
                </a:extLst>
              </a:tr>
              <a:tr h="235001">
                <a:tc>
                  <a:txBody>
                    <a:bodyPr/>
                    <a:lstStyle/>
                    <a:p>
                      <a:pPr marL="1691640" indent="-1737360"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111.12.8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星期四</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起</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簡章網路公告</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2488725"/>
                  </a:ext>
                </a:extLst>
              </a:tr>
              <a:tr h="235001">
                <a:tc>
                  <a:txBody>
                    <a:bodyPr/>
                    <a:lstStyle/>
                    <a:p>
                      <a:pPr marL="1691640" indent="-1737360"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111.12.15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星期四</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起</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簡章紙本發售</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2369854"/>
                  </a:ext>
                </a:extLst>
              </a:tr>
              <a:tr h="235001">
                <a:tc>
                  <a:txBody>
                    <a:bodyPr/>
                    <a:lstStyle/>
                    <a:p>
                      <a:pPr algn="l">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111.12.9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星期五</a:t>
                      </a:r>
                      <a:r>
                        <a:rPr lang="en-US" sz="1600" b="0" kern="0" spc="-30" dirty="0">
                          <a:solidFill>
                            <a:schemeClr val="tx1"/>
                          </a:solidFill>
                          <a:effectLst/>
                          <a:latin typeface="華康儷楷書" panose="03000509000000000000" pitchFamily="65" charset="-120"/>
                          <a:ea typeface="華康儷楷書" panose="03000509000000000000" pitchFamily="65" charset="-120"/>
                        </a:rPr>
                        <a:t>)9:00</a:t>
                      </a:r>
                      <a:r>
                        <a:rPr lang="zh-TW" sz="1600" b="0" kern="0" spc="-30" dirty="0">
                          <a:solidFill>
                            <a:schemeClr val="tx1"/>
                          </a:solidFill>
                          <a:effectLst/>
                          <a:latin typeface="華康儷楷書" panose="03000509000000000000" pitchFamily="65" charset="-120"/>
                          <a:ea typeface="華康儷楷書" panose="03000509000000000000" pitchFamily="65" charset="-120"/>
                        </a:rPr>
                        <a:t>起</a:t>
                      </a:r>
                      <a:r>
                        <a:rPr lang="en-US" sz="1600" b="0" kern="0" spc="-30" dirty="0">
                          <a:solidFill>
                            <a:schemeClr val="tx1"/>
                          </a:solidFill>
                          <a:effectLst/>
                          <a:latin typeface="華康儷楷書" panose="03000509000000000000" pitchFamily="65" charset="-120"/>
                          <a:ea typeface="華康儷楷書" panose="03000509000000000000" pitchFamily="65" charset="-120"/>
                        </a:rPr>
                        <a:t/>
                      </a:r>
                      <a:br>
                        <a:rPr lang="en-US" sz="1600" b="0" kern="0" spc="-30" dirty="0">
                          <a:solidFill>
                            <a:schemeClr val="tx1"/>
                          </a:solidFill>
                          <a:effectLst/>
                          <a:latin typeface="華康儷楷書" panose="03000509000000000000" pitchFamily="65" charset="-120"/>
                          <a:ea typeface="華康儷楷書" panose="03000509000000000000" pitchFamily="65" charset="-120"/>
                        </a:rPr>
                      </a:br>
                      <a:r>
                        <a:rPr lang="en-US" sz="1600" b="0" kern="0" spc="-30" dirty="0">
                          <a:solidFill>
                            <a:schemeClr val="tx1"/>
                          </a:solidFill>
                          <a:effectLst/>
                          <a:latin typeface="華康儷楷書" panose="03000509000000000000" pitchFamily="65" charset="-120"/>
                          <a:ea typeface="華康儷楷書" panose="03000509000000000000" pitchFamily="65" charset="-120"/>
                        </a:rPr>
                        <a:t>111.12.21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星期三</a:t>
                      </a:r>
                      <a:r>
                        <a:rPr lang="en-US" sz="1600" b="0" kern="0" spc="-30" dirty="0">
                          <a:solidFill>
                            <a:schemeClr val="tx1"/>
                          </a:solidFill>
                          <a:effectLst/>
                          <a:latin typeface="華康儷楷書" panose="03000509000000000000" pitchFamily="65" charset="-120"/>
                          <a:ea typeface="華康儷楷書" panose="03000509000000000000" pitchFamily="65" charset="-120"/>
                        </a:rPr>
                        <a:t>)17:00</a:t>
                      </a:r>
                      <a:r>
                        <a:rPr lang="zh-TW" sz="1600" b="0" kern="0" spc="-30" dirty="0">
                          <a:solidFill>
                            <a:schemeClr val="tx1"/>
                          </a:solidFill>
                          <a:effectLst/>
                          <a:latin typeface="華康儷楷書" panose="03000509000000000000" pitchFamily="65" charset="-120"/>
                          <a:ea typeface="華康儷楷書" panose="03000509000000000000" pitchFamily="65" charset="-120"/>
                        </a:rPr>
                        <a:t>止</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報名四技二專統一入學測驗</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統測</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6760988"/>
                  </a:ext>
                </a:extLst>
              </a:tr>
              <a:tr h="235001">
                <a:tc>
                  <a:txBody>
                    <a:bodyPr/>
                    <a:lstStyle/>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112.4.29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星期六</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起</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112.4.30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星期日</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止</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參加四技二專統一入學測驗考試</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456388"/>
                  </a:ext>
                </a:extLst>
              </a:tr>
              <a:tr h="235001">
                <a:tc>
                  <a:txBody>
                    <a:bodyPr/>
                    <a:lstStyle/>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112.3.22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星期三</a:t>
                      </a:r>
                      <a:r>
                        <a:rPr lang="en-US" sz="1600" b="0" kern="0" spc="-30" dirty="0">
                          <a:solidFill>
                            <a:schemeClr val="tx1"/>
                          </a:solidFill>
                          <a:effectLst/>
                          <a:latin typeface="華康儷楷書" panose="03000509000000000000" pitchFamily="65" charset="-120"/>
                          <a:ea typeface="華康儷楷書" panose="03000509000000000000" pitchFamily="65" charset="-120"/>
                        </a:rPr>
                        <a:t>) 10:00</a:t>
                      </a:r>
                      <a:r>
                        <a:rPr lang="zh-TW" sz="1600" b="0" kern="0" spc="-30" dirty="0">
                          <a:solidFill>
                            <a:schemeClr val="tx1"/>
                          </a:solidFill>
                          <a:effectLst/>
                          <a:latin typeface="華康儷楷書" panose="03000509000000000000" pitchFamily="65" charset="-120"/>
                          <a:ea typeface="華康儷楷書" panose="03000509000000000000" pitchFamily="65" charset="-120"/>
                        </a:rPr>
                        <a:t>起</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112.3.29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星期三</a:t>
                      </a:r>
                      <a:r>
                        <a:rPr lang="en-US" sz="1600" b="0" kern="0" spc="-30" dirty="0">
                          <a:solidFill>
                            <a:schemeClr val="tx1"/>
                          </a:solidFill>
                          <a:effectLst/>
                          <a:latin typeface="華康儷楷書" panose="03000509000000000000" pitchFamily="65" charset="-120"/>
                          <a:ea typeface="華康儷楷書" panose="03000509000000000000" pitchFamily="65" charset="-120"/>
                        </a:rPr>
                        <a:t>) 17:00</a:t>
                      </a:r>
                      <a:r>
                        <a:rPr lang="zh-TW" sz="1600" b="0" kern="0" spc="-30" dirty="0">
                          <a:solidFill>
                            <a:schemeClr val="tx1"/>
                          </a:solidFill>
                          <a:effectLst/>
                          <a:latin typeface="華康儷楷書" panose="03000509000000000000" pitchFamily="65" charset="-120"/>
                          <a:ea typeface="華康儷楷書" panose="03000509000000000000" pitchFamily="65" charset="-120"/>
                        </a:rPr>
                        <a:t>止</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向高級中等學校調查本學年度應屆畢業生資料交換名單</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extLst>
                  <a:ext uri="{0D108BD9-81ED-4DB2-BD59-A6C34878D82A}">
                    <a16:rowId xmlns:a16="http://schemas.microsoft.com/office/drawing/2014/main" val="567582967"/>
                  </a:ext>
                </a:extLst>
              </a:tr>
              <a:tr h="235001">
                <a:tc>
                  <a:txBody>
                    <a:bodyPr/>
                    <a:lstStyle/>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112.4.13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星期四</a:t>
                      </a:r>
                      <a:r>
                        <a:rPr lang="en-US" sz="1600" b="0" kern="0" spc="-30" dirty="0">
                          <a:solidFill>
                            <a:schemeClr val="tx1"/>
                          </a:solidFill>
                          <a:effectLst/>
                          <a:latin typeface="華康儷楷書" panose="03000509000000000000" pitchFamily="65" charset="-120"/>
                          <a:ea typeface="華康儷楷書" panose="03000509000000000000" pitchFamily="65" charset="-120"/>
                        </a:rPr>
                        <a:t>)10:00</a:t>
                      </a:r>
                      <a:r>
                        <a:rPr lang="zh-TW" sz="1600" b="0" kern="0" spc="-30" dirty="0">
                          <a:solidFill>
                            <a:schemeClr val="tx1"/>
                          </a:solidFill>
                          <a:effectLst/>
                          <a:latin typeface="華康儷楷書" panose="03000509000000000000" pitchFamily="65" charset="-120"/>
                          <a:ea typeface="華康儷楷書" panose="03000509000000000000" pitchFamily="65" charset="-120"/>
                        </a:rPr>
                        <a:t>起</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a:spcAft>
                          <a:spcPts val="0"/>
                        </a:spcAft>
                      </a:pPr>
                      <a:r>
                        <a:rPr lang="en-US" sz="1600" b="0" kern="100" dirty="0">
                          <a:solidFill>
                            <a:schemeClr val="tx1"/>
                          </a:solidFill>
                          <a:effectLst/>
                          <a:latin typeface="華康儷楷書" panose="03000509000000000000" pitchFamily="65" charset="-120"/>
                          <a:ea typeface="華康儷楷書" panose="03000509000000000000" pitchFamily="65" charset="-120"/>
                        </a:rPr>
                        <a:t>112.4.19 (</a:t>
                      </a:r>
                      <a:r>
                        <a:rPr lang="zh-TW" sz="1600" b="0" kern="100" dirty="0">
                          <a:solidFill>
                            <a:schemeClr val="tx1"/>
                          </a:solidFill>
                          <a:effectLst/>
                          <a:latin typeface="華康儷楷書" panose="03000509000000000000" pitchFamily="65" charset="-120"/>
                          <a:ea typeface="華康儷楷書" panose="03000509000000000000" pitchFamily="65" charset="-120"/>
                        </a:rPr>
                        <a:t>星期三</a:t>
                      </a:r>
                      <a:r>
                        <a:rPr lang="en-US" sz="1600" b="0" kern="100" dirty="0">
                          <a:solidFill>
                            <a:schemeClr val="tx1"/>
                          </a:solidFill>
                          <a:effectLst/>
                          <a:latin typeface="華康儷楷書" panose="03000509000000000000" pitchFamily="65" charset="-120"/>
                          <a:ea typeface="華康儷楷書" panose="03000509000000000000" pitchFamily="65" charset="-120"/>
                        </a:rPr>
                        <a:t>)</a:t>
                      </a:r>
                      <a:r>
                        <a:rPr lang="en-US" sz="1600" b="0" kern="0" spc="-30" dirty="0">
                          <a:solidFill>
                            <a:schemeClr val="tx1"/>
                          </a:solidFill>
                          <a:effectLst/>
                          <a:latin typeface="華康儷楷書" panose="03000509000000000000" pitchFamily="65" charset="-120"/>
                          <a:ea typeface="華康儷楷書" panose="03000509000000000000" pitchFamily="65" charset="-120"/>
                        </a:rPr>
                        <a:t>21:00</a:t>
                      </a:r>
                      <a:r>
                        <a:rPr lang="zh-TW" sz="1600" b="0" kern="0" spc="-30" dirty="0">
                          <a:solidFill>
                            <a:schemeClr val="tx1"/>
                          </a:solidFill>
                          <a:effectLst/>
                          <a:latin typeface="華康儷楷書" panose="03000509000000000000" pitchFamily="65" charset="-120"/>
                          <a:ea typeface="華康儷楷書" panose="03000509000000000000" pitchFamily="65" charset="-120"/>
                        </a:rPr>
                        <a:t>止</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學習歷程中央資料庫釋出資料</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檔案</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查看及疑義處理</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extLst>
                  <a:ext uri="{0D108BD9-81ED-4DB2-BD59-A6C34878D82A}">
                    <a16:rowId xmlns:a16="http://schemas.microsoft.com/office/drawing/2014/main" val="1706682629"/>
                  </a:ext>
                </a:extLst>
              </a:tr>
              <a:tr h="235001">
                <a:tc>
                  <a:txBody>
                    <a:bodyPr/>
                    <a:lstStyle/>
                    <a:p>
                      <a:pPr algn="just">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112.4.20 (</a:t>
                      </a:r>
                      <a:r>
                        <a:rPr lang="zh-TW" sz="1600" b="0" kern="0" spc="-30">
                          <a:solidFill>
                            <a:schemeClr val="tx1"/>
                          </a:solidFill>
                          <a:effectLst/>
                          <a:latin typeface="華康儷楷書" panose="03000509000000000000" pitchFamily="65" charset="-120"/>
                          <a:ea typeface="華康儷楷書" panose="03000509000000000000" pitchFamily="65" charset="-120"/>
                        </a:rPr>
                        <a:t>星期四</a:t>
                      </a:r>
                      <a:r>
                        <a:rPr lang="en-US" sz="1600" b="0" kern="0" spc="-30">
                          <a:solidFill>
                            <a:schemeClr val="tx1"/>
                          </a:solidFill>
                          <a:effectLst/>
                          <a:latin typeface="華康儷楷書" panose="03000509000000000000" pitchFamily="65" charset="-120"/>
                          <a:ea typeface="華康儷楷書" panose="03000509000000000000" pitchFamily="65" charset="-120"/>
                        </a:rPr>
                        <a:t>)10:00</a:t>
                      </a:r>
                      <a:r>
                        <a:rPr lang="zh-TW" sz="1600" b="0" kern="0" spc="-30">
                          <a:solidFill>
                            <a:schemeClr val="tx1"/>
                          </a:solidFill>
                          <a:effectLst/>
                          <a:latin typeface="華康儷楷書" panose="03000509000000000000" pitchFamily="65" charset="-120"/>
                          <a:ea typeface="華康儷楷書" panose="03000509000000000000" pitchFamily="65" charset="-120"/>
                        </a:rPr>
                        <a:t>起</a:t>
                      </a:r>
                      <a:endParaRPr lang="zh-TW" sz="1600" b="0" kern="100">
                        <a:solidFill>
                          <a:schemeClr val="tx1"/>
                        </a:solidFill>
                        <a:effectLst/>
                        <a:latin typeface="華康儷楷書" panose="03000509000000000000" pitchFamily="65" charset="-120"/>
                        <a:ea typeface="華康儷楷書" panose="03000509000000000000" pitchFamily="65" charset="-120"/>
                      </a:endParaRPr>
                    </a:p>
                    <a:p>
                      <a:pPr algn="just">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112.5.3 (</a:t>
                      </a:r>
                      <a:r>
                        <a:rPr lang="zh-TW" sz="1600" b="0" kern="0" spc="-30">
                          <a:solidFill>
                            <a:schemeClr val="tx1"/>
                          </a:solidFill>
                          <a:effectLst/>
                          <a:latin typeface="華康儷楷書" panose="03000509000000000000" pitchFamily="65" charset="-120"/>
                          <a:ea typeface="華康儷楷書" panose="03000509000000000000" pitchFamily="65" charset="-120"/>
                        </a:rPr>
                        <a:t>星期三</a:t>
                      </a:r>
                      <a:r>
                        <a:rPr lang="en-US" sz="1600" b="0" kern="0" spc="-30">
                          <a:solidFill>
                            <a:schemeClr val="tx1"/>
                          </a:solidFill>
                          <a:effectLst/>
                          <a:latin typeface="華康儷楷書" panose="03000509000000000000" pitchFamily="65" charset="-120"/>
                          <a:ea typeface="華康儷楷書" panose="03000509000000000000" pitchFamily="65" charset="-120"/>
                        </a:rPr>
                        <a:t>)17:00</a:t>
                      </a:r>
                      <a:r>
                        <a:rPr lang="zh-TW" sz="1600" b="0" kern="0" spc="-30">
                          <a:solidFill>
                            <a:schemeClr val="tx1"/>
                          </a:solidFill>
                          <a:effectLst/>
                          <a:latin typeface="華康儷楷書" panose="03000509000000000000" pitchFamily="65" charset="-120"/>
                          <a:ea typeface="華康儷楷書" panose="03000509000000000000" pitchFamily="65" charset="-120"/>
                        </a:rPr>
                        <a:t>止</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考生報名資格、低收或中低收入戶及原住民身分審查資料登錄及繳件</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036906"/>
                  </a:ext>
                </a:extLst>
              </a:tr>
              <a:tr h="117500">
                <a:tc>
                  <a:txBody>
                    <a:bodyPr/>
                    <a:lstStyle/>
                    <a:p>
                      <a:pPr algn="just">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112.5.16 (</a:t>
                      </a:r>
                      <a:r>
                        <a:rPr lang="zh-TW" sz="1600" b="0" kern="0" spc="-30">
                          <a:solidFill>
                            <a:schemeClr val="tx1"/>
                          </a:solidFill>
                          <a:effectLst/>
                          <a:latin typeface="華康儷楷書" panose="03000509000000000000" pitchFamily="65" charset="-120"/>
                          <a:ea typeface="華康儷楷書" panose="03000509000000000000" pitchFamily="65" charset="-120"/>
                        </a:rPr>
                        <a:t>星期二</a:t>
                      </a:r>
                      <a:r>
                        <a:rPr lang="en-US" sz="1600" b="0" kern="0" spc="-30">
                          <a:solidFill>
                            <a:schemeClr val="tx1"/>
                          </a:solidFill>
                          <a:effectLst/>
                          <a:latin typeface="華康儷楷書" panose="03000509000000000000" pitchFamily="65" charset="-120"/>
                          <a:ea typeface="華康儷楷書" panose="03000509000000000000" pitchFamily="65" charset="-120"/>
                        </a:rPr>
                        <a:t>)10:00</a:t>
                      </a:r>
                      <a:r>
                        <a:rPr lang="zh-TW" sz="1600" b="0" kern="0" spc="-30">
                          <a:solidFill>
                            <a:schemeClr val="tx1"/>
                          </a:solidFill>
                          <a:effectLst/>
                          <a:latin typeface="華康儷楷書" panose="03000509000000000000" pitchFamily="65" charset="-120"/>
                          <a:ea typeface="華康儷楷書" panose="03000509000000000000" pitchFamily="65" charset="-120"/>
                        </a:rPr>
                        <a:t>起</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考生報名資格、低收或中低收入戶及原住民身分審查結果公告、查詢</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089734"/>
                  </a:ext>
                </a:extLst>
              </a:tr>
              <a:tr h="117500">
                <a:tc>
                  <a:txBody>
                    <a:bodyPr/>
                    <a:lstStyle/>
                    <a:p>
                      <a:pPr algn="just">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112.5.17 (</a:t>
                      </a:r>
                      <a:r>
                        <a:rPr lang="zh-TW" sz="1600" b="0" kern="0" spc="-30">
                          <a:solidFill>
                            <a:schemeClr val="tx1"/>
                          </a:solidFill>
                          <a:effectLst/>
                          <a:latin typeface="華康儷楷書" panose="03000509000000000000" pitchFamily="65" charset="-120"/>
                          <a:ea typeface="華康儷楷書" panose="03000509000000000000" pitchFamily="65" charset="-120"/>
                        </a:rPr>
                        <a:t>星期三</a:t>
                      </a:r>
                      <a:r>
                        <a:rPr lang="en-US" sz="1600" b="0" kern="0" spc="-30">
                          <a:solidFill>
                            <a:schemeClr val="tx1"/>
                          </a:solidFill>
                          <a:effectLst/>
                          <a:latin typeface="華康儷楷書" panose="03000509000000000000" pitchFamily="65" charset="-120"/>
                          <a:ea typeface="華康儷楷書" panose="03000509000000000000" pitchFamily="65" charset="-120"/>
                        </a:rPr>
                        <a:t>)12:00</a:t>
                      </a:r>
                      <a:r>
                        <a:rPr lang="zh-TW" sz="1600" b="0" kern="0" spc="-30">
                          <a:solidFill>
                            <a:schemeClr val="tx1"/>
                          </a:solidFill>
                          <a:effectLst/>
                          <a:latin typeface="華康儷楷書" panose="03000509000000000000" pitchFamily="65" charset="-120"/>
                          <a:ea typeface="華康儷楷書" panose="03000509000000000000" pitchFamily="65" charset="-120"/>
                        </a:rPr>
                        <a:t>前</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考生報名資格、低收或中低收入戶及原住民身分審查結果複查</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277475"/>
                  </a:ext>
                </a:extLst>
              </a:tr>
              <a:tr h="235001">
                <a:tc>
                  <a:txBody>
                    <a:bodyPr/>
                    <a:lstStyle/>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112.5.19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星期五</a:t>
                      </a:r>
                      <a:r>
                        <a:rPr lang="en-US" sz="1600" b="0" kern="0" spc="-30" dirty="0">
                          <a:solidFill>
                            <a:schemeClr val="tx1"/>
                          </a:solidFill>
                          <a:effectLst/>
                          <a:latin typeface="華康儷楷書" panose="03000509000000000000" pitchFamily="65" charset="-120"/>
                          <a:ea typeface="華康儷楷書" panose="03000509000000000000" pitchFamily="65" charset="-120"/>
                        </a:rPr>
                        <a:t>)10:00</a:t>
                      </a:r>
                      <a:r>
                        <a:rPr lang="zh-TW" sz="1600" b="0" kern="0" spc="-30" dirty="0">
                          <a:solidFill>
                            <a:schemeClr val="tx1"/>
                          </a:solidFill>
                          <a:effectLst/>
                          <a:latin typeface="華康儷楷書" panose="03000509000000000000" pitchFamily="65" charset="-120"/>
                          <a:ea typeface="華康儷楷書" panose="03000509000000000000" pitchFamily="65" charset="-120"/>
                        </a:rPr>
                        <a:t>起</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112.5.25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星期四</a:t>
                      </a:r>
                      <a:r>
                        <a:rPr lang="en-US" sz="1600" b="0" kern="0" spc="-30" dirty="0">
                          <a:solidFill>
                            <a:schemeClr val="tx1"/>
                          </a:solidFill>
                          <a:effectLst/>
                          <a:latin typeface="華康儷楷書" panose="03000509000000000000" pitchFamily="65" charset="-120"/>
                          <a:ea typeface="華康儷楷書" panose="03000509000000000000" pitchFamily="65" charset="-120"/>
                        </a:rPr>
                        <a:t>)17:00</a:t>
                      </a:r>
                      <a:r>
                        <a:rPr lang="zh-TW" sz="1600" b="0" kern="0" spc="-30" dirty="0">
                          <a:solidFill>
                            <a:schemeClr val="tx1"/>
                          </a:solidFill>
                          <a:effectLst/>
                          <a:latin typeface="華康儷楷書" panose="03000509000000000000" pitchFamily="65" charset="-120"/>
                          <a:ea typeface="華康儷楷書" panose="03000509000000000000" pitchFamily="65" charset="-120"/>
                        </a:rPr>
                        <a:t>止</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第一階段學校集體報名及繳費</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529441"/>
                  </a:ext>
                </a:extLst>
              </a:tr>
              <a:tr h="235001">
                <a:tc>
                  <a:txBody>
                    <a:bodyPr/>
                    <a:lstStyle/>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112.5.19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星期五</a:t>
                      </a:r>
                      <a:r>
                        <a:rPr lang="en-US" sz="1600" b="0" kern="0" spc="-30" dirty="0">
                          <a:solidFill>
                            <a:schemeClr val="tx1"/>
                          </a:solidFill>
                          <a:effectLst/>
                          <a:latin typeface="華康儷楷書" panose="03000509000000000000" pitchFamily="65" charset="-120"/>
                          <a:ea typeface="華康儷楷書" panose="03000509000000000000" pitchFamily="65" charset="-120"/>
                        </a:rPr>
                        <a:t>)10:00</a:t>
                      </a:r>
                      <a:r>
                        <a:rPr lang="zh-TW" sz="1600" b="0" kern="0" spc="-30" dirty="0">
                          <a:solidFill>
                            <a:schemeClr val="tx1"/>
                          </a:solidFill>
                          <a:effectLst/>
                          <a:latin typeface="華康儷楷書" panose="03000509000000000000" pitchFamily="65" charset="-120"/>
                          <a:ea typeface="華康儷楷書" panose="03000509000000000000" pitchFamily="65" charset="-120"/>
                        </a:rPr>
                        <a:t>起</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112.5.26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星期五</a:t>
                      </a:r>
                      <a:r>
                        <a:rPr lang="en-US" sz="1600" b="0" kern="0" spc="-30" dirty="0">
                          <a:solidFill>
                            <a:schemeClr val="tx1"/>
                          </a:solidFill>
                          <a:effectLst/>
                          <a:latin typeface="華康儷楷書" panose="03000509000000000000" pitchFamily="65" charset="-120"/>
                          <a:ea typeface="華康儷楷書" panose="03000509000000000000" pitchFamily="65" charset="-120"/>
                        </a:rPr>
                        <a:t>)17:00</a:t>
                      </a:r>
                      <a:r>
                        <a:rPr lang="zh-TW" sz="1600" b="0" kern="0" spc="-30" dirty="0">
                          <a:solidFill>
                            <a:schemeClr val="tx1"/>
                          </a:solidFill>
                          <a:effectLst/>
                          <a:latin typeface="華康儷楷書" panose="03000509000000000000" pitchFamily="65" charset="-120"/>
                          <a:ea typeface="華康儷楷書" panose="03000509000000000000" pitchFamily="65" charset="-120"/>
                        </a:rPr>
                        <a:t>止</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27305">
                        <a:spcAft>
                          <a:spcPts val="0"/>
                        </a:spcAft>
                      </a:pPr>
                      <a:r>
                        <a:rPr lang="zh-TW" sz="1600" b="0" kern="0" spc="-40" dirty="0">
                          <a:solidFill>
                            <a:schemeClr val="tx1"/>
                          </a:solidFill>
                          <a:effectLst/>
                          <a:latin typeface="華康儷楷書" panose="03000509000000000000" pitchFamily="65" charset="-120"/>
                          <a:ea typeface="華康儷楷書" panose="03000509000000000000" pitchFamily="65" charset="-120"/>
                        </a:rPr>
                        <a:t>第一階段考生個別報名【繳費至</a:t>
                      </a:r>
                      <a:r>
                        <a:rPr lang="en-US" sz="1600" b="0" kern="0" spc="-40" dirty="0">
                          <a:solidFill>
                            <a:schemeClr val="tx1"/>
                          </a:solidFill>
                          <a:effectLst/>
                          <a:latin typeface="華康儷楷書" panose="03000509000000000000" pitchFamily="65" charset="-120"/>
                          <a:ea typeface="華康儷楷書" panose="03000509000000000000" pitchFamily="65" charset="-120"/>
                        </a:rPr>
                        <a:t>112</a:t>
                      </a:r>
                      <a:r>
                        <a:rPr lang="zh-TW" sz="1600" b="0" kern="0" spc="-40" dirty="0">
                          <a:solidFill>
                            <a:schemeClr val="tx1"/>
                          </a:solidFill>
                          <a:effectLst/>
                          <a:latin typeface="華康儷楷書" panose="03000509000000000000" pitchFamily="65" charset="-120"/>
                          <a:ea typeface="華康儷楷書" panose="03000509000000000000" pitchFamily="65" charset="-120"/>
                        </a:rPr>
                        <a:t>年</a:t>
                      </a:r>
                      <a:r>
                        <a:rPr lang="en-US" sz="1600" b="0" kern="0" spc="-40" dirty="0">
                          <a:solidFill>
                            <a:schemeClr val="tx1"/>
                          </a:solidFill>
                          <a:effectLst/>
                          <a:latin typeface="華康儷楷書" panose="03000509000000000000" pitchFamily="65" charset="-120"/>
                          <a:ea typeface="華康儷楷書" panose="03000509000000000000" pitchFamily="65" charset="-120"/>
                        </a:rPr>
                        <a:t>5</a:t>
                      </a:r>
                      <a:r>
                        <a:rPr lang="zh-TW" sz="1600" b="0" kern="0" spc="-40" dirty="0">
                          <a:solidFill>
                            <a:schemeClr val="tx1"/>
                          </a:solidFill>
                          <a:effectLst/>
                          <a:latin typeface="華康儷楷書" panose="03000509000000000000" pitchFamily="65" charset="-120"/>
                          <a:ea typeface="華康儷楷書" panose="03000509000000000000" pitchFamily="65" charset="-120"/>
                        </a:rPr>
                        <a:t>月</a:t>
                      </a:r>
                      <a:r>
                        <a:rPr lang="en-US" sz="1600" b="0" kern="0" spc="-40" dirty="0">
                          <a:solidFill>
                            <a:schemeClr val="tx1"/>
                          </a:solidFill>
                          <a:effectLst/>
                          <a:latin typeface="華康儷楷書" panose="03000509000000000000" pitchFamily="65" charset="-120"/>
                          <a:ea typeface="華康儷楷書" panose="03000509000000000000" pitchFamily="65" charset="-120"/>
                        </a:rPr>
                        <a:t>26</a:t>
                      </a:r>
                      <a:r>
                        <a:rPr lang="zh-TW" sz="1600" b="0" kern="0" spc="-40" dirty="0">
                          <a:solidFill>
                            <a:schemeClr val="tx1"/>
                          </a:solidFill>
                          <a:effectLst/>
                          <a:latin typeface="華康儷楷書" panose="03000509000000000000" pitchFamily="65" charset="-120"/>
                          <a:ea typeface="華康儷楷書" panose="03000509000000000000" pitchFamily="65" charset="-120"/>
                        </a:rPr>
                        <a:t>日</a:t>
                      </a:r>
                      <a:r>
                        <a:rPr lang="en-US" sz="1600" b="0" kern="0" spc="-40" dirty="0">
                          <a:solidFill>
                            <a:schemeClr val="tx1"/>
                          </a:solidFill>
                          <a:effectLst/>
                          <a:latin typeface="華康儷楷書" panose="03000509000000000000" pitchFamily="65" charset="-120"/>
                          <a:ea typeface="華康儷楷書" panose="03000509000000000000" pitchFamily="65" charset="-120"/>
                        </a:rPr>
                        <a:t>(</a:t>
                      </a:r>
                      <a:r>
                        <a:rPr lang="zh-TW" sz="1600" b="0" kern="0" spc="-40" dirty="0">
                          <a:solidFill>
                            <a:schemeClr val="tx1"/>
                          </a:solidFill>
                          <a:effectLst/>
                          <a:latin typeface="華康儷楷書" panose="03000509000000000000" pitchFamily="65" charset="-120"/>
                          <a:ea typeface="華康儷楷書" panose="03000509000000000000" pitchFamily="65" charset="-120"/>
                        </a:rPr>
                        <a:t>星期五</a:t>
                      </a:r>
                      <a:r>
                        <a:rPr lang="en-US" sz="1600" b="0" kern="0" spc="-40" dirty="0">
                          <a:solidFill>
                            <a:schemeClr val="tx1"/>
                          </a:solidFill>
                          <a:effectLst/>
                          <a:latin typeface="華康儷楷書" panose="03000509000000000000" pitchFamily="65" charset="-120"/>
                          <a:ea typeface="華康儷楷書" panose="03000509000000000000" pitchFamily="65" charset="-120"/>
                        </a:rPr>
                        <a:t>) 24:00</a:t>
                      </a:r>
                      <a:r>
                        <a:rPr lang="zh-TW" sz="1600" b="0" kern="0" spc="-40" dirty="0">
                          <a:solidFill>
                            <a:schemeClr val="tx1"/>
                          </a:solidFill>
                          <a:effectLst/>
                          <a:latin typeface="華康儷楷書" panose="03000509000000000000" pitchFamily="65" charset="-120"/>
                          <a:ea typeface="華康儷楷書" panose="03000509000000000000" pitchFamily="65" charset="-120"/>
                        </a:rPr>
                        <a:t>止】</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30618"/>
                  </a:ext>
                </a:extLst>
              </a:tr>
              <a:tr h="117500">
                <a:tc>
                  <a:txBody>
                    <a:bodyPr/>
                    <a:lstStyle/>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112.6.2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星期五</a:t>
                      </a:r>
                      <a:r>
                        <a:rPr lang="en-US" sz="1600" b="0" kern="0" spc="-30" dirty="0">
                          <a:solidFill>
                            <a:schemeClr val="tx1"/>
                          </a:solidFill>
                          <a:effectLst/>
                          <a:latin typeface="華康儷楷書" panose="03000509000000000000" pitchFamily="65" charset="-120"/>
                          <a:ea typeface="華康儷楷書" panose="03000509000000000000" pitchFamily="65" charset="-120"/>
                        </a:rPr>
                        <a:t>)10:00</a:t>
                      </a:r>
                      <a:r>
                        <a:rPr lang="zh-TW" sz="1600" b="0" kern="0" spc="-30" dirty="0">
                          <a:solidFill>
                            <a:schemeClr val="tx1"/>
                          </a:solidFill>
                          <a:effectLst/>
                          <a:latin typeface="華康儷楷書" panose="03000509000000000000" pitchFamily="65" charset="-120"/>
                          <a:ea typeface="華康儷楷書" panose="03000509000000000000" pitchFamily="65" charset="-120"/>
                        </a:rPr>
                        <a:t>起</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第一階段篩選結果公告、查詢</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9520713"/>
                  </a:ext>
                </a:extLst>
              </a:tr>
              <a:tr h="117500">
                <a:tc>
                  <a:txBody>
                    <a:bodyPr/>
                    <a:lstStyle/>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112.6.2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星期五</a:t>
                      </a:r>
                      <a:r>
                        <a:rPr lang="en-US" sz="1600" b="0" kern="0" spc="-30" dirty="0">
                          <a:solidFill>
                            <a:schemeClr val="tx1"/>
                          </a:solidFill>
                          <a:effectLst/>
                          <a:latin typeface="華康儷楷書" panose="03000509000000000000" pitchFamily="65" charset="-120"/>
                          <a:ea typeface="華康儷楷書" panose="03000509000000000000" pitchFamily="65" charset="-120"/>
                        </a:rPr>
                        <a:t>)17:00</a:t>
                      </a:r>
                      <a:r>
                        <a:rPr lang="zh-TW" sz="1600" b="0" kern="0" spc="-30" dirty="0">
                          <a:solidFill>
                            <a:schemeClr val="tx1"/>
                          </a:solidFill>
                          <a:effectLst/>
                          <a:latin typeface="華康儷楷書" panose="03000509000000000000" pitchFamily="65" charset="-120"/>
                          <a:ea typeface="華康儷楷書" panose="03000509000000000000" pitchFamily="65" charset="-120"/>
                        </a:rPr>
                        <a:t>前</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第一階段篩選結果成績複查</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7148294"/>
                  </a:ext>
                </a:extLst>
              </a:tr>
              <a:tr h="117500">
                <a:tc>
                  <a:txBody>
                    <a:bodyPr/>
                    <a:lstStyle/>
                    <a:p>
                      <a:pPr>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各校自訂【詳見招生學校甄選辦法】</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112.6.8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星期四</a:t>
                      </a:r>
                      <a:r>
                        <a:rPr lang="en-US" sz="1600" b="0" kern="0" spc="-30" dirty="0">
                          <a:solidFill>
                            <a:schemeClr val="tx1"/>
                          </a:solidFill>
                          <a:effectLst/>
                          <a:latin typeface="華康儷楷書" panose="03000509000000000000" pitchFamily="65" charset="-120"/>
                          <a:ea typeface="華康儷楷書" panose="03000509000000000000" pitchFamily="65" charset="-120"/>
                        </a:rPr>
                        <a:t>)10:00</a:t>
                      </a:r>
                      <a:r>
                        <a:rPr lang="zh-TW" sz="1600" b="0" kern="0" spc="-30" dirty="0">
                          <a:solidFill>
                            <a:schemeClr val="tx1"/>
                          </a:solidFill>
                          <a:effectLst/>
                          <a:latin typeface="華康儷楷書" panose="03000509000000000000" pitchFamily="65" charset="-120"/>
                          <a:ea typeface="華康儷楷書" panose="03000509000000000000" pitchFamily="65" charset="-120"/>
                        </a:rPr>
                        <a:t>起</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112.6.15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星期四</a:t>
                      </a:r>
                      <a:r>
                        <a:rPr lang="en-US" sz="1600" b="0" kern="0" spc="-30" dirty="0">
                          <a:solidFill>
                            <a:schemeClr val="tx1"/>
                          </a:solidFill>
                          <a:effectLst/>
                          <a:latin typeface="華康儷楷書" panose="03000509000000000000" pitchFamily="65" charset="-120"/>
                          <a:ea typeface="華康儷楷書" panose="03000509000000000000" pitchFamily="65" charset="-120"/>
                        </a:rPr>
                        <a:t>)21:00</a:t>
                      </a:r>
                      <a:r>
                        <a:rPr lang="zh-TW" sz="1600" b="0" kern="0" spc="-30" dirty="0">
                          <a:solidFill>
                            <a:schemeClr val="tx1"/>
                          </a:solidFill>
                          <a:effectLst/>
                          <a:latin typeface="華康儷楷書" panose="03000509000000000000" pitchFamily="65" charset="-120"/>
                          <a:ea typeface="華康儷楷書" panose="03000509000000000000" pitchFamily="65" charset="-120"/>
                        </a:rPr>
                        <a:t>止</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tc>
                  <a:txBody>
                    <a:bodyPr/>
                    <a:lstStyle/>
                    <a:p>
                      <a:pPr algn="just">
                        <a:lnSpc>
                          <a:spcPts val="1400"/>
                        </a:lnSpc>
                        <a:spcBef>
                          <a:spcPts val="60"/>
                        </a:spcBef>
                        <a:spcAft>
                          <a:spcPts val="60"/>
                        </a:spcAft>
                      </a:pPr>
                      <a:r>
                        <a:rPr lang="en-US" altLang="zh-TW" sz="1600" b="0" kern="0" spc="-50" dirty="0" smtClean="0">
                          <a:solidFill>
                            <a:schemeClr val="tx1"/>
                          </a:solidFill>
                          <a:effectLst/>
                          <a:latin typeface="華康儷楷書" panose="03000509000000000000" pitchFamily="65" charset="-120"/>
                          <a:ea typeface="華康儷楷書" panose="03000509000000000000" pitchFamily="65" charset="-120"/>
                        </a:rPr>
                        <a:t>1.</a:t>
                      </a:r>
                      <a:r>
                        <a:rPr lang="zh-TW" sz="1600" b="0" kern="0" spc="-50" dirty="0" smtClean="0">
                          <a:solidFill>
                            <a:schemeClr val="tx1"/>
                          </a:solidFill>
                          <a:effectLst/>
                          <a:latin typeface="華康儷楷書" panose="03000509000000000000" pitchFamily="65" charset="-120"/>
                          <a:ea typeface="華康儷楷書" panose="03000509000000000000" pitchFamily="65" charset="-120"/>
                        </a:rPr>
                        <a:t>第二</a:t>
                      </a:r>
                      <a:r>
                        <a:rPr lang="zh-TW" sz="1600" b="0" kern="0" spc="-50" dirty="0">
                          <a:solidFill>
                            <a:schemeClr val="tx1"/>
                          </a:solidFill>
                          <a:effectLst/>
                          <a:latin typeface="華康儷楷書" panose="03000509000000000000" pitchFamily="65" charset="-120"/>
                          <a:ea typeface="華康儷楷書" panose="03000509000000000000" pitchFamily="65" charset="-120"/>
                        </a:rPr>
                        <a:t>階段報名含網路上傳</a:t>
                      </a:r>
                      <a:r>
                        <a:rPr lang="en-US" sz="1600" b="0" kern="0" spc="-50" dirty="0">
                          <a:solidFill>
                            <a:schemeClr val="tx1"/>
                          </a:solidFill>
                          <a:effectLst/>
                          <a:latin typeface="華康儷楷書" panose="03000509000000000000" pitchFamily="65" charset="-120"/>
                          <a:ea typeface="華康儷楷書" panose="03000509000000000000" pitchFamily="65" charset="-120"/>
                        </a:rPr>
                        <a:t>(</a:t>
                      </a:r>
                      <a:r>
                        <a:rPr lang="zh-TW" sz="1600" b="0" kern="0" spc="-50" dirty="0">
                          <a:solidFill>
                            <a:schemeClr val="tx1"/>
                          </a:solidFill>
                          <a:effectLst/>
                          <a:latin typeface="華康儷楷書" panose="03000509000000000000" pitchFamily="65" charset="-120"/>
                          <a:ea typeface="華康儷楷書" panose="03000509000000000000" pitchFamily="65" charset="-120"/>
                        </a:rPr>
                        <a:t>或勾選</a:t>
                      </a:r>
                      <a:r>
                        <a:rPr lang="en-US" sz="1600" b="0" kern="0" spc="-50" dirty="0">
                          <a:solidFill>
                            <a:schemeClr val="tx1"/>
                          </a:solidFill>
                          <a:effectLst/>
                          <a:latin typeface="華康儷楷書" panose="03000509000000000000" pitchFamily="65" charset="-120"/>
                          <a:ea typeface="華康儷楷書" panose="03000509000000000000" pitchFamily="65" charset="-120"/>
                        </a:rPr>
                        <a:t>)</a:t>
                      </a:r>
                      <a:r>
                        <a:rPr lang="zh-TW" sz="1600" b="0" kern="0" spc="-50" dirty="0">
                          <a:solidFill>
                            <a:schemeClr val="tx1"/>
                          </a:solidFill>
                          <a:effectLst/>
                          <a:latin typeface="華康儷楷書" panose="03000509000000000000" pitchFamily="65" charset="-120"/>
                          <a:ea typeface="華康儷楷書" panose="03000509000000000000" pitchFamily="65" charset="-120"/>
                        </a:rPr>
                        <a:t>學習歷程備審</a:t>
                      </a:r>
                      <a:r>
                        <a:rPr lang="zh-TW" sz="1600" b="0" kern="0" spc="-50" dirty="0" smtClean="0">
                          <a:solidFill>
                            <a:schemeClr val="tx1"/>
                          </a:solidFill>
                          <a:effectLst/>
                          <a:latin typeface="華康儷楷書" panose="03000509000000000000" pitchFamily="65" charset="-120"/>
                          <a:ea typeface="華康儷楷書" panose="03000509000000000000" pitchFamily="65" charset="-120"/>
                        </a:rPr>
                        <a:t>資料</a:t>
                      </a:r>
                      <a:endParaRPr lang="en-US" altLang="zh-TW" sz="1600" b="0" kern="0" spc="-50" dirty="0" smtClean="0">
                        <a:solidFill>
                          <a:schemeClr val="tx1"/>
                        </a:solidFill>
                        <a:effectLst/>
                        <a:latin typeface="華康儷楷書" panose="03000509000000000000" pitchFamily="65" charset="-120"/>
                        <a:ea typeface="華康儷楷書" panose="03000509000000000000" pitchFamily="65" charset="-120"/>
                      </a:endParaRPr>
                    </a:p>
                    <a:p>
                      <a:pPr marL="0" marR="0" lvl="0" indent="0" algn="just" defTabSz="914400" rtl="0" eaLnBrk="1" fontAlgn="auto" latinLnBrk="0" hangingPunct="1">
                        <a:lnSpc>
                          <a:spcPts val="1400"/>
                        </a:lnSpc>
                        <a:spcBef>
                          <a:spcPts val="60"/>
                        </a:spcBef>
                        <a:spcAft>
                          <a:spcPts val="60"/>
                        </a:spcAft>
                        <a:buClrTx/>
                        <a:buSzTx/>
                        <a:buFontTx/>
                        <a:buNone/>
                        <a:tabLst/>
                        <a:defRPr/>
                      </a:pPr>
                      <a:r>
                        <a:rPr lang="en-US" altLang="zh-TW" sz="1600" b="0" kern="0" spc="-50" dirty="0" smtClean="0">
                          <a:solidFill>
                            <a:schemeClr val="tx1"/>
                          </a:solidFill>
                          <a:effectLst/>
                          <a:latin typeface="華康儷楷書" panose="03000509000000000000" pitchFamily="65" charset="-120"/>
                          <a:ea typeface="華康儷楷書" panose="03000509000000000000" pitchFamily="65" charset="-120"/>
                        </a:rPr>
                        <a:t>2.</a:t>
                      </a:r>
                      <a:r>
                        <a:rPr lang="zh-TW" altLang="zh-TW" sz="1600" b="0" kern="0" spc="-50" dirty="0" smtClean="0">
                          <a:solidFill>
                            <a:schemeClr val="tx1"/>
                          </a:solidFill>
                          <a:effectLst/>
                          <a:latin typeface="華康儷楷書" panose="03000509000000000000" pitchFamily="65" charset="-120"/>
                          <a:ea typeface="華康儷楷書" panose="03000509000000000000" pitchFamily="65" charset="-120"/>
                        </a:rPr>
                        <a:t>繳交指定項目甄試費</a:t>
                      </a:r>
                      <a:r>
                        <a:rPr lang="zh-TW" altLang="zh-TW" sz="1600" b="0" kern="0" spc="-40" dirty="0" smtClean="0">
                          <a:solidFill>
                            <a:schemeClr val="tx1"/>
                          </a:solidFill>
                          <a:effectLst/>
                          <a:latin typeface="華康儷楷書" panose="03000509000000000000" pitchFamily="65" charset="-120"/>
                          <a:ea typeface="華康儷楷書" panose="03000509000000000000" pitchFamily="65" charset="-120"/>
                        </a:rPr>
                        <a:t>【繳費</a:t>
                      </a:r>
                      <a:r>
                        <a:rPr lang="zh-TW" altLang="en-US" sz="1600" b="0" kern="0" spc="-40" dirty="0" smtClean="0">
                          <a:solidFill>
                            <a:schemeClr val="tx1"/>
                          </a:solidFill>
                          <a:effectLst/>
                          <a:latin typeface="華康儷楷書" panose="03000509000000000000" pitchFamily="65" charset="-120"/>
                          <a:ea typeface="華康儷楷書" panose="03000509000000000000" pitchFamily="65" charset="-120"/>
                        </a:rPr>
                        <a:t>至各校所訂截止日</a:t>
                      </a:r>
                      <a:r>
                        <a:rPr lang="en-US" altLang="zh-TW" sz="1600" b="0" kern="0" spc="-40" dirty="0" smtClean="0">
                          <a:solidFill>
                            <a:schemeClr val="tx1"/>
                          </a:solidFill>
                          <a:effectLst/>
                          <a:latin typeface="華康儷楷書" panose="03000509000000000000" pitchFamily="65" charset="-120"/>
                          <a:ea typeface="華康儷楷書" panose="03000509000000000000" pitchFamily="65" charset="-120"/>
                        </a:rPr>
                        <a:t>24:00</a:t>
                      </a:r>
                      <a:r>
                        <a:rPr lang="zh-TW" altLang="zh-TW" sz="1600" b="0" kern="0" spc="-40" dirty="0" smtClean="0">
                          <a:solidFill>
                            <a:schemeClr val="tx1"/>
                          </a:solidFill>
                          <a:effectLst/>
                          <a:latin typeface="華康儷楷書" panose="03000509000000000000" pitchFamily="65" charset="-120"/>
                          <a:ea typeface="華康儷楷書" panose="03000509000000000000" pitchFamily="65" charset="-120"/>
                        </a:rPr>
                        <a:t>止】</a:t>
                      </a:r>
                      <a:endParaRPr lang="zh-TW" altLang="zh-TW" sz="1600" b="0" kern="100" dirty="0" smtClean="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7E1"/>
                    </a:solidFill>
                  </a:tcPr>
                </a:tc>
                <a:extLst>
                  <a:ext uri="{0D108BD9-81ED-4DB2-BD59-A6C34878D82A}">
                    <a16:rowId xmlns:a16="http://schemas.microsoft.com/office/drawing/2014/main" val="1069501592"/>
                  </a:ext>
                </a:extLst>
              </a:tr>
            </a:tbl>
          </a:graphicData>
        </a:graphic>
      </p:graphicFrame>
    </p:spTree>
    <p:extLst>
      <p:ext uri="{BB962C8B-B14F-4D97-AF65-F5344CB8AC3E}">
        <p14:creationId xmlns:p14="http://schemas.microsoft.com/office/powerpoint/2010/main" val="812294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標題 1"/>
          <p:cNvSpPr>
            <a:spLocks noGrp="1"/>
          </p:cNvSpPr>
          <p:nvPr>
            <p:ph type="title"/>
          </p:nvPr>
        </p:nvSpPr>
        <p:spPr>
          <a:xfrm>
            <a:off x="0" y="153022"/>
            <a:ext cx="12192000" cy="504203"/>
          </a:xfrm>
        </p:spPr>
        <p:txBody>
          <a:bodyPr>
            <a:normAutofit/>
          </a:bodyPr>
          <a:lstStyle/>
          <a:p>
            <a:pPr algn="ctr" eaLnBrk="1" hangingPunct="1"/>
            <a:r>
              <a:rPr lang="en-US" altLang="zh-TW" sz="2800" b="1" spc="-75" dirty="0" smtClean="0">
                <a:solidFill>
                  <a:prstClr val="black"/>
                </a:solidFill>
                <a:latin typeface="Book Antiqua" panose="02040602050305030304" pitchFamily="18" charset="0"/>
                <a:ea typeface="華康儷楷書" panose="03000509000000000000" pitchFamily="65" charset="-120"/>
              </a:rPr>
              <a:t>112</a:t>
            </a:r>
            <a:r>
              <a:rPr lang="zh-TW" altLang="en-US" sz="2800" b="1" spc="-75" dirty="0" smtClean="0">
                <a:solidFill>
                  <a:prstClr val="black"/>
                </a:solidFill>
                <a:latin typeface="Book Antiqua" panose="02040602050305030304" pitchFamily="18" charset="0"/>
                <a:ea typeface="華康儷楷書" panose="03000509000000000000" pitchFamily="65" charset="-120"/>
              </a:rPr>
              <a:t> 學年度甄選入學招生重要日程表</a:t>
            </a:r>
            <a:endParaRPr lang="zh-TW" altLang="en-US" sz="2800" b="1" spc="-75" dirty="0">
              <a:solidFill>
                <a:prstClr val="black"/>
              </a:solidFill>
              <a:latin typeface="Book Antiqua" panose="02040602050305030304" pitchFamily="18" charset="0"/>
              <a:ea typeface="華康儷楷書" panose="03000509000000000000" pitchFamily="65" charset="-120"/>
            </a:endParaRP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25</a:t>
            </a:fld>
            <a:endParaRPr lang="en-US" altLang="zh-TW" dirty="0"/>
          </a:p>
        </p:txBody>
      </p:sp>
      <p:graphicFrame>
        <p:nvGraphicFramePr>
          <p:cNvPr id="4" name="表格 3"/>
          <p:cNvGraphicFramePr>
            <a:graphicFrameLocks noGrp="1"/>
          </p:cNvGraphicFramePr>
          <p:nvPr>
            <p:extLst>
              <p:ext uri="{D42A27DB-BD31-4B8C-83A1-F6EECF244321}">
                <p14:modId xmlns:p14="http://schemas.microsoft.com/office/powerpoint/2010/main" val="292912462"/>
              </p:ext>
            </p:extLst>
          </p:nvPr>
        </p:nvGraphicFramePr>
        <p:xfrm>
          <a:off x="1155941" y="1236850"/>
          <a:ext cx="10213676" cy="4876800"/>
        </p:xfrm>
        <a:graphic>
          <a:graphicData uri="http://schemas.openxmlformats.org/drawingml/2006/table">
            <a:tbl>
              <a:tblPr firstRow="1" firstCol="1" lastRow="1" lastCol="1" bandRow="1" bandCol="1">
                <a:tableStyleId>{5C22544A-7EE6-4342-B048-85BDC9FD1C3A}</a:tableStyleId>
              </a:tblPr>
              <a:tblGrid>
                <a:gridCol w="3321170">
                  <a:extLst>
                    <a:ext uri="{9D8B030D-6E8A-4147-A177-3AD203B41FA5}">
                      <a16:colId xmlns:a16="http://schemas.microsoft.com/office/drawing/2014/main" val="2993410910"/>
                    </a:ext>
                  </a:extLst>
                </a:gridCol>
                <a:gridCol w="6892506">
                  <a:extLst>
                    <a:ext uri="{9D8B030D-6E8A-4147-A177-3AD203B41FA5}">
                      <a16:colId xmlns:a16="http://schemas.microsoft.com/office/drawing/2014/main" val="2832063423"/>
                    </a:ext>
                  </a:extLst>
                </a:gridCol>
              </a:tblGrid>
              <a:tr h="106373">
                <a:tc>
                  <a:txBody>
                    <a:bodyPr/>
                    <a:lstStyle/>
                    <a:p>
                      <a:pPr algn="ctr">
                        <a:spcAft>
                          <a:spcPts val="0"/>
                        </a:spcAft>
                      </a:pPr>
                      <a:r>
                        <a:rPr lang="zh-TW" sz="1600" b="0" kern="0" dirty="0">
                          <a:solidFill>
                            <a:schemeClr val="tx1"/>
                          </a:solidFill>
                          <a:effectLst/>
                          <a:latin typeface="華康儷楷書" panose="03000509000000000000" pitchFamily="65" charset="-120"/>
                          <a:ea typeface="華康儷楷書" panose="03000509000000000000" pitchFamily="65" charset="-120"/>
                        </a:rPr>
                        <a:t>日</a:t>
                      </a:r>
                      <a:r>
                        <a:rPr lang="en-US" sz="1600" b="0" kern="0" dirty="0">
                          <a:solidFill>
                            <a:schemeClr val="tx1"/>
                          </a:solidFill>
                          <a:effectLst/>
                          <a:latin typeface="華康儷楷書" panose="03000509000000000000" pitchFamily="65" charset="-120"/>
                          <a:ea typeface="華康儷楷書" panose="03000509000000000000" pitchFamily="65" charset="-120"/>
                        </a:rPr>
                        <a:t>      </a:t>
                      </a:r>
                      <a:r>
                        <a:rPr lang="zh-TW" sz="1600" b="0" kern="0" dirty="0">
                          <a:solidFill>
                            <a:schemeClr val="tx1"/>
                          </a:solidFill>
                          <a:effectLst/>
                          <a:latin typeface="華康儷楷書" panose="03000509000000000000" pitchFamily="65" charset="-120"/>
                          <a:ea typeface="華康儷楷書" panose="03000509000000000000" pitchFamily="65" charset="-120"/>
                        </a:rPr>
                        <a:t>期</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作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業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項 </a:t>
                      </a:r>
                      <a:r>
                        <a:rPr lang="en-US" sz="1600" b="0" kern="0" spc="-30" dirty="0">
                          <a:solidFill>
                            <a:schemeClr val="tx1"/>
                          </a:solidFill>
                          <a:effectLst/>
                          <a:latin typeface="華康儷楷書" panose="03000509000000000000" pitchFamily="65" charset="-120"/>
                          <a:ea typeface="華康儷楷書" panose="03000509000000000000" pitchFamily="65" charset="-120"/>
                        </a:rPr>
                        <a:t>  </a:t>
                      </a:r>
                      <a:r>
                        <a:rPr lang="zh-TW" sz="1600" b="0" kern="0" spc="-30" dirty="0">
                          <a:solidFill>
                            <a:schemeClr val="tx1"/>
                          </a:solidFill>
                          <a:effectLst/>
                          <a:latin typeface="華康儷楷書" panose="03000509000000000000" pitchFamily="65" charset="-120"/>
                          <a:ea typeface="華康儷楷書" panose="03000509000000000000" pitchFamily="65" charset="-120"/>
                        </a:rPr>
                        <a:t>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64951987"/>
                  </a:ext>
                </a:extLst>
              </a:tr>
              <a:tr h="176250">
                <a:tc>
                  <a:txBody>
                    <a:bodyPr/>
                    <a:lstStyle/>
                    <a:p>
                      <a:pPr>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各校自訂【詳見招生學校甄選辦法】</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各甄選學校網站公告第二階段甄試名單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6881588"/>
                  </a:ext>
                </a:extLst>
              </a:tr>
              <a:tr h="411250">
                <a:tc>
                  <a:txBody>
                    <a:bodyPr/>
                    <a:lstStyle/>
                    <a:p>
                      <a:pPr algn="just">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各校自訂【詳見招生學校甄選辦法】</a:t>
                      </a:r>
                      <a:r>
                        <a:rPr lang="en-US" sz="1600" b="0" kern="0" spc="-30">
                          <a:solidFill>
                            <a:schemeClr val="tx1"/>
                          </a:solidFill>
                          <a:effectLst/>
                          <a:latin typeface="華康儷楷書" panose="03000509000000000000" pitchFamily="65" charset="-120"/>
                          <a:ea typeface="華康儷楷書" panose="03000509000000000000" pitchFamily="65" charset="-120"/>
                        </a:rPr>
                        <a:t/>
                      </a:r>
                      <a:br>
                        <a:rPr lang="en-US" sz="1600" b="0" kern="0" spc="-30">
                          <a:solidFill>
                            <a:schemeClr val="tx1"/>
                          </a:solidFill>
                          <a:effectLst/>
                          <a:latin typeface="華康儷楷書" panose="03000509000000000000" pitchFamily="65" charset="-120"/>
                          <a:ea typeface="華康儷楷書" panose="03000509000000000000" pitchFamily="65" charset="-120"/>
                        </a:rPr>
                      </a:br>
                      <a:r>
                        <a:rPr lang="en-US" sz="1600" b="0" kern="0" spc="-30">
                          <a:solidFill>
                            <a:schemeClr val="tx1"/>
                          </a:solidFill>
                          <a:effectLst/>
                          <a:latin typeface="華康儷楷書" panose="03000509000000000000" pitchFamily="65" charset="-120"/>
                          <a:ea typeface="華康儷楷書" panose="03000509000000000000" pitchFamily="65" charset="-120"/>
                        </a:rPr>
                        <a:t>112.6.21 (</a:t>
                      </a:r>
                      <a:r>
                        <a:rPr lang="zh-TW" sz="1600" b="0" kern="0" spc="-30">
                          <a:solidFill>
                            <a:schemeClr val="tx1"/>
                          </a:solidFill>
                          <a:effectLst/>
                          <a:latin typeface="華康儷楷書" panose="03000509000000000000" pitchFamily="65" charset="-120"/>
                          <a:ea typeface="華康儷楷書" panose="03000509000000000000" pitchFamily="65" charset="-120"/>
                        </a:rPr>
                        <a:t>星期三</a:t>
                      </a:r>
                      <a:r>
                        <a:rPr lang="en-US" sz="1600" b="0" kern="0" spc="-30">
                          <a:solidFill>
                            <a:schemeClr val="tx1"/>
                          </a:solidFill>
                          <a:effectLst/>
                          <a:latin typeface="華康儷楷書" panose="03000509000000000000" pitchFamily="65" charset="-120"/>
                          <a:ea typeface="華康儷楷書" panose="03000509000000000000" pitchFamily="65" charset="-120"/>
                        </a:rPr>
                        <a:t>)</a:t>
                      </a:r>
                      <a:r>
                        <a:rPr lang="zh-TW" sz="1600" b="0" kern="0" spc="-30">
                          <a:solidFill>
                            <a:schemeClr val="tx1"/>
                          </a:solidFill>
                          <a:effectLst/>
                          <a:latin typeface="華康儷楷書" panose="03000509000000000000" pitchFamily="65" charset="-120"/>
                          <a:ea typeface="華康儷楷書" panose="03000509000000000000" pitchFamily="65" charset="-120"/>
                        </a:rPr>
                        <a:t>起</a:t>
                      </a:r>
                      <a:endParaRPr lang="zh-TW" sz="1600" b="0" kern="100">
                        <a:solidFill>
                          <a:schemeClr val="tx1"/>
                        </a:solidFill>
                        <a:effectLst/>
                        <a:latin typeface="華康儷楷書" panose="03000509000000000000" pitchFamily="65" charset="-120"/>
                        <a:ea typeface="華康儷楷書" panose="03000509000000000000" pitchFamily="65" charset="-120"/>
                      </a:endParaRPr>
                    </a:p>
                    <a:p>
                      <a:pPr>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112.7.9 (</a:t>
                      </a:r>
                      <a:r>
                        <a:rPr lang="zh-TW" sz="1600" b="0" kern="0" spc="-30">
                          <a:solidFill>
                            <a:schemeClr val="tx1"/>
                          </a:solidFill>
                          <a:effectLst/>
                          <a:latin typeface="華康儷楷書" panose="03000509000000000000" pitchFamily="65" charset="-120"/>
                          <a:ea typeface="華康儷楷書" panose="03000509000000000000" pitchFamily="65" charset="-120"/>
                        </a:rPr>
                        <a:t>星期日</a:t>
                      </a:r>
                      <a:r>
                        <a:rPr lang="en-US" sz="1600" b="0" kern="0" spc="-30">
                          <a:solidFill>
                            <a:schemeClr val="tx1"/>
                          </a:solidFill>
                          <a:effectLst/>
                          <a:latin typeface="華康儷楷書" panose="03000509000000000000" pitchFamily="65" charset="-120"/>
                          <a:ea typeface="華康儷楷書" panose="03000509000000000000" pitchFamily="65" charset="-120"/>
                        </a:rPr>
                        <a:t>)</a:t>
                      </a:r>
                      <a:r>
                        <a:rPr lang="zh-TW" sz="1600" b="0" kern="0" spc="-30">
                          <a:solidFill>
                            <a:schemeClr val="tx1"/>
                          </a:solidFill>
                          <a:effectLst/>
                          <a:latin typeface="華康儷楷書" panose="03000509000000000000" pitchFamily="65" charset="-120"/>
                          <a:ea typeface="華康儷楷書" panose="03000509000000000000" pitchFamily="65" charset="-120"/>
                        </a:rPr>
                        <a:t>止</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各甄選學校進行第二階段指定項目甄試</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marL="107315" indent="-137795"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a:t>
                      </a:r>
                      <a:r>
                        <a:rPr lang="zh-TW" sz="1600" b="0" kern="0" spc="-30" dirty="0">
                          <a:solidFill>
                            <a:schemeClr val="tx1"/>
                          </a:solidFill>
                          <a:effectLst/>
                          <a:latin typeface="華康儷楷書" panose="03000509000000000000" pitchFamily="65" charset="-120"/>
                          <a:ea typeface="華康儷楷書" panose="03000509000000000000" pitchFamily="65" charset="-120"/>
                        </a:rPr>
                        <a:t>考生參加各甄選學校第二階段指定項目甄試</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marL="107315" indent="-137795"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2.</a:t>
                      </a:r>
                      <a:r>
                        <a:rPr lang="zh-TW" sz="1600" b="0" kern="0" spc="-30" dirty="0">
                          <a:solidFill>
                            <a:schemeClr val="tx1"/>
                          </a:solidFill>
                          <a:effectLst/>
                          <a:latin typeface="華康儷楷書" panose="03000509000000000000" pitchFamily="65" charset="-120"/>
                          <a:ea typeface="華康儷楷書" panose="03000509000000000000" pitchFamily="65" charset="-120"/>
                        </a:rPr>
                        <a:t>甄選學校進行競賽及證照審查</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9586967"/>
                  </a:ext>
                </a:extLst>
              </a:tr>
              <a:tr h="293750">
                <a:tc>
                  <a:txBody>
                    <a:bodyPr/>
                    <a:lstStyle/>
                    <a:p>
                      <a:pPr>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各校自訂【詳見招生學校甄選辦法】</a:t>
                      </a:r>
                      <a:endParaRPr lang="zh-TW" sz="1600" b="0" kern="100">
                        <a:solidFill>
                          <a:schemeClr val="tx1"/>
                        </a:solidFill>
                        <a:effectLst/>
                        <a:latin typeface="華康儷楷書" panose="03000509000000000000" pitchFamily="65" charset="-120"/>
                        <a:ea typeface="華康儷楷書" panose="03000509000000000000" pitchFamily="65" charset="-120"/>
                      </a:endParaRPr>
                    </a:p>
                    <a:p>
                      <a:pPr>
                        <a:spcAft>
                          <a:spcPts val="0"/>
                        </a:spcAft>
                      </a:pPr>
                      <a:r>
                        <a:rPr lang="en-US" sz="1600" b="0" kern="0" spc="-50">
                          <a:solidFill>
                            <a:schemeClr val="tx1"/>
                          </a:solidFill>
                          <a:effectLst/>
                          <a:latin typeface="華康儷楷書" panose="03000509000000000000" pitchFamily="65" charset="-120"/>
                          <a:ea typeface="華康儷楷書" panose="03000509000000000000" pitchFamily="65" charset="-120"/>
                        </a:rPr>
                        <a:t>112.7.10 (</a:t>
                      </a:r>
                      <a:r>
                        <a:rPr lang="zh-TW" sz="1600" b="0" kern="0" spc="-30">
                          <a:solidFill>
                            <a:schemeClr val="tx1"/>
                          </a:solidFill>
                          <a:effectLst/>
                          <a:latin typeface="華康儷楷書" panose="03000509000000000000" pitchFamily="65" charset="-120"/>
                          <a:ea typeface="華康儷楷書" panose="03000509000000000000" pitchFamily="65" charset="-120"/>
                        </a:rPr>
                        <a:t>星期</a:t>
                      </a:r>
                      <a:r>
                        <a:rPr lang="zh-TW" sz="1600" b="0" kern="0" spc="-50">
                          <a:solidFill>
                            <a:schemeClr val="tx1"/>
                          </a:solidFill>
                          <a:effectLst/>
                          <a:latin typeface="華康儷楷書" panose="03000509000000000000" pitchFamily="65" charset="-120"/>
                          <a:ea typeface="華康儷楷書" panose="03000509000000000000" pitchFamily="65" charset="-120"/>
                        </a:rPr>
                        <a:t>一</a:t>
                      </a:r>
                      <a:r>
                        <a:rPr lang="en-US" sz="1600" b="0" kern="0" spc="-50">
                          <a:solidFill>
                            <a:schemeClr val="tx1"/>
                          </a:solidFill>
                          <a:effectLst/>
                          <a:latin typeface="華康儷楷書" panose="03000509000000000000" pitchFamily="65" charset="-120"/>
                          <a:ea typeface="華康儷楷書" panose="03000509000000000000" pitchFamily="65" charset="-120"/>
                        </a:rPr>
                        <a:t>)10:00</a:t>
                      </a:r>
                      <a:r>
                        <a:rPr lang="zh-TW" sz="1600" b="0" kern="0" spc="-50">
                          <a:solidFill>
                            <a:schemeClr val="tx1"/>
                          </a:solidFill>
                          <a:effectLst/>
                          <a:latin typeface="華康儷楷書" panose="03000509000000000000" pitchFamily="65" charset="-120"/>
                          <a:ea typeface="華康儷楷書" panose="03000509000000000000" pitchFamily="65" charset="-120"/>
                        </a:rPr>
                        <a:t>前</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本委員會網站提供考生查詢甄選總成績單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6414087"/>
                  </a:ext>
                </a:extLst>
              </a:tr>
              <a:tr h="293750">
                <a:tc>
                  <a:txBody>
                    <a:bodyPr/>
                    <a:lstStyle/>
                    <a:p>
                      <a:pPr>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各校自訂【詳見招生學校甄選辦法】</a:t>
                      </a:r>
                      <a:endParaRPr lang="zh-TW" sz="1600" b="0" kern="100">
                        <a:solidFill>
                          <a:schemeClr val="tx1"/>
                        </a:solidFill>
                        <a:effectLst/>
                        <a:latin typeface="華康儷楷書" panose="03000509000000000000" pitchFamily="65" charset="-120"/>
                        <a:ea typeface="華康儷楷書" panose="03000509000000000000" pitchFamily="65" charset="-120"/>
                      </a:endParaRPr>
                    </a:p>
                    <a:p>
                      <a:pPr>
                        <a:spcAft>
                          <a:spcPts val="0"/>
                        </a:spcAft>
                      </a:pPr>
                      <a:r>
                        <a:rPr lang="en-US" sz="1600" b="0" kern="100" spc="-50">
                          <a:solidFill>
                            <a:schemeClr val="tx1"/>
                          </a:solidFill>
                          <a:effectLst/>
                          <a:latin typeface="華康儷楷書" panose="03000509000000000000" pitchFamily="65" charset="-120"/>
                          <a:ea typeface="華康儷楷書" panose="03000509000000000000" pitchFamily="65" charset="-120"/>
                        </a:rPr>
                        <a:t>112.7.11 (</a:t>
                      </a:r>
                      <a:r>
                        <a:rPr lang="zh-TW" sz="1600" b="0" kern="100" spc="-50">
                          <a:solidFill>
                            <a:schemeClr val="tx1"/>
                          </a:solidFill>
                          <a:effectLst/>
                          <a:latin typeface="華康儷楷書" panose="03000509000000000000" pitchFamily="65" charset="-120"/>
                          <a:ea typeface="華康儷楷書" panose="03000509000000000000" pitchFamily="65" charset="-120"/>
                        </a:rPr>
                        <a:t>星期二</a:t>
                      </a:r>
                      <a:r>
                        <a:rPr lang="en-US" sz="1600" b="0" kern="100" spc="-50">
                          <a:solidFill>
                            <a:schemeClr val="tx1"/>
                          </a:solidFill>
                          <a:effectLst/>
                          <a:latin typeface="華康儷楷書" panose="03000509000000000000" pitchFamily="65" charset="-120"/>
                          <a:ea typeface="華康儷楷書" panose="03000509000000000000" pitchFamily="65" charset="-120"/>
                        </a:rPr>
                        <a:t>) 12:00</a:t>
                      </a:r>
                      <a:r>
                        <a:rPr lang="zh-TW" sz="1600" b="0" kern="100" spc="-50">
                          <a:solidFill>
                            <a:schemeClr val="tx1"/>
                          </a:solidFill>
                          <a:effectLst/>
                          <a:latin typeface="華康儷楷書" panose="03000509000000000000" pitchFamily="65" charset="-120"/>
                          <a:ea typeface="華康儷楷書" panose="03000509000000000000" pitchFamily="65" charset="-120"/>
                        </a:rPr>
                        <a:t>前</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第二階段甄選總成績複查</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含競賽、證照審查結果複查</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6866390"/>
                  </a:ext>
                </a:extLst>
              </a:tr>
              <a:tr h="293750">
                <a:tc>
                  <a:txBody>
                    <a:bodyPr/>
                    <a:lstStyle/>
                    <a:p>
                      <a:pPr>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各校自訂【詳見招生學校甄選辦法】</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a:spcAft>
                          <a:spcPts val="0"/>
                        </a:spcAft>
                      </a:pPr>
                      <a:r>
                        <a:rPr lang="en-US" sz="1600" b="0" kern="0" spc="-50" dirty="0">
                          <a:solidFill>
                            <a:schemeClr val="tx1"/>
                          </a:solidFill>
                          <a:effectLst/>
                          <a:latin typeface="華康儷楷書" panose="03000509000000000000" pitchFamily="65" charset="-120"/>
                          <a:ea typeface="華康儷楷書" panose="03000509000000000000" pitchFamily="65" charset="-120"/>
                        </a:rPr>
                        <a:t>112.7.12 (</a:t>
                      </a:r>
                      <a:r>
                        <a:rPr lang="zh-TW" sz="1600" b="0" kern="0" spc="-30" dirty="0">
                          <a:solidFill>
                            <a:schemeClr val="tx1"/>
                          </a:solidFill>
                          <a:effectLst/>
                          <a:latin typeface="華康儷楷書" panose="03000509000000000000" pitchFamily="65" charset="-120"/>
                          <a:ea typeface="華康儷楷書" panose="03000509000000000000" pitchFamily="65" charset="-120"/>
                        </a:rPr>
                        <a:t>星期</a:t>
                      </a:r>
                      <a:r>
                        <a:rPr lang="zh-TW" sz="1600" b="0" kern="0" spc="-50" dirty="0">
                          <a:solidFill>
                            <a:schemeClr val="tx1"/>
                          </a:solidFill>
                          <a:effectLst/>
                          <a:latin typeface="華康儷楷書" panose="03000509000000000000" pitchFamily="65" charset="-120"/>
                          <a:ea typeface="華康儷楷書" panose="03000509000000000000" pitchFamily="65" charset="-120"/>
                        </a:rPr>
                        <a:t>三</a:t>
                      </a:r>
                      <a:r>
                        <a:rPr lang="en-US" sz="1600" b="0" kern="0" spc="-50" dirty="0">
                          <a:solidFill>
                            <a:schemeClr val="tx1"/>
                          </a:solidFill>
                          <a:effectLst/>
                          <a:latin typeface="華康儷楷書" panose="03000509000000000000" pitchFamily="65" charset="-120"/>
                          <a:ea typeface="華康儷楷書" panose="03000509000000000000" pitchFamily="65" charset="-120"/>
                        </a:rPr>
                        <a:t>)10:00</a:t>
                      </a:r>
                      <a:r>
                        <a:rPr lang="zh-TW" sz="1600" b="0" kern="0" spc="-50" dirty="0">
                          <a:solidFill>
                            <a:schemeClr val="tx1"/>
                          </a:solidFill>
                          <a:effectLst/>
                          <a:latin typeface="華康儷楷書" panose="03000509000000000000" pitchFamily="65" charset="-120"/>
                          <a:ea typeface="華康儷楷書" panose="03000509000000000000" pitchFamily="65" charset="-120"/>
                        </a:rPr>
                        <a:t>前</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1.</a:t>
                      </a:r>
                      <a:r>
                        <a:rPr lang="zh-TW" sz="1600" b="0" kern="0" spc="-30" dirty="0">
                          <a:solidFill>
                            <a:schemeClr val="tx1"/>
                          </a:solidFill>
                          <a:effectLst/>
                          <a:latin typeface="華康儷楷書" panose="03000509000000000000" pitchFamily="65" charset="-120"/>
                          <a:ea typeface="華康儷楷書" panose="03000509000000000000" pitchFamily="65" charset="-120"/>
                        </a:rPr>
                        <a:t>各甄選學校網站公告錄取正</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備</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取生名單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p>
                      <a:pPr algn="just">
                        <a:spcAft>
                          <a:spcPts val="0"/>
                        </a:spcAft>
                      </a:pPr>
                      <a:r>
                        <a:rPr lang="en-US" sz="1600" b="0" kern="0" spc="-30" dirty="0">
                          <a:solidFill>
                            <a:schemeClr val="tx1"/>
                          </a:solidFill>
                          <a:effectLst/>
                          <a:latin typeface="華康儷楷書" panose="03000509000000000000" pitchFamily="65" charset="-120"/>
                          <a:ea typeface="華康儷楷書" panose="03000509000000000000" pitchFamily="65" charset="-120"/>
                        </a:rPr>
                        <a:t>2.</a:t>
                      </a:r>
                      <a:r>
                        <a:rPr lang="zh-TW" sz="1600" b="0" kern="0" spc="-30" dirty="0">
                          <a:solidFill>
                            <a:schemeClr val="tx1"/>
                          </a:solidFill>
                          <a:effectLst/>
                          <a:latin typeface="華康儷楷書" panose="03000509000000000000" pitchFamily="65" charset="-120"/>
                          <a:ea typeface="華康儷楷書" panose="03000509000000000000" pitchFamily="65" charset="-120"/>
                        </a:rPr>
                        <a:t>本委員會網站亦提供考生查詢</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0957789"/>
                  </a:ext>
                </a:extLst>
              </a:tr>
              <a:tr h="293750">
                <a:tc>
                  <a:txBody>
                    <a:bodyPr/>
                    <a:lstStyle/>
                    <a:p>
                      <a:pPr>
                        <a:spcAft>
                          <a:spcPts val="0"/>
                        </a:spcAft>
                      </a:pPr>
                      <a:r>
                        <a:rPr lang="zh-TW" sz="1600" b="0" kern="0" spc="-30">
                          <a:solidFill>
                            <a:schemeClr val="tx1"/>
                          </a:solidFill>
                          <a:effectLst/>
                          <a:latin typeface="華康儷楷書" panose="03000509000000000000" pitchFamily="65" charset="-120"/>
                          <a:ea typeface="華康儷楷書" panose="03000509000000000000" pitchFamily="65" charset="-120"/>
                        </a:rPr>
                        <a:t>各校自訂【詳見招生學校甄選辦法】</a:t>
                      </a:r>
                      <a:endParaRPr lang="zh-TW" sz="1600" b="0" kern="100">
                        <a:solidFill>
                          <a:schemeClr val="tx1"/>
                        </a:solidFill>
                        <a:effectLst/>
                        <a:latin typeface="華康儷楷書" panose="03000509000000000000" pitchFamily="65" charset="-120"/>
                        <a:ea typeface="華康儷楷書" panose="03000509000000000000" pitchFamily="65" charset="-120"/>
                      </a:endParaRPr>
                    </a:p>
                    <a:p>
                      <a:pPr>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112.7.13 (</a:t>
                      </a:r>
                      <a:r>
                        <a:rPr lang="zh-TW" sz="1600" b="0" kern="0" spc="-30">
                          <a:solidFill>
                            <a:schemeClr val="tx1"/>
                          </a:solidFill>
                          <a:effectLst/>
                          <a:latin typeface="華康儷楷書" panose="03000509000000000000" pitchFamily="65" charset="-120"/>
                          <a:ea typeface="華康儷楷書" panose="03000509000000000000" pitchFamily="65" charset="-120"/>
                        </a:rPr>
                        <a:t>星期四</a:t>
                      </a:r>
                      <a:r>
                        <a:rPr lang="en-US" sz="1600" b="0" kern="0" spc="-30">
                          <a:solidFill>
                            <a:schemeClr val="tx1"/>
                          </a:solidFill>
                          <a:effectLst/>
                          <a:latin typeface="華康儷楷書" panose="03000509000000000000" pitchFamily="65" charset="-120"/>
                          <a:ea typeface="華康儷楷書" panose="03000509000000000000" pitchFamily="65" charset="-120"/>
                        </a:rPr>
                        <a:t>) 12:00</a:t>
                      </a:r>
                      <a:r>
                        <a:rPr lang="zh-TW" sz="1600" b="0" kern="0" spc="-30">
                          <a:solidFill>
                            <a:schemeClr val="tx1"/>
                          </a:solidFill>
                          <a:effectLst/>
                          <a:latin typeface="華康儷楷書" panose="03000509000000000000" pitchFamily="65" charset="-120"/>
                          <a:ea typeface="華康儷楷書" panose="03000509000000000000" pitchFamily="65" charset="-120"/>
                        </a:rPr>
                        <a:t>前</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甄選正</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備</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取結果複查</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7621346"/>
                  </a:ext>
                </a:extLst>
              </a:tr>
              <a:tr h="235001">
                <a:tc>
                  <a:txBody>
                    <a:bodyPr/>
                    <a:lstStyle/>
                    <a:p>
                      <a:pPr algn="just">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112.7.12 (</a:t>
                      </a:r>
                      <a:r>
                        <a:rPr lang="zh-TW" sz="1600" b="0" kern="0" spc="-30">
                          <a:solidFill>
                            <a:schemeClr val="tx1"/>
                          </a:solidFill>
                          <a:effectLst/>
                          <a:latin typeface="華康儷楷書" panose="03000509000000000000" pitchFamily="65" charset="-120"/>
                          <a:ea typeface="華康儷楷書" panose="03000509000000000000" pitchFamily="65" charset="-120"/>
                        </a:rPr>
                        <a:t>星期三</a:t>
                      </a:r>
                      <a:r>
                        <a:rPr lang="en-US" sz="1600" b="0" kern="0" spc="-30">
                          <a:solidFill>
                            <a:schemeClr val="tx1"/>
                          </a:solidFill>
                          <a:effectLst/>
                          <a:latin typeface="華康儷楷書" panose="03000509000000000000" pitchFamily="65" charset="-120"/>
                          <a:ea typeface="華康儷楷書" panose="03000509000000000000" pitchFamily="65" charset="-120"/>
                        </a:rPr>
                        <a:t>)10:00</a:t>
                      </a:r>
                      <a:r>
                        <a:rPr lang="zh-TW" sz="1600" b="0" kern="0" spc="-30">
                          <a:solidFill>
                            <a:schemeClr val="tx1"/>
                          </a:solidFill>
                          <a:effectLst/>
                          <a:latin typeface="華康儷楷書" panose="03000509000000000000" pitchFamily="65" charset="-120"/>
                          <a:ea typeface="華康儷楷書" panose="03000509000000000000" pitchFamily="65" charset="-120"/>
                        </a:rPr>
                        <a:t>起</a:t>
                      </a:r>
                      <a:endParaRPr lang="zh-TW" sz="1600" b="0" kern="100">
                        <a:solidFill>
                          <a:schemeClr val="tx1"/>
                        </a:solidFill>
                        <a:effectLst/>
                        <a:latin typeface="華康儷楷書" panose="03000509000000000000" pitchFamily="65" charset="-120"/>
                        <a:ea typeface="華康儷楷書" panose="03000509000000000000" pitchFamily="65" charset="-120"/>
                      </a:endParaRPr>
                    </a:p>
                    <a:p>
                      <a:pPr>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112.7.14 (</a:t>
                      </a:r>
                      <a:r>
                        <a:rPr lang="zh-TW" sz="1600" b="0" kern="0" spc="-30">
                          <a:solidFill>
                            <a:schemeClr val="tx1"/>
                          </a:solidFill>
                          <a:effectLst/>
                          <a:latin typeface="華康儷楷書" panose="03000509000000000000" pitchFamily="65" charset="-120"/>
                          <a:ea typeface="華康儷楷書" panose="03000509000000000000" pitchFamily="65" charset="-120"/>
                        </a:rPr>
                        <a:t>星期五</a:t>
                      </a:r>
                      <a:r>
                        <a:rPr lang="en-US" sz="1600" b="0" kern="0" spc="-30">
                          <a:solidFill>
                            <a:schemeClr val="tx1"/>
                          </a:solidFill>
                          <a:effectLst/>
                          <a:latin typeface="華康儷楷書" panose="03000509000000000000" pitchFamily="65" charset="-120"/>
                          <a:ea typeface="華康儷楷書" panose="03000509000000000000" pitchFamily="65" charset="-120"/>
                        </a:rPr>
                        <a:t>)17:00</a:t>
                      </a:r>
                      <a:r>
                        <a:rPr lang="zh-TW" sz="1600" b="0" kern="0" spc="-30">
                          <a:solidFill>
                            <a:schemeClr val="tx1"/>
                          </a:solidFill>
                          <a:effectLst/>
                          <a:latin typeface="華康儷楷書" panose="03000509000000000000" pitchFamily="65" charset="-120"/>
                          <a:ea typeface="華康儷楷書" panose="03000509000000000000" pitchFamily="65" charset="-120"/>
                        </a:rPr>
                        <a:t>止</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正</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備</a:t>
                      </a:r>
                      <a:r>
                        <a:rPr lang="en-US" sz="1600" b="0" kern="0" spc="-30" dirty="0">
                          <a:solidFill>
                            <a:schemeClr val="tx1"/>
                          </a:solidFill>
                          <a:effectLst/>
                          <a:latin typeface="華康儷楷書" panose="03000509000000000000" pitchFamily="65" charset="-120"/>
                          <a:ea typeface="華康儷楷書" panose="03000509000000000000" pitchFamily="65" charset="-120"/>
                        </a:rPr>
                        <a:t>)</a:t>
                      </a:r>
                      <a:r>
                        <a:rPr lang="zh-TW" sz="1600" b="0" kern="0" spc="-30" dirty="0">
                          <a:solidFill>
                            <a:schemeClr val="tx1"/>
                          </a:solidFill>
                          <a:effectLst/>
                          <a:latin typeface="華康儷楷書" panose="03000509000000000000" pitchFamily="65" charset="-120"/>
                          <a:ea typeface="華康儷楷書" panose="03000509000000000000" pitchFamily="65" charset="-120"/>
                        </a:rPr>
                        <a:t>取生至本委員會網站登記就讀志願序</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462919"/>
                  </a:ext>
                </a:extLst>
              </a:tr>
              <a:tr h="117500">
                <a:tc>
                  <a:txBody>
                    <a:bodyPr/>
                    <a:lstStyle/>
                    <a:p>
                      <a:pPr algn="just">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112.7.18 (</a:t>
                      </a:r>
                      <a:r>
                        <a:rPr lang="zh-TW" sz="1600" b="0" kern="0" spc="-30">
                          <a:solidFill>
                            <a:schemeClr val="tx1"/>
                          </a:solidFill>
                          <a:effectLst/>
                          <a:latin typeface="華康儷楷書" panose="03000509000000000000" pitchFamily="65" charset="-120"/>
                          <a:ea typeface="華康儷楷書" panose="03000509000000000000" pitchFamily="65" charset="-120"/>
                        </a:rPr>
                        <a:t>星期二</a:t>
                      </a:r>
                      <a:r>
                        <a:rPr lang="en-US" sz="1600" b="0" kern="0" spc="-30">
                          <a:solidFill>
                            <a:schemeClr val="tx1"/>
                          </a:solidFill>
                          <a:effectLst/>
                          <a:latin typeface="華康儷楷書" panose="03000509000000000000" pitchFamily="65" charset="-120"/>
                          <a:ea typeface="華康儷楷書" panose="03000509000000000000" pitchFamily="65" charset="-120"/>
                        </a:rPr>
                        <a:t>)10:00</a:t>
                      </a:r>
                      <a:r>
                        <a:rPr lang="zh-TW" sz="1600" b="0" kern="0" spc="-30">
                          <a:solidFill>
                            <a:schemeClr val="tx1"/>
                          </a:solidFill>
                          <a:effectLst/>
                          <a:latin typeface="華康儷楷書" panose="03000509000000000000" pitchFamily="65" charset="-120"/>
                          <a:ea typeface="華康儷楷書" panose="03000509000000000000" pitchFamily="65" charset="-120"/>
                        </a:rPr>
                        <a:t>起</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就讀志願序統一分發放榜</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5090300"/>
                  </a:ext>
                </a:extLst>
              </a:tr>
              <a:tr h="117500">
                <a:tc>
                  <a:txBody>
                    <a:bodyPr/>
                    <a:lstStyle/>
                    <a:p>
                      <a:pPr algn="just">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112.7.19 (</a:t>
                      </a:r>
                      <a:r>
                        <a:rPr lang="zh-TW" sz="1600" b="0" kern="0" spc="-30">
                          <a:solidFill>
                            <a:schemeClr val="tx1"/>
                          </a:solidFill>
                          <a:effectLst/>
                          <a:latin typeface="華康儷楷書" panose="03000509000000000000" pitchFamily="65" charset="-120"/>
                          <a:ea typeface="華康儷楷書" panose="03000509000000000000" pitchFamily="65" charset="-120"/>
                        </a:rPr>
                        <a:t>星期三</a:t>
                      </a:r>
                      <a:r>
                        <a:rPr lang="en-US" sz="1600" b="0" kern="0" spc="-30">
                          <a:solidFill>
                            <a:schemeClr val="tx1"/>
                          </a:solidFill>
                          <a:effectLst/>
                          <a:latin typeface="華康儷楷書" panose="03000509000000000000" pitchFamily="65" charset="-120"/>
                          <a:ea typeface="華康儷楷書" panose="03000509000000000000" pitchFamily="65" charset="-120"/>
                        </a:rPr>
                        <a:t>)12:00</a:t>
                      </a:r>
                      <a:r>
                        <a:rPr lang="zh-TW" sz="1600" b="0" kern="0" spc="-30">
                          <a:solidFill>
                            <a:schemeClr val="tx1"/>
                          </a:solidFill>
                          <a:effectLst/>
                          <a:latin typeface="華康儷楷書" panose="03000509000000000000" pitchFamily="65" charset="-120"/>
                          <a:ea typeface="華康儷楷書" panose="03000509000000000000" pitchFamily="65" charset="-120"/>
                        </a:rPr>
                        <a:t>前</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就讀志願序統一分發結果複查</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765265"/>
                  </a:ext>
                </a:extLst>
              </a:tr>
              <a:tr h="235001">
                <a:tc>
                  <a:txBody>
                    <a:bodyPr/>
                    <a:lstStyle/>
                    <a:p>
                      <a:pPr algn="just">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112.7.20 (</a:t>
                      </a:r>
                      <a:r>
                        <a:rPr lang="zh-TW" sz="1600" b="0" kern="0" spc="-30">
                          <a:solidFill>
                            <a:schemeClr val="tx1"/>
                          </a:solidFill>
                          <a:effectLst/>
                          <a:latin typeface="華康儷楷書" panose="03000509000000000000" pitchFamily="65" charset="-120"/>
                          <a:ea typeface="華康儷楷書" panose="03000509000000000000" pitchFamily="65" charset="-120"/>
                        </a:rPr>
                        <a:t>星期四</a:t>
                      </a:r>
                      <a:r>
                        <a:rPr lang="en-US" sz="1600" b="0" kern="0" spc="-30">
                          <a:solidFill>
                            <a:schemeClr val="tx1"/>
                          </a:solidFill>
                          <a:effectLst/>
                          <a:latin typeface="華康儷楷書" panose="03000509000000000000" pitchFamily="65" charset="-120"/>
                          <a:ea typeface="華康儷楷書" panose="03000509000000000000" pitchFamily="65" charset="-120"/>
                        </a:rPr>
                        <a:t>)10:00</a:t>
                      </a:r>
                      <a:r>
                        <a:rPr lang="zh-TW" sz="1600" b="0" kern="0" spc="-30">
                          <a:solidFill>
                            <a:schemeClr val="tx1"/>
                          </a:solidFill>
                          <a:effectLst/>
                          <a:latin typeface="華康儷楷書" panose="03000509000000000000" pitchFamily="65" charset="-120"/>
                          <a:ea typeface="華康儷楷書" panose="03000509000000000000" pitchFamily="65" charset="-120"/>
                        </a:rPr>
                        <a:t>起</a:t>
                      </a:r>
                      <a:endParaRPr lang="zh-TW" sz="1600" b="0" kern="100">
                        <a:solidFill>
                          <a:schemeClr val="tx1"/>
                        </a:solidFill>
                        <a:effectLst/>
                        <a:latin typeface="華康儷楷書" panose="03000509000000000000" pitchFamily="65" charset="-120"/>
                        <a:ea typeface="華康儷楷書" panose="03000509000000000000" pitchFamily="65" charset="-120"/>
                      </a:endParaRPr>
                    </a:p>
                    <a:p>
                      <a:pPr algn="just">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112.7.24 (</a:t>
                      </a:r>
                      <a:r>
                        <a:rPr lang="zh-TW" sz="1600" b="0" kern="0" spc="-30">
                          <a:solidFill>
                            <a:schemeClr val="tx1"/>
                          </a:solidFill>
                          <a:effectLst/>
                          <a:latin typeface="華康儷楷書" panose="03000509000000000000" pitchFamily="65" charset="-120"/>
                          <a:ea typeface="華康儷楷書" panose="03000509000000000000" pitchFamily="65" charset="-120"/>
                        </a:rPr>
                        <a:t>星期一</a:t>
                      </a:r>
                      <a:r>
                        <a:rPr lang="en-US" sz="1600" b="0" kern="0" spc="-30">
                          <a:solidFill>
                            <a:schemeClr val="tx1"/>
                          </a:solidFill>
                          <a:effectLst/>
                          <a:latin typeface="華康儷楷書" panose="03000509000000000000" pitchFamily="65" charset="-120"/>
                          <a:ea typeface="華康儷楷書" panose="03000509000000000000" pitchFamily="65" charset="-120"/>
                        </a:rPr>
                        <a:t>)12:00</a:t>
                      </a:r>
                      <a:r>
                        <a:rPr lang="zh-TW" sz="1600" b="0" kern="0" spc="-30">
                          <a:solidFill>
                            <a:schemeClr val="tx1"/>
                          </a:solidFill>
                          <a:effectLst/>
                          <a:latin typeface="華康儷楷書" panose="03000509000000000000" pitchFamily="65" charset="-120"/>
                          <a:ea typeface="華康儷楷書" panose="03000509000000000000" pitchFamily="65" charset="-120"/>
                        </a:rPr>
                        <a:t>前</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分發錄取生依分發錄取學校所定報到時間及方式辦理報到手續</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6518066"/>
                  </a:ext>
                </a:extLst>
              </a:tr>
              <a:tr h="117500">
                <a:tc>
                  <a:txBody>
                    <a:bodyPr/>
                    <a:lstStyle/>
                    <a:p>
                      <a:pPr algn="just">
                        <a:spcAft>
                          <a:spcPts val="0"/>
                        </a:spcAft>
                      </a:pPr>
                      <a:r>
                        <a:rPr lang="en-US" sz="1600" b="0" kern="0" spc="-30">
                          <a:solidFill>
                            <a:schemeClr val="tx1"/>
                          </a:solidFill>
                          <a:effectLst/>
                          <a:latin typeface="華康儷楷書" panose="03000509000000000000" pitchFamily="65" charset="-120"/>
                          <a:ea typeface="華康儷楷書" panose="03000509000000000000" pitchFamily="65" charset="-120"/>
                        </a:rPr>
                        <a:t>112.7.24 (</a:t>
                      </a:r>
                      <a:r>
                        <a:rPr lang="zh-TW" sz="1600" b="0" kern="0" spc="-30">
                          <a:solidFill>
                            <a:schemeClr val="tx1"/>
                          </a:solidFill>
                          <a:effectLst/>
                          <a:latin typeface="華康儷楷書" panose="03000509000000000000" pitchFamily="65" charset="-120"/>
                          <a:ea typeface="華康儷楷書" panose="03000509000000000000" pitchFamily="65" charset="-120"/>
                        </a:rPr>
                        <a:t>星期一</a:t>
                      </a:r>
                      <a:r>
                        <a:rPr lang="en-US" sz="1600" b="0" kern="0" spc="-30">
                          <a:solidFill>
                            <a:schemeClr val="tx1"/>
                          </a:solidFill>
                          <a:effectLst/>
                          <a:latin typeface="華康儷楷書" panose="03000509000000000000" pitchFamily="65" charset="-120"/>
                          <a:ea typeface="華康儷楷書" panose="03000509000000000000" pitchFamily="65" charset="-120"/>
                        </a:rPr>
                        <a:t>)17:00</a:t>
                      </a:r>
                      <a:r>
                        <a:rPr lang="zh-TW" sz="1600" b="0" kern="0" spc="-30">
                          <a:solidFill>
                            <a:schemeClr val="tx1"/>
                          </a:solidFill>
                          <a:effectLst/>
                          <a:latin typeface="華康儷楷書" panose="03000509000000000000" pitchFamily="65" charset="-120"/>
                          <a:ea typeface="華康儷楷書" panose="03000509000000000000" pitchFamily="65" charset="-120"/>
                        </a:rPr>
                        <a:t>前</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TW" sz="1600" b="0" kern="0" spc="-30" dirty="0">
                          <a:solidFill>
                            <a:schemeClr val="tx1"/>
                          </a:solidFill>
                          <a:effectLst/>
                          <a:latin typeface="華康儷楷書" panose="03000509000000000000" pitchFamily="65" charset="-120"/>
                          <a:ea typeface="華康儷楷書" panose="03000509000000000000" pitchFamily="65" charset="-120"/>
                        </a:rPr>
                        <a:t>各甄選學校向本委員會函告分發錄取生未報到名單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24365" marR="243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5628861"/>
                  </a:ext>
                </a:extLst>
              </a:tr>
            </a:tbl>
          </a:graphicData>
        </a:graphic>
      </p:graphicFrame>
    </p:spTree>
    <p:extLst>
      <p:ext uri="{BB962C8B-B14F-4D97-AF65-F5344CB8AC3E}">
        <p14:creationId xmlns:p14="http://schemas.microsoft.com/office/powerpoint/2010/main" val="172670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標題 1"/>
          <p:cNvSpPr txBox="1">
            <a:spLocks/>
          </p:cNvSpPr>
          <p:nvPr/>
        </p:nvSpPr>
        <p:spPr bwMode="auto">
          <a:xfrm>
            <a:off x="0" y="61362"/>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en-US" altLang="zh-TW" b="1" dirty="0" smtClean="0">
                <a:solidFill>
                  <a:prstClr val="black"/>
                </a:solidFill>
                <a:latin typeface="Book Antiqua" panose="02040602050305030304" pitchFamily="18" charset="0"/>
                <a:ea typeface="華康儷楷書" panose="03000509000000000000" pitchFamily="65" charset="-120"/>
              </a:rPr>
              <a:t>112</a:t>
            </a:r>
            <a:r>
              <a:rPr lang="zh-TW" altLang="en-US" b="1" dirty="0" smtClean="0">
                <a:solidFill>
                  <a:prstClr val="black"/>
                </a:solidFill>
                <a:latin typeface="Book Antiqua" panose="02040602050305030304" pitchFamily="18" charset="0"/>
                <a:ea typeface="華康儷楷書" panose="03000509000000000000" pitchFamily="65" charset="-120"/>
              </a:rPr>
              <a:t>學年度甄選入學試</a:t>
            </a:r>
            <a:r>
              <a:rPr lang="zh-TW" altLang="en-US" b="1" dirty="0">
                <a:solidFill>
                  <a:prstClr val="black"/>
                </a:solidFill>
                <a:latin typeface="Book Antiqua" panose="02040602050305030304" pitchFamily="18" charset="0"/>
                <a:ea typeface="華康儷楷書" panose="03000509000000000000" pitchFamily="65" charset="-120"/>
              </a:rPr>
              <a:t>務作業流程</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26</a:t>
            </a:fld>
            <a:endParaRPr lang="en-US" altLang="zh-TW"/>
          </a:p>
        </p:txBody>
      </p:sp>
      <p:sp>
        <p:nvSpPr>
          <p:cNvPr id="48" name="矩形 47"/>
          <p:cNvSpPr/>
          <p:nvPr/>
        </p:nvSpPr>
        <p:spPr>
          <a:xfrm>
            <a:off x="935894" y="1062473"/>
            <a:ext cx="1082348" cy="523220"/>
          </a:xfrm>
          <a:prstGeom prst="rect">
            <a:avLst/>
          </a:prstGeom>
          <a:noFill/>
          <a:ln>
            <a:noFill/>
          </a:ln>
        </p:spPr>
        <p:txBody>
          <a:bodyPr wrap="none">
            <a:spAutoFit/>
          </a:bodyPr>
          <a:lstStyle/>
          <a:p>
            <a:r>
              <a:rPr lang="en-US" altLang="zh-TW" sz="2800" dirty="0" smtClean="0">
                <a:latin typeface="Book Antiqua" panose="02040602050305030304" pitchFamily="18" charset="0"/>
                <a:ea typeface="華康儷楷書" panose="03000509000000000000" pitchFamily="65" charset="-120"/>
                <a:cs typeface="華康儷楷書" panose="03000509000000000000" pitchFamily="65" charset="-120"/>
              </a:rPr>
              <a:t>112</a:t>
            </a:r>
            <a:r>
              <a:rPr lang="zh-TW" altLang="en-US" sz="2800" dirty="0" smtClean="0">
                <a:latin typeface="Book Antiqua" panose="02040602050305030304" pitchFamily="18" charset="0"/>
                <a:ea typeface="華康儷楷書" panose="03000509000000000000" pitchFamily="65" charset="-120"/>
                <a:cs typeface="華康儷楷書" panose="03000509000000000000" pitchFamily="65" charset="-120"/>
              </a:rPr>
              <a:t>年</a:t>
            </a:r>
            <a:endParaRPr lang="zh-TW" altLang="en-US" sz="2800" dirty="0">
              <a:latin typeface="Book Antiqua" panose="02040602050305030304" pitchFamily="18" charset="0"/>
              <a:ea typeface="華康儷楷書" panose="03000509000000000000" pitchFamily="65" charset="-120"/>
              <a:cs typeface="華康儷楷書" panose="03000509000000000000" pitchFamily="65" charset="-120"/>
            </a:endParaRPr>
          </a:p>
        </p:txBody>
      </p:sp>
      <p:grpSp>
        <p:nvGrpSpPr>
          <p:cNvPr id="68" name="群組 67"/>
          <p:cNvGrpSpPr/>
          <p:nvPr/>
        </p:nvGrpSpPr>
        <p:grpSpPr>
          <a:xfrm>
            <a:off x="1702744" y="1852070"/>
            <a:ext cx="646331" cy="4818887"/>
            <a:chOff x="458609" y="1775870"/>
            <a:chExt cx="646331" cy="4818887"/>
          </a:xfrm>
        </p:grpSpPr>
        <p:grpSp>
          <p:nvGrpSpPr>
            <p:cNvPr id="46" name="群組 45"/>
            <p:cNvGrpSpPr/>
            <p:nvPr/>
          </p:nvGrpSpPr>
          <p:grpSpPr>
            <a:xfrm>
              <a:off x="458609" y="1775870"/>
              <a:ext cx="646331" cy="4818887"/>
              <a:chOff x="1205230" y="1775870"/>
              <a:chExt cx="646331" cy="4818887"/>
            </a:xfrm>
          </p:grpSpPr>
          <p:sp>
            <p:nvSpPr>
              <p:cNvPr id="5" name="文字方塊 4"/>
              <p:cNvSpPr txBox="1"/>
              <p:nvPr/>
            </p:nvSpPr>
            <p:spPr>
              <a:xfrm>
                <a:off x="1297563" y="2605548"/>
                <a:ext cx="461665" cy="3989209"/>
              </a:xfrm>
              <a:prstGeom prst="rect">
                <a:avLst/>
              </a:prstGeom>
              <a:noFill/>
              <a:ln>
                <a:noFill/>
              </a:ln>
            </p:spPr>
            <p:txBody>
              <a:bodyPr vert="eaVert" wrap="square">
                <a:spAutoFit/>
              </a:bodyPr>
              <a:lstStyle/>
              <a:p>
                <a:pPr>
                  <a:defRPr/>
                </a:pPr>
                <a:r>
                  <a:rPr lang="zh-TW" altLang="en-US" dirty="0">
                    <a:solidFill>
                      <a:srgbClr val="C00000"/>
                    </a:solidFill>
                    <a:latin typeface="華康儷楷書" panose="03000509000000000000" pitchFamily="65" charset="-120"/>
                    <a:ea typeface="華康儷楷書" panose="03000509000000000000" pitchFamily="65" charset="-120"/>
                    <a:cs typeface="華康儷楷書" panose="03000509000000000000" pitchFamily="65" charset="-120"/>
                  </a:rPr>
                  <a:t>考生報名資格及身分審查</a:t>
                </a:r>
              </a:p>
            </p:txBody>
          </p:sp>
          <p:sp>
            <p:nvSpPr>
              <p:cNvPr id="16" name="矩形 15"/>
              <p:cNvSpPr/>
              <p:nvPr/>
            </p:nvSpPr>
            <p:spPr>
              <a:xfrm>
                <a:off x="1205230" y="1775870"/>
                <a:ext cx="646331" cy="646331"/>
              </a:xfrm>
              <a:prstGeom prst="rect">
                <a:avLst/>
              </a:prstGeom>
              <a:solidFill>
                <a:srgbClr val="DEEBF7"/>
              </a:solidFill>
              <a:ln>
                <a:noFill/>
              </a:ln>
            </p:spPr>
            <p:txBody>
              <a:bodyPr wrap="none">
                <a:spAutoFit/>
              </a:bodyPr>
              <a:lstStyle/>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4/20</a:t>
                </a:r>
              </a:p>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5/3</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47" name="流程圖: 抽選 46"/>
            <p:cNvSpPr/>
            <p:nvPr/>
          </p:nvSpPr>
          <p:spPr>
            <a:xfrm>
              <a:off x="707425"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0" name="群組 69"/>
          <p:cNvGrpSpPr/>
          <p:nvPr/>
        </p:nvGrpSpPr>
        <p:grpSpPr>
          <a:xfrm>
            <a:off x="3112718" y="1852070"/>
            <a:ext cx="646331" cy="4818887"/>
            <a:chOff x="2854354" y="1775870"/>
            <a:chExt cx="646331" cy="4818887"/>
          </a:xfrm>
        </p:grpSpPr>
        <p:grpSp>
          <p:nvGrpSpPr>
            <p:cNvPr id="44" name="群組 43"/>
            <p:cNvGrpSpPr/>
            <p:nvPr/>
          </p:nvGrpSpPr>
          <p:grpSpPr>
            <a:xfrm>
              <a:off x="2854354" y="1775870"/>
              <a:ext cx="646331" cy="4818887"/>
              <a:chOff x="2657708" y="1775870"/>
              <a:chExt cx="646331" cy="4818887"/>
            </a:xfrm>
          </p:grpSpPr>
          <p:sp>
            <p:nvSpPr>
              <p:cNvPr id="42" name="文字方塊 41"/>
              <p:cNvSpPr txBox="1"/>
              <p:nvPr/>
            </p:nvSpPr>
            <p:spPr>
              <a:xfrm>
                <a:off x="2785028" y="2605548"/>
                <a:ext cx="461665" cy="3989209"/>
              </a:xfrm>
              <a:prstGeom prst="rect">
                <a:avLst/>
              </a:prstGeom>
              <a:noFill/>
              <a:ln>
                <a:noFill/>
              </a:ln>
            </p:spPr>
            <p:txBody>
              <a:bodyPr vert="eaVert" wrap="square">
                <a:spAutoFit/>
              </a:bodyPr>
              <a:lstStyle/>
              <a:p>
                <a:pPr>
                  <a:defRPr/>
                </a:pPr>
                <a:r>
                  <a:rPr lang="zh-TW" altLang="en-US"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就讀學校提供</a:t>
                </a:r>
                <a:r>
                  <a:rPr lang="zh-TW" altLang="en-US" dirty="0">
                    <a:solidFill>
                      <a:srgbClr val="0000FF"/>
                    </a:solidFill>
                    <a:latin typeface="華康儷楷書" panose="03000509000000000000" pitchFamily="65" charset="-120"/>
                    <a:ea typeface="華康儷楷書" panose="03000509000000000000" pitchFamily="65" charset="-120"/>
                  </a:rPr>
                  <a:t>第六學期</a:t>
                </a:r>
                <a:r>
                  <a:rPr lang="en-US" altLang="zh-TW" dirty="0">
                    <a:solidFill>
                      <a:srgbClr val="0000FF"/>
                    </a:solidFill>
                    <a:latin typeface="華康儷楷書" panose="03000509000000000000" pitchFamily="65" charset="-120"/>
                    <a:ea typeface="華康儷楷書" panose="03000509000000000000" pitchFamily="65" charset="-120"/>
                  </a:rPr>
                  <a:t>PDF</a:t>
                </a:r>
                <a:r>
                  <a:rPr lang="zh-TW" altLang="en-US" dirty="0">
                    <a:solidFill>
                      <a:srgbClr val="0000FF"/>
                    </a:solidFill>
                    <a:latin typeface="華康儷楷書" panose="03000509000000000000" pitchFamily="65" charset="-120"/>
                    <a:ea typeface="華康儷楷書" panose="03000509000000000000" pitchFamily="65" charset="-120"/>
                  </a:rPr>
                  <a:t>修課紀錄</a:t>
                </a:r>
              </a:p>
            </p:txBody>
          </p:sp>
          <p:sp>
            <p:nvSpPr>
              <p:cNvPr id="26" name="矩形 25"/>
              <p:cNvSpPr/>
              <p:nvPr/>
            </p:nvSpPr>
            <p:spPr>
              <a:xfrm>
                <a:off x="2657708" y="1775870"/>
                <a:ext cx="646331" cy="646331"/>
              </a:xfrm>
              <a:prstGeom prst="rect">
                <a:avLst/>
              </a:prstGeom>
              <a:solidFill>
                <a:srgbClr val="DEEBF7"/>
              </a:solidFill>
              <a:ln>
                <a:noFill/>
              </a:ln>
            </p:spPr>
            <p:txBody>
              <a:bodyPr wrap="none">
                <a:spAutoFit/>
              </a:bodyPr>
              <a:lstStyle/>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5/11</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5/17</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50" name="流程圖: 抽選 49"/>
            <p:cNvSpPr/>
            <p:nvPr/>
          </p:nvSpPr>
          <p:spPr>
            <a:xfrm>
              <a:off x="3123474"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1" name="群組 70"/>
          <p:cNvGrpSpPr/>
          <p:nvPr/>
        </p:nvGrpSpPr>
        <p:grpSpPr>
          <a:xfrm>
            <a:off x="918888" y="1849275"/>
            <a:ext cx="725200" cy="4451681"/>
            <a:chOff x="3619157" y="1775870"/>
            <a:chExt cx="717320" cy="4451681"/>
          </a:xfrm>
        </p:grpSpPr>
        <p:grpSp>
          <p:nvGrpSpPr>
            <p:cNvPr id="41" name="群組 40"/>
            <p:cNvGrpSpPr/>
            <p:nvPr/>
          </p:nvGrpSpPr>
          <p:grpSpPr>
            <a:xfrm>
              <a:off x="3619157" y="1775870"/>
              <a:ext cx="717320" cy="4451681"/>
              <a:chOff x="3402844" y="1775870"/>
              <a:chExt cx="717320" cy="4451681"/>
            </a:xfrm>
          </p:grpSpPr>
          <p:sp>
            <p:nvSpPr>
              <p:cNvPr id="6" name="文字方塊 5"/>
              <p:cNvSpPr txBox="1"/>
              <p:nvPr/>
            </p:nvSpPr>
            <p:spPr>
              <a:xfrm>
                <a:off x="3402844" y="2602753"/>
                <a:ext cx="717320" cy="3624798"/>
              </a:xfrm>
              <a:prstGeom prst="rect">
                <a:avLst/>
              </a:prstGeom>
              <a:no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zh-TW"/>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TW" altLang="en-US" dirty="0">
                    <a:solidFill>
                      <a:srgbClr val="C00000"/>
                    </a:solidFill>
                    <a:latin typeface="華康儷楷書" panose="03000509000000000000" pitchFamily="65" charset="-120"/>
                    <a:ea typeface="華康儷楷書" panose="03000509000000000000" pitchFamily="65" charset="-120"/>
                  </a:rPr>
                  <a:t>考生學習歷程中央資料庫釋出資料</a:t>
                </a:r>
                <a:r>
                  <a:rPr lang="en-US" altLang="zh-TW" dirty="0">
                    <a:solidFill>
                      <a:srgbClr val="C00000"/>
                    </a:solidFill>
                    <a:latin typeface="華康儷楷書" panose="03000509000000000000" pitchFamily="65" charset="-120"/>
                    <a:ea typeface="華康儷楷書" panose="03000509000000000000" pitchFamily="65" charset="-120"/>
                  </a:rPr>
                  <a:t>(</a:t>
                </a:r>
                <a:r>
                  <a:rPr lang="zh-TW" altLang="en-US" dirty="0">
                    <a:solidFill>
                      <a:srgbClr val="C00000"/>
                    </a:solidFill>
                    <a:latin typeface="華康儷楷書" panose="03000509000000000000" pitchFamily="65" charset="-120"/>
                    <a:ea typeface="華康儷楷書" panose="03000509000000000000" pitchFamily="65" charset="-120"/>
                  </a:rPr>
                  <a:t>檔案</a:t>
                </a:r>
                <a:r>
                  <a:rPr lang="en-US" altLang="zh-TW" dirty="0">
                    <a:solidFill>
                      <a:srgbClr val="C00000"/>
                    </a:solidFill>
                    <a:latin typeface="華康儷楷書" panose="03000509000000000000" pitchFamily="65" charset="-120"/>
                    <a:ea typeface="華康儷楷書" panose="03000509000000000000" pitchFamily="65" charset="-120"/>
                  </a:rPr>
                  <a:t>)</a:t>
                </a:r>
                <a:r>
                  <a:rPr lang="zh-TW" altLang="en-US" dirty="0" smtClean="0">
                    <a:solidFill>
                      <a:srgbClr val="C00000"/>
                    </a:solidFill>
                    <a:latin typeface="華康儷楷書" panose="03000509000000000000" pitchFamily="65" charset="-120"/>
                    <a:ea typeface="華康儷楷書" panose="03000509000000000000" pitchFamily="65" charset="-120"/>
                  </a:rPr>
                  <a:t>查看系統開放及疑義處理</a:t>
                </a:r>
                <a:endParaRPr lang="en-US" altLang="zh-TW" dirty="0">
                  <a:solidFill>
                    <a:srgbClr val="C00000"/>
                  </a:solidFill>
                  <a:latin typeface="華康儷楷書" panose="03000509000000000000" pitchFamily="65" charset="-120"/>
                  <a:ea typeface="華康儷楷書" panose="03000509000000000000" pitchFamily="65" charset="-120"/>
                </a:endParaRPr>
              </a:p>
            </p:txBody>
          </p:sp>
          <p:sp>
            <p:nvSpPr>
              <p:cNvPr id="27" name="矩形 26"/>
              <p:cNvSpPr/>
              <p:nvPr/>
            </p:nvSpPr>
            <p:spPr>
              <a:xfrm>
                <a:off x="3438082" y="1775870"/>
                <a:ext cx="646331" cy="646331"/>
              </a:xfrm>
              <a:prstGeom prst="rect">
                <a:avLst/>
              </a:prstGeom>
              <a:solidFill>
                <a:srgbClr val="DEEBF7"/>
              </a:solidFill>
              <a:ln>
                <a:noFill/>
              </a:ln>
            </p:spPr>
            <p:txBody>
              <a:bodyPr wrap="none">
                <a:spAutoFit/>
              </a:bodyPr>
              <a:lstStyle/>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4/13</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4/19</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51" name="流程圖: 抽選 50"/>
            <p:cNvSpPr/>
            <p:nvPr/>
          </p:nvSpPr>
          <p:spPr>
            <a:xfrm>
              <a:off x="3938726"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2" name="群組 71"/>
          <p:cNvGrpSpPr/>
          <p:nvPr/>
        </p:nvGrpSpPr>
        <p:grpSpPr>
          <a:xfrm>
            <a:off x="3817705" y="1852070"/>
            <a:ext cx="646331" cy="4818887"/>
            <a:chOff x="4439774" y="1775870"/>
            <a:chExt cx="646331" cy="4818887"/>
          </a:xfrm>
        </p:grpSpPr>
        <p:grpSp>
          <p:nvGrpSpPr>
            <p:cNvPr id="40" name="群組 39"/>
            <p:cNvGrpSpPr/>
            <p:nvPr/>
          </p:nvGrpSpPr>
          <p:grpSpPr>
            <a:xfrm>
              <a:off x="4439774" y="1775870"/>
              <a:ext cx="646331" cy="4818887"/>
              <a:chOff x="4439774" y="1775870"/>
              <a:chExt cx="646331" cy="4818887"/>
            </a:xfrm>
          </p:grpSpPr>
          <p:sp>
            <p:nvSpPr>
              <p:cNvPr id="65" name="文字方塊 64"/>
              <p:cNvSpPr txBox="1"/>
              <p:nvPr/>
            </p:nvSpPr>
            <p:spPr>
              <a:xfrm>
                <a:off x="4532107" y="2605548"/>
                <a:ext cx="461665" cy="3989209"/>
              </a:xfrm>
              <a:prstGeom prst="rect">
                <a:avLst/>
              </a:prstGeom>
              <a:no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defPPr>
                  <a:defRPr lang="zh-TW"/>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TW" altLang="zh-TW" dirty="0">
                    <a:solidFill>
                      <a:srgbClr val="0000FF"/>
                    </a:solidFill>
                    <a:latin typeface="華康儷楷書" panose="03000509000000000000" pitchFamily="65" charset="-120"/>
                    <a:ea typeface="華康儷楷書" panose="03000509000000000000" pitchFamily="65" charset="-120"/>
                  </a:rPr>
                  <a:t>考生確認</a:t>
                </a:r>
                <a:r>
                  <a:rPr lang="zh-TW" altLang="en-US" dirty="0">
                    <a:solidFill>
                      <a:srgbClr val="0000FF"/>
                    </a:solidFill>
                    <a:latin typeface="華康儷楷書" panose="03000509000000000000" pitchFamily="65" charset="-120"/>
                    <a:ea typeface="華康儷楷書" panose="03000509000000000000" pitchFamily="65" charset="-120"/>
                  </a:rPr>
                  <a:t>第六學期</a:t>
                </a:r>
                <a:r>
                  <a:rPr lang="en-US" altLang="zh-TW" dirty="0">
                    <a:solidFill>
                      <a:srgbClr val="0000FF"/>
                    </a:solidFill>
                    <a:latin typeface="華康儷楷書" panose="03000509000000000000" pitchFamily="65" charset="-120"/>
                    <a:ea typeface="華康儷楷書" panose="03000509000000000000" pitchFamily="65" charset="-120"/>
                  </a:rPr>
                  <a:t>PDF</a:t>
                </a:r>
                <a:r>
                  <a:rPr lang="zh-TW" altLang="en-US" dirty="0">
                    <a:solidFill>
                      <a:srgbClr val="0000FF"/>
                    </a:solidFill>
                    <a:latin typeface="華康儷楷書" panose="03000509000000000000" pitchFamily="65" charset="-120"/>
                    <a:ea typeface="華康儷楷書" panose="03000509000000000000" pitchFamily="65" charset="-120"/>
                  </a:rPr>
                  <a:t>修課紀錄</a:t>
                </a:r>
              </a:p>
            </p:txBody>
          </p:sp>
          <p:sp>
            <p:nvSpPr>
              <p:cNvPr id="28" name="矩形 27"/>
              <p:cNvSpPr/>
              <p:nvPr/>
            </p:nvSpPr>
            <p:spPr>
              <a:xfrm>
                <a:off x="4439774" y="1775870"/>
                <a:ext cx="646331" cy="646331"/>
              </a:xfrm>
              <a:prstGeom prst="rect">
                <a:avLst/>
              </a:prstGeom>
              <a:solidFill>
                <a:srgbClr val="DEEBF7"/>
              </a:solidFill>
              <a:ln>
                <a:noFill/>
              </a:ln>
            </p:spPr>
            <p:txBody>
              <a:bodyPr wrap="none">
                <a:spAutoFit/>
              </a:bodyPr>
              <a:lstStyle/>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5/18</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5/22</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52" name="流程圖: 抽選 51"/>
            <p:cNvSpPr/>
            <p:nvPr/>
          </p:nvSpPr>
          <p:spPr>
            <a:xfrm>
              <a:off x="4711752"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3" name="群組 72"/>
          <p:cNvGrpSpPr/>
          <p:nvPr/>
        </p:nvGrpSpPr>
        <p:grpSpPr>
          <a:xfrm>
            <a:off x="6639323" y="1849275"/>
            <a:ext cx="581447" cy="4821682"/>
            <a:chOff x="5286547" y="1773075"/>
            <a:chExt cx="581447" cy="4821682"/>
          </a:xfrm>
        </p:grpSpPr>
        <p:grpSp>
          <p:nvGrpSpPr>
            <p:cNvPr id="39" name="群組 38"/>
            <p:cNvGrpSpPr/>
            <p:nvPr/>
          </p:nvGrpSpPr>
          <p:grpSpPr>
            <a:xfrm>
              <a:off x="5286547" y="1773075"/>
              <a:ext cx="581447" cy="4821682"/>
              <a:chOff x="5286547" y="1773075"/>
              <a:chExt cx="581447" cy="4821682"/>
            </a:xfrm>
          </p:grpSpPr>
          <p:sp>
            <p:nvSpPr>
              <p:cNvPr id="25" name="文字方塊 24"/>
              <p:cNvSpPr txBox="1"/>
              <p:nvPr/>
            </p:nvSpPr>
            <p:spPr>
              <a:xfrm>
                <a:off x="5321172" y="2605548"/>
                <a:ext cx="461665" cy="3989209"/>
              </a:xfrm>
              <a:prstGeom prst="rect">
                <a:avLst/>
              </a:prstGeom>
              <a:noFill/>
              <a:ln>
                <a:noFill/>
              </a:ln>
            </p:spPr>
            <p:txBody>
              <a:bodyPr vert="eaVert" wrap="square">
                <a:spAutoFit/>
              </a:bodyPr>
              <a:lstStyle/>
              <a:p>
                <a:pPr>
                  <a:defRPr/>
                </a:pPr>
                <a:r>
                  <a:rPr lang="zh-TW" altLang="en-US"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rPr>
                  <a:t>第一階段篩選公告</a:t>
                </a:r>
              </a:p>
            </p:txBody>
          </p:sp>
          <p:sp>
            <p:nvSpPr>
              <p:cNvPr id="30" name="矩形 29"/>
              <p:cNvSpPr/>
              <p:nvPr/>
            </p:nvSpPr>
            <p:spPr>
              <a:xfrm>
                <a:off x="5286547" y="1773075"/>
                <a:ext cx="581447" cy="623797"/>
              </a:xfrm>
              <a:prstGeom prst="rect">
                <a:avLst/>
              </a:prstGeom>
              <a:solidFill>
                <a:srgbClr val="DEEBF7"/>
              </a:solidFill>
              <a:ln>
                <a:noFill/>
              </a:ln>
            </p:spPr>
            <p:txBody>
              <a:bodyPr wrap="none" anchor="ctr" anchorCtr="0">
                <a:noAutofit/>
              </a:bodyPr>
              <a:lstStyle/>
              <a:p>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6/2</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53" name="流程圖: 抽選 52"/>
            <p:cNvSpPr/>
            <p:nvPr/>
          </p:nvSpPr>
          <p:spPr>
            <a:xfrm>
              <a:off x="5500517"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4" name="群組 73"/>
          <p:cNvGrpSpPr/>
          <p:nvPr/>
        </p:nvGrpSpPr>
        <p:grpSpPr>
          <a:xfrm>
            <a:off x="7279426" y="1849274"/>
            <a:ext cx="1172116" cy="4822397"/>
            <a:chOff x="6006378" y="1773074"/>
            <a:chExt cx="1172116" cy="4822397"/>
          </a:xfrm>
        </p:grpSpPr>
        <p:grpSp>
          <p:nvGrpSpPr>
            <p:cNvPr id="38" name="群組 37"/>
            <p:cNvGrpSpPr/>
            <p:nvPr/>
          </p:nvGrpSpPr>
          <p:grpSpPr>
            <a:xfrm>
              <a:off x="6006378" y="1773074"/>
              <a:ext cx="1172116" cy="4822397"/>
              <a:chOff x="6006378" y="1773074"/>
              <a:chExt cx="1172116" cy="4822397"/>
            </a:xfrm>
          </p:grpSpPr>
          <p:sp>
            <p:nvSpPr>
              <p:cNvPr id="7" name="文字方塊 6"/>
              <p:cNvSpPr txBox="1"/>
              <p:nvPr/>
            </p:nvSpPr>
            <p:spPr>
              <a:xfrm>
                <a:off x="6223104" y="2602753"/>
                <a:ext cx="738664" cy="3992718"/>
              </a:xfrm>
              <a:prstGeom prst="rect">
                <a:avLst/>
              </a:prstGeom>
              <a:noFill/>
              <a:ln>
                <a:noFill/>
              </a:ln>
            </p:spPr>
            <p:txBody>
              <a:bodyPr vert="eaVert" wrap="square">
                <a:spAutoFit/>
              </a:bodyPr>
              <a:lstStyle>
                <a:defPPr>
                  <a:defRPr lang="zh-TW"/>
                </a:defPPr>
                <a:lvl1pPr algn="ctr">
                  <a:defRPr>
                    <a:latin typeface="+mn-ea"/>
                    <a:ea typeface="+mn-ea"/>
                    <a:cs typeface="華康儷楷書" panose="03000509000000000000" pitchFamily="65" charset="-120"/>
                  </a:defRPr>
                </a:lvl1pPr>
              </a:lstStyle>
              <a:p>
                <a:pPr algn="l"/>
                <a:r>
                  <a:rPr lang="en-US" altLang="zh-TW" dirty="0">
                    <a:solidFill>
                      <a:srgbClr val="C00000"/>
                    </a:solidFill>
                    <a:latin typeface="華康儷楷書" panose="03000509000000000000" pitchFamily="65" charset="-120"/>
                    <a:ea typeface="華康儷楷書" panose="03000509000000000000" pitchFamily="65" charset="-120"/>
                  </a:rPr>
                  <a:t>(</a:t>
                </a:r>
                <a:r>
                  <a:rPr lang="zh-TW" altLang="en-US" dirty="0">
                    <a:solidFill>
                      <a:srgbClr val="C00000"/>
                    </a:solidFill>
                    <a:latin typeface="華康儷楷書" panose="03000509000000000000" pitchFamily="65" charset="-120"/>
                    <a:ea typeface="華康儷楷書" panose="03000509000000000000" pitchFamily="65" charset="-120"/>
                  </a:rPr>
                  <a:t>含繳費及學習歷程備審資料上傳作業</a:t>
                </a:r>
                <a:r>
                  <a:rPr lang="en-US" altLang="zh-TW" dirty="0">
                    <a:solidFill>
                      <a:srgbClr val="C00000"/>
                    </a:solidFill>
                    <a:latin typeface="華康儷楷書" panose="03000509000000000000" pitchFamily="65" charset="-120"/>
                    <a:ea typeface="華康儷楷書" panose="03000509000000000000" pitchFamily="65" charset="-120"/>
                  </a:rPr>
                  <a:t>)</a:t>
                </a:r>
                <a:r>
                  <a:rPr lang="zh-TW" altLang="en-US" dirty="0">
                    <a:solidFill>
                      <a:srgbClr val="C00000"/>
                    </a:solidFill>
                    <a:latin typeface="華康儷楷書" panose="03000509000000000000" pitchFamily="65" charset="-120"/>
                    <a:ea typeface="華康儷楷書" panose="03000509000000000000" pitchFamily="65" charset="-120"/>
                  </a:rPr>
                  <a:t>第二階段報名</a:t>
                </a:r>
                <a:endParaRPr lang="en-US" altLang="zh-TW" dirty="0">
                  <a:solidFill>
                    <a:srgbClr val="C00000"/>
                  </a:solidFill>
                  <a:latin typeface="華康儷楷書" panose="03000509000000000000" pitchFamily="65" charset="-120"/>
                  <a:ea typeface="華康儷楷書" panose="03000509000000000000" pitchFamily="65" charset="-120"/>
                </a:endParaRPr>
              </a:p>
            </p:txBody>
          </p:sp>
          <p:sp>
            <p:nvSpPr>
              <p:cNvPr id="31" name="矩形 30"/>
              <p:cNvSpPr/>
              <p:nvPr/>
            </p:nvSpPr>
            <p:spPr>
              <a:xfrm>
                <a:off x="6006378" y="1773074"/>
                <a:ext cx="1172116" cy="625295"/>
              </a:xfrm>
              <a:prstGeom prst="rect">
                <a:avLst/>
              </a:prstGeom>
              <a:solidFill>
                <a:srgbClr val="DEEBF7"/>
              </a:solidFill>
              <a:ln>
                <a:noFill/>
              </a:ln>
            </p:spPr>
            <p:txBody>
              <a:bodyPr wrap="none" anchor="ctr" anchorCtr="0">
                <a:noAutofit/>
              </a:bodyPr>
              <a:lstStyle/>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6/8</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起</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algn="ctr"/>
                <a:r>
                  <a:rPr lang="zh-TW" altLang="en-US" sz="1100" dirty="0">
                    <a:latin typeface="華康儷楷書" panose="03000509000000000000" pitchFamily="65" charset="-120"/>
                    <a:ea typeface="華康儷楷書" panose="03000509000000000000" pitchFamily="65" charset="-120"/>
                    <a:cs typeface="華康儷楷書" panose="03000509000000000000" pitchFamily="65" charset="-120"/>
                  </a:rPr>
                  <a:t>截止日</a:t>
                </a:r>
                <a:r>
                  <a:rPr lang="zh-TW" altLang="zh-TW" sz="1100" dirty="0">
                    <a:latin typeface="華康儷楷書" panose="03000509000000000000" pitchFamily="65" charset="-120"/>
                    <a:ea typeface="華康儷楷書" panose="03000509000000000000" pitchFamily="65" charset="-120"/>
                    <a:cs typeface="華康儷楷書" panose="03000509000000000000" pitchFamily="65" charset="-120"/>
                  </a:rPr>
                  <a:t>各校自訂</a:t>
                </a:r>
                <a:endParaRPr lang="zh-TW" altLang="en-US" sz="110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54" name="流程圖: 抽選 53"/>
            <p:cNvSpPr/>
            <p:nvPr/>
          </p:nvSpPr>
          <p:spPr>
            <a:xfrm>
              <a:off x="6573885"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5" name="群組 74"/>
          <p:cNvGrpSpPr/>
          <p:nvPr/>
        </p:nvGrpSpPr>
        <p:grpSpPr>
          <a:xfrm>
            <a:off x="8510198" y="1852070"/>
            <a:ext cx="646331" cy="4818887"/>
            <a:chOff x="7291751" y="1775870"/>
            <a:chExt cx="646331" cy="4818887"/>
          </a:xfrm>
        </p:grpSpPr>
        <p:grpSp>
          <p:nvGrpSpPr>
            <p:cNvPr id="23" name="群組 22"/>
            <p:cNvGrpSpPr/>
            <p:nvPr/>
          </p:nvGrpSpPr>
          <p:grpSpPr>
            <a:xfrm>
              <a:off x="7291751" y="1775870"/>
              <a:ext cx="646331" cy="4818887"/>
              <a:chOff x="7291751" y="1775870"/>
              <a:chExt cx="646331" cy="4818887"/>
            </a:xfrm>
          </p:grpSpPr>
          <p:sp>
            <p:nvSpPr>
              <p:cNvPr id="9" name="文字方塊 8"/>
              <p:cNvSpPr txBox="1"/>
              <p:nvPr/>
            </p:nvSpPr>
            <p:spPr>
              <a:xfrm>
                <a:off x="7384084" y="2605548"/>
                <a:ext cx="461665" cy="3989209"/>
              </a:xfrm>
              <a:prstGeom prst="rect">
                <a:avLst/>
              </a:prstGeom>
              <a:noFill/>
              <a:ln>
                <a:noFill/>
              </a:ln>
            </p:spPr>
            <p:txBody>
              <a:bodyPr vert="eaVert" wrap="square">
                <a:spAutoFit/>
              </a:bodyPr>
              <a:lstStyle/>
              <a:p>
                <a:pPr>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a:t>
                </a:r>
              </a:p>
            </p:txBody>
          </p:sp>
          <p:sp>
            <p:nvSpPr>
              <p:cNvPr id="32" name="矩形 31"/>
              <p:cNvSpPr/>
              <p:nvPr/>
            </p:nvSpPr>
            <p:spPr>
              <a:xfrm>
                <a:off x="7291751" y="1775870"/>
                <a:ext cx="646331" cy="646331"/>
              </a:xfrm>
              <a:prstGeom prst="rect">
                <a:avLst/>
              </a:prstGeom>
              <a:solidFill>
                <a:srgbClr val="DEEBF7"/>
              </a:solidFill>
              <a:ln>
                <a:noFill/>
              </a:ln>
            </p:spPr>
            <p:txBody>
              <a:bodyPr wrap="none">
                <a:spAutoFit/>
              </a:bodyPr>
              <a:lstStyle/>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6/21</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7/9</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55" name="流程圖: 抽選 54"/>
            <p:cNvSpPr/>
            <p:nvPr/>
          </p:nvSpPr>
          <p:spPr>
            <a:xfrm>
              <a:off x="7550563"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21" name="直線接點 20"/>
          <p:cNvCxnSpPr/>
          <p:nvPr/>
        </p:nvCxnSpPr>
        <p:spPr>
          <a:xfrm>
            <a:off x="939383" y="2605161"/>
            <a:ext cx="10977401"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80" name="群組 79"/>
          <p:cNvGrpSpPr/>
          <p:nvPr/>
        </p:nvGrpSpPr>
        <p:grpSpPr>
          <a:xfrm>
            <a:off x="9181084" y="1849274"/>
            <a:ext cx="771835" cy="4664563"/>
            <a:chOff x="8155499" y="2043097"/>
            <a:chExt cx="972952" cy="4386829"/>
          </a:xfrm>
        </p:grpSpPr>
        <p:grpSp>
          <p:nvGrpSpPr>
            <p:cNvPr id="22" name="群組 21"/>
            <p:cNvGrpSpPr/>
            <p:nvPr/>
          </p:nvGrpSpPr>
          <p:grpSpPr>
            <a:xfrm>
              <a:off x="8155499" y="2043097"/>
              <a:ext cx="972952" cy="4386829"/>
              <a:chOff x="8155499" y="2043097"/>
              <a:chExt cx="972952" cy="4386829"/>
            </a:xfrm>
          </p:grpSpPr>
          <p:sp>
            <p:nvSpPr>
              <p:cNvPr id="10" name="文字方塊 9"/>
              <p:cNvSpPr txBox="1"/>
              <p:nvPr/>
            </p:nvSpPr>
            <p:spPr>
              <a:xfrm>
                <a:off x="8155499" y="2837813"/>
                <a:ext cx="581962" cy="3592113"/>
              </a:xfrm>
              <a:prstGeom prst="rect">
                <a:avLst/>
              </a:prstGeom>
              <a:noFill/>
              <a:ln>
                <a:noFill/>
              </a:ln>
            </p:spPr>
            <p:txBody>
              <a:bodyPr vert="eaVert" wrap="square">
                <a:spAutoFit/>
              </a:bodyPr>
              <a:lstStyle/>
              <a:p>
                <a:pPr>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甄選總成績公告</a:t>
                </a:r>
              </a:p>
            </p:txBody>
          </p:sp>
          <p:sp>
            <p:nvSpPr>
              <p:cNvPr id="11" name="文字方塊 10"/>
              <p:cNvSpPr txBox="1"/>
              <p:nvPr/>
            </p:nvSpPr>
            <p:spPr>
              <a:xfrm>
                <a:off x="8546486" y="2839311"/>
                <a:ext cx="581965" cy="3516092"/>
              </a:xfrm>
              <a:prstGeom prst="rect">
                <a:avLst/>
              </a:prstGeom>
              <a:noFill/>
              <a:ln>
                <a:noFill/>
              </a:ln>
            </p:spPr>
            <p:txBody>
              <a:bodyPr vert="eaVert" wrap="square">
                <a:spAutoFit/>
              </a:bodyPr>
              <a:lstStyle/>
              <a:p>
                <a:pPr>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正備取生名單公告</a:t>
                </a:r>
              </a:p>
            </p:txBody>
          </p:sp>
          <p:sp>
            <p:nvSpPr>
              <p:cNvPr id="33" name="矩形 32"/>
              <p:cNvSpPr/>
              <p:nvPr/>
            </p:nvSpPr>
            <p:spPr>
              <a:xfrm>
                <a:off x="8202778" y="2043097"/>
                <a:ext cx="814747" cy="607848"/>
              </a:xfrm>
              <a:prstGeom prst="rect">
                <a:avLst/>
              </a:prstGeom>
              <a:solidFill>
                <a:srgbClr val="DEEBF7"/>
              </a:solidFill>
              <a:ln>
                <a:noFill/>
              </a:ln>
            </p:spPr>
            <p:txBody>
              <a:bodyPr wrap="none">
                <a:spAutoFit/>
              </a:bodyPr>
              <a:lstStyle/>
              <a:p>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各</a:t>
                </a:r>
                <a:r>
                  <a:rPr lang="zh-TW"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校</a:t>
                </a:r>
                <a:endPar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r>
                  <a:rPr lang="zh-TW"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自訂</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56" name="流程圖: 抽選 55"/>
            <p:cNvSpPr/>
            <p:nvPr/>
          </p:nvSpPr>
          <p:spPr>
            <a:xfrm>
              <a:off x="8357537" y="266801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流程圖: 抽選 56"/>
            <p:cNvSpPr/>
            <p:nvPr/>
          </p:nvSpPr>
          <p:spPr>
            <a:xfrm>
              <a:off x="8816760" y="266801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7" name="群組 76"/>
          <p:cNvGrpSpPr/>
          <p:nvPr/>
        </p:nvGrpSpPr>
        <p:grpSpPr>
          <a:xfrm>
            <a:off x="9920172" y="1852070"/>
            <a:ext cx="646331" cy="4818887"/>
            <a:chOff x="9233160" y="1775870"/>
            <a:chExt cx="646331" cy="4818887"/>
          </a:xfrm>
        </p:grpSpPr>
        <p:grpSp>
          <p:nvGrpSpPr>
            <p:cNvPr id="19" name="群組 18"/>
            <p:cNvGrpSpPr/>
            <p:nvPr/>
          </p:nvGrpSpPr>
          <p:grpSpPr>
            <a:xfrm>
              <a:off x="9233160" y="1775870"/>
              <a:ext cx="646331" cy="4818887"/>
              <a:chOff x="9233160" y="1775870"/>
              <a:chExt cx="646331" cy="4818887"/>
            </a:xfrm>
          </p:grpSpPr>
          <p:sp>
            <p:nvSpPr>
              <p:cNvPr id="12" name="文字方塊 11"/>
              <p:cNvSpPr txBox="1"/>
              <p:nvPr/>
            </p:nvSpPr>
            <p:spPr>
              <a:xfrm>
                <a:off x="9325493" y="2605548"/>
                <a:ext cx="461665" cy="3989209"/>
              </a:xfrm>
              <a:prstGeom prst="rect">
                <a:avLst/>
              </a:prstGeom>
              <a:noFill/>
              <a:ln>
                <a:noFill/>
              </a:ln>
            </p:spPr>
            <p:txBody>
              <a:bodyPr vert="eaVert" wrap="square">
                <a:spAutoFit/>
              </a:bodyPr>
              <a:lstStyle>
                <a:defPPr>
                  <a:defRPr lang="zh-TW"/>
                </a:defPPr>
                <a:lvl1pPr algn="ctr">
                  <a:defRPr>
                    <a:latin typeface="+mn-ea"/>
                    <a:ea typeface="+mn-ea"/>
                    <a:cs typeface="華康儷楷書" panose="03000509000000000000" pitchFamily="65" charset="-120"/>
                  </a:defRPr>
                </a:lvl1pPr>
              </a:lstStyle>
              <a:p>
                <a:pPr algn="l"/>
                <a:r>
                  <a:rPr lang="zh-TW" altLang="en-US" dirty="0">
                    <a:latin typeface="華康儷楷書" panose="03000509000000000000" pitchFamily="65" charset="-120"/>
                    <a:ea typeface="華康儷楷書" panose="03000509000000000000" pitchFamily="65" charset="-120"/>
                  </a:rPr>
                  <a:t>考生登記就讀志願序</a:t>
                </a:r>
              </a:p>
            </p:txBody>
          </p:sp>
          <p:sp>
            <p:nvSpPr>
              <p:cNvPr id="35" name="矩形 34"/>
              <p:cNvSpPr/>
              <p:nvPr/>
            </p:nvSpPr>
            <p:spPr>
              <a:xfrm>
                <a:off x="9233160" y="1775870"/>
                <a:ext cx="646331" cy="646331"/>
              </a:xfrm>
              <a:prstGeom prst="rect">
                <a:avLst/>
              </a:prstGeom>
              <a:solidFill>
                <a:srgbClr val="DEEBF7"/>
              </a:solidFill>
              <a:ln>
                <a:noFill/>
              </a:ln>
            </p:spPr>
            <p:txBody>
              <a:bodyPr wrap="none">
                <a:spAutoFit/>
              </a:bodyPr>
              <a:lstStyle/>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7/12</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7/14</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58" name="流程圖: 抽選 57"/>
            <p:cNvSpPr/>
            <p:nvPr/>
          </p:nvSpPr>
          <p:spPr>
            <a:xfrm>
              <a:off x="9497005"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8" name="群組 77"/>
          <p:cNvGrpSpPr/>
          <p:nvPr/>
        </p:nvGrpSpPr>
        <p:grpSpPr>
          <a:xfrm>
            <a:off x="10625159" y="1849274"/>
            <a:ext cx="646331" cy="4821683"/>
            <a:chOff x="9984089" y="1773074"/>
            <a:chExt cx="646331" cy="4821683"/>
          </a:xfrm>
        </p:grpSpPr>
        <p:grpSp>
          <p:nvGrpSpPr>
            <p:cNvPr id="18" name="群組 17"/>
            <p:cNvGrpSpPr/>
            <p:nvPr/>
          </p:nvGrpSpPr>
          <p:grpSpPr>
            <a:xfrm>
              <a:off x="9984089" y="1773074"/>
              <a:ext cx="646331" cy="4821683"/>
              <a:chOff x="9984089" y="1773074"/>
              <a:chExt cx="646331" cy="4821683"/>
            </a:xfrm>
          </p:grpSpPr>
          <p:sp>
            <p:nvSpPr>
              <p:cNvPr id="13" name="文字方塊 12"/>
              <p:cNvSpPr txBox="1"/>
              <p:nvPr/>
            </p:nvSpPr>
            <p:spPr>
              <a:xfrm>
                <a:off x="10076421" y="2605548"/>
                <a:ext cx="461665" cy="3989209"/>
              </a:xfrm>
              <a:prstGeom prst="rect">
                <a:avLst/>
              </a:prstGeom>
              <a:noFill/>
              <a:ln>
                <a:noFill/>
              </a:ln>
            </p:spPr>
            <p:txBody>
              <a:bodyPr vert="eaVert" wrap="square">
                <a:spAutoFit/>
              </a:bodyPr>
              <a:lstStyle>
                <a:defPPr>
                  <a:defRPr lang="zh-TW"/>
                </a:defPPr>
                <a:lvl1pPr algn="ctr">
                  <a:defRPr>
                    <a:latin typeface="微軟正黑體" panose="020B0604030504040204" pitchFamily="34" charset="-120"/>
                    <a:ea typeface="微軟正黑體" panose="020B0604030504040204" pitchFamily="34" charset="-120"/>
                  </a:defRPr>
                </a:lvl1pPr>
              </a:lstStyle>
              <a:p>
                <a:pPr algn="l"/>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就讀志願序統一分發</a:t>
                </a:r>
              </a:p>
            </p:txBody>
          </p:sp>
          <p:sp>
            <p:nvSpPr>
              <p:cNvPr id="36" name="矩形 35"/>
              <p:cNvSpPr/>
              <p:nvPr/>
            </p:nvSpPr>
            <p:spPr>
              <a:xfrm>
                <a:off x="9984089" y="1773074"/>
                <a:ext cx="646331" cy="632347"/>
              </a:xfrm>
              <a:prstGeom prst="rect">
                <a:avLst/>
              </a:prstGeom>
              <a:solidFill>
                <a:srgbClr val="DEEBF7"/>
              </a:solidFill>
              <a:ln>
                <a:noFill/>
              </a:ln>
            </p:spPr>
            <p:txBody>
              <a:bodyPr wrap="none" anchor="ctr" anchorCtr="0">
                <a:noAutofit/>
              </a:bodyPr>
              <a:lstStyle/>
              <a:p>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7/18</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59" name="流程圖: 抽選 58"/>
            <p:cNvSpPr/>
            <p:nvPr/>
          </p:nvSpPr>
          <p:spPr>
            <a:xfrm>
              <a:off x="10242718"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79" name="群組 78"/>
          <p:cNvGrpSpPr/>
          <p:nvPr/>
        </p:nvGrpSpPr>
        <p:grpSpPr>
          <a:xfrm>
            <a:off x="11330146" y="1852070"/>
            <a:ext cx="646331" cy="4818887"/>
            <a:chOff x="10792724" y="1775870"/>
            <a:chExt cx="646331" cy="4818887"/>
          </a:xfrm>
        </p:grpSpPr>
        <p:grpSp>
          <p:nvGrpSpPr>
            <p:cNvPr id="17" name="群組 16"/>
            <p:cNvGrpSpPr/>
            <p:nvPr/>
          </p:nvGrpSpPr>
          <p:grpSpPr>
            <a:xfrm>
              <a:off x="10792724" y="1775870"/>
              <a:ext cx="646331" cy="4818887"/>
              <a:chOff x="10792724" y="1775870"/>
              <a:chExt cx="646331" cy="4818887"/>
            </a:xfrm>
          </p:grpSpPr>
          <p:sp>
            <p:nvSpPr>
              <p:cNvPr id="14" name="文字方塊 13"/>
              <p:cNvSpPr txBox="1"/>
              <p:nvPr/>
            </p:nvSpPr>
            <p:spPr>
              <a:xfrm>
                <a:off x="10885057" y="2605548"/>
                <a:ext cx="461665" cy="3989209"/>
              </a:xfrm>
              <a:prstGeom prst="rect">
                <a:avLst/>
              </a:prstGeom>
              <a:noFill/>
              <a:ln>
                <a:noFill/>
              </a:ln>
            </p:spPr>
            <p:txBody>
              <a:bodyPr vert="eaVert" wrap="square">
                <a:spAutoFit/>
              </a:bodyPr>
              <a:lstStyle/>
              <a:p>
                <a:pPr>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分發錄取生報到</a:t>
                </a:r>
              </a:p>
            </p:txBody>
          </p:sp>
          <p:sp>
            <p:nvSpPr>
              <p:cNvPr id="37" name="矩形 36"/>
              <p:cNvSpPr/>
              <p:nvPr/>
            </p:nvSpPr>
            <p:spPr>
              <a:xfrm>
                <a:off x="10792724" y="1775870"/>
                <a:ext cx="646331" cy="646331"/>
              </a:xfrm>
              <a:prstGeom prst="rect">
                <a:avLst/>
              </a:prstGeom>
              <a:solidFill>
                <a:srgbClr val="DEEBF7"/>
              </a:solidFill>
              <a:ln>
                <a:noFill/>
              </a:ln>
            </p:spPr>
            <p:txBody>
              <a:bodyPr wrap="none">
                <a:spAutoFit/>
              </a:bodyPr>
              <a:lstStyle/>
              <a:p>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7/20</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7/24</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60" name="流程圖: 抽選 59"/>
            <p:cNvSpPr/>
            <p:nvPr/>
          </p:nvSpPr>
          <p:spPr>
            <a:xfrm>
              <a:off x="11031940"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9" name="群組 68"/>
          <p:cNvGrpSpPr/>
          <p:nvPr/>
        </p:nvGrpSpPr>
        <p:grpSpPr>
          <a:xfrm>
            <a:off x="2407731" y="1852070"/>
            <a:ext cx="646331" cy="4818887"/>
            <a:chOff x="2000719" y="1775870"/>
            <a:chExt cx="646331" cy="4818887"/>
          </a:xfrm>
        </p:grpSpPr>
        <p:grpSp>
          <p:nvGrpSpPr>
            <p:cNvPr id="45" name="群組 44"/>
            <p:cNvGrpSpPr/>
            <p:nvPr/>
          </p:nvGrpSpPr>
          <p:grpSpPr>
            <a:xfrm>
              <a:off x="2000719" y="1775870"/>
              <a:ext cx="646331" cy="4818887"/>
              <a:chOff x="2000719" y="1775870"/>
              <a:chExt cx="646331" cy="4818887"/>
            </a:xfrm>
          </p:grpSpPr>
          <p:sp>
            <p:nvSpPr>
              <p:cNvPr id="4" name="文字方塊 3"/>
              <p:cNvSpPr txBox="1"/>
              <p:nvPr/>
            </p:nvSpPr>
            <p:spPr>
              <a:xfrm>
                <a:off x="2093052" y="2605548"/>
                <a:ext cx="461665" cy="3989209"/>
              </a:xfrm>
              <a:prstGeom prst="rect">
                <a:avLst/>
              </a:prstGeom>
              <a:noFill/>
              <a:ln>
                <a:noFill/>
              </a:ln>
            </p:spPr>
            <p:txBody>
              <a:bodyPr vert="eaVert" wrap="square">
                <a:spAutoFit/>
              </a:bodyPr>
              <a:lstStyle/>
              <a:p>
                <a:pPr>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考生參加統一入學測驗考試</a:t>
                </a:r>
              </a:p>
            </p:txBody>
          </p:sp>
          <p:sp>
            <p:nvSpPr>
              <p:cNvPr id="24" name="矩形 23"/>
              <p:cNvSpPr/>
              <p:nvPr/>
            </p:nvSpPr>
            <p:spPr>
              <a:xfrm>
                <a:off x="2000719" y="1775870"/>
                <a:ext cx="646331" cy="646331"/>
              </a:xfrm>
              <a:prstGeom prst="rect">
                <a:avLst/>
              </a:prstGeom>
              <a:solidFill>
                <a:srgbClr val="DEEBF7"/>
              </a:solidFill>
              <a:ln>
                <a:noFill/>
              </a:ln>
            </p:spPr>
            <p:txBody>
              <a:bodyPr wrap="none">
                <a:spAutoFit/>
              </a:bodyPr>
              <a:lstStyle/>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4/29</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algn="ct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4</a:t>
                </a: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/30</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61" name="流程圖: 抽選 60"/>
            <p:cNvSpPr/>
            <p:nvPr/>
          </p:nvSpPr>
          <p:spPr>
            <a:xfrm>
              <a:off x="2252457"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4" name="群組 63"/>
          <p:cNvGrpSpPr/>
          <p:nvPr/>
        </p:nvGrpSpPr>
        <p:grpSpPr>
          <a:xfrm>
            <a:off x="5911153" y="1804643"/>
            <a:ext cx="669514" cy="4850432"/>
            <a:chOff x="1185887" y="1728443"/>
            <a:chExt cx="669514" cy="4850432"/>
          </a:xfrm>
        </p:grpSpPr>
        <p:sp>
          <p:nvSpPr>
            <p:cNvPr id="62" name="橢圓 61"/>
            <p:cNvSpPr/>
            <p:nvPr/>
          </p:nvSpPr>
          <p:spPr>
            <a:xfrm>
              <a:off x="1207401" y="1728443"/>
              <a:ext cx="648000" cy="6480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流程圖: 抽選 62"/>
            <p:cNvSpPr/>
            <p:nvPr/>
          </p:nvSpPr>
          <p:spPr>
            <a:xfrm flipV="1">
              <a:off x="1281276" y="2241176"/>
              <a:ext cx="513930" cy="251491"/>
            </a:xfrm>
            <a:prstGeom prst="flowChartExtra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p:nvSpPr>
          <p:spPr>
            <a:xfrm>
              <a:off x="1185887" y="1839311"/>
              <a:ext cx="646331" cy="369332"/>
            </a:xfrm>
            <a:prstGeom prst="rect">
              <a:avLst/>
            </a:prstGeom>
            <a:noFill/>
            <a:ln>
              <a:noFill/>
            </a:ln>
          </p:spPr>
          <p:txBody>
            <a:bodyPr wrap="none">
              <a:spAutoFit/>
            </a:bodyPr>
            <a:lstStyle/>
            <a:p>
              <a:r>
                <a:rPr lang="en-US" altLang="zh-TW" dirty="0">
                  <a:solidFill>
                    <a:schemeClr val="bg1"/>
                  </a:solidFill>
                  <a:latin typeface="華康儷楷書" panose="03000509000000000000" pitchFamily="65" charset="-120"/>
                  <a:ea typeface="華康儷楷書" panose="03000509000000000000" pitchFamily="65" charset="-120"/>
                  <a:cs typeface="華康儷楷書" panose="03000509000000000000" pitchFamily="65" charset="-120"/>
                </a:rPr>
                <a:t>5</a:t>
              </a:r>
              <a:r>
                <a:rPr lang="en-US" altLang="zh-TW" dirty="0" smtClean="0">
                  <a:solidFill>
                    <a:schemeClr val="bg1"/>
                  </a:solidFill>
                  <a:latin typeface="華康儷楷書" panose="03000509000000000000" pitchFamily="65" charset="-120"/>
                  <a:ea typeface="華康儷楷書" panose="03000509000000000000" pitchFamily="65" charset="-120"/>
                  <a:cs typeface="華康儷楷書" panose="03000509000000000000" pitchFamily="65" charset="-120"/>
                </a:rPr>
                <a:t>/26</a:t>
              </a:r>
              <a:endParaRPr lang="en-US" altLang="zh-TW" dirty="0">
                <a:solidFill>
                  <a:schemeClr val="bg1"/>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67" name="文字方塊 66"/>
            <p:cNvSpPr txBox="1"/>
            <p:nvPr/>
          </p:nvSpPr>
          <p:spPr>
            <a:xfrm>
              <a:off x="1291301" y="2589666"/>
              <a:ext cx="461665" cy="3989209"/>
            </a:xfrm>
            <a:prstGeom prst="rect">
              <a:avLst/>
            </a:prstGeom>
            <a:noFill/>
            <a:ln>
              <a:noFill/>
            </a:ln>
          </p:spPr>
          <p:txBody>
            <a:bodyPr vert="eaVert" wrap="square">
              <a:spAutoFit/>
            </a:bodyPr>
            <a:lstStyle/>
            <a:p>
              <a:pPr>
                <a:defRPr/>
              </a:pP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就讀學校提交</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學習歷程中央資料庫</a:t>
              </a:r>
            </a:p>
          </p:txBody>
        </p:sp>
      </p:grpSp>
      <p:grpSp>
        <p:nvGrpSpPr>
          <p:cNvPr id="76" name="群組 75"/>
          <p:cNvGrpSpPr/>
          <p:nvPr/>
        </p:nvGrpSpPr>
        <p:grpSpPr>
          <a:xfrm>
            <a:off x="5206166" y="1849275"/>
            <a:ext cx="646331" cy="4818887"/>
            <a:chOff x="2854354" y="1775870"/>
            <a:chExt cx="646331" cy="4818887"/>
          </a:xfrm>
        </p:grpSpPr>
        <p:grpSp>
          <p:nvGrpSpPr>
            <p:cNvPr id="81" name="群組 80"/>
            <p:cNvGrpSpPr/>
            <p:nvPr/>
          </p:nvGrpSpPr>
          <p:grpSpPr>
            <a:xfrm>
              <a:off x="2854354" y="1775870"/>
              <a:ext cx="646331" cy="4818887"/>
              <a:chOff x="2657708" y="1775870"/>
              <a:chExt cx="646331" cy="4818887"/>
            </a:xfrm>
          </p:grpSpPr>
          <p:sp>
            <p:nvSpPr>
              <p:cNvPr id="83" name="文字方塊 82"/>
              <p:cNvSpPr txBox="1"/>
              <p:nvPr/>
            </p:nvSpPr>
            <p:spPr>
              <a:xfrm>
                <a:off x="2776402" y="2605548"/>
                <a:ext cx="461665" cy="3989209"/>
              </a:xfrm>
              <a:prstGeom prst="rect">
                <a:avLst/>
              </a:prstGeom>
              <a:noFill/>
              <a:ln>
                <a:noFill/>
              </a:ln>
            </p:spPr>
            <p:txBody>
              <a:bodyPr vert="eaVert" wrap="square">
                <a:spAutoFit/>
              </a:bodyPr>
              <a:lstStyle/>
              <a:p>
                <a:pPr>
                  <a:defRPr/>
                </a:pPr>
                <a:r>
                  <a:rPr lang="zh-TW" altLang="en-US"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rPr>
                  <a:t>第一階段</a:t>
                </a:r>
                <a:r>
                  <a:rPr lang="zh-TW" altLang="en-US" dirty="0" smtClean="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rPr>
                  <a:t>報名</a:t>
                </a:r>
                <a:endParaRPr lang="en-US" altLang="zh-TW"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84" name="矩形 83"/>
              <p:cNvSpPr/>
              <p:nvPr/>
            </p:nvSpPr>
            <p:spPr>
              <a:xfrm>
                <a:off x="2657708" y="1775870"/>
                <a:ext cx="646331" cy="646331"/>
              </a:xfrm>
              <a:prstGeom prst="rect">
                <a:avLst/>
              </a:prstGeom>
              <a:solidFill>
                <a:srgbClr val="DEEBF7"/>
              </a:solidFill>
              <a:ln>
                <a:noFill/>
              </a:ln>
            </p:spPr>
            <p:txBody>
              <a:bodyPr wrap="none">
                <a:spAutoFit/>
              </a:bodyPr>
              <a:lstStyle/>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5/19</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algn="ct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5/25</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82" name="流程圖: 抽選 81"/>
            <p:cNvSpPr/>
            <p:nvPr/>
          </p:nvSpPr>
          <p:spPr>
            <a:xfrm>
              <a:off x="3123474"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5" name="矩形 84">
            <a:extLst>
              <a:ext uri="{FF2B5EF4-FFF2-40B4-BE49-F238E27FC236}">
                <a16:creationId xmlns:a16="http://schemas.microsoft.com/office/drawing/2014/main" id="{FEF84737-65F1-4AC8-8C59-E64D2C33A2A0}"/>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grpSp>
        <p:nvGrpSpPr>
          <p:cNvPr id="86" name="群組 85"/>
          <p:cNvGrpSpPr/>
          <p:nvPr/>
        </p:nvGrpSpPr>
        <p:grpSpPr>
          <a:xfrm>
            <a:off x="4522692" y="1849275"/>
            <a:ext cx="624818" cy="4804904"/>
            <a:chOff x="5286547" y="1789853"/>
            <a:chExt cx="624818" cy="4804904"/>
          </a:xfrm>
        </p:grpSpPr>
        <p:grpSp>
          <p:nvGrpSpPr>
            <p:cNvPr id="87" name="群組 86"/>
            <p:cNvGrpSpPr/>
            <p:nvPr/>
          </p:nvGrpSpPr>
          <p:grpSpPr>
            <a:xfrm>
              <a:off x="5286547" y="1789853"/>
              <a:ext cx="624818" cy="4804904"/>
              <a:chOff x="5286547" y="1789853"/>
              <a:chExt cx="624818" cy="4804904"/>
            </a:xfrm>
          </p:grpSpPr>
          <p:sp>
            <p:nvSpPr>
              <p:cNvPr id="89" name="文字方塊 88"/>
              <p:cNvSpPr txBox="1"/>
              <p:nvPr/>
            </p:nvSpPr>
            <p:spPr>
              <a:xfrm>
                <a:off x="5321172" y="2605548"/>
                <a:ext cx="461665" cy="3989209"/>
              </a:xfrm>
              <a:prstGeom prst="rect">
                <a:avLst/>
              </a:prstGeom>
              <a:noFill/>
              <a:ln>
                <a:noFill/>
              </a:ln>
            </p:spPr>
            <p:txBody>
              <a:bodyPr vert="eaVert" wrap="square">
                <a:spAutoFit/>
              </a:bodyPr>
              <a:lstStyle/>
              <a:p>
                <a:pPr>
                  <a:defRPr/>
                </a:pPr>
                <a:r>
                  <a:rPr lang="zh-TW" altLang="en-US" dirty="0" smtClean="0">
                    <a:solidFill>
                      <a:sysClr val="windowText" lastClr="000000"/>
                    </a:solidFill>
                    <a:latin typeface="華康儷楷書" panose="03000509000000000000" pitchFamily="65" charset="-120"/>
                    <a:ea typeface="華康儷楷書" panose="03000509000000000000" pitchFamily="65" charset="-120"/>
                    <a:cs typeface="華康儷楷書" panose="03000509000000000000" pitchFamily="65" charset="-120"/>
                  </a:rPr>
                  <a:t>統一入學測驗成績公告</a:t>
                </a:r>
                <a:endParaRPr lang="zh-TW" altLang="en-US" dirty="0">
                  <a:solidFill>
                    <a:sysClr val="windowText" lastClr="00000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90" name="矩形 89"/>
              <p:cNvSpPr/>
              <p:nvPr/>
            </p:nvSpPr>
            <p:spPr>
              <a:xfrm>
                <a:off x="5286547" y="1789853"/>
                <a:ext cx="624818" cy="632347"/>
              </a:xfrm>
              <a:prstGeom prst="rect">
                <a:avLst/>
              </a:prstGeom>
              <a:solidFill>
                <a:srgbClr val="DEEBF7"/>
              </a:solidFill>
              <a:ln>
                <a:noFill/>
              </a:ln>
            </p:spPr>
            <p:txBody>
              <a:bodyPr wrap="none" anchor="ctr" anchorCtr="0">
                <a:noAutofit/>
              </a:bodyPr>
              <a:lstStyle/>
              <a:p>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5</a:t>
                </a: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/18</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pSp>
        <p:sp>
          <p:nvSpPr>
            <p:cNvPr id="88" name="流程圖: 抽選 87"/>
            <p:cNvSpPr/>
            <p:nvPr/>
          </p:nvSpPr>
          <p:spPr>
            <a:xfrm>
              <a:off x="5500517" y="2422201"/>
              <a:ext cx="141014" cy="180552"/>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74433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BFD9D296-0923-4B30-8558-81C121D8C7E7}" type="slidenum">
              <a:rPr lang="zh-TW" altLang="en-US" smtClean="0"/>
              <a:pPr/>
              <a:t>27</a:t>
            </a:fld>
            <a:endParaRPr lang="zh-TW" altLang="en-US" dirty="0"/>
          </a:p>
        </p:txBody>
      </p:sp>
      <p:sp>
        <p:nvSpPr>
          <p:cNvPr id="5" name="標題 1"/>
          <p:cNvSpPr>
            <a:spLocks noGrp="1"/>
          </p:cNvSpPr>
          <p:nvPr>
            <p:ph type="title"/>
          </p:nvPr>
        </p:nvSpPr>
        <p:spPr>
          <a:xfrm>
            <a:off x="0" y="-6930"/>
            <a:ext cx="12125871" cy="864096"/>
          </a:xfrm>
        </p:spPr>
        <p:txBody>
          <a:bodyPr>
            <a:normAutofit/>
          </a:bodyPr>
          <a:lstStyle/>
          <a:p>
            <a:pPr algn="ctr"/>
            <a:r>
              <a:rPr lang="zh-TW" altLang="en-US" sz="2800" b="1" spc="-75" dirty="0">
                <a:solidFill>
                  <a:prstClr val="black"/>
                </a:solidFill>
                <a:latin typeface="Book Antiqua" panose="02040602050305030304" pitchFamily="18" charset="0"/>
                <a:ea typeface="華康儷楷書" panose="03000509000000000000" pitchFamily="65" charset="-120"/>
              </a:rPr>
              <a:t>學習歷程中央資料庫資料釋出之招生單位作業</a:t>
            </a:r>
            <a:r>
              <a:rPr lang="zh-TW" altLang="en-US" sz="2800" b="1" spc="-75" dirty="0" smtClean="0">
                <a:solidFill>
                  <a:prstClr val="black"/>
                </a:solidFill>
                <a:latin typeface="Book Antiqua" panose="02040602050305030304" pitchFamily="18" charset="0"/>
                <a:ea typeface="華康儷楷書" panose="03000509000000000000" pitchFamily="65" charset="-120"/>
              </a:rPr>
              <a:t>流程</a:t>
            </a:r>
            <a:endParaRPr lang="zh-TW" altLang="en-US" sz="2800" b="1" spc="-75" dirty="0">
              <a:solidFill>
                <a:prstClr val="black"/>
              </a:solidFill>
              <a:latin typeface="Book Antiqua" panose="02040602050305030304" pitchFamily="18" charset="0"/>
              <a:ea typeface="華康儷楷書" panose="03000509000000000000" pitchFamily="65" charset="-120"/>
            </a:endParaRPr>
          </a:p>
        </p:txBody>
      </p:sp>
      <p:sp>
        <p:nvSpPr>
          <p:cNvPr id="19" name="文字方塊 18"/>
          <p:cNvSpPr txBox="1"/>
          <p:nvPr/>
        </p:nvSpPr>
        <p:spPr>
          <a:xfrm>
            <a:off x="4795519" y="2528005"/>
            <a:ext cx="4231249" cy="523220"/>
          </a:xfrm>
          <a:prstGeom prst="rect">
            <a:avLst/>
          </a:prstGeom>
          <a:noFill/>
          <a:ln>
            <a:noFill/>
          </a:ln>
        </p:spPr>
        <p:txBody>
          <a:bodyPr vert="horz" wrap="square">
            <a:spAutoFit/>
          </a:bodyPr>
          <a:lstStyle/>
          <a:p>
            <a:pPr>
              <a:defRPr/>
            </a:pPr>
            <a:r>
              <a:rPr lang="zh-TW" altLang="en-US" sz="2800" spc="-75" dirty="0">
                <a:solidFill>
                  <a:srgbClr val="C00000"/>
                </a:solidFill>
                <a:latin typeface="Book Antiqua" panose="02040602050305030304" pitchFamily="18" charset="0"/>
                <a:ea typeface="華康儷楷書" panose="03000509000000000000" pitchFamily="65" charset="-120"/>
                <a:cs typeface="+mj-cs"/>
              </a:rPr>
              <a:t>考生報名資格及身分審查</a:t>
            </a:r>
          </a:p>
        </p:txBody>
      </p:sp>
      <p:sp>
        <p:nvSpPr>
          <p:cNvPr id="20" name="文字方塊 19"/>
          <p:cNvSpPr txBox="1"/>
          <p:nvPr/>
        </p:nvSpPr>
        <p:spPr>
          <a:xfrm>
            <a:off x="4871992" y="914974"/>
            <a:ext cx="6523502" cy="871272"/>
          </a:xfrm>
          <a:prstGeom prst="rect">
            <a:avLst/>
          </a:prstGeom>
          <a:no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zh-TW"/>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TW" altLang="en-US" sz="2100" spc="-75" dirty="0">
                <a:solidFill>
                  <a:prstClr val="black"/>
                </a:solidFill>
                <a:latin typeface="Book Antiqua" panose="02040602050305030304" pitchFamily="18" charset="0"/>
                <a:ea typeface="華康儷楷書" panose="03000509000000000000" pitchFamily="65" charset="-120"/>
                <a:cs typeface="+mj-cs"/>
              </a:rPr>
              <a:t>考生學習歷程中央資料庫釋出資料</a:t>
            </a:r>
            <a:r>
              <a:rPr lang="en-US" altLang="zh-TW" sz="2100" spc="-75" dirty="0">
                <a:solidFill>
                  <a:prstClr val="black"/>
                </a:solidFill>
                <a:latin typeface="Book Antiqua" panose="02040602050305030304" pitchFamily="18" charset="0"/>
                <a:ea typeface="華康儷楷書" panose="03000509000000000000" pitchFamily="65" charset="-120"/>
                <a:cs typeface="+mj-cs"/>
              </a:rPr>
              <a:t>(EP</a:t>
            </a:r>
            <a:r>
              <a:rPr lang="zh-TW" altLang="en-US" sz="2100" spc="-75" dirty="0">
                <a:solidFill>
                  <a:prstClr val="black"/>
                </a:solidFill>
                <a:latin typeface="Book Antiqua" panose="02040602050305030304" pitchFamily="18" charset="0"/>
                <a:ea typeface="華康儷楷書" panose="03000509000000000000" pitchFamily="65" charset="-120"/>
                <a:cs typeface="+mj-cs"/>
              </a:rPr>
              <a:t>檔案</a:t>
            </a:r>
            <a:r>
              <a:rPr lang="en-US" altLang="zh-TW" sz="2100" spc="-75" dirty="0">
                <a:solidFill>
                  <a:prstClr val="black"/>
                </a:solidFill>
                <a:latin typeface="Book Antiqua" panose="02040602050305030304" pitchFamily="18" charset="0"/>
                <a:ea typeface="華康儷楷書" panose="03000509000000000000" pitchFamily="65" charset="-120"/>
                <a:cs typeface="+mj-cs"/>
              </a:rPr>
              <a:t>)</a:t>
            </a:r>
            <a:r>
              <a:rPr lang="zh-TW" altLang="en-US" sz="2100" spc="-75" dirty="0">
                <a:solidFill>
                  <a:prstClr val="black"/>
                </a:solidFill>
                <a:latin typeface="Book Antiqua" panose="02040602050305030304" pitchFamily="18" charset="0"/>
                <a:ea typeface="華康儷楷書" panose="03000509000000000000" pitchFamily="65" charset="-120"/>
                <a:cs typeface="+mj-cs"/>
              </a:rPr>
              <a:t>查看；</a:t>
            </a:r>
            <a:endParaRPr lang="en-US" altLang="zh-TW" sz="2100" spc="-75" dirty="0">
              <a:solidFill>
                <a:prstClr val="black"/>
              </a:solidFill>
              <a:latin typeface="Book Antiqua" panose="02040602050305030304" pitchFamily="18" charset="0"/>
              <a:ea typeface="華康儷楷書" panose="03000509000000000000" pitchFamily="65" charset="-120"/>
              <a:cs typeface="+mj-cs"/>
            </a:endParaRPr>
          </a:p>
          <a:p>
            <a:pPr algn="l"/>
            <a:r>
              <a:rPr lang="zh-TW" altLang="en-US" sz="2100" spc="-75" dirty="0">
                <a:solidFill>
                  <a:srgbClr val="C00000"/>
                </a:solidFill>
                <a:latin typeface="Book Antiqua" panose="02040602050305030304" pitchFamily="18" charset="0"/>
                <a:ea typeface="華康儷楷書" panose="03000509000000000000" pitchFamily="65" charset="-120"/>
                <a:cs typeface="+mj-cs"/>
              </a:rPr>
              <a:t>學習歷程中央資料庫釋出資料</a:t>
            </a:r>
            <a:r>
              <a:rPr lang="en-US" altLang="zh-TW" sz="2100" spc="-75" dirty="0">
                <a:solidFill>
                  <a:srgbClr val="C00000"/>
                </a:solidFill>
                <a:latin typeface="Book Antiqua" panose="02040602050305030304" pitchFamily="18" charset="0"/>
                <a:ea typeface="華康儷楷書" panose="03000509000000000000" pitchFamily="65" charset="-120"/>
                <a:cs typeface="+mj-cs"/>
              </a:rPr>
              <a:t>(</a:t>
            </a:r>
            <a:r>
              <a:rPr lang="zh-TW" altLang="en-US" sz="2100" spc="-75" dirty="0">
                <a:solidFill>
                  <a:srgbClr val="C00000"/>
                </a:solidFill>
                <a:latin typeface="Book Antiqua" panose="02040602050305030304" pitchFamily="18" charset="0"/>
                <a:ea typeface="華康儷楷書" panose="03000509000000000000" pitchFamily="65" charset="-120"/>
                <a:cs typeface="+mj-cs"/>
              </a:rPr>
              <a:t>檔案</a:t>
            </a:r>
            <a:r>
              <a:rPr lang="en-US" altLang="zh-TW" sz="2100" spc="-75" dirty="0">
                <a:solidFill>
                  <a:srgbClr val="C00000"/>
                </a:solidFill>
                <a:latin typeface="Book Antiqua" panose="02040602050305030304" pitchFamily="18" charset="0"/>
                <a:ea typeface="華康儷楷書" panose="03000509000000000000" pitchFamily="65" charset="-120"/>
                <a:cs typeface="+mj-cs"/>
              </a:rPr>
              <a:t>)</a:t>
            </a:r>
            <a:r>
              <a:rPr lang="zh-TW" altLang="en-US" sz="2100" spc="-75" dirty="0" smtClean="0">
                <a:solidFill>
                  <a:srgbClr val="C00000"/>
                </a:solidFill>
                <a:latin typeface="Book Antiqua" panose="02040602050305030304" pitchFamily="18" charset="0"/>
                <a:ea typeface="華康儷楷書" panose="03000509000000000000" pitchFamily="65" charset="-120"/>
                <a:cs typeface="+mj-cs"/>
              </a:rPr>
              <a:t>查看系統</a:t>
            </a:r>
            <a:r>
              <a:rPr lang="zh-TW" altLang="en-US" sz="2100" spc="-75" dirty="0" smtClean="0">
                <a:solidFill>
                  <a:prstClr val="black"/>
                </a:solidFill>
                <a:latin typeface="Book Antiqua" panose="02040602050305030304" pitchFamily="18" charset="0"/>
                <a:ea typeface="華康儷楷書" panose="03000509000000000000" pitchFamily="65" charset="-120"/>
                <a:cs typeface="+mj-cs"/>
              </a:rPr>
              <a:t>開放 </a:t>
            </a:r>
            <a:endParaRPr lang="zh-TW" altLang="en-US" sz="2100" spc="-75" dirty="0">
              <a:solidFill>
                <a:prstClr val="black"/>
              </a:solidFill>
              <a:latin typeface="Book Antiqua" panose="02040602050305030304" pitchFamily="18" charset="0"/>
              <a:ea typeface="華康儷楷書" panose="03000509000000000000" pitchFamily="65" charset="-120"/>
              <a:cs typeface="+mj-cs"/>
            </a:endParaRPr>
          </a:p>
        </p:txBody>
      </p:sp>
      <p:sp>
        <p:nvSpPr>
          <p:cNvPr id="23" name="文字方塊 22"/>
          <p:cNvSpPr txBox="1"/>
          <p:nvPr/>
        </p:nvSpPr>
        <p:spPr>
          <a:xfrm>
            <a:off x="7076913" y="4744036"/>
            <a:ext cx="4584163" cy="738664"/>
          </a:xfrm>
          <a:prstGeom prst="rect">
            <a:avLst/>
          </a:prstGeom>
          <a:noFill/>
          <a:ln>
            <a:noFill/>
          </a:ln>
        </p:spPr>
        <p:txBody>
          <a:bodyPr vert="horz" wrap="square">
            <a:spAutoFit/>
          </a:bodyPr>
          <a:lstStyle>
            <a:defPPr>
              <a:defRPr lang="zh-TW"/>
            </a:defPPr>
            <a:lvl1pPr algn="ctr">
              <a:defRPr>
                <a:latin typeface="+mn-ea"/>
                <a:ea typeface="+mn-ea"/>
                <a:cs typeface="華康儷楷書" panose="03000509000000000000" pitchFamily="65" charset="-120"/>
              </a:defRPr>
            </a:lvl1pPr>
          </a:lstStyle>
          <a:p>
            <a:pPr algn="l"/>
            <a:r>
              <a:rPr lang="en-US" altLang="zh-TW" sz="2100" spc="-75" dirty="0">
                <a:solidFill>
                  <a:prstClr val="black"/>
                </a:solidFill>
                <a:latin typeface="Book Antiqua" panose="02040602050305030304" pitchFamily="18" charset="0"/>
                <a:ea typeface="華康儷楷書" panose="03000509000000000000" pitchFamily="65" charset="-120"/>
                <a:cs typeface="+mj-cs"/>
              </a:rPr>
              <a:t>1.</a:t>
            </a:r>
            <a:r>
              <a:rPr lang="zh-TW" altLang="zh-TW" sz="2100" spc="-75" dirty="0">
                <a:solidFill>
                  <a:prstClr val="black"/>
                </a:solidFill>
                <a:latin typeface="Book Antiqua" panose="02040602050305030304" pitchFamily="18" charset="0"/>
                <a:ea typeface="華康儷楷書" panose="03000509000000000000" pitchFamily="65" charset="-120"/>
                <a:cs typeface="+mj-cs"/>
              </a:rPr>
              <a:t>網路上傳</a:t>
            </a:r>
            <a:r>
              <a:rPr lang="en-US" altLang="zh-TW" sz="2100" spc="-75" dirty="0">
                <a:solidFill>
                  <a:prstClr val="black"/>
                </a:solidFill>
                <a:latin typeface="Book Antiqua" panose="02040602050305030304" pitchFamily="18" charset="0"/>
                <a:ea typeface="華康儷楷書" panose="03000509000000000000" pitchFamily="65" charset="-120"/>
                <a:cs typeface="+mj-cs"/>
              </a:rPr>
              <a:t>(</a:t>
            </a:r>
            <a:r>
              <a:rPr lang="zh-TW" altLang="zh-TW" sz="2100" spc="-75" dirty="0">
                <a:solidFill>
                  <a:prstClr val="black"/>
                </a:solidFill>
                <a:latin typeface="Book Antiqua" panose="02040602050305030304" pitchFamily="18" charset="0"/>
                <a:ea typeface="華康儷楷書" panose="03000509000000000000" pitchFamily="65" charset="-120"/>
                <a:cs typeface="+mj-cs"/>
              </a:rPr>
              <a:t>或勾選</a:t>
            </a:r>
            <a:r>
              <a:rPr lang="en-US" altLang="zh-TW" sz="2100" spc="-75" dirty="0">
                <a:solidFill>
                  <a:prstClr val="black"/>
                </a:solidFill>
                <a:latin typeface="Book Antiqua" panose="02040602050305030304" pitchFamily="18" charset="0"/>
                <a:ea typeface="華康儷楷書" panose="03000509000000000000" pitchFamily="65" charset="-120"/>
                <a:cs typeface="+mj-cs"/>
              </a:rPr>
              <a:t>)</a:t>
            </a:r>
            <a:r>
              <a:rPr lang="zh-TW" altLang="zh-TW" sz="2100" spc="-75" dirty="0">
                <a:solidFill>
                  <a:prstClr val="black"/>
                </a:solidFill>
                <a:latin typeface="Book Antiqua" panose="02040602050305030304" pitchFamily="18" charset="0"/>
                <a:ea typeface="華康儷楷書" panose="03000509000000000000" pitchFamily="65" charset="-120"/>
                <a:cs typeface="+mj-cs"/>
              </a:rPr>
              <a:t>學習歷程備審資料</a:t>
            </a:r>
            <a:endParaRPr lang="en-US" altLang="zh-TW" sz="2100" spc="-75" dirty="0">
              <a:solidFill>
                <a:prstClr val="black"/>
              </a:solidFill>
              <a:latin typeface="Book Antiqua" panose="02040602050305030304" pitchFamily="18" charset="0"/>
              <a:ea typeface="華康儷楷書" panose="03000509000000000000" pitchFamily="65" charset="-120"/>
              <a:cs typeface="+mj-cs"/>
            </a:endParaRPr>
          </a:p>
          <a:p>
            <a:pPr algn="l"/>
            <a:r>
              <a:rPr lang="en-US" altLang="zh-TW" sz="2100" spc="-75" dirty="0">
                <a:solidFill>
                  <a:prstClr val="black"/>
                </a:solidFill>
                <a:latin typeface="Book Antiqua" panose="02040602050305030304" pitchFamily="18" charset="0"/>
                <a:ea typeface="華康儷楷書" panose="03000509000000000000" pitchFamily="65" charset="-120"/>
                <a:cs typeface="+mj-cs"/>
              </a:rPr>
              <a:t>2.</a:t>
            </a:r>
            <a:r>
              <a:rPr lang="zh-TW" altLang="en-US" sz="2100" spc="-75" dirty="0">
                <a:solidFill>
                  <a:prstClr val="black"/>
                </a:solidFill>
                <a:latin typeface="Book Antiqua" panose="02040602050305030304" pitchFamily="18" charset="0"/>
                <a:ea typeface="華康儷楷書" panose="03000509000000000000" pitchFamily="65" charset="-120"/>
                <a:cs typeface="+mj-cs"/>
              </a:rPr>
              <a:t>繳交指定項目甄試費用</a:t>
            </a:r>
            <a:endParaRPr lang="zh-TW" altLang="en-US" dirty="0">
              <a:latin typeface="華康儷楷書" panose="03000509000000000000" pitchFamily="65" charset="-120"/>
              <a:ea typeface="華康儷楷書" panose="03000509000000000000" pitchFamily="65" charset="-120"/>
            </a:endParaRPr>
          </a:p>
        </p:txBody>
      </p:sp>
      <p:sp>
        <p:nvSpPr>
          <p:cNvPr id="24" name="矩形 23"/>
          <p:cNvSpPr/>
          <p:nvPr/>
        </p:nvSpPr>
        <p:spPr>
          <a:xfrm>
            <a:off x="1325206" y="2572967"/>
            <a:ext cx="2582049" cy="646331"/>
          </a:xfrm>
          <a:prstGeom prst="rect">
            <a:avLst/>
          </a:prstGeom>
        </p:spPr>
        <p:txBody>
          <a:bodyPr wrap="square">
            <a:spAutoFit/>
          </a:bodyPr>
          <a:lstStyle/>
          <a:p>
            <a:pPr algn="just">
              <a:spcAft>
                <a:spcPts val="0"/>
              </a:spcAft>
            </a:pP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112.4.20(</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四</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10:00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起</a:t>
            </a:r>
          </a:p>
          <a:p>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112.5.3(</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三</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)17:00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止</a:t>
            </a:r>
            <a:endParaRPr lang="zh-TW" altLang="en-US" kern="0" spc="-30" dirty="0">
              <a:solidFill>
                <a:schemeClr val="accent4">
                  <a:lumMod val="75000"/>
                </a:schemeClr>
              </a:solidFill>
              <a:latin typeface="Times New Roman" panose="02020603050405020304" pitchFamily="18" charset="0"/>
              <a:ea typeface="標楷體" panose="03000509000000000000" pitchFamily="65" charset="-120"/>
            </a:endParaRPr>
          </a:p>
        </p:txBody>
      </p:sp>
      <p:sp>
        <p:nvSpPr>
          <p:cNvPr id="26" name="矩形 25"/>
          <p:cNvSpPr/>
          <p:nvPr/>
        </p:nvSpPr>
        <p:spPr>
          <a:xfrm>
            <a:off x="1325206" y="977707"/>
            <a:ext cx="2582049" cy="646331"/>
          </a:xfrm>
          <a:prstGeom prst="rect">
            <a:avLst/>
          </a:prstGeom>
        </p:spPr>
        <p:txBody>
          <a:bodyPr wrap="square">
            <a:spAutoFit/>
          </a:bodyPr>
          <a:lstStyle/>
          <a:p>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112.4.13(</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四</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10:00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起</a:t>
            </a:r>
          </a:p>
          <a:p>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112.4.19(</a:t>
            </a:r>
            <a:r>
              <a:rPr lang="zh-TW" altLang="en-US" kern="0" spc="-30" dirty="0">
                <a:solidFill>
                  <a:schemeClr val="accent4">
                    <a:lumMod val="75000"/>
                  </a:schemeClr>
                </a:solidFill>
                <a:latin typeface="Times New Roman" panose="02020603050405020304" pitchFamily="18" charset="0"/>
                <a:ea typeface="標楷體" panose="03000509000000000000" pitchFamily="65" charset="-120"/>
              </a:rPr>
              <a:t>三</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21:00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止</a:t>
            </a:r>
            <a:endParaRPr lang="zh-TW" altLang="en-US" kern="0" spc="-30" dirty="0">
              <a:solidFill>
                <a:schemeClr val="accent4">
                  <a:lumMod val="75000"/>
                </a:schemeClr>
              </a:solidFill>
              <a:latin typeface="Times New Roman" panose="02020603050405020304" pitchFamily="18" charset="0"/>
              <a:ea typeface="標楷體" panose="03000509000000000000" pitchFamily="65" charset="-120"/>
            </a:endParaRPr>
          </a:p>
        </p:txBody>
      </p:sp>
      <p:sp>
        <p:nvSpPr>
          <p:cNvPr id="27" name="矩形 26"/>
          <p:cNvSpPr/>
          <p:nvPr/>
        </p:nvSpPr>
        <p:spPr>
          <a:xfrm>
            <a:off x="1325206" y="4977605"/>
            <a:ext cx="2863336" cy="1069524"/>
          </a:xfrm>
          <a:prstGeom prst="rect">
            <a:avLst/>
          </a:prstGeom>
        </p:spPr>
        <p:txBody>
          <a:bodyPr wrap="square">
            <a:spAutoFit/>
          </a:bodyPr>
          <a:lstStyle/>
          <a:p>
            <a:pPr>
              <a:lnSpc>
                <a:spcPct val="75000"/>
              </a:lnSpc>
              <a:spcAft>
                <a:spcPts val="0"/>
              </a:spcAft>
            </a:pP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各校自訂</a:t>
            </a:r>
            <a:endParaRPr lang="en-US" altLang="zh-TW" kern="0" spc="-30" dirty="0">
              <a:solidFill>
                <a:schemeClr val="accent4">
                  <a:lumMod val="75000"/>
                </a:schemeClr>
              </a:solidFill>
              <a:latin typeface="Times New Roman" panose="02020603050405020304" pitchFamily="18" charset="0"/>
              <a:ea typeface="標楷體" panose="03000509000000000000" pitchFamily="65" charset="-120"/>
            </a:endParaRPr>
          </a:p>
          <a:p>
            <a:pPr>
              <a:lnSpc>
                <a:spcPct val="75000"/>
              </a:lnSpc>
              <a:spcAft>
                <a:spcPts val="0"/>
              </a:spcAft>
            </a:pP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詳見招生學校甄選辦法</a:t>
            </a:r>
            <a:endParaRPr lang="zh-TW" altLang="zh-TW" kern="100" dirty="0">
              <a:solidFill>
                <a:schemeClr val="accent4">
                  <a:lumMod val="75000"/>
                </a:schemeClr>
              </a:solidFill>
              <a:latin typeface="Times New Roman" panose="02020603050405020304" pitchFamily="18" charset="0"/>
            </a:endParaRPr>
          </a:p>
          <a:p>
            <a:pPr algn="just">
              <a:lnSpc>
                <a:spcPct val="75000"/>
              </a:lnSpc>
              <a:spcBef>
                <a:spcPts val="600"/>
              </a:spcBef>
              <a:spcAft>
                <a:spcPts val="0"/>
              </a:spcAft>
            </a:pP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a:t>
            </a:r>
            <a:r>
              <a:rPr lang="en-US" altLang="zh-TW" kern="0" spc="-30" dirty="0" smtClean="0">
                <a:solidFill>
                  <a:schemeClr val="accent4">
                    <a:lumMod val="75000"/>
                  </a:schemeClr>
                </a:solidFill>
                <a:latin typeface="Times New Roman" panose="02020603050405020304" pitchFamily="18" charset="0"/>
                <a:ea typeface="標楷體" panose="03000509000000000000" pitchFamily="65" charset="-120"/>
              </a:rPr>
              <a:t>112.6.8(</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四</a:t>
            </a:r>
            <a:r>
              <a:rPr lang="en-US" altLang="zh-TW" kern="0" spc="-30" dirty="0">
                <a:solidFill>
                  <a:schemeClr val="accent4">
                    <a:lumMod val="75000"/>
                  </a:schemeClr>
                </a:solidFill>
                <a:latin typeface="Times New Roman" panose="02020603050405020304" pitchFamily="18" charset="0"/>
                <a:ea typeface="標楷體" panose="03000509000000000000" pitchFamily="65" charset="-120"/>
              </a:rPr>
              <a:t>)10:00</a:t>
            </a:r>
            <a:r>
              <a:rPr lang="zh-TW" altLang="zh-TW" kern="0" spc="-30" dirty="0">
                <a:solidFill>
                  <a:schemeClr val="accent4">
                    <a:lumMod val="75000"/>
                  </a:schemeClr>
                </a:solidFill>
                <a:latin typeface="Times New Roman" panose="02020603050405020304" pitchFamily="18" charset="0"/>
                <a:ea typeface="標楷體" panose="03000509000000000000" pitchFamily="65" charset="-120"/>
              </a:rPr>
              <a:t>起</a:t>
            </a:r>
            <a:endParaRPr lang="zh-TW" altLang="zh-TW" kern="100" dirty="0">
              <a:solidFill>
                <a:schemeClr val="accent4">
                  <a:lumMod val="75000"/>
                </a:schemeClr>
              </a:solidFill>
              <a:latin typeface="Times New Roman" panose="02020603050405020304" pitchFamily="18" charset="0"/>
            </a:endParaRPr>
          </a:p>
          <a:p>
            <a:r>
              <a:rPr lang="en-US" altLang="zh-TW" spc="-30" dirty="0">
                <a:solidFill>
                  <a:schemeClr val="accent4">
                    <a:lumMod val="75000"/>
                  </a:schemeClr>
                </a:solidFill>
                <a:latin typeface="Times New Roman" panose="02020603050405020304" pitchFamily="18" charset="0"/>
                <a:ea typeface="標楷體" panose="03000509000000000000" pitchFamily="65" charset="-120"/>
              </a:rPr>
              <a:t>  </a:t>
            </a:r>
            <a:r>
              <a:rPr lang="en-US" altLang="zh-TW" spc="-30" dirty="0" smtClean="0">
                <a:solidFill>
                  <a:schemeClr val="accent4">
                    <a:lumMod val="75000"/>
                  </a:schemeClr>
                </a:solidFill>
                <a:latin typeface="Times New Roman" panose="02020603050405020304" pitchFamily="18" charset="0"/>
                <a:ea typeface="標楷體" panose="03000509000000000000" pitchFamily="65" charset="-120"/>
              </a:rPr>
              <a:t>112.6.15(</a:t>
            </a:r>
            <a:r>
              <a:rPr lang="zh-TW" altLang="zh-TW" spc="-30" dirty="0">
                <a:solidFill>
                  <a:schemeClr val="accent4">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pc="-30" dirty="0">
                <a:solidFill>
                  <a:schemeClr val="accent4">
                    <a:lumMod val="75000"/>
                  </a:schemeClr>
                </a:solidFill>
                <a:latin typeface="Times New Roman" panose="02020603050405020304" pitchFamily="18" charset="0"/>
                <a:ea typeface="標楷體" panose="03000509000000000000" pitchFamily="65" charset="-120"/>
              </a:rPr>
              <a:t>)21:00</a:t>
            </a:r>
            <a:r>
              <a:rPr lang="zh-TW" altLang="zh-TW" spc="-30" dirty="0">
                <a:solidFill>
                  <a:schemeClr val="accent4">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dirty="0">
              <a:solidFill>
                <a:schemeClr val="accent4">
                  <a:lumMod val="75000"/>
                </a:schemeClr>
              </a:solidFill>
            </a:endParaRPr>
          </a:p>
        </p:txBody>
      </p:sp>
      <p:sp>
        <p:nvSpPr>
          <p:cNvPr id="28" name="矩形 27"/>
          <p:cNvSpPr/>
          <p:nvPr/>
        </p:nvSpPr>
        <p:spPr>
          <a:xfrm>
            <a:off x="4859635" y="3080763"/>
            <a:ext cx="6850584" cy="1384995"/>
          </a:xfrm>
          <a:prstGeom prst="rect">
            <a:avLst/>
          </a:prstGeom>
        </p:spPr>
        <p:txBody>
          <a:bodyPr wrap="square">
            <a:spAutoFit/>
          </a:bodyPr>
          <a:lstStyle/>
          <a:p>
            <a:r>
              <a:rPr lang="zh-TW" altLang="en-US" sz="1400" b="1" u="sng" dirty="0" smtClean="0">
                <a:latin typeface="Times New Roman" panose="02020603050405020304" pitchFamily="18" charset="0"/>
                <a:ea typeface="標楷體" panose="03000509000000000000" pitchFamily="65" charset="-120"/>
                <a:cs typeface="Times New Roman" panose="02020603050405020304" pitchFamily="18" charset="0"/>
              </a:rPr>
              <a:t>確認具有中央資料庫學習歷程檔案</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之考生，始能於本招生「網路上傳（或勾選）學習歷程備審資料」時，選擇勾選清單方式上傳中央資料庫學習歷程檔案資料。</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若為具有學習歷程中央資料庫之考生，</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系統顯示非具有中央資料庫學習歷程檔案</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，須於</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日（星期三）</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前向本委員會提出疑義申請</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，逾期或未依本簡章規定提出疑義申請者，即不具有前揭各項使用權益，其後亦不得再要求使用中央資料庫學習歷程檔案資料。</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文字方塊 29"/>
          <p:cNvSpPr txBox="1"/>
          <p:nvPr/>
        </p:nvSpPr>
        <p:spPr>
          <a:xfrm>
            <a:off x="4150391" y="1083964"/>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rPr>
              <a:t>1</a:t>
            </a:r>
            <a:endParaRPr lang="zh-TW" altLang="en-US" sz="3200" dirty="0">
              <a:solidFill>
                <a:schemeClr val="bg1"/>
              </a:solidFill>
            </a:endParaRPr>
          </a:p>
        </p:txBody>
      </p:sp>
      <p:sp>
        <p:nvSpPr>
          <p:cNvPr id="31" name="文字方塊 30"/>
          <p:cNvSpPr txBox="1"/>
          <p:nvPr/>
        </p:nvSpPr>
        <p:spPr>
          <a:xfrm>
            <a:off x="4150391" y="2684130"/>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rPr>
              <a:t>2</a:t>
            </a:r>
            <a:endParaRPr lang="zh-TW" altLang="en-US" sz="3200" dirty="0">
              <a:solidFill>
                <a:schemeClr val="bg1"/>
              </a:solidFill>
            </a:endParaRPr>
          </a:p>
        </p:txBody>
      </p:sp>
      <p:sp>
        <p:nvSpPr>
          <p:cNvPr id="32" name="文字方塊 31"/>
          <p:cNvSpPr txBox="1"/>
          <p:nvPr/>
        </p:nvSpPr>
        <p:spPr>
          <a:xfrm>
            <a:off x="4162748" y="4904982"/>
            <a:ext cx="403097" cy="584775"/>
          </a:xfrm>
          <a:prstGeom prst="rect">
            <a:avLst/>
          </a:prstGeom>
          <a:solidFill>
            <a:srgbClr val="C00000"/>
          </a:solidFill>
          <a:ln>
            <a:noFill/>
          </a:ln>
        </p:spPr>
        <p:txBody>
          <a:bodyPr wrap="square" rtlCol="0">
            <a:spAutoFit/>
          </a:bodyPr>
          <a:lstStyle/>
          <a:p>
            <a:r>
              <a:rPr lang="en-US" altLang="zh-TW" sz="3200" dirty="0">
                <a:solidFill>
                  <a:schemeClr val="bg1"/>
                </a:solidFill>
              </a:rPr>
              <a:t>3</a:t>
            </a:r>
            <a:endParaRPr lang="zh-TW" altLang="en-US" sz="3200" dirty="0">
              <a:solidFill>
                <a:schemeClr val="bg1"/>
              </a:solidFill>
            </a:endParaRPr>
          </a:p>
        </p:txBody>
      </p:sp>
      <p:sp>
        <p:nvSpPr>
          <p:cNvPr id="33" name="矩形 32"/>
          <p:cNvSpPr/>
          <p:nvPr/>
        </p:nvSpPr>
        <p:spPr>
          <a:xfrm>
            <a:off x="4795519" y="4857966"/>
            <a:ext cx="2281394" cy="523220"/>
          </a:xfrm>
          <a:prstGeom prst="rect">
            <a:avLst/>
          </a:prstGeom>
        </p:spPr>
        <p:txBody>
          <a:bodyPr wrap="none">
            <a:spAutoFit/>
          </a:bodyPr>
          <a:lstStyle/>
          <a:p>
            <a:pPr>
              <a:defRPr/>
            </a:pPr>
            <a:r>
              <a:rPr lang="zh-TW" altLang="en-US" sz="2800" spc="-75" dirty="0">
                <a:solidFill>
                  <a:srgbClr val="C00000"/>
                </a:solidFill>
                <a:latin typeface="Book Antiqua" panose="02040602050305030304" pitchFamily="18" charset="0"/>
                <a:ea typeface="華康儷楷書" panose="03000509000000000000" pitchFamily="65" charset="-120"/>
                <a:cs typeface="+mj-cs"/>
              </a:rPr>
              <a:t>第二階段報名</a:t>
            </a:r>
            <a:endParaRPr lang="en-US" altLang="zh-TW" sz="2800" spc="-75" dirty="0">
              <a:solidFill>
                <a:srgbClr val="C00000"/>
              </a:solidFill>
              <a:latin typeface="Book Antiqua" panose="02040602050305030304" pitchFamily="18" charset="0"/>
              <a:ea typeface="華康儷楷書" panose="03000509000000000000" pitchFamily="65" charset="-120"/>
              <a:cs typeface="+mj-cs"/>
            </a:endParaRPr>
          </a:p>
        </p:txBody>
      </p:sp>
      <p:cxnSp>
        <p:nvCxnSpPr>
          <p:cNvPr id="34" name="直線接點 33"/>
          <p:cNvCxnSpPr/>
          <p:nvPr/>
        </p:nvCxnSpPr>
        <p:spPr>
          <a:xfrm>
            <a:off x="1286409" y="4650659"/>
            <a:ext cx="10207501"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4859635" y="6122134"/>
            <a:ext cx="6631750" cy="523220"/>
          </a:xfrm>
          <a:prstGeom prst="rect">
            <a:avLst/>
          </a:prstGeom>
        </p:spPr>
        <p:txBody>
          <a:bodyPr wrap="square">
            <a:spAutoFit/>
          </a:bodyPr>
          <a:lstStyle/>
          <a:p>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各校系科</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、學程上傳時，考生</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得勾選選擇「使</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用中央資料庫學習歷程檔案</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(EP)</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採用自行上傳</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PDF</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檔案</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dirty="0">
                <a:latin typeface="Times New Roman" panose="02020603050405020304" pitchFamily="18" charset="0"/>
                <a:ea typeface="標楷體" panose="03000509000000000000" pitchFamily="65" charset="-120"/>
                <a:cs typeface="Times New Roman" panose="02020603050405020304" pitchFamily="18" charset="0"/>
              </a:rPr>
              <a:t>，擇一方式繳交學習歷程備審資料。</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36" name="直線接點 35"/>
          <p:cNvCxnSpPr/>
          <p:nvPr/>
        </p:nvCxnSpPr>
        <p:spPr>
          <a:xfrm>
            <a:off x="1116739" y="2367060"/>
            <a:ext cx="1076868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4882790" y="1723024"/>
            <a:ext cx="6827429" cy="523220"/>
          </a:xfrm>
          <a:prstGeom prst="rect">
            <a:avLst/>
          </a:prstGeom>
        </p:spPr>
        <p:txBody>
          <a:bodyPr wrap="square">
            <a:spAutoFi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若為當年度各高級中等學校應屆畢業生，登入後可檢視第一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四學期之學習歷程資料；若為</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學年度以後畢業之考生，登入後可檢視第一</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六學期之學習歷程資料。</a:t>
            </a:r>
            <a:endParaRPr lang="zh-TW" altLang="en-US" sz="1400" dirty="0"/>
          </a:p>
        </p:txBody>
      </p:sp>
      <p:sp>
        <p:nvSpPr>
          <p:cNvPr id="21" name="矩形 20"/>
          <p:cNvSpPr/>
          <p:nvPr/>
        </p:nvSpPr>
        <p:spPr>
          <a:xfrm>
            <a:off x="4859635" y="5553435"/>
            <a:ext cx="6146216" cy="523220"/>
          </a:xfrm>
          <a:prstGeom prst="rect">
            <a:avLst/>
          </a:prstGeom>
        </p:spPr>
        <p:txBody>
          <a:bodyPr wrap="square">
            <a:spAutoFit/>
          </a:bodyPr>
          <a:lstStyle/>
          <a:p>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1400" dirty="0">
                <a:latin typeface="華康儷楷書" panose="03000509000000000000" pitchFamily="65" charset="-120"/>
                <a:ea typeface="華康儷楷書" panose="03000509000000000000" pitchFamily="65" charset="-120"/>
              </a:rPr>
              <a:t>~</a:t>
            </a:r>
            <a:r>
              <a:rPr lang="zh-TW" altLang="en-US" sz="1400" dirty="0">
                <a:latin typeface="華康儷楷書" panose="03000509000000000000" pitchFamily="65" charset="-120"/>
                <a:ea typeface="華康儷楷書" panose="03000509000000000000" pitchFamily="65" charset="-120"/>
              </a:rPr>
              <a:t>六</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學期學習歷程檔案</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含修課紀錄、課程學習成果及多元表現</a:t>
            </a:r>
            <a:r>
              <a:rPr lang="en-US" altLang="zh-TW" sz="1400" dirty="0">
                <a:latin typeface="華康儷楷書" panose="03000509000000000000" pitchFamily="65" charset="-120"/>
                <a:ea typeface="華康儷楷書" panose="03000509000000000000" pitchFamily="65" charset="-120"/>
              </a:rPr>
              <a:t>)</a:t>
            </a:r>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a:t>
            </a:r>
          </a:p>
          <a:p>
            <a:r>
              <a:rPr lang="zh-TW" altLang="zh-TW" sz="1400" dirty="0">
                <a:latin typeface="華康儷楷書" panose="03000509000000000000" pitchFamily="65" charset="-120"/>
                <a:ea typeface="華康儷楷書" panose="03000509000000000000" pitchFamily="65" charset="-120"/>
                <a:cs typeface="Times New Roman" panose="02020603050405020304" pitchFamily="18" charset="0"/>
              </a:rPr>
              <a:t>其中修課紀錄不含第六學期修課紀錄。</a:t>
            </a:r>
            <a:endParaRPr lang="zh-TW" altLang="en-US" sz="1400" dirty="0">
              <a:latin typeface="華康儷楷書" panose="03000509000000000000" pitchFamily="65" charset="-120"/>
              <a:ea typeface="華康儷楷書" panose="03000509000000000000" pitchFamily="65" charset="-120"/>
            </a:endParaRPr>
          </a:p>
        </p:txBody>
      </p:sp>
      <p:sp>
        <p:nvSpPr>
          <p:cNvPr id="22" name="矩形 21">
            <a:extLst>
              <a:ext uri="{FF2B5EF4-FFF2-40B4-BE49-F238E27FC236}">
                <a16:creationId xmlns:a16="http://schemas.microsoft.com/office/drawing/2014/main" id="{FEF84737-65F1-4AC8-8C59-E64D2C33A2A0}"/>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spTree>
    <p:extLst>
      <p:ext uri="{BB962C8B-B14F-4D97-AF65-F5344CB8AC3E}">
        <p14:creationId xmlns:p14="http://schemas.microsoft.com/office/powerpoint/2010/main" val="3964470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標題 1"/>
          <p:cNvSpPr>
            <a:spLocks noGrp="1"/>
          </p:cNvSpPr>
          <p:nvPr>
            <p:ph type="title"/>
          </p:nvPr>
        </p:nvSpPr>
        <p:spPr>
          <a:xfrm>
            <a:off x="0" y="51760"/>
            <a:ext cx="12192000" cy="597681"/>
          </a:xfrm>
        </p:spPr>
        <p:txBody>
          <a:bodyPr>
            <a:noAutofit/>
          </a:bodyPr>
          <a:lstStyle/>
          <a:p>
            <a:pPr algn="ctr" eaLnBrk="1" hangingPunct="1">
              <a:lnSpc>
                <a:spcPct val="150000"/>
              </a:lnSpc>
            </a:pPr>
            <a:r>
              <a:rPr lang="zh-TW" altLang="en-US" sz="2800" b="1" spc="-100" dirty="0">
                <a:latin typeface="Book Antiqua" panose="02040602050305030304" pitchFamily="18" charset="0"/>
                <a:ea typeface="華康儷楷書" panose="03000509000000000000" pitchFamily="65" charset="-120"/>
              </a:rPr>
              <a:t>紙本招生簡章發售方式</a:t>
            </a:r>
          </a:p>
        </p:txBody>
      </p:sp>
      <p:sp>
        <p:nvSpPr>
          <p:cNvPr id="3" name="內容版面配置區 2"/>
          <p:cNvSpPr>
            <a:spLocks noGrp="1"/>
          </p:cNvSpPr>
          <p:nvPr>
            <p:ph idx="1"/>
          </p:nvPr>
        </p:nvSpPr>
        <p:spPr>
          <a:xfrm>
            <a:off x="1945182" y="1601644"/>
            <a:ext cx="9002449" cy="529224"/>
          </a:xfrm>
        </p:spPr>
        <p:txBody>
          <a:bodyPr>
            <a:normAutofit/>
          </a:bodyPr>
          <a:lstStyle/>
          <a:p>
            <a:pPr>
              <a:buFontTx/>
              <a:buNone/>
              <a:defRPr/>
            </a:pPr>
            <a:r>
              <a:rPr lang="zh-TW" altLang="en-US" sz="1800" dirty="0">
                <a:latin typeface="華康儷楷書" panose="03000509000000000000" pitchFamily="65" charset="-120"/>
                <a:ea typeface="華康儷楷書" panose="03000509000000000000" pitchFamily="65" charset="-120"/>
              </a:rPr>
              <a:t>個別網路訂購及現場購買：</a:t>
            </a:r>
            <a:r>
              <a:rPr lang="en-US" altLang="zh-TW" sz="2600" b="1" dirty="0" smtClean="0">
                <a:solidFill>
                  <a:srgbClr val="0000FF"/>
                </a:solidFill>
                <a:latin typeface="華康儷楷書" panose="03000509000000000000" pitchFamily="65" charset="-120"/>
                <a:ea typeface="華康儷楷書" panose="03000509000000000000" pitchFamily="65" charset="-120"/>
              </a:rPr>
              <a:t>111.12.15</a:t>
            </a:r>
            <a:r>
              <a:rPr lang="zh-TW" altLang="en-US" sz="2600" b="1" dirty="0" smtClean="0">
                <a:solidFill>
                  <a:srgbClr val="0000FF"/>
                </a:solidFill>
                <a:latin typeface="華康儷楷書" panose="03000509000000000000" pitchFamily="65" charset="-120"/>
                <a:ea typeface="華康儷楷書" panose="03000509000000000000" pitchFamily="65" charset="-120"/>
              </a:rPr>
              <a:t>起</a:t>
            </a:r>
            <a:r>
              <a:rPr lang="en-US" altLang="zh-TW" sz="1800" dirty="0">
                <a:latin typeface="華康儷楷書" panose="03000509000000000000" pitchFamily="65" charset="-120"/>
                <a:ea typeface="華康儷楷書" panose="03000509000000000000" pitchFamily="65" charset="-120"/>
              </a:rPr>
              <a:t>~</a:t>
            </a:r>
            <a:r>
              <a:rPr lang="zh-TW" altLang="en-US" sz="2600" b="1" dirty="0">
                <a:solidFill>
                  <a:srgbClr val="0000FF"/>
                </a:solidFill>
                <a:latin typeface="華康儷楷書" panose="03000509000000000000" pitchFamily="65" charset="-120"/>
                <a:ea typeface="華康儷楷書" panose="03000509000000000000" pitchFamily="65" charset="-120"/>
              </a:rPr>
              <a:t>報名截止日</a:t>
            </a:r>
            <a:endParaRPr lang="en-US" altLang="zh-TW" sz="2600" b="1" dirty="0">
              <a:solidFill>
                <a:srgbClr val="0000FF"/>
              </a:solidFill>
              <a:latin typeface="華康儷楷書" panose="03000509000000000000" pitchFamily="65" charset="-120"/>
              <a:ea typeface="華康儷楷書" panose="03000509000000000000" pitchFamily="65" charset="-120"/>
            </a:endParaRPr>
          </a:p>
          <a:p>
            <a:pPr>
              <a:buFontTx/>
              <a:buNone/>
              <a:defRPr/>
            </a:pPr>
            <a:endParaRPr lang="en-US" altLang="zh-TW" sz="2400" dirty="0">
              <a:latin typeface="+mn-ea"/>
              <a:cs typeface="+mj-cs"/>
            </a:endParaRPr>
          </a:p>
          <a:p>
            <a:pPr lvl="1">
              <a:buFontTx/>
              <a:buNone/>
              <a:defRPr/>
            </a:pPr>
            <a:endParaRPr lang="en-US" altLang="zh-TW" dirty="0">
              <a:latin typeface="+mn-ea"/>
              <a:cs typeface="+mj-cs"/>
            </a:endParaRPr>
          </a:p>
        </p:txBody>
      </p:sp>
      <p:graphicFrame>
        <p:nvGraphicFramePr>
          <p:cNvPr id="6" name="表格 5"/>
          <p:cNvGraphicFramePr>
            <a:graphicFrameLocks noGrp="1"/>
          </p:cNvGraphicFramePr>
          <p:nvPr>
            <p:extLst>
              <p:ext uri="{D42A27DB-BD31-4B8C-83A1-F6EECF244321}">
                <p14:modId xmlns:p14="http://schemas.microsoft.com/office/powerpoint/2010/main" val="1383962385"/>
              </p:ext>
            </p:extLst>
          </p:nvPr>
        </p:nvGraphicFramePr>
        <p:xfrm>
          <a:off x="1855330" y="2130868"/>
          <a:ext cx="9002449" cy="4463950"/>
        </p:xfrm>
        <a:graphic>
          <a:graphicData uri="http://schemas.openxmlformats.org/drawingml/2006/table">
            <a:tbl>
              <a:tblPr/>
              <a:tblGrid>
                <a:gridCol w="1109270">
                  <a:extLst>
                    <a:ext uri="{9D8B030D-6E8A-4147-A177-3AD203B41FA5}">
                      <a16:colId xmlns:a16="http://schemas.microsoft.com/office/drawing/2014/main" val="20000"/>
                    </a:ext>
                  </a:extLst>
                </a:gridCol>
                <a:gridCol w="3244359">
                  <a:extLst>
                    <a:ext uri="{9D8B030D-6E8A-4147-A177-3AD203B41FA5}">
                      <a16:colId xmlns:a16="http://schemas.microsoft.com/office/drawing/2014/main" val="20001"/>
                    </a:ext>
                  </a:extLst>
                </a:gridCol>
                <a:gridCol w="1109270">
                  <a:extLst>
                    <a:ext uri="{9D8B030D-6E8A-4147-A177-3AD203B41FA5}">
                      <a16:colId xmlns:a16="http://schemas.microsoft.com/office/drawing/2014/main" val="20002"/>
                    </a:ext>
                  </a:extLst>
                </a:gridCol>
                <a:gridCol w="3539550">
                  <a:extLst>
                    <a:ext uri="{9D8B030D-6E8A-4147-A177-3AD203B41FA5}">
                      <a16:colId xmlns:a16="http://schemas.microsoft.com/office/drawing/2014/main" val="20003"/>
                    </a:ext>
                  </a:extLst>
                </a:gridCol>
              </a:tblGrid>
              <a:tr h="446395">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臺北市</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國立臺北科技大學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嘉義區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1800" kern="1200" dirty="0" smtClean="0">
                          <a:solidFill>
                            <a:schemeClr val="tx1"/>
                          </a:solidFill>
                          <a:latin typeface="華康儷楷書" panose="03000509000000000000" pitchFamily="65" charset="-120"/>
                          <a:ea typeface="華康儷楷書" panose="03000509000000000000" pitchFamily="65" charset="-120"/>
                          <a:cs typeface="+mn-cs"/>
                        </a:rPr>
                        <a:t>吳鳳科技大學</a:t>
                      </a:r>
                      <a:endParaRPr lang="zh-TW" altLang="en-US" sz="1800" kern="1200" dirty="0">
                        <a:solidFill>
                          <a:schemeClr val="tx1"/>
                        </a:solidFill>
                        <a:latin typeface="華康儷楷書" panose="03000509000000000000" pitchFamily="65" charset="-120"/>
                        <a:ea typeface="華康儷楷書" panose="03000509000000000000" pitchFamily="65" charset="-120"/>
                        <a:cs typeface="+mn-cs"/>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446395">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新北市</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致理科技大學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臺南區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國立臺南護理專科學校</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6395">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基隆區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經國管理暨健康學院</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高雄區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國立高雄科技大學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6395">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桃園區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萬能科技大學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屏東區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大仁科技大學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46395">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新竹區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元培醫事科技大學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宜蘭區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國立宜蘭大學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446395">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苗栗區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育達科技大學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臺東區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國立臺東專科學校</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46395">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臺中區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國立臺中科技大學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花蓮區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大漢技術學院</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46395">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彰化區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建國科技大學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澎湖區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國立澎湖科技大學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46395">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南投區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南開科技大學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金門區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lvl="0"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國立金門大學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46395">
                <a:tc>
                  <a:txBody>
                    <a:bodyPr/>
                    <a:lstStyle/>
                    <a:p>
                      <a:pPr algn="ctr"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雲林區</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indent="180000" algn="l" fontAlgn="ctr">
                        <a:lnSpc>
                          <a:spcPct val="100000"/>
                        </a:lnSpc>
                      </a:pPr>
                      <a:r>
                        <a:rPr lang="zh-TW" altLang="en-US" sz="1800" kern="1200" dirty="0">
                          <a:solidFill>
                            <a:schemeClr val="tx1"/>
                          </a:solidFill>
                          <a:latin typeface="華康儷楷書" panose="03000509000000000000" pitchFamily="65" charset="-120"/>
                          <a:ea typeface="華康儷楷書" panose="03000509000000000000" pitchFamily="65" charset="-120"/>
                          <a:cs typeface="+mn-cs"/>
                        </a:rPr>
                        <a:t>國立雲林科技大學</a:t>
                      </a: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zh-TW" altLang="en-US" sz="1800" kern="1200" dirty="0">
                        <a:solidFill>
                          <a:schemeClr val="tx1"/>
                        </a:solidFill>
                        <a:latin typeface="華康儷楷書" panose="03000509000000000000" pitchFamily="65" charset="-120"/>
                        <a:ea typeface="華康儷楷書" panose="03000509000000000000" pitchFamily="65" charset="-120"/>
                        <a:cs typeface="+mn-cs"/>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00"/>
                    </a:solidFill>
                  </a:tcPr>
                </a:tc>
                <a:tc>
                  <a:txBody>
                    <a:bodyPr/>
                    <a:lstStyle/>
                    <a:p>
                      <a:pPr algn="ctr">
                        <a:lnSpc>
                          <a:spcPct val="100000"/>
                        </a:lnSpc>
                      </a:pPr>
                      <a:endParaRPr lang="zh-TW" altLang="en-US" sz="1800" kern="1200" dirty="0">
                        <a:solidFill>
                          <a:schemeClr val="tx1"/>
                        </a:solidFill>
                        <a:latin typeface="華康儷楷書" panose="03000509000000000000" pitchFamily="65" charset="-120"/>
                        <a:ea typeface="華康儷楷書" panose="03000509000000000000" pitchFamily="65" charset="-120"/>
                        <a:cs typeface="+mn-cs"/>
                      </a:endParaRPr>
                    </a:p>
                  </a:txBody>
                  <a:tcPr marL="9300" marR="9300" marT="930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2" name="投影片編號版面配置區 1"/>
          <p:cNvSpPr>
            <a:spLocks noGrp="1"/>
          </p:cNvSpPr>
          <p:nvPr>
            <p:ph type="sldNum" sz="quarter" idx="12"/>
          </p:nvPr>
        </p:nvSpPr>
        <p:spPr/>
        <p:txBody>
          <a:bodyPr/>
          <a:lstStyle/>
          <a:p>
            <a:pPr>
              <a:defRPr/>
            </a:pPr>
            <a:fld id="{52B5522C-A27E-428C-8770-BD9512493397}" type="slidenum">
              <a:rPr lang="zh-TW" altLang="en-US" smtClean="0"/>
              <a:pPr>
                <a:defRPr/>
              </a:pPr>
              <a:t>28</a:t>
            </a:fld>
            <a:endParaRPr lang="en-US" altLang="zh-TW"/>
          </a:p>
        </p:txBody>
      </p:sp>
      <p:sp>
        <p:nvSpPr>
          <p:cNvPr id="7" name="矩形 6"/>
          <p:cNvSpPr/>
          <p:nvPr/>
        </p:nvSpPr>
        <p:spPr>
          <a:xfrm>
            <a:off x="1945182" y="832203"/>
            <a:ext cx="7517599" cy="769441"/>
          </a:xfrm>
          <a:prstGeom prst="rect">
            <a:avLst/>
          </a:prstGeom>
        </p:spPr>
        <p:txBody>
          <a:bodyPr wrap="square">
            <a:spAutoFit/>
          </a:bodyPr>
          <a:lstStyle/>
          <a:p>
            <a:r>
              <a:rPr lang="zh-TW" altLang="en-US" sz="2400" dirty="0">
                <a:latin typeface="華康儷楷書" panose="03000509000000000000" pitchFamily="65" charset="-120"/>
                <a:ea typeface="華康儷楷書" panose="03000509000000000000" pitchFamily="65" charset="-120"/>
              </a:rPr>
              <a:t>甄選入學招生</a:t>
            </a:r>
            <a:r>
              <a:rPr lang="zh-TW" altLang="en-US" sz="2400" b="1" u="sng" dirty="0">
                <a:latin typeface="華康儷楷書" panose="03000509000000000000" pitchFamily="65" charset="-120"/>
                <a:ea typeface="華康儷楷書" panose="03000509000000000000" pitchFamily="65" charset="-120"/>
              </a:rPr>
              <a:t>紙本</a:t>
            </a:r>
            <a:r>
              <a:rPr lang="zh-TW" altLang="en-US" sz="2400" dirty="0">
                <a:latin typeface="華康儷楷書" panose="03000509000000000000" pitchFamily="65" charset="-120"/>
                <a:ea typeface="華康儷楷書" panose="03000509000000000000" pitchFamily="65" charset="-120"/>
              </a:rPr>
              <a:t>簡章（總則）  </a:t>
            </a:r>
            <a:r>
              <a:rPr lang="en-US" altLang="zh-TW" sz="4400" b="1" dirty="0">
                <a:solidFill>
                  <a:srgbClr val="FF0000"/>
                </a:solidFill>
                <a:latin typeface="+mn-ea"/>
              </a:rPr>
              <a:t>70  </a:t>
            </a:r>
            <a:r>
              <a:rPr lang="zh-TW" altLang="en-US" sz="2400" b="1" dirty="0">
                <a:latin typeface="華康儷楷書" panose="03000509000000000000" pitchFamily="65" charset="-120"/>
                <a:ea typeface="華康儷楷書" panose="03000509000000000000" pitchFamily="65" charset="-120"/>
              </a:rPr>
              <a:t>元</a:t>
            </a:r>
            <a:endParaRPr lang="en-US" altLang="zh-TW" sz="2400" dirty="0">
              <a:latin typeface="華康儷楷書" panose="03000509000000000000" pitchFamily="65" charset="-120"/>
              <a:ea typeface="華康儷楷書" panose="03000509000000000000" pitchFamily="65" charset="-120"/>
            </a:endParaRPr>
          </a:p>
        </p:txBody>
      </p:sp>
      <p:sp>
        <p:nvSpPr>
          <p:cNvPr id="5" name="圓角矩形 4"/>
          <p:cNvSpPr/>
          <p:nvPr/>
        </p:nvSpPr>
        <p:spPr>
          <a:xfrm>
            <a:off x="9142228" y="2190597"/>
            <a:ext cx="807116" cy="32395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bg1"/>
                </a:solidFill>
                <a:latin typeface="華康儷楷書" panose="03000509000000000000" pitchFamily="65" charset="-120"/>
                <a:ea typeface="華康儷楷書" panose="03000509000000000000" pitchFamily="65" charset="-120"/>
              </a:rPr>
              <a:t>變更</a:t>
            </a:r>
          </a:p>
        </p:txBody>
      </p:sp>
    </p:spTree>
    <p:extLst>
      <p:ext uri="{BB962C8B-B14F-4D97-AF65-F5344CB8AC3E}">
        <p14:creationId xmlns:p14="http://schemas.microsoft.com/office/powerpoint/2010/main" val="6305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txBox="1">
            <a:spLocks/>
          </p:cNvSpPr>
          <p:nvPr/>
        </p:nvSpPr>
        <p:spPr>
          <a:xfrm>
            <a:off x="0" y="8626"/>
            <a:ext cx="121920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lnSpc>
                <a:spcPct val="150000"/>
              </a:lnSpc>
            </a:pPr>
            <a:r>
              <a:rPr lang="zh-TW" altLang="en-US" b="1" spc="-100" dirty="0">
                <a:solidFill>
                  <a:schemeClr val="tx1"/>
                </a:solidFill>
                <a:latin typeface="Book Antiqua" panose="02040602050305030304" pitchFamily="18" charset="0"/>
                <a:ea typeface="華康儷楷書" panose="03000509000000000000" pitchFamily="65" charset="-120"/>
              </a:rPr>
              <a:t>招生簡章查詢系統</a:t>
            </a:r>
          </a:p>
        </p:txBody>
      </p:sp>
      <p:sp>
        <p:nvSpPr>
          <p:cNvPr id="5" name="投影片編號版面配置區 4"/>
          <p:cNvSpPr>
            <a:spLocks noGrp="1"/>
          </p:cNvSpPr>
          <p:nvPr>
            <p:ph type="sldNum" sz="quarter" idx="12"/>
          </p:nvPr>
        </p:nvSpPr>
        <p:spPr/>
        <p:txBody>
          <a:bodyPr/>
          <a:lstStyle/>
          <a:p>
            <a:pPr>
              <a:defRPr/>
            </a:pPr>
            <a:fld id="{0425DD0F-D833-4500-8224-585EDAC39332}" type="slidenum">
              <a:rPr lang="zh-TW" altLang="en-US" smtClean="0"/>
              <a:pPr>
                <a:defRPr/>
              </a:pPr>
              <a:t>29</a:t>
            </a:fld>
            <a:endParaRPr lang="en-US" altLang="zh-TW"/>
          </a:p>
        </p:txBody>
      </p:sp>
      <p:sp>
        <p:nvSpPr>
          <p:cNvPr id="4" name="矩形 3">
            <a:extLst>
              <a:ext uri="{FF2B5EF4-FFF2-40B4-BE49-F238E27FC236}">
                <a16:creationId xmlns:a16="http://schemas.microsoft.com/office/drawing/2014/main" id="{BBC1A222-A0FA-42EE-AA0A-BA55D900B0BA}"/>
              </a:ext>
            </a:extLst>
          </p:cNvPr>
          <p:cNvSpPr/>
          <p:nvPr/>
        </p:nvSpPr>
        <p:spPr>
          <a:xfrm>
            <a:off x="1963339" y="1041603"/>
            <a:ext cx="8904322" cy="830997"/>
          </a:xfrm>
          <a:prstGeom prst="rect">
            <a:avLst/>
          </a:prstGeom>
          <a:noFill/>
        </p:spPr>
        <p:txBody>
          <a:bodyPr wrap="square">
            <a:spAutoFit/>
          </a:bodyPr>
          <a:lstStyle/>
          <a:p>
            <a:pPr algn="ctr"/>
            <a:r>
              <a:rPr lang="zh-TW" altLang="en-US" sz="2400" dirty="0">
                <a:latin typeface="華康儷楷書" panose="03000509000000000000" pitchFamily="65" charset="-120"/>
                <a:ea typeface="華康儷楷書" panose="03000509000000000000" pitchFamily="65" charset="-120"/>
              </a:rPr>
              <a:t>各組校系科</a:t>
            </a:r>
            <a:r>
              <a:rPr lang="en-US" altLang="zh-TW" sz="2400" dirty="0">
                <a:latin typeface="華康儷楷書" panose="03000509000000000000" pitchFamily="65" charset="-120"/>
                <a:ea typeface="華康儷楷書" panose="03000509000000000000" pitchFamily="65" charset="-120"/>
              </a:rPr>
              <a:t>(</a:t>
            </a:r>
            <a:r>
              <a:rPr lang="zh-TW" altLang="en-US" sz="2400" dirty="0">
                <a:latin typeface="華康儷楷書" panose="03000509000000000000" pitchFamily="65" charset="-120"/>
                <a:ea typeface="華康儷楷書" panose="03000509000000000000" pitchFamily="65" charset="-120"/>
              </a:rPr>
              <a:t>組</a:t>
            </a:r>
            <a:r>
              <a:rPr lang="en-US" altLang="zh-TW" sz="2400" dirty="0">
                <a:latin typeface="華康儷楷書" panose="03000509000000000000" pitchFamily="65" charset="-120"/>
                <a:ea typeface="華康儷楷書" panose="03000509000000000000" pitchFamily="65" charset="-120"/>
              </a:rPr>
              <a:t>)</a:t>
            </a:r>
            <a:r>
              <a:rPr lang="zh-TW" altLang="en-US" sz="2400" dirty="0">
                <a:latin typeface="華康儷楷書" panose="03000509000000000000" pitchFamily="65" charset="-120"/>
                <a:ea typeface="華康儷楷書" panose="03000509000000000000" pitchFamily="65" charset="-120"/>
              </a:rPr>
              <a:t>、學程甄選辦法，不印紙本</a:t>
            </a:r>
            <a:endParaRPr lang="en-US" altLang="zh-TW" sz="2400" dirty="0">
              <a:latin typeface="華康儷楷書" panose="03000509000000000000" pitchFamily="65" charset="-120"/>
              <a:ea typeface="華康儷楷書" panose="03000509000000000000" pitchFamily="65" charset="-120"/>
            </a:endParaRPr>
          </a:p>
          <a:p>
            <a:pPr algn="ctr"/>
            <a:r>
              <a:rPr lang="zh-TW" altLang="en-US" sz="2400" dirty="0">
                <a:latin typeface="華康儷楷書" panose="03000509000000000000" pitchFamily="65" charset="-120"/>
                <a:ea typeface="華康儷楷書" panose="03000509000000000000" pitchFamily="65" charset="-120"/>
              </a:rPr>
              <a:t>於本招生官網「簡章下載暨資料查詢系統」提供下載與查詢</a:t>
            </a:r>
          </a:p>
        </p:txBody>
      </p:sp>
      <p:sp>
        <p:nvSpPr>
          <p:cNvPr id="18" name="文字方塊 17"/>
          <p:cNvSpPr txBox="1"/>
          <p:nvPr/>
        </p:nvSpPr>
        <p:spPr>
          <a:xfrm>
            <a:off x="6104954" y="2249074"/>
            <a:ext cx="3262432" cy="461665"/>
          </a:xfrm>
          <a:prstGeom prst="rect">
            <a:avLst/>
          </a:prstGeom>
          <a:noFill/>
        </p:spPr>
        <p:txBody>
          <a:bodyPr wrap="none" rtlCol="0">
            <a:spAutoFit/>
          </a:bodyPr>
          <a:lstStyle/>
          <a:p>
            <a:r>
              <a:rPr lang="zh-TW" altLang="en-US" sz="2400" dirty="0">
                <a:latin typeface="華康儷楷書" panose="03000509000000000000" pitchFamily="65" charset="-120"/>
                <a:ea typeface="華康儷楷書" panose="03000509000000000000" pitchFamily="65" charset="-120"/>
              </a:rPr>
              <a:t>考生志願申請輔助系統</a:t>
            </a:r>
          </a:p>
        </p:txBody>
      </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954" y="2783359"/>
            <a:ext cx="1562100" cy="1562100"/>
          </a:xfrm>
          <a:prstGeom prst="rect">
            <a:avLst/>
          </a:prstGeom>
        </p:spPr>
      </p:pic>
      <p:sp>
        <p:nvSpPr>
          <p:cNvPr id="20" name="文字方塊 19"/>
          <p:cNvSpPr txBox="1"/>
          <p:nvPr/>
        </p:nvSpPr>
        <p:spPr>
          <a:xfrm>
            <a:off x="1707281" y="2249074"/>
            <a:ext cx="3570208" cy="461665"/>
          </a:xfrm>
          <a:prstGeom prst="rect">
            <a:avLst/>
          </a:prstGeom>
          <a:noFill/>
        </p:spPr>
        <p:txBody>
          <a:bodyPr wrap="none" rtlCol="0">
            <a:spAutoFit/>
          </a:bodyPr>
          <a:lstStyle/>
          <a:p>
            <a:r>
              <a:rPr lang="zh-TW" altLang="en-US" sz="2400" dirty="0">
                <a:latin typeface="華康儷楷書" panose="03000509000000000000" pitchFamily="65" charset="-120"/>
                <a:ea typeface="華康儷楷書" panose="03000509000000000000" pitchFamily="65" charset="-120"/>
              </a:rPr>
              <a:t>簡章下載暨資料查詢系統</a:t>
            </a:r>
          </a:p>
        </p:txBody>
      </p:sp>
      <p:pic>
        <p:nvPicPr>
          <p:cNvPr id="22" name="圖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9914" y="2897471"/>
            <a:ext cx="1285875" cy="1285875"/>
          </a:xfrm>
          <a:prstGeom prst="rect">
            <a:avLst/>
          </a:prstGeom>
        </p:spPr>
      </p:pic>
      <p:pic>
        <p:nvPicPr>
          <p:cNvPr id="23" name="圖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9913" y="4370078"/>
            <a:ext cx="1285875" cy="1285875"/>
          </a:xfrm>
          <a:prstGeom prst="rect">
            <a:avLst/>
          </a:prstGeom>
        </p:spPr>
      </p:pic>
      <p:sp>
        <p:nvSpPr>
          <p:cNvPr id="24" name="文字方塊 23"/>
          <p:cNvSpPr txBox="1"/>
          <p:nvPr/>
        </p:nvSpPr>
        <p:spPr>
          <a:xfrm>
            <a:off x="2041372" y="2706853"/>
            <a:ext cx="723275" cy="307777"/>
          </a:xfrm>
          <a:prstGeom prst="rect">
            <a:avLst/>
          </a:prstGeom>
          <a:noFill/>
        </p:spPr>
        <p:txBody>
          <a:bodyPr wrap="none" rtlCol="0">
            <a:spAutoFit/>
          </a:bodyPr>
          <a:lstStyle/>
          <a:p>
            <a:r>
              <a:rPr lang="zh-TW" altLang="en-US" sz="1400" dirty="0">
                <a:latin typeface="華康儷楷書" panose="03000509000000000000" pitchFamily="65" charset="-120"/>
                <a:ea typeface="華康儷楷書" panose="03000509000000000000" pitchFamily="65" charset="-120"/>
              </a:rPr>
              <a:t>一般組</a:t>
            </a:r>
          </a:p>
        </p:txBody>
      </p:sp>
      <p:sp>
        <p:nvSpPr>
          <p:cNvPr id="25" name="文字方塊 24"/>
          <p:cNvSpPr txBox="1"/>
          <p:nvPr/>
        </p:nvSpPr>
        <p:spPr>
          <a:xfrm>
            <a:off x="1682299" y="4200207"/>
            <a:ext cx="1441420" cy="307777"/>
          </a:xfrm>
          <a:prstGeom prst="rect">
            <a:avLst/>
          </a:prstGeom>
          <a:noFill/>
        </p:spPr>
        <p:txBody>
          <a:bodyPr wrap="none" rtlCol="0">
            <a:spAutoFit/>
          </a:bodyPr>
          <a:lstStyle/>
          <a:p>
            <a:r>
              <a:rPr lang="zh-TW" altLang="en-US" sz="1400" dirty="0">
                <a:latin typeface="華康儷楷書" panose="03000509000000000000" pitchFamily="65" charset="-120"/>
                <a:ea typeface="華康儷楷書" panose="03000509000000000000" pitchFamily="65" charset="-120"/>
              </a:rPr>
              <a:t>青年儲蓄帳戶組</a:t>
            </a:r>
          </a:p>
        </p:txBody>
      </p:sp>
      <p:pic>
        <p:nvPicPr>
          <p:cNvPr id="2" name="圖片 1"/>
          <p:cNvPicPr>
            <a:picLocks noChangeAspect="1"/>
          </p:cNvPicPr>
          <p:nvPr/>
        </p:nvPicPr>
        <p:blipFill>
          <a:blip r:embed="rId6"/>
          <a:stretch>
            <a:fillRect/>
          </a:stretch>
        </p:blipFill>
        <p:spPr>
          <a:xfrm>
            <a:off x="3123719" y="2706853"/>
            <a:ext cx="2895238" cy="3476190"/>
          </a:xfrm>
          <a:prstGeom prst="rect">
            <a:avLst/>
          </a:prstGeom>
        </p:spPr>
      </p:pic>
      <p:pic>
        <p:nvPicPr>
          <p:cNvPr id="3" name="圖片 2"/>
          <p:cNvPicPr>
            <a:picLocks noChangeAspect="1"/>
          </p:cNvPicPr>
          <p:nvPr/>
        </p:nvPicPr>
        <p:blipFill rotWithShape="1">
          <a:blip r:embed="rId7"/>
          <a:srcRect t="-1" b="491"/>
          <a:stretch/>
        </p:blipFill>
        <p:spPr>
          <a:xfrm>
            <a:off x="7583785" y="2696927"/>
            <a:ext cx="4228658" cy="3486116"/>
          </a:xfrm>
          <a:prstGeom prst="rect">
            <a:avLst/>
          </a:prstGeom>
        </p:spPr>
      </p:pic>
    </p:spTree>
    <p:extLst>
      <p:ext uri="{BB962C8B-B14F-4D97-AF65-F5344CB8AC3E}">
        <p14:creationId xmlns:p14="http://schemas.microsoft.com/office/powerpoint/2010/main" val="2656787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838200" y="143910"/>
            <a:ext cx="10515600" cy="618286"/>
          </a:xfrm>
        </p:spPr>
        <p:txBody>
          <a:bodyPr>
            <a:normAutofit/>
          </a:bodyPr>
          <a:lstStyle/>
          <a:p>
            <a:pPr marL="457200" indent="-457200" algn="ctr">
              <a:buFont typeface="Wingdings" panose="05000000000000000000" pitchFamily="2" charset="2"/>
              <a:buChar char="u"/>
            </a:pPr>
            <a:r>
              <a:rPr lang="zh-TW" altLang="en-US" sz="2800" b="1" spc="-100" dirty="0">
                <a:latin typeface="Book Antiqua" panose="02040602050305030304" pitchFamily="18" charset="0"/>
                <a:ea typeface="華康儷楷書" panose="03000509000000000000" pitchFamily="65" charset="-120"/>
              </a:rPr>
              <a:t>四技二專多元入學招生管道一覽表</a:t>
            </a:r>
          </a:p>
        </p:txBody>
      </p:sp>
      <p:graphicFrame>
        <p:nvGraphicFramePr>
          <p:cNvPr id="5" name="內容版面配置區 4"/>
          <p:cNvGraphicFramePr>
            <a:graphicFrameLocks noGrp="1"/>
          </p:cNvGraphicFramePr>
          <p:nvPr>
            <p:ph idx="4294967295"/>
            <p:extLst>
              <p:ext uri="{D42A27DB-BD31-4B8C-83A1-F6EECF244321}">
                <p14:modId xmlns:p14="http://schemas.microsoft.com/office/powerpoint/2010/main" val="4257796663"/>
              </p:ext>
            </p:extLst>
          </p:nvPr>
        </p:nvGraphicFramePr>
        <p:xfrm>
          <a:off x="976222" y="825125"/>
          <a:ext cx="10515838" cy="5770346"/>
        </p:xfrm>
        <a:graphic>
          <a:graphicData uri="http://schemas.openxmlformats.org/drawingml/2006/table">
            <a:tbl>
              <a:tblPr bandRow="1">
                <a:tableStyleId>{5C22544A-7EE6-4342-B048-85BDC9FD1C3A}</a:tableStyleId>
              </a:tblPr>
              <a:tblGrid>
                <a:gridCol w="3343289">
                  <a:extLst>
                    <a:ext uri="{9D8B030D-6E8A-4147-A177-3AD203B41FA5}">
                      <a16:colId xmlns:a16="http://schemas.microsoft.com/office/drawing/2014/main" val="1339851160"/>
                    </a:ext>
                  </a:extLst>
                </a:gridCol>
                <a:gridCol w="1289259">
                  <a:extLst>
                    <a:ext uri="{9D8B030D-6E8A-4147-A177-3AD203B41FA5}">
                      <a16:colId xmlns:a16="http://schemas.microsoft.com/office/drawing/2014/main" val="2481502958"/>
                    </a:ext>
                  </a:extLst>
                </a:gridCol>
                <a:gridCol w="1289259">
                  <a:extLst>
                    <a:ext uri="{9D8B030D-6E8A-4147-A177-3AD203B41FA5}">
                      <a16:colId xmlns:a16="http://schemas.microsoft.com/office/drawing/2014/main" val="2445163008"/>
                    </a:ext>
                  </a:extLst>
                </a:gridCol>
                <a:gridCol w="1257521">
                  <a:extLst>
                    <a:ext uri="{9D8B030D-6E8A-4147-A177-3AD203B41FA5}">
                      <a16:colId xmlns:a16="http://schemas.microsoft.com/office/drawing/2014/main" val="869360468"/>
                    </a:ext>
                  </a:extLst>
                </a:gridCol>
                <a:gridCol w="3336510">
                  <a:extLst>
                    <a:ext uri="{9D8B030D-6E8A-4147-A177-3AD203B41FA5}">
                      <a16:colId xmlns:a16="http://schemas.microsoft.com/office/drawing/2014/main" val="1818983547"/>
                    </a:ext>
                  </a:extLst>
                </a:gridCol>
              </a:tblGrid>
              <a:tr h="984680">
                <a:tc>
                  <a:txBody>
                    <a:bodyPr/>
                    <a:lstStyle/>
                    <a:p>
                      <a:pPr algn="ctr">
                        <a:spcAft>
                          <a:spcPts val="0"/>
                        </a:spcAft>
                      </a:pPr>
                      <a:r>
                        <a:rPr lang="zh-TW" altLang="en-US" sz="18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四技二專</a:t>
                      </a:r>
                      <a:r>
                        <a:rPr lang="zh-TW" sz="18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招</a:t>
                      </a:r>
                      <a:r>
                        <a:rPr lang="zh-TW" altLang="en-US" sz="18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 </a:t>
                      </a:r>
                      <a:r>
                        <a:rPr lang="zh-TW" sz="18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生</a:t>
                      </a:r>
                      <a:r>
                        <a:rPr lang="zh-TW" altLang="en-US" sz="18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 </a:t>
                      </a:r>
                      <a:r>
                        <a:rPr lang="zh-TW" sz="18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管</a:t>
                      </a:r>
                      <a:r>
                        <a:rPr lang="zh-TW" altLang="en-US" sz="18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 </a:t>
                      </a:r>
                      <a:r>
                        <a:rPr lang="zh-TW" sz="18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道</a:t>
                      </a:r>
                      <a:endParaRPr lang="zh-TW"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zh-TW" altLang="en-US"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辦理期程</a:t>
                      </a:r>
                      <a:endParaRPr lang="zh-TW"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zh-TW" altLang="en-US"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採計</a:t>
                      </a:r>
                      <a:endParaRPr lang="en-US" altLang="zh-TW"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p>
                      <a:pPr algn="ctr">
                        <a:spcAft>
                          <a:spcPts val="0"/>
                        </a:spcAft>
                      </a:pPr>
                      <a:r>
                        <a:rPr lang="zh-TW" altLang="en-US"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考試成績</a:t>
                      </a:r>
                      <a:endParaRPr lang="zh-TW"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zh-TW" altLang="en-US" sz="1800" kern="100" spc="-100" baseline="0" dirty="0" smtClean="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可報名</a:t>
                      </a:r>
                      <a:r>
                        <a:rPr lang="en-US" altLang="zh-TW" sz="1800" kern="100" spc="-100" baseline="0" dirty="0" smtClean="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a:t>
                      </a:r>
                      <a:r>
                        <a:rPr lang="zh-TW" altLang="en-US" sz="1800" kern="100" spc="-100" baseline="0" dirty="0" smtClean="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登記</a:t>
                      </a:r>
                      <a:r>
                        <a:rPr lang="en-US" altLang="zh-TW" sz="1800" kern="100" spc="-100" baseline="0" dirty="0" smtClean="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a:t>
                      </a:r>
                      <a:endParaRPr lang="en-US" altLang="zh-TW"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p>
                      <a:pPr algn="ctr">
                        <a:spcAft>
                          <a:spcPts val="0"/>
                        </a:spcAft>
                      </a:pPr>
                      <a:r>
                        <a:rPr lang="zh-TW" altLang="en-US"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校系科（組）</a:t>
                      </a:r>
                      <a:r>
                        <a:rPr lang="en-US" altLang="zh-TW"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
                      </a:r>
                      <a:br>
                        <a:rPr lang="en-US" altLang="zh-TW"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br>
                      <a:r>
                        <a:rPr lang="zh-TW" altLang="en-US"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學程數</a:t>
                      </a:r>
                      <a:endParaRPr lang="zh-TW"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zh-TW" altLang="en-US"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說明</a:t>
                      </a:r>
                      <a:endParaRPr lang="zh-TW" sz="18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68569677"/>
                  </a:ext>
                </a:extLst>
              </a:tr>
              <a:tr h="61986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zh-TW" altLang="en-US" sz="2000" b="0" kern="0" spc="-150" baseline="0" dirty="0">
                          <a:solidFill>
                            <a:schemeClr val="dk1"/>
                          </a:solidFill>
                          <a:effectLst/>
                          <a:latin typeface="Book Antiqua" panose="02040602050305030304" pitchFamily="18" charset="0"/>
                          <a:ea typeface="華康儷楷書" panose="03000509000000000000" pitchFamily="65" charset="-120"/>
                          <a:cs typeface="+mn-cs"/>
                        </a:rPr>
                        <a:t>四技二專</a:t>
                      </a:r>
                      <a:r>
                        <a:rPr lang="zh-TW" altLang="en-US" sz="22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特殊選才</a:t>
                      </a:r>
                      <a:r>
                        <a:rPr lang="zh-TW" altLang="zh-TW" sz="2000" b="0" kern="0" spc="-150" baseline="0" dirty="0">
                          <a:solidFill>
                            <a:schemeClr val="dk1"/>
                          </a:solidFill>
                          <a:effectLst/>
                          <a:latin typeface="Book Antiqua" panose="02040602050305030304" pitchFamily="18" charset="0"/>
                          <a:ea typeface="華康儷楷書" panose="03000509000000000000" pitchFamily="65" charset="-120"/>
                          <a:cs typeface="+mn-cs"/>
                        </a:rPr>
                        <a:t>聯合招生</a:t>
                      </a: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effectLst/>
                          <a:latin typeface="Book Antiqua" panose="02040602050305030304" pitchFamily="18" charset="0"/>
                          <a:ea typeface="華康儷楷書" panose="03000509000000000000" pitchFamily="65" charset="-120"/>
                        </a:rPr>
                        <a:t>12-2</a:t>
                      </a:r>
                      <a:r>
                        <a:rPr lang="zh-TW" altLang="en-US" sz="2400" b="0" kern="100" spc="-150" baseline="0" dirty="0">
                          <a:effectLst/>
                          <a:latin typeface="Book Antiqua" panose="02040602050305030304" pitchFamily="18" charset="0"/>
                          <a:ea typeface="華康儷楷書" panose="03000509000000000000" pitchFamily="65" charset="-120"/>
                        </a:rPr>
                        <a:t>月</a:t>
                      </a:r>
                      <a:endParaRPr lang="zh-TW" altLang="zh-TW" sz="2400" b="0" kern="100" spc="-150" baseline="0" dirty="0">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5</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具有特殊經歷及專業領域成就學生</a:t>
                      </a:r>
                      <a:endParaRPr lang="en-US"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青年教育與就業儲蓄帳戶方案學生</a:t>
                      </a:r>
                      <a:endParaRPr lang="en-US"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備審資料審查、面試、筆試、實作</a:t>
                      </a:r>
                      <a:endParaRPr lang="zh-TW"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1973313"/>
                  </a:ext>
                </a:extLst>
              </a:tr>
              <a:tr h="619862">
                <a:tc>
                  <a:txBody>
                    <a:bodyPr/>
                    <a:lstStyle/>
                    <a:p>
                      <a:pPr marL="285750" indent="-285750">
                        <a:spcAft>
                          <a:spcPts val="0"/>
                        </a:spcAft>
                        <a:buFont typeface="Wingdings" panose="05000000000000000000" pitchFamily="2" charset="2"/>
                        <a:buChar char="u"/>
                      </a:pPr>
                      <a:r>
                        <a:rPr lang="zh-TW" sz="2000" b="0" kern="0" spc="-150" baseline="0" dirty="0">
                          <a:solidFill>
                            <a:schemeClr val="dk1"/>
                          </a:solidFill>
                          <a:effectLst/>
                          <a:latin typeface="Book Antiqua" panose="02040602050305030304" pitchFamily="18" charset="0"/>
                          <a:ea typeface="華康儷楷書" panose="03000509000000000000" pitchFamily="65" charset="-120"/>
                          <a:cs typeface="+mn-cs"/>
                        </a:rPr>
                        <a:t>四技二專</a:t>
                      </a:r>
                      <a:r>
                        <a:rPr lang="zh-TW" sz="2200" b="1" kern="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技優保送</a:t>
                      </a:r>
                      <a:r>
                        <a:rPr lang="zh-TW" sz="2000" b="0" kern="0" spc="-150" baseline="0" dirty="0">
                          <a:solidFill>
                            <a:schemeClr val="dk1"/>
                          </a:solidFill>
                          <a:effectLst/>
                          <a:latin typeface="Book Antiqua" panose="02040602050305030304" pitchFamily="18" charset="0"/>
                          <a:ea typeface="華康儷楷書" panose="03000509000000000000" pitchFamily="65" charset="-120"/>
                          <a:cs typeface="+mn-cs"/>
                        </a:rPr>
                        <a:t>入學</a:t>
                      </a: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tx1"/>
                          </a:solidFill>
                          <a:effectLst/>
                          <a:latin typeface="Book Antiqua" panose="02040602050305030304" pitchFamily="18" charset="0"/>
                          <a:ea typeface="華康儷楷書" panose="03000509000000000000" pitchFamily="65" charset="-120"/>
                          <a:cs typeface="+mn-cs"/>
                        </a:rPr>
                        <a:t>2-3</a:t>
                      </a:r>
                      <a:r>
                        <a:rPr lang="zh-TW" altLang="en-US" sz="2400" b="0" kern="100" spc="-150" baseline="0" dirty="0">
                          <a:solidFill>
                            <a:schemeClr val="tx1"/>
                          </a:solidFill>
                          <a:effectLst/>
                          <a:latin typeface="Book Antiqua" panose="02040602050305030304" pitchFamily="18" charset="0"/>
                          <a:ea typeface="華康儷楷書" panose="03000509000000000000" pitchFamily="65" charset="-120"/>
                          <a:cs typeface="+mn-cs"/>
                        </a:rPr>
                        <a:t>月</a:t>
                      </a:r>
                      <a:endParaRPr lang="zh-TW" altLang="zh-TW" sz="2400" b="0" kern="100" spc="-150" baseline="0" dirty="0">
                        <a:solidFill>
                          <a:schemeClr val="tx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50</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l" defTabSz="914400" rtl="0" eaLnBrk="1" latinLnBrk="0" hangingPunct="1">
                        <a:spcAft>
                          <a:spcPts val="0"/>
                        </a:spcAft>
                        <a:buFont typeface="Wingdings" panose="05000000000000000000" pitchFamily="2" charset="2"/>
                        <a:buNone/>
                      </a:pPr>
                      <a:r>
                        <a:rPr lang="zh-TW"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rPr>
                        <a:t>依保送競賽獲獎名次</a:t>
                      </a:r>
                      <a:endParaRPr lang="en-US"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indent="0" algn="l" defTabSz="914400" rtl="0" eaLnBrk="1" latinLnBrk="0" hangingPunct="1">
                        <a:spcAft>
                          <a:spcPts val="0"/>
                        </a:spcAft>
                        <a:buFont typeface="Wingdings" panose="05000000000000000000" pitchFamily="2" charset="2"/>
                        <a:buNone/>
                      </a:pPr>
                      <a:r>
                        <a:rPr lang="zh-TW"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rPr>
                        <a:t>「十等第」比序排名</a:t>
                      </a:r>
                      <a:endParaRPr 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91652101"/>
                  </a:ext>
                </a:extLst>
              </a:tr>
              <a:tr h="619862">
                <a:tc>
                  <a:txBody>
                    <a:bodyPr/>
                    <a:lstStyle/>
                    <a:p>
                      <a:pPr marL="285750" indent="-285750">
                        <a:spcAft>
                          <a:spcPts val="0"/>
                        </a:spcAft>
                        <a:buFont typeface="Wingdings" panose="05000000000000000000" pitchFamily="2" charset="2"/>
                        <a:buChar char="u"/>
                      </a:pPr>
                      <a:r>
                        <a:rPr lang="zh-TW" sz="2000" b="0" kern="0" spc="-150" baseline="0" dirty="0">
                          <a:effectLst/>
                          <a:latin typeface="Book Antiqua" panose="02040602050305030304" pitchFamily="18" charset="0"/>
                          <a:ea typeface="華康儷楷書" panose="03000509000000000000" pitchFamily="65" charset="-120"/>
                        </a:rPr>
                        <a:t>科技校院</a:t>
                      </a:r>
                      <a:r>
                        <a:rPr lang="zh-TW" sz="2000" b="0" u="none" kern="0" spc="-150" baseline="0" dirty="0">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繁星計畫</a:t>
                      </a:r>
                      <a:r>
                        <a:rPr lang="zh-TW" sz="2000" b="0" kern="0" spc="-150" baseline="0" dirty="0">
                          <a:effectLst/>
                          <a:latin typeface="Book Antiqua" panose="02040602050305030304" pitchFamily="18" charset="0"/>
                          <a:ea typeface="華康儷楷書" panose="03000509000000000000" pitchFamily="65" charset="-120"/>
                        </a:rPr>
                        <a:t>聯合甄選</a:t>
                      </a:r>
                      <a:endParaRPr lang="zh-TW" sz="2000" b="0" kern="100" spc="-150" baseline="0" dirty="0">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2-5</a:t>
                      </a:r>
                      <a:r>
                        <a:rPr lang="zh-TW" altLang="en-US" sz="2400" b="0" kern="100" spc="-150" baseline="0" dirty="0">
                          <a:solidFill>
                            <a:schemeClr val="dk1"/>
                          </a:solidFill>
                          <a:effectLst/>
                          <a:latin typeface="Book Antiqua" panose="02040602050305030304" pitchFamily="18" charset="0"/>
                          <a:ea typeface="華康儷楷書" panose="03000509000000000000" pitchFamily="65" charset="-120"/>
                          <a:cs typeface="+mn-cs"/>
                        </a:rPr>
                        <a:t>月</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smtClean="0">
                          <a:solidFill>
                            <a:schemeClr val="dk1"/>
                          </a:solidFill>
                          <a:effectLst/>
                          <a:latin typeface="Book Antiqua" panose="02040602050305030304" pitchFamily="18" charset="0"/>
                          <a:ea typeface="華康儷楷書" panose="03000509000000000000" pitchFamily="65" charset="-120"/>
                          <a:cs typeface="+mn-cs"/>
                        </a:rPr>
                        <a:t>25</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spcAft>
                          <a:spcPts val="0"/>
                        </a:spcAft>
                        <a:buFont typeface="Wingdings" panose="05000000000000000000" pitchFamily="2" charset="2"/>
                        <a:buNone/>
                      </a:pPr>
                      <a:r>
                        <a:rPr lang="en-US" altLang="zh-TW" sz="1600" b="1" kern="0" spc="-150" baseline="0" dirty="0">
                          <a:solidFill>
                            <a:schemeClr val="accent6">
                              <a:lumMod val="50000"/>
                            </a:schemeClr>
                          </a:solidFill>
                          <a:effectLst/>
                          <a:latin typeface="Book Antiqua" panose="02040602050305030304" pitchFamily="18" charset="0"/>
                          <a:ea typeface="華康儷楷書" panose="03000509000000000000" pitchFamily="65" charset="-120"/>
                          <a:cs typeface="+mn-cs"/>
                        </a:rPr>
                        <a:t>5</a:t>
                      </a:r>
                      <a:r>
                        <a:rPr lang="zh-TW" altLang="en-US" sz="1600" b="1" kern="0" spc="-150" baseline="0" dirty="0">
                          <a:solidFill>
                            <a:schemeClr val="accent6">
                              <a:lumMod val="50000"/>
                            </a:schemeClr>
                          </a:solidFill>
                          <a:effectLst/>
                          <a:latin typeface="Book Antiqua" panose="02040602050305030304" pitchFamily="18" charset="0"/>
                          <a:ea typeface="華康儷楷書" panose="03000509000000000000" pitchFamily="65" charset="-120"/>
                          <a:cs typeface="+mn-cs"/>
                        </a:rPr>
                        <a:t>學期</a:t>
                      </a: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學業平均成績</a:t>
                      </a:r>
                      <a:endParaRPr lang="en-US"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indent="0" algn="l" defTabSz="914400" rtl="0" eaLnBrk="1" latinLnBrk="0" hangingPunct="1">
                        <a:spcAft>
                          <a:spcPts val="0"/>
                        </a:spcAft>
                        <a:buFont typeface="Wingdings" panose="05000000000000000000" pitchFamily="2" charset="2"/>
                        <a:buNone/>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競賽、證照及語文能力檢定</a:t>
                      </a:r>
                      <a:endParaRPr lang="en-US"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indent="0" algn="l" defTabSz="914400" rtl="0" eaLnBrk="1" latinLnBrk="0" hangingPunct="1">
                        <a:spcAft>
                          <a:spcPts val="0"/>
                        </a:spcAft>
                        <a:buFont typeface="Wingdings" panose="05000000000000000000" pitchFamily="2" charset="2"/>
                        <a:buNone/>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學校幹部、志工、社會服務及社團參與</a:t>
                      </a:r>
                      <a:endParaRPr 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5016266"/>
                  </a:ext>
                </a:extLst>
              </a:tr>
              <a:tr h="619862">
                <a:tc>
                  <a:txBody>
                    <a:bodyPr/>
                    <a:lstStyle/>
                    <a:p>
                      <a:pPr marL="285750" indent="-285750">
                        <a:spcAft>
                          <a:spcPts val="0"/>
                        </a:spcAft>
                        <a:buFont typeface="Wingdings" panose="05000000000000000000" pitchFamily="2" charset="2"/>
                        <a:buChar char="u"/>
                      </a:pPr>
                      <a:r>
                        <a:rPr lang="zh-TW" sz="2000" b="0" kern="0" spc="-150" baseline="0" dirty="0">
                          <a:effectLst/>
                          <a:latin typeface="Book Antiqua" panose="02040602050305030304" pitchFamily="18" charset="0"/>
                          <a:ea typeface="華康儷楷書" panose="03000509000000000000" pitchFamily="65" charset="-120"/>
                        </a:rPr>
                        <a:t>四技</a:t>
                      </a:r>
                      <a:r>
                        <a:rPr lang="en-US" altLang="zh-TW" sz="2000" b="0" kern="0" spc="-150" baseline="0" dirty="0">
                          <a:effectLst/>
                          <a:latin typeface="Book Antiqua" panose="02040602050305030304" pitchFamily="18" charset="0"/>
                          <a:ea typeface="華康儷楷書" panose="03000509000000000000" pitchFamily="65" charset="-120"/>
                        </a:rPr>
                        <a:t>(</a:t>
                      </a:r>
                      <a:r>
                        <a:rPr lang="zh-TW" sz="2000" b="0" kern="0" spc="-150" baseline="0" dirty="0">
                          <a:effectLst/>
                          <a:latin typeface="Book Antiqua" panose="02040602050305030304" pitchFamily="18" charset="0"/>
                          <a:ea typeface="華康儷楷書" panose="03000509000000000000" pitchFamily="65" charset="-120"/>
                        </a:rPr>
                        <a:t>日</a:t>
                      </a:r>
                      <a:r>
                        <a:rPr lang="en-US" altLang="zh-TW" sz="2000" b="0" kern="0" spc="-150" baseline="0" dirty="0">
                          <a:effectLst/>
                          <a:latin typeface="Book Antiqua" panose="02040602050305030304" pitchFamily="18" charset="0"/>
                          <a:ea typeface="華康儷楷書" panose="03000509000000000000" pitchFamily="65" charset="-120"/>
                        </a:rPr>
                        <a:t>)</a:t>
                      </a:r>
                      <a:r>
                        <a:rPr lang="zh-TW" sz="2000" b="0" kern="0" spc="-150" baseline="0" dirty="0">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申請入學</a:t>
                      </a:r>
                      <a:r>
                        <a:rPr lang="zh-TW" sz="2000" b="0" kern="0" spc="-150" baseline="0" dirty="0">
                          <a:effectLst/>
                          <a:latin typeface="Book Antiqua" panose="02040602050305030304" pitchFamily="18" charset="0"/>
                          <a:ea typeface="華康儷楷書" panose="03000509000000000000" pitchFamily="65" charset="-120"/>
                        </a:rPr>
                        <a:t>聯合招生</a:t>
                      </a:r>
                      <a:endParaRPr lang="zh-TW" sz="2000" b="0" kern="100" spc="-150" baseline="0" dirty="0">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3-</a:t>
                      </a:r>
                      <a:r>
                        <a:rPr lang="en-US" altLang="zh-TW" sz="2400" b="0" kern="100" spc="-150" baseline="0" dirty="0">
                          <a:solidFill>
                            <a:schemeClr val="tx1"/>
                          </a:solidFill>
                          <a:effectLst/>
                          <a:latin typeface="Book Antiqua" panose="02040602050305030304" pitchFamily="18" charset="0"/>
                          <a:ea typeface="華康儷楷書" panose="03000509000000000000" pitchFamily="65" charset="-120"/>
                          <a:cs typeface="+mn-cs"/>
                        </a:rPr>
                        <a:t>6</a:t>
                      </a:r>
                      <a:r>
                        <a:rPr lang="zh-TW" altLang="en-US" sz="2400" b="0" kern="100" spc="-150" baseline="0" dirty="0">
                          <a:solidFill>
                            <a:schemeClr val="tx1"/>
                          </a:solidFill>
                          <a:effectLst/>
                          <a:latin typeface="Book Antiqua" panose="02040602050305030304" pitchFamily="18" charset="0"/>
                          <a:ea typeface="華康儷楷書" panose="03000509000000000000" pitchFamily="65" charset="-120"/>
                          <a:cs typeface="+mn-cs"/>
                        </a:rPr>
                        <a:t>月</a:t>
                      </a:r>
                      <a:endParaRPr lang="zh-TW" altLang="zh-TW" sz="2400" b="0" kern="100" spc="-150" baseline="0" dirty="0">
                        <a:solidFill>
                          <a:schemeClr val="tx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342900" indent="-342900" algn="ctr" defTabSz="914400" rtl="0" eaLnBrk="1" latinLnBrk="0" hangingPunct="1">
                        <a:spcAft>
                          <a:spcPts val="0"/>
                        </a:spcAft>
                        <a:buFont typeface="Wingdings" panose="05000000000000000000" pitchFamily="2" charset="2"/>
                        <a:buChar char="p"/>
                      </a:pPr>
                      <a:r>
                        <a:rPr lang="zh-TW" altLang="en-US" sz="2200" b="1" kern="100" spc="-150" baseline="0"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rPr>
                        <a:t>學測</a:t>
                      </a:r>
                      <a:endParaRPr lang="zh-TW" sz="2200" b="1" kern="100" spc="-150" baseline="0"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1" u="none" kern="100" spc="-150" baseline="0" dirty="0" smtClean="0">
                          <a:solidFill>
                            <a:srgbClr val="FF0000"/>
                          </a:solidFill>
                          <a:effectLst/>
                          <a:latin typeface="Book Antiqua" panose="02040602050305030304" pitchFamily="18" charset="0"/>
                          <a:ea typeface="華康儷楷書" panose="03000509000000000000" pitchFamily="65" charset="-120"/>
                          <a:cs typeface="+mn-cs"/>
                        </a:rPr>
                        <a:t>6</a:t>
                      </a:r>
                      <a:endParaRPr lang="zh-TW" sz="2400" b="1" u="none" kern="100" spc="-150" baseline="0" dirty="0">
                        <a:solidFill>
                          <a:srgbClr val="FF0000"/>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1" kern="0" spc="-150" baseline="0" dirty="0">
                          <a:solidFill>
                            <a:schemeClr val="accent6">
                              <a:lumMod val="75000"/>
                            </a:schemeClr>
                          </a:solidFill>
                          <a:effectLst/>
                          <a:latin typeface="Book Antiqua" panose="02040602050305030304" pitchFamily="18" charset="0"/>
                          <a:ea typeface="華康儷楷書" panose="03000509000000000000" pitchFamily="65" charset="-120"/>
                          <a:cs typeface="+mn-cs"/>
                        </a:rPr>
                        <a:t>學科能力測驗成績</a:t>
                      </a:r>
                      <a:endParaRPr lang="en-US"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學習歷程備審資料審查</a:t>
                      </a:r>
                      <a:endParaRPr lang="en-US"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面試、筆試、實作</a:t>
                      </a:r>
                      <a:endParaRPr lang="zh-TW"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69312960"/>
                  </a:ext>
                </a:extLst>
              </a:tr>
              <a:tr h="619862">
                <a:tc>
                  <a:txBody>
                    <a:bodyPr/>
                    <a:lstStyle/>
                    <a:p>
                      <a:pPr marL="285750" indent="-285750">
                        <a:spcAft>
                          <a:spcPts val="0"/>
                        </a:spcAft>
                        <a:buFont typeface="Wingdings" panose="05000000000000000000" pitchFamily="2" charset="2"/>
                        <a:buChar char="u"/>
                      </a:pPr>
                      <a:r>
                        <a:rPr lang="zh-TW" sz="2000" b="0" kern="0" spc="-150" baseline="0" dirty="0">
                          <a:solidFill>
                            <a:schemeClr val="dk1"/>
                          </a:solidFill>
                          <a:effectLst/>
                          <a:latin typeface="Book Antiqua" panose="02040602050305030304" pitchFamily="18" charset="0"/>
                          <a:ea typeface="華康儷楷書" panose="03000509000000000000" pitchFamily="65" charset="-120"/>
                          <a:cs typeface="+mn-cs"/>
                        </a:rPr>
                        <a:t>四技二專</a:t>
                      </a:r>
                      <a:r>
                        <a:rPr lang="zh-TW" sz="2200" b="1" kern="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甄選入學</a:t>
                      </a:r>
                      <a:endParaRPr lang="zh-TW" sz="22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4-7</a:t>
                      </a:r>
                      <a:r>
                        <a:rPr lang="zh-TW" altLang="en-US" sz="2400" b="0" kern="100" spc="-150" baseline="0" dirty="0">
                          <a:solidFill>
                            <a:schemeClr val="dk1"/>
                          </a:solidFill>
                          <a:effectLst/>
                          <a:latin typeface="Book Antiqua" panose="02040602050305030304" pitchFamily="18" charset="0"/>
                          <a:ea typeface="華康儷楷書" panose="03000509000000000000" pitchFamily="65" charset="-120"/>
                          <a:cs typeface="+mn-cs"/>
                        </a:rPr>
                        <a:t>月</a:t>
                      </a:r>
                      <a:endParaRPr lang="zh-TW"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ctr" defTabSz="914400" rtl="0" eaLnBrk="1" latinLnBrk="0" hangingPunct="1">
                        <a:spcAft>
                          <a:spcPts val="0"/>
                        </a:spcAft>
                        <a:buFont typeface="Wingdings" panose="05000000000000000000" pitchFamily="2" charset="2"/>
                        <a:buChar char="u"/>
                      </a:pPr>
                      <a:r>
                        <a:rPr lang="zh-TW" altLang="en-US" sz="22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rPr>
                        <a:t>統測</a:t>
                      </a:r>
                      <a:endParaRPr lang="zh-TW" sz="22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6</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1" kern="0" spc="-150" baseline="0" dirty="0">
                          <a:solidFill>
                            <a:srgbClr val="0000FF"/>
                          </a:solidFill>
                          <a:effectLst/>
                          <a:latin typeface="Book Antiqua" panose="02040602050305030304" pitchFamily="18" charset="0"/>
                          <a:ea typeface="華康儷楷書" panose="03000509000000000000" pitchFamily="65" charset="-120"/>
                          <a:cs typeface="+mn-cs"/>
                        </a:rPr>
                        <a:t>統一入學測驗成績</a:t>
                      </a:r>
                      <a:endParaRPr lang="en-US"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學習歷程備審資料審查</a:t>
                      </a:r>
                      <a:endParaRPr lang="en-US"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面試、筆試、實作</a:t>
                      </a:r>
                      <a:endParaRPr lang="zh-TW"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3477843"/>
                  </a:ext>
                </a:extLst>
              </a:tr>
              <a:tr h="619862">
                <a:tc>
                  <a:txBody>
                    <a:bodyPr/>
                    <a:lstStyle/>
                    <a:p>
                      <a:pPr marL="285750" indent="-285750">
                        <a:spcAft>
                          <a:spcPts val="0"/>
                        </a:spcAft>
                        <a:buFont typeface="Wingdings" panose="05000000000000000000" pitchFamily="2" charset="2"/>
                        <a:buChar char="u"/>
                      </a:pPr>
                      <a:r>
                        <a:rPr lang="zh-TW" sz="2000" b="0" kern="0" spc="-150" baseline="0" dirty="0">
                          <a:solidFill>
                            <a:schemeClr val="dk1"/>
                          </a:solidFill>
                          <a:effectLst/>
                          <a:latin typeface="Book Antiqua" panose="02040602050305030304" pitchFamily="18" charset="0"/>
                          <a:ea typeface="華康儷楷書" panose="03000509000000000000" pitchFamily="65" charset="-120"/>
                          <a:cs typeface="+mn-cs"/>
                        </a:rPr>
                        <a:t>四技二專</a:t>
                      </a:r>
                      <a:r>
                        <a:rPr lang="zh-TW" sz="2200" b="1" kern="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技優甄審</a:t>
                      </a:r>
                      <a:r>
                        <a:rPr lang="zh-TW" sz="2000" b="0" kern="0" spc="-150" baseline="0" dirty="0">
                          <a:solidFill>
                            <a:schemeClr val="dk1"/>
                          </a:solidFill>
                          <a:effectLst/>
                          <a:latin typeface="Book Antiqua" panose="02040602050305030304" pitchFamily="18" charset="0"/>
                          <a:ea typeface="華康儷楷書" panose="03000509000000000000" pitchFamily="65" charset="-120"/>
                          <a:cs typeface="+mn-cs"/>
                        </a:rPr>
                        <a:t>入學</a:t>
                      </a: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4-7</a:t>
                      </a:r>
                      <a:r>
                        <a:rPr lang="zh-TW" altLang="en-US" sz="2400" b="0" kern="100" spc="-150" baseline="0" dirty="0">
                          <a:solidFill>
                            <a:schemeClr val="dk1"/>
                          </a:solidFill>
                          <a:effectLst/>
                          <a:latin typeface="Book Antiqua" panose="02040602050305030304" pitchFamily="18" charset="0"/>
                          <a:ea typeface="華康儷楷書" panose="03000509000000000000" pitchFamily="65" charset="-120"/>
                          <a:cs typeface="+mn-cs"/>
                        </a:rPr>
                        <a:t>月</a:t>
                      </a:r>
                      <a:endParaRPr lang="zh-TW"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5</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學習歷程備審資料審查</a:t>
                      </a:r>
                      <a:endParaRPr lang="en-US"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600" b="0" kern="0" spc="-150" baseline="0" dirty="0">
                          <a:solidFill>
                            <a:schemeClr val="dk1"/>
                          </a:solidFill>
                          <a:effectLst/>
                          <a:latin typeface="Book Antiqua" panose="02040602050305030304" pitchFamily="18" charset="0"/>
                          <a:ea typeface="華康儷楷書" panose="03000509000000000000" pitchFamily="65" charset="-120"/>
                          <a:cs typeface="+mn-cs"/>
                        </a:rPr>
                        <a:t>面試、實作</a:t>
                      </a:r>
                      <a:endParaRPr lang="zh-TW" alt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75684658"/>
                  </a:ext>
                </a:extLst>
              </a:tr>
              <a:tr h="619862">
                <a:tc>
                  <a:txBody>
                    <a:bodyPr/>
                    <a:lstStyle/>
                    <a:p>
                      <a:pPr marL="285750" indent="-285750">
                        <a:spcAft>
                          <a:spcPts val="0"/>
                        </a:spcAft>
                        <a:buFont typeface="Wingdings" panose="05000000000000000000" pitchFamily="2" charset="2"/>
                        <a:buChar char="u"/>
                      </a:pPr>
                      <a:r>
                        <a:rPr lang="zh-TW" sz="2000" b="0" kern="0" spc="-150" baseline="0" dirty="0">
                          <a:solidFill>
                            <a:schemeClr val="tx1"/>
                          </a:solidFill>
                          <a:effectLst/>
                          <a:latin typeface="Book Antiqua" panose="02040602050305030304" pitchFamily="18" charset="0"/>
                          <a:ea typeface="華康儷楷書" panose="03000509000000000000" pitchFamily="65" charset="-120"/>
                        </a:rPr>
                        <a:t>四技二專</a:t>
                      </a:r>
                      <a:r>
                        <a:rPr lang="en-US" altLang="zh-TW" sz="2000" b="0" kern="0" spc="-150" baseline="0" dirty="0">
                          <a:solidFill>
                            <a:schemeClr val="tx1"/>
                          </a:solidFill>
                          <a:effectLst/>
                          <a:latin typeface="Book Antiqua" panose="02040602050305030304" pitchFamily="18" charset="0"/>
                          <a:ea typeface="華康儷楷書" panose="03000509000000000000" pitchFamily="65" charset="-120"/>
                        </a:rPr>
                        <a:t>(</a:t>
                      </a:r>
                      <a:r>
                        <a:rPr lang="zh-TW" sz="2000" b="0" kern="0" spc="-150" baseline="0" dirty="0">
                          <a:solidFill>
                            <a:schemeClr val="tx1"/>
                          </a:solidFill>
                          <a:effectLst/>
                          <a:latin typeface="Book Antiqua" panose="02040602050305030304" pitchFamily="18" charset="0"/>
                          <a:ea typeface="華康儷楷書" panose="03000509000000000000" pitchFamily="65" charset="-120"/>
                        </a:rPr>
                        <a:t>日</a:t>
                      </a:r>
                      <a:r>
                        <a:rPr lang="en-US" altLang="zh-TW" sz="2000" b="0" kern="0" spc="-150" baseline="0" dirty="0">
                          <a:solidFill>
                            <a:schemeClr val="tx1"/>
                          </a:solidFill>
                          <a:effectLst/>
                          <a:latin typeface="Book Antiqua" panose="02040602050305030304" pitchFamily="18" charset="0"/>
                          <a:ea typeface="華康儷楷書" panose="03000509000000000000" pitchFamily="65" charset="-120"/>
                        </a:rPr>
                        <a:t>)</a:t>
                      </a:r>
                      <a:r>
                        <a:rPr lang="zh-TW" sz="2000" b="0" kern="0" spc="-150" baseline="0" dirty="0">
                          <a:solidFill>
                            <a:schemeClr val="tx1"/>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聯合登記</a:t>
                      </a:r>
                      <a:r>
                        <a:rPr lang="zh-TW" sz="2000" b="0" kern="0" spc="-150" baseline="0" dirty="0">
                          <a:solidFill>
                            <a:schemeClr val="tx1"/>
                          </a:solidFill>
                          <a:effectLst/>
                          <a:latin typeface="Book Antiqua" panose="02040602050305030304" pitchFamily="18" charset="0"/>
                          <a:ea typeface="華康儷楷書" panose="03000509000000000000" pitchFamily="65" charset="-120"/>
                        </a:rPr>
                        <a:t>分發</a:t>
                      </a:r>
                      <a:endParaRPr lang="zh-TW" sz="2000" b="0" kern="100" spc="-150" baseline="0" dirty="0">
                        <a:solidFill>
                          <a:schemeClr val="tx1"/>
                        </a:solidFill>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5-8</a:t>
                      </a:r>
                      <a:r>
                        <a:rPr lang="zh-TW" altLang="en-US" sz="2400" b="0" kern="100" spc="-150" baseline="0" dirty="0">
                          <a:solidFill>
                            <a:schemeClr val="dk1"/>
                          </a:solidFill>
                          <a:effectLst/>
                          <a:latin typeface="Book Antiqua" panose="02040602050305030304" pitchFamily="18" charset="0"/>
                          <a:ea typeface="華康儷楷書" panose="03000509000000000000" pitchFamily="65" charset="-120"/>
                          <a:cs typeface="+mn-cs"/>
                        </a:rPr>
                        <a:t>月</a:t>
                      </a:r>
                      <a:endParaRPr lang="zh-TW"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ctr" defTabSz="914400" rtl="0" eaLnBrk="1" latinLnBrk="0" hangingPunct="1">
                        <a:spcAft>
                          <a:spcPts val="0"/>
                        </a:spcAft>
                        <a:buFont typeface="Wingdings" panose="05000000000000000000" pitchFamily="2" charset="2"/>
                        <a:buChar char="u"/>
                      </a:pPr>
                      <a:r>
                        <a:rPr lang="zh-TW" altLang="en-US" sz="22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rPr>
                        <a:t>統測</a:t>
                      </a:r>
                      <a:endParaRPr lang="zh-TW" sz="22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400" b="0" kern="100" spc="-150" baseline="0" dirty="0">
                          <a:solidFill>
                            <a:schemeClr val="dk1"/>
                          </a:solidFill>
                          <a:effectLst/>
                          <a:latin typeface="Book Antiqua" panose="02040602050305030304" pitchFamily="18" charset="0"/>
                          <a:ea typeface="華康儷楷書" panose="03000509000000000000" pitchFamily="65" charset="-120"/>
                          <a:cs typeface="+mn-cs"/>
                        </a:rPr>
                        <a:t>199</a:t>
                      </a:r>
                      <a:endParaRPr lang="zh-TW" sz="2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spcAft>
                          <a:spcPts val="0"/>
                        </a:spcAft>
                        <a:buFont typeface="Wingdings" panose="05000000000000000000" pitchFamily="2" charset="2"/>
                        <a:buNone/>
                      </a:pPr>
                      <a:r>
                        <a:rPr lang="zh-TW" altLang="en-US" sz="1600" b="1" kern="0" spc="-150" baseline="0" dirty="0">
                          <a:solidFill>
                            <a:srgbClr val="0000FF"/>
                          </a:solidFill>
                          <a:effectLst/>
                          <a:latin typeface="Book Antiqua" panose="02040602050305030304" pitchFamily="18" charset="0"/>
                          <a:ea typeface="華康儷楷書" panose="03000509000000000000" pitchFamily="65" charset="-120"/>
                          <a:cs typeface="+mn-cs"/>
                        </a:rPr>
                        <a:t>統一入學測驗成績</a:t>
                      </a:r>
                      <a:endParaRPr lang="zh-TW" sz="160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8210791"/>
                  </a:ext>
                </a:extLst>
              </a:tr>
            </a:tbl>
          </a:graphicData>
        </a:graphic>
      </p:graphicFrame>
      <p:sp>
        <p:nvSpPr>
          <p:cNvPr id="4" name="投影片編號版面配置區 3"/>
          <p:cNvSpPr>
            <a:spLocks noGrp="1"/>
          </p:cNvSpPr>
          <p:nvPr>
            <p:ph type="sldNum" sz="quarter" idx="12"/>
          </p:nvPr>
        </p:nvSpPr>
        <p:spPr/>
        <p:txBody>
          <a:bodyPr/>
          <a:lstStyle/>
          <a:p>
            <a:fld id="{BFD9D296-0923-4B30-8558-81C121D8C7E7}" type="slidenum">
              <a:rPr lang="zh-TW" altLang="en-US" smtClean="0"/>
              <a:pPr/>
              <a:t>3</a:t>
            </a:fld>
            <a:endParaRPr lang="zh-TW" altLang="en-US" dirty="0"/>
          </a:p>
        </p:txBody>
      </p:sp>
      <p:sp>
        <p:nvSpPr>
          <p:cNvPr id="6" name="摺角紙張 5"/>
          <p:cNvSpPr/>
          <p:nvPr/>
        </p:nvSpPr>
        <p:spPr>
          <a:xfrm>
            <a:off x="10330159" y="4001550"/>
            <a:ext cx="1724821" cy="1770076"/>
          </a:xfrm>
          <a:prstGeom prst="foldedCorner">
            <a:avLst>
              <a:gd name="adj" fmla="val 23016"/>
            </a:avLst>
          </a:prstGeom>
          <a:solidFill>
            <a:srgbClr val="FFFF00"/>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1600" kern="0" spc="-150" dirty="0">
              <a:solidFill>
                <a:schemeClr val="dk1"/>
              </a:solidFill>
              <a:latin typeface="Book Antiqua" panose="02040602050305030304" pitchFamily="18" charset="0"/>
              <a:ea typeface="華康儷楷書" panose="03000509000000000000" pitchFamily="65" charset="-120"/>
            </a:endParaRPr>
          </a:p>
          <a:p>
            <a:pPr algn="ctr"/>
            <a:r>
              <a:rPr lang="zh-TW" altLang="en-US" sz="1600" kern="0" spc="-150" dirty="0">
                <a:solidFill>
                  <a:schemeClr val="dk1"/>
                </a:solidFill>
                <a:latin typeface="Book Antiqua" panose="02040602050305030304" pitchFamily="18" charset="0"/>
                <a:ea typeface="華康儷楷書" panose="03000509000000000000" pitchFamily="65" charset="-120"/>
              </a:rPr>
              <a:t>此三管道</a:t>
            </a:r>
            <a:endParaRPr lang="en-US" altLang="zh-TW" sz="1600" kern="0" spc="-150" dirty="0">
              <a:solidFill>
                <a:schemeClr val="dk1"/>
              </a:solidFill>
              <a:latin typeface="Book Antiqua" panose="02040602050305030304" pitchFamily="18" charset="0"/>
              <a:ea typeface="華康儷楷書" panose="03000509000000000000" pitchFamily="65" charset="-120"/>
            </a:endParaRPr>
          </a:p>
          <a:p>
            <a:pPr algn="ctr"/>
            <a:r>
              <a:rPr lang="zh-TW" altLang="zh-TW" sz="1600" kern="0" spc="-150" dirty="0">
                <a:solidFill>
                  <a:schemeClr val="dk1"/>
                </a:solidFill>
                <a:latin typeface="Book Antiqua" panose="02040602050305030304" pitchFamily="18" charset="0"/>
                <a:ea typeface="華康儷楷書" panose="03000509000000000000" pitchFamily="65" charset="-120"/>
              </a:rPr>
              <a:t>參採</a:t>
            </a:r>
            <a:endParaRPr lang="en-US" altLang="zh-TW" sz="1600" kern="0" spc="-150" dirty="0">
              <a:solidFill>
                <a:schemeClr val="dk1"/>
              </a:solidFill>
              <a:latin typeface="Book Antiqua" panose="02040602050305030304" pitchFamily="18" charset="0"/>
              <a:ea typeface="華康儷楷書" panose="03000509000000000000" pitchFamily="65" charset="-120"/>
            </a:endParaRPr>
          </a:p>
          <a:p>
            <a:pPr algn="ctr"/>
            <a:r>
              <a:rPr lang="zh-TW" altLang="zh-TW" sz="1600" u="sng" kern="0" spc="-150" dirty="0">
                <a:solidFill>
                  <a:schemeClr val="dk1"/>
                </a:solidFill>
                <a:latin typeface="Book Antiqua" panose="02040602050305030304" pitchFamily="18" charset="0"/>
                <a:ea typeface="華康儷楷書" panose="03000509000000000000" pitchFamily="65" charset="-120"/>
              </a:rPr>
              <a:t>高級中等教育階段</a:t>
            </a:r>
            <a:r>
              <a:rPr lang="zh-TW" altLang="zh-TW" sz="1600" kern="0" spc="-150" dirty="0">
                <a:solidFill>
                  <a:schemeClr val="dk1"/>
                </a:solidFill>
                <a:latin typeface="Book Antiqua" panose="02040602050305030304" pitchFamily="18" charset="0"/>
                <a:ea typeface="華康儷楷書" panose="03000509000000000000" pitchFamily="65" charset="-120"/>
              </a:rPr>
              <a:t>之</a:t>
            </a:r>
            <a:endParaRPr lang="en-US" altLang="zh-TW" sz="1600" kern="0" spc="-150" dirty="0">
              <a:solidFill>
                <a:schemeClr val="dk1"/>
              </a:solidFill>
              <a:latin typeface="Book Antiqua" panose="02040602050305030304" pitchFamily="18" charset="0"/>
              <a:ea typeface="華康儷楷書" panose="03000509000000000000" pitchFamily="65" charset="-120"/>
            </a:endParaRPr>
          </a:p>
          <a:p>
            <a:pPr algn="ctr"/>
            <a:r>
              <a:rPr lang="zh-TW" altLang="zh-TW" sz="1600" kern="0" spc="-150" dirty="0">
                <a:solidFill>
                  <a:schemeClr val="dk1"/>
                </a:solidFill>
                <a:latin typeface="Book Antiqua" panose="02040602050305030304" pitchFamily="18" charset="0"/>
                <a:ea typeface="華康儷楷書" panose="03000509000000000000" pitchFamily="65" charset="-120"/>
              </a:rPr>
              <a:t>學習歷程資料</a:t>
            </a:r>
            <a:endParaRPr lang="zh-TW" altLang="en-US" sz="1600" kern="0" spc="-150" dirty="0">
              <a:solidFill>
                <a:schemeClr val="dk1"/>
              </a:solidFill>
              <a:latin typeface="Book Antiqua" panose="02040602050305030304" pitchFamily="18" charset="0"/>
              <a:ea typeface="華康儷楷書" panose="03000509000000000000" pitchFamily="65" charset="-120"/>
            </a:endParaRPr>
          </a:p>
        </p:txBody>
      </p:sp>
      <p:sp>
        <p:nvSpPr>
          <p:cNvPr id="7" name="等腰三角形 6"/>
          <p:cNvSpPr/>
          <p:nvPr/>
        </p:nvSpPr>
        <p:spPr>
          <a:xfrm rot="16200000">
            <a:off x="10112045" y="4180940"/>
            <a:ext cx="218114" cy="218113"/>
          </a:xfrm>
          <a:prstGeom prst="triangle">
            <a:avLst/>
          </a:prstGeom>
          <a:solidFill>
            <a:srgbClr val="FFFF00"/>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8" name="等腰三角形 7"/>
          <p:cNvSpPr/>
          <p:nvPr/>
        </p:nvSpPr>
        <p:spPr>
          <a:xfrm rot="16200000">
            <a:off x="10112044" y="4877741"/>
            <a:ext cx="218114" cy="218113"/>
          </a:xfrm>
          <a:prstGeom prst="triangle">
            <a:avLst/>
          </a:prstGeom>
          <a:solidFill>
            <a:srgbClr val="FFFF00"/>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9" name="等腰三角形 8"/>
          <p:cNvSpPr/>
          <p:nvPr/>
        </p:nvSpPr>
        <p:spPr>
          <a:xfrm rot="16200000">
            <a:off x="10112044" y="5444986"/>
            <a:ext cx="218114" cy="218113"/>
          </a:xfrm>
          <a:prstGeom prst="triangle">
            <a:avLst/>
          </a:prstGeom>
          <a:solidFill>
            <a:srgbClr val="FFFF00"/>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7761908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233906"/>
            <a:ext cx="12192000" cy="36909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zh-TW" altLang="en-US" sz="2800" b="1" spc="-75" dirty="0">
                <a:solidFill>
                  <a:prstClr val="black"/>
                </a:solidFill>
                <a:latin typeface="華康儷楷書" panose="03000509000000000000" pitchFamily="65" charset="-120"/>
                <a:ea typeface="華康儷楷書" panose="03000509000000000000" pitchFamily="65" charset="-120"/>
              </a:rPr>
              <a:t>一般組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各校系科</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、學程甄選辦法</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zh-TW" sz="2800" b="1" spc="-75" dirty="0">
                <a:solidFill>
                  <a:prstClr val="black"/>
                </a:solidFill>
                <a:latin typeface="華康儷楷書" panose="03000509000000000000" pitchFamily="65" charset="-120"/>
                <a:ea typeface="華康儷楷書" panose="03000509000000000000" pitchFamily="65" charset="-120"/>
              </a:rPr>
              <a:t>樣張</a:t>
            </a:r>
            <a:r>
              <a:rPr lang="en-US" altLang="zh-TW" sz="2800" b="1" spc="-75" dirty="0">
                <a:solidFill>
                  <a:prstClr val="black"/>
                </a:solidFill>
                <a:latin typeface="華康儷楷書" panose="03000509000000000000" pitchFamily="65" charset="-120"/>
                <a:ea typeface="華康儷楷書" panose="03000509000000000000" pitchFamily="65" charset="-120"/>
              </a:rPr>
              <a:t>)</a:t>
            </a:r>
            <a:endParaRPr lang="zh-TW" altLang="en-US" sz="2800" b="1" spc="-75" dirty="0">
              <a:solidFill>
                <a:prstClr val="black"/>
              </a:solidFill>
              <a:latin typeface="華康儷楷書" panose="03000509000000000000" pitchFamily="65" charset="-120"/>
              <a:ea typeface="華康儷楷書" panose="03000509000000000000" pitchFamily="65" charset="-120"/>
            </a:endParaRPr>
          </a:p>
        </p:txBody>
      </p:sp>
      <p:grpSp>
        <p:nvGrpSpPr>
          <p:cNvPr id="7" name="群組 6"/>
          <p:cNvGrpSpPr/>
          <p:nvPr/>
        </p:nvGrpSpPr>
        <p:grpSpPr>
          <a:xfrm>
            <a:off x="777651" y="741872"/>
            <a:ext cx="10636698" cy="6090249"/>
            <a:chOff x="777651" y="741872"/>
            <a:chExt cx="10636698" cy="6090249"/>
          </a:xfrm>
        </p:grpSpPr>
        <p:pic>
          <p:nvPicPr>
            <p:cNvPr id="3" name="圖片 2"/>
            <p:cNvPicPr>
              <a:picLocks noChangeAspect="1"/>
            </p:cNvPicPr>
            <p:nvPr/>
          </p:nvPicPr>
          <p:blipFill rotWithShape="1">
            <a:blip r:embed="rId3"/>
            <a:srcRect t="618" b="-1"/>
            <a:stretch/>
          </p:blipFill>
          <p:spPr>
            <a:xfrm>
              <a:off x="777651" y="741872"/>
              <a:ext cx="10636698" cy="6090249"/>
            </a:xfrm>
            <a:prstGeom prst="rect">
              <a:avLst/>
            </a:prstGeom>
            <a:ln>
              <a:solidFill>
                <a:schemeClr val="tx1"/>
              </a:solidFill>
            </a:ln>
          </p:spPr>
        </p:pic>
        <p:grpSp>
          <p:nvGrpSpPr>
            <p:cNvPr id="6" name="群組 5"/>
            <p:cNvGrpSpPr/>
            <p:nvPr/>
          </p:nvGrpSpPr>
          <p:grpSpPr>
            <a:xfrm>
              <a:off x="1862346" y="757751"/>
              <a:ext cx="4812298" cy="1053097"/>
              <a:chOff x="1862346" y="783629"/>
              <a:chExt cx="4812298" cy="1053097"/>
            </a:xfrm>
          </p:grpSpPr>
          <p:sp>
            <p:nvSpPr>
              <p:cNvPr id="11" name="矩形 10"/>
              <p:cNvSpPr/>
              <p:nvPr/>
            </p:nvSpPr>
            <p:spPr>
              <a:xfrm>
                <a:off x="1862346" y="1152723"/>
                <a:ext cx="739510" cy="1190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2461552" y="1717663"/>
                <a:ext cx="401371" cy="1190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935134" y="783629"/>
                <a:ext cx="739510" cy="1190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2" name="橢圓 1"/>
          <p:cNvSpPr/>
          <p:nvPr/>
        </p:nvSpPr>
        <p:spPr>
          <a:xfrm>
            <a:off x="10475279" y="583046"/>
            <a:ext cx="923806" cy="92380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6640" y="796949"/>
            <a:ext cx="709903" cy="709903"/>
          </a:xfrm>
          <a:prstGeom prst="rect">
            <a:avLst/>
          </a:prstGeom>
        </p:spPr>
      </p:pic>
    </p:spTree>
    <p:extLst>
      <p:ext uri="{BB962C8B-B14F-4D97-AF65-F5344CB8AC3E}">
        <p14:creationId xmlns:p14="http://schemas.microsoft.com/office/powerpoint/2010/main" val="3638339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233906"/>
            <a:ext cx="12192000" cy="36909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zh-TW" altLang="en-US" sz="2800" b="1" spc="-75" dirty="0">
                <a:solidFill>
                  <a:prstClr val="black"/>
                </a:solidFill>
                <a:latin typeface="華康儷楷書" panose="03000509000000000000" pitchFamily="65" charset="-120"/>
                <a:ea typeface="華康儷楷書" panose="03000509000000000000" pitchFamily="65" charset="-120"/>
              </a:rPr>
              <a:t>青年儲蓄帳戶組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各校系科</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、學程甄選辦法</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zh-TW" sz="2800" b="1" spc="-75" dirty="0">
                <a:solidFill>
                  <a:prstClr val="black"/>
                </a:solidFill>
                <a:latin typeface="華康儷楷書" panose="03000509000000000000" pitchFamily="65" charset="-120"/>
                <a:ea typeface="華康儷楷書" panose="03000509000000000000" pitchFamily="65" charset="-120"/>
              </a:rPr>
              <a:t>樣張</a:t>
            </a:r>
            <a:r>
              <a:rPr lang="en-US" altLang="zh-TW" sz="2800" b="1" spc="-75" dirty="0">
                <a:solidFill>
                  <a:prstClr val="black"/>
                </a:solidFill>
                <a:latin typeface="華康儷楷書" panose="03000509000000000000" pitchFamily="65" charset="-120"/>
                <a:ea typeface="華康儷楷書" panose="03000509000000000000" pitchFamily="65" charset="-120"/>
              </a:rPr>
              <a:t>)</a:t>
            </a:r>
            <a:endParaRPr lang="zh-TW" altLang="en-US" sz="2800" b="1" spc="-75" dirty="0">
              <a:solidFill>
                <a:prstClr val="black"/>
              </a:solidFill>
              <a:latin typeface="華康儷楷書" panose="03000509000000000000" pitchFamily="65" charset="-120"/>
              <a:ea typeface="華康儷楷書" panose="03000509000000000000" pitchFamily="65" charset="-120"/>
            </a:endParaRPr>
          </a:p>
        </p:txBody>
      </p:sp>
      <p:grpSp>
        <p:nvGrpSpPr>
          <p:cNvPr id="9" name="群組 8"/>
          <p:cNvGrpSpPr/>
          <p:nvPr/>
        </p:nvGrpSpPr>
        <p:grpSpPr>
          <a:xfrm>
            <a:off x="786643" y="862809"/>
            <a:ext cx="11146365" cy="5233598"/>
            <a:chOff x="786643" y="862809"/>
            <a:chExt cx="11146365" cy="5233598"/>
          </a:xfrm>
        </p:grpSpPr>
        <p:pic>
          <p:nvPicPr>
            <p:cNvPr id="8" name="圖片 7"/>
            <p:cNvPicPr>
              <a:picLocks noChangeAspect="1"/>
            </p:cNvPicPr>
            <p:nvPr/>
          </p:nvPicPr>
          <p:blipFill>
            <a:blip r:embed="rId3"/>
            <a:stretch>
              <a:fillRect/>
            </a:stretch>
          </p:blipFill>
          <p:spPr>
            <a:xfrm>
              <a:off x="786643" y="862809"/>
              <a:ext cx="11146365" cy="5233598"/>
            </a:xfrm>
            <a:prstGeom prst="rect">
              <a:avLst/>
            </a:prstGeom>
            <a:ln>
              <a:solidFill>
                <a:schemeClr val="tx1"/>
              </a:solidFill>
            </a:ln>
          </p:spPr>
        </p:pic>
        <p:grpSp>
          <p:nvGrpSpPr>
            <p:cNvPr id="3" name="群組 2"/>
            <p:cNvGrpSpPr/>
            <p:nvPr/>
          </p:nvGrpSpPr>
          <p:grpSpPr>
            <a:xfrm>
              <a:off x="2527690" y="878049"/>
              <a:ext cx="4472549" cy="950751"/>
              <a:chOff x="2527690" y="878049"/>
              <a:chExt cx="4472549" cy="950751"/>
            </a:xfrm>
          </p:grpSpPr>
          <p:sp>
            <p:nvSpPr>
              <p:cNvPr id="5" name="矩形 4"/>
              <p:cNvSpPr/>
              <p:nvPr/>
            </p:nvSpPr>
            <p:spPr>
              <a:xfrm>
                <a:off x="2527690" y="1124555"/>
                <a:ext cx="790819" cy="15187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3240989" y="1690048"/>
                <a:ext cx="473761" cy="1387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211098" y="878049"/>
                <a:ext cx="789141" cy="1277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Tree>
    <p:extLst>
      <p:ext uri="{BB962C8B-B14F-4D97-AF65-F5344CB8AC3E}">
        <p14:creationId xmlns:p14="http://schemas.microsoft.com/office/powerpoint/2010/main" val="22627492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0" y="77354"/>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招生名額</a:t>
            </a:r>
          </a:p>
        </p:txBody>
      </p:sp>
      <p:graphicFrame>
        <p:nvGraphicFramePr>
          <p:cNvPr id="11" name="表格 10"/>
          <p:cNvGraphicFramePr>
            <a:graphicFrameLocks noGrp="1"/>
          </p:cNvGraphicFramePr>
          <p:nvPr>
            <p:extLst>
              <p:ext uri="{D42A27DB-BD31-4B8C-83A1-F6EECF244321}">
                <p14:modId xmlns:p14="http://schemas.microsoft.com/office/powerpoint/2010/main" val="2172922259"/>
              </p:ext>
            </p:extLst>
          </p:nvPr>
        </p:nvGraphicFramePr>
        <p:xfrm>
          <a:off x="1379611" y="1361726"/>
          <a:ext cx="9700474" cy="2251086"/>
        </p:xfrm>
        <a:graphic>
          <a:graphicData uri="http://schemas.openxmlformats.org/drawingml/2006/table">
            <a:tbl>
              <a:tblPr firstRow="1" bandRow="1">
                <a:tableStyleId>{68D230F3-CF80-4859-8CE7-A43EE81993B5}</a:tableStyleId>
              </a:tblPr>
              <a:tblGrid>
                <a:gridCol w="3557870">
                  <a:extLst>
                    <a:ext uri="{9D8B030D-6E8A-4147-A177-3AD203B41FA5}">
                      <a16:colId xmlns:a16="http://schemas.microsoft.com/office/drawing/2014/main" val="20000"/>
                    </a:ext>
                  </a:extLst>
                </a:gridCol>
                <a:gridCol w="1726803">
                  <a:extLst>
                    <a:ext uri="{9D8B030D-6E8A-4147-A177-3AD203B41FA5}">
                      <a16:colId xmlns:a16="http://schemas.microsoft.com/office/drawing/2014/main" val="20001"/>
                    </a:ext>
                  </a:extLst>
                </a:gridCol>
                <a:gridCol w="2472342">
                  <a:extLst>
                    <a:ext uri="{9D8B030D-6E8A-4147-A177-3AD203B41FA5}">
                      <a16:colId xmlns:a16="http://schemas.microsoft.com/office/drawing/2014/main" val="20002"/>
                    </a:ext>
                  </a:extLst>
                </a:gridCol>
                <a:gridCol w="1943459">
                  <a:extLst>
                    <a:ext uri="{9D8B030D-6E8A-4147-A177-3AD203B41FA5}">
                      <a16:colId xmlns:a16="http://schemas.microsoft.com/office/drawing/2014/main" val="20003"/>
                    </a:ext>
                  </a:extLst>
                </a:gridCol>
              </a:tblGrid>
              <a:tr h="727419">
                <a:tc>
                  <a:txBody>
                    <a:bodyPr/>
                    <a:lstStyle/>
                    <a:p>
                      <a:pPr algn="ctr">
                        <a:lnSpc>
                          <a:spcPct val="100000"/>
                        </a:lnSpc>
                      </a:pPr>
                      <a:r>
                        <a:rPr lang="zh-TW" altLang="en-US" sz="2800" dirty="0" smtClean="0">
                          <a:latin typeface="華康儷楷書" panose="03000509000000000000" pitchFamily="65" charset="-120"/>
                          <a:ea typeface="華康儷楷書" panose="03000509000000000000" pitchFamily="65" charset="-120"/>
                        </a:rPr>
                        <a:t>招生組別</a:t>
                      </a:r>
                      <a:endParaRPr lang="zh-TW" altLang="en-US" sz="2800" dirty="0">
                        <a:solidFill>
                          <a:schemeClr val="tx1"/>
                        </a:solidFill>
                        <a:latin typeface="華康儷楷書" panose="03000509000000000000" pitchFamily="65" charset="-120"/>
                        <a:ea typeface="華康儷楷書" panose="03000509000000000000" pitchFamily="65" charset="-120"/>
                      </a:endParaRPr>
                    </a:p>
                  </a:txBody>
                  <a:tcPr anchor="ctr"/>
                </a:tc>
                <a:tc>
                  <a:txBody>
                    <a:bodyPr/>
                    <a:lstStyle/>
                    <a:p>
                      <a:pPr algn="ctr">
                        <a:lnSpc>
                          <a:spcPct val="100000"/>
                        </a:lnSpc>
                      </a:pPr>
                      <a:r>
                        <a:rPr lang="zh-TW" altLang="en-US" sz="2800" dirty="0">
                          <a:latin typeface="華康儷楷書" panose="03000509000000000000" pitchFamily="65" charset="-120"/>
                          <a:ea typeface="華康儷楷書" panose="03000509000000000000" pitchFamily="65" charset="-120"/>
                        </a:rPr>
                        <a:t>招生</a:t>
                      </a:r>
                      <a:endParaRPr lang="en-US" altLang="zh-TW" sz="2800" dirty="0">
                        <a:latin typeface="華康儷楷書" panose="03000509000000000000" pitchFamily="65" charset="-120"/>
                        <a:ea typeface="華康儷楷書" panose="03000509000000000000" pitchFamily="65" charset="-120"/>
                      </a:endParaRPr>
                    </a:p>
                    <a:p>
                      <a:pPr algn="ctr">
                        <a:lnSpc>
                          <a:spcPct val="100000"/>
                        </a:lnSpc>
                      </a:pPr>
                      <a:r>
                        <a:rPr lang="zh-TW" altLang="en-US" sz="2800" dirty="0">
                          <a:latin typeface="華康儷楷書" panose="03000509000000000000" pitchFamily="65" charset="-120"/>
                          <a:ea typeface="華康儷楷書" panose="03000509000000000000" pitchFamily="65" charset="-120"/>
                        </a:rPr>
                        <a:t>校數</a:t>
                      </a:r>
                      <a:endParaRPr lang="zh-TW" altLang="en-US" sz="2800" dirty="0">
                        <a:solidFill>
                          <a:schemeClr val="tx1"/>
                        </a:solidFill>
                        <a:latin typeface="華康儷楷書" panose="03000509000000000000" pitchFamily="65" charset="-120"/>
                        <a:ea typeface="華康儷楷書" panose="03000509000000000000" pitchFamily="65" charset="-120"/>
                      </a:endParaRPr>
                    </a:p>
                  </a:txBody>
                  <a:tcPr anchor="ctr"/>
                </a:tc>
                <a:tc>
                  <a:txBody>
                    <a:bodyPr/>
                    <a:lstStyle/>
                    <a:p>
                      <a:pPr algn="ctr">
                        <a:lnSpc>
                          <a:spcPct val="100000"/>
                        </a:lnSpc>
                      </a:pPr>
                      <a:r>
                        <a:rPr lang="zh-TW" altLang="en-US" sz="2800" dirty="0">
                          <a:latin typeface="華康儷楷書" panose="03000509000000000000" pitchFamily="65" charset="-120"/>
                          <a:ea typeface="華康儷楷書" panose="03000509000000000000" pitchFamily="65" charset="-120"/>
                        </a:rPr>
                        <a:t>系科</a:t>
                      </a:r>
                      <a:r>
                        <a:rPr lang="en-US" altLang="zh-TW" sz="2800" dirty="0">
                          <a:latin typeface="華康儷楷書" panose="03000509000000000000" pitchFamily="65" charset="-120"/>
                          <a:ea typeface="華康儷楷書" panose="03000509000000000000" pitchFamily="65" charset="-120"/>
                        </a:rPr>
                        <a:t>(</a:t>
                      </a:r>
                      <a:r>
                        <a:rPr lang="zh-TW" altLang="en-US" sz="2800" dirty="0">
                          <a:latin typeface="華康儷楷書" panose="03000509000000000000" pitchFamily="65" charset="-120"/>
                          <a:ea typeface="華康儷楷書" panose="03000509000000000000" pitchFamily="65" charset="-120"/>
                        </a:rPr>
                        <a:t>組</a:t>
                      </a:r>
                      <a:r>
                        <a:rPr lang="en-US" altLang="zh-TW" sz="2800" dirty="0">
                          <a:latin typeface="華康儷楷書" panose="03000509000000000000" pitchFamily="65" charset="-120"/>
                          <a:ea typeface="華康儷楷書" panose="03000509000000000000" pitchFamily="65" charset="-120"/>
                        </a:rPr>
                        <a:t>)</a:t>
                      </a:r>
                    </a:p>
                    <a:p>
                      <a:pPr algn="ctr">
                        <a:lnSpc>
                          <a:spcPct val="100000"/>
                        </a:lnSpc>
                      </a:pPr>
                      <a:r>
                        <a:rPr lang="zh-TW" altLang="en-US" sz="2800" dirty="0">
                          <a:latin typeface="華康儷楷書" panose="03000509000000000000" pitchFamily="65" charset="-120"/>
                          <a:ea typeface="華康儷楷書" panose="03000509000000000000" pitchFamily="65" charset="-120"/>
                        </a:rPr>
                        <a:t>學程數</a:t>
                      </a:r>
                      <a:endParaRPr lang="zh-TW" altLang="en-US" sz="2800" dirty="0">
                        <a:solidFill>
                          <a:schemeClr val="tx1"/>
                        </a:solidFill>
                        <a:latin typeface="華康儷楷書" panose="03000509000000000000" pitchFamily="65" charset="-120"/>
                        <a:ea typeface="華康儷楷書" panose="03000509000000000000" pitchFamily="65" charset="-120"/>
                      </a:endParaRPr>
                    </a:p>
                  </a:txBody>
                  <a:tcPr anchor="ctr"/>
                </a:tc>
                <a:tc>
                  <a:txBody>
                    <a:bodyPr/>
                    <a:lstStyle/>
                    <a:p>
                      <a:pPr algn="ctr">
                        <a:lnSpc>
                          <a:spcPct val="100000"/>
                        </a:lnSpc>
                      </a:pPr>
                      <a:r>
                        <a:rPr lang="zh-TW" altLang="en-US" sz="2800" dirty="0">
                          <a:latin typeface="華康儷楷書" panose="03000509000000000000" pitchFamily="65" charset="-120"/>
                          <a:ea typeface="華康儷楷書" panose="03000509000000000000" pitchFamily="65" charset="-120"/>
                        </a:rPr>
                        <a:t>招生名額</a:t>
                      </a:r>
                      <a:endParaRPr lang="zh-TW" altLang="en-US" sz="2800" dirty="0">
                        <a:solidFill>
                          <a:schemeClr val="tx1"/>
                        </a:solidFill>
                        <a:latin typeface="華康儷楷書" panose="03000509000000000000" pitchFamily="65" charset="-120"/>
                        <a:ea typeface="華康儷楷書" panose="03000509000000000000" pitchFamily="65" charset="-120"/>
                      </a:endParaRPr>
                    </a:p>
                  </a:txBody>
                  <a:tcPr anchor="ctr"/>
                </a:tc>
                <a:extLst>
                  <a:ext uri="{0D108BD9-81ED-4DB2-BD59-A6C34878D82A}">
                    <a16:rowId xmlns:a16="http://schemas.microsoft.com/office/drawing/2014/main" val="10000"/>
                  </a:ext>
                </a:extLst>
              </a:tr>
              <a:tr h="653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青年儲蓄帳戶組</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smtClean="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26</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smtClean="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159</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smtClean="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192</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1323345760"/>
                  </a:ext>
                </a:extLst>
              </a:tr>
              <a:tr h="6531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一般組</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kern="1200" cap="none" spc="0" dirty="0" smtClean="0">
                          <a:ln w="6600">
                            <a:noFill/>
                            <a:prstDash val="solid"/>
                          </a:ln>
                          <a:effectLst/>
                          <a:latin typeface="華康儷楷書" panose="03000509000000000000" pitchFamily="65" charset="-120"/>
                          <a:ea typeface="華康儷楷書" panose="03000509000000000000" pitchFamily="65" charset="-120"/>
                        </a:rPr>
                        <a:t>126</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smtClean="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2,839</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1" kern="1200" cap="none" spc="0" dirty="0" smtClean="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43,346</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10001"/>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740641859"/>
              </p:ext>
            </p:extLst>
          </p:nvPr>
        </p:nvGraphicFramePr>
        <p:xfrm>
          <a:off x="1379611" y="4118990"/>
          <a:ext cx="9700474" cy="1889760"/>
        </p:xfrm>
        <a:graphic>
          <a:graphicData uri="http://schemas.openxmlformats.org/drawingml/2006/table">
            <a:tbl>
              <a:tblPr firstRow="1" bandRow="1">
                <a:tableStyleId>{68D230F3-CF80-4859-8CE7-A43EE81993B5}</a:tableStyleId>
              </a:tblPr>
              <a:tblGrid>
                <a:gridCol w="2547518">
                  <a:extLst>
                    <a:ext uri="{9D8B030D-6E8A-4147-A177-3AD203B41FA5}">
                      <a16:colId xmlns:a16="http://schemas.microsoft.com/office/drawing/2014/main" val="1448970324"/>
                    </a:ext>
                  </a:extLst>
                </a:gridCol>
                <a:gridCol w="2737154">
                  <a:extLst>
                    <a:ext uri="{9D8B030D-6E8A-4147-A177-3AD203B41FA5}">
                      <a16:colId xmlns:a16="http://schemas.microsoft.com/office/drawing/2014/main" val="1452633217"/>
                    </a:ext>
                  </a:extLst>
                </a:gridCol>
                <a:gridCol w="2472343">
                  <a:extLst>
                    <a:ext uri="{9D8B030D-6E8A-4147-A177-3AD203B41FA5}">
                      <a16:colId xmlns:a16="http://schemas.microsoft.com/office/drawing/2014/main" val="886695749"/>
                    </a:ext>
                  </a:extLst>
                </a:gridCol>
                <a:gridCol w="1943459">
                  <a:extLst>
                    <a:ext uri="{9D8B030D-6E8A-4147-A177-3AD203B41FA5}">
                      <a16:colId xmlns:a16="http://schemas.microsoft.com/office/drawing/2014/main" val="3924037099"/>
                    </a:ext>
                  </a:extLst>
                </a:gridCol>
              </a:tblGrid>
              <a:tr h="1134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一般生</a:t>
                      </a:r>
                      <a:endParaRPr lang="en-US" altLang="zh-TW" sz="2800" kern="1200" cap="none" spc="0" dirty="0">
                        <a:ln w="6600">
                          <a:noFill/>
                          <a:prstDash val="solid"/>
                        </a:ln>
                        <a:effectLst/>
                        <a:latin typeface="華康儷楷書" panose="03000509000000000000" pitchFamily="65" charset="-120"/>
                        <a:ea typeface="華康儷楷書"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a:t>
                      </a: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含資通訊領域</a:t>
                      </a: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
                      </a:r>
                      <a:b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b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人才培育</a:t>
                      </a: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algn="ct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低收或</a:t>
                      </a: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
                      </a:r>
                      <a:b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b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中低收入戶</a:t>
                      </a: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
                      </a:r>
                      <a:b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b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a:t>
                      </a: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含願景計畫</a:t>
                      </a:r>
                      <a:r>
                        <a:rPr lang="en-US" altLang="zh-TW" sz="2800" kern="1200" cap="none" spc="0" dirty="0">
                          <a:ln w="6600">
                            <a:noFill/>
                            <a:prstDash val="solid"/>
                          </a:ln>
                          <a:effectLst/>
                          <a:latin typeface="華康儷楷書" panose="03000509000000000000" pitchFamily="65" charset="-120"/>
                          <a:ea typeface="華康儷楷書" panose="03000509000000000000" pitchFamily="65" charset="-120"/>
                        </a:rPr>
                        <a:t>)</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algn="ct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原住民</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algn="ctr"/>
                      <a:r>
                        <a:rPr lang="zh-TW" altLang="en-US" sz="2800" kern="1200" cap="none" spc="0" dirty="0">
                          <a:ln w="6600">
                            <a:noFill/>
                            <a:prstDash val="solid"/>
                          </a:ln>
                          <a:effectLst/>
                          <a:latin typeface="華康儷楷書" panose="03000509000000000000" pitchFamily="65" charset="-120"/>
                          <a:ea typeface="華康儷楷書" panose="03000509000000000000" pitchFamily="65" charset="-120"/>
                        </a:rPr>
                        <a:t>離島生</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3842911095"/>
                  </a:ext>
                </a:extLst>
              </a:tr>
              <a:tr h="461630">
                <a:tc>
                  <a:txBody>
                    <a:bodyPr/>
                    <a:lstStyle/>
                    <a:p>
                      <a:pPr marL="0" algn="ctr" defTabSz="914400" rtl="0" eaLnBrk="1" latinLnBrk="0" hangingPunct="1"/>
                      <a:r>
                        <a:rPr lang="en-US" altLang="zh-TW" sz="2800" b="0" kern="1200" cap="none" spc="0" dirty="0" smtClean="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40,839</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smtClean="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464</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marL="0" algn="ctr" defTabSz="914400" rtl="0" eaLnBrk="1" latinLnBrk="0" hangingPunct="1"/>
                      <a:r>
                        <a:rPr lang="en-US" altLang="zh-TW" sz="2800" b="0" kern="1200" cap="none" spc="0" dirty="0" smtClean="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1,681</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tc>
                  <a:txBody>
                    <a:bodyPr/>
                    <a:lstStyle/>
                    <a:p>
                      <a:pPr algn="ctr"/>
                      <a:r>
                        <a:rPr lang="en-US" altLang="zh-TW" sz="2800" b="0" kern="1200" cap="none" spc="0" dirty="0" smtClean="0">
                          <a:ln w="6600">
                            <a:noFill/>
                            <a:prstDash val="solid"/>
                          </a:ln>
                          <a:solidFill>
                            <a:schemeClr val="tx1"/>
                          </a:solidFill>
                          <a:effectLst/>
                          <a:latin typeface="華康儷楷書" panose="03000509000000000000" pitchFamily="65" charset="-120"/>
                          <a:ea typeface="華康儷楷書" panose="03000509000000000000" pitchFamily="65" charset="-120"/>
                          <a:cs typeface="+mn-cs"/>
                        </a:rPr>
                        <a:t>362</a:t>
                      </a:r>
                      <a:endParaRPr lang="zh-TW" altLang="en-US" sz="2800" b="1" kern="1200" cap="none" spc="0" dirty="0">
                        <a:ln w="6600">
                          <a:noFill/>
                          <a:prstDash val="solid"/>
                        </a:ln>
                        <a:solidFill>
                          <a:schemeClr val="tx1"/>
                        </a:solidFill>
                        <a:effectLst/>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1835163612"/>
                  </a:ext>
                </a:extLst>
              </a:tr>
            </a:tbl>
          </a:graphicData>
        </a:graphic>
      </p:graphicFrame>
    </p:spTree>
    <p:extLst>
      <p:ext uri="{BB962C8B-B14F-4D97-AF65-F5344CB8AC3E}">
        <p14:creationId xmlns:p14="http://schemas.microsoft.com/office/powerpoint/2010/main" val="2924778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圓角矩形 2"/>
          <p:cNvSpPr/>
          <p:nvPr/>
        </p:nvSpPr>
        <p:spPr>
          <a:xfrm>
            <a:off x="1388853" y="2726938"/>
            <a:ext cx="10386204" cy="160352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14" name="內容版面配置區 3"/>
          <p:cNvSpPr>
            <a:spLocks noGrp="1"/>
          </p:cNvSpPr>
          <p:nvPr>
            <p:ph idx="1"/>
          </p:nvPr>
        </p:nvSpPr>
        <p:spPr>
          <a:xfrm>
            <a:off x="956345" y="802257"/>
            <a:ext cx="10715195" cy="5793214"/>
          </a:xfrm>
        </p:spPr>
        <p:txBody>
          <a:bodyPr>
            <a:normAutofit/>
          </a:bodyPr>
          <a:lstStyle/>
          <a:p>
            <a:pPr>
              <a:lnSpc>
                <a:spcPct val="100000"/>
              </a:lnSpc>
              <a:spcBef>
                <a:spcPts val="600"/>
              </a:spcBef>
              <a:buBlip>
                <a:blip r:embed="rId3"/>
              </a:buBlip>
            </a:pPr>
            <a:r>
              <a:rPr lang="zh-TW" altLang="zh-TW" sz="25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考生報名資格</a:t>
            </a:r>
            <a:r>
              <a:rPr lang="zh-TW" altLang="en-US" sz="25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與</a:t>
            </a:r>
            <a:r>
              <a:rPr lang="zh-TW" altLang="zh-TW" sz="25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身分</a:t>
            </a:r>
            <a:r>
              <a:rPr lang="zh-TW" altLang="en-US" sz="25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審查</a:t>
            </a:r>
            <a:r>
              <a:rPr lang="en-US" altLang="zh-TW"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8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112.4.20(</a:t>
            </a:r>
            <a:r>
              <a:rPr lang="zh-TW" altLang="en-US"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18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)10:00—112.5.3(</a:t>
            </a:r>
            <a:r>
              <a:rPr lang="zh-TW" altLang="en-US"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p>
          <a:p>
            <a:pPr marL="714375" lvl="1" indent="-314325">
              <a:lnSpc>
                <a:spcPct val="100000"/>
              </a:lnSpc>
              <a:spcBef>
                <a:spcPts val="600"/>
              </a:spcBef>
              <a:buNone/>
            </a:pP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考生報名資格及</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個人基本資料、身分</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綜合高中生專門學程科目名稱及學分</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核對</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714375" lvl="1" indent="-314325">
              <a:lnSpc>
                <a:spcPct val="100000"/>
              </a:lnSpc>
              <a:spcBef>
                <a:spcPts val="600"/>
              </a:spcBef>
              <a:buNone/>
            </a:pP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2000" b="1" dirty="0">
                <a:latin typeface="華康儷楷書" panose="03000509000000000000" pitchFamily="65" charset="-120"/>
                <a:ea typeface="華康儷楷書" panose="03000509000000000000" pitchFamily="65" charset="-120"/>
                <a:cs typeface="華康儷楷書" panose="03000509000000000000" pitchFamily="65" charset="-120"/>
              </a:rPr>
              <a:t>低收入戶</a:t>
            </a:r>
            <a:r>
              <a:rPr lang="zh-TW" altLang="en-US" sz="2000" b="1" dirty="0">
                <a:latin typeface="華康儷楷書" panose="03000509000000000000" pitchFamily="65" charset="-120"/>
                <a:ea typeface="華康儷楷書" panose="03000509000000000000" pitchFamily="65" charset="-120"/>
                <a:cs typeface="華康儷楷書" panose="03000509000000000000" pitchFamily="65" charset="-120"/>
              </a:rPr>
              <a:t>或中低收入戶考生</a:t>
            </a:r>
            <a:r>
              <a:rPr lang="zh-TW" altLang="zh-TW" sz="20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報名統測時未</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登錄列冊</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者</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須繳交低收入戶</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或中低收入戶</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證明</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文件</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714375" lvl="1" indent="-314325">
              <a:lnSpc>
                <a:spcPct val="100000"/>
              </a:lnSpc>
              <a:spcBef>
                <a:spcPts val="600"/>
              </a:spcBef>
              <a:buNone/>
            </a:pP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3.</a:t>
            </a:r>
            <a:r>
              <a:rPr lang="zh-TW" altLang="zh-TW" sz="2000" b="1" dirty="0">
                <a:latin typeface="華康儷楷書" panose="03000509000000000000" pitchFamily="65" charset="-120"/>
                <a:ea typeface="華康儷楷書" panose="03000509000000000000" pitchFamily="65" charset="-120"/>
                <a:cs typeface="華康儷楷書" panose="03000509000000000000" pitchFamily="65" charset="-120"/>
              </a:rPr>
              <a:t>原住民</a:t>
            </a:r>
            <a:r>
              <a:rPr lang="zh-TW" altLang="en-US" sz="2000" b="1" dirty="0">
                <a:latin typeface="華康儷楷書" panose="03000509000000000000" pitchFamily="65" charset="-120"/>
                <a:ea typeface="華康儷楷書" panose="03000509000000000000" pitchFamily="65" charset="-120"/>
                <a:cs typeface="華康儷楷書" panose="03000509000000000000" pitchFamily="65" charset="-120"/>
              </a:rPr>
              <a:t>考生</a:t>
            </a:r>
            <a:r>
              <a:rPr lang="zh-TW" altLang="zh-TW" sz="20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登錄原住民考生身分</a:t>
            </a: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不須繳交證明文件</a:t>
            </a: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a:t>
            </a:r>
          </a:p>
          <a:p>
            <a:pPr marL="714375" lvl="1" indent="-314325">
              <a:lnSpc>
                <a:spcPct val="100000"/>
              </a:lnSpc>
              <a:spcBef>
                <a:spcPts val="600"/>
              </a:spcBef>
              <a:buNone/>
            </a:pP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4</a:t>
            </a:r>
            <a:r>
              <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確認</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具有中央資料庫學習歷程檔案之考生，始能於本招生「網路上傳（或勾選）學習歷程備審資料」時，選擇勾選清單方式上傳中央資料庫學習歷程檔案資料。</a:t>
            </a:r>
            <a:r>
              <a:rPr lang="zh-TW" altLang="en-US" sz="2000" b="1"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若為具有學習歷程中央資料庫之考生，系統顯示非具有中央資料庫學習歷程檔案</a:t>
            </a:r>
            <a:r>
              <a:rPr lang="zh-TW" altLang="en-US" sz="2000" u="sng" dirty="0">
                <a:latin typeface="華康儷楷書" panose="03000509000000000000" pitchFamily="65" charset="-120"/>
                <a:ea typeface="華康儷楷書" panose="03000509000000000000" pitchFamily="65" charset="-120"/>
                <a:cs typeface="華康儷楷書" panose="03000509000000000000" pitchFamily="65" charset="-120"/>
              </a:rPr>
              <a:t>，須於</a:t>
            </a:r>
            <a:r>
              <a:rPr lang="en-US" altLang="zh-TW"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112</a:t>
            </a:r>
            <a:r>
              <a:rPr lang="zh-TW" altLang="en-US"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年</a:t>
            </a:r>
            <a:r>
              <a:rPr lang="en-US" altLang="zh-TW"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5</a:t>
            </a:r>
            <a:r>
              <a:rPr lang="zh-TW" altLang="en-US"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月</a:t>
            </a:r>
            <a:r>
              <a:rPr lang="en-US" altLang="zh-TW"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3</a:t>
            </a:r>
            <a:r>
              <a:rPr lang="zh-TW" altLang="en-US" sz="20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日</a:t>
            </a:r>
            <a:r>
              <a:rPr lang="zh-TW" altLang="en-US" sz="2000" u="sng" dirty="0">
                <a:latin typeface="華康儷楷書" panose="03000509000000000000" pitchFamily="65" charset="-120"/>
                <a:ea typeface="華康儷楷書" panose="03000509000000000000" pitchFamily="65" charset="-120"/>
                <a:cs typeface="華康儷楷書" panose="03000509000000000000" pitchFamily="65" charset="-120"/>
              </a:rPr>
              <a:t>（星期三）</a:t>
            </a:r>
            <a:r>
              <a:rPr lang="en-US" altLang="zh-TW" sz="2000" u="sng" dirty="0">
                <a:latin typeface="華康儷楷書" panose="03000509000000000000" pitchFamily="65" charset="-120"/>
                <a:ea typeface="華康儷楷書" panose="03000509000000000000" pitchFamily="65" charset="-120"/>
                <a:cs typeface="華康儷楷書" panose="03000509000000000000" pitchFamily="65" charset="-120"/>
              </a:rPr>
              <a:t>17</a:t>
            </a:r>
            <a:r>
              <a:rPr lang="zh-TW" altLang="en-US" sz="2000" u="sng" dirty="0">
                <a:latin typeface="華康儷楷書" panose="03000509000000000000" pitchFamily="65" charset="-120"/>
                <a:ea typeface="華康儷楷書" panose="03000509000000000000" pitchFamily="65" charset="-120"/>
                <a:cs typeface="華康儷楷書" panose="03000509000000000000" pitchFamily="65" charset="-120"/>
              </a:rPr>
              <a:t>：</a:t>
            </a:r>
            <a:r>
              <a:rPr lang="en-US" altLang="zh-TW" sz="2000" u="sng" dirty="0">
                <a:latin typeface="華康儷楷書" panose="03000509000000000000" pitchFamily="65" charset="-120"/>
                <a:ea typeface="華康儷楷書" panose="03000509000000000000" pitchFamily="65" charset="-120"/>
                <a:cs typeface="華康儷楷書" panose="03000509000000000000" pitchFamily="65" charset="-120"/>
              </a:rPr>
              <a:t>00</a:t>
            </a:r>
            <a:r>
              <a:rPr lang="zh-TW" altLang="en-US" sz="2000" u="sng" dirty="0">
                <a:latin typeface="華康儷楷書" panose="03000509000000000000" pitchFamily="65" charset="-120"/>
                <a:ea typeface="華康儷楷書" panose="03000509000000000000" pitchFamily="65" charset="-120"/>
                <a:cs typeface="華康儷楷書" panose="03000509000000000000" pitchFamily="65" charset="-120"/>
              </a:rPr>
              <a:t>前向本委員會</a:t>
            </a:r>
            <a:r>
              <a:rPr lang="zh-TW" altLang="en-US" sz="2000" b="1" u="sng" dirty="0">
                <a:latin typeface="華康儷楷書" panose="03000509000000000000" pitchFamily="65" charset="-120"/>
                <a:ea typeface="華康儷楷書" panose="03000509000000000000" pitchFamily="65" charset="-120"/>
                <a:cs typeface="華康儷楷書" panose="03000509000000000000" pitchFamily="65" charset="-120"/>
              </a:rPr>
              <a:t>提出疑義申請</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，逾期或未依本簡章規定提出疑義申請者，即不具有前揭各項使用權益，其後亦不得再要求使用中央資料庫學習歷程檔案</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資料</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00000"/>
              </a:lnSpc>
              <a:spcBef>
                <a:spcPts val="600"/>
              </a:spcBef>
              <a:buFont typeface="Wingdings" panose="05000000000000000000" pitchFamily="2" charset="2"/>
              <a:buChar char="Ø"/>
            </a:pPr>
            <a:r>
              <a:rPr lang="zh-TW" altLang="zh-TW" sz="2000" b="1"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應屆畢業生</a:t>
            </a:r>
            <a:r>
              <a:rPr lang="zh-TW" altLang="en-US" sz="2000" b="1"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統一由就讀學校辦理上述各項資格審查登錄申請</a:t>
            </a:r>
            <a:endParaRPr lang="en-US" altLang="zh-TW" sz="2000" b="1"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0" indent="0">
              <a:lnSpc>
                <a:spcPct val="100000"/>
              </a:lnSpc>
              <a:spcBef>
                <a:spcPts val="600"/>
              </a:spcBef>
              <a:buNone/>
            </a:pPr>
            <a:r>
              <a:rPr lang="zh-TW" altLang="en-US"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   </a:t>
            </a:r>
            <a:r>
              <a:rPr lang="en-US" altLang="zh-TW"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學校若有統測個報生，請務必記得協助新增加入統測個報生資料</a:t>
            </a:r>
            <a:r>
              <a:rPr lang="en-US" altLang="zh-TW"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p>
          <a:p>
            <a:pPr>
              <a:lnSpc>
                <a:spcPct val="100000"/>
              </a:lnSpc>
              <a:spcBef>
                <a:spcPts val="600"/>
              </a:spcBef>
              <a:buFont typeface="Wingdings" panose="05000000000000000000" pitchFamily="2" charset="2"/>
              <a:buChar char="Ø"/>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未辦理集體報名之應屆畢業生、非應屆畢業生或同等學力一律須自行登錄</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申請</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00000"/>
              </a:lnSpc>
              <a:spcBef>
                <a:spcPts val="600"/>
              </a:spcBef>
              <a:buFont typeface="Wingdings" panose="05000000000000000000" pitchFamily="2" charset="2"/>
              <a:buChar char="Ø"/>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系統確定送出後，將審查</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證明文件於</a:t>
            </a: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112.5.3(</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前以限時掛號或快遞寄交</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本委員</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會</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審查</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00000"/>
              </a:lnSpc>
              <a:spcBef>
                <a:spcPts val="600"/>
              </a:spcBef>
              <a:buBlip>
                <a:blip r:embed="rId3"/>
              </a:buBlip>
            </a:pPr>
            <a:r>
              <a:rPr lang="zh-TW" altLang="en-US" sz="25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資格審查結果於本委員會網站公告</a:t>
            </a:r>
            <a:r>
              <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5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112.5.16(</a:t>
            </a:r>
            <a:r>
              <a:rPr lang="zh-TW" altLang="en-US"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二</a:t>
            </a:r>
            <a:r>
              <a:rPr lang="en-US" altLang="zh-TW" sz="25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10:00】</a:t>
            </a:r>
          </a:p>
        </p:txBody>
      </p:sp>
      <p:sp>
        <p:nvSpPr>
          <p:cNvPr id="38915" name="Rectangle 3"/>
          <p:cNvSpPr>
            <a:spLocks noChangeArrowheads="1"/>
          </p:cNvSpPr>
          <p:nvPr/>
        </p:nvSpPr>
        <p:spPr bwMode="auto">
          <a:xfrm>
            <a:off x="1981200" y="1196975"/>
            <a:ext cx="8229600" cy="4929188"/>
          </a:xfrm>
          <a:prstGeom prst="rect">
            <a:avLst/>
          </a:prstGeom>
          <a:noFill/>
          <a:ln w="9525">
            <a:noFill/>
            <a:miter lim="800000"/>
            <a:headEnd/>
            <a:tailEnd/>
          </a:ln>
        </p:spPr>
        <p:txBody>
          <a:bodyPr/>
          <a:lstStyle/>
          <a:p>
            <a:pPr marL="342900" indent="-342900" eaLnBrk="0" hangingPunct="0">
              <a:spcBef>
                <a:spcPct val="20000"/>
              </a:spcBef>
              <a:buBlip>
                <a:blip r:embed="rId3"/>
              </a:buBlip>
            </a:pPr>
            <a:endParaRPr lang="zh-TW" altLang="zh-TW">
              <a:latin typeface="+mn-ea"/>
            </a:endParaRPr>
          </a:p>
        </p:txBody>
      </p:sp>
      <p:sp>
        <p:nvSpPr>
          <p:cNvPr id="6" name="標題 1"/>
          <p:cNvSpPr txBox="1">
            <a:spLocks/>
          </p:cNvSpPr>
          <p:nvPr/>
        </p:nvSpPr>
        <p:spPr bwMode="auto">
          <a:xfrm>
            <a:off x="0" y="52080"/>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資格審查作業</a:t>
            </a:r>
          </a:p>
        </p:txBody>
      </p:sp>
      <p:sp>
        <p:nvSpPr>
          <p:cNvPr id="2" name="五角星形 1"/>
          <p:cNvSpPr/>
          <p:nvPr/>
        </p:nvSpPr>
        <p:spPr>
          <a:xfrm>
            <a:off x="1047403" y="2726938"/>
            <a:ext cx="280913" cy="28803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33</a:t>
            </a:fld>
            <a:endParaRPr lang="en-US" altLang="zh-TW"/>
          </a:p>
        </p:txBody>
      </p:sp>
      <p:sp>
        <p:nvSpPr>
          <p:cNvPr id="8" name="矩形 7">
            <a:extLst>
              <a:ext uri="{FF2B5EF4-FFF2-40B4-BE49-F238E27FC236}">
                <a16:creationId xmlns:a16="http://schemas.microsoft.com/office/drawing/2014/main" id="{FEF84737-65F1-4AC8-8C59-E64D2C33A2A0}"/>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spTree>
    <p:extLst>
      <p:ext uri="{BB962C8B-B14F-4D97-AF65-F5344CB8AC3E}">
        <p14:creationId xmlns:p14="http://schemas.microsoft.com/office/powerpoint/2010/main" val="2445086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p:cNvSpPr>
            <a:spLocks noChangeArrowheads="1"/>
          </p:cNvSpPr>
          <p:nvPr/>
        </p:nvSpPr>
        <p:spPr bwMode="auto">
          <a:xfrm>
            <a:off x="1174459" y="935037"/>
            <a:ext cx="10710969" cy="4632037"/>
          </a:xfrm>
          <a:prstGeom prst="rect">
            <a:avLst/>
          </a:prstGeom>
          <a:noFill/>
          <a:ln w="9525">
            <a:noFill/>
            <a:miter lim="800000"/>
            <a:headEnd/>
            <a:tailEnd/>
          </a:ln>
        </p:spPr>
        <p:txBody>
          <a:bodyPr wrap="square" anchor="t">
            <a:spAutoFit/>
          </a:bodyPr>
          <a:lstStyle/>
          <a:p>
            <a:pPr marL="176213" indent="-176213" eaLnBrk="0" hangingPunct="0">
              <a:lnSpc>
                <a:spcPts val="2700"/>
              </a:lnSpc>
              <a:buBlip>
                <a:blip r:embed="rId3"/>
              </a:buBlip>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參與青年教育與就業儲蓄帳戶方案完成</a:t>
            </a: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年或</a:t>
            </a: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3</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年期之學生，且於</a:t>
            </a:r>
            <a:r>
              <a:rPr lang="zh-TW"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畢業當學年度</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已參加</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四技二專</a:t>
            </a:r>
            <a:r>
              <a:rPr lang="zh-TW"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統一入學測驗</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ts val="2700"/>
              </a:lnSpc>
              <a:spcBef>
                <a:spcPts val="600"/>
              </a:spcBef>
              <a:spcAft>
                <a:spcPts val="600"/>
              </a:spcAft>
              <a:buBlip>
                <a:blip r:embed="rId3"/>
              </a:buBlip>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青年儲蓄帳戶組考生參與「</a:t>
            </a:r>
            <a:r>
              <a:rPr lang="zh-TW"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青年就業領航計畫</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」或「</a:t>
            </a:r>
            <a:r>
              <a:rPr lang="zh-TW"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青年體驗學習計畫</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」完成期程之認定，採計方式：以「日」方式計算</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2</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年計畫者至少應累計</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600</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日以上</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年計畫者，至少應累計</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900</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日以上</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計算截止日：計算至入學</a:t>
            </a:r>
            <a:r>
              <a:rPr lang="en-US" altLang="zh-TW" sz="2000" dirty="0" smtClean="0">
                <a:latin typeface="華康儷楷書" panose="03000509000000000000" pitchFamily="65" charset="-120"/>
                <a:ea typeface="華康儷楷書" panose="03000509000000000000" pitchFamily="65" charset="-120"/>
                <a:cs typeface="Times New Roman" panose="02020603050405020304" pitchFamily="18" charset="0"/>
              </a:rPr>
              <a:t>112.9.16(</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六</a:t>
            </a:r>
            <a:r>
              <a:rPr lang="en-US" altLang="zh-TW" sz="20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止</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marL="176213" indent="-176213" eaLnBrk="0" hangingPunct="0">
              <a:lnSpc>
                <a:spcPts val="2700"/>
              </a:lnSpc>
              <a:spcBef>
                <a:spcPts val="600"/>
              </a:spcBef>
              <a:spcAft>
                <a:spcPts val="600"/>
              </a:spcAft>
              <a:buBlip>
                <a:blip r:embed="rId3"/>
              </a:buBlip>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如尚未期滿，先准予考生報名本入學招生，但實際入學時，</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en-US" sz="2000" dirty="0">
                <a:solidFill>
                  <a:srgbClr val="00B050"/>
                </a:solidFill>
                <a:latin typeface="華康儷楷書" panose="03000509000000000000" pitchFamily="65" charset="-120"/>
                <a:ea typeface="華康儷楷書" panose="03000509000000000000" pitchFamily="65" charset="-120"/>
                <a:cs typeface="Times New Roman" panose="02020603050405020304" pitchFamily="18" charset="0"/>
              </a:rPr>
              <a:t>「青年就業領航計畫」以青年第</a:t>
            </a:r>
            <a:r>
              <a:rPr lang="en-US" altLang="zh-TW" sz="2000" dirty="0">
                <a:solidFill>
                  <a:srgbClr val="00B05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000" dirty="0">
                <a:solidFill>
                  <a:srgbClr val="00B050"/>
                </a:solidFill>
                <a:latin typeface="華康儷楷書" panose="03000509000000000000" pitchFamily="65" charset="-120"/>
                <a:ea typeface="華康儷楷書" panose="03000509000000000000" pitchFamily="65" charset="-120"/>
                <a:cs typeface="Times New Roman" panose="02020603050405020304" pitchFamily="18" charset="0"/>
              </a:rPr>
              <a:t>次依計畫媒合就業，並依法參加就業保險之日起算</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en-US" sz="2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「青年體驗學習計畫」以教育部青年發展署審查通過之青年計畫執行起始日起算</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須符合上述規定日數，否則取消入學資格，考生不得異議</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marL="176213" indent="-176213" eaLnBrk="0" hangingPunct="0">
              <a:lnSpc>
                <a:spcPts val="2700"/>
              </a:lnSpc>
              <a:spcBef>
                <a:spcPts val="600"/>
              </a:spcBef>
              <a:spcAft>
                <a:spcPts val="600"/>
              </a:spcAft>
              <a:buBlip>
                <a:blip r:embed="rId3"/>
              </a:buBlip>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考生曾報名本招生管道以</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次為限，不得再就同一招生管道提出報名</a:t>
            </a:r>
          </a:p>
        </p:txBody>
      </p:sp>
      <p:sp>
        <p:nvSpPr>
          <p:cNvPr id="5" name="標題 1"/>
          <p:cNvSpPr txBox="1">
            <a:spLocks/>
          </p:cNvSpPr>
          <p:nvPr/>
        </p:nvSpPr>
        <p:spPr bwMode="auto">
          <a:xfrm>
            <a:off x="1" y="60706"/>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zh-TW" b="1" spc="-100" dirty="0">
                <a:solidFill>
                  <a:schemeClr val="tx1"/>
                </a:solidFill>
                <a:latin typeface="Book Antiqua" panose="02040602050305030304" pitchFamily="18" charset="0"/>
                <a:ea typeface="華康儷楷書" panose="03000509000000000000" pitchFamily="65" charset="-120"/>
              </a:rPr>
              <a:t>「青年儲蓄帳戶組」</a:t>
            </a:r>
            <a:r>
              <a:rPr lang="zh-TW" altLang="en-US" b="1" spc="-100" dirty="0">
                <a:solidFill>
                  <a:schemeClr val="tx1"/>
                </a:solidFill>
                <a:latin typeface="Book Antiqua" panose="02040602050305030304" pitchFamily="18" charset="0"/>
                <a:ea typeface="華康儷楷書" panose="03000509000000000000" pitchFamily="65" charset="-120"/>
              </a:rPr>
              <a:t>資格條件</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34</a:t>
            </a:fld>
            <a:endParaRPr lang="en-US" altLang="zh-TW"/>
          </a:p>
        </p:txBody>
      </p:sp>
    </p:spTree>
    <p:extLst>
      <p:ext uri="{BB962C8B-B14F-4D97-AF65-F5344CB8AC3E}">
        <p14:creationId xmlns:p14="http://schemas.microsoft.com/office/powerpoint/2010/main" val="1837561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p:cNvSpPr>
            <a:spLocks noChangeArrowheads="1"/>
          </p:cNvSpPr>
          <p:nvPr/>
        </p:nvSpPr>
        <p:spPr bwMode="auto">
          <a:xfrm>
            <a:off x="939566" y="905362"/>
            <a:ext cx="10981189" cy="4893647"/>
          </a:xfrm>
          <a:prstGeom prst="rect">
            <a:avLst/>
          </a:prstGeom>
          <a:noFill/>
          <a:ln w="9525">
            <a:noFill/>
            <a:miter lim="800000"/>
            <a:headEnd/>
            <a:tailEnd/>
          </a:ln>
        </p:spPr>
        <p:txBody>
          <a:bodyPr wrap="square" anchor="t">
            <a:spAutoFit/>
          </a:bodyPr>
          <a:lstStyle/>
          <a:p>
            <a:pPr marL="342900" indent="-342900" eaLnBrk="0" hangingPunct="0">
              <a:buFont typeface="Wingdings" panose="05000000000000000000" pitchFamily="2" charset="2"/>
              <a:buChar char="u"/>
            </a:pPr>
            <a:r>
              <a:rPr lang="zh-TW" altLang="zh-TW" sz="24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報名資格及身分</a:t>
            </a:r>
            <a:r>
              <a:rPr lang="en-US" altLang="zh-TW" sz="24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   </a:t>
            </a:r>
          </a:p>
          <a:p>
            <a:pPr marL="176213" indent="-176213" eaLnBrk="0" hangingPunct="0">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buBlip>
                <a:blip r:embed="rId3"/>
              </a:buBlip>
            </a:pPr>
            <a:endParaRPr lang="en-US" altLang="zh-TW" b="1"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lnSpc>
                <a:spcPct val="125000"/>
              </a:lnSpc>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之資格認定依「社會救助法」之相關規定辦理</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原住民考生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之資格認定依「原住民身分法」之相關規定辦理</a:t>
            </a: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離島考生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身分依「離島地區學生保送高級中等以上學校辦法」之相關規定</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
            </a:r>
            <a:b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b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非應屆畢業生不得以離島考生身分報名</a:t>
            </a: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低收或中低收入戶考生，可同時具有原住民考生</a:t>
            </a:r>
            <a:r>
              <a:rPr lang="zh-TW" altLang="en-US"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或</a:t>
            </a:r>
            <a:r>
              <a:rPr lang="zh-TW" altLang="en-US"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離島生考生身分</a:t>
            </a:r>
            <a:endParaRPr lang="en-US" altLang="zh-TW"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同時符合原住民考生及離島考生身分者，僅能就其中</a:t>
            </a:r>
            <a:r>
              <a:rPr lang="en-US" altLang="zh-TW"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zh-TW"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種</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特</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種</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身分報名參加甄選入學招生</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buBlip>
                <a:blip r:embed="rId3"/>
              </a:buBlip>
            </a:pPr>
            <a:endPar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aphicFrame>
        <p:nvGraphicFramePr>
          <p:cNvPr id="21" name="表格 20"/>
          <p:cNvGraphicFramePr>
            <a:graphicFrameLocks noGrp="1"/>
          </p:cNvGraphicFramePr>
          <p:nvPr>
            <p:extLst>
              <p:ext uri="{D42A27DB-BD31-4B8C-83A1-F6EECF244321}">
                <p14:modId xmlns:p14="http://schemas.microsoft.com/office/powerpoint/2010/main" val="3069978966"/>
              </p:ext>
            </p:extLst>
          </p:nvPr>
        </p:nvGraphicFramePr>
        <p:xfrm>
          <a:off x="1505609" y="1478400"/>
          <a:ext cx="10415146" cy="1726194"/>
        </p:xfrm>
        <a:graphic>
          <a:graphicData uri="http://schemas.openxmlformats.org/drawingml/2006/table">
            <a:tbl>
              <a:tblPr/>
              <a:tblGrid>
                <a:gridCol w="1884778">
                  <a:extLst>
                    <a:ext uri="{9D8B030D-6E8A-4147-A177-3AD203B41FA5}">
                      <a16:colId xmlns:a16="http://schemas.microsoft.com/office/drawing/2014/main" val="20000"/>
                    </a:ext>
                  </a:extLst>
                </a:gridCol>
                <a:gridCol w="8530368">
                  <a:extLst>
                    <a:ext uri="{9D8B030D-6E8A-4147-A177-3AD203B41FA5}">
                      <a16:colId xmlns:a16="http://schemas.microsoft.com/office/drawing/2014/main" val="20001"/>
                    </a:ext>
                  </a:extLst>
                </a:gridCol>
              </a:tblGrid>
              <a:tr h="8630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應屆畢業生</a:t>
                      </a:r>
                    </a:p>
                  </a:txBody>
                  <a:tcPr anchor="ctr"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solidFill>
                      <a:srgbClr val="F5D0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1.</a:t>
                      </a:r>
                      <a:r>
                        <a:rPr kumimoji="0" lang="zh-TW" altLang="en-US"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各高級中等學校日間部及進修部</a:t>
                      </a:r>
                      <a:r>
                        <a:rPr kumimoji="0" lang="zh-TW" altLang="en-US" sz="1800" b="1" i="0" u="none" strike="noStrike" cap="none" normalizeH="0" baseline="0" dirty="0">
                          <a:ln>
                            <a:noFill/>
                          </a:ln>
                          <a:solidFill>
                            <a:srgbClr val="FF0000"/>
                          </a:solidFill>
                          <a:effectLst/>
                          <a:latin typeface="華康儷楷書" panose="03000509000000000000" pitchFamily="65" charset="-120"/>
                          <a:ea typeface="華康儷楷書" panose="03000509000000000000" pitchFamily="65" charset="-120"/>
                          <a:cs typeface="華康儷楷書" panose="03000509000000000000" pitchFamily="65" charset="-120"/>
                        </a:rPr>
                        <a:t>專業群科</a:t>
                      </a:r>
                      <a:r>
                        <a:rPr kumimoji="0" lang="zh-TW" altLang="en-US"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之</a:t>
                      </a:r>
                      <a:r>
                        <a:rPr kumimoji="0" lang="en-US" altLang="zh-TW" sz="1800" b="1" i="0" u="none" strike="noStrike" cap="none" normalizeH="0" baseline="0" dirty="0" smtClean="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111</a:t>
                      </a:r>
                      <a:r>
                        <a:rPr kumimoji="0" lang="zh-TW" altLang="zh-TW" sz="1800" b="1" i="0" u="none" strike="noStrike" cap="none" normalizeH="0" baseline="0" dirty="0" smtClean="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學年</a:t>
                      </a:r>
                      <a:r>
                        <a:rPr kumimoji="0" lang="zh-TW" altLang="zh-TW"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度應屆畢業生</a:t>
                      </a:r>
                      <a:endParaRPr kumimoji="0" lang="en-US" altLang="zh-TW"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2.</a:t>
                      </a:r>
                      <a:r>
                        <a:rPr kumimoji="0" lang="zh-TW" altLang="zh-TW" sz="18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綜合高中</a:t>
                      </a:r>
                      <a:r>
                        <a:rPr kumimoji="0" lang="zh-TW" altLang="zh-TW" sz="1800" b="1" i="0" u="none" strike="noStrike" cap="none" normalizeH="0" baseline="0" dirty="0">
                          <a:ln>
                            <a:noFill/>
                          </a:ln>
                          <a:solidFill>
                            <a:srgbClr val="FF0000"/>
                          </a:solidFill>
                          <a:effectLst/>
                          <a:latin typeface="華康儷楷書" panose="03000509000000000000" pitchFamily="65" charset="-120"/>
                          <a:ea typeface="華康儷楷書" panose="03000509000000000000" pitchFamily="65" charset="-120"/>
                          <a:cs typeface="華康儷楷書" panose="03000509000000000000" pitchFamily="65" charset="-120"/>
                        </a:rPr>
                        <a:t>修畢</a:t>
                      </a:r>
                      <a:r>
                        <a:rPr kumimoji="0" lang="zh-TW" altLang="zh-TW" sz="18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專門學程科目</a:t>
                      </a:r>
                      <a:r>
                        <a:rPr kumimoji="0" lang="en-US" altLang="zh-TW" sz="18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25</a:t>
                      </a:r>
                      <a:r>
                        <a:rPr kumimoji="0" lang="zh-TW" altLang="zh-TW" sz="18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學分以上</a:t>
                      </a:r>
                      <a:endParaRPr kumimoji="0" lang="zh-TW" altLang="en-US" sz="18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txBody>
                  <a:tcPr anchor="ctr"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solidFill>
                      <a:srgbClr val="FAE8DE"/>
                    </a:solidFill>
                  </a:tcPr>
                </a:tc>
                <a:extLst>
                  <a:ext uri="{0D108BD9-81ED-4DB2-BD59-A6C34878D82A}">
                    <a16:rowId xmlns:a16="http://schemas.microsoft.com/office/drawing/2014/main" val="10000"/>
                  </a:ext>
                </a:extLst>
              </a:tr>
              <a:tr h="8630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非應屆畢業生</a:t>
                      </a:r>
                    </a:p>
                  </a:txBody>
                  <a:tcPr anchor="ctr"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solidFill>
                      <a:srgbClr val="F5D0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1.</a:t>
                      </a:r>
                      <a:r>
                        <a:rPr kumimoji="0" lang="zh-TW"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各</a:t>
                      </a:r>
                      <a:r>
                        <a:rPr kumimoji="0" lang="zh-TW" altLang="en-US"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高級中等學校</a:t>
                      </a:r>
                      <a:r>
                        <a:rPr kumimoji="0" lang="zh-TW"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畢業一年以上之</a:t>
                      </a:r>
                      <a:r>
                        <a:rPr kumimoji="0" lang="zh-TW" altLang="en-US"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已</a:t>
                      </a:r>
                      <a:r>
                        <a:rPr kumimoji="0" lang="zh-TW"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畢業生</a:t>
                      </a:r>
                      <a:endParaRPr kumimoji="0" lang="en-US"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2.</a:t>
                      </a:r>
                      <a:r>
                        <a:rPr kumimoji="0" lang="zh-TW" altLang="zh-TW"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符合教育部認定具有同等學力者</a:t>
                      </a:r>
                      <a:endParaRPr kumimoji="0" lang="zh-TW" altLang="en-US" sz="18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txBody>
                  <a:tcPr anchor="ctr"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solidFill>
                      <a:srgbClr val="FAE8DE"/>
                    </a:solidFill>
                  </a:tcPr>
                </a:tc>
                <a:extLst>
                  <a:ext uri="{0D108BD9-81ED-4DB2-BD59-A6C34878D82A}">
                    <a16:rowId xmlns:a16="http://schemas.microsoft.com/office/drawing/2014/main" val="10001"/>
                  </a:ext>
                </a:extLst>
              </a:tr>
            </a:tbl>
          </a:graphicData>
        </a:graphic>
      </p:graphicFrame>
      <p:grpSp>
        <p:nvGrpSpPr>
          <p:cNvPr id="6" name="群組 11"/>
          <p:cNvGrpSpPr>
            <a:grpSpLocks/>
          </p:cNvGrpSpPr>
          <p:nvPr/>
        </p:nvGrpSpPr>
        <p:grpSpPr bwMode="auto">
          <a:xfrm>
            <a:off x="1449794" y="5898535"/>
            <a:ext cx="1163811" cy="406400"/>
            <a:chOff x="477078" y="2045597"/>
            <a:chExt cx="729506" cy="408139"/>
          </a:xfrm>
        </p:grpSpPr>
        <p:sp>
          <p:nvSpPr>
            <p:cNvPr id="7" name="圓角矩形 8"/>
            <p:cNvSpPr>
              <a:spLocks noChangeArrowheads="1"/>
            </p:cNvSpPr>
            <p:nvPr/>
          </p:nvSpPr>
          <p:spPr bwMode="auto">
            <a:xfrm>
              <a:off x="477078" y="2045597"/>
              <a:ext cx="715618" cy="408139"/>
            </a:xfrm>
            <a:prstGeom prst="roundRect">
              <a:avLst>
                <a:gd name="adj" fmla="val 16667"/>
              </a:avLst>
            </a:prstGeom>
            <a:solidFill>
              <a:srgbClr val="FFA600"/>
            </a:solidFill>
            <a:ln w="9525" algn="ctr">
              <a:noFill/>
              <a:round/>
              <a:headEnd/>
              <a:tailEnd/>
            </a:ln>
          </p:spPr>
          <p:txBody>
            <a:bodyPr/>
            <a:lstStyle/>
            <a:p>
              <a:endParaRPr lang="zh-TW" altLang="zh-TW">
                <a:latin typeface="+mn-ea"/>
              </a:endParaRPr>
            </a:p>
          </p:txBody>
        </p:sp>
        <p:sp>
          <p:nvSpPr>
            <p:cNvPr id="8" name="矩形 5"/>
            <p:cNvSpPr>
              <a:spLocks noChangeArrowheads="1"/>
            </p:cNvSpPr>
            <p:nvPr/>
          </p:nvSpPr>
          <p:spPr bwMode="auto">
            <a:xfrm>
              <a:off x="512064" y="2064654"/>
              <a:ext cx="694520" cy="370912"/>
            </a:xfrm>
            <a:prstGeom prst="rect">
              <a:avLst/>
            </a:prstGeom>
            <a:noFill/>
            <a:ln w="9525">
              <a:noFill/>
              <a:miter lim="800000"/>
              <a:headEnd/>
              <a:tailEnd/>
            </a:ln>
          </p:spPr>
          <p:txBody>
            <a:bodyPr wrap="none">
              <a:spAutoFit/>
            </a:bodyPr>
            <a:lstStyle/>
            <a:p>
              <a:r>
                <a:rPr lang="zh-TW" altLang="en-US" b="1" dirty="0">
                  <a:latin typeface="華康儷楷書" panose="03000509000000000000" pitchFamily="65" charset="-120"/>
                  <a:ea typeface="華康儷楷書" panose="03000509000000000000" pitchFamily="65" charset="-120"/>
                </a:rPr>
                <a:t>考</a:t>
              </a:r>
              <a:r>
                <a:rPr lang="en-US" altLang="zh-TW" b="1" dirty="0">
                  <a:latin typeface="華康儷楷書" panose="03000509000000000000" pitchFamily="65" charset="-120"/>
                  <a:ea typeface="華康儷楷書" panose="03000509000000000000" pitchFamily="65" charset="-120"/>
                </a:rPr>
                <a:t>    </a:t>
              </a:r>
              <a:r>
                <a:rPr lang="zh-TW" altLang="en-US" b="1" dirty="0">
                  <a:latin typeface="華康儷楷書" panose="03000509000000000000" pitchFamily="65" charset="-120"/>
                  <a:ea typeface="華康儷楷書" panose="03000509000000000000" pitchFamily="65" charset="-120"/>
                </a:rPr>
                <a:t>試</a:t>
              </a:r>
              <a:endParaRPr lang="zh-TW" altLang="en-US" dirty="0">
                <a:latin typeface="華康儷楷書" panose="03000509000000000000" pitchFamily="65" charset="-120"/>
                <a:ea typeface="華康儷楷書" panose="03000509000000000000" pitchFamily="65" charset="-120"/>
              </a:endParaRPr>
            </a:p>
          </p:txBody>
        </p:sp>
      </p:grpSp>
      <p:sp>
        <p:nvSpPr>
          <p:cNvPr id="9" name="矩形 3"/>
          <p:cNvSpPr>
            <a:spLocks noChangeArrowheads="1"/>
          </p:cNvSpPr>
          <p:nvPr/>
        </p:nvSpPr>
        <p:spPr bwMode="auto">
          <a:xfrm>
            <a:off x="3009780" y="5617111"/>
            <a:ext cx="6840760" cy="923330"/>
          </a:xfrm>
          <a:prstGeom prst="rect">
            <a:avLst/>
          </a:prstGeom>
          <a:noFill/>
          <a:ln w="9525">
            <a:noFill/>
            <a:miter lim="800000"/>
            <a:headEnd/>
            <a:tailEnd/>
          </a:ln>
        </p:spPr>
        <p:txBody>
          <a:bodyPr wrap="square">
            <a:spAutoFit/>
          </a:bodyPr>
          <a:lstStyle/>
          <a:p>
            <a:pPr>
              <a:lnSpc>
                <a:spcPct val="150000"/>
              </a:lnSpc>
            </a:pPr>
            <a:r>
              <a:rPr lang="zh-TW" altLang="en-US" b="1" dirty="0">
                <a:latin typeface="華康儷楷書" panose="03000509000000000000" pitchFamily="65" charset="-120"/>
                <a:ea typeface="華康儷楷書" panose="03000509000000000000" pitchFamily="65" charset="-120"/>
                <a:cs typeface="Times New Roman" panose="02020603050405020304" pitchFamily="18" charset="0"/>
              </a:rPr>
              <a:t>報名</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四技二專統一入學測驗</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smtClean="0">
                <a:latin typeface="華康儷楷書" panose="03000509000000000000" pitchFamily="65" charset="-120"/>
                <a:ea typeface="華康儷楷書" panose="03000509000000000000" pitchFamily="65" charset="-120"/>
                <a:cs typeface="Times New Roman" panose="02020603050405020304" pitchFamily="18" charset="0"/>
              </a:rPr>
              <a:t>111.12.9(</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smtClean="0">
                <a:latin typeface="華康儷楷書" panose="03000509000000000000" pitchFamily="65" charset="-120"/>
                <a:ea typeface="華康儷楷書" panose="03000509000000000000" pitchFamily="65" charset="-120"/>
                <a:cs typeface="Times New Roman" panose="02020603050405020304" pitchFamily="18" charset="0"/>
              </a:rPr>
              <a:t>111.12.21(</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止</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p>
          <a:p>
            <a:pPr>
              <a:lnSpc>
                <a:spcPct val="150000"/>
              </a:lnSpc>
            </a:pPr>
            <a:r>
              <a:rPr lang="zh-TW" altLang="en-US" b="1" dirty="0">
                <a:latin typeface="華康儷楷書" panose="03000509000000000000" pitchFamily="65" charset="-120"/>
                <a:ea typeface="華康儷楷書" panose="03000509000000000000" pitchFamily="65" charset="-120"/>
                <a:cs typeface="Times New Roman" panose="02020603050405020304" pitchFamily="18" charset="0"/>
              </a:rPr>
              <a:t>參加</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四技二專統一入學測驗考試</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smtClean="0">
                <a:latin typeface="華康儷楷書" panose="03000509000000000000" pitchFamily="65" charset="-120"/>
                <a:ea typeface="華康儷楷書" panose="03000509000000000000" pitchFamily="65" charset="-120"/>
                <a:cs typeface="Times New Roman" panose="02020603050405020304" pitchFamily="18" charset="0"/>
              </a:rPr>
              <a:t>112.4.29(</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六</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smtClean="0">
                <a:latin typeface="華康儷楷書" panose="03000509000000000000" pitchFamily="65" charset="-120"/>
                <a:ea typeface="華康儷楷書" panose="03000509000000000000" pitchFamily="65" charset="-120"/>
                <a:cs typeface="Times New Roman" panose="02020603050405020304" pitchFamily="18" charset="0"/>
              </a:rPr>
              <a:t>112.4.30(</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止</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p>
        </p:txBody>
      </p:sp>
      <p:sp>
        <p:nvSpPr>
          <p:cNvPr id="10" name="標題 1"/>
          <p:cNvSpPr txBox="1">
            <a:spLocks/>
          </p:cNvSpPr>
          <p:nvPr/>
        </p:nvSpPr>
        <p:spPr bwMode="auto">
          <a:xfrm>
            <a:off x="0" y="32907"/>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「一般組」資格條件</a:t>
            </a:r>
          </a:p>
        </p:txBody>
      </p:sp>
      <p:sp>
        <p:nvSpPr>
          <p:cNvPr id="11"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35</a:t>
            </a:fld>
            <a:endParaRPr lang="en-US" altLang="zh-TW"/>
          </a:p>
        </p:txBody>
      </p:sp>
    </p:spTree>
    <p:extLst>
      <p:ext uri="{BB962C8B-B14F-4D97-AF65-F5344CB8AC3E}">
        <p14:creationId xmlns:p14="http://schemas.microsoft.com/office/powerpoint/2010/main" val="2251956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941652" y="831850"/>
            <a:ext cx="10350325" cy="4913342"/>
          </a:xfrm>
          <a:prstGeom prst="rect">
            <a:avLst/>
          </a:prstGeom>
          <a:noFill/>
          <a:ln w="9525">
            <a:noFill/>
            <a:miter lim="800000"/>
            <a:headEnd/>
            <a:tailEnd/>
          </a:ln>
        </p:spPr>
        <p:txBody>
          <a:bodyPr/>
          <a:lstStyle/>
          <a:p>
            <a:pPr marL="342900" indent="-342900" eaLnBrk="0" hangingPunct="0">
              <a:spcBef>
                <a:spcPct val="20000"/>
              </a:spcBef>
              <a:buBlip>
                <a:blip r:embed="rId3"/>
              </a:buBlip>
            </a:pPr>
            <a:r>
              <a:rPr lang="zh-TW" altLang="en-US" sz="28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應屆畢業生</a:t>
            </a:r>
            <a:r>
              <a:rPr lang="zh-TW" altLang="zh-TW" sz="28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綜合高中生之專門學程科目認定</a:t>
            </a:r>
          </a:p>
          <a:p>
            <a:pPr marL="342900" indent="-342900" eaLnBrk="0" hangingPunct="0">
              <a:lnSpc>
                <a:spcPct val="114000"/>
              </a:lnSpc>
              <a:spcBef>
                <a:spcPct val="20000"/>
              </a:spcBef>
            </a:pPr>
            <a:r>
              <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專門學程科目：全部採計</a:t>
            </a:r>
          </a:p>
          <a:p>
            <a:pPr marL="342900" indent="-342900"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自</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108</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學年度起入學者，悉依</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108</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課綱所訂專門學程科目外，其他報考以下該群類採計之科目如下：</a:t>
            </a:r>
          </a:p>
          <a:p>
            <a:pPr marL="830263" lvl="1" indent="-373063"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dirty="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工程與管理類</a:t>
            </a:r>
            <a:r>
              <a:rPr lang="zh-TW" altLang="en-US" dirty="0" smtClean="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物理</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、化學</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a:p>
            <a:pPr marL="830263" lvl="1" indent="-373063"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en-US" dirty="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外語群英語類</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：英文、英文會話</a:t>
            </a:r>
          </a:p>
          <a:p>
            <a:pPr marL="830263" lvl="1" indent="-373063"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(3)</a:t>
            </a:r>
            <a:r>
              <a:rPr lang="zh-TW" altLang="en-US" dirty="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化工群、農業群、食品群</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：生物</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、化學</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a:p>
            <a:pPr marL="830263" lvl="1" indent="-373063"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(4)</a:t>
            </a:r>
            <a:r>
              <a:rPr lang="zh-TW" altLang="en-US" dirty="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衛生與護理類</a:t>
            </a:r>
            <a:r>
              <a:rPr lang="zh-TW" altLang="en-US" dirty="0" smtClean="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生物</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、化學</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含實驗</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、健康與護理</a:t>
            </a:r>
          </a:p>
          <a:p>
            <a:pPr marL="830263" lvl="1" indent="-373063"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(5)</a:t>
            </a:r>
            <a:r>
              <a:rPr lang="zh-TW" altLang="en-US" dirty="0">
                <a:solidFill>
                  <a:srgbClr val="5A2781"/>
                </a:solidFill>
                <a:latin typeface="華康儷楷書" panose="03000509000000000000" pitchFamily="65" charset="-120"/>
                <a:ea typeface="華康儷楷書" panose="03000509000000000000" pitchFamily="65" charset="-120"/>
                <a:cs typeface="華康儷楷書" panose="03000509000000000000" pitchFamily="65" charset="-120"/>
              </a:rPr>
              <a:t>家政群之幼保類及生活應用類：</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家政</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1081088" lvl="1" indent="-623888" eaLnBrk="0" hangingPunct="0">
              <a:lnSpc>
                <a:spcPct val="114000"/>
              </a:lnSpc>
            </a:pP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(6)</a:t>
            </a:r>
            <a:r>
              <a:rPr lang="zh-TW" altLang="en-US" b="1" u="sng" dirty="0">
                <a:latin typeface="華康儷楷書" panose="03000509000000000000" pitchFamily="65" charset="-120"/>
                <a:ea typeface="華康儷楷書" panose="03000509000000000000" pitchFamily="65" charset="-120"/>
                <a:cs typeface="華康儷楷書" panose="03000509000000000000" pitchFamily="65" charset="-120"/>
              </a:rPr>
              <a:t>計算機</a:t>
            </a:r>
            <a:r>
              <a:rPr lang="zh-TW" altLang="en-US" b="1" u="sng" dirty="0" smtClean="0">
                <a:latin typeface="華康儷楷書" panose="03000509000000000000" pitchFamily="65" charset="-120"/>
                <a:ea typeface="華康儷楷書" panose="03000509000000000000" pitchFamily="65" charset="-120"/>
                <a:cs typeface="華康儷楷書" panose="03000509000000000000" pitchFamily="65" charset="-120"/>
              </a:rPr>
              <a:t>概論</a:t>
            </a:r>
            <a:r>
              <a:rPr lang="en-US" altLang="zh-TW" b="1" u="sng"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b="1" u="sng" dirty="0" smtClean="0">
                <a:latin typeface="華康儷楷書" panose="03000509000000000000" pitchFamily="65" charset="-120"/>
                <a:ea typeface="華康儷楷書" panose="03000509000000000000" pitchFamily="65" charset="-120"/>
                <a:cs typeface="華康儷楷書" panose="03000509000000000000" pitchFamily="65" charset="-120"/>
              </a:rPr>
              <a:t>資訊科技</a:t>
            </a:r>
            <a:r>
              <a:rPr lang="en-US" altLang="zh-TW" b="1" u="sng"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可</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列入</a:t>
            </a:r>
            <a:r>
              <a:rPr lang="zh-TW" altLang="en-US" u="sng" dirty="0">
                <a:latin typeface="華康儷楷書" panose="03000509000000000000" pitchFamily="65" charset="-120"/>
                <a:ea typeface="華康儷楷書" panose="03000509000000000000" pitchFamily="65" charset="-120"/>
                <a:cs typeface="華康儷楷書" panose="03000509000000000000" pitchFamily="65" charset="-120"/>
              </a:rPr>
              <a:t>任一群</a:t>
            </a:r>
            <a:r>
              <a:rPr lang="en-US" altLang="zh-TW" u="sng"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u="sng" dirty="0">
                <a:latin typeface="華康儷楷書" panose="03000509000000000000" pitchFamily="65" charset="-120"/>
                <a:ea typeface="華康儷楷書" panose="03000509000000000000" pitchFamily="65" charset="-120"/>
                <a:cs typeface="華康儷楷書" panose="03000509000000000000" pitchFamily="65" charset="-120"/>
              </a:rPr>
              <a:t>類</a:t>
            </a:r>
            <a:r>
              <a:rPr lang="en-US" altLang="zh-TW" u="sng"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之專門學程科目</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1" indent="-350838" eaLnBrk="0" hangingPunct="0">
              <a:lnSpc>
                <a:spcPct val="114000"/>
              </a:lnSpc>
              <a:spcBef>
                <a:spcPct val="20000"/>
              </a:spcBef>
              <a:buFont typeface="Wingdings" panose="05000000000000000000" pitchFamily="2" charset="2"/>
              <a:buChar char="Ø"/>
              <a:tabLst>
                <a:tab pos="628650" algn="l"/>
              </a:tabLst>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學術學程得</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參照「</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普通型高級中等學校課程綱要」訂定；</a:t>
            </a:r>
            <a:r>
              <a:rPr lang="zh-TW" altLang="en-US"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專門學程得參照「技術型高級中等學校群科課程綱要」訂定</a:t>
            </a:r>
            <a:endParaRPr lang="en-US" altLang="zh-TW"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1" indent="-350838" eaLnBrk="0" hangingPunct="0">
              <a:lnSpc>
                <a:spcPct val="114000"/>
              </a:lnSpc>
              <a:spcBef>
                <a:spcPct val="20000"/>
              </a:spcBef>
              <a:buFont typeface="Wingdings" panose="05000000000000000000" pitchFamily="2" charset="2"/>
              <a:buChar char="Ø"/>
              <a:tabLst>
                <a:tab pos="628650" algn="l"/>
              </a:tabLst>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每一學程所開設之專精科目總學分數至少為</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60</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學分，</a:t>
            </a:r>
            <a:r>
              <a:rPr lang="zh-TW" altLang="en-US"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其中應包含</a:t>
            </a:r>
            <a:r>
              <a:rPr lang="en-US" altLang="zh-TW"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26-30</a:t>
            </a:r>
            <a:r>
              <a:rPr lang="zh-TW" altLang="en-US"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學分的核心科目及專題實作至少</a:t>
            </a:r>
            <a:r>
              <a:rPr lang="en-US" altLang="zh-TW"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en-US"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學分</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36</a:t>
            </a:fld>
            <a:endParaRPr lang="en-US" altLang="zh-TW"/>
          </a:p>
        </p:txBody>
      </p:sp>
      <p:sp>
        <p:nvSpPr>
          <p:cNvPr id="7" name="標題 1"/>
          <p:cNvSpPr txBox="1">
            <a:spLocks/>
          </p:cNvSpPr>
          <p:nvPr/>
        </p:nvSpPr>
        <p:spPr bwMode="auto">
          <a:xfrm>
            <a:off x="0" y="67112"/>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綜合高中生專門學程科目認定</a:t>
            </a:r>
          </a:p>
        </p:txBody>
      </p:sp>
    </p:spTree>
    <p:extLst>
      <p:ext uri="{BB962C8B-B14F-4D97-AF65-F5344CB8AC3E}">
        <p14:creationId xmlns:p14="http://schemas.microsoft.com/office/powerpoint/2010/main" val="1185832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51891" y="1057662"/>
            <a:ext cx="10148712" cy="4730300"/>
          </a:xfrm>
        </p:spPr>
        <p:txBody>
          <a:bodyPr>
            <a:normAutofit/>
          </a:bodyPr>
          <a:lstStyle/>
          <a:p>
            <a:pPr marL="268288" indent="-268288" algn="just">
              <a:lnSpc>
                <a:spcPct val="100000"/>
              </a:lnSpc>
              <a:buFont typeface="+mj-lt"/>
              <a:buAutoNum type="arabicPeriod"/>
            </a:pPr>
            <a:r>
              <a:rPr lang="zh-TW" altLang="en-US" sz="2000" dirty="0" smtClean="0">
                <a:latin typeface="華康儷楷書" panose="03000509000000000000" pitchFamily="65" charset="-120"/>
                <a:ea typeface="華康儷楷書" panose="03000509000000000000" pitchFamily="65" charset="-120"/>
              </a:rPr>
              <a:t>具有</a:t>
            </a:r>
            <a:r>
              <a:rPr lang="zh-TW" altLang="en-US" sz="2000" dirty="0">
                <a:latin typeface="華康儷楷書" panose="03000509000000000000" pitchFamily="65" charset="-120"/>
                <a:ea typeface="華康儷楷書" panose="03000509000000000000" pitchFamily="65" charset="-120"/>
              </a:rPr>
              <a:t>中央資料庫學習歷程檔案之考生，須於</a:t>
            </a:r>
            <a:r>
              <a:rPr lang="en-US" altLang="zh-TW" sz="2000" b="1" dirty="0">
                <a:solidFill>
                  <a:srgbClr val="0000FF"/>
                </a:solidFill>
                <a:latin typeface="華康儷楷書" panose="03000509000000000000" pitchFamily="65" charset="-120"/>
                <a:ea typeface="華康儷楷書" panose="03000509000000000000" pitchFamily="65" charset="-120"/>
              </a:rPr>
              <a:t>112</a:t>
            </a:r>
            <a:r>
              <a:rPr lang="zh-TW" altLang="en-US" sz="2000" b="1" dirty="0">
                <a:solidFill>
                  <a:srgbClr val="0000FF"/>
                </a:solidFill>
                <a:latin typeface="華康儷楷書" panose="03000509000000000000" pitchFamily="65" charset="-120"/>
                <a:ea typeface="華康儷楷書" panose="03000509000000000000" pitchFamily="65" charset="-120"/>
              </a:rPr>
              <a:t>年</a:t>
            </a:r>
            <a:r>
              <a:rPr lang="en-US" altLang="zh-TW" sz="2000" b="1" dirty="0">
                <a:solidFill>
                  <a:srgbClr val="0000FF"/>
                </a:solidFill>
                <a:latin typeface="華康儷楷書" panose="03000509000000000000" pitchFamily="65" charset="-120"/>
                <a:ea typeface="華康儷楷書" panose="03000509000000000000" pitchFamily="65" charset="-120"/>
              </a:rPr>
              <a:t>4</a:t>
            </a:r>
            <a:r>
              <a:rPr lang="zh-TW" altLang="en-US" sz="2000" b="1" dirty="0">
                <a:solidFill>
                  <a:srgbClr val="0000FF"/>
                </a:solidFill>
                <a:latin typeface="華康儷楷書" panose="03000509000000000000" pitchFamily="65" charset="-120"/>
                <a:ea typeface="華康儷楷書" panose="03000509000000000000" pitchFamily="65" charset="-120"/>
              </a:rPr>
              <a:t>月</a:t>
            </a:r>
            <a:r>
              <a:rPr lang="en-US" altLang="zh-TW" sz="2000" b="1" dirty="0">
                <a:solidFill>
                  <a:srgbClr val="0000FF"/>
                </a:solidFill>
                <a:latin typeface="華康儷楷書" panose="03000509000000000000" pitchFamily="65" charset="-120"/>
                <a:ea typeface="華康儷楷書" panose="03000509000000000000" pitchFamily="65" charset="-120"/>
              </a:rPr>
              <a:t>13</a:t>
            </a:r>
            <a:r>
              <a:rPr lang="zh-TW" altLang="en-US" sz="2000" b="1" dirty="0">
                <a:solidFill>
                  <a:srgbClr val="0000FF"/>
                </a:solidFill>
                <a:latin typeface="華康儷楷書" panose="03000509000000000000" pitchFamily="65" charset="-120"/>
                <a:ea typeface="華康儷楷書" panose="03000509000000000000" pitchFamily="65" charset="-120"/>
              </a:rPr>
              <a:t>日</a:t>
            </a:r>
            <a:r>
              <a:rPr lang="en-US" altLang="zh-TW" sz="2000" b="1" dirty="0">
                <a:solidFill>
                  <a:srgbClr val="0000FF"/>
                </a:solidFill>
                <a:latin typeface="華康儷楷書" panose="03000509000000000000" pitchFamily="65" charset="-120"/>
                <a:ea typeface="華康儷楷書" panose="03000509000000000000" pitchFamily="65" charset="-120"/>
              </a:rPr>
              <a:t>(</a:t>
            </a:r>
            <a:r>
              <a:rPr lang="zh-TW" altLang="en-US" sz="2000" b="1" dirty="0">
                <a:solidFill>
                  <a:srgbClr val="0000FF"/>
                </a:solidFill>
                <a:latin typeface="華康儷楷書" panose="03000509000000000000" pitchFamily="65" charset="-120"/>
                <a:ea typeface="華康儷楷書" panose="03000509000000000000" pitchFamily="65" charset="-120"/>
              </a:rPr>
              <a:t>星期四</a:t>
            </a:r>
            <a:r>
              <a:rPr lang="en-US" altLang="zh-TW" sz="2000" b="1" dirty="0">
                <a:solidFill>
                  <a:srgbClr val="0000FF"/>
                </a:solidFill>
                <a:latin typeface="華康儷楷書" panose="03000509000000000000" pitchFamily="65" charset="-120"/>
                <a:ea typeface="華康儷楷書" panose="03000509000000000000" pitchFamily="65" charset="-120"/>
              </a:rPr>
              <a:t>)10:00</a:t>
            </a:r>
            <a:r>
              <a:rPr lang="zh-TW" altLang="en-US" sz="2000" b="1" dirty="0">
                <a:solidFill>
                  <a:srgbClr val="0000FF"/>
                </a:solidFill>
                <a:latin typeface="華康儷楷書" panose="03000509000000000000" pitchFamily="65" charset="-120"/>
                <a:ea typeface="華康儷楷書" panose="03000509000000000000" pitchFamily="65" charset="-120"/>
              </a:rPr>
              <a:t>起至</a:t>
            </a:r>
            <a:r>
              <a:rPr lang="en-US" altLang="zh-TW" sz="2000" b="1" dirty="0">
                <a:solidFill>
                  <a:srgbClr val="0000FF"/>
                </a:solidFill>
                <a:latin typeface="華康儷楷書" panose="03000509000000000000" pitchFamily="65" charset="-120"/>
                <a:ea typeface="華康儷楷書" panose="03000509000000000000" pitchFamily="65" charset="-120"/>
              </a:rPr>
              <a:t>112</a:t>
            </a:r>
            <a:r>
              <a:rPr lang="zh-TW" altLang="en-US" sz="2000" b="1" dirty="0">
                <a:solidFill>
                  <a:srgbClr val="0000FF"/>
                </a:solidFill>
                <a:latin typeface="華康儷楷書" panose="03000509000000000000" pitchFamily="65" charset="-120"/>
                <a:ea typeface="華康儷楷書" panose="03000509000000000000" pitchFamily="65" charset="-120"/>
              </a:rPr>
              <a:t>年</a:t>
            </a:r>
            <a:r>
              <a:rPr lang="en-US" altLang="zh-TW" sz="2000" b="1" dirty="0">
                <a:solidFill>
                  <a:srgbClr val="0000FF"/>
                </a:solidFill>
                <a:latin typeface="華康儷楷書" panose="03000509000000000000" pitchFamily="65" charset="-120"/>
                <a:ea typeface="華康儷楷書" panose="03000509000000000000" pitchFamily="65" charset="-120"/>
              </a:rPr>
              <a:t>4</a:t>
            </a:r>
            <a:r>
              <a:rPr lang="zh-TW" altLang="en-US" sz="2000" b="1" dirty="0">
                <a:solidFill>
                  <a:srgbClr val="0000FF"/>
                </a:solidFill>
                <a:latin typeface="華康儷楷書" panose="03000509000000000000" pitchFamily="65" charset="-120"/>
                <a:ea typeface="華康儷楷書" panose="03000509000000000000" pitchFamily="65" charset="-120"/>
              </a:rPr>
              <a:t>月</a:t>
            </a:r>
            <a:r>
              <a:rPr lang="en-US" altLang="zh-TW" sz="2000" b="1" dirty="0">
                <a:solidFill>
                  <a:srgbClr val="0000FF"/>
                </a:solidFill>
                <a:latin typeface="華康儷楷書" panose="03000509000000000000" pitchFamily="65" charset="-120"/>
                <a:ea typeface="華康儷楷書" panose="03000509000000000000" pitchFamily="65" charset="-120"/>
              </a:rPr>
              <a:t>19</a:t>
            </a:r>
            <a:r>
              <a:rPr lang="zh-TW" altLang="en-US" sz="2000" b="1" dirty="0">
                <a:solidFill>
                  <a:srgbClr val="0000FF"/>
                </a:solidFill>
                <a:latin typeface="華康儷楷書" panose="03000509000000000000" pitchFamily="65" charset="-120"/>
                <a:ea typeface="華康儷楷書" panose="03000509000000000000" pitchFamily="65" charset="-120"/>
              </a:rPr>
              <a:t>日</a:t>
            </a:r>
            <a:r>
              <a:rPr lang="en-US" altLang="zh-TW" sz="2000" b="1" dirty="0">
                <a:solidFill>
                  <a:srgbClr val="0000FF"/>
                </a:solidFill>
                <a:latin typeface="華康儷楷書" panose="03000509000000000000" pitchFamily="65" charset="-120"/>
                <a:ea typeface="華康儷楷書" panose="03000509000000000000" pitchFamily="65" charset="-120"/>
              </a:rPr>
              <a:t>(</a:t>
            </a:r>
            <a:r>
              <a:rPr lang="zh-TW" altLang="en-US" sz="2000" b="1" dirty="0">
                <a:solidFill>
                  <a:srgbClr val="0000FF"/>
                </a:solidFill>
                <a:latin typeface="華康儷楷書" panose="03000509000000000000" pitchFamily="65" charset="-120"/>
                <a:ea typeface="華康儷楷書" panose="03000509000000000000" pitchFamily="65" charset="-120"/>
              </a:rPr>
              <a:t>星期三</a:t>
            </a:r>
            <a:r>
              <a:rPr lang="en-US" altLang="zh-TW" sz="2000" b="1" dirty="0">
                <a:solidFill>
                  <a:srgbClr val="0000FF"/>
                </a:solidFill>
                <a:latin typeface="華康儷楷書" panose="03000509000000000000" pitchFamily="65" charset="-120"/>
                <a:ea typeface="華康儷楷書" panose="03000509000000000000" pitchFamily="65" charset="-120"/>
              </a:rPr>
              <a:t>)21:00</a:t>
            </a:r>
            <a:r>
              <a:rPr lang="zh-TW" altLang="en-US" sz="2000" b="1" dirty="0">
                <a:solidFill>
                  <a:srgbClr val="0000FF"/>
                </a:solidFill>
                <a:latin typeface="華康儷楷書" panose="03000509000000000000" pitchFamily="65" charset="-120"/>
                <a:ea typeface="華康儷楷書" panose="03000509000000000000" pitchFamily="65" charset="-120"/>
              </a:rPr>
              <a:t>止</a:t>
            </a:r>
            <a:r>
              <a:rPr lang="zh-TW" altLang="en-US" sz="2000" dirty="0">
                <a:latin typeface="華康儷楷書" panose="03000509000000000000" pitchFamily="65" charset="-120"/>
                <a:ea typeface="華康儷楷書" panose="03000509000000000000" pitchFamily="65" charset="-120"/>
              </a:rPr>
              <a:t>，登入本委員會網站「</a:t>
            </a:r>
            <a:r>
              <a:rPr lang="zh-TW" altLang="en-US" sz="2000" b="1" dirty="0">
                <a:solidFill>
                  <a:srgbClr val="0000FF"/>
                </a:solidFill>
                <a:latin typeface="華康儷楷書" panose="03000509000000000000" pitchFamily="65" charset="-120"/>
                <a:ea typeface="華康儷楷書" panose="03000509000000000000" pitchFamily="65" charset="-120"/>
              </a:rPr>
              <a:t>學習歷程中央資料庫釋出資料</a:t>
            </a:r>
            <a:r>
              <a:rPr lang="en-US" altLang="zh-TW" sz="2000" b="1" dirty="0">
                <a:solidFill>
                  <a:srgbClr val="0000FF"/>
                </a:solidFill>
                <a:latin typeface="華康儷楷書" panose="03000509000000000000" pitchFamily="65" charset="-120"/>
                <a:ea typeface="華康儷楷書" panose="03000509000000000000" pitchFamily="65" charset="-120"/>
              </a:rPr>
              <a:t>(</a:t>
            </a:r>
            <a:r>
              <a:rPr lang="zh-TW" altLang="en-US" sz="2000" b="1" dirty="0">
                <a:solidFill>
                  <a:srgbClr val="0000FF"/>
                </a:solidFill>
                <a:latin typeface="華康儷楷書" panose="03000509000000000000" pitchFamily="65" charset="-120"/>
                <a:ea typeface="華康儷楷書" panose="03000509000000000000" pitchFamily="65" charset="-120"/>
              </a:rPr>
              <a:t>檔案</a:t>
            </a:r>
            <a:r>
              <a:rPr lang="en-US" altLang="zh-TW" sz="2000" b="1" dirty="0">
                <a:solidFill>
                  <a:srgbClr val="0000FF"/>
                </a:solidFill>
                <a:latin typeface="華康儷楷書" panose="03000509000000000000" pitchFamily="65" charset="-120"/>
                <a:ea typeface="華康儷楷書" panose="03000509000000000000" pitchFamily="65" charset="-120"/>
              </a:rPr>
              <a:t>)</a:t>
            </a:r>
            <a:r>
              <a:rPr lang="zh-TW" altLang="en-US" sz="2000" b="1" dirty="0">
                <a:solidFill>
                  <a:srgbClr val="0000FF"/>
                </a:solidFill>
                <a:latin typeface="華康儷楷書" panose="03000509000000000000" pitchFamily="65" charset="-120"/>
                <a:ea typeface="華康儷楷書" panose="03000509000000000000" pitchFamily="65" charset="-120"/>
              </a:rPr>
              <a:t>查看系統</a:t>
            </a:r>
            <a:r>
              <a:rPr lang="zh-TW" altLang="en-US" sz="2000" dirty="0">
                <a:latin typeface="華康儷楷書" panose="03000509000000000000" pitchFamily="65" charset="-120"/>
                <a:ea typeface="華康儷楷書" panose="03000509000000000000" pitchFamily="65" charset="-120"/>
              </a:rPr>
              <a:t>」，檢視並核對學習歷程中央資料庫提供之修課紀錄、課程學習成果、多元表現之檔案資料。</a:t>
            </a:r>
          </a:p>
          <a:p>
            <a:pPr marL="268288" indent="-268288" algn="just">
              <a:lnSpc>
                <a:spcPct val="100000"/>
              </a:lnSpc>
              <a:buFont typeface="+mj-lt"/>
              <a:buAutoNum type="arabicPeriod"/>
            </a:pPr>
            <a:r>
              <a:rPr lang="zh-TW" altLang="en-US" sz="2000" dirty="0" smtClean="0">
                <a:latin typeface="華康儷楷書" panose="03000509000000000000" pitchFamily="65" charset="-120"/>
                <a:ea typeface="華康儷楷書" panose="03000509000000000000" pitchFamily="65" charset="-120"/>
              </a:rPr>
              <a:t>如</a:t>
            </a:r>
            <a:r>
              <a:rPr lang="zh-TW" altLang="en-US" sz="2000" dirty="0">
                <a:latin typeface="華康儷楷書" panose="03000509000000000000" pitchFamily="65" charset="-120"/>
                <a:ea typeface="華康儷楷書" panose="03000509000000000000" pitchFamily="65" charset="-120"/>
              </a:rPr>
              <a:t>有疑義者，須於</a:t>
            </a:r>
            <a:r>
              <a:rPr lang="en-US" altLang="zh-TW" sz="2000" b="1" dirty="0">
                <a:solidFill>
                  <a:srgbClr val="FF0000"/>
                </a:solidFill>
                <a:latin typeface="華康儷楷書" panose="03000509000000000000" pitchFamily="65" charset="-120"/>
                <a:ea typeface="華康儷楷書" panose="03000509000000000000" pitchFamily="65" charset="-120"/>
              </a:rPr>
              <a:t>112</a:t>
            </a:r>
            <a:r>
              <a:rPr lang="zh-TW" altLang="en-US" sz="2000" b="1" dirty="0">
                <a:solidFill>
                  <a:srgbClr val="FF0000"/>
                </a:solidFill>
                <a:latin typeface="華康儷楷書" panose="03000509000000000000" pitchFamily="65" charset="-120"/>
                <a:ea typeface="華康儷楷書" panose="03000509000000000000" pitchFamily="65" charset="-120"/>
              </a:rPr>
              <a:t>年</a:t>
            </a:r>
            <a:r>
              <a:rPr lang="en-US" altLang="zh-TW" sz="2000" b="1" dirty="0">
                <a:solidFill>
                  <a:srgbClr val="FF0000"/>
                </a:solidFill>
                <a:latin typeface="華康儷楷書" panose="03000509000000000000" pitchFamily="65" charset="-120"/>
                <a:ea typeface="華康儷楷書" panose="03000509000000000000" pitchFamily="65" charset="-120"/>
              </a:rPr>
              <a:t>4</a:t>
            </a:r>
            <a:r>
              <a:rPr lang="zh-TW" altLang="en-US" sz="2000" b="1" dirty="0">
                <a:solidFill>
                  <a:srgbClr val="FF0000"/>
                </a:solidFill>
                <a:latin typeface="華康儷楷書" panose="03000509000000000000" pitchFamily="65" charset="-120"/>
                <a:ea typeface="華康儷楷書" panose="03000509000000000000" pitchFamily="65" charset="-120"/>
              </a:rPr>
              <a:t>月</a:t>
            </a:r>
            <a:r>
              <a:rPr lang="en-US" altLang="zh-TW" sz="2000" b="1" dirty="0">
                <a:solidFill>
                  <a:srgbClr val="FF0000"/>
                </a:solidFill>
                <a:latin typeface="華康儷楷書" panose="03000509000000000000" pitchFamily="65" charset="-120"/>
                <a:ea typeface="華康儷楷書" panose="03000509000000000000" pitchFamily="65" charset="-120"/>
              </a:rPr>
              <a:t>20</a:t>
            </a:r>
            <a:r>
              <a:rPr lang="zh-TW" altLang="en-US" sz="2000" b="1" dirty="0">
                <a:solidFill>
                  <a:srgbClr val="FF0000"/>
                </a:solidFill>
                <a:latin typeface="華康儷楷書" panose="03000509000000000000" pitchFamily="65" charset="-120"/>
                <a:ea typeface="華康儷楷書" panose="03000509000000000000" pitchFamily="65" charset="-120"/>
              </a:rPr>
              <a:t>日</a:t>
            </a:r>
            <a:r>
              <a:rPr lang="en-US" altLang="zh-TW" sz="2000" b="1" dirty="0">
                <a:solidFill>
                  <a:srgbClr val="FF0000"/>
                </a:solidFill>
                <a:latin typeface="華康儷楷書" panose="03000509000000000000" pitchFamily="65" charset="-120"/>
                <a:ea typeface="華康儷楷書" panose="03000509000000000000" pitchFamily="65" charset="-120"/>
              </a:rPr>
              <a:t>(</a:t>
            </a:r>
            <a:r>
              <a:rPr lang="zh-TW" altLang="en-US" sz="2000" b="1" dirty="0">
                <a:solidFill>
                  <a:srgbClr val="FF0000"/>
                </a:solidFill>
                <a:latin typeface="華康儷楷書" panose="03000509000000000000" pitchFamily="65" charset="-120"/>
                <a:ea typeface="華康儷楷書" panose="03000509000000000000" pitchFamily="65" charset="-120"/>
              </a:rPr>
              <a:t>星期四</a:t>
            </a:r>
            <a:r>
              <a:rPr lang="en-US" altLang="zh-TW" sz="2000" b="1" dirty="0">
                <a:solidFill>
                  <a:srgbClr val="FF0000"/>
                </a:solidFill>
                <a:latin typeface="華康儷楷書" panose="03000509000000000000" pitchFamily="65" charset="-120"/>
                <a:ea typeface="華康儷楷書" panose="03000509000000000000" pitchFamily="65" charset="-120"/>
              </a:rPr>
              <a:t>)</a:t>
            </a:r>
            <a:r>
              <a:rPr lang="zh-TW" altLang="en-US" sz="2000" b="1" dirty="0">
                <a:solidFill>
                  <a:srgbClr val="FF0000"/>
                </a:solidFill>
                <a:latin typeface="華康儷楷書" panose="03000509000000000000" pitchFamily="65" charset="-120"/>
                <a:ea typeface="華康儷楷書" panose="03000509000000000000" pitchFamily="65" charset="-120"/>
              </a:rPr>
              <a:t>中午</a:t>
            </a:r>
            <a:r>
              <a:rPr lang="en-US" altLang="zh-TW" sz="2000" b="1" dirty="0">
                <a:solidFill>
                  <a:srgbClr val="FF0000"/>
                </a:solidFill>
                <a:latin typeface="華康儷楷書" panose="03000509000000000000" pitchFamily="65" charset="-120"/>
                <a:ea typeface="華康儷楷書" panose="03000509000000000000" pitchFamily="65" charset="-120"/>
              </a:rPr>
              <a:t>12:00</a:t>
            </a:r>
            <a:r>
              <a:rPr lang="zh-TW" altLang="en-US" sz="2000" b="1" dirty="0">
                <a:solidFill>
                  <a:srgbClr val="FF0000"/>
                </a:solidFill>
                <a:latin typeface="華康儷楷書" panose="03000509000000000000" pitchFamily="65" charset="-120"/>
                <a:ea typeface="華康儷楷書" panose="03000509000000000000" pitchFamily="65" charset="-120"/>
              </a:rPr>
              <a:t>前之每日上班時間</a:t>
            </a:r>
            <a:r>
              <a:rPr lang="zh-TW" altLang="en-US" sz="2000" dirty="0">
                <a:latin typeface="華康儷楷書" panose="03000509000000000000" pitchFamily="65" charset="-120"/>
                <a:ea typeface="華康儷楷書" panose="03000509000000000000" pitchFamily="65" charset="-120"/>
              </a:rPr>
              <a:t>，向就讀學校提出疑義申請。就讀學校接獲所屬學生反映後，應儘速依「高級中等學校學生學習歷程檔案作業要點」第</a:t>
            </a:r>
            <a:r>
              <a:rPr lang="en-US" altLang="zh-TW" sz="2000" dirty="0">
                <a:latin typeface="華康儷楷書" panose="03000509000000000000" pitchFamily="65" charset="-120"/>
                <a:ea typeface="華康儷楷書" panose="03000509000000000000" pitchFamily="65" charset="-120"/>
              </a:rPr>
              <a:t>4</a:t>
            </a:r>
            <a:r>
              <a:rPr lang="zh-TW" altLang="en-US" sz="2000" dirty="0">
                <a:latin typeface="華康儷楷書" panose="03000509000000000000" pitchFamily="65" charset="-120"/>
                <a:ea typeface="華康儷楷書" panose="03000509000000000000" pitchFamily="65" charset="-120"/>
              </a:rPr>
              <a:t>點明定「收訖明細」之規範，於</a:t>
            </a:r>
            <a:r>
              <a:rPr lang="en-US" altLang="zh-TW" sz="2000" dirty="0">
                <a:latin typeface="華康儷楷書" panose="03000509000000000000" pitchFamily="65" charset="-120"/>
                <a:ea typeface="華康儷楷書" panose="03000509000000000000" pitchFamily="65" charset="-120"/>
              </a:rPr>
              <a:t>3</a:t>
            </a:r>
            <a:r>
              <a:rPr lang="zh-TW" altLang="en-US" sz="2000" dirty="0">
                <a:latin typeface="華康儷楷書" panose="03000509000000000000" pitchFamily="65" charset="-120"/>
                <a:ea typeface="華康儷楷書" panose="03000509000000000000" pitchFamily="65" charset="-120"/>
              </a:rPr>
              <a:t>日內查明，若確實為不可歸責於考生之疏失，須依學習歷程中央資料庫主管權責單位規定辦理更正，以維護考生甄試權益。</a:t>
            </a:r>
          </a:p>
          <a:p>
            <a:pPr marL="268288" indent="-268288" algn="just">
              <a:lnSpc>
                <a:spcPct val="100000"/>
              </a:lnSpc>
              <a:buFont typeface="+mj-lt"/>
              <a:buAutoNum type="arabicPeriod"/>
            </a:pPr>
            <a:r>
              <a:rPr lang="zh-TW" altLang="en-US" sz="2000" b="1" dirty="0" smtClean="0">
                <a:solidFill>
                  <a:srgbClr val="FF0000"/>
                </a:solidFill>
                <a:latin typeface="華康儷楷書" panose="03000509000000000000" pitchFamily="65" charset="-120"/>
                <a:ea typeface="華康儷楷書" panose="03000509000000000000" pitchFamily="65" charset="-120"/>
              </a:rPr>
              <a:t>逾期</a:t>
            </a:r>
            <a:r>
              <a:rPr lang="zh-TW" altLang="en-US" sz="2000" b="1" dirty="0">
                <a:solidFill>
                  <a:srgbClr val="FF0000"/>
                </a:solidFill>
                <a:latin typeface="華康儷楷書" panose="03000509000000000000" pitchFamily="65" charset="-120"/>
                <a:ea typeface="華康儷楷書" panose="03000509000000000000" pitchFamily="65" charset="-120"/>
              </a:rPr>
              <a:t>或未依本簡章規定提出疑義申請者，視同確認釋出中央資料庫學習歷程檔案無誤，概不受理複查及申訴。</a:t>
            </a:r>
          </a:p>
          <a:p>
            <a:pPr marL="268288" indent="-268288" algn="just">
              <a:lnSpc>
                <a:spcPct val="100000"/>
              </a:lnSpc>
              <a:buFont typeface="+mj-lt"/>
              <a:buAutoNum type="arabicPeriod"/>
            </a:pPr>
            <a:r>
              <a:rPr lang="zh-TW" altLang="en-US" sz="2000" dirty="0" smtClean="0">
                <a:latin typeface="華康儷楷書" panose="03000509000000000000" pitchFamily="65" charset="-120"/>
                <a:ea typeface="華康儷楷書" panose="03000509000000000000" pitchFamily="65" charset="-120"/>
              </a:rPr>
              <a:t>考生</a:t>
            </a:r>
            <a:r>
              <a:rPr lang="zh-TW" altLang="en-US" sz="2000" dirty="0">
                <a:latin typeface="華康儷楷書" panose="03000509000000000000" pitchFamily="65" charset="-120"/>
                <a:ea typeface="華康儷楷書" panose="03000509000000000000" pitchFamily="65" charset="-120"/>
              </a:rPr>
              <a:t>若為當年度各高級中等學校</a:t>
            </a:r>
            <a:r>
              <a:rPr lang="zh-TW" altLang="en-US" sz="2000" b="1" dirty="0">
                <a:latin typeface="華康儷楷書" panose="03000509000000000000" pitchFamily="65" charset="-120"/>
                <a:ea typeface="華康儷楷書" panose="03000509000000000000" pitchFamily="65" charset="-120"/>
              </a:rPr>
              <a:t>應屆畢業生</a:t>
            </a:r>
            <a:r>
              <a:rPr lang="zh-TW" altLang="en-US" sz="2000" dirty="0">
                <a:latin typeface="華康儷楷書" panose="03000509000000000000" pitchFamily="65" charset="-120"/>
                <a:ea typeface="華康儷楷書" panose="03000509000000000000" pitchFamily="65" charset="-120"/>
              </a:rPr>
              <a:t>，登入後可檢視</a:t>
            </a:r>
            <a:r>
              <a:rPr lang="zh-TW" altLang="en-US" sz="2000" b="1" dirty="0">
                <a:latin typeface="華康儷楷書" panose="03000509000000000000" pitchFamily="65" charset="-120"/>
                <a:ea typeface="華康儷楷書" panose="03000509000000000000" pitchFamily="65" charset="-120"/>
              </a:rPr>
              <a:t>第一</a:t>
            </a:r>
            <a:r>
              <a:rPr lang="en-US" altLang="zh-TW" sz="2000" b="1" dirty="0">
                <a:latin typeface="華康儷楷書" panose="03000509000000000000" pitchFamily="65" charset="-120"/>
                <a:ea typeface="華康儷楷書" panose="03000509000000000000" pitchFamily="65" charset="-120"/>
              </a:rPr>
              <a:t>~</a:t>
            </a:r>
            <a:r>
              <a:rPr lang="zh-TW" altLang="en-US" sz="2000" b="1" dirty="0">
                <a:latin typeface="華康儷楷書" panose="03000509000000000000" pitchFamily="65" charset="-120"/>
                <a:ea typeface="華康儷楷書" panose="03000509000000000000" pitchFamily="65" charset="-120"/>
              </a:rPr>
              <a:t>四學期</a:t>
            </a:r>
            <a:r>
              <a:rPr lang="zh-TW" altLang="en-US" sz="2000" dirty="0">
                <a:latin typeface="華康儷楷書" panose="03000509000000000000" pitchFamily="65" charset="-120"/>
                <a:ea typeface="華康儷楷書" panose="03000509000000000000" pitchFamily="65" charset="-120"/>
              </a:rPr>
              <a:t>之學習歷程資料；若為</a:t>
            </a:r>
            <a:r>
              <a:rPr lang="en-US" altLang="zh-TW" sz="2000" b="1" dirty="0">
                <a:latin typeface="華康儷楷書" panose="03000509000000000000" pitchFamily="65" charset="-120"/>
                <a:ea typeface="華康儷楷書" panose="03000509000000000000" pitchFamily="65" charset="-120"/>
              </a:rPr>
              <a:t>110</a:t>
            </a:r>
            <a:r>
              <a:rPr lang="zh-TW" altLang="en-US" sz="2000" b="1" dirty="0">
                <a:latin typeface="華康儷楷書" panose="03000509000000000000" pitchFamily="65" charset="-120"/>
                <a:ea typeface="華康儷楷書" panose="03000509000000000000" pitchFamily="65" charset="-120"/>
              </a:rPr>
              <a:t>學年度以後畢業之考生</a:t>
            </a:r>
            <a:r>
              <a:rPr lang="zh-TW" altLang="en-US" sz="2000" dirty="0">
                <a:latin typeface="華康儷楷書" panose="03000509000000000000" pitchFamily="65" charset="-120"/>
                <a:ea typeface="華康儷楷書" panose="03000509000000000000" pitchFamily="65" charset="-120"/>
              </a:rPr>
              <a:t>，登入後可檢視</a:t>
            </a:r>
            <a:r>
              <a:rPr lang="zh-TW" altLang="en-US" sz="2000" b="1" dirty="0">
                <a:latin typeface="華康儷楷書" panose="03000509000000000000" pitchFamily="65" charset="-120"/>
                <a:ea typeface="華康儷楷書" panose="03000509000000000000" pitchFamily="65" charset="-120"/>
              </a:rPr>
              <a:t>第一</a:t>
            </a:r>
            <a:r>
              <a:rPr lang="en-US" altLang="zh-TW" sz="2000" b="1" dirty="0">
                <a:latin typeface="華康儷楷書" panose="03000509000000000000" pitchFamily="65" charset="-120"/>
                <a:ea typeface="華康儷楷書" panose="03000509000000000000" pitchFamily="65" charset="-120"/>
              </a:rPr>
              <a:t>~</a:t>
            </a:r>
            <a:r>
              <a:rPr lang="zh-TW" altLang="en-US" sz="2000" b="1" dirty="0">
                <a:latin typeface="華康儷楷書" panose="03000509000000000000" pitchFamily="65" charset="-120"/>
                <a:ea typeface="華康儷楷書" panose="03000509000000000000" pitchFamily="65" charset="-120"/>
              </a:rPr>
              <a:t>六學期</a:t>
            </a:r>
            <a:r>
              <a:rPr lang="zh-TW" altLang="en-US" sz="2000" dirty="0">
                <a:latin typeface="華康儷楷書" panose="03000509000000000000" pitchFamily="65" charset="-120"/>
                <a:ea typeface="華康儷楷書" panose="03000509000000000000" pitchFamily="65" charset="-120"/>
              </a:rPr>
              <a:t>之學習歷程資料。</a:t>
            </a:r>
          </a:p>
          <a:p>
            <a:pPr marL="268288" indent="-268288" algn="just">
              <a:lnSpc>
                <a:spcPct val="100000"/>
              </a:lnSpc>
              <a:buFont typeface="+mj-lt"/>
              <a:buAutoNum type="arabicPeriod"/>
            </a:pPr>
            <a:endParaRPr lang="zh-TW" altLang="en-US" sz="2000" dirty="0">
              <a:solidFill>
                <a:srgbClr val="FF0000"/>
              </a:solidFill>
              <a:latin typeface="華康儷楷書" panose="03000509000000000000" pitchFamily="65" charset="-120"/>
              <a:ea typeface="華康儷楷書"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37</a:t>
            </a:fld>
            <a:endParaRPr lang="en-US" altLang="zh-TW" dirty="0"/>
          </a:p>
        </p:txBody>
      </p:sp>
      <p:sp>
        <p:nvSpPr>
          <p:cNvPr id="6" name="標題 1"/>
          <p:cNvSpPr txBox="1">
            <a:spLocks/>
          </p:cNvSpPr>
          <p:nvPr/>
        </p:nvSpPr>
        <p:spPr bwMode="auto">
          <a:xfrm>
            <a:off x="0" y="143293"/>
            <a:ext cx="12191999" cy="4719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smtClean="0">
                <a:solidFill>
                  <a:schemeClr val="tx1"/>
                </a:solidFill>
                <a:latin typeface="Book Antiqua" panose="02040602050305030304" pitchFamily="18" charset="0"/>
                <a:ea typeface="華康儷楷書" panose="03000509000000000000" pitchFamily="65" charset="-120"/>
              </a:rPr>
              <a:t>學習</a:t>
            </a:r>
            <a:r>
              <a:rPr lang="zh-TW" altLang="en-US" b="1" spc="-100" dirty="0">
                <a:solidFill>
                  <a:schemeClr val="tx1"/>
                </a:solidFill>
                <a:latin typeface="Book Antiqua" panose="02040602050305030304" pitchFamily="18" charset="0"/>
                <a:ea typeface="華康儷楷書" panose="03000509000000000000" pitchFamily="65" charset="-120"/>
              </a:rPr>
              <a:t>歷程中央資料庫釋出資料</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檔案</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查看及疑義處理</a:t>
            </a:r>
          </a:p>
        </p:txBody>
      </p:sp>
      <p:sp>
        <p:nvSpPr>
          <p:cNvPr id="8" name="矩形 7">
            <a:extLst>
              <a:ext uri="{FF2B5EF4-FFF2-40B4-BE49-F238E27FC236}">
                <a16:creationId xmlns:a16="http://schemas.microsoft.com/office/drawing/2014/main" id="{FEF84737-65F1-4AC8-8C59-E64D2C33A2A0}"/>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spTree>
    <p:extLst>
      <p:ext uri="{BB962C8B-B14F-4D97-AF65-F5344CB8AC3E}">
        <p14:creationId xmlns:p14="http://schemas.microsoft.com/office/powerpoint/2010/main" val="596924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1240841" y="2760838"/>
            <a:ext cx="980839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圓角矩形 5"/>
          <p:cNvSpPr/>
          <p:nvPr/>
        </p:nvSpPr>
        <p:spPr>
          <a:xfrm>
            <a:off x="1240842" y="860723"/>
            <a:ext cx="456904" cy="1877822"/>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前</a:t>
            </a:r>
            <a:r>
              <a:rPr lang="zh-TW" altLang="en-US" b="1" dirty="0">
                <a:solidFill>
                  <a:schemeClr val="tx1"/>
                </a:solidFill>
                <a:latin typeface="Book Antiqua" panose="02040602050305030304" pitchFamily="18" charset="0"/>
                <a:ea typeface="華康儷楷書" panose="03000509000000000000" pitchFamily="65" charset="-120"/>
              </a:rPr>
              <a:t>４</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7" name="圓角矩形 6"/>
          <p:cNvSpPr/>
          <p:nvPr/>
        </p:nvSpPr>
        <p:spPr>
          <a:xfrm>
            <a:off x="1240842" y="2773479"/>
            <a:ext cx="456904" cy="2042298"/>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第</a:t>
            </a:r>
            <a:r>
              <a:rPr lang="zh-TW" altLang="en-US" b="1" dirty="0">
                <a:solidFill>
                  <a:schemeClr val="tx1"/>
                </a:solidFill>
                <a:latin typeface="Book Antiqua" panose="02040602050305030304" pitchFamily="18" charset="0"/>
                <a:ea typeface="華康儷楷書" panose="03000509000000000000" pitchFamily="65" charset="-120"/>
              </a:rPr>
              <a:t>５</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8" name="圓角矩形 7"/>
          <p:cNvSpPr/>
          <p:nvPr/>
        </p:nvSpPr>
        <p:spPr>
          <a:xfrm>
            <a:off x="1240842" y="4838073"/>
            <a:ext cx="456904" cy="1828226"/>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zh-TW" b="1" dirty="0">
                <a:solidFill>
                  <a:schemeClr val="tx1"/>
                </a:solidFill>
                <a:latin typeface="Book Antiqua" panose="02040602050305030304" pitchFamily="18" charset="0"/>
                <a:ea typeface="華康儷楷書" panose="03000509000000000000" pitchFamily="65" charset="-120"/>
              </a:rPr>
              <a:t>第</a:t>
            </a:r>
            <a:r>
              <a:rPr lang="zh-TW" altLang="en-US" b="1" dirty="0">
                <a:solidFill>
                  <a:schemeClr val="tx1"/>
                </a:solidFill>
                <a:latin typeface="Book Antiqua" panose="02040602050305030304" pitchFamily="18" charset="0"/>
                <a:ea typeface="華康儷楷書" panose="03000509000000000000" pitchFamily="65" charset="-120"/>
              </a:rPr>
              <a:t>６</a:t>
            </a:r>
            <a:r>
              <a:rPr lang="zh-TW" altLang="zh-TW" b="1" dirty="0">
                <a:solidFill>
                  <a:schemeClr val="tx1"/>
                </a:solidFill>
                <a:latin typeface="Book Antiqua" panose="02040602050305030304" pitchFamily="18" charset="0"/>
                <a:ea typeface="華康儷楷書" panose="03000509000000000000" pitchFamily="65" charset="-120"/>
              </a:rPr>
              <a:t>學期</a:t>
            </a:r>
            <a:endParaRPr lang="zh-TW" altLang="en-US" dirty="0">
              <a:solidFill>
                <a:schemeClr val="tx1"/>
              </a:solidFill>
              <a:latin typeface="Book Antiqua" panose="02040602050305030304" pitchFamily="18" charset="0"/>
              <a:ea typeface="華康儷楷書" panose="03000509000000000000" pitchFamily="65" charset="-120"/>
            </a:endParaRPr>
          </a:p>
        </p:txBody>
      </p:sp>
      <p:sp>
        <p:nvSpPr>
          <p:cNvPr id="10" name="矩形 9"/>
          <p:cNvSpPr/>
          <p:nvPr/>
        </p:nvSpPr>
        <p:spPr>
          <a:xfrm>
            <a:off x="1741275" y="977651"/>
            <a:ext cx="3696884" cy="1661993"/>
          </a:xfrm>
          <a:prstGeom prst="rect">
            <a:avLst/>
          </a:prstGeom>
        </p:spPr>
        <p:txBody>
          <a:bodyPr wrap="square">
            <a:spAutoFit/>
          </a:bodyPr>
          <a:lstStyle/>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考生</a:t>
            </a: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於</a:t>
            </a:r>
            <a:r>
              <a:rPr lang="zh-TW" altLang="en-US" sz="2400" b="1" spc="-150" dirty="0" smtClean="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查看系統</a:t>
            </a: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查看</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學習歷程檔案</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1~4</a:t>
            </a:r>
            <a:r>
              <a:rPr lang="zh-TW" altLang="zh-TW"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zh-TW" altLang="en-US"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endParaRPr lang="en-US"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a:p>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       </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        </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多元表現</a:t>
            </a:r>
            <a:endParaRPr lang="en-US" altLang="zh-TW" u="sng"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zh-TW" altLang="zh-TW"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倘有疑義</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向</a:t>
            </a:r>
            <a:r>
              <a:rPr lang="zh-TW" altLang="en-US" b="1" spc="-150" dirty="0">
                <a:latin typeface="Book Antiqua" panose="02040602050305030304" pitchFamily="18" charset="0"/>
                <a:ea typeface="華康儷楷書" panose="03000509000000000000" pitchFamily="65" charset="-120"/>
                <a:cs typeface="Times New Roman" panose="02020603050405020304" pitchFamily="18" charset="0"/>
              </a:rPr>
              <a:t>原</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就讀</a:t>
            </a:r>
            <a:r>
              <a:rPr lang="zh-TW" altLang="en-US" b="1" spc="-150" dirty="0" smtClean="0">
                <a:latin typeface="Book Antiqua" panose="02040602050305030304" pitchFamily="18" charset="0"/>
                <a:ea typeface="華康儷楷書" panose="03000509000000000000" pitchFamily="65" charset="-120"/>
                <a:cs typeface="Times New Roman" panose="02020603050405020304" pitchFamily="18" charset="0"/>
              </a:rPr>
              <a:t>學校</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提出</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異議</a:t>
            </a:r>
            <a:endParaRPr lang="zh-TW" altLang="en-US" b="1" spc="-150" dirty="0">
              <a:latin typeface="Book Antiqua" panose="02040602050305030304" pitchFamily="18" charset="0"/>
              <a:ea typeface="華康儷楷書" panose="03000509000000000000" pitchFamily="65" charset="-120"/>
            </a:endParaRPr>
          </a:p>
        </p:txBody>
      </p:sp>
      <p:sp>
        <p:nvSpPr>
          <p:cNvPr id="11" name="矩形 10"/>
          <p:cNvSpPr/>
          <p:nvPr/>
        </p:nvSpPr>
        <p:spPr>
          <a:xfrm>
            <a:off x="1720529" y="3104199"/>
            <a:ext cx="3696885" cy="1661993"/>
          </a:xfrm>
          <a:prstGeom prst="rect">
            <a:avLst/>
          </a:prstGeom>
        </p:spPr>
        <p:txBody>
          <a:bodyPr wrap="square">
            <a:spAutoFit/>
          </a:bodyPr>
          <a:lstStyle/>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考生</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於</a:t>
            </a:r>
            <a:r>
              <a:rPr lang="en-US" altLang="zh-TW"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EP</a:t>
            </a:r>
            <a:r>
              <a:rPr lang="zh-TW" altLang="en-US" sz="2400"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正式版</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查看</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學習歷程檔案</a:t>
            </a:r>
            <a:endParaRPr lang="en-US" altLang="zh-TW"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1~5</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zh-TW" altLang="en-US"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a:t>
            </a:r>
            <a:endParaRPr lang="en-US" altLang="zh-TW"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en-US" altLang="zh-TW" spc="-150" dirty="0">
                <a:latin typeface="Book Antiqua" panose="02040602050305030304" pitchFamily="18" charset="0"/>
                <a:ea typeface="華康儷楷書" panose="03000509000000000000" pitchFamily="65" charset="-120"/>
                <a:cs typeface="Times New Roman" panose="02020603050405020304" pitchFamily="18" charset="0"/>
              </a:rPr>
              <a:t>1~6</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課程學習成果</a:t>
            </a:r>
            <a:r>
              <a:rPr lang="zh-TW" altLang="en-US" spc="-15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u="sng" spc="-150" dirty="0">
                <a:latin typeface="Book Antiqua" panose="02040602050305030304" pitchFamily="18" charset="0"/>
                <a:ea typeface="華康儷楷書" panose="03000509000000000000" pitchFamily="65" charset="-120"/>
                <a:cs typeface="Times New Roman" panose="02020603050405020304" pitchFamily="18" charset="0"/>
              </a:rPr>
              <a:t>多元表現</a:t>
            </a:r>
            <a:endParaRPr lang="en-US" altLang="zh-TW" u="sng" spc="-150" dirty="0">
              <a:latin typeface="Book Antiqua" panose="02040602050305030304" pitchFamily="18" charset="0"/>
              <a:ea typeface="華康儷楷書" panose="03000509000000000000" pitchFamily="65" charset="-120"/>
              <a:cs typeface="Times New Roman" panose="02020603050405020304" pitchFamily="18" charset="0"/>
            </a:endParaRPr>
          </a:p>
          <a:p>
            <a:pPr marL="285750" indent="-285750">
              <a:buFont typeface="Wingdings" panose="05000000000000000000" pitchFamily="2" charset="2"/>
              <a:buChar char="Ø"/>
            </a:pPr>
            <a:r>
              <a:rPr lang="zh-TW" altLang="zh-TW" b="1" spc="-15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倘有疑義</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向就讀</a:t>
            </a:r>
            <a:r>
              <a:rPr lang="zh-TW" altLang="en-US" b="1" spc="-150" dirty="0">
                <a:latin typeface="Book Antiqua" panose="02040602050305030304" pitchFamily="18" charset="0"/>
                <a:ea typeface="華康儷楷書" panose="03000509000000000000" pitchFamily="65" charset="-120"/>
                <a:cs typeface="Times New Roman" panose="02020603050405020304" pitchFamily="18" charset="0"/>
              </a:rPr>
              <a:t>學校</a:t>
            </a:r>
            <a:r>
              <a:rPr lang="zh-TW" altLang="zh-TW" b="1" spc="-150" dirty="0" smtClean="0">
                <a:latin typeface="Book Antiqua" panose="02040602050305030304" pitchFamily="18" charset="0"/>
                <a:ea typeface="華康儷楷書" panose="03000509000000000000" pitchFamily="65" charset="-120"/>
                <a:cs typeface="Times New Roman" panose="02020603050405020304" pitchFamily="18" charset="0"/>
              </a:rPr>
              <a:t>提出</a:t>
            </a:r>
            <a:r>
              <a:rPr lang="zh-TW" altLang="zh-TW" b="1" spc="-150" dirty="0">
                <a:latin typeface="Book Antiqua" panose="02040602050305030304" pitchFamily="18" charset="0"/>
                <a:ea typeface="華康儷楷書" panose="03000509000000000000" pitchFamily="65" charset="-120"/>
                <a:cs typeface="Times New Roman" panose="02020603050405020304" pitchFamily="18" charset="0"/>
              </a:rPr>
              <a:t>異議</a:t>
            </a:r>
            <a:endParaRPr lang="zh-TW" altLang="en-US" b="1" spc="-150" dirty="0">
              <a:latin typeface="Book Antiqua" panose="02040602050305030304" pitchFamily="18" charset="0"/>
              <a:ea typeface="華康儷楷書" panose="03000509000000000000" pitchFamily="65" charset="-120"/>
            </a:endParaRPr>
          </a:p>
        </p:txBody>
      </p:sp>
      <p:sp>
        <p:nvSpPr>
          <p:cNvPr id="12" name="矩形 11"/>
          <p:cNvSpPr/>
          <p:nvPr/>
        </p:nvSpPr>
        <p:spPr>
          <a:xfrm>
            <a:off x="1720529" y="5372667"/>
            <a:ext cx="3621109" cy="830997"/>
          </a:xfrm>
          <a:prstGeom prst="rect">
            <a:avLst/>
          </a:prstGeom>
        </p:spPr>
        <p:txBody>
          <a:bodyPr wrap="square">
            <a:spAutoFit/>
          </a:bodyPr>
          <a:lstStyle/>
          <a:p>
            <a:pPr algn="ct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就</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讀</a:t>
            </a:r>
            <a:r>
              <a:rPr lang="zh-TW" altLang="en-US" sz="2400" b="1" spc="-150" dirty="0" smtClean="0">
                <a:latin typeface="Book Antiqua" panose="02040602050305030304" pitchFamily="18" charset="0"/>
                <a:ea typeface="華康儷楷書" panose="03000509000000000000" pitchFamily="65" charset="-120"/>
                <a:cs typeface="Times New Roman" panose="02020603050405020304" pitchFamily="18" charset="0"/>
              </a:rPr>
              <a:t>學校</a:t>
            </a: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統一上傳</a:t>
            </a:r>
            <a:endPar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endParaRPr>
          </a:p>
          <a:p>
            <a:pPr algn="ctr"/>
            <a:r>
              <a:rPr lang="zh-TW" altLang="en-US" sz="2400" b="1" spc="-150" dirty="0">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6</a:t>
            </a:r>
            <a:r>
              <a:rPr lang="zh-TW" altLang="zh-TW" sz="2400" b="1" spc="-150" dirty="0">
                <a:latin typeface="Book Antiqua" panose="02040602050305030304" pitchFamily="18" charset="0"/>
                <a:ea typeface="華康儷楷書" panose="03000509000000000000" pitchFamily="65" charset="-120"/>
                <a:cs typeface="Times New Roman" panose="02020603050405020304" pitchFamily="18" charset="0"/>
              </a:rPr>
              <a:t>學期</a:t>
            </a:r>
            <a:r>
              <a:rPr lang="zh-TW" altLang="zh-TW" sz="24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修課紀錄</a:t>
            </a:r>
            <a:r>
              <a:rPr lang="en-US" altLang="zh-TW" sz="16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rPr>
              <a:t>(PDF)</a:t>
            </a:r>
            <a:endParaRPr lang="zh-TW" altLang="en-US" sz="1600" b="1" u="sng" spc="-150" dirty="0">
              <a:ln>
                <a:solidFill>
                  <a:srgbClr val="00B050"/>
                </a:solidFill>
              </a:ln>
              <a:solidFill>
                <a:srgbClr val="003300"/>
              </a:solidFill>
              <a:latin typeface="Book Antiqua" panose="02040602050305030304" pitchFamily="18" charset="0"/>
              <a:ea typeface="華康儷楷書" panose="03000509000000000000" pitchFamily="65" charset="-120"/>
              <a:cs typeface="Times New Roman" panose="02020603050405020304" pitchFamily="18" charset="0"/>
            </a:endParaRPr>
          </a:p>
        </p:txBody>
      </p:sp>
      <p:sp>
        <p:nvSpPr>
          <p:cNvPr id="2" name="向右箭號 1"/>
          <p:cNvSpPr/>
          <p:nvPr/>
        </p:nvSpPr>
        <p:spPr>
          <a:xfrm>
            <a:off x="5338879" y="1734563"/>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13" name="矩形 12"/>
          <p:cNvSpPr/>
          <p:nvPr/>
        </p:nvSpPr>
        <p:spPr>
          <a:xfrm>
            <a:off x="5687208" y="1267000"/>
            <a:ext cx="5206265" cy="1389940"/>
          </a:xfrm>
          <a:prstGeom prst="rect">
            <a:avLst/>
          </a:prstGeom>
          <a:solidFill>
            <a:schemeClr val="bg1">
              <a:lumMod val="95000"/>
            </a:schemeClr>
          </a:solidFill>
        </p:spPr>
        <p:txBody>
          <a:bodyPr wrap="square">
            <a:noAutofit/>
          </a:bodyPr>
          <a:lstStyle/>
          <a:p>
            <a:pPr marL="183600" indent="-183600" algn="just">
              <a:spcBef>
                <a:spcPts val="600"/>
              </a:spcBef>
            </a:pPr>
            <a:r>
              <a:rPr lang="en-US" altLang="zh-TW" sz="1600" kern="100" spc="-100" dirty="0">
                <a:latin typeface="Book Antiqua" panose="02040602050305030304" pitchFamily="18" charset="0"/>
                <a:ea typeface="華康儷楷書" panose="03000509000000000000" pitchFamily="65" charset="-120"/>
              </a:rPr>
              <a:t>1.</a:t>
            </a:r>
            <a:r>
              <a:rPr lang="zh-TW" altLang="en-US" sz="1600" kern="100" spc="-100" dirty="0">
                <a:latin typeface="Book Antiqua" panose="02040602050305030304" pitchFamily="18" charset="0"/>
                <a:ea typeface="華康儷楷書" panose="03000509000000000000" pitchFamily="65" charset="-120"/>
              </a:rPr>
              <a:t> 經</a:t>
            </a:r>
            <a:r>
              <a:rPr lang="zh-TW" altLang="en-US" sz="1600" kern="100" spc="-100" dirty="0" smtClean="0">
                <a:latin typeface="Book Antiqua" panose="02040602050305030304" pitchFamily="18" charset="0"/>
                <a:ea typeface="華康儷楷書" panose="03000509000000000000" pitchFamily="65" charset="-120"/>
              </a:rPr>
              <a:t>考生於</a:t>
            </a:r>
            <a:r>
              <a:rPr lang="en-US" altLang="zh-TW" sz="1600" kern="100" spc="-100" dirty="0">
                <a:latin typeface="Book Antiqua" panose="02040602050305030304" pitchFamily="18" charset="0"/>
                <a:ea typeface="華康儷楷書" panose="03000509000000000000" pitchFamily="65" charset="-120"/>
              </a:rPr>
              <a:t>112</a:t>
            </a:r>
            <a:r>
              <a:rPr lang="zh-TW" altLang="en-US" sz="1600" kern="100" spc="-100" dirty="0">
                <a:latin typeface="Book Antiqua" panose="02040602050305030304" pitchFamily="18" charset="0"/>
                <a:ea typeface="華康儷楷書" panose="03000509000000000000" pitchFamily="65" charset="-120"/>
              </a:rPr>
              <a:t>年</a:t>
            </a:r>
            <a:r>
              <a:rPr lang="en-US" altLang="zh-TW" sz="1600" kern="100" spc="-100" dirty="0">
                <a:latin typeface="Book Antiqua" panose="02040602050305030304" pitchFamily="18" charset="0"/>
                <a:ea typeface="華康儷楷書" panose="03000509000000000000" pitchFamily="65" charset="-120"/>
              </a:rPr>
              <a:t>4</a:t>
            </a:r>
            <a:r>
              <a:rPr lang="zh-TW" altLang="en-US" sz="1600" kern="100" spc="-100" dirty="0">
                <a:latin typeface="Book Antiqua" panose="02040602050305030304" pitchFamily="18" charset="0"/>
                <a:ea typeface="華康儷楷書" panose="03000509000000000000" pitchFamily="65" charset="-120"/>
              </a:rPr>
              <a:t>月</a:t>
            </a:r>
            <a:r>
              <a:rPr lang="en-US" altLang="zh-TW" sz="1600" kern="100" spc="-100" dirty="0">
                <a:latin typeface="Book Antiqua" panose="02040602050305030304" pitchFamily="18" charset="0"/>
                <a:ea typeface="華康儷楷書" panose="03000509000000000000" pitchFamily="65" charset="-120"/>
              </a:rPr>
              <a:t>20</a:t>
            </a:r>
            <a:r>
              <a:rPr lang="zh-TW" altLang="en-US" sz="1600" kern="100" spc="-100" dirty="0" smtClean="0">
                <a:latin typeface="Book Antiqua" panose="02040602050305030304" pitchFamily="18" charset="0"/>
                <a:ea typeface="華康儷楷書" panose="03000509000000000000" pitchFamily="65" charset="-120"/>
              </a:rPr>
              <a:t>日中午</a:t>
            </a:r>
            <a:r>
              <a:rPr lang="en-US" altLang="zh-TW" sz="1600" kern="100" spc="-100" dirty="0">
                <a:latin typeface="Book Antiqua" panose="02040602050305030304" pitchFamily="18" charset="0"/>
                <a:ea typeface="華康儷楷書" panose="03000509000000000000" pitchFamily="65" charset="-120"/>
              </a:rPr>
              <a:t>12:00</a:t>
            </a:r>
            <a:r>
              <a:rPr lang="zh-TW" altLang="en-US" sz="1600" kern="100" spc="-100" dirty="0">
                <a:latin typeface="Book Antiqua" panose="02040602050305030304" pitchFamily="18" charset="0"/>
                <a:ea typeface="華康儷楷書" panose="03000509000000000000" pitchFamily="65" charset="-120"/>
              </a:rPr>
              <a:t>前之每日上班</a:t>
            </a:r>
            <a:r>
              <a:rPr lang="zh-TW" altLang="en-US" sz="1600" kern="100" spc="-100" dirty="0" smtClean="0">
                <a:latin typeface="Book Antiqua" panose="02040602050305030304" pitchFamily="18" charset="0"/>
                <a:ea typeface="華康儷楷書" panose="03000509000000000000" pitchFamily="65" charset="-120"/>
              </a:rPr>
              <a:t>時間，向</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smtClean="0">
                <a:latin typeface="Book Antiqua" panose="02040602050305030304" pitchFamily="18" charset="0"/>
                <a:ea typeface="華康儷楷書" panose="03000509000000000000" pitchFamily="65" charset="-120"/>
              </a:rPr>
              <a:t>提出疑義申請，</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smtClean="0">
                <a:latin typeface="Book Antiqua" panose="02040602050305030304" pitchFamily="18" charset="0"/>
                <a:ea typeface="華康儷楷書" panose="03000509000000000000" pitchFamily="65" charset="-120"/>
              </a:rPr>
              <a:t>循程序於</a:t>
            </a:r>
            <a:r>
              <a:rPr lang="en-US" altLang="zh-TW" sz="1600" kern="100" spc="-100" dirty="0">
                <a:latin typeface="Book Antiqua" panose="02040602050305030304" pitchFamily="18" charset="0"/>
                <a:ea typeface="華康儷楷書" panose="03000509000000000000" pitchFamily="65" charset="-120"/>
              </a:rPr>
              <a:t>3</a:t>
            </a:r>
            <a:r>
              <a:rPr lang="zh-TW" altLang="en-US" sz="1600" kern="100" spc="-100" dirty="0">
                <a:latin typeface="Book Antiqua" panose="02040602050305030304" pitchFamily="18" charset="0"/>
                <a:ea typeface="華康儷楷書" panose="03000509000000000000" pitchFamily="65" charset="-120"/>
              </a:rPr>
              <a:t>日內</a:t>
            </a:r>
            <a:r>
              <a:rPr lang="zh-TW" altLang="en-US" sz="1600" kern="100" spc="-100" dirty="0" smtClean="0">
                <a:latin typeface="Book Antiqua" panose="02040602050305030304" pitchFamily="18" charset="0"/>
                <a:ea typeface="華康儷楷書" panose="03000509000000000000" pitchFamily="65" charset="-120"/>
              </a:rPr>
              <a:t>查明後向</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EP</a:t>
            </a:r>
            <a:r>
              <a:rPr lang="zh-TW" altLang="en-US" sz="1600" b="1" u="sng" kern="100" spc="-100" dirty="0">
                <a:solidFill>
                  <a:srgbClr val="0000FF"/>
                </a:solidFill>
                <a:latin typeface="Book Antiqua" panose="02040602050305030304" pitchFamily="18" charset="0"/>
                <a:ea typeface="華康儷楷書" panose="03000509000000000000" pitchFamily="65" charset="-120"/>
              </a:rPr>
              <a:t>中央資料庫</a:t>
            </a:r>
            <a:r>
              <a:rPr lang="zh-TW" altLang="en-US" sz="1600" kern="100" spc="-100" dirty="0">
                <a:latin typeface="Book Antiqua" panose="02040602050305030304" pitchFamily="18" charset="0"/>
                <a:ea typeface="華康儷楷書" panose="03000509000000000000" pitchFamily="65" charset="-120"/>
              </a:rPr>
              <a:t>申請</a:t>
            </a:r>
            <a:r>
              <a:rPr lang="zh-TW" altLang="en-US" sz="1600" kern="100" spc="-100" dirty="0" smtClean="0">
                <a:latin typeface="Book Antiqua" panose="02040602050305030304" pitchFamily="18" charset="0"/>
                <a:ea typeface="華康儷楷書" panose="03000509000000000000" pitchFamily="65" charset="-120"/>
              </a:rPr>
              <a:t>更正</a:t>
            </a:r>
            <a:endParaRPr lang="en-US" altLang="zh-TW" sz="1600" kern="100" spc="-100" dirty="0">
              <a:latin typeface="Book Antiqua" panose="02040602050305030304" pitchFamily="18" charset="0"/>
              <a:ea typeface="華康儷楷書" panose="03000509000000000000" pitchFamily="65" charset="-120"/>
            </a:endParaRPr>
          </a:p>
          <a:p>
            <a:pPr marL="182563" indent="-182563">
              <a:spcBef>
                <a:spcPts val="600"/>
              </a:spcBef>
            </a:pPr>
            <a:r>
              <a:rPr lang="en-US" altLang="zh-TW" sz="1600" kern="100" spc="-100" dirty="0" smtClean="0">
                <a:latin typeface="Book Antiqua" panose="02040602050305030304" pitchFamily="18" charset="0"/>
                <a:ea typeface="華康儷楷書" panose="03000509000000000000" pitchFamily="65" charset="-120"/>
              </a:rPr>
              <a:t>2.</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EP</a:t>
            </a:r>
            <a:r>
              <a:rPr lang="zh-TW" altLang="en-US" sz="1600" b="1" u="sng" kern="100" spc="-100" dirty="0">
                <a:solidFill>
                  <a:srgbClr val="0000FF"/>
                </a:solidFill>
                <a:latin typeface="Book Antiqua" panose="02040602050305030304" pitchFamily="18" charset="0"/>
                <a:ea typeface="華康儷楷書" panose="03000509000000000000" pitchFamily="65" charset="-120"/>
              </a:rPr>
              <a:t>中央資料庫</a:t>
            </a:r>
            <a:r>
              <a:rPr lang="zh-TW" altLang="en-US" sz="1600" kern="100" spc="-100" dirty="0">
                <a:latin typeface="Book Antiqua" panose="02040602050305030304" pitchFamily="18" charset="0"/>
                <a:ea typeface="華康儷楷書" panose="03000509000000000000" pitchFamily="65" charset="-120"/>
              </a:rPr>
              <a:t>於</a:t>
            </a:r>
            <a:r>
              <a:rPr lang="en-US" altLang="zh-TW" sz="1600" u="sng" kern="100" spc="-100" dirty="0" smtClean="0">
                <a:latin typeface="Book Antiqua" panose="02040602050305030304" pitchFamily="18" charset="0"/>
                <a:ea typeface="華康儷楷書" panose="03000509000000000000" pitchFamily="65" charset="-120"/>
              </a:rPr>
              <a:t>112.5-28~6.1</a:t>
            </a:r>
            <a:r>
              <a:rPr lang="zh-TW" altLang="en-US" sz="1600" kern="100" spc="-100" dirty="0" smtClean="0">
                <a:latin typeface="Book Antiqua" panose="02040602050305030304" pitchFamily="18" charset="0"/>
                <a:ea typeface="華康儷楷書" panose="03000509000000000000" pitchFamily="65" charset="-120"/>
              </a:rPr>
              <a:t>將</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1~5</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修課紀錄</a:t>
            </a:r>
            <a:r>
              <a:rPr lang="zh-TW" altLang="en-US" sz="1600" kern="100" spc="-100" dirty="0" smtClean="0">
                <a:latin typeface="Book Antiqua" panose="02040602050305030304" pitchFamily="18" charset="0"/>
                <a:ea typeface="華康儷楷書" panose="03000509000000000000" pitchFamily="65" charset="-120"/>
              </a:rPr>
              <a:t>、</a:t>
            </a:r>
            <a:r>
              <a:rPr lang="zh-TW" altLang="en-US" sz="1600" kern="100" spc="-100" dirty="0" smtClean="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5~6</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的課程學習成果及多元表現傳予</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聯合會</a:t>
            </a:r>
            <a:endParaRPr lang="zh-TW" altLang="en-US" sz="1600" b="1" spc="-100" dirty="0">
              <a:solidFill>
                <a:srgbClr val="0000FF"/>
              </a:solidFill>
              <a:latin typeface="Book Antiqua" panose="02040602050305030304" pitchFamily="18" charset="0"/>
              <a:ea typeface="華康儷楷書" panose="03000509000000000000" pitchFamily="65" charset="-120"/>
            </a:endParaRPr>
          </a:p>
        </p:txBody>
      </p:sp>
      <p:sp>
        <p:nvSpPr>
          <p:cNvPr id="15" name="矩形 14"/>
          <p:cNvSpPr/>
          <p:nvPr/>
        </p:nvSpPr>
        <p:spPr>
          <a:xfrm>
            <a:off x="5693263" y="3131085"/>
            <a:ext cx="5206265" cy="1646605"/>
          </a:xfrm>
          <a:prstGeom prst="rect">
            <a:avLst/>
          </a:prstGeom>
          <a:solidFill>
            <a:schemeClr val="bg1">
              <a:lumMod val="95000"/>
            </a:schemeClr>
          </a:solidFill>
        </p:spPr>
        <p:txBody>
          <a:bodyPr wrap="square">
            <a:spAutoFit/>
          </a:bodyPr>
          <a:lstStyle/>
          <a:p>
            <a:pPr marL="182563" indent="-182563" algn="just">
              <a:spcBef>
                <a:spcPts val="600"/>
              </a:spcBef>
            </a:pPr>
            <a:r>
              <a:rPr lang="en-US" altLang="zh-TW" sz="1600" kern="100" spc="-100" dirty="0" smtClean="0">
                <a:latin typeface="Book Antiqua" panose="02040602050305030304" pitchFamily="18" charset="0"/>
                <a:ea typeface="華康儷楷書" panose="03000509000000000000" pitchFamily="65" charset="-120"/>
              </a:rPr>
              <a:t>1.</a:t>
            </a:r>
            <a:r>
              <a:rPr lang="zh-TW" altLang="en-US" sz="1600" kern="100" spc="-100" dirty="0">
                <a:latin typeface="Book Antiqua" panose="02040602050305030304" pitchFamily="18" charset="0"/>
                <a:ea typeface="華康儷楷書" panose="03000509000000000000" pitchFamily="65" charset="-120"/>
              </a:rPr>
              <a:t>考生於上傳期間，如發現</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a:t>
            </a:r>
            <a:r>
              <a:rPr lang="zh-TW" altLang="en-US" sz="1600" kern="100" spc="-100" dirty="0">
                <a:solidFill>
                  <a:srgbClr val="FF0000"/>
                </a:solidFill>
                <a:latin typeface="Book Antiqua" panose="02040602050305030304" pitchFamily="18" charset="0"/>
                <a:ea typeface="華康儷楷書" panose="03000509000000000000" pitchFamily="65" charset="-120"/>
              </a:rPr>
              <a:t>學期修課紀錄</a:t>
            </a:r>
            <a:r>
              <a:rPr lang="zh-TW" altLang="en-US" sz="1600" kern="100" spc="-100" dirty="0">
                <a:latin typeface="Book Antiqua" panose="02040602050305030304" pitchFamily="18" charset="0"/>
                <a:ea typeface="華康儷楷書" panose="03000509000000000000" pitchFamily="65" charset="-120"/>
              </a:rPr>
              <a:t>、</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5~6</a:t>
            </a:r>
            <a:r>
              <a:rPr lang="zh-TW" altLang="en-US" sz="1600" kern="100" spc="-100" dirty="0">
                <a:solidFill>
                  <a:srgbClr val="FF0000"/>
                </a:solidFill>
                <a:latin typeface="Book Antiqua" panose="02040602050305030304" pitchFamily="18" charset="0"/>
                <a:ea typeface="華康儷楷書" panose="03000509000000000000" pitchFamily="65" charset="-120"/>
              </a:rPr>
              <a:t>學期之課程學習成果及多元表現</a:t>
            </a:r>
            <a:r>
              <a:rPr lang="zh-TW" altLang="en-US" sz="1600" kern="100" spc="-100" dirty="0">
                <a:latin typeface="Book Antiqua" panose="02040602050305030304" pitchFamily="18" charset="0"/>
                <a:ea typeface="華康儷楷書" panose="03000509000000000000" pitchFamily="65" charset="-120"/>
              </a:rPr>
              <a:t>等檔案內容有疑義者，除應儘速向就讀學校反映外，仍應於申請校系科</a:t>
            </a:r>
            <a:r>
              <a:rPr lang="en-US" altLang="zh-TW" sz="1600" kern="100" spc="-100" dirty="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組</a:t>
            </a:r>
            <a:r>
              <a:rPr lang="en-US" altLang="zh-TW" sz="1600" kern="100" spc="-100" dirty="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、學程所訂繳交截止前</a:t>
            </a:r>
            <a:r>
              <a:rPr lang="zh-TW" altLang="en-US" sz="1600" b="1" u="sng" kern="100" spc="-100" dirty="0">
                <a:latin typeface="Book Antiqua" panose="02040602050305030304" pitchFamily="18" charset="0"/>
                <a:ea typeface="華康儷楷書" panose="03000509000000000000" pitchFamily="65" charset="-120"/>
              </a:rPr>
              <a:t>完成</a:t>
            </a:r>
            <a:r>
              <a:rPr lang="zh-TW" altLang="en-US" sz="1600" kern="100" spc="-100" dirty="0">
                <a:latin typeface="Book Antiqua" panose="02040602050305030304" pitchFamily="18" charset="0"/>
                <a:ea typeface="華康儷楷書" panose="03000509000000000000" pitchFamily="65" charset="-120"/>
              </a:rPr>
              <a:t>學習歷程備審資料</a:t>
            </a:r>
            <a:r>
              <a:rPr lang="zh-TW" altLang="en-US" sz="1600" b="1" u="sng" kern="100" spc="-100" dirty="0">
                <a:latin typeface="Book Antiqua" panose="02040602050305030304" pitchFamily="18" charset="0"/>
                <a:ea typeface="華康儷楷書" panose="03000509000000000000" pitchFamily="65" charset="-120"/>
              </a:rPr>
              <a:t>上傳及確認</a:t>
            </a:r>
            <a:r>
              <a:rPr lang="zh-TW" altLang="en-US" sz="1600" kern="100" spc="-100" dirty="0" smtClean="0">
                <a:latin typeface="Book Antiqua" panose="02040602050305030304" pitchFamily="18" charset="0"/>
                <a:ea typeface="華康儷楷書" panose="03000509000000000000" pitchFamily="65" charset="-120"/>
              </a:rPr>
              <a:t>作業</a:t>
            </a:r>
            <a:endParaRPr lang="zh-TW" altLang="en-US" sz="1600" b="1" u="sng" kern="100" spc="-100" dirty="0">
              <a:solidFill>
                <a:srgbClr val="0000FF"/>
              </a:solidFill>
              <a:latin typeface="Book Antiqua" panose="02040602050305030304" pitchFamily="18" charset="0"/>
              <a:ea typeface="華康儷楷書" panose="03000509000000000000" pitchFamily="65" charset="-120"/>
            </a:endParaRPr>
          </a:p>
          <a:p>
            <a:pPr marL="182563" indent="-182563" algn="just">
              <a:spcBef>
                <a:spcPts val="600"/>
              </a:spcBef>
            </a:pPr>
            <a:r>
              <a:rPr lang="en-US" altLang="zh-TW" sz="1600" kern="100" spc="-100" dirty="0" smtClean="0">
                <a:latin typeface="Book Antiqua" panose="02040602050305030304" pitchFamily="18" charset="0"/>
                <a:ea typeface="華康儷楷書" panose="03000509000000000000" pitchFamily="65" charset="-120"/>
              </a:rPr>
              <a:t>2.</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smtClean="0">
                <a:latin typeface="Book Antiqua" panose="02040602050305030304" pitchFamily="18" charset="0"/>
                <a:ea typeface="華康儷楷書" panose="03000509000000000000" pitchFamily="65" charset="-120"/>
              </a:rPr>
              <a:t>認</a:t>
            </a:r>
            <a:r>
              <a:rPr lang="zh-TW" altLang="en-US" sz="1600" kern="100" spc="-100" dirty="0">
                <a:latin typeface="Book Antiqua" panose="02040602050305030304" pitchFamily="18" charset="0"/>
                <a:ea typeface="華康儷楷書" panose="03000509000000000000" pitchFamily="65" charset="-120"/>
              </a:rPr>
              <a:t>有不可歸責於考生之事由，正式函文予</a:t>
            </a:r>
            <a:r>
              <a:rPr lang="zh-TW" altLang="en-US" sz="1600" b="1" u="sng" kern="100" spc="-100" dirty="0">
                <a:solidFill>
                  <a:srgbClr val="0000FF"/>
                </a:solidFill>
                <a:latin typeface="Book Antiqua" panose="02040602050305030304" pitchFamily="18" charset="0"/>
                <a:ea typeface="華康儷楷書" panose="03000509000000000000" pitchFamily="65" charset="-120"/>
              </a:rPr>
              <a:t>聯合會</a:t>
            </a:r>
            <a:r>
              <a:rPr lang="zh-TW" altLang="en-US" sz="1600" kern="100" spc="-100" dirty="0">
                <a:latin typeface="Book Antiqua" panose="02040602050305030304" pitchFamily="18" charset="0"/>
                <a:ea typeface="華康儷楷書" panose="03000509000000000000" pitchFamily="65" charset="-120"/>
              </a:rPr>
              <a:t>及</a:t>
            </a:r>
            <a:r>
              <a:rPr lang="zh-TW" altLang="en-US" sz="1600" b="1" u="sng" kern="100" spc="-100" dirty="0">
                <a:solidFill>
                  <a:srgbClr val="0000FF"/>
                </a:solidFill>
                <a:latin typeface="Book Antiqua" panose="02040602050305030304" pitchFamily="18" charset="0"/>
                <a:ea typeface="華康儷楷書" panose="03000509000000000000" pitchFamily="65" charset="-120"/>
              </a:rPr>
              <a:t>報名校</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系科</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組</a:t>
            </a:r>
            <a:r>
              <a:rPr lang="en-US" altLang="zh-TW" sz="1600" b="1" u="sng" kern="100" spc="-100" dirty="0" smtClean="0">
                <a:solidFill>
                  <a:srgbClr val="0000FF"/>
                </a:solidFill>
                <a:latin typeface="Book Antiqua" panose="02040602050305030304" pitchFamily="18" charset="0"/>
                <a:ea typeface="華康儷楷書" panose="03000509000000000000" pitchFamily="65" charset="-120"/>
              </a:rPr>
              <a:t>)</a:t>
            </a:r>
            <a:r>
              <a:rPr lang="zh-TW" altLang="en-US" sz="1600" b="1" u="sng" kern="100" spc="-100" dirty="0" smtClean="0">
                <a:solidFill>
                  <a:srgbClr val="0000FF"/>
                </a:solidFill>
                <a:latin typeface="Book Antiqua" panose="02040602050305030304" pitchFamily="18" charset="0"/>
                <a:ea typeface="華康儷楷書" panose="03000509000000000000" pitchFamily="65" charset="-120"/>
              </a:rPr>
              <a:t>學程</a:t>
            </a:r>
            <a:endParaRPr lang="zh-TW" altLang="en-US" sz="1600" kern="100" spc="-100" dirty="0" smtClean="0">
              <a:latin typeface="Book Antiqua" panose="02040602050305030304" pitchFamily="18" charset="0"/>
              <a:ea typeface="華康儷楷書" panose="03000509000000000000" pitchFamily="65" charset="-120"/>
            </a:endParaRPr>
          </a:p>
        </p:txBody>
      </p:sp>
      <p:sp>
        <p:nvSpPr>
          <p:cNvPr id="16" name="矩形 15"/>
          <p:cNvSpPr/>
          <p:nvPr/>
        </p:nvSpPr>
        <p:spPr>
          <a:xfrm>
            <a:off x="5693263" y="5179617"/>
            <a:ext cx="5206265" cy="1400383"/>
          </a:xfrm>
          <a:prstGeom prst="rect">
            <a:avLst/>
          </a:prstGeom>
          <a:solidFill>
            <a:schemeClr val="bg1">
              <a:lumMod val="95000"/>
            </a:schemeClr>
          </a:solidFill>
        </p:spPr>
        <p:txBody>
          <a:bodyPr wrap="square">
            <a:spAutoFit/>
          </a:bodyPr>
          <a:lstStyle/>
          <a:p>
            <a:pPr marL="182563" indent="-182563" algn="just">
              <a:spcBef>
                <a:spcPts val="600"/>
              </a:spcBef>
            </a:pPr>
            <a:r>
              <a:rPr lang="en-US" altLang="zh-TW" sz="1600" kern="100" spc="-100" dirty="0">
                <a:latin typeface="Book Antiqua" panose="02040602050305030304" pitchFamily="18" charset="0"/>
                <a:ea typeface="華康儷楷書" panose="03000509000000000000" pitchFamily="65" charset="-120"/>
              </a:rPr>
              <a:t>1.</a:t>
            </a:r>
            <a:r>
              <a:rPr lang="zh-TW" altLang="en-US" sz="1600" kern="100" spc="-100" dirty="0">
                <a:latin typeface="Book Antiqua" panose="02040602050305030304" pitchFamily="18" charset="0"/>
                <a:ea typeface="華康儷楷書" panose="03000509000000000000" pitchFamily="65" charset="-120"/>
              </a:rPr>
              <a:t>考生對於</a:t>
            </a:r>
            <a:r>
              <a:rPr lang="zh-TW" altLang="en-US" sz="1600" kern="100" spc="-100" dirty="0">
                <a:solidFill>
                  <a:srgbClr val="FF0000"/>
                </a:solidFill>
                <a:latin typeface="Book Antiqua" panose="02040602050305030304" pitchFamily="18" charset="0"/>
                <a:ea typeface="華康儷楷書" panose="03000509000000000000" pitchFamily="65" charset="-120"/>
              </a:rPr>
              <a:t>第</a:t>
            </a:r>
            <a:r>
              <a:rPr lang="en-US" altLang="zh-TW" sz="1600" kern="100" spc="-100" dirty="0">
                <a:solidFill>
                  <a:srgbClr val="FF0000"/>
                </a:solidFill>
                <a:latin typeface="Book Antiqua" panose="02040602050305030304" pitchFamily="18" charset="0"/>
                <a:ea typeface="華康儷楷書" panose="03000509000000000000" pitchFamily="65" charset="-120"/>
              </a:rPr>
              <a:t>6</a:t>
            </a:r>
            <a:r>
              <a:rPr lang="zh-TW" altLang="en-US" sz="1600" kern="100" spc="-100" dirty="0">
                <a:solidFill>
                  <a:srgbClr val="FF0000"/>
                </a:solidFill>
                <a:latin typeface="Book Antiqua" panose="02040602050305030304" pitchFamily="18" charset="0"/>
                <a:ea typeface="華康儷楷書" panose="03000509000000000000" pitchFamily="65" charset="-120"/>
              </a:rPr>
              <a:t>學期</a:t>
            </a:r>
            <a:r>
              <a:rPr lang="zh-TW" altLang="en-US" sz="1600" kern="100" spc="-100" dirty="0">
                <a:latin typeface="Book Antiqua" panose="02040602050305030304" pitchFamily="18" charset="0"/>
                <a:ea typeface="華康儷楷書" panose="03000509000000000000" pitchFamily="65" charset="-120"/>
              </a:rPr>
              <a:t>修課紀錄</a:t>
            </a:r>
            <a:r>
              <a:rPr lang="en-US" altLang="zh-TW" sz="1600" kern="100" spc="-100" dirty="0">
                <a:latin typeface="Book Antiqua" panose="02040602050305030304" pitchFamily="18" charset="0"/>
                <a:ea typeface="華康儷楷書" panose="03000509000000000000" pitchFamily="65" charset="-120"/>
              </a:rPr>
              <a:t>PDF</a:t>
            </a:r>
            <a:r>
              <a:rPr lang="zh-TW" altLang="en-US" sz="1600" kern="100" spc="-100" dirty="0">
                <a:latin typeface="Book Antiqua" panose="02040602050305030304" pitchFamily="18" charset="0"/>
                <a:ea typeface="華康儷楷書" panose="03000509000000000000" pitchFamily="65" charset="-120"/>
              </a:rPr>
              <a:t>檔若有疑義時，須於</a:t>
            </a:r>
            <a:r>
              <a:rPr lang="en-US" altLang="zh-TW" sz="1600" u="sng" kern="100" spc="-100" dirty="0" smtClean="0">
                <a:latin typeface="Book Antiqua" panose="02040602050305030304" pitchFamily="18" charset="0"/>
                <a:ea typeface="華康儷楷書" panose="03000509000000000000" pitchFamily="65" charset="-120"/>
              </a:rPr>
              <a:t>112.5.18~22</a:t>
            </a:r>
            <a:r>
              <a:rPr lang="zh-TW" altLang="en-US" sz="1600" kern="100" spc="-100" dirty="0" smtClean="0">
                <a:latin typeface="Book Antiqua" panose="02040602050305030304" pitchFamily="18" charset="0"/>
                <a:ea typeface="華康儷楷書" panose="03000509000000000000" pitchFamily="65" charset="-120"/>
              </a:rPr>
              <a:t>向</a:t>
            </a:r>
            <a:r>
              <a:rPr lang="zh-TW" altLang="en-US" sz="1600" b="1" u="sng" kern="100" spc="-100" dirty="0">
                <a:solidFill>
                  <a:srgbClr val="0000FF"/>
                </a:solidFill>
                <a:latin typeface="Book Antiqua" panose="02040602050305030304" pitchFamily="18" charset="0"/>
                <a:ea typeface="華康儷楷書" panose="03000509000000000000" pitchFamily="65" charset="-120"/>
              </a:rPr>
              <a:t>就讀學校</a:t>
            </a:r>
            <a:r>
              <a:rPr lang="zh-TW" altLang="en-US" sz="1600" kern="100" spc="-100" dirty="0" smtClean="0">
                <a:latin typeface="Book Antiqua" panose="02040602050305030304" pitchFamily="18" charset="0"/>
                <a:ea typeface="華康儷楷書" panose="03000509000000000000" pitchFamily="65" charset="-120"/>
              </a:rPr>
              <a:t>提出異議</a:t>
            </a:r>
            <a:endParaRPr lang="en-US" altLang="zh-TW" sz="1600" kern="100" spc="-100" dirty="0">
              <a:latin typeface="Book Antiqua" panose="02040602050305030304" pitchFamily="18" charset="0"/>
              <a:ea typeface="華康儷楷書" panose="03000509000000000000" pitchFamily="65" charset="-120"/>
            </a:endParaRPr>
          </a:p>
          <a:p>
            <a:pPr marL="182563" indent="-182563" algn="just">
              <a:spcBef>
                <a:spcPts val="600"/>
              </a:spcBef>
            </a:pPr>
            <a:r>
              <a:rPr lang="en-US" altLang="zh-TW" sz="1600" kern="100" spc="-100" dirty="0">
                <a:latin typeface="Book Antiqua" panose="02040602050305030304" pitchFamily="18" charset="0"/>
                <a:ea typeface="華康儷楷書" panose="03000509000000000000" pitchFamily="65" charset="-120"/>
              </a:rPr>
              <a:t>2</a:t>
            </a:r>
            <a:r>
              <a:rPr lang="en-US" altLang="zh-TW" sz="1600" kern="100" spc="-100" dirty="0" smtClean="0">
                <a:latin typeface="Book Antiqua" panose="02040602050305030304" pitchFamily="18" charset="0"/>
                <a:ea typeface="華康儷楷書" panose="03000509000000000000" pitchFamily="65" charset="-120"/>
              </a:rPr>
              <a:t>.</a:t>
            </a:r>
            <a:r>
              <a:rPr lang="zh-TW" altLang="en-US" sz="1600" kern="100" spc="-100" dirty="0">
                <a:latin typeface="Book Antiqua" panose="02040602050305030304" pitchFamily="18" charset="0"/>
                <a:ea typeface="華康儷楷書" panose="03000509000000000000" pitchFamily="65" charset="-120"/>
              </a:rPr>
              <a:t>就讀學校接獲所屬學生反映後，應於</a:t>
            </a:r>
            <a:r>
              <a:rPr lang="en-US" altLang="zh-TW" sz="1600" b="1" u="sng" kern="100" spc="-100" dirty="0" smtClean="0">
                <a:latin typeface="Book Antiqua" panose="02040602050305030304" pitchFamily="18" charset="0"/>
                <a:ea typeface="華康儷楷書" panose="03000509000000000000" pitchFamily="65" charset="-120"/>
              </a:rPr>
              <a:t>112.5.22</a:t>
            </a:r>
            <a:r>
              <a:rPr lang="zh-TW" altLang="en-US" sz="1600" b="1" u="sng" kern="100" spc="-100" dirty="0" smtClean="0">
                <a:latin typeface="Book Antiqua" panose="02040602050305030304" pitchFamily="18" charset="0"/>
                <a:ea typeface="華康儷楷書" panose="03000509000000000000" pitchFamily="65" charset="-120"/>
              </a:rPr>
              <a:t>日</a:t>
            </a:r>
            <a:r>
              <a:rPr lang="en-US" altLang="zh-TW" sz="1600" b="1" u="sng" kern="100" spc="-100" dirty="0" smtClean="0">
                <a:latin typeface="Book Antiqua" panose="02040602050305030304" pitchFamily="18" charset="0"/>
                <a:ea typeface="華康儷楷書" panose="03000509000000000000" pitchFamily="65" charset="-120"/>
              </a:rPr>
              <a:t>17</a:t>
            </a:r>
            <a:r>
              <a:rPr lang="zh-TW" altLang="en-US" sz="1600" b="1" u="sng" kern="100" spc="-100" dirty="0">
                <a:latin typeface="Book Antiqua" panose="02040602050305030304" pitchFamily="18" charset="0"/>
                <a:ea typeface="華康儷楷書" panose="03000509000000000000" pitchFamily="65" charset="-120"/>
              </a:rPr>
              <a:t>：</a:t>
            </a:r>
            <a:r>
              <a:rPr lang="en-US" altLang="zh-TW" sz="1600" b="1" u="sng" kern="100" spc="-100" dirty="0">
                <a:latin typeface="Book Antiqua" panose="02040602050305030304" pitchFamily="18" charset="0"/>
                <a:ea typeface="華康儷楷書" panose="03000509000000000000" pitchFamily="65" charset="-120"/>
              </a:rPr>
              <a:t>00</a:t>
            </a:r>
            <a:r>
              <a:rPr lang="zh-TW" altLang="en-US" sz="1600" kern="100" spc="-100" dirty="0">
                <a:latin typeface="Book Antiqua" panose="02040602050305030304" pitchFamily="18" charset="0"/>
                <a:ea typeface="華康儷楷書" panose="03000509000000000000" pitchFamily="65" charset="-120"/>
              </a:rPr>
              <a:t>前，透過集體報名系統修正並重新上傳有疑義考生之修課紀錄</a:t>
            </a:r>
            <a:r>
              <a:rPr lang="en-US" altLang="zh-TW" sz="1600" kern="100" spc="-100" dirty="0">
                <a:latin typeface="Book Antiqua" panose="02040602050305030304" pitchFamily="18" charset="0"/>
                <a:ea typeface="華康儷楷書" panose="03000509000000000000" pitchFamily="65" charset="-120"/>
              </a:rPr>
              <a:t>(PDF</a:t>
            </a:r>
            <a:r>
              <a:rPr lang="zh-TW" altLang="en-US" sz="1600" kern="100" spc="-100" dirty="0">
                <a:latin typeface="Book Antiqua" panose="02040602050305030304" pitchFamily="18" charset="0"/>
                <a:ea typeface="華康儷楷書" panose="03000509000000000000" pitchFamily="65" charset="-120"/>
              </a:rPr>
              <a:t>檔</a:t>
            </a:r>
            <a:r>
              <a:rPr lang="en-US" altLang="zh-TW" sz="1600" kern="100" spc="-100" dirty="0">
                <a:latin typeface="Book Antiqua" panose="02040602050305030304" pitchFamily="18" charset="0"/>
                <a:ea typeface="華康儷楷書" panose="03000509000000000000" pitchFamily="65" charset="-120"/>
              </a:rPr>
              <a:t>)</a:t>
            </a:r>
          </a:p>
        </p:txBody>
      </p:sp>
      <p:sp>
        <p:nvSpPr>
          <p:cNvPr id="25" name="向右箭號 24"/>
          <p:cNvSpPr/>
          <p:nvPr/>
        </p:nvSpPr>
        <p:spPr>
          <a:xfrm>
            <a:off x="5338879" y="3752315"/>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26" name="向右箭號 25"/>
          <p:cNvSpPr/>
          <p:nvPr/>
        </p:nvSpPr>
        <p:spPr>
          <a:xfrm>
            <a:off x="5341638" y="5557157"/>
            <a:ext cx="304800" cy="365760"/>
          </a:xfrm>
          <a:prstGeom prst="rightArrow">
            <a:avLst/>
          </a:prstGeom>
          <a:solidFill>
            <a:schemeClr val="accent2">
              <a:lumMod val="20000"/>
              <a:lumOff val="80000"/>
            </a:schemeClr>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Book Antiqua" panose="02040602050305030304" pitchFamily="18" charset="0"/>
              <a:ea typeface="華康儷楷書" panose="03000509000000000000" pitchFamily="65" charset="-120"/>
            </a:endParaRPr>
          </a:p>
        </p:txBody>
      </p:sp>
      <p:sp>
        <p:nvSpPr>
          <p:cNvPr id="18" name="矩形 17"/>
          <p:cNvSpPr/>
          <p:nvPr/>
        </p:nvSpPr>
        <p:spPr>
          <a:xfrm>
            <a:off x="1240842" y="862642"/>
            <a:ext cx="9808393" cy="580557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5693261" y="937075"/>
            <a:ext cx="4304753"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查看系統開放時間：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112.4.13</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10:00~112.4.19</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
        <p:nvSpPr>
          <p:cNvPr id="21" name="矩形 20"/>
          <p:cNvSpPr/>
          <p:nvPr/>
        </p:nvSpPr>
        <p:spPr>
          <a:xfrm>
            <a:off x="5693261" y="2792135"/>
            <a:ext cx="5200212"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正</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式版</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112.6.8</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各校所訂截止日</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21:00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cxnSp>
        <p:nvCxnSpPr>
          <p:cNvPr id="5" name="直線接點 4"/>
          <p:cNvCxnSpPr/>
          <p:nvPr/>
        </p:nvCxnSpPr>
        <p:spPr>
          <a:xfrm>
            <a:off x="1240841" y="4838072"/>
            <a:ext cx="980839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693261" y="4832607"/>
            <a:ext cx="5355974" cy="338554"/>
          </a:xfrm>
          <a:prstGeom prst="rect">
            <a:avLst/>
          </a:prstGeom>
        </p:spPr>
        <p:txBody>
          <a:bodyPr wrap="square">
            <a:spAutoFit/>
          </a:bodyPr>
          <a:lstStyle/>
          <a:p>
            <a:pPr algn="dist"/>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第六</a:t>
            </a:r>
            <a:r>
              <a:rPr lang="zh-TW" altLang="en-US" sz="1600" spc="-150" dirty="0">
                <a:latin typeface="Book Antiqua" panose="02040602050305030304" pitchFamily="18" charset="0"/>
                <a:ea typeface="華康儷楷書" panose="03000509000000000000" pitchFamily="65" charset="-120"/>
                <a:cs typeface="Times New Roman" panose="02020603050405020304" pitchFamily="18" charset="0"/>
              </a:rPr>
              <a:t>學期修課紀錄</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系統開放時間：</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112.5.18</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10:00~112.5.22</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r>
              <a:rPr lang="en-US" altLang="zh-TW" sz="1600" spc="-150" dirty="0" smtClean="0">
                <a:latin typeface="Book Antiqua" panose="02040602050305030304" pitchFamily="18" charset="0"/>
                <a:ea typeface="華康儷楷書" panose="03000509000000000000" pitchFamily="65" charset="-120"/>
                <a:cs typeface="Times New Roman" panose="02020603050405020304" pitchFamily="18" charset="0"/>
              </a:rPr>
              <a:t>17:00</a:t>
            </a:r>
            <a:r>
              <a:rPr lang="zh-TW" altLang="en-US" sz="1600" spc="-150" dirty="0" smtClean="0">
                <a:latin typeface="Book Antiqua" panose="02040602050305030304" pitchFamily="18" charset="0"/>
                <a:ea typeface="華康儷楷書" panose="03000509000000000000" pitchFamily="65" charset="-120"/>
                <a:cs typeface="Times New Roman" panose="02020603050405020304" pitchFamily="18" charset="0"/>
              </a:rPr>
              <a:t> </a:t>
            </a:r>
            <a:endParaRPr lang="zh-TW" altLang="en-US" sz="1200" spc="-150" dirty="0">
              <a:latin typeface="Book Antiqua" panose="02040602050305030304" pitchFamily="18" charset="0"/>
              <a:ea typeface="華康儷楷書" panose="03000509000000000000" pitchFamily="65" charset="-120"/>
            </a:endParaRPr>
          </a:p>
        </p:txBody>
      </p:sp>
      <p:sp>
        <p:nvSpPr>
          <p:cNvPr id="23" name="流程圖: 結束點 22">
            <a:extLst>
              <a:ext uri="{FF2B5EF4-FFF2-40B4-BE49-F238E27FC236}">
                <a16:creationId xmlns:a16="http://schemas.microsoft.com/office/drawing/2014/main" id="{88EA1522-BE1D-4B3D-A6B7-D048582F8A30}"/>
              </a:ext>
            </a:extLst>
          </p:cNvPr>
          <p:cNvSpPr/>
          <p:nvPr/>
        </p:nvSpPr>
        <p:spPr>
          <a:xfrm>
            <a:off x="3508958" y="119274"/>
            <a:ext cx="1441939" cy="513824"/>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標題 1"/>
          <p:cNvSpPr txBox="1">
            <a:spLocks/>
          </p:cNvSpPr>
          <p:nvPr/>
        </p:nvSpPr>
        <p:spPr>
          <a:xfrm>
            <a:off x="1" y="169325"/>
            <a:ext cx="12192000" cy="433865"/>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2800" b="1" spc="-100" dirty="0">
                <a:latin typeface="標楷體" panose="03000509000000000000" pitchFamily="65" charset="-120"/>
                <a:ea typeface="標楷體" panose="03000509000000000000" pitchFamily="65" charset="-120"/>
              </a:rPr>
              <a:t>在校</a:t>
            </a:r>
            <a:r>
              <a:rPr lang="zh-TW" altLang="en-US" sz="2800" b="1" spc="-100" dirty="0">
                <a:solidFill>
                  <a:srgbClr val="FF0000"/>
                </a:solidFill>
                <a:latin typeface="標楷體" panose="03000509000000000000" pitchFamily="65" charset="-120"/>
                <a:ea typeface="標楷體" panose="03000509000000000000" pitchFamily="65" charset="-120"/>
              </a:rPr>
              <a:t>修課紀錄</a:t>
            </a:r>
            <a:r>
              <a:rPr lang="zh-TW" altLang="en-US" sz="2800" b="1" spc="-100" dirty="0">
                <a:latin typeface="標楷體" panose="03000509000000000000" pitchFamily="65" charset="-120"/>
                <a:ea typeface="標楷體" panose="03000509000000000000" pitchFamily="65" charset="-120"/>
              </a:rPr>
              <a:t>成績異議處理程序及</a:t>
            </a:r>
            <a:r>
              <a:rPr lang="zh-TW" altLang="en-US" sz="2800" b="1" spc="-100" dirty="0" smtClean="0">
                <a:latin typeface="標楷體" panose="03000509000000000000" pitchFamily="65" charset="-120"/>
                <a:ea typeface="標楷體" panose="03000509000000000000" pitchFamily="65" charset="-120"/>
              </a:rPr>
              <a:t>注意事項</a:t>
            </a:r>
            <a:endParaRPr lang="zh-TW" altLang="en-US" sz="2800" b="1" u="sng" spc="-100" dirty="0">
              <a:solidFill>
                <a:srgbClr val="FF0000"/>
              </a:solidFill>
              <a:latin typeface="標楷體" panose="03000509000000000000" pitchFamily="65" charset="-120"/>
              <a:ea typeface="標楷體" panose="03000509000000000000" pitchFamily="65" charset="-120"/>
            </a:endParaRPr>
          </a:p>
        </p:txBody>
      </p:sp>
      <p:sp>
        <p:nvSpPr>
          <p:cNvPr id="29" name="矩形 28">
            <a:extLst>
              <a:ext uri="{FF2B5EF4-FFF2-40B4-BE49-F238E27FC236}">
                <a16:creationId xmlns:a16="http://schemas.microsoft.com/office/drawing/2014/main" id="{FEF84737-65F1-4AC8-8C59-E64D2C33A2A0}"/>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spTree>
    <p:extLst>
      <p:ext uri="{BB962C8B-B14F-4D97-AF65-F5344CB8AC3E}">
        <p14:creationId xmlns:p14="http://schemas.microsoft.com/office/powerpoint/2010/main" val="40147417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 y="228888"/>
            <a:ext cx="12192000" cy="325399"/>
          </a:xfrm>
          <a:noFill/>
        </p:spPr>
        <p:txBody>
          <a:bodyPr vert="horz" lIns="68580" tIns="34290" rIns="68580" bIns="34290" rtlCol="0" anchor="ctr">
            <a:noAutofit/>
          </a:bodyPr>
          <a:lstStyle/>
          <a:p>
            <a:pPr marL="342900" indent="-342900" algn="ctr">
              <a:buFont typeface="Wingdings" panose="05000000000000000000" pitchFamily="2" charset="2"/>
              <a:buChar char="u"/>
            </a:pPr>
            <a:r>
              <a:rPr lang="en-US" altLang="zh-TW" sz="2800" b="1" spc="-75" dirty="0">
                <a:latin typeface="Book Antiqua" panose="02040602050305030304" pitchFamily="18" charset="0"/>
                <a:ea typeface="華康儷楷書" panose="03000509000000000000" pitchFamily="65" charset="-120"/>
              </a:rPr>
              <a:t>EP</a:t>
            </a:r>
            <a:r>
              <a:rPr lang="zh-TW" altLang="zh-TW" sz="2800" b="1" spc="-75" dirty="0">
                <a:latin typeface="Book Antiqua" panose="02040602050305030304" pitchFamily="18" charset="0"/>
                <a:ea typeface="華康儷楷書" panose="03000509000000000000" pitchFamily="65" charset="-120"/>
              </a:rPr>
              <a:t>檔案</a:t>
            </a:r>
            <a:r>
              <a:rPr lang="zh-TW" altLang="en-US" sz="2800" b="1" spc="-75" dirty="0">
                <a:latin typeface="Book Antiqua" panose="02040602050305030304" pitchFamily="18" charset="0"/>
                <a:ea typeface="華康儷楷書" panose="03000509000000000000" pitchFamily="65" charset="-120"/>
              </a:rPr>
              <a:t>傳遞至聯合會或各校後，考生提出</a:t>
            </a:r>
            <a:r>
              <a:rPr lang="zh-TW" altLang="en-US" sz="2800" b="1" spc="-75" dirty="0">
                <a:solidFill>
                  <a:srgbClr val="FF0000"/>
                </a:solidFill>
                <a:latin typeface="Book Antiqua" panose="02040602050305030304" pitchFamily="18" charset="0"/>
                <a:ea typeface="華康儷楷書" panose="03000509000000000000" pitchFamily="65" charset="-120"/>
              </a:rPr>
              <a:t>資料疑義</a:t>
            </a:r>
            <a:r>
              <a:rPr lang="zh-TW" altLang="en-US" sz="2800" b="1" spc="-75" dirty="0">
                <a:latin typeface="Book Antiqua" panose="02040602050305030304" pitchFamily="18" charset="0"/>
                <a:ea typeface="華康儷楷書" panose="03000509000000000000" pitchFamily="65" charset="-120"/>
              </a:rPr>
              <a:t>之處理原則</a:t>
            </a:r>
          </a:p>
        </p:txBody>
      </p:sp>
      <p:cxnSp>
        <p:nvCxnSpPr>
          <p:cNvPr id="16" name="直線接點 15"/>
          <p:cNvCxnSpPr/>
          <p:nvPr/>
        </p:nvCxnSpPr>
        <p:spPr>
          <a:xfrm>
            <a:off x="1461088" y="2850175"/>
            <a:ext cx="0" cy="3026478"/>
          </a:xfrm>
          <a:prstGeom prst="line">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圓角矩形 17"/>
          <p:cNvSpPr/>
          <p:nvPr/>
        </p:nvSpPr>
        <p:spPr>
          <a:xfrm>
            <a:off x="2316622" y="1783304"/>
            <a:ext cx="9571104" cy="408623"/>
          </a:xfrm>
          <a:prstGeom prst="roundRect">
            <a:avLst/>
          </a:prstGeom>
          <a:solidFill>
            <a:schemeClr val="accent1">
              <a:lumMod val="40000"/>
              <a:lumOff val="60000"/>
            </a:schemeClr>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anchor="ctr">
            <a:spAutoFit/>
          </a:bodyPr>
          <a:lstStyle/>
          <a:p>
            <a:pPr marL="214313" indent="-214313" defTabSz="685800">
              <a:buFont typeface="Wingdings" panose="05000000000000000000" pitchFamily="2" charset="2"/>
              <a:buChar char="u"/>
            </a:pPr>
            <a:r>
              <a:rPr lang="zh-TW" altLang="zh-TW" b="1" kern="100" spc="-113"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zh-TW"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至</a:t>
            </a:r>
            <a:r>
              <a:rPr lang="zh-TW" altLang="en-US"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查看系統</a:t>
            </a:r>
            <a:r>
              <a:rPr lang="zh-TW" altLang="zh-TW" u="sng"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查看</a:t>
            </a:r>
            <a:r>
              <a:rPr lang="en-US" altLang="zh-TW"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en-US"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項目</a:t>
            </a:r>
            <a:r>
              <a:rPr lang="zh-TW" altLang="zh-TW"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檔案</a:t>
            </a:r>
            <a:r>
              <a:rPr lang="zh-TW" altLang="en-US" kern="100" spc="-113"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18"/>
          <p:cNvSpPr/>
          <p:nvPr/>
        </p:nvSpPr>
        <p:spPr>
          <a:xfrm>
            <a:off x="977283" y="1576254"/>
            <a:ext cx="1301622" cy="877573"/>
          </a:xfrm>
          <a:prstGeom prst="roundRect">
            <a:avLst/>
          </a:prstGeom>
          <a:solidFill>
            <a:srgbClr val="5353FF"/>
          </a:solidFill>
        </p:spPr>
        <p:txBody>
          <a:bodyPr wrap="square" tIns="27000" bIns="27000">
            <a:spAutoFit/>
          </a:bodyPr>
          <a:lstStyle/>
          <a:p>
            <a:pPr algn="ctr" defTabSz="685800"/>
            <a:r>
              <a:rPr lang="zh-TW" altLang="en-US" sz="2400" b="1" kern="100" spc="-75" dirty="0" smtClean="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查看</a:t>
            </a:r>
            <a:endParaRPr lang="en-US" altLang="zh-TW" sz="2400" b="1" kern="100" spc="-75" dirty="0" smtClean="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a:p>
            <a:pPr algn="ctr" defTabSz="685800"/>
            <a:r>
              <a:rPr lang="zh-TW" altLang="en-US" sz="2400" b="1" kern="100" spc="-75" dirty="0" smtClean="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系統</a:t>
            </a:r>
            <a:endParaRPr lang="zh-TW" altLang="en-US" sz="2400" b="1" kern="100" spc="-75"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矩形 19"/>
          <p:cNvSpPr/>
          <p:nvPr/>
        </p:nvSpPr>
        <p:spPr>
          <a:xfrm>
            <a:off x="2460679" y="2191927"/>
            <a:ext cx="9302562" cy="1077218"/>
          </a:xfrm>
          <a:prstGeom prst="rect">
            <a:avLst/>
          </a:prstGeom>
          <a:solidFill>
            <a:schemeClr val="accent1">
              <a:lumMod val="20000"/>
              <a:lumOff val="80000"/>
            </a:schemeClr>
          </a:solidFill>
        </p:spPr>
        <p:txBody>
          <a:bodyPr wrap="square">
            <a:spAutoFit/>
          </a:bodyPr>
          <a:lstStyle/>
          <a:p>
            <a:pPr defTabSz="685800"/>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處理原則</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p>
          <a:p>
            <a:pPr marL="371475" indent="-214313" algn="just" defTabSz="685800">
              <a:buFont typeface="Wingdings" panose="05000000000000000000" pitchFamily="2" charset="2"/>
              <a:buChar char="Ø"/>
            </a:pP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考生應</a:t>
            </a:r>
            <a:r>
              <a:rPr lang="zh-TW" altLang="en-US" sz="1600" kern="100" spc="-75"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於查看系統開放</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期間，</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檢視</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個人之</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學習歷程檔案</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含修課紀錄、課程學習成果及多元表現</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71475" indent="-214313" defTabSz="685800">
              <a:buFont typeface="Wingdings" panose="05000000000000000000" pitchFamily="2" charset="2"/>
              <a:buChar char="Ø"/>
            </a:pPr>
            <a:r>
              <a:rPr lang="zh-TW" altLang="en-US"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如</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有疑義</a:t>
            </a:r>
            <a:r>
              <a:rPr lang="zh-TW" altLang="en-US"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者，</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於本作業階段</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向就讀</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學校</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提出</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複查，後續</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經考生就讀</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學校</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循程序向</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中央資料庫</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提出</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更正後，</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由</a:t>
            </a:r>
            <a:r>
              <a:rPr lang="zh-TW" altLang="zh-TW" sz="1600" u="sng"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中央資料庫</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將考生更正後的</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學習歷程檔案</a:t>
            </a:r>
            <a:r>
              <a:rPr lang="zh-TW" altLang="en-US" sz="1600" kern="100" spc="-75"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予</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聯合</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會。</a:t>
            </a:r>
            <a:endPar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圓角矩形 21"/>
          <p:cNvSpPr/>
          <p:nvPr/>
        </p:nvSpPr>
        <p:spPr>
          <a:xfrm>
            <a:off x="977283" y="3624372"/>
            <a:ext cx="1301622" cy="877573"/>
          </a:xfrm>
          <a:prstGeom prst="roundRect">
            <a:avLst/>
          </a:prstGeom>
          <a:solidFill>
            <a:schemeClr val="accent2">
              <a:lumMod val="75000"/>
            </a:schemeClr>
          </a:solidFill>
        </p:spPr>
        <p:txBody>
          <a:bodyPr wrap="square" tIns="27000" bIns="27000">
            <a:spAutoFit/>
          </a:bodyPr>
          <a:lstStyle/>
          <a:p>
            <a:pPr algn="ctr" defTabSz="685800"/>
            <a:r>
              <a:rPr lang="en-US" altLang="zh-TW" sz="2400" b="1" kern="100" spc="-75"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EP</a:t>
            </a:r>
            <a:br>
              <a:rPr lang="en-US" altLang="zh-TW" sz="2400" b="1" kern="100" spc="-75"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400" b="1" kern="100" spc="-75" dirty="0">
                <a:solidFill>
                  <a:prstClr val="white"/>
                </a:solidFill>
                <a:latin typeface="Times New Roman" panose="02020603050405020304" pitchFamily="18" charset="0"/>
                <a:ea typeface="標楷體" panose="03000509000000000000" pitchFamily="65" charset="-120"/>
                <a:cs typeface="Times New Roman" panose="02020603050405020304" pitchFamily="18" charset="0"/>
              </a:rPr>
              <a:t>正式版</a:t>
            </a:r>
          </a:p>
        </p:txBody>
      </p:sp>
      <p:sp>
        <p:nvSpPr>
          <p:cNvPr id="23" name="矩形 22"/>
          <p:cNvSpPr/>
          <p:nvPr/>
        </p:nvSpPr>
        <p:spPr>
          <a:xfrm>
            <a:off x="2467194" y="4156838"/>
            <a:ext cx="9302562" cy="1323439"/>
          </a:xfrm>
          <a:prstGeom prst="rect">
            <a:avLst/>
          </a:prstGeom>
          <a:solidFill>
            <a:schemeClr val="accent2">
              <a:lumMod val="20000"/>
              <a:lumOff val="80000"/>
            </a:schemeClr>
          </a:solidFill>
        </p:spPr>
        <p:txBody>
          <a:bodyPr wrap="square">
            <a:spAutoFit/>
          </a:bodyPr>
          <a:lstStyle/>
          <a:p>
            <a:pPr defTabSz="685800"/>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處理原則</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p>
          <a:p>
            <a:pPr marL="371475" indent="-214313" defTabSz="685800">
              <a:buFont typeface="Wingdings" panose="05000000000000000000" pitchFamily="2" charset="2"/>
              <a:buChar char="Ø"/>
            </a:pP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考生得於</a:t>
            </a:r>
            <a:r>
              <a:rPr lang="zh-TW" altLang="en-US"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正式版</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作業時，決定是否使用其就學期間之</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學習歷程</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檔案資料。</a:t>
            </a:r>
            <a:endPar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71475" indent="-214313" algn="just" defTabSz="685800">
              <a:buFont typeface="Wingdings" panose="05000000000000000000" pitchFamily="2" charset="2"/>
              <a:buChar char="Ø"/>
            </a:pP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考生須於該校系科</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、學程</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繳交</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審查資料</a:t>
            </a:r>
            <a:r>
              <a:rPr lang="zh-TW" altLang="zh-TW" sz="1600" b="1"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截止日前</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，完成該校系科</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、學程審查資料</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上傳</a:t>
            </a:r>
            <a:r>
              <a:rPr lang="en-US"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或勾選</a:t>
            </a:r>
            <a:r>
              <a:rPr lang="en-US"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作業並完成確認。</a:t>
            </a:r>
            <a:endPar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371475" indent="-214313" defTabSz="685800">
              <a:buFont typeface="Wingdings" panose="05000000000000000000" pitchFamily="2" charset="2"/>
              <a:buChar char="Ø"/>
            </a:pPr>
            <a:r>
              <a:rPr lang="zh-TW" altLang="en-US"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上傳</a:t>
            </a:r>
            <a:r>
              <a:rPr lang="en-US"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或勾選</a:t>
            </a:r>
            <a:r>
              <a:rPr lang="en-US" altLang="zh-TW" sz="16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kern="100" spc="-75"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備審資料一經確認後，即不得以任何理由要求修改，考生須審慎檢視上傳資料後再行確認。</a:t>
            </a:r>
          </a:p>
        </p:txBody>
      </p:sp>
      <p:sp>
        <p:nvSpPr>
          <p:cNvPr id="24" name="圓角矩形 23"/>
          <p:cNvSpPr/>
          <p:nvPr/>
        </p:nvSpPr>
        <p:spPr>
          <a:xfrm>
            <a:off x="2332922" y="3822939"/>
            <a:ext cx="9571103" cy="408623"/>
          </a:xfrm>
          <a:prstGeom prst="roundRect">
            <a:avLst/>
          </a:prstGeom>
          <a:solidFill>
            <a:schemeClr val="accent2">
              <a:lumMod val="40000"/>
              <a:lumOff val="60000"/>
            </a:schemeClr>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anchor="ctr">
            <a:spAutoFit/>
          </a:bodyPr>
          <a:lstStyle/>
          <a:p>
            <a:pPr marL="214313" indent="-214313" algn="just" defTabSz="685800">
              <a:buFont typeface="Wingdings" panose="05000000000000000000" pitchFamily="2" charset="2"/>
              <a:buChar char="u"/>
            </a:pPr>
            <a:r>
              <a:rPr lang="zh-TW" altLang="zh-TW" b="1" kern="100" spc="-113"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zh-TW" kern="0" spc="-113" dirty="0">
                <a:solidFill>
                  <a:prstClr val="black"/>
                </a:solidFill>
                <a:latin typeface="Times New Roman" panose="02020603050405020304" pitchFamily="18" charset="0"/>
                <a:ea typeface="標楷體" panose="03000509000000000000" pitchFamily="65" charset="-120"/>
              </a:rPr>
              <a:t>至</a:t>
            </a:r>
            <a:r>
              <a:rPr lang="zh-TW" altLang="en-US"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二階</a:t>
            </a:r>
            <a:r>
              <a:rPr lang="zh-TW" altLang="zh-TW" kern="0" spc="-113" dirty="0">
                <a:solidFill>
                  <a:prstClr val="black"/>
                </a:solidFill>
                <a:latin typeface="Times New Roman" panose="02020603050405020304" pitchFamily="18" charset="0"/>
                <a:ea typeface="標楷體" panose="03000509000000000000" pitchFamily="65" charset="-120"/>
              </a:rPr>
              <a:t>系統</a:t>
            </a:r>
            <a:r>
              <a:rPr lang="zh-TW" altLang="en-US" b="1" kern="0" spc="-113" dirty="0">
                <a:solidFill>
                  <a:srgbClr val="FF0000"/>
                </a:solidFill>
                <a:latin typeface="Times New Roman" panose="02020603050405020304" pitchFamily="18" charset="0"/>
                <a:ea typeface="標楷體" panose="03000509000000000000" pitchFamily="65" charset="-120"/>
              </a:rPr>
              <a:t>正式版</a:t>
            </a:r>
            <a:r>
              <a:rPr lang="zh-TW" altLang="en-US" kern="0" spc="-113" dirty="0">
                <a:solidFill>
                  <a:prstClr val="black"/>
                </a:solidFill>
                <a:latin typeface="Times New Roman" panose="02020603050405020304" pitchFamily="18" charset="0"/>
                <a:ea typeface="標楷體" panose="03000509000000000000" pitchFamily="65" charset="-120"/>
              </a:rPr>
              <a:t>依各報名校系，</a:t>
            </a:r>
            <a:r>
              <a:rPr lang="zh-TW" altLang="zh-TW" u="sng"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查看</a:t>
            </a:r>
            <a:r>
              <a:rPr lang="zh-TW" altLang="en-US" u="sng"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u="sng"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勾選</a:t>
            </a:r>
            <a:r>
              <a:rPr lang="en-US" altLang="zh-TW"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en-US"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項目，含</a:t>
            </a:r>
            <a:r>
              <a:rPr lang="zh-TW" altLang="en-US" b="1" kern="0" spc="-113" dirty="0">
                <a:solidFill>
                  <a:srgbClr val="FF0000"/>
                </a:solidFill>
                <a:latin typeface="Times New Roman" panose="02020603050405020304" pitchFamily="18" charset="0"/>
                <a:ea typeface="標楷體" panose="03000509000000000000" pitchFamily="65" charset="-120"/>
              </a:rPr>
              <a:t>自行上傳</a:t>
            </a:r>
            <a:r>
              <a:rPr lang="en-US" altLang="zh-TW"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PDF</a:t>
            </a:r>
            <a:r>
              <a:rPr lang="zh-TW" altLang="zh-TW"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檔案</a:t>
            </a:r>
            <a:r>
              <a:rPr lang="zh-TW" altLang="en-US"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kern="100" spc="-113"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矩形 25"/>
          <p:cNvSpPr/>
          <p:nvPr/>
        </p:nvSpPr>
        <p:spPr>
          <a:xfrm>
            <a:off x="939566" y="5581311"/>
            <a:ext cx="11005449" cy="307777"/>
          </a:xfrm>
          <a:prstGeom prst="rect">
            <a:avLst/>
          </a:prstGeom>
          <a:solidFill>
            <a:schemeClr val="accent4">
              <a:lumMod val="20000"/>
              <a:lumOff val="80000"/>
            </a:schemeClr>
          </a:solidFill>
        </p:spPr>
        <p:txBody>
          <a:bodyPr wrap="square" anchor="ctr">
            <a:spAutoFit/>
          </a:bodyPr>
          <a:lstStyle/>
          <a:p>
            <a:pPr marL="214313" indent="-214313" defTabSz="685800">
              <a:buFont typeface="Wingdings" panose="05000000000000000000" pitchFamily="2" charset="2"/>
              <a:buChar char="u"/>
            </a:pP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未依</a:t>
            </a: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前項所提</a:t>
            </a:r>
            <a:r>
              <a:rPr lang="zh-TW" altLang="zh-TW" sz="1400" u="sng"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規定期限</a:t>
            </a:r>
            <a:r>
              <a:rPr lang="zh-TW" altLang="en-US" sz="1400" u="sng"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內</a:t>
            </a: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向就讀學校提出</a:t>
            </a:r>
            <a:r>
              <a:rPr lang="en-US"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學習歷程</a:t>
            </a: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資料異議時</a:t>
            </a:r>
            <a:r>
              <a:rPr lang="zh-TW"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，視</a:t>
            </a: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同已依前項流程確認各階段</a:t>
            </a:r>
            <a:r>
              <a:rPr lang="en-US"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EP</a:t>
            </a:r>
            <a:r>
              <a:rPr lang="zh-TW" altLang="en-US"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資料。</a:t>
            </a:r>
            <a:endParaRPr lang="en-US" altLang="zh-TW" sz="1400" kern="100" spc="-75"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5" name="直線接點 24"/>
          <p:cNvCxnSpPr/>
          <p:nvPr/>
        </p:nvCxnSpPr>
        <p:spPr>
          <a:xfrm>
            <a:off x="993156" y="3483873"/>
            <a:ext cx="1089457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939566" y="1432516"/>
            <a:ext cx="11005449" cy="413636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600" spc="-75">
              <a:solidFill>
                <a:prstClr val="white"/>
              </a:solidFill>
              <a:latin typeface="Calibri" panose="020F0502020204030204"/>
              <a:ea typeface="新細明體" panose="02020500000000000000" pitchFamily="18" charset="-120"/>
            </a:endParaRPr>
          </a:p>
        </p:txBody>
      </p:sp>
      <p:sp>
        <p:nvSpPr>
          <p:cNvPr id="14" name="矩形 13">
            <a:extLst>
              <a:ext uri="{FF2B5EF4-FFF2-40B4-BE49-F238E27FC236}">
                <a16:creationId xmlns:a16="http://schemas.microsoft.com/office/drawing/2014/main" id="{FEF84737-65F1-4AC8-8C59-E64D2C33A2A0}"/>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spTree>
    <p:extLst>
      <p:ext uri="{BB962C8B-B14F-4D97-AF65-F5344CB8AC3E}">
        <p14:creationId xmlns:p14="http://schemas.microsoft.com/office/powerpoint/2010/main" val="340456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997" y="782386"/>
            <a:ext cx="10098148" cy="55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圓角矩形 9"/>
          <p:cNvSpPr/>
          <p:nvPr/>
        </p:nvSpPr>
        <p:spPr>
          <a:xfrm>
            <a:off x="4337954" y="1812165"/>
            <a:ext cx="582265" cy="297554"/>
          </a:xfrm>
          <a:prstGeom prst="roundRect">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18</a:t>
            </a:r>
            <a:r>
              <a:rPr lang="zh-TW" altLang="en-US" sz="1200" b="1" dirty="0">
                <a:latin typeface="華康儷楷書" panose="03000509000000000000" pitchFamily="65" charset="-120"/>
                <a:ea typeface="華康儷楷書" panose="03000509000000000000" pitchFamily="65" charset="-120"/>
              </a:rPr>
              <a:t>件</a:t>
            </a:r>
          </a:p>
        </p:txBody>
      </p:sp>
      <p:sp>
        <p:nvSpPr>
          <p:cNvPr id="11" name="圓角矩形 10"/>
          <p:cNvSpPr/>
          <p:nvPr/>
        </p:nvSpPr>
        <p:spPr>
          <a:xfrm>
            <a:off x="8588868" y="1812164"/>
            <a:ext cx="582265" cy="297554"/>
          </a:xfrm>
          <a:prstGeom prst="roundRect">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30</a:t>
            </a:r>
            <a:r>
              <a:rPr lang="zh-TW" altLang="en-US" sz="1200" b="1" dirty="0">
                <a:latin typeface="華康儷楷書" panose="03000509000000000000" pitchFamily="65" charset="-120"/>
                <a:ea typeface="華康儷楷書" panose="03000509000000000000" pitchFamily="65" charset="-120"/>
              </a:rPr>
              <a:t>件</a:t>
            </a:r>
          </a:p>
        </p:txBody>
      </p:sp>
      <p:sp>
        <p:nvSpPr>
          <p:cNvPr id="12" name="圓角矩形 11"/>
          <p:cNvSpPr/>
          <p:nvPr/>
        </p:nvSpPr>
        <p:spPr>
          <a:xfrm>
            <a:off x="3846497" y="3261086"/>
            <a:ext cx="529332" cy="297554"/>
          </a:xfrm>
          <a:prstGeom prst="roundRect">
            <a:avLst/>
          </a:prstGeom>
          <a:solidFill>
            <a:srgbClr val="000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6</a:t>
            </a:r>
            <a:r>
              <a:rPr lang="zh-TW" altLang="en-US" sz="1200" dirty="0">
                <a:latin typeface="華康儷楷書" panose="03000509000000000000" pitchFamily="65" charset="-120"/>
                <a:ea typeface="華康儷楷書" panose="03000509000000000000" pitchFamily="65" charset="-120"/>
              </a:rPr>
              <a:t>件</a:t>
            </a:r>
          </a:p>
        </p:txBody>
      </p:sp>
      <p:sp>
        <p:nvSpPr>
          <p:cNvPr id="13" name="圓角矩形 12"/>
          <p:cNvSpPr/>
          <p:nvPr/>
        </p:nvSpPr>
        <p:spPr>
          <a:xfrm>
            <a:off x="3795359" y="4381321"/>
            <a:ext cx="529332" cy="297554"/>
          </a:xfrm>
          <a:prstGeom prst="roundRect">
            <a:avLst/>
          </a:prstGeom>
          <a:solidFill>
            <a:srgbClr val="000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3</a:t>
            </a:r>
            <a:r>
              <a:rPr lang="zh-TW" altLang="en-US" sz="1200" dirty="0">
                <a:latin typeface="華康儷楷書" panose="03000509000000000000" pitchFamily="65" charset="-120"/>
                <a:ea typeface="華康儷楷書" panose="03000509000000000000" pitchFamily="65" charset="-120"/>
              </a:rPr>
              <a:t>件</a:t>
            </a:r>
          </a:p>
        </p:txBody>
      </p:sp>
      <p:sp>
        <p:nvSpPr>
          <p:cNvPr id="14" name="圓角矩形 13"/>
          <p:cNvSpPr/>
          <p:nvPr/>
        </p:nvSpPr>
        <p:spPr>
          <a:xfrm>
            <a:off x="3795359" y="5793433"/>
            <a:ext cx="529332" cy="297554"/>
          </a:xfrm>
          <a:prstGeom prst="roundRect">
            <a:avLst/>
          </a:pr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6</a:t>
            </a:r>
            <a:r>
              <a:rPr lang="zh-TW" altLang="en-US" sz="1200" dirty="0">
                <a:latin typeface="華康儷楷書" panose="03000509000000000000" pitchFamily="65" charset="-120"/>
                <a:ea typeface="華康儷楷書" panose="03000509000000000000" pitchFamily="65" charset="-120"/>
              </a:rPr>
              <a:t>件</a:t>
            </a:r>
          </a:p>
        </p:txBody>
      </p:sp>
      <p:sp>
        <p:nvSpPr>
          <p:cNvPr id="15" name="圓角矩形 14"/>
          <p:cNvSpPr/>
          <p:nvPr/>
        </p:nvSpPr>
        <p:spPr>
          <a:xfrm>
            <a:off x="8140385" y="3825074"/>
            <a:ext cx="700055" cy="297554"/>
          </a:xfrm>
          <a:prstGeom prst="roundRect">
            <a:avLst/>
          </a:prstGeom>
          <a:solidFill>
            <a:srgbClr val="000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10</a:t>
            </a:r>
            <a:r>
              <a:rPr lang="zh-TW" altLang="en-US" sz="1200" dirty="0">
                <a:latin typeface="華康儷楷書" panose="03000509000000000000" pitchFamily="65" charset="-120"/>
                <a:ea typeface="華康儷楷書" panose="03000509000000000000" pitchFamily="65" charset="-120"/>
              </a:rPr>
              <a:t>件</a:t>
            </a:r>
          </a:p>
        </p:txBody>
      </p:sp>
      <p:sp>
        <p:nvSpPr>
          <p:cNvPr id="20" name="圓角矩形 19"/>
          <p:cNvSpPr/>
          <p:nvPr/>
        </p:nvSpPr>
        <p:spPr>
          <a:xfrm>
            <a:off x="8171627" y="5774580"/>
            <a:ext cx="672075" cy="297554"/>
          </a:xfrm>
          <a:prstGeom prst="roundRect">
            <a:avLst/>
          </a:pr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sz="2200" b="1" dirty="0">
                <a:latin typeface="Book Antiqua" panose="02040602050305030304" pitchFamily="18" charset="0"/>
              </a:rPr>
              <a:t>10</a:t>
            </a:r>
            <a:r>
              <a:rPr lang="zh-TW" altLang="en-US" sz="1200" dirty="0">
                <a:latin typeface="華康儷楷書" panose="03000509000000000000" pitchFamily="65" charset="-120"/>
                <a:ea typeface="華康儷楷書" panose="03000509000000000000" pitchFamily="65" charset="-120"/>
              </a:rPr>
              <a:t>件</a:t>
            </a:r>
          </a:p>
        </p:txBody>
      </p:sp>
      <p:sp>
        <p:nvSpPr>
          <p:cNvPr id="22" name="矩形 21"/>
          <p:cNvSpPr/>
          <p:nvPr/>
        </p:nvSpPr>
        <p:spPr>
          <a:xfrm>
            <a:off x="1" y="166693"/>
            <a:ext cx="12192000" cy="480131"/>
          </a:xfrm>
          <a:prstGeom prst="rect">
            <a:avLst/>
          </a:prstGeom>
          <a:noFill/>
        </p:spPr>
        <p:txBody>
          <a:bodyPr vert="horz" lIns="91440" tIns="45720" rIns="91440" bIns="45720" rtlCol="0" anchor="ctr">
            <a:normAutofit/>
          </a:bodyPr>
          <a:lstStyle/>
          <a:p>
            <a:pPr marL="457200" indent="-457200" algn="ctr">
              <a:lnSpc>
                <a:spcPct val="90000"/>
              </a:lnSpc>
              <a:spcBef>
                <a:spcPct val="0"/>
              </a:spcBef>
              <a:buFont typeface="Wingdings" panose="05000000000000000000" pitchFamily="2" charset="2"/>
              <a:buChar char="u"/>
            </a:pPr>
            <a:r>
              <a:rPr lang="en-US" altLang="zh-TW" sz="2800" b="1" spc="-100" dirty="0" smtClean="0">
                <a:latin typeface="Book Antiqua" panose="02040602050305030304" pitchFamily="18" charset="0"/>
                <a:ea typeface="華康儷楷書" panose="03000509000000000000" pitchFamily="65" charset="-120"/>
                <a:cs typeface="+mj-cs"/>
              </a:rPr>
              <a:t>112</a:t>
            </a:r>
            <a:r>
              <a:rPr lang="zh-TW" altLang="en-US" sz="2800" b="1" spc="-100" dirty="0" smtClean="0">
                <a:latin typeface="Book Antiqua" panose="02040602050305030304" pitchFamily="18" charset="0"/>
                <a:ea typeface="華康儷楷書" panose="03000509000000000000" pitchFamily="65" charset="-120"/>
                <a:cs typeface="+mj-cs"/>
              </a:rPr>
              <a:t>學年</a:t>
            </a:r>
            <a:r>
              <a:rPr lang="zh-TW" altLang="en-US" sz="2800" b="1" spc="-100" dirty="0">
                <a:latin typeface="Book Antiqua" panose="02040602050305030304" pitchFamily="18" charset="0"/>
                <a:ea typeface="華康儷楷書" panose="03000509000000000000" pitchFamily="65" charset="-120"/>
                <a:cs typeface="+mj-cs"/>
              </a:rPr>
              <a:t>度招生科技校院採計</a:t>
            </a:r>
            <a:r>
              <a:rPr lang="zh-TW" altLang="zh-TW" sz="2800" b="1" spc="-100" dirty="0">
                <a:latin typeface="Book Antiqua" panose="02040602050305030304" pitchFamily="18" charset="0"/>
                <a:ea typeface="華康儷楷書" panose="03000509000000000000" pitchFamily="65" charset="-120"/>
                <a:cs typeface="+mj-cs"/>
              </a:rPr>
              <a:t>學習歷程檔案</a:t>
            </a:r>
            <a:r>
              <a:rPr lang="en-US" altLang="zh-TW" sz="2800" b="1" spc="-100" dirty="0">
                <a:latin typeface="Book Antiqua" panose="02040602050305030304" pitchFamily="18" charset="0"/>
                <a:ea typeface="華康儷楷書" panose="03000509000000000000" pitchFamily="65" charset="-120"/>
              </a:rPr>
              <a:t>EP</a:t>
            </a:r>
            <a:r>
              <a:rPr lang="zh-TW" altLang="en-US" sz="2800" b="1" spc="-100" dirty="0">
                <a:latin typeface="Book Antiqua" panose="02040602050305030304" pitchFamily="18" charset="0"/>
                <a:ea typeface="華康儷楷書" panose="03000509000000000000" pitchFamily="65" charset="-120"/>
                <a:cs typeface="+mj-cs"/>
              </a:rPr>
              <a:t>項目</a:t>
            </a:r>
            <a:r>
              <a:rPr lang="zh-TW" altLang="zh-TW" sz="2800" b="1" spc="-100" dirty="0">
                <a:solidFill>
                  <a:srgbClr val="FF0000"/>
                </a:solidFill>
                <a:latin typeface="Book Antiqua" panose="02040602050305030304" pitchFamily="18" charset="0"/>
                <a:ea typeface="華康儷楷書" panose="03000509000000000000" pitchFamily="65" charset="-120"/>
                <a:cs typeface="+mj-cs"/>
              </a:rPr>
              <a:t>件數</a:t>
            </a:r>
            <a:r>
              <a:rPr lang="zh-TW" altLang="en-US" sz="2800" b="1" spc="-100" dirty="0">
                <a:solidFill>
                  <a:srgbClr val="FF0000"/>
                </a:solidFill>
                <a:latin typeface="Book Antiqua" panose="02040602050305030304" pitchFamily="18" charset="0"/>
                <a:ea typeface="華康儷楷書" panose="03000509000000000000" pitchFamily="65" charset="-120"/>
                <a:cs typeface="+mj-cs"/>
              </a:rPr>
              <a:t>上限</a:t>
            </a:r>
          </a:p>
        </p:txBody>
      </p:sp>
      <p:sp>
        <p:nvSpPr>
          <p:cNvPr id="28" name="矩形 27"/>
          <p:cNvSpPr/>
          <p:nvPr/>
        </p:nvSpPr>
        <p:spPr>
          <a:xfrm>
            <a:off x="1889598" y="6185042"/>
            <a:ext cx="1530401" cy="400110"/>
          </a:xfrm>
          <a:prstGeom prst="rect">
            <a:avLst/>
          </a:prstGeom>
          <a:noFill/>
        </p:spPr>
        <p:txBody>
          <a:bodyPr wrap="none" lIns="72000" tIns="0" rIns="72000" bIns="0">
            <a:spAutoFit/>
          </a:bodyPr>
          <a:lstStyle/>
          <a:p>
            <a:pPr algn="ctr"/>
            <a:r>
              <a:rPr lang="zh-TW" altLang="en-US" sz="2600" b="1" spc="100" dirty="0">
                <a:solidFill>
                  <a:schemeClr val="bg1"/>
                </a:solidFill>
                <a:latin typeface="華康儷楷書" panose="03000509000000000000" pitchFamily="65" charset="-120"/>
                <a:ea typeface="華康儷楷書" panose="03000509000000000000" pitchFamily="65" charset="-120"/>
              </a:rPr>
              <a:t>四技申請</a:t>
            </a:r>
          </a:p>
        </p:txBody>
      </p:sp>
      <p:sp>
        <p:nvSpPr>
          <p:cNvPr id="29" name="矩形 28"/>
          <p:cNvSpPr/>
          <p:nvPr/>
        </p:nvSpPr>
        <p:spPr>
          <a:xfrm>
            <a:off x="6852375" y="6185042"/>
            <a:ext cx="1530401" cy="400110"/>
          </a:xfrm>
          <a:prstGeom prst="rect">
            <a:avLst/>
          </a:prstGeom>
          <a:noFill/>
        </p:spPr>
        <p:txBody>
          <a:bodyPr wrap="none" lIns="72000" tIns="0" rIns="72000" bIns="0">
            <a:spAutoFit/>
          </a:bodyPr>
          <a:lstStyle/>
          <a:p>
            <a:pPr algn="ctr"/>
            <a:r>
              <a:rPr lang="zh-TW" altLang="en-US" sz="2600" b="1" spc="100" dirty="0">
                <a:solidFill>
                  <a:schemeClr val="bg1"/>
                </a:solidFill>
                <a:latin typeface="華康儷楷書" panose="03000509000000000000" pitchFamily="65" charset="-120"/>
                <a:ea typeface="華康儷楷書" panose="03000509000000000000" pitchFamily="65" charset="-120"/>
              </a:rPr>
              <a:t>甄選入學</a:t>
            </a:r>
          </a:p>
        </p:txBody>
      </p:sp>
      <p:sp>
        <p:nvSpPr>
          <p:cNvPr id="2" name="矩形 1"/>
          <p:cNvSpPr/>
          <p:nvPr/>
        </p:nvSpPr>
        <p:spPr>
          <a:xfrm>
            <a:off x="4998720" y="2799883"/>
            <a:ext cx="2004060" cy="135221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4998720" y="4251162"/>
            <a:ext cx="2004060" cy="106332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p:cNvSpPr/>
          <p:nvPr/>
        </p:nvSpPr>
        <p:spPr>
          <a:xfrm>
            <a:off x="9105901" y="2799883"/>
            <a:ext cx="2130510" cy="19711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9105901" y="4872589"/>
            <a:ext cx="2130510" cy="7695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2945609" y="4828542"/>
            <a:ext cx="1988700" cy="595923"/>
          </a:xfrm>
          <a:prstGeom prst="rect">
            <a:avLst/>
          </a:prstGeom>
          <a:solidFill>
            <a:schemeClr val="bg1"/>
          </a:solidFill>
        </p:spPr>
        <p:txBody>
          <a:bodyPr wrap="square" lIns="0" tIns="36000" rIns="0" bIns="36000">
            <a:spAutoFit/>
          </a:bodyPr>
          <a:lstStyle/>
          <a:p>
            <a:r>
              <a:rPr lang="zh-TW" altLang="en-US" sz="1700" b="1" dirty="0">
                <a:latin typeface="華康儷楷書" panose="03000509000000000000" pitchFamily="65" charset="-120"/>
                <a:ea typeface="華康儷楷書" panose="03000509000000000000" pitchFamily="65" charset="-120"/>
              </a:rPr>
              <a:t>具學分數之課程實作</a:t>
            </a:r>
            <a:r>
              <a:rPr lang="en-US" altLang="zh-TW" sz="1700" b="1" dirty="0">
                <a:latin typeface="華康儷楷書" panose="03000509000000000000" pitchFamily="65" charset="-120"/>
                <a:ea typeface="華康儷楷書" panose="03000509000000000000" pitchFamily="65" charset="-120"/>
              </a:rPr>
              <a:t/>
            </a:r>
            <a:br>
              <a:rPr lang="en-US" altLang="zh-TW" sz="1700" b="1" dirty="0">
                <a:latin typeface="華康儷楷書" panose="03000509000000000000" pitchFamily="65" charset="-120"/>
                <a:ea typeface="華康儷楷書" panose="03000509000000000000" pitchFamily="65" charset="-120"/>
              </a:rPr>
            </a:br>
            <a:r>
              <a:rPr lang="zh-TW" altLang="en-US" sz="1700" b="1" dirty="0">
                <a:latin typeface="華康儷楷書" panose="03000509000000000000" pitchFamily="65" charset="-120"/>
                <a:ea typeface="華康儷楷書" panose="03000509000000000000" pitchFamily="65" charset="-120"/>
              </a:rPr>
              <a:t>、作品或書面報告</a:t>
            </a:r>
            <a:endParaRPr lang="zh-TW" altLang="en-US" sz="17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2685" y="4388442"/>
            <a:ext cx="351127" cy="334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3469" y="5248979"/>
            <a:ext cx="351127" cy="334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五角星形 32"/>
          <p:cNvSpPr/>
          <p:nvPr/>
        </p:nvSpPr>
        <p:spPr>
          <a:xfrm>
            <a:off x="2787926" y="1374910"/>
            <a:ext cx="341971" cy="341971"/>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solidFill>
                  <a:schemeClr val="bg1"/>
                </a:solidFill>
              </a:rPr>
              <a:t>B</a:t>
            </a:r>
            <a:endParaRPr lang="zh-TW" altLang="en-US" sz="1400" b="1" dirty="0">
              <a:solidFill>
                <a:schemeClr val="bg1"/>
              </a:solidFill>
            </a:endParaRPr>
          </a:p>
        </p:txBody>
      </p:sp>
      <p:sp>
        <p:nvSpPr>
          <p:cNvPr id="34" name="五角星形 33"/>
          <p:cNvSpPr/>
          <p:nvPr/>
        </p:nvSpPr>
        <p:spPr>
          <a:xfrm>
            <a:off x="5243245" y="1767747"/>
            <a:ext cx="341971" cy="341971"/>
          </a:xfrm>
          <a:prstGeom prst="star5">
            <a:avLst/>
          </a:prstGeom>
          <a:solidFill>
            <a:schemeClr val="tx1">
              <a:lumMod val="75000"/>
              <a:lumOff val="25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solidFill>
                  <a:schemeClr val="bg1"/>
                </a:solidFill>
              </a:rPr>
              <a:t>A</a:t>
            </a:r>
            <a:endParaRPr lang="zh-TW" altLang="en-US" sz="1400" b="1" dirty="0">
              <a:solidFill>
                <a:schemeClr val="bg1"/>
              </a:solidFill>
            </a:endParaRPr>
          </a:p>
        </p:txBody>
      </p:sp>
      <p:sp>
        <p:nvSpPr>
          <p:cNvPr id="35" name="五角星形 34"/>
          <p:cNvSpPr/>
          <p:nvPr/>
        </p:nvSpPr>
        <p:spPr>
          <a:xfrm>
            <a:off x="7293026" y="1374910"/>
            <a:ext cx="341971" cy="341971"/>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solidFill>
                  <a:schemeClr val="bg1"/>
                </a:solidFill>
              </a:rPr>
              <a:t>C</a:t>
            </a:r>
            <a:endParaRPr lang="zh-TW" altLang="en-US" sz="1400" b="1" dirty="0">
              <a:solidFill>
                <a:schemeClr val="bg1"/>
              </a:solidFill>
            </a:endParaRPr>
          </a:p>
        </p:txBody>
      </p:sp>
      <p:sp>
        <p:nvSpPr>
          <p:cNvPr id="16" name="投影片編號版面配置區 15"/>
          <p:cNvSpPr>
            <a:spLocks noGrp="1"/>
          </p:cNvSpPr>
          <p:nvPr>
            <p:ph type="sldNum" sz="quarter" idx="12"/>
          </p:nvPr>
        </p:nvSpPr>
        <p:spPr/>
        <p:txBody>
          <a:bodyPr/>
          <a:lstStyle/>
          <a:p>
            <a:fld id="{BFD9D296-0923-4B30-8558-81C121D8C7E7}" type="slidenum">
              <a:rPr lang="zh-TW" altLang="en-US" smtClean="0"/>
              <a:pPr/>
              <a:t>4</a:t>
            </a:fld>
            <a:endParaRPr lang="zh-TW" altLang="en-US" dirty="0"/>
          </a:p>
        </p:txBody>
      </p:sp>
      <p:sp>
        <p:nvSpPr>
          <p:cNvPr id="32" name="矩形 31"/>
          <p:cNvSpPr/>
          <p:nvPr/>
        </p:nvSpPr>
        <p:spPr>
          <a:xfrm>
            <a:off x="1325782" y="3009753"/>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甄選入學</a:t>
            </a:r>
          </a:p>
        </p:txBody>
      </p:sp>
      <p:sp>
        <p:nvSpPr>
          <p:cNvPr id="37" name="矩形 36"/>
          <p:cNvSpPr/>
          <p:nvPr/>
        </p:nvSpPr>
        <p:spPr>
          <a:xfrm>
            <a:off x="1325782" y="3527308"/>
            <a:ext cx="1313180" cy="430887"/>
          </a:xfrm>
          <a:prstGeom prst="rect">
            <a:avLst/>
          </a:prstGeom>
          <a:solidFill>
            <a:srgbClr val="0000FF"/>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技優甄審</a:t>
            </a:r>
          </a:p>
        </p:txBody>
      </p:sp>
      <p:sp>
        <p:nvSpPr>
          <p:cNvPr id="38" name="矩形 37"/>
          <p:cNvSpPr/>
          <p:nvPr/>
        </p:nvSpPr>
        <p:spPr>
          <a:xfrm>
            <a:off x="1325782" y="4972489"/>
            <a:ext cx="1313181" cy="430887"/>
          </a:xfrm>
          <a:prstGeom prst="rect">
            <a:avLst/>
          </a:prstGeom>
          <a:solidFill>
            <a:srgbClr val="008000"/>
          </a:solidFill>
        </p:spPr>
        <p:txBody>
          <a:bodyPr wrap="none">
            <a:spAutoFit/>
          </a:bodyPr>
          <a:lstStyle/>
          <a:p>
            <a:pPr algn="ctr"/>
            <a:r>
              <a:rPr lang="zh-TW" altLang="en-US" sz="2200" b="1" dirty="0">
                <a:solidFill>
                  <a:schemeClr val="bg1"/>
                </a:solidFill>
                <a:latin typeface="華康儷楷書" panose="03000509000000000000" pitchFamily="65" charset="-120"/>
                <a:ea typeface="華康儷楷書" panose="03000509000000000000" pitchFamily="65" charset="-120"/>
              </a:rPr>
              <a:t>四技申請</a:t>
            </a:r>
          </a:p>
        </p:txBody>
      </p:sp>
      <p:cxnSp>
        <p:nvCxnSpPr>
          <p:cNvPr id="18" name="直線接點 17"/>
          <p:cNvCxnSpPr/>
          <p:nvPr/>
        </p:nvCxnSpPr>
        <p:spPr>
          <a:xfrm>
            <a:off x="1268632" y="4782822"/>
            <a:ext cx="3730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9171133" y="1455576"/>
            <a:ext cx="1978949" cy="69640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9376114" y="1882358"/>
            <a:ext cx="595035" cy="307776"/>
          </a:xfrm>
          <a:prstGeom prst="rect">
            <a:avLst/>
          </a:prstGeom>
          <a:solidFill>
            <a:schemeClr val="accent4">
              <a:lumMod val="20000"/>
              <a:lumOff val="80000"/>
            </a:schemeClr>
          </a:solidFill>
        </p:spPr>
        <p:txBody>
          <a:bodyPr wrap="non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其他</a:t>
            </a:r>
          </a:p>
        </p:txBody>
      </p:sp>
      <p:sp>
        <p:nvSpPr>
          <p:cNvPr id="43" name="矩形 42"/>
          <p:cNvSpPr/>
          <p:nvPr/>
        </p:nvSpPr>
        <p:spPr>
          <a:xfrm>
            <a:off x="9376114" y="1637574"/>
            <a:ext cx="1826141" cy="307776"/>
          </a:xfrm>
          <a:prstGeom prst="rect">
            <a:avLst/>
          </a:prstGeom>
          <a:solidFill>
            <a:schemeClr val="accent4">
              <a:lumMod val="20000"/>
              <a:lumOff val="80000"/>
            </a:schemeClr>
          </a:solidFill>
        </p:spPr>
        <p:txBody>
          <a:bodyPr wrap="non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多元表現綜整心得</a:t>
            </a:r>
          </a:p>
        </p:txBody>
      </p:sp>
      <p:sp>
        <p:nvSpPr>
          <p:cNvPr id="44" name="矩形 43"/>
          <p:cNvSpPr/>
          <p:nvPr/>
        </p:nvSpPr>
        <p:spPr>
          <a:xfrm>
            <a:off x="9376114" y="1392790"/>
            <a:ext cx="1415772" cy="307776"/>
          </a:xfrm>
          <a:prstGeom prst="rect">
            <a:avLst/>
          </a:prstGeom>
          <a:solidFill>
            <a:schemeClr val="accent4">
              <a:lumMod val="20000"/>
              <a:lumOff val="80000"/>
            </a:schemeClr>
          </a:solidFill>
        </p:spPr>
        <p:txBody>
          <a:bodyPr wrap="non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學習歷程自述</a:t>
            </a:r>
          </a:p>
        </p:txBody>
      </p:sp>
      <p:sp>
        <p:nvSpPr>
          <p:cNvPr id="36" name="五角星形 35"/>
          <p:cNvSpPr/>
          <p:nvPr/>
        </p:nvSpPr>
        <p:spPr>
          <a:xfrm>
            <a:off x="9124309" y="1358949"/>
            <a:ext cx="341971" cy="341971"/>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a:solidFill>
                  <a:schemeClr val="bg1"/>
                </a:solidFill>
              </a:rPr>
              <a:t>D</a:t>
            </a:r>
            <a:endParaRPr lang="zh-TW" altLang="en-US" sz="1400" b="1" dirty="0">
              <a:solidFill>
                <a:schemeClr val="bg1"/>
              </a:solidFill>
            </a:endParaRPr>
          </a:p>
        </p:txBody>
      </p:sp>
      <p:sp>
        <p:nvSpPr>
          <p:cNvPr id="39" name="矩形 38"/>
          <p:cNvSpPr/>
          <p:nvPr/>
        </p:nvSpPr>
        <p:spPr>
          <a:xfrm>
            <a:off x="9363203" y="3144441"/>
            <a:ext cx="1826141" cy="307776"/>
          </a:xfrm>
          <a:prstGeom prst="rect">
            <a:avLst/>
          </a:prstGeom>
          <a:solidFill>
            <a:schemeClr val="bg1"/>
          </a:solidFill>
        </p:spPr>
        <p:txBody>
          <a:bodyPr wrap="non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多元表現綜整心得</a:t>
            </a:r>
          </a:p>
        </p:txBody>
      </p:sp>
      <p:sp>
        <p:nvSpPr>
          <p:cNvPr id="40" name="矩形 39"/>
          <p:cNvSpPr/>
          <p:nvPr/>
        </p:nvSpPr>
        <p:spPr>
          <a:xfrm>
            <a:off x="9363202" y="2853637"/>
            <a:ext cx="1826141" cy="338554"/>
          </a:xfrm>
          <a:prstGeom prst="rect">
            <a:avLst/>
          </a:prstGeom>
          <a:solidFill>
            <a:schemeClr val="bg1"/>
          </a:solidFill>
        </p:spPr>
        <p:txBody>
          <a:bodyPr wrap="squar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學習歷程自述</a:t>
            </a:r>
          </a:p>
        </p:txBody>
      </p:sp>
      <p:sp>
        <p:nvSpPr>
          <p:cNvPr id="47" name="矩形 46"/>
          <p:cNvSpPr/>
          <p:nvPr/>
        </p:nvSpPr>
        <p:spPr>
          <a:xfrm>
            <a:off x="9376113" y="4923660"/>
            <a:ext cx="845573" cy="338554"/>
          </a:xfrm>
          <a:prstGeom prst="rect">
            <a:avLst/>
          </a:prstGeom>
          <a:solidFill>
            <a:schemeClr val="bg1"/>
          </a:solidFill>
        </p:spPr>
        <p:txBody>
          <a:bodyPr wrap="square" lIns="91440" tIns="45720" rIns="91440" bIns="45720">
            <a:spAutoFit/>
          </a:bodyPr>
          <a:lstStyle/>
          <a:p>
            <a:r>
              <a:rPr lang="zh-TW" altLang="en-US" sz="160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其他</a:t>
            </a:r>
          </a:p>
        </p:txBody>
      </p:sp>
      <p:pic>
        <p:nvPicPr>
          <p:cNvPr id="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5352" y="4390149"/>
            <a:ext cx="351127" cy="334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01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125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125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25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125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125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1250"/>
                                        <p:tgtEl>
                                          <p:spTgt spid="20"/>
                                        </p:tgtEl>
                                      </p:cBhvr>
                                    </p:animEffect>
                                  </p:childTnLst>
                                </p:cTn>
                              </p:par>
                            </p:childTnLst>
                          </p:cTn>
                        </p:par>
                        <p:par>
                          <p:cTn id="26" fill="hold">
                            <p:stCondLst>
                              <p:cond delay="1250"/>
                            </p:stCondLst>
                            <p:childTnLst>
                              <p:par>
                                <p:cTn id="27" presetID="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000" fill="hold"/>
                                        <p:tgtEl>
                                          <p:spTgt spid="2"/>
                                        </p:tgtEl>
                                        <p:attrNameLst>
                                          <p:attrName>ppt_x</p:attrName>
                                        </p:attrNameLst>
                                      </p:cBhvr>
                                      <p:tavLst>
                                        <p:tav tm="0">
                                          <p:val>
                                            <p:strVal val="#ppt_x"/>
                                          </p:val>
                                        </p:tav>
                                        <p:tav tm="100000">
                                          <p:val>
                                            <p:strVal val="#ppt_x"/>
                                          </p:val>
                                        </p:tav>
                                      </p:tavLst>
                                    </p:anim>
                                    <p:anim calcmode="lin" valueType="num">
                                      <p:cBhvr additive="base">
                                        <p:cTn id="30" dur="1000" fill="hold"/>
                                        <p:tgtEl>
                                          <p:spTgt spid="2"/>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2"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1000" fill="hold"/>
                                        <p:tgtEl>
                                          <p:spTgt spid="21"/>
                                        </p:tgtEl>
                                        <p:attrNameLst>
                                          <p:attrName>ppt_x</p:attrName>
                                        </p:attrNameLst>
                                      </p:cBhvr>
                                      <p:tavLst>
                                        <p:tav tm="0">
                                          <p:val>
                                            <p:strVal val="#ppt_x"/>
                                          </p:val>
                                        </p:tav>
                                        <p:tav tm="100000">
                                          <p:val>
                                            <p:strVal val="#ppt_x"/>
                                          </p:val>
                                        </p:tav>
                                      </p:tavLst>
                                    </p:anim>
                                    <p:anim calcmode="lin" valueType="num">
                                      <p:cBhvr additive="base">
                                        <p:cTn id="35" dur="100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250"/>
                            </p:stCondLst>
                            <p:childTnLst>
                              <p:par>
                                <p:cTn id="37" presetID="2" presetClass="entr" presetSubtype="1"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ppt_x"/>
                                          </p:val>
                                        </p:tav>
                                        <p:tav tm="100000">
                                          <p:val>
                                            <p:strVal val="#ppt_x"/>
                                          </p:val>
                                        </p:tav>
                                      </p:tavLst>
                                    </p:anim>
                                    <p:anim calcmode="lin" valueType="num">
                                      <p:cBhvr additive="base">
                                        <p:cTn id="40" dur="1000" fill="hold"/>
                                        <p:tgtEl>
                                          <p:spTgt spid="25"/>
                                        </p:tgtEl>
                                        <p:attrNameLst>
                                          <p:attrName>ppt_y</p:attrName>
                                        </p:attrNameLst>
                                      </p:cBhvr>
                                      <p:tavLst>
                                        <p:tav tm="0">
                                          <p:val>
                                            <p:strVal val="0-#ppt_h/2"/>
                                          </p:val>
                                        </p:tav>
                                        <p:tav tm="100000">
                                          <p:val>
                                            <p:strVal val="#ppt_y"/>
                                          </p:val>
                                        </p:tav>
                                      </p:tavLst>
                                    </p:anim>
                                  </p:childTnLst>
                                </p:cTn>
                              </p:par>
                            </p:childTnLst>
                          </p:cTn>
                        </p:par>
                        <p:par>
                          <p:cTn id="41" fill="hold">
                            <p:stCondLst>
                              <p:cond delay="4250"/>
                            </p:stCondLst>
                            <p:childTnLst>
                              <p:par>
                                <p:cTn id="42" presetID="2" presetClass="entr" presetSubtype="1"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1000" fill="hold"/>
                                        <p:tgtEl>
                                          <p:spTgt spid="30"/>
                                        </p:tgtEl>
                                        <p:attrNameLst>
                                          <p:attrName>ppt_x</p:attrName>
                                        </p:attrNameLst>
                                      </p:cBhvr>
                                      <p:tavLst>
                                        <p:tav tm="0">
                                          <p:val>
                                            <p:strVal val="#ppt_x"/>
                                          </p:val>
                                        </p:tav>
                                        <p:tav tm="100000">
                                          <p:val>
                                            <p:strVal val="#ppt_x"/>
                                          </p:val>
                                        </p:tav>
                                      </p:tavLst>
                                    </p:anim>
                                    <p:anim calcmode="lin" valueType="num">
                                      <p:cBhvr additive="base">
                                        <p:cTn id="45" dur="1000" fill="hold"/>
                                        <p:tgtEl>
                                          <p:spTgt spid="30"/>
                                        </p:tgtEl>
                                        <p:attrNameLst>
                                          <p:attrName>ppt_y</p:attrName>
                                        </p:attrNameLst>
                                      </p:cBhvr>
                                      <p:tavLst>
                                        <p:tav tm="0">
                                          <p:val>
                                            <p:strVal val="0-#ppt_h/2"/>
                                          </p:val>
                                        </p:tav>
                                        <p:tav tm="100000">
                                          <p:val>
                                            <p:strVal val="#ppt_y"/>
                                          </p:val>
                                        </p:tav>
                                      </p:tavLst>
                                    </p:anim>
                                  </p:childTnLst>
                                </p:cTn>
                              </p:par>
                              <p:par>
                                <p:cTn id="46" presetID="2" presetClass="entr" presetSubtype="9"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1250" fill="hold"/>
                                        <p:tgtEl>
                                          <p:spTgt spid="33"/>
                                        </p:tgtEl>
                                        <p:attrNameLst>
                                          <p:attrName>ppt_x</p:attrName>
                                        </p:attrNameLst>
                                      </p:cBhvr>
                                      <p:tavLst>
                                        <p:tav tm="0">
                                          <p:val>
                                            <p:strVal val="0-#ppt_w/2"/>
                                          </p:val>
                                        </p:tav>
                                        <p:tav tm="100000">
                                          <p:val>
                                            <p:strVal val="#ppt_x"/>
                                          </p:val>
                                        </p:tav>
                                      </p:tavLst>
                                    </p:anim>
                                    <p:anim calcmode="lin" valueType="num">
                                      <p:cBhvr additive="base">
                                        <p:cTn id="49" dur="1250" fill="hold"/>
                                        <p:tgtEl>
                                          <p:spTgt spid="33"/>
                                        </p:tgtEl>
                                        <p:attrNameLst>
                                          <p:attrName>ppt_y</p:attrName>
                                        </p:attrNameLst>
                                      </p:cBhvr>
                                      <p:tavLst>
                                        <p:tav tm="0">
                                          <p:val>
                                            <p:strVal val="0-#ppt_h/2"/>
                                          </p:val>
                                        </p:tav>
                                        <p:tav tm="100000">
                                          <p:val>
                                            <p:strVal val="#ppt_y"/>
                                          </p:val>
                                        </p:tav>
                                      </p:tavLst>
                                    </p:anim>
                                  </p:childTnLst>
                                </p:cTn>
                              </p:par>
                              <p:par>
                                <p:cTn id="50" presetID="2" presetClass="entr" presetSubtype="9"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1250" fill="hold"/>
                                        <p:tgtEl>
                                          <p:spTgt spid="34"/>
                                        </p:tgtEl>
                                        <p:attrNameLst>
                                          <p:attrName>ppt_x</p:attrName>
                                        </p:attrNameLst>
                                      </p:cBhvr>
                                      <p:tavLst>
                                        <p:tav tm="0">
                                          <p:val>
                                            <p:strVal val="0-#ppt_w/2"/>
                                          </p:val>
                                        </p:tav>
                                        <p:tav tm="100000">
                                          <p:val>
                                            <p:strVal val="#ppt_x"/>
                                          </p:val>
                                        </p:tav>
                                      </p:tavLst>
                                    </p:anim>
                                    <p:anim calcmode="lin" valueType="num">
                                      <p:cBhvr additive="base">
                                        <p:cTn id="53" dur="1250" fill="hold"/>
                                        <p:tgtEl>
                                          <p:spTgt spid="34"/>
                                        </p:tgtEl>
                                        <p:attrNameLst>
                                          <p:attrName>ppt_y</p:attrName>
                                        </p:attrNameLst>
                                      </p:cBhvr>
                                      <p:tavLst>
                                        <p:tav tm="0">
                                          <p:val>
                                            <p:strVal val="0-#ppt_h/2"/>
                                          </p:val>
                                        </p:tav>
                                        <p:tav tm="100000">
                                          <p:val>
                                            <p:strVal val="#ppt_y"/>
                                          </p:val>
                                        </p:tav>
                                      </p:tavLst>
                                    </p:anim>
                                  </p:childTnLst>
                                </p:cTn>
                              </p:par>
                              <p:par>
                                <p:cTn id="54" presetID="2" presetClass="entr" presetSubtype="9"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1250" fill="hold"/>
                                        <p:tgtEl>
                                          <p:spTgt spid="35"/>
                                        </p:tgtEl>
                                        <p:attrNameLst>
                                          <p:attrName>ppt_x</p:attrName>
                                        </p:attrNameLst>
                                      </p:cBhvr>
                                      <p:tavLst>
                                        <p:tav tm="0">
                                          <p:val>
                                            <p:strVal val="0-#ppt_w/2"/>
                                          </p:val>
                                        </p:tav>
                                        <p:tav tm="100000">
                                          <p:val>
                                            <p:strVal val="#ppt_x"/>
                                          </p:val>
                                        </p:tav>
                                      </p:tavLst>
                                    </p:anim>
                                    <p:anim calcmode="lin" valueType="num">
                                      <p:cBhvr additive="base">
                                        <p:cTn id="57" dur="1250" fill="hold"/>
                                        <p:tgtEl>
                                          <p:spTgt spid="35"/>
                                        </p:tgtEl>
                                        <p:attrNameLst>
                                          <p:attrName>ppt_y</p:attrName>
                                        </p:attrNameLst>
                                      </p:cBhvr>
                                      <p:tavLst>
                                        <p:tav tm="0">
                                          <p:val>
                                            <p:strVal val="0-#ppt_h/2"/>
                                          </p:val>
                                        </p:tav>
                                        <p:tav tm="100000">
                                          <p:val>
                                            <p:strVal val="#ppt_y"/>
                                          </p:val>
                                        </p:tav>
                                      </p:tavLst>
                                    </p:anim>
                                  </p:childTnLst>
                                </p:cTn>
                              </p:par>
                              <p:par>
                                <p:cTn id="58" presetID="2" presetClass="entr" presetSubtype="9"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1250" fill="hold"/>
                                        <p:tgtEl>
                                          <p:spTgt spid="36"/>
                                        </p:tgtEl>
                                        <p:attrNameLst>
                                          <p:attrName>ppt_x</p:attrName>
                                        </p:attrNameLst>
                                      </p:cBhvr>
                                      <p:tavLst>
                                        <p:tav tm="0">
                                          <p:val>
                                            <p:strVal val="0-#ppt_w/2"/>
                                          </p:val>
                                        </p:tav>
                                        <p:tav tm="100000">
                                          <p:val>
                                            <p:strVal val="#ppt_x"/>
                                          </p:val>
                                        </p:tav>
                                      </p:tavLst>
                                    </p:anim>
                                    <p:anim calcmode="lin" valueType="num">
                                      <p:cBhvr additive="base">
                                        <p:cTn id="61" dur="1250" fill="hold"/>
                                        <p:tgtEl>
                                          <p:spTgt spid="36"/>
                                        </p:tgtEl>
                                        <p:attrNameLst>
                                          <p:attrName>ppt_y</p:attrName>
                                        </p:attrNameLst>
                                      </p:cBhvr>
                                      <p:tavLst>
                                        <p:tav tm="0">
                                          <p:val>
                                            <p:strVal val="0-#ppt_h/2"/>
                                          </p:val>
                                        </p:tav>
                                        <p:tav tm="100000">
                                          <p:val>
                                            <p:strVal val="#ppt_y"/>
                                          </p:val>
                                        </p:tav>
                                      </p:tavLst>
                                    </p:anim>
                                  </p:childTnLst>
                                </p:cTn>
                              </p:par>
                              <p:par>
                                <p:cTn id="62" presetID="6" presetClass="entr" presetSubtype="16"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circle(in)">
                                      <p:cBhvr>
                                        <p:cTn id="64" dur="3000"/>
                                        <p:tgtEl>
                                          <p:spTgt spid="32"/>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circle(in)">
                                      <p:cBhvr>
                                        <p:cTn id="67" dur="3000"/>
                                        <p:tgtEl>
                                          <p:spTgt spid="37"/>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circle(in)">
                                      <p:cBhvr>
                                        <p:cTn id="70" dur="3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0" grpId="0" animBg="1"/>
      <p:bldP spid="2" grpId="0" animBg="1"/>
      <p:bldP spid="21" grpId="0" animBg="1"/>
      <p:bldP spid="25" grpId="0" animBg="1"/>
      <p:bldP spid="30" grpId="0" animBg="1"/>
      <p:bldP spid="33" grpId="0" animBg="1"/>
      <p:bldP spid="34" grpId="0" animBg="1"/>
      <p:bldP spid="35" grpId="0" animBg="1"/>
      <p:bldP spid="32" grpId="0" animBg="1"/>
      <p:bldP spid="37" grpId="0" animBg="1"/>
      <p:bldP spid="38"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0857" y="757947"/>
            <a:ext cx="10707895" cy="5957178"/>
          </a:xfrm>
        </p:spPr>
        <p:txBody>
          <a:bodyPr/>
          <a:lstStyle/>
          <a:p>
            <a:pPr>
              <a:lnSpc>
                <a:spcPct val="100000"/>
              </a:lnSpc>
              <a:spcBef>
                <a:spcPts val="1200"/>
              </a:spcBef>
              <a:buBlip>
                <a:blip r:embed="rId3"/>
              </a:buBlip>
              <a:defRPr/>
            </a:pPr>
            <a:r>
              <a:rPr lang="zh-TW" altLang="en-US" sz="2400" dirty="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rPr>
              <a:t>就讀學校上傳應屆畢業生「修課紀錄」</a:t>
            </a:r>
            <a:endParaRPr lang="en-US" altLang="zh-TW" sz="2400" dirty="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00000"/>
              </a:lnSpc>
              <a:spcBef>
                <a:spcPts val="600"/>
              </a:spcBef>
              <a:buFont typeface="Wingdings" panose="05000000000000000000" pitchFamily="2" charset="2"/>
              <a:buChar char="u"/>
            </a:pPr>
            <a:r>
              <a:rPr lang="zh-TW" altLang="en-US" sz="2000" spc="-100" dirty="0">
                <a:latin typeface="Book Antiqua" panose="02040602050305030304" pitchFamily="18" charset="0"/>
                <a:ea typeface="華康儷楷書" panose="03000509000000000000" pitchFamily="65" charset="-120"/>
              </a:rPr>
              <a:t>就讀學校</a:t>
            </a:r>
            <a:r>
              <a:rPr lang="zh-TW" altLang="en-US" sz="2000" spc="-100" dirty="0" smtClean="0">
                <a:latin typeface="Book Antiqua" panose="02040602050305030304" pitchFamily="18" charset="0"/>
                <a:ea typeface="華康儷楷書" panose="03000509000000000000" pitchFamily="65" charset="-120"/>
              </a:rPr>
              <a:t>於</a:t>
            </a:r>
            <a:r>
              <a:rPr lang="en-US" altLang="zh-TW" sz="2000" b="1" spc="-100" dirty="0" smtClean="0">
                <a:solidFill>
                  <a:srgbClr val="0000FF"/>
                </a:solidFill>
                <a:latin typeface="Book Antiqua" panose="02040602050305030304" pitchFamily="18" charset="0"/>
                <a:ea typeface="華康儷楷書" panose="03000509000000000000" pitchFamily="65" charset="-120"/>
              </a:rPr>
              <a:t>112.5.11(</a:t>
            </a:r>
            <a:r>
              <a:rPr lang="zh-TW" altLang="en-US" sz="2000" b="1" spc="-100" dirty="0" smtClean="0">
                <a:solidFill>
                  <a:srgbClr val="0000FF"/>
                </a:solidFill>
                <a:latin typeface="Book Antiqua" panose="02040602050305030304" pitchFamily="18" charset="0"/>
                <a:ea typeface="華康儷楷書" panose="03000509000000000000" pitchFamily="65" charset="-120"/>
              </a:rPr>
              <a:t>四</a:t>
            </a:r>
            <a:r>
              <a:rPr lang="en-US" altLang="zh-TW" sz="2000" b="1" spc="-100" dirty="0" smtClean="0">
                <a:solidFill>
                  <a:srgbClr val="0000FF"/>
                </a:solidFill>
                <a:latin typeface="Book Antiqua" panose="02040602050305030304" pitchFamily="18" charset="0"/>
                <a:ea typeface="華康儷楷書" panose="03000509000000000000" pitchFamily="65" charset="-120"/>
              </a:rPr>
              <a:t>)-112.5.17(</a:t>
            </a:r>
            <a:r>
              <a:rPr lang="zh-TW" altLang="en-US" sz="2000" b="1" spc="-100" dirty="0">
                <a:solidFill>
                  <a:srgbClr val="0000FF"/>
                </a:solidFill>
                <a:latin typeface="Book Antiqua" panose="02040602050305030304" pitchFamily="18" charset="0"/>
                <a:ea typeface="華康儷楷書" panose="03000509000000000000" pitchFamily="65" charset="-120"/>
              </a:rPr>
              <a:t>三</a:t>
            </a:r>
            <a:r>
              <a:rPr lang="en-US" altLang="zh-TW" sz="2000" b="1" spc="-100" dirty="0" smtClean="0">
                <a:solidFill>
                  <a:srgbClr val="0000FF"/>
                </a:solidFill>
                <a:latin typeface="Book Antiqua" panose="02040602050305030304" pitchFamily="18" charset="0"/>
                <a:ea typeface="華康儷楷書" panose="03000509000000000000" pitchFamily="65" charset="-120"/>
              </a:rPr>
              <a:t>)</a:t>
            </a:r>
            <a:r>
              <a:rPr lang="en-US" altLang="zh-TW" sz="2000" b="1" spc="-100" dirty="0">
                <a:solidFill>
                  <a:srgbClr val="0000FF"/>
                </a:solidFill>
                <a:latin typeface="Book Antiqua" panose="02040602050305030304" pitchFamily="18" charset="0"/>
                <a:ea typeface="華康儷楷書" panose="03000509000000000000" pitchFamily="65" charset="-120"/>
              </a:rPr>
              <a:t>17:00</a:t>
            </a:r>
            <a:r>
              <a:rPr lang="zh-TW" altLang="en-US" sz="2000" b="1" spc="-100" dirty="0" smtClean="0">
                <a:solidFill>
                  <a:srgbClr val="0000FF"/>
                </a:solidFill>
                <a:latin typeface="Book Antiqua" panose="02040602050305030304" pitchFamily="18" charset="0"/>
                <a:ea typeface="華康儷楷書" panose="03000509000000000000" pitchFamily="65" charset="-120"/>
              </a:rPr>
              <a:t>前</a:t>
            </a:r>
            <a:r>
              <a:rPr lang="zh-TW" altLang="en-US" sz="2000" spc="-100" dirty="0" smtClean="0">
                <a:latin typeface="Book Antiqua" panose="02040602050305030304" pitchFamily="18" charset="0"/>
                <a:ea typeface="華康儷楷書" panose="03000509000000000000" pitchFamily="65" charset="-120"/>
              </a:rPr>
              <a:t>完成</a:t>
            </a:r>
            <a:r>
              <a:rPr lang="zh-TW" altLang="en-US" sz="2000" spc="-100" dirty="0">
                <a:latin typeface="Book Antiqua" panose="02040602050305030304" pitchFamily="18" charset="0"/>
                <a:ea typeface="華康儷楷書" panose="03000509000000000000" pitchFamily="65" charset="-120"/>
              </a:rPr>
              <a:t>上傳</a:t>
            </a:r>
            <a:endParaRPr lang="en-US" altLang="zh-TW" sz="2000" spc="-100" dirty="0">
              <a:latin typeface="Book Antiqua" panose="02040602050305030304" pitchFamily="18" charset="0"/>
              <a:ea typeface="華康儷楷書" panose="03000509000000000000" pitchFamily="65" charset="-120"/>
            </a:endParaRPr>
          </a:p>
          <a:p>
            <a:pPr lvl="1">
              <a:lnSpc>
                <a:spcPct val="100000"/>
              </a:lnSpc>
              <a:spcBef>
                <a:spcPts val="600"/>
              </a:spcBef>
              <a:buFont typeface="Wingdings" panose="05000000000000000000" pitchFamily="2" charset="2"/>
              <a:buChar char="u"/>
            </a:pPr>
            <a:r>
              <a:rPr lang="zh-TW" altLang="en-US" sz="2000" b="1" dirty="0">
                <a:latin typeface="華康儷楷書" panose="03000509000000000000" pitchFamily="65" charset="-120"/>
                <a:ea typeface="華康儷楷書" panose="03000509000000000000" pitchFamily="65" charset="-120"/>
                <a:cs typeface="華康儷楷書" panose="03000509000000000000" pitchFamily="65" charset="-120"/>
              </a:rPr>
              <a:t>修課紀錄或在校學業成績之評量方式，</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依「高級中等學校學生學習評量辦法」、「高級中等學校進修部學生學習評量辦法」及教育主管機關相關規定辦理</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lvl="1">
              <a:lnSpc>
                <a:spcPct val="100000"/>
              </a:lnSpc>
              <a:spcBef>
                <a:spcPts val="600"/>
              </a:spcBef>
              <a:buFont typeface="Wingdings" panose="05000000000000000000" pitchFamily="2" charset="2"/>
              <a:buChar char="u"/>
            </a:pPr>
            <a:r>
              <a:rPr lang="zh-TW" altLang="en-US" sz="2000" b="1" dirty="0">
                <a:latin typeface="華康儷楷書" panose="03000509000000000000" pitchFamily="65" charset="-120"/>
                <a:ea typeface="華康儷楷書" panose="03000509000000000000" pitchFamily="65" charset="-120"/>
                <a:cs typeface="華康儷楷書" panose="03000509000000000000" pitchFamily="65" charset="-120"/>
              </a:rPr>
              <a:t>統一格式：</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第六學期各學科</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含必修及選修</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成績</a:t>
            </a:r>
            <a:r>
              <a:rPr lang="en-US" altLang="zh-TW" sz="2000"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不含補考成績</a:t>
            </a:r>
            <a:r>
              <a:rPr lang="en-US" altLang="zh-TW" sz="2000"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第六學期學業總平均成績，且須蓋有教務處章戳</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或浮水印</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p>
          <a:p>
            <a:pPr lvl="1">
              <a:lnSpc>
                <a:spcPct val="100000"/>
              </a:lnSpc>
              <a:spcBef>
                <a:spcPts val="600"/>
              </a:spcBef>
              <a:buFont typeface="Wingdings" panose="05000000000000000000" pitchFamily="2" charset="2"/>
              <a:buChar char="u"/>
            </a:pPr>
            <a:r>
              <a:rPr lang="zh-TW" altLang="en-US" sz="2000" b="1" dirty="0">
                <a:latin typeface="華康儷楷書" panose="03000509000000000000" pitchFamily="65" charset="-120"/>
                <a:ea typeface="華康儷楷書" panose="03000509000000000000" pitchFamily="65" charset="-120"/>
                <a:cs typeface="華康儷楷書" panose="03000509000000000000" pitchFamily="65" charset="-120"/>
              </a:rPr>
              <a:t>對象</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報名</a:t>
            </a:r>
            <a:r>
              <a:rPr lang="en-US" altLang="zh-TW" sz="2000"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112</a:t>
            </a:r>
            <a:r>
              <a:rPr lang="zh-TW" altLang="en-US" sz="2000"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學年</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度四技二專統一入學測驗應屆畢業生</a:t>
            </a:r>
            <a:endPar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00000"/>
              </a:lnSpc>
              <a:spcBef>
                <a:spcPts val="1200"/>
              </a:spcBef>
              <a:buBlip>
                <a:blip r:embed="rId3"/>
              </a:buBlip>
              <a:defRPr/>
            </a:pPr>
            <a:r>
              <a:rPr lang="zh-TW" altLang="en-US" sz="2400" dirty="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rPr>
              <a:t>應屆畢業生查詢「修課紀錄」</a:t>
            </a:r>
            <a:endParaRPr lang="en-US" altLang="zh-TW" sz="2400" dirty="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00000"/>
              </a:lnSpc>
              <a:spcBef>
                <a:spcPts val="600"/>
              </a:spcBef>
              <a:buFont typeface="Wingdings" panose="05000000000000000000" pitchFamily="2" charset="2"/>
              <a:buChar char="u"/>
            </a:pP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112</a:t>
            </a:r>
            <a:r>
              <a:rPr lang="zh-TW" altLang="en-US"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年</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en-US"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月</a:t>
            </a: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18</a:t>
            </a:r>
            <a:r>
              <a:rPr lang="zh-TW" altLang="en-US"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起至</a:t>
            </a: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112</a:t>
            </a:r>
            <a:r>
              <a:rPr lang="zh-TW" altLang="en-US"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年</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en-US"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月</a:t>
            </a: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22</a:t>
            </a:r>
            <a:r>
              <a:rPr lang="zh-TW" altLang="en-US"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r>
              <a:rPr lang="zh-TW" altLang="en-US" sz="20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止</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，至本委員會網站查詢所屬</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就讀學校</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上傳之「</a:t>
            </a:r>
            <a:r>
              <a:rPr lang="zh-TW" altLang="en-US"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第六學期</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」修課紀錄</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檔</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p>
          <a:p>
            <a:pPr lvl="1">
              <a:lnSpc>
                <a:spcPct val="100000"/>
              </a:lnSpc>
              <a:spcBef>
                <a:spcPts val="60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請輔導考生</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務必依上述時間</a:t>
            </a:r>
            <a:r>
              <a:rPr lang="zh-TW" altLang="zh-TW" sz="2000" b="1" dirty="0">
                <a:latin typeface="華康儷楷書" panose="03000509000000000000" pitchFamily="65" charset="-120"/>
                <a:ea typeface="華康儷楷書" panose="03000509000000000000" pitchFamily="65" charset="-120"/>
                <a:cs typeface="Times New Roman" panose="02020603050405020304" pitchFamily="18" charset="0"/>
              </a:rPr>
              <a:t>詳細核對成績證明之內容</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，如有問題應儘速向所屬</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就讀</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學校反映</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00000"/>
              </a:lnSpc>
              <a:spcBef>
                <a:spcPts val="600"/>
              </a:spcBef>
              <a:buFont typeface="Wingdings" panose="05000000000000000000" pitchFamily="2" charset="2"/>
              <a:buChar char="u"/>
            </a:pP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考生未於查詢期間上網查詢或查詢之成績證明內容有誤而未及時反映，致影響個人第二階段甄試權益，考生應自行負責</a:t>
            </a:r>
            <a:endPar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5" name="標題 1"/>
          <p:cNvSpPr txBox="1">
            <a:spLocks/>
          </p:cNvSpPr>
          <p:nvPr/>
        </p:nvSpPr>
        <p:spPr bwMode="auto">
          <a:xfrm>
            <a:off x="0" y="49102"/>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smtClean="0">
                <a:solidFill>
                  <a:schemeClr val="tx1"/>
                </a:solidFill>
                <a:latin typeface="Book Antiqua" panose="02040602050305030304" pitchFamily="18" charset="0"/>
                <a:ea typeface="華康儷楷書" panose="03000509000000000000" pitchFamily="65" charset="-120"/>
              </a:rPr>
              <a:t>應屆畢業生第六</a:t>
            </a:r>
            <a:r>
              <a:rPr lang="zh-TW" altLang="en-US" b="1" spc="-100" dirty="0">
                <a:solidFill>
                  <a:schemeClr val="tx1"/>
                </a:solidFill>
                <a:latin typeface="Book Antiqua" panose="02040602050305030304" pitchFamily="18" charset="0"/>
                <a:ea typeface="華康儷楷書" panose="03000509000000000000" pitchFamily="65" charset="-120"/>
              </a:rPr>
              <a:t>學期修課紀錄</a:t>
            </a:r>
            <a:r>
              <a:rPr lang="en-US" altLang="zh-TW" b="1" spc="-100" dirty="0">
                <a:solidFill>
                  <a:schemeClr val="tx1"/>
                </a:solidFill>
                <a:latin typeface="Book Antiqua" panose="02040602050305030304" pitchFamily="18" charset="0"/>
                <a:ea typeface="華康儷楷書" panose="03000509000000000000" pitchFamily="65" charset="-120"/>
              </a:rPr>
              <a:t>PDF</a:t>
            </a:r>
            <a:r>
              <a:rPr lang="zh-TW" altLang="en-US" b="1" spc="-100" dirty="0">
                <a:solidFill>
                  <a:schemeClr val="tx1"/>
                </a:solidFill>
                <a:latin typeface="Book Antiqua" panose="02040602050305030304" pitchFamily="18" charset="0"/>
                <a:ea typeface="華康儷楷書" panose="03000509000000000000" pitchFamily="65" charset="-120"/>
              </a:rPr>
              <a:t>檔</a:t>
            </a: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40</a:t>
            </a:fld>
            <a:endParaRPr lang="en-US" altLang="zh-TW" dirty="0"/>
          </a:p>
        </p:txBody>
      </p:sp>
      <p:sp>
        <p:nvSpPr>
          <p:cNvPr id="7" name="矩形 6">
            <a:extLst>
              <a:ext uri="{FF2B5EF4-FFF2-40B4-BE49-F238E27FC236}">
                <a16:creationId xmlns:a16="http://schemas.microsoft.com/office/drawing/2014/main" id="{FEF84737-65F1-4AC8-8C59-E64D2C33A2A0}"/>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spTree>
    <p:extLst>
      <p:ext uri="{BB962C8B-B14F-4D97-AF65-F5344CB8AC3E}">
        <p14:creationId xmlns:p14="http://schemas.microsoft.com/office/powerpoint/2010/main" val="1682949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idx="1"/>
          </p:nvPr>
        </p:nvSpPr>
        <p:spPr>
          <a:xfrm>
            <a:off x="864066" y="1124747"/>
            <a:ext cx="11021362" cy="4967163"/>
          </a:xfrm>
        </p:spPr>
        <p:txBody>
          <a:bodyPr/>
          <a:lstStyle/>
          <a:p>
            <a:pPr>
              <a:buBlip>
                <a:blip r:embed="rId3"/>
              </a:buBlip>
              <a:defRPr/>
            </a:pPr>
            <a:r>
              <a:rPr lang="zh-TW" altLang="en-US"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四技二專統一入學測驗寄發成績單 </a:t>
            </a:r>
            <a:r>
              <a:rPr lang="en-US" altLang="zh-TW" sz="25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112.5.18(</a:t>
            </a:r>
            <a:r>
              <a:rPr lang="zh-TW" altLang="en-US"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)15:00</a:t>
            </a:r>
            <a:r>
              <a:rPr lang="zh-TW" altLang="en-US"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起</a:t>
            </a:r>
            <a:endPar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400050" lvl="1" indent="0">
              <a:buNone/>
              <a:defRPr/>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統一入學測驗成績單，提供各科目</a:t>
            </a:r>
            <a:r>
              <a:rPr lang="zh-TW" altLang="en-US" sz="3200" dirty="0">
                <a:latin typeface="華康儷楷書" panose="03000509000000000000" pitchFamily="65" charset="-120"/>
                <a:ea typeface="華康儷楷書" panose="03000509000000000000" pitchFamily="65" charset="-120"/>
                <a:cs typeface="Times New Roman" panose="02020603050405020304" pitchFamily="18" charset="0"/>
              </a:rPr>
              <a:t>原始級分</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及</a:t>
            </a:r>
            <a:r>
              <a:rPr lang="zh-TW" altLang="en-US" sz="3200" dirty="0">
                <a:latin typeface="華康儷楷書" panose="03000509000000000000" pitchFamily="65" charset="-120"/>
                <a:ea typeface="華康儷楷書" panose="03000509000000000000" pitchFamily="65" charset="-120"/>
                <a:cs typeface="Times New Roman" panose="02020603050405020304" pitchFamily="18" charset="0"/>
              </a:rPr>
              <a:t>原始分數</a:t>
            </a:r>
            <a:endPar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endParaRPr>
          </a:p>
          <a:p>
            <a:pPr>
              <a:spcBef>
                <a:spcPts val="600"/>
              </a:spcBef>
              <a:buBlip>
                <a:blip r:embed="rId3"/>
              </a:buBlip>
              <a:defRPr/>
            </a:pPr>
            <a:r>
              <a:rPr lang="zh-TW"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成績轉級分範例</a:t>
            </a:r>
            <a:endPar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50000"/>
              </a:lnSpc>
              <a:buClr>
                <a:schemeClr val="tx1"/>
              </a:buClr>
              <a:buSzPct val="100000"/>
              <a:buFontTx/>
              <a:buChar char="−"/>
              <a:defRPr/>
            </a:pP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級分：</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從參加</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統一入學測驗</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全體考生，取各科目考生最高分</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進行級分轉換</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50000"/>
              </a:lnSpc>
              <a:buClr>
                <a:schemeClr val="tx1"/>
              </a:buClr>
              <a:buSzPct val="100000"/>
              <a:buFontTx/>
              <a:buChar char="−"/>
              <a:defRPr/>
            </a:pP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最高原始得分為</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96</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分，則每</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級距為</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6.40</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分</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(=96/15)</a:t>
            </a:r>
          </a:p>
          <a:p>
            <a:pPr marL="457200" lvl="1" indent="0">
              <a:lnSpc>
                <a:spcPct val="150000"/>
              </a:lnSpc>
              <a:buClr>
                <a:schemeClr val="tx1"/>
              </a:buClr>
              <a:buSzPct val="100000"/>
              <a:buNone/>
              <a:defRPr/>
            </a:pP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例：</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考生國文</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82</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分，經換算為</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13</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級分</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56323" name="Rectangle 3"/>
          <p:cNvSpPr>
            <a:spLocks noChangeArrowheads="1"/>
          </p:cNvSpPr>
          <p:nvPr/>
        </p:nvSpPr>
        <p:spPr bwMode="auto">
          <a:xfrm>
            <a:off x="1981200" y="969544"/>
            <a:ext cx="8472488" cy="77554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3200">
              <a:latin typeface="+mn-ea"/>
            </a:endParaRPr>
          </a:p>
        </p:txBody>
      </p:sp>
      <p:graphicFrame>
        <p:nvGraphicFramePr>
          <p:cNvPr id="12" name="表格 11"/>
          <p:cNvGraphicFramePr>
            <a:graphicFrameLocks noGrp="1"/>
          </p:cNvGraphicFramePr>
          <p:nvPr>
            <p:extLst>
              <p:ext uri="{D42A27DB-BD31-4B8C-83A1-F6EECF244321}">
                <p14:modId xmlns:p14="http://schemas.microsoft.com/office/powerpoint/2010/main" val="1046269466"/>
              </p:ext>
            </p:extLst>
          </p:nvPr>
        </p:nvGraphicFramePr>
        <p:xfrm>
          <a:off x="1040312" y="4221091"/>
          <a:ext cx="10543191" cy="1209601"/>
        </p:xfrm>
        <a:graphic>
          <a:graphicData uri="http://schemas.openxmlformats.org/drawingml/2006/table">
            <a:tbl>
              <a:tblPr/>
              <a:tblGrid>
                <a:gridCol w="558606">
                  <a:extLst>
                    <a:ext uri="{9D8B030D-6E8A-4147-A177-3AD203B41FA5}">
                      <a16:colId xmlns:a16="http://schemas.microsoft.com/office/drawing/2014/main" val="20000"/>
                    </a:ext>
                  </a:extLst>
                </a:gridCol>
                <a:gridCol w="640639">
                  <a:extLst>
                    <a:ext uri="{9D8B030D-6E8A-4147-A177-3AD203B41FA5}">
                      <a16:colId xmlns:a16="http://schemas.microsoft.com/office/drawing/2014/main" val="20001"/>
                    </a:ext>
                  </a:extLst>
                </a:gridCol>
                <a:gridCol w="642592">
                  <a:extLst>
                    <a:ext uri="{9D8B030D-6E8A-4147-A177-3AD203B41FA5}">
                      <a16:colId xmlns:a16="http://schemas.microsoft.com/office/drawing/2014/main" val="20002"/>
                    </a:ext>
                  </a:extLst>
                </a:gridCol>
                <a:gridCol w="642591">
                  <a:extLst>
                    <a:ext uri="{9D8B030D-6E8A-4147-A177-3AD203B41FA5}">
                      <a16:colId xmlns:a16="http://schemas.microsoft.com/office/drawing/2014/main" val="20003"/>
                    </a:ext>
                  </a:extLst>
                </a:gridCol>
                <a:gridCol w="640639">
                  <a:extLst>
                    <a:ext uri="{9D8B030D-6E8A-4147-A177-3AD203B41FA5}">
                      <a16:colId xmlns:a16="http://schemas.microsoft.com/office/drawing/2014/main" val="20004"/>
                    </a:ext>
                  </a:extLst>
                </a:gridCol>
                <a:gridCol w="642592">
                  <a:extLst>
                    <a:ext uri="{9D8B030D-6E8A-4147-A177-3AD203B41FA5}">
                      <a16:colId xmlns:a16="http://schemas.microsoft.com/office/drawing/2014/main" val="20005"/>
                    </a:ext>
                  </a:extLst>
                </a:gridCol>
                <a:gridCol w="642591">
                  <a:extLst>
                    <a:ext uri="{9D8B030D-6E8A-4147-A177-3AD203B41FA5}">
                      <a16:colId xmlns:a16="http://schemas.microsoft.com/office/drawing/2014/main" val="20006"/>
                    </a:ext>
                  </a:extLst>
                </a:gridCol>
                <a:gridCol w="642592">
                  <a:extLst>
                    <a:ext uri="{9D8B030D-6E8A-4147-A177-3AD203B41FA5}">
                      <a16:colId xmlns:a16="http://schemas.microsoft.com/office/drawing/2014/main" val="20007"/>
                    </a:ext>
                  </a:extLst>
                </a:gridCol>
                <a:gridCol w="640639">
                  <a:extLst>
                    <a:ext uri="{9D8B030D-6E8A-4147-A177-3AD203B41FA5}">
                      <a16:colId xmlns:a16="http://schemas.microsoft.com/office/drawing/2014/main" val="20008"/>
                    </a:ext>
                  </a:extLst>
                </a:gridCol>
                <a:gridCol w="642591">
                  <a:extLst>
                    <a:ext uri="{9D8B030D-6E8A-4147-A177-3AD203B41FA5}">
                      <a16:colId xmlns:a16="http://schemas.microsoft.com/office/drawing/2014/main" val="20009"/>
                    </a:ext>
                  </a:extLst>
                </a:gridCol>
                <a:gridCol w="642592">
                  <a:extLst>
                    <a:ext uri="{9D8B030D-6E8A-4147-A177-3AD203B41FA5}">
                      <a16:colId xmlns:a16="http://schemas.microsoft.com/office/drawing/2014/main" val="20010"/>
                    </a:ext>
                  </a:extLst>
                </a:gridCol>
                <a:gridCol w="642591">
                  <a:extLst>
                    <a:ext uri="{9D8B030D-6E8A-4147-A177-3AD203B41FA5}">
                      <a16:colId xmlns:a16="http://schemas.microsoft.com/office/drawing/2014/main" val="20011"/>
                    </a:ext>
                  </a:extLst>
                </a:gridCol>
                <a:gridCol w="640639">
                  <a:extLst>
                    <a:ext uri="{9D8B030D-6E8A-4147-A177-3AD203B41FA5}">
                      <a16:colId xmlns:a16="http://schemas.microsoft.com/office/drawing/2014/main" val="20012"/>
                    </a:ext>
                  </a:extLst>
                </a:gridCol>
                <a:gridCol w="642592">
                  <a:extLst>
                    <a:ext uri="{9D8B030D-6E8A-4147-A177-3AD203B41FA5}">
                      <a16:colId xmlns:a16="http://schemas.microsoft.com/office/drawing/2014/main" val="20013"/>
                    </a:ext>
                  </a:extLst>
                </a:gridCol>
                <a:gridCol w="642591">
                  <a:extLst>
                    <a:ext uri="{9D8B030D-6E8A-4147-A177-3AD203B41FA5}">
                      <a16:colId xmlns:a16="http://schemas.microsoft.com/office/drawing/2014/main" val="20014"/>
                    </a:ext>
                  </a:extLst>
                </a:gridCol>
                <a:gridCol w="642592">
                  <a:extLst>
                    <a:ext uri="{9D8B030D-6E8A-4147-A177-3AD203B41FA5}">
                      <a16:colId xmlns:a16="http://schemas.microsoft.com/office/drawing/2014/main" val="20015"/>
                    </a:ext>
                  </a:extLst>
                </a:gridCol>
                <a:gridCol w="353522">
                  <a:extLst>
                    <a:ext uri="{9D8B030D-6E8A-4147-A177-3AD203B41FA5}">
                      <a16:colId xmlns:a16="http://schemas.microsoft.com/office/drawing/2014/main" val="20016"/>
                    </a:ext>
                  </a:extLst>
                </a:gridCol>
              </a:tblGrid>
              <a:tr h="792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分數級距</a:t>
                      </a: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96.00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89.61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89.60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83.21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83.20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76.81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76.80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70.41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70.40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64.01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64.00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57.61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57.60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51.21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51.20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44.81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44.80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38.41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38.40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32.01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32.00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25.61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25.60</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19.21</a:t>
                      </a:r>
                      <a:endParaRPr kumimoji="0" lang="zh-TW" altLang="zh-TW" sz="15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19.20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12.81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12.80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6.41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6.40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0.01</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0</a:t>
                      </a:r>
                      <a:endParaRPr kumimoji="0" lang="zh-TW" altLang="zh-TW" sz="15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17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級分</a:t>
                      </a: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15</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14</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13</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12</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38100"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11</a:t>
                      </a:r>
                      <a:endParaRPr kumimoji="0" lang="zh-TW"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10</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9</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8</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7</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6</a:t>
                      </a:r>
                      <a:endParaRPr kumimoji="0" lang="zh-TW"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5</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4</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3</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2</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rPr>
                        <a:t>1</a:t>
                      </a:r>
                      <a:endParaRPr kumimoji="0" lang="zh-TW" altLang="zh-TW" sz="1600" b="0" i="0" u="none" strike="noStrike" cap="none" normalizeH="0" baseline="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rPr>
                        <a:t>0</a:t>
                      </a:r>
                      <a:endParaRPr kumimoji="0" lang="zh-TW" altLang="zh-TW" sz="16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endParaRPr>
                    </a:p>
                  </a:txBody>
                  <a:tcPr marL="17664" marR="1766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7" name="標題 1"/>
          <p:cNvSpPr txBox="1">
            <a:spLocks/>
          </p:cNvSpPr>
          <p:nvPr/>
        </p:nvSpPr>
        <p:spPr bwMode="auto">
          <a:xfrm>
            <a:off x="0" y="97026"/>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smtClean="0">
                <a:solidFill>
                  <a:schemeClr val="tx1"/>
                </a:solidFill>
                <a:latin typeface="Book Antiqua" panose="02040602050305030304" pitchFamily="18" charset="0"/>
                <a:ea typeface="華康儷楷書" panose="03000509000000000000" pitchFamily="65" charset="-120"/>
              </a:rPr>
              <a:t>四技二專統一入學測驗成績</a:t>
            </a:r>
            <a:r>
              <a:rPr lang="zh-TW" altLang="en-US" b="1" spc="-100" dirty="0">
                <a:solidFill>
                  <a:schemeClr val="tx1"/>
                </a:solidFill>
                <a:latin typeface="Book Antiqua" panose="02040602050305030304" pitchFamily="18" charset="0"/>
                <a:ea typeface="華康儷楷書" panose="03000509000000000000" pitchFamily="65" charset="-120"/>
              </a:rPr>
              <a:t>查詢</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41</a:t>
            </a:fld>
            <a:endParaRPr lang="en-US" altLang="zh-TW"/>
          </a:p>
        </p:txBody>
      </p:sp>
    </p:spTree>
    <p:extLst>
      <p:ext uri="{BB962C8B-B14F-4D97-AF65-F5344CB8AC3E}">
        <p14:creationId xmlns:p14="http://schemas.microsoft.com/office/powerpoint/2010/main" val="3663745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599106" y="810421"/>
            <a:ext cx="11288094" cy="5636111"/>
          </a:xfrm>
          <a:noFill/>
        </p:spPr>
        <p:txBody>
          <a:bodyPr>
            <a:normAutofit/>
          </a:bodyPr>
          <a:lstStyle/>
          <a:p>
            <a:pPr marL="1790700" lvl="1" indent="0">
              <a:lnSpc>
                <a:spcPct val="100000"/>
              </a:lnSpc>
              <a:spcBef>
                <a:spcPts val="600"/>
              </a:spcBef>
              <a:buNone/>
              <a:defRPr/>
            </a:pPr>
            <a:r>
              <a:rPr lang="zh-TW" altLang="en-US" b="1" dirty="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集體報名：</a:t>
            </a:r>
            <a:r>
              <a:rPr lang="zh-TW" altLang="en-US" b="1" u="sng" dirty="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資格審查確定送出後</a:t>
            </a:r>
            <a:r>
              <a:rPr lang="en-US" altLang="zh-TW" b="1" dirty="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b="1" dirty="0" smtClean="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112.5.25(</a:t>
            </a:r>
            <a:r>
              <a:rPr lang="zh-TW" altLang="en-US" b="1" dirty="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b="1" dirty="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)17:00</a:t>
            </a:r>
          </a:p>
          <a:p>
            <a:pPr marL="1790700" lvl="1" indent="0">
              <a:lnSpc>
                <a:spcPct val="100000"/>
              </a:lnSpc>
              <a:spcBef>
                <a:spcPts val="600"/>
              </a:spcBef>
              <a:buNone/>
              <a:defRPr/>
            </a:pPr>
            <a:r>
              <a:rPr lang="zh-TW" altLang="en-US" b="1" dirty="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集體繳費：</a:t>
            </a:r>
            <a:r>
              <a:rPr lang="en-US" altLang="zh-TW" b="1" dirty="0" smtClean="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112.5.19(</a:t>
            </a:r>
            <a:r>
              <a:rPr lang="zh-TW" altLang="en-US" b="1" dirty="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b="1" dirty="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b="1" dirty="0" smtClean="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10:00-112.5.25(</a:t>
            </a:r>
            <a:r>
              <a:rPr lang="zh-TW" altLang="en-US" b="1" dirty="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b="1" dirty="0">
                <a:solidFill>
                  <a:srgbClr val="FF9900"/>
                </a:solidFill>
                <a:latin typeface="華康儷楷書" panose="03000509000000000000" pitchFamily="65" charset="-120"/>
                <a:ea typeface="華康儷楷書" panose="03000509000000000000" pitchFamily="65" charset="-120"/>
                <a:cs typeface="Times New Roman" panose="02020603050405020304" pitchFamily="18" charset="0"/>
              </a:rPr>
              <a:t>)24:00</a:t>
            </a:r>
          </a:p>
          <a:p>
            <a:pPr marL="1790700" lvl="1" indent="0">
              <a:lnSpc>
                <a:spcPct val="100000"/>
              </a:lnSpc>
              <a:spcBef>
                <a:spcPts val="600"/>
              </a:spcBef>
              <a:buNone/>
              <a:defRPr/>
            </a:pPr>
            <a:r>
              <a:rPr lang="zh-TW" altLang="en-US"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個別報名：</a:t>
            </a:r>
            <a:r>
              <a:rPr lang="en-US" altLang="zh-TW" b="1" dirty="0"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112.5.19(</a:t>
            </a:r>
            <a:r>
              <a:rPr lang="zh-TW" altLang="en-US"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b="1" dirty="0"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10:00-112.5.26(</a:t>
            </a:r>
            <a:r>
              <a:rPr lang="zh-TW" altLang="en-US"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)17:00</a:t>
            </a:r>
          </a:p>
          <a:p>
            <a:pPr marL="1790700" lvl="1" indent="0">
              <a:lnSpc>
                <a:spcPct val="100000"/>
              </a:lnSpc>
              <a:spcBef>
                <a:spcPts val="600"/>
              </a:spcBef>
              <a:buNone/>
              <a:defRPr/>
            </a:pPr>
            <a:r>
              <a:rPr lang="zh-TW" altLang="en-US"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個別繳費：</a:t>
            </a:r>
            <a:r>
              <a:rPr lang="en-US" altLang="zh-TW" b="1" dirty="0"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112.5.19(</a:t>
            </a:r>
            <a:r>
              <a:rPr lang="zh-TW" altLang="en-US"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b="1" dirty="0"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10:00-112.5.26(</a:t>
            </a:r>
            <a:r>
              <a:rPr lang="zh-TW" altLang="en-US"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)24:00</a:t>
            </a:r>
          </a:p>
          <a:p>
            <a:pPr marL="557212" lvl="1">
              <a:lnSpc>
                <a:spcPct val="100000"/>
              </a:lnSpc>
              <a:spcBef>
                <a:spcPts val="600"/>
              </a:spcBef>
              <a:buFont typeface="華康中黑體" panose="020B0509000000000000" pitchFamily="49" charset="-120"/>
              <a:buChar char="–"/>
              <a:defRPr/>
            </a:pP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考生於其可報名之甄選群</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別</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中，</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至多申請</a:t>
            </a:r>
            <a:r>
              <a:rPr lang="en-US" altLang="zh-TW"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6</a:t>
            </a:r>
            <a:r>
              <a:rPr lang="zh-TW" altLang="zh-TW"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個</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校系科</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、學程</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b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包含統一入學測驗單群</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別</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或跨群</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別</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p>
          <a:p>
            <a:pPr marL="557212" lvl="1" algn="just">
              <a:lnSpc>
                <a:spcPct val="100000"/>
              </a:lnSpc>
              <a:spcBef>
                <a:spcPts val="600"/>
              </a:spcBef>
              <a:buFont typeface="華康中黑體" panose="020B0509000000000000" pitchFamily="49" charset="-120"/>
              <a:buChar char="–"/>
              <a:defRPr/>
            </a:pPr>
            <a:r>
              <a:rPr lang="zh-TW" altLang="zh-TW" sz="1800" b="1" dirty="0">
                <a:latin typeface="華康儷楷書" panose="03000509000000000000" pitchFamily="65" charset="-120"/>
                <a:ea typeface="華康儷楷書" panose="03000509000000000000" pitchFamily="65" charset="-120"/>
                <a:cs typeface="Times New Roman" panose="02020603050405020304" pitchFamily="18" charset="0"/>
              </a:rPr>
              <a:t>各校得限制考生僅能報名該</a:t>
            </a:r>
            <a:r>
              <a:rPr lang="zh-TW"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rPr>
              <a:t>校</a:t>
            </a:r>
            <a:r>
              <a:rPr lang="zh-TW" altLang="en-US" sz="1800" b="1" dirty="0" smtClean="0">
                <a:latin typeface="華康儷楷書" panose="03000509000000000000" pitchFamily="65" charset="-120"/>
                <a:ea typeface="華康儷楷書" panose="03000509000000000000" pitchFamily="65" charset="-120"/>
                <a:cs typeface="Times New Roman" panose="02020603050405020304" pitchFamily="18" charset="0"/>
              </a:rPr>
              <a:t>之</a:t>
            </a:r>
            <a:r>
              <a:rPr lang="zh-TW"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rPr>
              <a:t>系</a:t>
            </a:r>
            <a:r>
              <a:rPr lang="zh-TW" altLang="zh-TW" sz="1800" b="1" dirty="0">
                <a:latin typeface="華康儷楷書" panose="03000509000000000000" pitchFamily="65" charset="-120"/>
                <a:ea typeface="華康儷楷書" panose="03000509000000000000" pitchFamily="65" charset="-120"/>
                <a:cs typeface="Times New Roman" panose="02020603050405020304" pitchFamily="18" charset="0"/>
              </a:rPr>
              <a:t>科</a:t>
            </a:r>
            <a:r>
              <a:rPr lang="en-US" altLang="zh-TW"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b="1"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b="1" dirty="0">
                <a:latin typeface="華康儷楷書" panose="03000509000000000000" pitchFamily="65" charset="-120"/>
                <a:ea typeface="華康儷楷書" panose="03000509000000000000" pitchFamily="65" charset="-120"/>
                <a:cs typeface="Times New Roman" panose="02020603050405020304" pitchFamily="18" charset="0"/>
              </a:rPr>
              <a:t>、學</a:t>
            </a:r>
            <a:r>
              <a:rPr lang="zh-TW"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rPr>
              <a:t>程</a:t>
            </a:r>
            <a:r>
              <a:rPr lang="zh-TW" altLang="en-US" sz="1800" b="1" dirty="0" smtClean="0">
                <a:latin typeface="華康儷楷書" panose="03000509000000000000" pitchFamily="65" charset="-120"/>
                <a:ea typeface="華康儷楷書" panose="03000509000000000000" pitchFamily="65" charset="-120"/>
                <a:cs typeface="Times New Roman" panose="02020603050405020304" pitchFamily="18" charset="0"/>
              </a:rPr>
              <a:t>數</a:t>
            </a:r>
            <a:endParaRPr lang="en-US" altLang="zh-TW" sz="1800" b="1" dirty="0">
              <a:latin typeface="華康儷楷書" panose="03000509000000000000" pitchFamily="65" charset="-120"/>
              <a:ea typeface="華康儷楷書" panose="03000509000000000000" pitchFamily="65" charset="-120"/>
              <a:cs typeface="Times New Roman" panose="02020603050405020304" pitchFamily="18" charset="0"/>
            </a:endParaRPr>
          </a:p>
          <a:p>
            <a:pPr marL="557212" lvl="1">
              <a:lnSpc>
                <a:spcPct val="100000"/>
              </a:lnSpc>
              <a:spcBef>
                <a:spcPts val="600"/>
              </a:spcBef>
              <a:buFont typeface="華康中黑體" panose="020B0509000000000000" pitchFamily="49" charset="-120"/>
              <a:buChar char="–"/>
              <a:defRPr/>
            </a:pPr>
            <a:r>
              <a:rPr lang="zh-TW" altLang="zh-TW" sz="1800" b="1" dirty="0">
                <a:latin typeface="華康儷楷書" panose="03000509000000000000" pitchFamily="65" charset="-120"/>
                <a:ea typeface="華康儷楷書" panose="03000509000000000000" pitchFamily="65" charset="-120"/>
                <a:cs typeface="Times New Roman" panose="02020603050405020304" pitchFamily="18" charset="0"/>
              </a:rPr>
              <a:t>應屆畢業生應參加學校集體報名，若因故不及辦理者，可採個別報名</a:t>
            </a:r>
            <a:endParaRPr lang="en-US" altLang="zh-TW" sz="1800" b="1" dirty="0">
              <a:latin typeface="華康儷楷書" panose="03000509000000000000" pitchFamily="65" charset="-120"/>
              <a:ea typeface="華康儷楷書" panose="03000509000000000000" pitchFamily="65" charset="-120"/>
              <a:cs typeface="Times New Roman" panose="02020603050405020304" pitchFamily="18" charset="0"/>
            </a:endParaRPr>
          </a:p>
          <a:p>
            <a:pPr marL="557212" lvl="1">
              <a:lnSpc>
                <a:spcPct val="100000"/>
              </a:lnSpc>
              <a:spcBef>
                <a:spcPts val="600"/>
              </a:spcBef>
              <a:buFont typeface="華康中黑體" panose="020B0509000000000000" pitchFamily="49" charset="-120"/>
              <a:buChar char="–"/>
              <a:defRPr/>
            </a:pPr>
            <a:r>
              <a:rPr lang="zh-TW" altLang="en-US" sz="1800" b="1" u="sng"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集體及個別方式重複報名者，概以學校集體報名所登錄之資料為準，且不予退費</a:t>
            </a:r>
            <a:endParaRPr lang="en-US" altLang="zh-TW" sz="1800" b="1" u="sng"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557212" lvl="1">
              <a:lnSpc>
                <a:spcPct val="100000"/>
              </a:lnSpc>
              <a:spcBef>
                <a:spcPts val="600"/>
              </a:spcBef>
              <a:buFont typeface="華康中黑體" panose="020B0509000000000000" pitchFamily="49" charset="-120"/>
              <a:buChar char="–"/>
              <a:defRPr/>
            </a:pP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經本委員會</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審查</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通過低收或中低收入戶身分之考生，</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除</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報名費</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減免</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資格</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外，</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網路報名身分即</a:t>
            </a:r>
            <a:r>
              <a:rPr lang="zh-TW" altLang="zh-TW" sz="1800" dirty="0">
                <a:latin typeface="華康儷楷書" panose="03000509000000000000" pitchFamily="65" charset="-120"/>
                <a:ea typeface="華康儷楷書" panose="03000509000000000000" pitchFamily="65" charset="-120"/>
                <a:cs typeface="Times New Roman" panose="02020603050405020304" pitchFamily="18" charset="0"/>
              </a:rPr>
              <a:t>預設</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為</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考生</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如不同意使用該身分報考者，</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須</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於</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網路報名</a:t>
            </a:r>
            <a:r>
              <a:rPr lang="zh-TW" altLang="zh-TW" sz="1800" dirty="0">
                <a:latin typeface="華康儷楷書" panose="03000509000000000000" pitchFamily="65" charset="-120"/>
                <a:ea typeface="華康儷楷書" panose="03000509000000000000" pitchFamily="65" charset="-120"/>
                <a:cs typeface="華康儷楷書" panose="03000509000000000000" pitchFamily="65" charset="-120"/>
              </a:rPr>
              <a:t>時聲明放棄</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經聲明放棄「低收或中低收入戶考生」身分者，即不得參加各校系科</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、學程之「低收或中低收入戶考生」招生名額，但不影響報名費</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減免</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資格</a:t>
            </a:r>
            <a:endPar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557212" lvl="1">
              <a:lnSpc>
                <a:spcPct val="100000"/>
              </a:lnSpc>
              <a:spcBef>
                <a:spcPts val="600"/>
              </a:spcBef>
              <a:buFont typeface="華康中黑體" panose="020B0509000000000000" pitchFamily="49" charset="-120"/>
              <a:buChar char="–"/>
              <a:defRPr/>
            </a:pP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考生應注意欲報名甄選學校之</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第二階段指定項目甄試日期</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須考生本人親自到場應試者，如面試</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是否衝突</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若遇衝突時，不得要求延期進行指定項目甄試，應自行擇一參加</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，且不得對未能參加指定項目甄試之校系科</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、學程要求退費</a:t>
            </a:r>
            <a:endPar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40963" name="Rectangle 3"/>
          <p:cNvSpPr>
            <a:spLocks noChangeArrowheads="1"/>
          </p:cNvSpPr>
          <p:nvPr/>
        </p:nvSpPr>
        <p:spPr bwMode="auto">
          <a:xfrm>
            <a:off x="1981203" y="1268413"/>
            <a:ext cx="8435975" cy="4857750"/>
          </a:xfrm>
          <a:prstGeom prst="rect">
            <a:avLst/>
          </a:prstGeom>
          <a:noFill/>
          <a:ln w="9525">
            <a:noFill/>
            <a:miter lim="800000"/>
            <a:headEnd/>
            <a:tailEnd/>
          </a:ln>
        </p:spPr>
        <p:txBody>
          <a:bodyPr/>
          <a:lstStyle/>
          <a:p>
            <a:pPr marL="342900" indent="-342900" eaLnBrk="0" hangingPunct="0">
              <a:spcBef>
                <a:spcPct val="20000"/>
              </a:spcBef>
              <a:buBlip>
                <a:blip r:embed="rId3"/>
              </a:buBlip>
            </a:pPr>
            <a:endParaRPr lang="en-US" altLang="zh-TW">
              <a:latin typeface="+mn-ea"/>
            </a:endParaRPr>
          </a:p>
        </p:txBody>
      </p:sp>
      <p:sp>
        <p:nvSpPr>
          <p:cNvPr id="6" name="標題 1"/>
          <p:cNvSpPr txBox="1">
            <a:spLocks/>
          </p:cNvSpPr>
          <p:nvPr/>
        </p:nvSpPr>
        <p:spPr bwMode="auto">
          <a:xfrm>
            <a:off x="0" y="55358"/>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第一階段</a:t>
            </a:r>
            <a:r>
              <a:rPr lang="zh-TW" altLang="en-US" b="1" spc="-100" dirty="0" smtClean="0">
                <a:solidFill>
                  <a:schemeClr val="tx1"/>
                </a:solidFill>
                <a:latin typeface="Book Antiqua" panose="02040602050305030304" pitchFamily="18" charset="0"/>
                <a:ea typeface="華康儷楷書" panose="03000509000000000000" pitchFamily="65" charset="-120"/>
              </a:rPr>
              <a:t>報名</a:t>
            </a:r>
            <a:r>
              <a:rPr lang="en-US" altLang="zh-TW" b="1" spc="-100" dirty="0" smtClean="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報名時程及作業辦法</a:t>
            </a:r>
            <a:endParaRPr lang="zh-TW" altLang="en-US" b="1" spc="-100" dirty="0">
              <a:solidFill>
                <a:schemeClr val="tx1"/>
              </a:solidFill>
              <a:latin typeface="Book Antiqua" panose="02040602050305030304" pitchFamily="18" charset="0"/>
              <a:ea typeface="華康儷楷書" panose="03000509000000000000" pitchFamily="65" charset="-120"/>
            </a:endParaRPr>
          </a:p>
        </p:txBody>
      </p:sp>
      <p:sp>
        <p:nvSpPr>
          <p:cNvPr id="9" name="五角星形 8"/>
          <p:cNvSpPr/>
          <p:nvPr/>
        </p:nvSpPr>
        <p:spPr>
          <a:xfrm>
            <a:off x="2199928" y="895401"/>
            <a:ext cx="280913" cy="28803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五角星形 10"/>
          <p:cNvSpPr/>
          <p:nvPr/>
        </p:nvSpPr>
        <p:spPr>
          <a:xfrm>
            <a:off x="6322573" y="3199234"/>
            <a:ext cx="280913" cy="288032"/>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42</a:t>
            </a:fld>
            <a:endParaRPr lang="en-US" altLang="zh-TW"/>
          </a:p>
        </p:txBody>
      </p:sp>
    </p:spTree>
    <p:extLst>
      <p:ext uri="{BB962C8B-B14F-4D97-AF65-F5344CB8AC3E}">
        <p14:creationId xmlns:p14="http://schemas.microsoft.com/office/powerpoint/2010/main" val="27643898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43</a:t>
            </a:fld>
            <a:endParaRPr lang="en-US" altLang="zh-TW"/>
          </a:p>
        </p:txBody>
      </p:sp>
      <p:sp>
        <p:nvSpPr>
          <p:cNvPr id="7" name="標題 1"/>
          <p:cNvSpPr txBox="1">
            <a:spLocks/>
          </p:cNvSpPr>
          <p:nvPr/>
        </p:nvSpPr>
        <p:spPr bwMode="auto">
          <a:xfrm>
            <a:off x="0" y="63586"/>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第一階段</a:t>
            </a:r>
            <a:r>
              <a:rPr lang="zh-TW" altLang="en-US" b="1" spc="-100" dirty="0" smtClean="0">
                <a:solidFill>
                  <a:schemeClr val="tx1"/>
                </a:solidFill>
                <a:latin typeface="Book Antiqua" panose="02040602050305030304" pitchFamily="18" charset="0"/>
                <a:ea typeface="華康儷楷書" panose="03000509000000000000" pitchFamily="65" charset="-120"/>
              </a:rPr>
              <a:t>報名</a:t>
            </a:r>
            <a:r>
              <a:rPr lang="en-US" altLang="zh-TW" b="1" spc="-100" dirty="0" smtClean="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志願數及報名費用</a:t>
            </a:r>
            <a:endParaRPr lang="zh-TW" altLang="en-US" b="1" spc="-100" dirty="0">
              <a:solidFill>
                <a:schemeClr val="tx1"/>
              </a:solidFill>
              <a:latin typeface="Book Antiqua" panose="02040602050305030304" pitchFamily="18" charset="0"/>
              <a:ea typeface="華康儷楷書" panose="03000509000000000000" pitchFamily="65" charset="-120"/>
            </a:endParaRPr>
          </a:p>
        </p:txBody>
      </p:sp>
      <p:sp>
        <p:nvSpPr>
          <p:cNvPr id="10" name="內容版面配置區 2"/>
          <p:cNvSpPr>
            <a:spLocks noGrp="1"/>
          </p:cNvSpPr>
          <p:nvPr>
            <p:ph idx="1"/>
          </p:nvPr>
        </p:nvSpPr>
        <p:spPr>
          <a:xfrm>
            <a:off x="1363375" y="1327787"/>
            <a:ext cx="9580853" cy="5016824"/>
          </a:xfrm>
          <a:noFill/>
        </p:spPr>
        <p:txBody>
          <a:bodyPr>
            <a:normAutofit fontScale="92500" lnSpcReduction="10000"/>
          </a:bodyPr>
          <a:lstStyle/>
          <a:p>
            <a:pPr marL="0" indent="0">
              <a:spcBef>
                <a:spcPts val="600"/>
              </a:spcBef>
              <a:buNone/>
            </a:pPr>
            <a:r>
              <a:rPr lang="zh-TW" altLang="zh-TW" sz="1800" dirty="0">
                <a:latin typeface="華康儷楷書" panose="03000509000000000000" pitchFamily="65" charset="-120"/>
                <a:ea typeface="華康儷楷書" panose="03000509000000000000" pitchFamily="65" charset="-120"/>
              </a:rPr>
              <a:t>報名費含</a:t>
            </a:r>
            <a:r>
              <a:rPr lang="zh-TW" altLang="zh-TW" sz="1800" dirty="0">
                <a:solidFill>
                  <a:srgbClr val="0000FF"/>
                </a:solidFill>
                <a:latin typeface="華康儷楷書" panose="03000509000000000000" pitchFamily="65" charset="-120"/>
                <a:ea typeface="華康儷楷書" panose="03000509000000000000" pitchFamily="65" charset="-120"/>
              </a:rPr>
              <a:t>報名資格與身分審查費</a:t>
            </a:r>
            <a:r>
              <a:rPr lang="zh-TW" altLang="zh-TW" sz="1800" dirty="0">
                <a:latin typeface="華康儷楷書" panose="03000509000000000000" pitchFamily="65" charset="-120"/>
                <a:ea typeface="華康儷楷書" panose="03000509000000000000" pitchFamily="65" charset="-120"/>
              </a:rPr>
              <a:t>新臺幣</a:t>
            </a:r>
            <a:r>
              <a:rPr lang="en-US" altLang="zh-TW" sz="1800" b="1" dirty="0">
                <a:solidFill>
                  <a:srgbClr val="A52AA5"/>
                </a:solidFill>
                <a:latin typeface="華康儷楷書" panose="03000509000000000000" pitchFamily="65" charset="-120"/>
                <a:ea typeface="華康儷楷書" panose="03000509000000000000" pitchFamily="65" charset="-120"/>
              </a:rPr>
              <a:t>200</a:t>
            </a:r>
            <a:r>
              <a:rPr lang="zh-TW" altLang="zh-TW" sz="1800" b="1" dirty="0">
                <a:solidFill>
                  <a:srgbClr val="A52AA5"/>
                </a:solidFill>
                <a:latin typeface="華康儷楷書" panose="03000509000000000000" pitchFamily="65" charset="-120"/>
                <a:ea typeface="華康儷楷書" panose="03000509000000000000" pitchFamily="65" charset="-120"/>
              </a:rPr>
              <a:t>元</a:t>
            </a:r>
            <a:endParaRPr lang="en-US" altLang="zh-TW" sz="1800" b="1" dirty="0">
              <a:solidFill>
                <a:srgbClr val="A52AA5"/>
              </a:solidFill>
              <a:latin typeface="華康儷楷書" panose="03000509000000000000" pitchFamily="65" charset="-120"/>
              <a:ea typeface="華康儷楷書" panose="03000509000000000000" pitchFamily="65" charset="-120"/>
            </a:endParaRPr>
          </a:p>
          <a:p>
            <a:pPr marL="0" indent="0">
              <a:spcBef>
                <a:spcPts val="600"/>
              </a:spcBef>
              <a:buNone/>
            </a:pPr>
            <a:r>
              <a:rPr lang="zh-TW" altLang="zh-TW" sz="1800" dirty="0">
                <a:latin typeface="華康儷楷書" panose="03000509000000000000" pitchFamily="65" charset="-120"/>
                <a:ea typeface="華康儷楷書" panose="03000509000000000000" pitchFamily="65" charset="-120"/>
              </a:rPr>
              <a:t>及</a:t>
            </a:r>
            <a:r>
              <a:rPr lang="zh-TW" altLang="zh-TW" sz="1800" dirty="0">
                <a:solidFill>
                  <a:srgbClr val="0000FF"/>
                </a:solidFill>
                <a:latin typeface="華康儷楷書" panose="03000509000000000000" pitchFamily="65" charset="-120"/>
                <a:ea typeface="華康儷楷書" panose="03000509000000000000" pitchFamily="65" charset="-120"/>
              </a:rPr>
              <a:t>校系科</a:t>
            </a:r>
            <a:r>
              <a:rPr lang="en-US" altLang="zh-TW" sz="1800" dirty="0">
                <a:solidFill>
                  <a:srgbClr val="0000FF"/>
                </a:solidFill>
                <a:latin typeface="華康儷楷書" panose="03000509000000000000" pitchFamily="65" charset="-120"/>
                <a:ea typeface="華康儷楷書" panose="03000509000000000000" pitchFamily="65" charset="-120"/>
              </a:rPr>
              <a:t>(</a:t>
            </a:r>
            <a:r>
              <a:rPr lang="zh-TW" altLang="zh-TW" sz="1800" dirty="0">
                <a:solidFill>
                  <a:srgbClr val="0000FF"/>
                </a:solidFill>
                <a:latin typeface="華康儷楷書" panose="03000509000000000000" pitchFamily="65" charset="-120"/>
                <a:ea typeface="華康儷楷書" panose="03000509000000000000" pitchFamily="65" charset="-120"/>
              </a:rPr>
              <a:t>組</a:t>
            </a:r>
            <a:r>
              <a:rPr lang="en-US" altLang="zh-TW" sz="1800" dirty="0">
                <a:solidFill>
                  <a:srgbClr val="0000FF"/>
                </a:solidFill>
                <a:latin typeface="華康儷楷書" panose="03000509000000000000" pitchFamily="65" charset="-120"/>
                <a:ea typeface="華康儷楷書" panose="03000509000000000000" pitchFamily="65" charset="-120"/>
              </a:rPr>
              <a:t>)</a:t>
            </a:r>
            <a:r>
              <a:rPr lang="zh-TW" altLang="zh-TW" sz="1800" dirty="0">
                <a:solidFill>
                  <a:srgbClr val="0000FF"/>
                </a:solidFill>
                <a:latin typeface="華康儷楷書" panose="03000509000000000000" pitchFamily="65" charset="-120"/>
                <a:ea typeface="華康儷楷書" panose="03000509000000000000" pitchFamily="65" charset="-120"/>
              </a:rPr>
              <a:t>、學程申請費</a:t>
            </a:r>
            <a:r>
              <a:rPr lang="zh-TW" altLang="zh-TW" sz="1800" dirty="0">
                <a:latin typeface="華康儷楷書" panose="03000509000000000000" pitchFamily="65" charset="-120"/>
                <a:ea typeface="華康儷楷書" panose="03000509000000000000" pitchFamily="65" charset="-120"/>
              </a:rPr>
              <a:t>，</a:t>
            </a:r>
            <a:r>
              <a:rPr lang="zh-TW" altLang="zh-TW" sz="1800" dirty="0">
                <a:solidFill>
                  <a:srgbClr val="A52AA5"/>
                </a:solidFill>
                <a:latin typeface="華康儷楷書" panose="03000509000000000000" pitchFamily="65" charset="-120"/>
                <a:ea typeface="華康儷楷書" panose="03000509000000000000" pitchFamily="65" charset="-120"/>
              </a:rPr>
              <a:t>每</a:t>
            </a:r>
            <a:r>
              <a:rPr lang="en-US" altLang="zh-TW" sz="1800" b="1" dirty="0">
                <a:solidFill>
                  <a:srgbClr val="A52AA5"/>
                </a:solidFill>
                <a:latin typeface="華康儷楷書" panose="03000509000000000000" pitchFamily="65" charset="-120"/>
                <a:ea typeface="華康儷楷書" panose="03000509000000000000" pitchFamily="65" charset="-120"/>
              </a:rPr>
              <a:t>1</a:t>
            </a:r>
            <a:r>
              <a:rPr lang="zh-TW" altLang="zh-TW" sz="1800" b="1" dirty="0">
                <a:solidFill>
                  <a:srgbClr val="A52AA5"/>
                </a:solidFill>
                <a:latin typeface="華康儷楷書" panose="03000509000000000000" pitchFamily="65" charset="-120"/>
                <a:ea typeface="華康儷楷書" panose="03000509000000000000" pitchFamily="65" charset="-120"/>
              </a:rPr>
              <a:t>個</a:t>
            </a:r>
            <a:r>
              <a:rPr lang="zh-TW" altLang="zh-TW" sz="1800" dirty="0">
                <a:solidFill>
                  <a:srgbClr val="A52AA5"/>
                </a:solidFill>
                <a:latin typeface="華康儷楷書" panose="03000509000000000000" pitchFamily="65" charset="-120"/>
                <a:ea typeface="華康儷楷書" panose="03000509000000000000" pitchFamily="65" charset="-120"/>
              </a:rPr>
              <a:t>校系科</a:t>
            </a:r>
            <a:r>
              <a:rPr lang="en-US" altLang="zh-TW" sz="1800" dirty="0">
                <a:solidFill>
                  <a:srgbClr val="A52AA5"/>
                </a:solidFill>
                <a:latin typeface="華康儷楷書" panose="03000509000000000000" pitchFamily="65" charset="-120"/>
                <a:ea typeface="華康儷楷書" panose="03000509000000000000" pitchFamily="65" charset="-120"/>
              </a:rPr>
              <a:t>(</a:t>
            </a:r>
            <a:r>
              <a:rPr lang="zh-TW" altLang="zh-TW" sz="1800" dirty="0">
                <a:solidFill>
                  <a:srgbClr val="A52AA5"/>
                </a:solidFill>
                <a:latin typeface="華康儷楷書" panose="03000509000000000000" pitchFamily="65" charset="-120"/>
                <a:ea typeface="華康儷楷書" panose="03000509000000000000" pitchFamily="65" charset="-120"/>
              </a:rPr>
              <a:t>組</a:t>
            </a:r>
            <a:r>
              <a:rPr lang="en-US" altLang="zh-TW" sz="1800" dirty="0">
                <a:solidFill>
                  <a:srgbClr val="A52AA5"/>
                </a:solidFill>
                <a:latin typeface="華康儷楷書" panose="03000509000000000000" pitchFamily="65" charset="-120"/>
                <a:ea typeface="華康儷楷書" panose="03000509000000000000" pitchFamily="65" charset="-120"/>
              </a:rPr>
              <a:t>)</a:t>
            </a:r>
            <a:r>
              <a:rPr lang="zh-TW" altLang="zh-TW" sz="1800" dirty="0">
                <a:solidFill>
                  <a:srgbClr val="A52AA5"/>
                </a:solidFill>
                <a:latin typeface="華康儷楷書" panose="03000509000000000000" pitchFamily="65" charset="-120"/>
                <a:ea typeface="華康儷楷書" panose="03000509000000000000" pitchFamily="65" charset="-120"/>
              </a:rPr>
              <a:t>、學程申請費</a:t>
            </a:r>
            <a:r>
              <a:rPr lang="zh-TW" altLang="zh-TW" sz="1800" dirty="0">
                <a:latin typeface="華康儷楷書" panose="03000509000000000000" pitchFamily="65" charset="-120"/>
                <a:ea typeface="華康儷楷書" panose="03000509000000000000" pitchFamily="65" charset="-120"/>
              </a:rPr>
              <a:t>為新臺幣</a:t>
            </a:r>
            <a:r>
              <a:rPr lang="en-US" altLang="zh-TW" sz="1800" b="1" dirty="0">
                <a:solidFill>
                  <a:srgbClr val="A52AA5"/>
                </a:solidFill>
                <a:latin typeface="華康儷楷書" panose="03000509000000000000" pitchFamily="65" charset="-120"/>
                <a:ea typeface="華康儷楷書" panose="03000509000000000000" pitchFamily="65" charset="-120"/>
              </a:rPr>
              <a:t>100</a:t>
            </a:r>
            <a:r>
              <a:rPr lang="zh-TW" altLang="zh-TW" sz="1800" b="1" dirty="0">
                <a:solidFill>
                  <a:srgbClr val="A52AA5"/>
                </a:solidFill>
                <a:latin typeface="華康儷楷書" panose="03000509000000000000" pitchFamily="65" charset="-120"/>
                <a:ea typeface="華康儷楷書" panose="03000509000000000000" pitchFamily="65" charset="-120"/>
              </a:rPr>
              <a:t>元</a:t>
            </a:r>
            <a:endParaRPr lang="en-US" altLang="zh-TW" sz="1800" b="1" dirty="0">
              <a:solidFill>
                <a:srgbClr val="A52AA5"/>
              </a:solidFill>
              <a:latin typeface="華康儷楷書" panose="03000509000000000000" pitchFamily="65" charset="-120"/>
              <a:ea typeface="華康儷楷書" panose="03000509000000000000" pitchFamily="65" charset="-120"/>
            </a:endParaRPr>
          </a:p>
          <a:p>
            <a:pPr marL="0" indent="0">
              <a:spcBef>
                <a:spcPts val="600"/>
              </a:spcBef>
              <a:buNone/>
            </a:pPr>
            <a:r>
              <a:rPr lang="zh-TW" altLang="zh-TW" sz="1800" dirty="0">
                <a:latin typeface="華康儷楷書" panose="03000509000000000000" pitchFamily="65" charset="-120"/>
                <a:ea typeface="華康儷楷書" panose="03000509000000000000" pitchFamily="65" charset="-120"/>
              </a:rPr>
              <a:t>低收入戶考生報名費全免；中低收入戶考生報名費減免</a:t>
            </a:r>
            <a:r>
              <a:rPr lang="en-US" altLang="zh-TW" sz="1800" dirty="0">
                <a:latin typeface="華康儷楷書" panose="03000509000000000000" pitchFamily="65" charset="-120"/>
                <a:ea typeface="華康儷楷書" panose="03000509000000000000" pitchFamily="65" charset="-120"/>
              </a:rPr>
              <a:t>60%</a:t>
            </a:r>
          </a:p>
          <a:p>
            <a:pPr lvl="0">
              <a:buFont typeface="Wingdings" panose="05000000000000000000" pitchFamily="2" charset="2"/>
              <a:buChar char="Ø"/>
            </a:pPr>
            <a:endParaRPr lang="en-US" altLang="zh-TW" sz="15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15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15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15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15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20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20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2000" dirty="0">
              <a:latin typeface="華康儷楷書" panose="03000509000000000000" pitchFamily="65" charset="-120"/>
              <a:ea typeface="華康儷楷書" panose="03000509000000000000" pitchFamily="65" charset="-120"/>
            </a:endParaRPr>
          </a:p>
          <a:p>
            <a:pPr lvl="0">
              <a:buFont typeface="Wingdings" panose="05000000000000000000" pitchFamily="2" charset="2"/>
              <a:buChar char="Ø"/>
            </a:pPr>
            <a:endParaRPr lang="en-US" altLang="zh-TW" sz="2000" dirty="0">
              <a:latin typeface="華康儷楷書" panose="03000509000000000000" pitchFamily="65" charset="-120"/>
              <a:ea typeface="華康儷楷書" panose="03000509000000000000" pitchFamily="65" charset="-120"/>
            </a:endParaRPr>
          </a:p>
          <a:p>
            <a:pPr>
              <a:lnSpc>
                <a:spcPts val="2640"/>
              </a:lnSpc>
              <a:spcBef>
                <a:spcPts val="1800"/>
              </a:spcBef>
              <a:buFont typeface="Wingdings" panose="05000000000000000000" pitchFamily="2" charset="2"/>
              <a:buChar char="Ø"/>
            </a:pPr>
            <a:r>
              <a:rPr lang="zh-TW" altLang="en-US" sz="2200" dirty="0">
                <a:latin typeface="華康儷楷書" panose="03000509000000000000" pitchFamily="65" charset="-120"/>
                <a:ea typeface="華康儷楷書" panose="03000509000000000000" pitchFamily="65" charset="-120"/>
              </a:rPr>
              <a:t>第一階段報名時，維持集體報名單位每位考生</a:t>
            </a:r>
            <a:r>
              <a:rPr lang="en-US" altLang="zh-TW" sz="2200" b="1" dirty="0">
                <a:solidFill>
                  <a:srgbClr val="FF0000"/>
                </a:solidFill>
                <a:latin typeface="華康儷楷書" panose="03000509000000000000" pitchFamily="65" charset="-120"/>
                <a:ea typeface="華康儷楷書" panose="03000509000000000000" pitchFamily="65" charset="-120"/>
              </a:rPr>
              <a:t>30</a:t>
            </a:r>
            <a:r>
              <a:rPr lang="zh-TW" altLang="en-US" sz="2200" b="1" dirty="0">
                <a:solidFill>
                  <a:srgbClr val="FF0000"/>
                </a:solidFill>
                <a:latin typeface="華康儷楷書" panose="03000509000000000000" pitchFamily="65" charset="-120"/>
                <a:ea typeface="華康儷楷書" panose="03000509000000000000" pitchFamily="65" charset="-120"/>
              </a:rPr>
              <a:t>元</a:t>
            </a:r>
            <a:r>
              <a:rPr lang="zh-TW" altLang="en-US" sz="2200" dirty="0">
                <a:latin typeface="華康儷楷書" panose="03000509000000000000" pitchFamily="65" charset="-120"/>
                <a:ea typeface="華康儷楷書" panose="03000509000000000000" pitchFamily="65" charset="-120"/>
              </a:rPr>
              <a:t>作業費</a:t>
            </a:r>
            <a:endParaRPr lang="en-US" altLang="zh-TW" sz="2200" dirty="0">
              <a:latin typeface="華康儷楷書" panose="03000509000000000000" pitchFamily="65" charset="-120"/>
              <a:ea typeface="華康儷楷書" panose="03000509000000000000" pitchFamily="65" charset="-120"/>
            </a:endParaRPr>
          </a:p>
          <a:p>
            <a:pPr marL="324000" indent="0">
              <a:lnSpc>
                <a:spcPts val="2300"/>
              </a:lnSpc>
              <a:spcBef>
                <a:spcPts val="0"/>
              </a:spcBef>
              <a:buNone/>
            </a:pPr>
            <a:r>
              <a:rPr lang="zh-TW" altLang="en-US" sz="1700" dirty="0">
                <a:latin typeface="華康儷楷書" panose="03000509000000000000" pitchFamily="65" charset="-120"/>
                <a:ea typeface="華康儷楷書" panose="03000509000000000000" pitchFamily="65" charset="-120"/>
              </a:rPr>
              <a:t>供各校辦理第一階段報名及第二階段報名系統 </a:t>
            </a:r>
            <a:r>
              <a:rPr lang="en-US" altLang="zh-TW" sz="1700" dirty="0">
                <a:latin typeface="華康儷楷書" panose="03000509000000000000" pitchFamily="65" charset="-120"/>
                <a:ea typeface="華康儷楷書" panose="03000509000000000000" pitchFamily="65" charset="-120"/>
              </a:rPr>
              <a:t>(</a:t>
            </a:r>
            <a:r>
              <a:rPr lang="zh-TW" altLang="en-US" sz="1700" dirty="0">
                <a:latin typeface="華康儷楷書" panose="03000509000000000000" pitchFamily="65" charset="-120"/>
                <a:ea typeface="華康儷楷書" panose="03000509000000000000" pitchFamily="65" charset="-120"/>
              </a:rPr>
              <a:t>含學習歷程備審資料上傳</a:t>
            </a:r>
            <a:r>
              <a:rPr lang="en-US" altLang="zh-TW" sz="1700" dirty="0">
                <a:latin typeface="華康儷楷書" panose="03000509000000000000" pitchFamily="65" charset="-120"/>
                <a:ea typeface="華康儷楷書" panose="03000509000000000000" pitchFamily="65" charset="-120"/>
              </a:rPr>
              <a:t>)</a:t>
            </a:r>
            <a:r>
              <a:rPr lang="zh-TW" altLang="en-US" sz="1700" dirty="0">
                <a:latin typeface="華康儷楷書" panose="03000509000000000000" pitchFamily="65" charset="-120"/>
                <a:ea typeface="華康儷楷書" panose="03000509000000000000" pitchFamily="65" charset="-120"/>
              </a:rPr>
              <a:t>作業時所需之各項試務支出，務請輔導考生於規定期間完成各相關作業</a:t>
            </a:r>
            <a:endParaRPr lang="en-US" altLang="zh-TW" sz="1700" dirty="0">
              <a:latin typeface="華康儷楷書" panose="03000509000000000000" pitchFamily="65" charset="-120"/>
              <a:ea typeface="華康儷楷書" panose="03000509000000000000" pitchFamily="65"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1517290577"/>
              </p:ext>
            </p:extLst>
          </p:nvPr>
        </p:nvGraphicFramePr>
        <p:xfrm>
          <a:off x="2398144" y="2201944"/>
          <a:ext cx="7511316" cy="3078480"/>
        </p:xfrm>
        <a:graphic>
          <a:graphicData uri="http://schemas.openxmlformats.org/drawingml/2006/table">
            <a:tbl>
              <a:tblPr>
                <a:tableStyleId>{5C22544A-7EE6-4342-B048-85BDC9FD1C3A}</a:tableStyleId>
              </a:tblPr>
              <a:tblGrid>
                <a:gridCol w="1502263">
                  <a:extLst>
                    <a:ext uri="{9D8B030D-6E8A-4147-A177-3AD203B41FA5}">
                      <a16:colId xmlns:a16="http://schemas.microsoft.com/office/drawing/2014/main" val="4144715842"/>
                    </a:ext>
                  </a:extLst>
                </a:gridCol>
                <a:gridCol w="2217627">
                  <a:extLst>
                    <a:ext uri="{9D8B030D-6E8A-4147-A177-3AD203B41FA5}">
                      <a16:colId xmlns:a16="http://schemas.microsoft.com/office/drawing/2014/main" val="246603139"/>
                    </a:ext>
                  </a:extLst>
                </a:gridCol>
                <a:gridCol w="1025354">
                  <a:extLst>
                    <a:ext uri="{9D8B030D-6E8A-4147-A177-3AD203B41FA5}">
                      <a16:colId xmlns:a16="http://schemas.microsoft.com/office/drawing/2014/main" val="1597002642"/>
                    </a:ext>
                  </a:extLst>
                </a:gridCol>
                <a:gridCol w="1502263">
                  <a:extLst>
                    <a:ext uri="{9D8B030D-6E8A-4147-A177-3AD203B41FA5}">
                      <a16:colId xmlns:a16="http://schemas.microsoft.com/office/drawing/2014/main" val="1581105820"/>
                    </a:ext>
                  </a:extLst>
                </a:gridCol>
                <a:gridCol w="1263809">
                  <a:extLst>
                    <a:ext uri="{9D8B030D-6E8A-4147-A177-3AD203B41FA5}">
                      <a16:colId xmlns:a16="http://schemas.microsoft.com/office/drawing/2014/main" val="2841500141"/>
                    </a:ext>
                  </a:extLst>
                </a:gridCol>
              </a:tblGrid>
              <a:tr h="2961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000" kern="1200" dirty="0">
                          <a:solidFill>
                            <a:schemeClr val="dk1"/>
                          </a:solidFill>
                          <a:latin typeface="華康儷楷書" panose="03000509000000000000" pitchFamily="65" charset="-120"/>
                          <a:ea typeface="華康儷楷書" panose="03000509000000000000" pitchFamily="65" charset="-120"/>
                          <a:cs typeface="+mn-cs"/>
                        </a:rPr>
                        <a:t>報名資格與</a:t>
                      </a:r>
                      <a:r>
                        <a:rPr lang="en-US" altLang="zh-TW" sz="2000" kern="1200" dirty="0">
                          <a:solidFill>
                            <a:schemeClr val="dk1"/>
                          </a:solidFill>
                          <a:latin typeface="華康儷楷書" panose="03000509000000000000" pitchFamily="65" charset="-120"/>
                          <a:ea typeface="華康儷楷書" panose="03000509000000000000" pitchFamily="65" charset="-120"/>
                          <a:cs typeface="+mn-cs"/>
                        </a:rPr>
                        <a:t/>
                      </a:r>
                      <a:br>
                        <a:rPr lang="en-US" altLang="zh-TW" sz="2000" kern="1200" dirty="0">
                          <a:solidFill>
                            <a:schemeClr val="dk1"/>
                          </a:solidFill>
                          <a:latin typeface="華康儷楷書" panose="03000509000000000000" pitchFamily="65" charset="-120"/>
                          <a:ea typeface="華康儷楷書" panose="03000509000000000000" pitchFamily="65" charset="-120"/>
                          <a:cs typeface="+mn-cs"/>
                        </a:rPr>
                      </a:br>
                      <a:r>
                        <a:rPr lang="zh-TW" altLang="zh-TW" sz="2000" kern="1200" dirty="0">
                          <a:solidFill>
                            <a:schemeClr val="dk1"/>
                          </a:solidFill>
                          <a:latin typeface="華康儷楷書" panose="03000509000000000000" pitchFamily="65" charset="-120"/>
                          <a:ea typeface="華康儷楷書" panose="03000509000000000000" pitchFamily="65" charset="-120"/>
                          <a:cs typeface="+mn-cs"/>
                        </a:rPr>
                        <a:t>身分審查</a:t>
                      </a:r>
                      <a:endParaRPr lang="zh-TW" altLang="en-US" sz="2000" kern="1200" dirty="0">
                        <a:solidFill>
                          <a:schemeClr val="dk1"/>
                        </a:solidFill>
                        <a:latin typeface="華康儷楷書" panose="03000509000000000000" pitchFamily="65" charset="-120"/>
                        <a:ea typeface="華康儷楷書" panose="03000509000000000000" pitchFamily="65" charset="-120"/>
                        <a:cs typeface="+mn-cs"/>
                      </a:endParaRPr>
                    </a:p>
                  </a:txBody>
                  <a:tcPr anchor="ctr">
                    <a:solidFill>
                      <a:srgbClr val="FDEA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000" dirty="0">
                          <a:latin typeface="華康儷楷書" panose="03000509000000000000" pitchFamily="65" charset="-120"/>
                          <a:ea typeface="華康儷楷書" panose="03000509000000000000" pitchFamily="65" charset="-120"/>
                        </a:rPr>
                        <a:t>校系科</a:t>
                      </a:r>
                      <a:r>
                        <a:rPr lang="en-US" altLang="zh-TW" sz="2000" dirty="0">
                          <a:latin typeface="華康儷楷書" panose="03000509000000000000" pitchFamily="65" charset="-120"/>
                          <a:ea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rPr>
                        <a:t>組</a:t>
                      </a:r>
                      <a:r>
                        <a:rPr lang="en-US" altLang="zh-TW" sz="2000" dirty="0">
                          <a:latin typeface="華康儷楷書" panose="03000509000000000000" pitchFamily="65" charset="-120"/>
                          <a:ea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rPr>
                        <a:t>、學程</a:t>
                      </a:r>
                      <a:endParaRPr lang="en-US" altLang="zh-TW" sz="2000" dirty="0">
                        <a:latin typeface="華康儷楷書" panose="03000509000000000000" pitchFamily="65" charset="-120"/>
                        <a:ea typeface="華康儷楷書"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2000" dirty="0">
                          <a:latin typeface="華康儷楷書" panose="03000509000000000000" pitchFamily="65" charset="-120"/>
                          <a:ea typeface="華康儷楷書" panose="03000509000000000000" pitchFamily="65" charset="-120"/>
                        </a:rPr>
                        <a:t>申請</a:t>
                      </a:r>
                      <a:r>
                        <a:rPr lang="zh-TW" altLang="en-US" sz="2000" dirty="0">
                          <a:latin typeface="華康儷楷書" panose="03000509000000000000" pitchFamily="65" charset="-120"/>
                          <a:ea typeface="華康儷楷書" panose="03000509000000000000" pitchFamily="65" charset="-120"/>
                        </a:rPr>
                        <a:t>費</a:t>
                      </a:r>
                    </a:p>
                  </a:txBody>
                  <a:tcPr anchor="ctr">
                    <a:solidFill>
                      <a:srgbClr val="FDEADA"/>
                    </a:solidFill>
                  </a:tcPr>
                </a:tc>
                <a:tc>
                  <a:txBody>
                    <a:bodyPr/>
                    <a:lstStyle/>
                    <a:p>
                      <a:pPr algn="ctr"/>
                      <a:r>
                        <a:rPr lang="zh-TW" altLang="en-US" sz="2000" dirty="0">
                          <a:latin typeface="華康儷楷書" panose="03000509000000000000" pitchFamily="65" charset="-120"/>
                          <a:ea typeface="華康儷楷書" panose="03000509000000000000" pitchFamily="65" charset="-120"/>
                        </a:rPr>
                        <a:t>一般生</a:t>
                      </a:r>
                    </a:p>
                  </a:txBody>
                  <a:tcPr anchor="ctr">
                    <a:solidFill>
                      <a:srgbClr val="FDEADA"/>
                    </a:solidFill>
                  </a:tcPr>
                </a:tc>
                <a:tc>
                  <a:txBody>
                    <a:bodyPr/>
                    <a:lstStyle/>
                    <a:p>
                      <a:pPr algn="ctr"/>
                      <a:r>
                        <a:rPr lang="zh-TW" altLang="en-US" sz="2000" dirty="0">
                          <a:latin typeface="華康儷楷書" panose="03000509000000000000" pitchFamily="65" charset="-120"/>
                          <a:ea typeface="華康儷楷書" panose="03000509000000000000" pitchFamily="65" charset="-120"/>
                        </a:rPr>
                        <a:t>中低收入戶</a:t>
                      </a:r>
                      <a:endParaRPr lang="en-US" altLang="zh-TW" sz="2000" dirty="0">
                        <a:latin typeface="華康儷楷書" panose="03000509000000000000" pitchFamily="65" charset="-120"/>
                        <a:ea typeface="華康儷楷書" panose="03000509000000000000" pitchFamily="65" charset="-120"/>
                      </a:endParaRPr>
                    </a:p>
                    <a:p>
                      <a:pPr algn="ctr"/>
                      <a:r>
                        <a:rPr lang="zh-TW" altLang="en-US" sz="1600" dirty="0">
                          <a:latin typeface="華康儷楷書" panose="03000509000000000000" pitchFamily="65" charset="-120"/>
                          <a:ea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rPr>
                        <a:t>減免</a:t>
                      </a:r>
                      <a:r>
                        <a:rPr lang="en-US" altLang="zh-TW" sz="1600" dirty="0">
                          <a:latin typeface="華康儷楷書" panose="03000509000000000000" pitchFamily="65" charset="-120"/>
                          <a:ea typeface="華康儷楷書" panose="03000509000000000000" pitchFamily="65" charset="-120"/>
                        </a:rPr>
                        <a:t>60%</a:t>
                      </a:r>
                      <a:r>
                        <a:rPr lang="zh-TW" altLang="en-US" sz="1600" dirty="0">
                          <a:latin typeface="華康儷楷書" panose="03000509000000000000" pitchFamily="65" charset="-120"/>
                          <a:ea typeface="華康儷楷書" panose="03000509000000000000" pitchFamily="65" charset="-120"/>
                        </a:rPr>
                        <a:t>）</a:t>
                      </a:r>
                      <a:endParaRPr lang="zh-TW" altLang="en-US" sz="2000" dirty="0">
                        <a:latin typeface="華康儷楷書" panose="03000509000000000000" pitchFamily="65" charset="-120"/>
                        <a:ea typeface="華康儷楷書" panose="03000509000000000000" pitchFamily="65" charset="-120"/>
                      </a:endParaRPr>
                    </a:p>
                  </a:txBody>
                  <a:tcPr anchor="ctr">
                    <a:solidFill>
                      <a:srgbClr val="FDEADA"/>
                    </a:solidFill>
                  </a:tcPr>
                </a:tc>
                <a:tc>
                  <a:txBody>
                    <a:bodyPr/>
                    <a:lstStyle/>
                    <a:p>
                      <a:pPr algn="ctr"/>
                      <a:r>
                        <a:rPr lang="zh-TW" altLang="en-US" sz="2000" dirty="0">
                          <a:latin typeface="華康儷楷書" panose="03000509000000000000" pitchFamily="65" charset="-120"/>
                          <a:ea typeface="華康儷楷書" panose="03000509000000000000" pitchFamily="65" charset="-120"/>
                        </a:rPr>
                        <a:t>低收入戶</a:t>
                      </a:r>
                    </a:p>
                  </a:txBody>
                  <a:tcPr anchor="ctr">
                    <a:solidFill>
                      <a:srgbClr val="FDEADA"/>
                    </a:solidFill>
                  </a:tcPr>
                </a:tc>
                <a:extLst>
                  <a:ext uri="{0D108BD9-81ED-4DB2-BD59-A6C34878D82A}">
                    <a16:rowId xmlns:a16="http://schemas.microsoft.com/office/drawing/2014/main" val="3102837654"/>
                  </a:ext>
                </a:extLst>
              </a:tr>
              <a:tr h="169247">
                <a:tc>
                  <a:txBody>
                    <a:bodyPr/>
                    <a:lstStyle/>
                    <a:p>
                      <a:pPr algn="ct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1</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300</a:t>
                      </a:r>
                      <a:endParaRPr lang="zh-TW" altLang="en-US" sz="2000" dirty="0">
                        <a:latin typeface="華康儷楷書" panose="03000509000000000000" pitchFamily="65" charset="-120"/>
                        <a:ea typeface="華康儷楷書" panose="03000509000000000000" pitchFamily="65" charset="-120"/>
                      </a:endParaRP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120</a:t>
                      </a:r>
                      <a:endParaRPr lang="zh-TW" altLang="en-US" sz="2000" dirty="0">
                        <a:latin typeface="華康儷楷書" panose="03000509000000000000" pitchFamily="65" charset="-120"/>
                        <a:ea typeface="華康儷楷書" panose="03000509000000000000" pitchFamily="65" charset="-120"/>
                      </a:endParaRP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9798973"/>
                  </a:ext>
                </a:extLst>
              </a:tr>
              <a:tr h="169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400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160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3465639"/>
                  </a:ext>
                </a:extLst>
              </a:tr>
              <a:tr h="169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3</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500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200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3601585"/>
                  </a:ext>
                </a:extLst>
              </a:tr>
              <a:tr h="169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4</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600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240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6652028"/>
                  </a:ext>
                </a:extLst>
              </a:tr>
              <a:tr h="169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5</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700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280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1225499"/>
                  </a:ext>
                </a:extLst>
              </a:tr>
              <a:tr h="1692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200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6</a:t>
                      </a:r>
                      <a:r>
                        <a:rPr lang="zh-TW" altLang="zh-TW" sz="2000" dirty="0">
                          <a:latin typeface="華康儷楷書" panose="03000509000000000000" pitchFamily="65" charset="-120"/>
                          <a:ea typeface="華康儷楷書" panose="03000509000000000000" pitchFamily="65" charset="-120"/>
                        </a:rPr>
                        <a:t>個</a:t>
                      </a:r>
                      <a:r>
                        <a:rPr lang="en-US" altLang="zh-TW" sz="2000" dirty="0">
                          <a:latin typeface="華康儷楷書" panose="03000509000000000000" pitchFamily="65" charset="-120"/>
                          <a:ea typeface="華康儷楷書" panose="03000509000000000000" pitchFamily="65" charset="-120"/>
                        </a:rPr>
                        <a:t>×100</a:t>
                      </a:r>
                      <a:r>
                        <a:rPr lang="zh-TW" altLang="en-US" sz="200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800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2000" dirty="0">
                          <a:latin typeface="華康儷楷書" panose="03000509000000000000" pitchFamily="65" charset="-120"/>
                          <a:ea typeface="華康儷楷書" panose="03000509000000000000" pitchFamily="65" charset="-120"/>
                        </a:rPr>
                        <a:t>320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2775778"/>
                  </a:ext>
                </a:extLst>
              </a:tr>
            </a:tbl>
          </a:graphicData>
        </a:graphic>
      </p:graphicFrame>
      <p:sp>
        <p:nvSpPr>
          <p:cNvPr id="12" name="矩形 11"/>
          <p:cNvSpPr/>
          <p:nvPr/>
        </p:nvSpPr>
        <p:spPr>
          <a:xfrm>
            <a:off x="933261" y="866122"/>
            <a:ext cx="7843535" cy="461665"/>
          </a:xfrm>
          <a:prstGeom prst="rect">
            <a:avLst/>
          </a:prstGeom>
        </p:spPr>
        <p:txBody>
          <a:bodyPr wrap="square">
            <a:spAutoFit/>
          </a:bodyPr>
          <a:lstStyle/>
          <a:p>
            <a:pPr marL="342900" indent="-342900" eaLnBrk="0" hangingPunct="0">
              <a:spcBef>
                <a:spcPct val="20000"/>
              </a:spcBef>
              <a:buBlip>
                <a:blip r:embed="rId3"/>
              </a:buBlip>
            </a:pPr>
            <a:r>
              <a:rPr lang="zh-TW" altLang="en-US" sz="2400" b="1" dirty="0" smtClean="0">
                <a:latin typeface="華康儷楷書" panose="03000509000000000000" pitchFamily="65" charset="-120"/>
                <a:ea typeface="華康儷楷書" panose="03000509000000000000" pitchFamily="65" charset="-120"/>
              </a:rPr>
              <a:t>考生</a:t>
            </a:r>
            <a:r>
              <a:rPr lang="zh-TW" altLang="en-US" sz="2400" b="1" dirty="0">
                <a:solidFill>
                  <a:srgbClr val="FF0000"/>
                </a:solidFill>
                <a:latin typeface="華康儷楷書" panose="03000509000000000000" pitchFamily="65" charset="-120"/>
                <a:ea typeface="華康儷楷書" panose="03000509000000000000" pitchFamily="65" charset="-120"/>
              </a:rPr>
              <a:t>可至多申請</a:t>
            </a:r>
            <a:r>
              <a:rPr lang="en-US" altLang="zh-TW" sz="2400" b="1" dirty="0">
                <a:solidFill>
                  <a:srgbClr val="FF0000"/>
                </a:solidFill>
                <a:latin typeface="華康儷楷書" panose="03000509000000000000" pitchFamily="65" charset="-120"/>
                <a:ea typeface="華康儷楷書" panose="03000509000000000000" pitchFamily="65" charset="-120"/>
              </a:rPr>
              <a:t>6</a:t>
            </a:r>
            <a:r>
              <a:rPr lang="zh-TW" altLang="en-US" sz="2400" b="1" dirty="0">
                <a:solidFill>
                  <a:srgbClr val="FF0000"/>
                </a:solidFill>
                <a:latin typeface="華康儷楷書" panose="03000509000000000000" pitchFamily="65" charset="-120"/>
                <a:ea typeface="華康儷楷書" panose="03000509000000000000" pitchFamily="65" charset="-120"/>
              </a:rPr>
              <a:t>個校系科</a:t>
            </a:r>
            <a:r>
              <a:rPr lang="en-US" altLang="zh-TW" sz="2400" b="1" dirty="0">
                <a:solidFill>
                  <a:srgbClr val="FF0000"/>
                </a:solidFill>
                <a:latin typeface="華康儷楷書" panose="03000509000000000000" pitchFamily="65" charset="-120"/>
                <a:ea typeface="華康儷楷書" panose="03000509000000000000" pitchFamily="65" charset="-120"/>
              </a:rPr>
              <a:t>(</a:t>
            </a:r>
            <a:r>
              <a:rPr lang="zh-TW" altLang="en-US" sz="2400" b="1" dirty="0">
                <a:solidFill>
                  <a:srgbClr val="FF0000"/>
                </a:solidFill>
                <a:latin typeface="華康儷楷書" panose="03000509000000000000" pitchFamily="65" charset="-120"/>
                <a:ea typeface="華康儷楷書" panose="03000509000000000000" pitchFamily="65" charset="-120"/>
              </a:rPr>
              <a:t>組</a:t>
            </a:r>
            <a:r>
              <a:rPr lang="en-US" altLang="zh-TW" sz="2400" b="1" dirty="0">
                <a:solidFill>
                  <a:srgbClr val="FF0000"/>
                </a:solidFill>
                <a:latin typeface="華康儷楷書" panose="03000509000000000000" pitchFamily="65" charset="-120"/>
                <a:ea typeface="華康儷楷書" panose="03000509000000000000" pitchFamily="65" charset="-120"/>
              </a:rPr>
              <a:t>)</a:t>
            </a:r>
            <a:r>
              <a:rPr lang="zh-TW" altLang="en-US" sz="2400" b="1" dirty="0">
                <a:solidFill>
                  <a:srgbClr val="FF0000"/>
                </a:solidFill>
                <a:latin typeface="華康儷楷書" panose="03000509000000000000" pitchFamily="65" charset="-120"/>
                <a:ea typeface="華康儷楷書" panose="03000509000000000000" pitchFamily="65" charset="-120"/>
              </a:rPr>
              <a:t>、學程</a:t>
            </a:r>
            <a:r>
              <a:rPr lang="zh-TW" altLang="zh-TW" sz="2400" b="1" dirty="0">
                <a:latin typeface="華康儷楷書" panose="03000509000000000000" pitchFamily="65" charset="-120"/>
                <a:ea typeface="華康儷楷書" panose="03000509000000000000" pitchFamily="65" charset="-120"/>
              </a:rPr>
              <a:t>：</a:t>
            </a:r>
            <a:endParaRPr lang="en-US" altLang="zh-TW" sz="2400" b="1" dirty="0">
              <a:solidFill>
                <a:srgbClr val="FF0000"/>
              </a:solidFill>
              <a:latin typeface="華康儷楷書" panose="03000509000000000000" pitchFamily="65" charset="-120"/>
              <a:ea typeface="華康儷楷書" panose="03000509000000000000" pitchFamily="65" charset="-120"/>
            </a:endParaRPr>
          </a:p>
        </p:txBody>
      </p:sp>
    </p:spTree>
    <p:extLst>
      <p:ext uri="{BB962C8B-B14F-4D97-AF65-F5344CB8AC3E}">
        <p14:creationId xmlns:p14="http://schemas.microsoft.com/office/powerpoint/2010/main" val="29070717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899" y="935774"/>
            <a:ext cx="10846965" cy="5013506"/>
          </a:xfrm>
        </p:spPr>
        <p:txBody>
          <a:bodyPr/>
          <a:lstStyle/>
          <a:p>
            <a:pPr>
              <a:buBlip>
                <a:blip r:embed="rId3"/>
              </a:buBlip>
              <a:defRPr/>
            </a:pPr>
            <a:r>
              <a:rPr lang="zh-TW" altLang="en-US"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離島地區考生申請辦理視訊面試</a:t>
            </a:r>
            <a:endParaRPr lang="en-US" altLang="zh-TW"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457200" indent="-457200">
              <a:spcBef>
                <a:spcPts val="1200"/>
              </a:spcBef>
              <a:buFont typeface="+mj-lt"/>
              <a:buAutoNum type="arabicPeriod"/>
            </a:pPr>
            <a:r>
              <a:rPr lang="zh-TW" altLang="zh-TW" sz="2000" dirty="0">
                <a:latin typeface="華康儷楷書" panose="03000509000000000000" pitchFamily="65" charset="-120"/>
                <a:ea typeface="華康儷楷書" panose="03000509000000000000" pitchFamily="65" charset="-120"/>
              </a:rPr>
              <a:t>具備以下資格之一者，得向本委員會申請</a:t>
            </a:r>
            <a:r>
              <a:rPr lang="zh-TW" altLang="en-US" sz="2000" dirty="0">
                <a:latin typeface="華康儷楷書" panose="03000509000000000000" pitchFamily="65" charset="-120"/>
                <a:ea typeface="華康儷楷書" panose="03000509000000000000" pitchFamily="65" charset="-120"/>
              </a:rPr>
              <a:t>使用「</a:t>
            </a:r>
            <a:r>
              <a:rPr lang="zh-TW" altLang="zh-TW" sz="2000" dirty="0">
                <a:latin typeface="華康儷楷書" panose="03000509000000000000" pitchFamily="65" charset="-120"/>
                <a:ea typeface="華康儷楷書" panose="03000509000000000000" pitchFamily="65" charset="-120"/>
              </a:rPr>
              <a:t>視訊面試</a:t>
            </a:r>
            <a:r>
              <a:rPr lang="zh-TW" altLang="en-US" sz="2000" dirty="0">
                <a:latin typeface="華康儷楷書" panose="03000509000000000000" pitchFamily="65" charset="-120"/>
                <a:ea typeface="華康儷楷書" panose="03000509000000000000" pitchFamily="65" charset="-120"/>
              </a:rPr>
              <a:t>」</a:t>
            </a:r>
            <a:endParaRPr lang="en-US" altLang="zh-TW" sz="2000" dirty="0">
              <a:latin typeface="華康儷楷書" panose="03000509000000000000" pitchFamily="65" charset="-120"/>
              <a:ea typeface="華康儷楷書" panose="03000509000000000000" pitchFamily="65" charset="-120"/>
            </a:endParaRPr>
          </a:p>
          <a:p>
            <a:pPr lvl="1">
              <a:buFont typeface="Wingdings" panose="05000000000000000000" pitchFamily="2" charset="2"/>
              <a:buChar char="Ø"/>
            </a:pPr>
            <a:r>
              <a:rPr lang="zh-TW" altLang="zh-TW" sz="1600" dirty="0">
                <a:latin typeface="華康儷楷書" panose="03000509000000000000" pitchFamily="65" charset="-120"/>
                <a:ea typeface="華康儷楷書" panose="03000509000000000000" pitchFamily="65" charset="-120"/>
              </a:rPr>
              <a:t>就讀離島</a:t>
            </a:r>
            <a:r>
              <a:rPr lang="zh-TW" altLang="zh-TW" sz="1600" dirty="0" smtClean="0">
                <a:latin typeface="華康儷楷書" panose="03000509000000000000" pitchFamily="65" charset="-120"/>
                <a:ea typeface="華康儷楷書" panose="03000509000000000000" pitchFamily="65" charset="-120"/>
              </a:rPr>
              <a:t>地區</a:t>
            </a:r>
            <a:r>
              <a:rPr lang="zh-TW" altLang="en-US" sz="1600" dirty="0" smtClean="0">
                <a:latin typeface="華康儷楷書" panose="03000509000000000000" pitchFamily="65" charset="-120"/>
                <a:ea typeface="華康儷楷書" panose="03000509000000000000" pitchFamily="65" charset="-120"/>
              </a:rPr>
              <a:t>學校</a:t>
            </a:r>
            <a:r>
              <a:rPr lang="zh-TW" altLang="zh-TW" sz="1600" dirty="0" smtClean="0">
                <a:latin typeface="華康儷楷書" panose="03000509000000000000" pitchFamily="65" charset="-120"/>
                <a:ea typeface="華康儷楷書" panose="03000509000000000000" pitchFamily="65" charset="-120"/>
              </a:rPr>
              <a:t>應屆</a:t>
            </a:r>
            <a:r>
              <a:rPr lang="zh-TW" altLang="zh-TW" sz="1600" dirty="0">
                <a:latin typeface="華康儷楷書" panose="03000509000000000000" pitchFamily="65" charset="-120"/>
                <a:ea typeface="華康儷楷書" panose="03000509000000000000" pitchFamily="65" charset="-120"/>
              </a:rPr>
              <a:t>及非應屆畢業生</a:t>
            </a:r>
            <a:endParaRPr lang="en-US" altLang="zh-TW" sz="1600" dirty="0">
              <a:latin typeface="華康儷楷書" panose="03000509000000000000" pitchFamily="65" charset="-120"/>
              <a:ea typeface="華康儷楷書" panose="03000509000000000000" pitchFamily="65" charset="-120"/>
            </a:endParaRPr>
          </a:p>
          <a:p>
            <a:pPr lvl="1">
              <a:buFont typeface="Wingdings" panose="05000000000000000000" pitchFamily="2" charset="2"/>
              <a:buChar char="Ø"/>
            </a:pPr>
            <a:r>
              <a:rPr lang="zh-TW" altLang="zh-TW" sz="1600" dirty="0">
                <a:latin typeface="華康儷楷書" panose="03000509000000000000" pitchFamily="65" charset="-120"/>
                <a:ea typeface="華康儷楷書" panose="03000509000000000000" pitchFamily="65" charset="-120"/>
              </a:rPr>
              <a:t>考生於澎湖、金門、馬祖地區參加當學年度四技二專統一入學測驗考試者</a:t>
            </a:r>
            <a:endParaRPr lang="en-US" altLang="zh-TW" sz="1600" dirty="0">
              <a:latin typeface="華康儷楷書" panose="03000509000000000000" pitchFamily="65" charset="-120"/>
              <a:ea typeface="華康儷楷書" panose="03000509000000000000" pitchFamily="65" charset="-120"/>
            </a:endParaRPr>
          </a:p>
          <a:p>
            <a:pPr lvl="1">
              <a:buFont typeface="Wingdings" panose="05000000000000000000" pitchFamily="2" charset="2"/>
              <a:buChar char="Ø"/>
            </a:pPr>
            <a:r>
              <a:rPr lang="zh-TW" altLang="zh-TW" sz="1600" dirty="0">
                <a:latin typeface="華康儷楷書" panose="03000509000000000000" pitchFamily="65" charset="-120"/>
                <a:ea typeface="華康儷楷書" panose="03000509000000000000" pitchFamily="65" charset="-120"/>
              </a:rPr>
              <a:t>前揭考生得自由選擇參與視訊服務，並不額外區分考生參加甄選之報名身分</a:t>
            </a:r>
            <a:r>
              <a:rPr lang="en-US" altLang="zh-TW" sz="1600" dirty="0">
                <a:latin typeface="華康儷楷書" panose="03000509000000000000" pitchFamily="65" charset="-120"/>
                <a:ea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rPr>
              <a:t>即離島保送考生或一般考生</a:t>
            </a:r>
            <a:r>
              <a:rPr lang="en-US" altLang="zh-TW" sz="1600" dirty="0">
                <a:latin typeface="華康儷楷書" panose="03000509000000000000" pitchFamily="65" charset="-120"/>
                <a:ea typeface="華康儷楷書" panose="03000509000000000000" pitchFamily="65" charset="-120"/>
              </a:rPr>
              <a:t>)</a:t>
            </a:r>
            <a:endParaRPr lang="zh-TW" altLang="zh-TW" sz="1600" dirty="0">
              <a:latin typeface="華康儷楷書" panose="03000509000000000000" pitchFamily="65" charset="-120"/>
              <a:ea typeface="華康儷楷書" panose="03000509000000000000" pitchFamily="65" charset="-120"/>
            </a:endParaRPr>
          </a:p>
          <a:p>
            <a:pPr marL="457200" indent="-457200">
              <a:buFont typeface="+mj-lt"/>
              <a:buAutoNum type="arabicPeriod"/>
            </a:pPr>
            <a:r>
              <a:rPr lang="zh-TW" altLang="en-US" sz="2000" dirty="0">
                <a:latin typeface="華康儷楷書" panose="03000509000000000000" pitchFamily="65" charset="-120"/>
                <a:ea typeface="華康儷楷書" panose="03000509000000000000" pitchFamily="65" charset="-120"/>
              </a:rPr>
              <a:t>「視訊面試」辦理日期與「實地面試」相同，</a:t>
            </a:r>
            <a:r>
              <a:rPr lang="zh-TW" altLang="zh-TW" sz="2000" dirty="0">
                <a:latin typeface="華康儷楷書" panose="03000509000000000000" pitchFamily="65" charset="-120"/>
                <a:ea typeface="華康儷楷書" panose="03000509000000000000" pitchFamily="65" charset="-120"/>
              </a:rPr>
              <a:t>考生不得因視訊面試辦理時間與其他學校實地面試時間衝突而要求改</a:t>
            </a:r>
            <a:r>
              <a:rPr lang="zh-TW" altLang="en-US" sz="2000" dirty="0">
                <a:latin typeface="華康儷楷書" panose="03000509000000000000" pitchFamily="65" charset="-120"/>
                <a:ea typeface="華康儷楷書" panose="03000509000000000000" pitchFamily="65" charset="-120"/>
              </a:rPr>
              <a:t>期</a:t>
            </a:r>
            <a:endParaRPr lang="en-US" altLang="zh-TW" sz="2000" dirty="0">
              <a:latin typeface="華康儷楷書" panose="03000509000000000000" pitchFamily="65" charset="-120"/>
              <a:ea typeface="華康儷楷書" panose="03000509000000000000" pitchFamily="65" charset="-120"/>
            </a:endParaRPr>
          </a:p>
          <a:p>
            <a:pPr marL="457200" indent="-457200">
              <a:buFont typeface="+mj-lt"/>
              <a:buAutoNum type="arabicPeriod"/>
            </a:pPr>
            <a:r>
              <a:rPr lang="zh-TW" altLang="zh-TW" sz="2000" dirty="0">
                <a:latin typeface="華康儷楷書" panose="03000509000000000000" pitchFamily="65" charset="-120"/>
                <a:ea typeface="華康儷楷書" panose="03000509000000000000" pitchFamily="65" charset="-120"/>
              </a:rPr>
              <a:t>符合離島</a:t>
            </a:r>
            <a:r>
              <a:rPr lang="zh-TW" altLang="en-US" sz="2000" dirty="0">
                <a:latin typeface="華康儷楷書" panose="03000509000000000000" pitchFamily="65" charset="-120"/>
                <a:ea typeface="華康儷楷書" panose="03000509000000000000" pitchFamily="65" charset="-120"/>
              </a:rPr>
              <a:t>地區</a:t>
            </a:r>
            <a:r>
              <a:rPr lang="zh-TW" altLang="zh-TW" sz="2000" dirty="0">
                <a:latin typeface="華康儷楷書" panose="03000509000000000000" pitchFamily="65" charset="-120"/>
                <a:ea typeface="華康儷楷書" panose="03000509000000000000" pitchFamily="65" charset="-120"/>
              </a:rPr>
              <a:t>視訊面試資格之考生</a:t>
            </a:r>
            <a:r>
              <a:rPr lang="zh-TW" altLang="en-US" sz="2000" dirty="0">
                <a:latin typeface="華康儷楷書" panose="03000509000000000000" pitchFamily="65" charset="-120"/>
                <a:ea typeface="華康儷楷書" panose="03000509000000000000" pitchFamily="65" charset="-120"/>
              </a:rPr>
              <a:t>：</a:t>
            </a:r>
            <a:endParaRPr lang="en-US" altLang="zh-TW" sz="2000" dirty="0">
              <a:latin typeface="華康儷楷書" panose="03000509000000000000" pitchFamily="65" charset="-120"/>
              <a:ea typeface="華康儷楷書" panose="03000509000000000000" pitchFamily="65" charset="-120"/>
            </a:endParaRPr>
          </a:p>
          <a:p>
            <a:pPr lvl="1">
              <a:buFont typeface="Wingdings" panose="05000000000000000000" pitchFamily="2" charset="2"/>
              <a:buChar char="Ø"/>
            </a:pPr>
            <a:r>
              <a:rPr lang="zh-TW" altLang="zh-TW" sz="1600" dirty="0">
                <a:latin typeface="華康儷楷書" panose="03000509000000000000" pitchFamily="65" charset="-120"/>
                <a:ea typeface="華康儷楷書" panose="03000509000000000000" pitchFamily="65" charset="-120"/>
              </a:rPr>
              <a:t>於「第一階段報名」選擇</a:t>
            </a:r>
            <a:r>
              <a:rPr lang="zh-TW" altLang="en-US" sz="1600" dirty="0">
                <a:latin typeface="華康儷楷書" panose="03000509000000000000" pitchFamily="65" charset="-120"/>
                <a:ea typeface="華康儷楷書" panose="03000509000000000000" pitchFamily="65" charset="-120"/>
              </a:rPr>
              <a:t>同意</a:t>
            </a:r>
            <a:r>
              <a:rPr lang="zh-TW" altLang="zh-TW" sz="1600" dirty="0">
                <a:latin typeface="華康儷楷書" panose="03000509000000000000" pitchFamily="65" charset="-120"/>
                <a:ea typeface="華康儷楷書" panose="03000509000000000000" pitchFamily="65" charset="-120"/>
              </a:rPr>
              <a:t>參加視訊面試</a:t>
            </a:r>
            <a:r>
              <a:rPr lang="zh-TW" altLang="en-US" sz="1600" dirty="0">
                <a:latin typeface="華康儷楷書" panose="03000509000000000000" pitchFamily="65" charset="-120"/>
                <a:ea typeface="華康儷楷書" panose="03000509000000000000" pitchFamily="65" charset="-120"/>
              </a:rPr>
              <a:t>者</a:t>
            </a:r>
            <a:r>
              <a:rPr lang="en-US" altLang="zh-TW" sz="1600" dirty="0">
                <a:latin typeface="華康儷楷書" panose="03000509000000000000" pitchFamily="65" charset="-120"/>
                <a:ea typeface="華康儷楷書" panose="03000509000000000000" pitchFamily="65" charset="-120"/>
              </a:rPr>
              <a:t/>
            </a:r>
            <a:br>
              <a:rPr lang="en-US" altLang="zh-TW" sz="1600" dirty="0">
                <a:latin typeface="華康儷楷書" panose="03000509000000000000" pitchFamily="65" charset="-120"/>
                <a:ea typeface="華康儷楷書" panose="03000509000000000000" pitchFamily="65" charset="-120"/>
              </a:rPr>
            </a:br>
            <a:r>
              <a:rPr lang="zh-TW" altLang="en-US" sz="1600" dirty="0">
                <a:latin typeface="華康儷楷書" panose="03000509000000000000" pitchFamily="65" charset="-120"/>
                <a:ea typeface="華康儷楷書" panose="03000509000000000000" pitchFamily="65" charset="-120"/>
              </a:rPr>
              <a:t>通過第一階段篩選後，</a:t>
            </a:r>
            <a:r>
              <a:rPr lang="zh-TW" altLang="zh-TW" sz="1600" dirty="0">
                <a:latin typeface="華康儷楷書" panose="03000509000000000000" pitchFamily="65" charset="-120"/>
                <a:ea typeface="華康儷楷書" panose="03000509000000000000" pitchFamily="65" charset="-120"/>
              </a:rPr>
              <a:t>得於「第二階段報名」時，評估第一階段篩選通過</a:t>
            </a:r>
            <a:r>
              <a:rPr lang="zh-TW" altLang="en-US" sz="1600" dirty="0">
                <a:latin typeface="華康儷楷書" panose="03000509000000000000" pitchFamily="65" charset="-120"/>
                <a:ea typeface="華康儷楷書" panose="03000509000000000000" pitchFamily="65" charset="-120"/>
              </a:rPr>
              <a:t>之</a:t>
            </a:r>
            <a:r>
              <a:rPr lang="zh-TW" altLang="zh-TW" sz="1600" dirty="0">
                <a:latin typeface="華康儷楷書" panose="03000509000000000000" pitchFamily="65" charset="-120"/>
                <a:ea typeface="華康儷楷書" panose="03000509000000000000" pitchFamily="65" charset="-120"/>
              </a:rPr>
              <a:t>甄試時間，正式確認是否參與視訊面試</a:t>
            </a:r>
            <a:endParaRPr lang="en-US" altLang="zh-TW" sz="1600" dirty="0">
              <a:latin typeface="華康儷楷書" panose="03000509000000000000" pitchFamily="65" charset="-120"/>
              <a:ea typeface="華康儷楷書" panose="03000509000000000000" pitchFamily="65" charset="-120"/>
            </a:endParaRPr>
          </a:p>
          <a:p>
            <a:pPr lvl="1">
              <a:buFont typeface="Wingdings" panose="05000000000000000000" pitchFamily="2" charset="2"/>
              <a:buChar char="Ø"/>
            </a:pPr>
            <a:r>
              <a:rPr lang="zh-TW" altLang="zh-TW" sz="1600" dirty="0">
                <a:latin typeface="華康儷楷書" panose="03000509000000000000" pitchFamily="65" charset="-120"/>
                <a:ea typeface="華康儷楷書" panose="03000509000000000000" pitchFamily="65" charset="-120"/>
              </a:rPr>
              <a:t>未於「第一階段報名」登錄意願者，不得於「第二階段報名」時要求辦理視訊面試</a:t>
            </a:r>
            <a:endParaRPr lang="en-US" altLang="zh-TW" sz="1600" dirty="0">
              <a:latin typeface="華康儷楷書" panose="03000509000000000000" pitchFamily="65" charset="-120"/>
              <a:ea typeface="華康儷楷書" panose="03000509000000000000" pitchFamily="65" charset="-120"/>
            </a:endParaRPr>
          </a:p>
          <a:p>
            <a:pPr marL="457200" indent="-457200">
              <a:buFont typeface="+mj-lt"/>
              <a:buAutoNum type="arabicPeriod"/>
            </a:pPr>
            <a:r>
              <a:rPr lang="zh-TW" altLang="zh-TW" sz="2000" dirty="0">
                <a:solidFill>
                  <a:srgbClr val="FF0000"/>
                </a:solidFill>
                <a:latin typeface="華康儷楷書" panose="03000509000000000000" pitchFamily="65" charset="-120"/>
                <a:ea typeface="華康儷楷書" panose="03000509000000000000" pitchFamily="65" charset="-120"/>
              </a:rPr>
              <a:t>經本委員會審查同意參與視訊面試，並納入排程規劃後，未參與視訊面試之考生，其面試成績以缺考論處</a:t>
            </a:r>
            <a:r>
              <a:rPr lang="en-US" altLang="zh-TW" sz="2000" dirty="0">
                <a:solidFill>
                  <a:srgbClr val="FF0000"/>
                </a:solidFill>
                <a:latin typeface="華康儷楷書" panose="03000509000000000000" pitchFamily="65" charset="-120"/>
                <a:ea typeface="華康儷楷書" panose="03000509000000000000" pitchFamily="65" charset="-120"/>
              </a:rPr>
              <a:t>(</a:t>
            </a:r>
            <a:r>
              <a:rPr lang="zh-TW" altLang="zh-TW" sz="2000" dirty="0">
                <a:solidFill>
                  <a:srgbClr val="FF0000"/>
                </a:solidFill>
                <a:latin typeface="華康儷楷書" panose="03000509000000000000" pitchFamily="65" charset="-120"/>
                <a:ea typeface="華康儷楷書" panose="03000509000000000000" pitchFamily="65" charset="-120"/>
              </a:rPr>
              <a:t>缺考即不予錄取</a:t>
            </a:r>
            <a:r>
              <a:rPr lang="en-US" altLang="zh-TW" sz="2000" dirty="0">
                <a:solidFill>
                  <a:srgbClr val="FF0000"/>
                </a:solidFill>
                <a:latin typeface="華康儷楷書" panose="03000509000000000000" pitchFamily="65" charset="-120"/>
                <a:ea typeface="華康儷楷書" panose="03000509000000000000" pitchFamily="65" charset="-120"/>
              </a:rPr>
              <a:t>)</a:t>
            </a:r>
            <a:endParaRPr lang="en-US" altLang="zh-TW" sz="20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5" name="標題 1"/>
          <p:cNvSpPr txBox="1">
            <a:spLocks/>
          </p:cNvSpPr>
          <p:nvPr/>
        </p:nvSpPr>
        <p:spPr bwMode="auto">
          <a:xfrm>
            <a:off x="1" y="88407"/>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第一階段</a:t>
            </a:r>
            <a:r>
              <a:rPr lang="zh-TW" altLang="en-US" b="1" spc="-100" dirty="0" smtClean="0">
                <a:solidFill>
                  <a:schemeClr val="tx1"/>
                </a:solidFill>
                <a:latin typeface="Book Antiqua" panose="02040602050305030304" pitchFamily="18" charset="0"/>
                <a:ea typeface="華康儷楷書" panose="03000509000000000000" pitchFamily="65" charset="-120"/>
              </a:rPr>
              <a:t>報名</a:t>
            </a:r>
            <a:r>
              <a:rPr lang="en-US" altLang="zh-TW" b="1" spc="-100" dirty="0" smtClean="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離島視訊面試計畫</a:t>
            </a:r>
            <a:endParaRPr lang="zh-TW" altLang="en-US" b="1" spc="-100" dirty="0">
              <a:solidFill>
                <a:schemeClr val="tx1"/>
              </a:solidFill>
              <a:latin typeface="Book Antiqua" panose="02040602050305030304" pitchFamily="18" charset="0"/>
              <a:ea typeface="華康儷楷書"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44</a:t>
            </a:fld>
            <a:endParaRPr lang="en-US" altLang="zh-TW" dirty="0"/>
          </a:p>
        </p:txBody>
      </p:sp>
    </p:spTree>
    <p:extLst>
      <p:ext uri="{BB962C8B-B14F-4D97-AF65-F5344CB8AC3E}">
        <p14:creationId xmlns:p14="http://schemas.microsoft.com/office/powerpoint/2010/main" val="35744232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4031219910"/>
              </p:ext>
            </p:extLst>
          </p:nvPr>
        </p:nvGraphicFramePr>
        <p:xfrm>
          <a:off x="1213422" y="1305068"/>
          <a:ext cx="10292778" cy="2743200"/>
        </p:xfrm>
        <a:graphic>
          <a:graphicData uri="http://schemas.openxmlformats.org/drawingml/2006/table">
            <a:tbl>
              <a:tblPr firstRow="1" bandRow="1">
                <a:tableStyleId>{68D230F3-CF80-4859-8CE7-A43EE81993B5}</a:tableStyleId>
              </a:tblPr>
              <a:tblGrid>
                <a:gridCol w="5625528">
                  <a:extLst>
                    <a:ext uri="{9D8B030D-6E8A-4147-A177-3AD203B41FA5}">
                      <a16:colId xmlns:a16="http://schemas.microsoft.com/office/drawing/2014/main" val="1659588979"/>
                    </a:ext>
                  </a:extLst>
                </a:gridCol>
                <a:gridCol w="3000375">
                  <a:extLst>
                    <a:ext uri="{9D8B030D-6E8A-4147-A177-3AD203B41FA5}">
                      <a16:colId xmlns:a16="http://schemas.microsoft.com/office/drawing/2014/main" val="706242023"/>
                    </a:ext>
                  </a:extLst>
                </a:gridCol>
                <a:gridCol w="1666875">
                  <a:extLst>
                    <a:ext uri="{9D8B030D-6E8A-4147-A177-3AD203B41FA5}">
                      <a16:colId xmlns:a16="http://schemas.microsoft.com/office/drawing/2014/main" val="2871208503"/>
                    </a:ext>
                  </a:extLst>
                </a:gridCol>
              </a:tblGrid>
              <a:tr h="611146">
                <a:tc>
                  <a:txBody>
                    <a:bodyPr/>
                    <a:lstStyle/>
                    <a:p>
                      <a:pPr marL="0" algn="ctr" defTabSz="914400" rtl="0" eaLnBrk="1" latinLnBrk="0" hangingPunct="1"/>
                      <a:r>
                        <a:rPr lang="zh-TW" altLang="en-US" sz="1800" kern="1200" dirty="0">
                          <a:latin typeface="華康儷楷書" panose="03000509000000000000" pitchFamily="65" charset="-120"/>
                          <a:ea typeface="華康儷楷書" panose="03000509000000000000" pitchFamily="65" charset="-120"/>
                        </a:rPr>
                        <a:t>入學管道名稱</a:t>
                      </a:r>
                      <a:endParaRPr lang="zh-TW" altLang="en-US" sz="1800" b="1" kern="1200" dirty="0">
                        <a:solidFill>
                          <a:schemeClr val="lt1"/>
                        </a:solidFill>
                        <a:latin typeface="華康儷楷書" panose="03000509000000000000" pitchFamily="65" charset="-120"/>
                        <a:ea typeface="華康儷楷書" panose="03000509000000000000" pitchFamily="65" charset="-12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latin typeface="華康儷楷書" panose="03000509000000000000" pitchFamily="65" charset="-120"/>
                          <a:ea typeface="華康儷楷書" panose="03000509000000000000" pitchFamily="65" charset="-120"/>
                        </a:rPr>
                        <a:t>錄取且</a:t>
                      </a:r>
                      <a:endParaRPr lang="en-US" altLang="zh-TW" sz="1800" kern="1200" dirty="0">
                        <a:latin typeface="華康儷楷書" panose="03000509000000000000" pitchFamily="65" charset="-120"/>
                        <a:ea typeface="華康儷楷書" panose="03000509000000000000" pitchFamily="65" charset="-12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latin typeface="華康儷楷書" panose="03000509000000000000" pitchFamily="65" charset="-120"/>
                          <a:ea typeface="華康儷楷書" panose="03000509000000000000" pitchFamily="65" charset="-120"/>
                        </a:rPr>
                        <a:t>未於</a:t>
                      </a:r>
                      <a:r>
                        <a:rPr lang="zh-TW" altLang="zh-TW" sz="1800" kern="1200" dirty="0">
                          <a:latin typeface="華康儷楷書" panose="03000509000000000000" pitchFamily="65" charset="-120"/>
                          <a:ea typeface="華康儷楷書" panose="03000509000000000000" pitchFamily="65" charset="-120"/>
                        </a:rPr>
                        <a:t>規定期限內聲明放棄</a:t>
                      </a:r>
                      <a:r>
                        <a:rPr lang="en-US" altLang="zh-TW" sz="1800" kern="1200" dirty="0">
                          <a:latin typeface="華康儷楷書" panose="03000509000000000000" pitchFamily="65" charset="-120"/>
                          <a:ea typeface="華康儷楷書" panose="03000509000000000000" pitchFamily="65" charset="-120"/>
                        </a:rPr>
                        <a:t/>
                      </a:r>
                      <a:br>
                        <a:rPr lang="en-US" altLang="zh-TW" sz="1800" kern="1200" dirty="0">
                          <a:latin typeface="華康儷楷書" panose="03000509000000000000" pitchFamily="65" charset="-120"/>
                          <a:ea typeface="華康儷楷書" panose="03000509000000000000" pitchFamily="65" charset="-120"/>
                        </a:rPr>
                      </a:br>
                      <a:r>
                        <a:rPr lang="zh-TW" altLang="en-US" sz="1800" kern="1200" dirty="0">
                          <a:latin typeface="華康儷楷書" panose="03000509000000000000" pitchFamily="65" charset="-120"/>
                          <a:ea typeface="華康儷楷書" panose="03000509000000000000" pitchFamily="65" charset="-120"/>
                        </a:rPr>
                        <a:t>（錄取且報到）</a:t>
                      </a:r>
                      <a:endParaRPr lang="en-US" altLang="zh-TW" sz="1800" b="1" kern="1200" dirty="0">
                        <a:solidFill>
                          <a:schemeClr val="lt1"/>
                        </a:solidFill>
                        <a:latin typeface="華康儷楷書" panose="03000509000000000000" pitchFamily="65" charset="-120"/>
                        <a:ea typeface="華康儷楷書" panose="03000509000000000000" pitchFamily="65" charset="-12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zh-TW" altLang="en-US" sz="1800" kern="1200" dirty="0">
                          <a:latin typeface="華康儷楷書" panose="03000509000000000000" pitchFamily="65" charset="-120"/>
                          <a:ea typeface="華康儷楷書" panose="03000509000000000000" pitchFamily="65" charset="-120"/>
                        </a:rPr>
                        <a:t>錄取</a:t>
                      </a:r>
                      <a:endParaRPr lang="zh-TW" altLang="en-US" sz="1800" b="1" kern="1200" dirty="0">
                        <a:solidFill>
                          <a:schemeClr val="lt1"/>
                        </a:solidFill>
                        <a:latin typeface="華康儷楷書" panose="03000509000000000000" pitchFamily="65" charset="-120"/>
                        <a:ea typeface="華康儷楷書" panose="03000509000000000000" pitchFamily="65" charset="-12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85138961"/>
                  </a:ext>
                </a:extLst>
              </a:tr>
              <a:tr h="202951">
                <a:tc>
                  <a:txBody>
                    <a:bodyPr/>
                    <a:lstStyle/>
                    <a:p>
                      <a:r>
                        <a:rPr lang="en-US" altLang="zh-TW" sz="1800" dirty="0" smtClean="0">
                          <a:latin typeface="華康儷楷書" panose="03000509000000000000" pitchFamily="65" charset="-120"/>
                          <a:ea typeface="華康儷楷書" panose="03000509000000000000" pitchFamily="65" charset="-120"/>
                        </a:rPr>
                        <a:t>112</a:t>
                      </a:r>
                      <a:r>
                        <a:rPr lang="zh-TW" altLang="en-US" sz="1800" dirty="0" smtClean="0">
                          <a:latin typeface="華康儷楷書" panose="03000509000000000000" pitchFamily="65" charset="-120"/>
                          <a:ea typeface="華康儷楷書" panose="03000509000000000000" pitchFamily="65" charset="-120"/>
                        </a:rPr>
                        <a:t>學年</a:t>
                      </a:r>
                      <a:r>
                        <a:rPr lang="zh-TW" altLang="en-US" sz="1800" dirty="0">
                          <a:latin typeface="華康儷楷書" panose="03000509000000000000" pitchFamily="65" charset="-120"/>
                          <a:ea typeface="華康儷楷書" panose="03000509000000000000" pitchFamily="65" charset="-120"/>
                        </a:rPr>
                        <a:t>度大學特殊選才</a:t>
                      </a:r>
                      <a:r>
                        <a:rPr lang="zh-TW" altLang="zh-TW" sz="1800" dirty="0">
                          <a:latin typeface="華康儷楷書" panose="03000509000000000000" pitchFamily="65" charset="-120"/>
                          <a:ea typeface="華康儷楷書" panose="03000509000000000000" pitchFamily="65" charset="-120"/>
                        </a:rPr>
                        <a:t>入學</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altLang="zh-TW" dirty="0">
                          <a:latin typeface="華康儷楷書" panose="03000509000000000000" pitchFamily="65" charset="-120"/>
                          <a:ea typeface="華康儷楷書" panose="03000509000000000000" pitchFamily="65" charset="-120"/>
                        </a:rPr>
                        <a:t>V</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47869583"/>
                  </a:ext>
                </a:extLst>
              </a:tr>
              <a:tr h="202951">
                <a:tc>
                  <a:txBody>
                    <a:bodyPr/>
                    <a:lstStyle/>
                    <a:p>
                      <a:r>
                        <a:rPr lang="en-US" altLang="zh-TW" sz="1800" dirty="0" smtClean="0">
                          <a:latin typeface="華康儷楷書" panose="03000509000000000000" pitchFamily="65" charset="-120"/>
                          <a:ea typeface="華康儷楷書" panose="03000509000000000000" pitchFamily="65" charset="-120"/>
                        </a:rPr>
                        <a:t>112</a:t>
                      </a:r>
                      <a:r>
                        <a:rPr lang="zh-TW" altLang="en-US" sz="1800" dirty="0" smtClean="0">
                          <a:latin typeface="華康儷楷書" panose="03000509000000000000" pitchFamily="65" charset="-120"/>
                          <a:ea typeface="華康儷楷書" panose="03000509000000000000" pitchFamily="65" charset="-120"/>
                        </a:rPr>
                        <a:t>學年</a:t>
                      </a:r>
                      <a:r>
                        <a:rPr lang="zh-TW" altLang="en-US" sz="1800" dirty="0">
                          <a:latin typeface="華康儷楷書" panose="03000509000000000000" pitchFamily="65" charset="-120"/>
                          <a:ea typeface="華康儷楷書" panose="03000509000000000000" pitchFamily="65" charset="-120"/>
                        </a:rPr>
                        <a:t>度四技二專特殊選才</a:t>
                      </a:r>
                      <a:r>
                        <a:rPr lang="zh-TW" altLang="zh-TW" sz="1800" dirty="0">
                          <a:latin typeface="華康儷楷書" panose="03000509000000000000" pitchFamily="65" charset="-120"/>
                          <a:ea typeface="華康儷楷書" panose="03000509000000000000" pitchFamily="65" charset="-120"/>
                        </a:rPr>
                        <a:t>入學</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altLang="zh-TW" dirty="0">
                          <a:latin typeface="華康儷楷書" panose="03000509000000000000" pitchFamily="65" charset="-120"/>
                          <a:ea typeface="華康儷楷書" panose="03000509000000000000" pitchFamily="65" charset="-120"/>
                        </a:rPr>
                        <a:t>V</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9622225"/>
                  </a:ext>
                </a:extLst>
              </a:tr>
              <a:tr h="202951">
                <a:tc>
                  <a:txBody>
                    <a:bodyPr/>
                    <a:lstStyle/>
                    <a:p>
                      <a:r>
                        <a:rPr lang="en-US" altLang="zh-TW" sz="1800" dirty="0" smtClean="0">
                          <a:latin typeface="華康儷楷書" panose="03000509000000000000" pitchFamily="65" charset="-120"/>
                          <a:ea typeface="華康儷楷書" panose="03000509000000000000" pitchFamily="65" charset="-120"/>
                        </a:rPr>
                        <a:t>112</a:t>
                      </a:r>
                      <a:r>
                        <a:rPr lang="zh-TW" altLang="en-US" sz="1800" dirty="0" smtClean="0">
                          <a:latin typeface="華康儷楷書" panose="03000509000000000000" pitchFamily="65" charset="-120"/>
                          <a:ea typeface="華康儷楷書" panose="03000509000000000000" pitchFamily="65" charset="-120"/>
                        </a:rPr>
                        <a:t>學年</a:t>
                      </a:r>
                      <a:r>
                        <a:rPr lang="zh-TW" altLang="en-US" sz="1800" dirty="0">
                          <a:latin typeface="華康儷楷書" panose="03000509000000000000" pitchFamily="65" charset="-120"/>
                          <a:ea typeface="華康儷楷書" panose="03000509000000000000" pitchFamily="65" charset="-120"/>
                        </a:rPr>
                        <a:t>度四技二專</a:t>
                      </a:r>
                      <a:r>
                        <a:rPr lang="zh-TW" altLang="zh-TW" sz="1800" dirty="0">
                          <a:latin typeface="華康儷楷書" panose="03000509000000000000" pitchFamily="65" charset="-120"/>
                          <a:ea typeface="華康儷楷書" panose="03000509000000000000" pitchFamily="65" charset="-120"/>
                        </a:rPr>
                        <a:t>招收技藝技能優良學生保送入學</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altLang="zh-TW" dirty="0">
                          <a:latin typeface="華康儷楷書" panose="03000509000000000000" pitchFamily="65" charset="-120"/>
                          <a:ea typeface="華康儷楷書" panose="03000509000000000000" pitchFamily="65" charset="-120"/>
                        </a:rPr>
                        <a:t>V</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37189650"/>
                  </a:ext>
                </a:extLst>
              </a:tr>
              <a:tr h="202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華康儷楷書" panose="03000509000000000000" pitchFamily="65" charset="-120"/>
                          <a:ea typeface="華康儷楷書" panose="03000509000000000000" pitchFamily="65" charset="-120"/>
                        </a:rPr>
                        <a:t>112</a:t>
                      </a:r>
                      <a:r>
                        <a:rPr lang="zh-TW" altLang="en-US" sz="1800" dirty="0" smtClean="0">
                          <a:latin typeface="華康儷楷書" panose="03000509000000000000" pitchFamily="65" charset="-120"/>
                          <a:ea typeface="華康儷楷書" panose="03000509000000000000" pitchFamily="65" charset="-120"/>
                        </a:rPr>
                        <a:t>學年</a:t>
                      </a:r>
                      <a:r>
                        <a:rPr lang="zh-TW" altLang="en-US" sz="1800" dirty="0">
                          <a:latin typeface="華康儷楷書" panose="03000509000000000000" pitchFamily="65" charset="-120"/>
                          <a:ea typeface="華康儷楷書" panose="03000509000000000000" pitchFamily="65" charset="-120"/>
                        </a:rPr>
                        <a:t>度</a:t>
                      </a:r>
                      <a:r>
                        <a:rPr lang="zh-TW" altLang="zh-TW" sz="1800" dirty="0">
                          <a:latin typeface="華康儷楷書" panose="03000509000000000000" pitchFamily="65" charset="-120"/>
                          <a:ea typeface="華康儷楷書" panose="03000509000000000000" pitchFamily="65" charset="-120"/>
                        </a:rPr>
                        <a:t>大學繁星推薦入學招生</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華康儷楷書" panose="03000509000000000000" pitchFamily="65" charset="-120"/>
                          <a:ea typeface="華康儷楷書" panose="03000509000000000000" pitchFamily="65" charset="-120"/>
                        </a:rPr>
                        <a:t>V</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32976104"/>
                  </a:ext>
                </a:extLst>
              </a:tr>
              <a:tr h="202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華康儷楷書" panose="03000509000000000000" pitchFamily="65" charset="-120"/>
                          <a:ea typeface="華康儷楷書" panose="03000509000000000000" pitchFamily="65" charset="-120"/>
                        </a:rPr>
                        <a:t>112</a:t>
                      </a:r>
                      <a:r>
                        <a:rPr lang="zh-TW" altLang="en-US" sz="1800" dirty="0" smtClean="0">
                          <a:latin typeface="華康儷楷書" panose="03000509000000000000" pitchFamily="65" charset="-120"/>
                          <a:ea typeface="華康儷楷書" panose="03000509000000000000" pitchFamily="65" charset="-120"/>
                        </a:rPr>
                        <a:t>學年</a:t>
                      </a:r>
                      <a:r>
                        <a:rPr lang="zh-TW" altLang="en-US" sz="1800" dirty="0">
                          <a:latin typeface="華康儷楷書" panose="03000509000000000000" pitchFamily="65" charset="-120"/>
                          <a:ea typeface="華康儷楷書" panose="03000509000000000000" pitchFamily="65" charset="-120"/>
                        </a:rPr>
                        <a:t>度</a:t>
                      </a:r>
                      <a:r>
                        <a:rPr lang="zh-TW" altLang="zh-TW" sz="1800" dirty="0">
                          <a:latin typeface="華康儷楷書" panose="03000509000000000000" pitchFamily="65" charset="-120"/>
                          <a:ea typeface="華康儷楷書" panose="03000509000000000000" pitchFamily="65" charset="-120"/>
                        </a:rPr>
                        <a:t>科技校院繁星計畫聯合推薦甄選入學</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latin typeface="華康儷楷書" panose="03000509000000000000" pitchFamily="65" charset="-120"/>
                          <a:ea typeface="華康儷楷書" panose="03000509000000000000" pitchFamily="65" charset="-120"/>
                        </a:rPr>
                        <a:t>V</a:t>
                      </a:r>
                      <a:endParaRPr lang="zh-TW" altLang="en-US" dirty="0">
                        <a:latin typeface="華康儷楷書" panose="03000509000000000000" pitchFamily="65" charset="-120"/>
                        <a:ea typeface="華康儷楷書" panose="03000509000000000000" pitchFamily="65" charset="-12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21898541"/>
                  </a:ext>
                </a:extLst>
              </a:tr>
            </a:tbl>
          </a:graphicData>
        </a:graphic>
      </p:graphicFrame>
      <p:sp>
        <p:nvSpPr>
          <p:cNvPr id="6" name="內容版面配置區 3"/>
          <p:cNvSpPr>
            <a:spLocks noGrp="1"/>
          </p:cNvSpPr>
          <p:nvPr>
            <p:ph idx="1"/>
          </p:nvPr>
        </p:nvSpPr>
        <p:spPr>
          <a:xfrm>
            <a:off x="1213420" y="805356"/>
            <a:ext cx="8471222" cy="499712"/>
          </a:xfrm>
        </p:spPr>
        <p:txBody>
          <a:bodyPr>
            <a:normAutofit lnSpcReduction="10000"/>
          </a:bodyPr>
          <a:lstStyle/>
          <a:p>
            <a:pPr>
              <a:lnSpc>
                <a:spcPct val="114000"/>
              </a:lnSpc>
              <a:spcBef>
                <a:spcPts val="0"/>
              </a:spcBef>
              <a:buBlip>
                <a:blip r:embed="rId3"/>
              </a:buBlip>
              <a:defRPr/>
            </a:pPr>
            <a:r>
              <a:rPr lang="zh-TW" altLang="zh-TW" sz="24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第一階段統測成績篩選</a:t>
            </a:r>
            <a:r>
              <a:rPr lang="zh-TW" altLang="en-US" sz="24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名單剔除</a:t>
            </a:r>
            <a:endParaRPr lang="en-US" altLang="zh-TW" sz="2400"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5" name="標題 1"/>
          <p:cNvSpPr txBox="1">
            <a:spLocks/>
          </p:cNvSpPr>
          <p:nvPr/>
        </p:nvSpPr>
        <p:spPr bwMode="auto">
          <a:xfrm>
            <a:off x="0" y="74479"/>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smtClean="0">
                <a:solidFill>
                  <a:schemeClr val="tx1"/>
                </a:solidFill>
                <a:latin typeface="Book Antiqua" panose="02040602050305030304" pitchFamily="18" charset="0"/>
                <a:ea typeface="華康儷楷書" panose="03000509000000000000" pitchFamily="65" charset="-120"/>
              </a:rPr>
              <a:t>第一階段報名</a:t>
            </a:r>
            <a:r>
              <a:rPr lang="en-US" altLang="zh-TW" b="1" spc="-100" dirty="0" smtClean="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第一階段統測成績篩選</a:t>
            </a:r>
            <a:endParaRPr lang="zh-TW" altLang="en-US" b="1" spc="-100" dirty="0">
              <a:solidFill>
                <a:schemeClr val="tx1"/>
              </a:solidFill>
              <a:latin typeface="Book Antiqua" panose="02040602050305030304" pitchFamily="18" charset="0"/>
              <a:ea typeface="華康儷楷書"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45</a:t>
            </a:fld>
            <a:endParaRPr lang="en-US" altLang="zh-TW"/>
          </a:p>
        </p:txBody>
      </p:sp>
      <p:sp>
        <p:nvSpPr>
          <p:cNvPr id="7" name="矩形 6"/>
          <p:cNvSpPr/>
          <p:nvPr/>
        </p:nvSpPr>
        <p:spPr>
          <a:xfrm>
            <a:off x="1213420" y="4135620"/>
            <a:ext cx="10672007" cy="1015663"/>
          </a:xfrm>
          <a:prstGeom prst="rect">
            <a:avLst/>
          </a:prstGeom>
        </p:spPr>
        <p:txBody>
          <a:bodyPr wrap="square">
            <a:spAutoFit/>
          </a:bodyPr>
          <a:lstStyle/>
          <a:p>
            <a:pPr marL="342900" lvl="1" indent="-342900">
              <a:buFont typeface="Wingdings" panose="05000000000000000000" pitchFamily="2" charset="2"/>
              <a:buChar char="Ø"/>
              <a:defRPr/>
            </a:pPr>
            <a:r>
              <a:rPr lang="zh-TW" altLang="zh-TW" sz="2000" dirty="0">
                <a:latin typeface="華康儷楷書" panose="03000509000000000000" pitchFamily="65" charset="-120"/>
                <a:ea typeface="華康儷楷書" panose="03000509000000000000" pitchFamily="65" charset="-120"/>
              </a:rPr>
              <a:t>其他</a:t>
            </a:r>
            <a:r>
              <a:rPr lang="en-US" altLang="zh-TW" sz="2000" dirty="0">
                <a:latin typeface="華康儷楷書" panose="03000509000000000000" pitchFamily="65" charset="-120"/>
                <a:ea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rPr>
              <a:t>大學</a:t>
            </a:r>
            <a:r>
              <a:rPr lang="en-US" altLang="zh-TW" sz="2000" dirty="0">
                <a:latin typeface="華康儷楷書" panose="03000509000000000000" pitchFamily="65" charset="-120"/>
                <a:ea typeface="華康儷楷書" panose="03000509000000000000" pitchFamily="65" charset="-120"/>
              </a:rPr>
              <a:t>)</a:t>
            </a:r>
            <a:r>
              <a:rPr lang="zh-TW" altLang="zh-TW" sz="2000" dirty="0">
                <a:latin typeface="華康儷楷書" panose="03000509000000000000" pitchFamily="65" charset="-120"/>
                <a:ea typeface="華康儷楷書" panose="03000509000000000000" pitchFamily="65" charset="-120"/>
              </a:rPr>
              <a:t>招生管道錄取並報到之考生，未</a:t>
            </a:r>
            <a:r>
              <a:rPr lang="zh-TW" altLang="en-US" sz="2000" dirty="0">
                <a:latin typeface="華康儷楷書" panose="03000509000000000000" pitchFamily="65" charset="-120"/>
                <a:ea typeface="華康儷楷書" panose="03000509000000000000" pitchFamily="65" charset="-120"/>
              </a:rPr>
              <a:t>在</a:t>
            </a:r>
            <a:r>
              <a:rPr lang="zh-TW" altLang="zh-TW" sz="2000" dirty="0">
                <a:latin typeface="華康儷楷書" panose="03000509000000000000" pitchFamily="65" charset="-120"/>
                <a:ea typeface="華康儷楷書" panose="03000509000000000000" pitchFamily="65" charset="-120"/>
              </a:rPr>
              <a:t>該管道規定期限內聲明放棄入學資格、錄取資格或報到後放棄者，不得再報名本招生</a:t>
            </a:r>
            <a:endParaRPr lang="en-US" altLang="zh-TW" sz="2000" dirty="0">
              <a:latin typeface="華康儷楷書" panose="03000509000000000000" pitchFamily="65" charset="-120"/>
              <a:ea typeface="華康儷楷書" panose="03000509000000000000" pitchFamily="65" charset="-120"/>
            </a:endParaRPr>
          </a:p>
          <a:p>
            <a:pPr marL="0" lvl="1">
              <a:defRPr/>
            </a:pPr>
            <a:endParaRPr lang="zh-TW" altLang="zh-TW" sz="2000" dirty="0">
              <a:latin typeface="華康儷楷書" panose="03000509000000000000" pitchFamily="65" charset="-120"/>
              <a:ea typeface="華康儷楷書" panose="03000509000000000000" pitchFamily="65" charset="-120"/>
            </a:endParaRPr>
          </a:p>
        </p:txBody>
      </p:sp>
    </p:spTree>
    <p:extLst>
      <p:ext uri="{BB962C8B-B14F-4D97-AF65-F5344CB8AC3E}">
        <p14:creationId xmlns:p14="http://schemas.microsoft.com/office/powerpoint/2010/main" val="3202397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85314" y="1013102"/>
            <a:ext cx="5544882" cy="5399806"/>
          </a:xfrm>
        </p:spPr>
        <p:txBody>
          <a:bodyPr/>
          <a:lstStyle/>
          <a:p>
            <a:pPr>
              <a:lnSpc>
                <a:spcPct val="125000"/>
              </a:lnSpc>
              <a:spcBef>
                <a:spcPts val="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完成</a:t>
            </a:r>
            <a:r>
              <a:rPr lang="zh-TW" altLang="en-US"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第一階段報名作業後</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，由本委員會系統產生通行碼</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spcBef>
                <a:spcPts val="0"/>
              </a:spcBef>
              <a:buFont typeface="Wingdings" panose="05000000000000000000" pitchFamily="2" charset="2"/>
              <a:buChar char="u"/>
            </a:pP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第二階段報名及繳費查詢</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總成績公告</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正</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備</a:t>
            </a:r>
            <a:r>
              <a:rPr lang="en-US" altLang="zh-TW"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取生名單</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就讀志願序登記</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皆須使用</a:t>
            </a:r>
            <a:r>
              <a:rPr lang="zh-TW" altLang="en-US"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通行碼</a:t>
            </a:r>
            <a:endPar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spcBef>
                <a:spcPts val="0"/>
              </a:spcBef>
              <a:buFont typeface="Wingdings" panose="05000000000000000000" pitchFamily="2" charset="2"/>
              <a:buChar char="u"/>
            </a:pP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請</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學校務必記得發予考生，並且輔導</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考生妥善保存通行碼</a:t>
            </a:r>
            <a:endPar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spcBef>
                <a:spcPts val="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務請協助加強宣導考生基本資料維護</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spcBef>
                <a:spcPts val="0"/>
              </a:spcBef>
              <a:buFont typeface="Wingdings" panose="05000000000000000000" pitchFamily="2" charset="2"/>
              <a:buChar char="u"/>
            </a:pPr>
            <a:r>
              <a:rPr lang="zh-TW" altLang="en-US"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考生可</a:t>
            </a:r>
            <a:r>
              <a:rPr lang="zh-TW" altLang="zh-TW"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於第二階段報名時自行修改</a:t>
            </a:r>
          </a:p>
        </p:txBody>
      </p:sp>
      <p:sp>
        <p:nvSpPr>
          <p:cNvPr id="5" name="標題 1"/>
          <p:cNvSpPr txBox="1">
            <a:spLocks/>
          </p:cNvSpPr>
          <p:nvPr/>
        </p:nvSpPr>
        <p:spPr bwMode="auto">
          <a:xfrm>
            <a:off x="0" y="106069"/>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smtClean="0">
                <a:solidFill>
                  <a:schemeClr val="tx1"/>
                </a:solidFill>
                <a:latin typeface="Book Antiqua" panose="02040602050305030304" pitchFamily="18" charset="0"/>
                <a:ea typeface="華康儷楷書" panose="03000509000000000000" pitchFamily="65" charset="-120"/>
              </a:rPr>
              <a:t>第一階段報名</a:t>
            </a:r>
            <a:r>
              <a:rPr lang="en-US" altLang="zh-TW" b="1" spc="-100" dirty="0" smtClean="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通行</a:t>
            </a:r>
            <a:r>
              <a:rPr lang="zh-TW" altLang="en-US" b="1" spc="-100" dirty="0">
                <a:solidFill>
                  <a:schemeClr val="tx1"/>
                </a:solidFill>
                <a:latin typeface="Book Antiqua" panose="02040602050305030304" pitchFamily="18" charset="0"/>
                <a:ea typeface="華康儷楷書" panose="03000509000000000000" pitchFamily="65" charset="-120"/>
              </a:rPr>
              <a:t>碼使用</a:t>
            </a: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46</a:t>
            </a:fld>
            <a:endParaRPr lang="en-US" altLang="zh-TW"/>
          </a:p>
        </p:txBody>
      </p:sp>
      <p:pic>
        <p:nvPicPr>
          <p:cNvPr id="6" name="圖片 5"/>
          <p:cNvPicPr>
            <a:picLocks noChangeAspect="1"/>
          </p:cNvPicPr>
          <p:nvPr/>
        </p:nvPicPr>
        <p:blipFill>
          <a:blip r:embed="rId3"/>
          <a:stretch>
            <a:fillRect/>
          </a:stretch>
        </p:blipFill>
        <p:spPr>
          <a:xfrm>
            <a:off x="6797615" y="896704"/>
            <a:ext cx="4257771" cy="5632601"/>
          </a:xfrm>
          <a:prstGeom prst="rect">
            <a:avLst/>
          </a:prstGeom>
          <a:ln w="3175">
            <a:solidFill>
              <a:schemeClr val="tx1">
                <a:lumMod val="95000"/>
                <a:lumOff val="5000"/>
              </a:schemeClr>
            </a:solidFill>
          </a:ln>
        </p:spPr>
      </p:pic>
      <p:sp>
        <p:nvSpPr>
          <p:cNvPr id="2" name="矩形 1"/>
          <p:cNvSpPr/>
          <p:nvPr/>
        </p:nvSpPr>
        <p:spPr>
          <a:xfrm>
            <a:off x="967367" y="4456795"/>
            <a:ext cx="5670957" cy="2015936"/>
          </a:xfrm>
          <a:prstGeom prst="rect">
            <a:avLst/>
          </a:prstGeom>
        </p:spPr>
        <p:txBody>
          <a:bodyPr wrap="square">
            <a:spAutoFit/>
          </a:bodyPr>
          <a:lstStyle/>
          <a:p>
            <a:pPr marL="342900" lvl="1" indent="-342900">
              <a:lnSpc>
                <a:spcPct val="125000"/>
              </a:lnSpc>
              <a:spcBef>
                <a:spcPts val="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通行碼遺失申請方式：</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360000" lvl="1">
              <a:lnSpc>
                <a:spcPct val="125000"/>
              </a:lnSpc>
              <a:spcBef>
                <a:spcPts val="0"/>
              </a:spcBef>
            </a:pP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填妥補發申請表並黏妥身分證明文件影本後，傳真至本委員會提出申請，補發以</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次</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為限，經完成身分查驗之考生，由系統配發簡訊至考生留存本委員會之手機號碼</a:t>
            </a:r>
          </a:p>
        </p:txBody>
      </p:sp>
    </p:spTree>
    <p:extLst>
      <p:ext uri="{BB962C8B-B14F-4D97-AF65-F5344CB8AC3E}">
        <p14:creationId xmlns:p14="http://schemas.microsoft.com/office/powerpoint/2010/main" val="3753259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656425" y="781013"/>
            <a:ext cx="11377423" cy="5905013"/>
          </a:xfrm>
        </p:spPr>
        <p:txBody>
          <a:bodyPr>
            <a:normAutofit fontScale="92500"/>
          </a:bodyPr>
          <a:lstStyle/>
          <a:p>
            <a:pPr>
              <a:buFontTx/>
              <a:buBlip>
                <a:blip r:embed="rId3"/>
              </a:buBlip>
              <a:defRPr/>
            </a:pPr>
            <a:r>
              <a:rPr lang="zh-TW"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第一階段統測成績篩選</a:t>
            </a:r>
          </a:p>
          <a:p>
            <a:pPr lvl="1">
              <a:lnSpc>
                <a:spcPct val="150000"/>
              </a:lnSpc>
              <a:spcBef>
                <a:spcPts val="0"/>
              </a:spcBef>
              <a:buFont typeface="Wingdings" pitchFamily="2" charset="2"/>
              <a:buChar char="n"/>
              <a:defRPr/>
            </a:pP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某校系科組之招生名額為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人，各科篩選倍率：</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國文</a:t>
            </a:r>
            <a:r>
              <a:rPr lang="en-US"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英文</a:t>
            </a:r>
            <a:r>
              <a:rPr lang="en-US"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6</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數學</a:t>
            </a:r>
            <a:r>
              <a:rPr lang="en-US"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專業一</a:t>
            </a:r>
            <a:r>
              <a:rPr lang="en-US"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及</a:t>
            </a:r>
            <a:r>
              <a:rPr lang="zh-TW"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專業二</a:t>
            </a:r>
            <a:r>
              <a:rPr lang="en-US"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3</a:t>
            </a:r>
            <a:endParaRPr lang="zh-TW"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50000"/>
              </a:lnSpc>
              <a:spcBef>
                <a:spcPts val="0"/>
              </a:spcBef>
              <a:buFont typeface="Wingdings" pitchFamily="2" charset="2"/>
              <a:buChar char="n"/>
              <a:defRPr/>
            </a:pP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篩選過程：先依</a:t>
            </a:r>
            <a:r>
              <a:rPr lang="zh-TW"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英文</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成績級分篩選出前</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60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(6×10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，再以該</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60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人之</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dirty="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國文與數學</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成績級分加總後篩選出前</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50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(5×10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，再以該</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50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人之</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dirty="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專業一與專業二</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成績級分加總後篩選出前</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30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(3×10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，此</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30</a:t>
            </a:r>
            <a:r>
              <a:rPr lang="zh-TW" altLang="zh-TW" dirty="0">
                <a:latin typeface="華康儷楷書" panose="03000509000000000000" pitchFamily="65" charset="-120"/>
                <a:ea typeface="華康儷楷書" panose="03000509000000000000" pitchFamily="65" charset="-120"/>
                <a:cs typeface="Times New Roman" panose="02020603050405020304" pitchFamily="18" charset="0"/>
              </a:rPr>
              <a:t>人即為「預計甄試人數」</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a:buFontTx/>
              <a:buBlip>
                <a:blip r:embed="rId3"/>
              </a:buBlip>
              <a:defRPr/>
            </a:pPr>
            <a:r>
              <a:rPr lang="zh-TW"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第一階段篩選結果公告</a:t>
            </a:r>
            <a:r>
              <a:rPr lang="en-US" altLang="zh-TW" sz="24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112.6.2(</a:t>
            </a:r>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sz="24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起</a:t>
            </a:r>
            <a:endParaRPr lang="zh-TW"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50000"/>
              </a:lnSpc>
              <a:buFont typeface="華康中黑體" panose="020B0509000000000000" pitchFamily="49" charset="-120"/>
              <a:buChar char="–"/>
              <a:defRPr/>
            </a:pPr>
            <a:r>
              <a:rPr lang="zh-TW"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本</a:t>
            </a:r>
            <a:r>
              <a:rPr lang="zh-TW" altLang="en-US"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委員</a:t>
            </a:r>
            <a:r>
              <a:rPr lang="zh-TW"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會網站</a:t>
            </a:r>
            <a:r>
              <a:rPr lang="zh-TW" altLang="en-US"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查詢功能</a:t>
            </a:r>
            <a:endParaRPr lang="en-US"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1314450" lvl="3" indent="0">
              <a:lnSpc>
                <a:spcPct val="150000"/>
              </a:lnSpc>
              <a:buNone/>
              <a:defRPr/>
            </a:pPr>
            <a:r>
              <a:rPr lang="en-US"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考生查詢</a:t>
            </a:r>
            <a:endParaRPr lang="en-US"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1314450" lvl="3" indent="0">
              <a:lnSpc>
                <a:spcPct val="150000"/>
              </a:lnSpc>
              <a:buNone/>
              <a:defRPr/>
            </a:pPr>
            <a:r>
              <a:rPr lang="en-US"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(2</a:t>
            </a:r>
            <a:r>
              <a:rPr lang="en-US" altLang="zh-TW" sz="24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4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就讀</a:t>
            </a:r>
            <a:r>
              <a:rPr lang="zh-TW" altLang="zh-TW" sz="24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學校</a:t>
            </a:r>
            <a:r>
              <a:rPr lang="zh-TW" altLang="en-US"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名單</a:t>
            </a:r>
            <a:r>
              <a:rPr lang="zh-TW"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下載</a:t>
            </a:r>
            <a:endParaRPr lang="en-US"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1314450" lvl="3" indent="0">
              <a:lnSpc>
                <a:spcPct val="150000"/>
              </a:lnSpc>
              <a:buNone/>
              <a:defRPr/>
            </a:pPr>
            <a:r>
              <a:rPr lang="en-US" altLang="zh-TW"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en-US" sz="24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各校系科組學程篩選標準</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60419" name="Rectangle 3"/>
          <p:cNvSpPr>
            <a:spLocks noChangeArrowheads="1"/>
          </p:cNvSpPr>
          <p:nvPr/>
        </p:nvSpPr>
        <p:spPr bwMode="auto">
          <a:xfrm>
            <a:off x="1981200" y="1600203"/>
            <a:ext cx="8229600" cy="452596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3200">
              <a:latin typeface="+mn-ea"/>
            </a:endParaRPr>
          </a:p>
        </p:txBody>
      </p:sp>
      <p:sp>
        <p:nvSpPr>
          <p:cNvPr id="6" name="標題 1"/>
          <p:cNvSpPr txBox="1">
            <a:spLocks/>
          </p:cNvSpPr>
          <p:nvPr/>
        </p:nvSpPr>
        <p:spPr bwMode="auto">
          <a:xfrm>
            <a:off x="0" y="72675"/>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smtClean="0">
                <a:solidFill>
                  <a:schemeClr val="tx1"/>
                </a:solidFill>
                <a:latin typeface="Book Antiqua" panose="02040602050305030304" pitchFamily="18" charset="0"/>
                <a:ea typeface="華康儷楷書" panose="03000509000000000000" pitchFamily="65" charset="-120"/>
              </a:rPr>
              <a:t>第一階段報名</a:t>
            </a:r>
            <a:r>
              <a:rPr lang="en-US" altLang="zh-TW" b="1" spc="-100" dirty="0" smtClean="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第一</a:t>
            </a:r>
            <a:r>
              <a:rPr lang="zh-TW" altLang="en-US" b="1" spc="-100" dirty="0">
                <a:solidFill>
                  <a:schemeClr val="tx1"/>
                </a:solidFill>
                <a:latin typeface="Book Antiqua" panose="02040602050305030304" pitchFamily="18" charset="0"/>
                <a:ea typeface="華康儷楷書" panose="03000509000000000000" pitchFamily="65" charset="-120"/>
              </a:rPr>
              <a:t>階段篩選及公告</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47</a:t>
            </a:fld>
            <a:endParaRPr lang="en-US" altLang="zh-TW"/>
          </a:p>
        </p:txBody>
      </p:sp>
    </p:spTree>
    <p:extLst>
      <p:ext uri="{BB962C8B-B14F-4D97-AF65-F5344CB8AC3E}">
        <p14:creationId xmlns:p14="http://schemas.microsoft.com/office/powerpoint/2010/main" val="485802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57761" y="935040"/>
            <a:ext cx="11027668" cy="5751865"/>
          </a:xfrm>
        </p:spPr>
        <p:txBody>
          <a:bodyPr/>
          <a:lstStyle/>
          <a:p>
            <a:pPr marL="442913" lvl="3" indent="-266700">
              <a:lnSpc>
                <a:spcPts val="2700"/>
              </a:lnSpc>
              <a:spcBef>
                <a:spcPts val="600"/>
              </a:spcBef>
              <a:buFont typeface="+mj-lt"/>
              <a:buAutoNum type="arabicPeriod"/>
              <a:tabLst>
                <a:tab pos="442913" algn="l"/>
              </a:tabLst>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通過第一階段篩選之考生即具備第二階段報名資格</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nSpc>
                <a:spcPts val="2700"/>
              </a:lnSpc>
              <a:spcBef>
                <a:spcPts val="600"/>
              </a:spcBef>
              <a:buFont typeface="+mj-lt"/>
              <a:buAutoNum type="arabicPeriod"/>
              <a:tabLst>
                <a:tab pos="442913" algn="l"/>
              </a:tabLst>
              <a:defRPr/>
            </a:pP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「第二階段</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報名</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」包含</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「選擇報名校系科</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、學程」、「</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修課紀錄或</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在校學業成績證明」、「</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學習歷程</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備審資料」 、「證照或得獎加分」</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及</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「第二階段指定項目甄試費</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繳交</a:t>
            </a:r>
            <a:r>
              <a:rPr lang="zh-TW"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nSpc>
                <a:spcPts val="2700"/>
              </a:lnSpc>
              <a:spcBef>
                <a:spcPts val="600"/>
              </a:spcBef>
              <a:buFont typeface="+mj-lt"/>
              <a:buAutoNum type="arabicPeriod"/>
              <a:defRPr/>
            </a:pPr>
            <a:r>
              <a:rPr lang="zh-TW" altLang="en-US"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第二階段報名「備審資料上傳（或勾選）」及「繳費查詢」分為兩系統操作</a:t>
            </a:r>
            <a:r>
              <a:rPr lang="en-US" altLang="zh-TW"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無先後順序區分</a:t>
            </a:r>
            <a:r>
              <a:rPr lang="en-US" altLang="zh-TW"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nSpc>
                <a:spcPts val="2700"/>
              </a:lnSpc>
              <a:spcBef>
                <a:spcPts val="600"/>
              </a:spcBef>
              <a:buFont typeface="+mj-lt"/>
              <a:buAutoNum type="arabicPeriod"/>
              <a:defRPr/>
            </a:pP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請考生務必於所報名之</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各校系科</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、學程</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所訂截止期限內，完成上述第二階段報名作業，</a:t>
            </a:r>
            <a:r>
              <a:rPr lang="zh-TW" altLang="en-US" b="1"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rPr>
              <a:t>未依規定期限及方式完成「第二階段報名」之考生，視同放棄參加指定項目甄試之資格</a:t>
            </a:r>
            <a:endParaRPr lang="en-US" altLang="zh-TW" b="1"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nSpc>
                <a:spcPts val="2700"/>
              </a:lnSpc>
              <a:spcBef>
                <a:spcPts val="600"/>
              </a:spcBef>
              <a:buFont typeface="+mj-lt"/>
              <a:buAutoNum type="arabicPeriod"/>
              <a:defRPr/>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為避免自身權益受損，請考生務必詳閱「簡章下載暨資料查詢系統」之「各校系科</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、學程甄選辦法」</a:t>
            </a:r>
            <a:endParaRPr lang="zh-TW" altLang="en-US" b="1"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0" indent="0" algn="just">
              <a:lnSpc>
                <a:spcPts val="2600"/>
              </a:lnSpc>
              <a:spcBef>
                <a:spcPts val="300"/>
              </a:spcBef>
              <a:buNone/>
            </a:pP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a:buBlip>
                <a:blip r:embed="rId3"/>
              </a:buBlip>
              <a:defRPr/>
            </a:pPr>
            <a:r>
              <a:rPr lang="zh-TW" altLang="en-US" sz="2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學習歷程備審資料上傳時間</a:t>
            </a:r>
            <a:r>
              <a:rPr lang="en-US" altLang="zh-TW" sz="2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自</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112.6.8(</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起，每日</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8:00</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至</a:t>
            </a:r>
            <a:r>
              <a:rPr lang="en-US" altLang="zh-TW"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21:00</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止</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首日為</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起至</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21:00</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止</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p>
          <a:p>
            <a:pPr marL="442913" lvl="3" indent="-266700">
              <a:lnSpc>
                <a:spcPts val="2700"/>
              </a:lnSpc>
              <a:spcBef>
                <a:spcPts val="600"/>
              </a:spcBef>
              <a:buFont typeface="+mj-lt"/>
              <a:buAutoNum type="arabicPeriod"/>
              <a:defRPr/>
            </a:pP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截止日期與時間係依「各校系科</a:t>
            </a:r>
            <a:r>
              <a:rPr lang="en-US" altLang="zh-TW"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、學程甄選辦法」之「學習歷程備審資料上傳暨繳費截止時間」所訂為準</a:t>
            </a:r>
            <a:endParaRPr lang="en-US" altLang="zh-TW"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442913" lvl="3" indent="-266700">
              <a:lnSpc>
                <a:spcPts val="2700"/>
              </a:lnSpc>
              <a:spcBef>
                <a:spcPts val="600"/>
              </a:spcBef>
              <a:buFont typeface="+mj-lt"/>
              <a:buAutoNum type="arabicPeriod"/>
              <a:defRPr/>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上傳系統於每日</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21:00</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準時關閉，此時正進行上傳中之學習歷程備審資料將無法完成上傳，請考生特別注意，務必預留學習歷程備審資料上傳時間</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marL="442913" lvl="3" indent="-266700">
              <a:lnSpc>
                <a:spcPct val="125000"/>
              </a:lnSpc>
              <a:spcBef>
                <a:spcPts val="0"/>
              </a:spcBef>
              <a:buFont typeface="+mj-lt"/>
              <a:buAutoNum type="arabicPeriod"/>
              <a:defRPr/>
            </a:pP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9" name="標題 1"/>
          <p:cNvSpPr txBox="1">
            <a:spLocks/>
          </p:cNvSpPr>
          <p:nvPr/>
        </p:nvSpPr>
        <p:spPr bwMode="auto">
          <a:xfrm>
            <a:off x="0" y="57643"/>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a:t>
            </a:r>
            <a:r>
              <a:rPr lang="zh-TW" altLang="en-US" b="1" spc="-100" dirty="0" smtClean="0">
                <a:solidFill>
                  <a:schemeClr val="tx1"/>
                </a:solidFill>
                <a:latin typeface="Book Antiqua" panose="02040602050305030304" pitchFamily="18" charset="0"/>
                <a:ea typeface="華康儷楷書" panose="03000509000000000000" pitchFamily="65" charset="-120"/>
              </a:rPr>
              <a:t>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報名時程及作業辦法</a:t>
            </a: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48</a:t>
            </a:fld>
            <a:endParaRPr lang="en-US" altLang="zh-TW"/>
          </a:p>
        </p:txBody>
      </p:sp>
    </p:spTree>
    <p:extLst>
      <p:ext uri="{BB962C8B-B14F-4D97-AF65-F5344CB8AC3E}">
        <p14:creationId xmlns:p14="http://schemas.microsoft.com/office/powerpoint/2010/main" val="3460429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425DD0F-D833-4500-8224-585EDAC39332}" type="slidenum">
              <a:rPr lang="zh-TW" altLang="en-US" smtClean="0"/>
              <a:pPr>
                <a:defRPr/>
              </a:pPr>
              <a:t>49</a:t>
            </a:fld>
            <a:endParaRPr lang="en-US" altLang="zh-TW" dirty="0"/>
          </a:p>
        </p:txBody>
      </p:sp>
      <p:sp>
        <p:nvSpPr>
          <p:cNvPr id="3" name="標題 1"/>
          <p:cNvSpPr txBox="1">
            <a:spLocks/>
          </p:cNvSpPr>
          <p:nvPr/>
        </p:nvSpPr>
        <p:spPr>
          <a:xfrm>
            <a:off x="0" y="129823"/>
            <a:ext cx="12192000" cy="633413"/>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a:t>
            </a:r>
            <a:r>
              <a:rPr lang="zh-TW" altLang="en-US" b="1" spc="-100" dirty="0" smtClean="0">
                <a:solidFill>
                  <a:schemeClr val="tx1"/>
                </a:solidFill>
                <a:latin typeface="Book Antiqua" panose="02040602050305030304" pitchFamily="18" charset="0"/>
                <a:ea typeface="華康儷楷書" panose="03000509000000000000" pitchFamily="65" charset="-120"/>
              </a:rPr>
              <a:t>報名</a:t>
            </a:r>
            <a:r>
              <a:rPr lang="en-US" altLang="zh-TW" b="1" spc="-100" dirty="0" smtClean="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上傳截止日期統計資</a:t>
            </a:r>
            <a:r>
              <a:rPr lang="zh-TW" altLang="en-US" b="1" spc="-100" dirty="0">
                <a:solidFill>
                  <a:schemeClr val="tx1"/>
                </a:solidFill>
                <a:latin typeface="Book Antiqua" panose="02040602050305030304" pitchFamily="18" charset="0"/>
                <a:ea typeface="華康儷楷書" panose="03000509000000000000" pitchFamily="65" charset="-120"/>
              </a:rPr>
              <a:t>料</a:t>
            </a:r>
          </a:p>
        </p:txBody>
      </p:sp>
      <p:graphicFrame>
        <p:nvGraphicFramePr>
          <p:cNvPr id="6" name="表格 5"/>
          <p:cNvGraphicFramePr>
            <a:graphicFrameLocks noGrp="1"/>
          </p:cNvGraphicFramePr>
          <p:nvPr>
            <p:extLst>
              <p:ext uri="{D42A27DB-BD31-4B8C-83A1-F6EECF244321}">
                <p14:modId xmlns:p14="http://schemas.microsoft.com/office/powerpoint/2010/main" val="273950483"/>
              </p:ext>
            </p:extLst>
          </p:nvPr>
        </p:nvGraphicFramePr>
        <p:xfrm>
          <a:off x="1302588" y="1124745"/>
          <a:ext cx="10041148" cy="5015995"/>
        </p:xfrm>
        <a:graphic>
          <a:graphicData uri="http://schemas.openxmlformats.org/drawingml/2006/table">
            <a:tbl>
              <a:tblPr firstRow="1" bandRow="1">
                <a:tableStyleId>{68D230F3-CF80-4859-8CE7-A43EE81993B5}</a:tableStyleId>
              </a:tblPr>
              <a:tblGrid>
                <a:gridCol w="2680130">
                  <a:extLst>
                    <a:ext uri="{9D8B030D-6E8A-4147-A177-3AD203B41FA5}">
                      <a16:colId xmlns:a16="http://schemas.microsoft.com/office/drawing/2014/main" val="290393610"/>
                    </a:ext>
                  </a:extLst>
                </a:gridCol>
                <a:gridCol w="882840">
                  <a:extLst>
                    <a:ext uri="{9D8B030D-6E8A-4147-A177-3AD203B41FA5}">
                      <a16:colId xmlns:a16="http://schemas.microsoft.com/office/drawing/2014/main" val="679336902"/>
                    </a:ext>
                  </a:extLst>
                </a:gridCol>
                <a:gridCol w="977768">
                  <a:extLst>
                    <a:ext uri="{9D8B030D-6E8A-4147-A177-3AD203B41FA5}">
                      <a16:colId xmlns:a16="http://schemas.microsoft.com/office/drawing/2014/main" val="2179166210"/>
                    </a:ext>
                  </a:extLst>
                </a:gridCol>
                <a:gridCol w="1490385">
                  <a:extLst>
                    <a:ext uri="{9D8B030D-6E8A-4147-A177-3AD203B41FA5}">
                      <a16:colId xmlns:a16="http://schemas.microsoft.com/office/drawing/2014/main" val="937722108"/>
                    </a:ext>
                  </a:extLst>
                </a:gridCol>
                <a:gridCol w="1167627">
                  <a:extLst>
                    <a:ext uri="{9D8B030D-6E8A-4147-A177-3AD203B41FA5}">
                      <a16:colId xmlns:a16="http://schemas.microsoft.com/office/drawing/2014/main" val="51608792"/>
                    </a:ext>
                  </a:extLst>
                </a:gridCol>
                <a:gridCol w="1148641">
                  <a:extLst>
                    <a:ext uri="{9D8B030D-6E8A-4147-A177-3AD203B41FA5}">
                      <a16:colId xmlns:a16="http://schemas.microsoft.com/office/drawing/2014/main" val="1862681886"/>
                    </a:ext>
                  </a:extLst>
                </a:gridCol>
                <a:gridCol w="1693757">
                  <a:extLst>
                    <a:ext uri="{9D8B030D-6E8A-4147-A177-3AD203B41FA5}">
                      <a16:colId xmlns:a16="http://schemas.microsoft.com/office/drawing/2014/main" val="419676411"/>
                    </a:ext>
                  </a:extLst>
                </a:gridCol>
              </a:tblGrid>
              <a:tr h="393808">
                <a:tc rowSpan="2">
                  <a:txBody>
                    <a:bodyPr/>
                    <a:lstStyle/>
                    <a:p>
                      <a:pPr algn="ctr" fontAlgn="b"/>
                      <a:r>
                        <a:rPr lang="zh-TW" altLang="en-US" sz="2000" b="1" u="none" strike="noStrike" baseline="0" dirty="0">
                          <a:effectLst/>
                          <a:latin typeface="Times New Roman" panose="02020603050405020304" pitchFamily="18" charset="0"/>
                          <a:ea typeface="華康儷楷書" panose="03000509000000000000" pitchFamily="65" charset="-120"/>
                        </a:rPr>
                        <a:t>備審資料上傳暨</a:t>
                      </a:r>
                      <a:endParaRPr lang="en-US" altLang="zh-TW" sz="2000" b="1" u="none" strike="noStrike" baseline="0" dirty="0">
                        <a:effectLst/>
                        <a:latin typeface="Times New Roman" panose="02020603050405020304" pitchFamily="18" charset="0"/>
                        <a:ea typeface="華康儷楷書" panose="03000509000000000000" pitchFamily="65" charset="-120"/>
                      </a:endParaRPr>
                    </a:p>
                    <a:p>
                      <a:pPr algn="ctr" fontAlgn="b"/>
                      <a:r>
                        <a:rPr lang="zh-TW" altLang="en-US" sz="2000" b="1" u="none" strike="noStrike" baseline="0" dirty="0">
                          <a:effectLst/>
                          <a:latin typeface="Times New Roman" panose="02020603050405020304" pitchFamily="18" charset="0"/>
                          <a:ea typeface="華康儷楷書" panose="03000509000000000000" pitchFamily="65" charset="-120"/>
                        </a:rPr>
                        <a:t>繳費截止時間</a:t>
                      </a:r>
                      <a:endParaRPr lang="zh-TW" altLang="en-US" sz="2000" b="1" i="0" u="none" strike="noStrike" baseline="0" dirty="0">
                        <a:solidFill>
                          <a:srgbClr val="0000CC"/>
                        </a:solidFill>
                        <a:effectLst/>
                        <a:latin typeface="Times New Roman" panose="02020603050405020304" pitchFamily="18" charset="0"/>
                        <a:ea typeface="華康儷楷書" panose="03000509000000000000" pitchFamily="65" charset="-120"/>
                      </a:endParaRPr>
                    </a:p>
                  </a:txBody>
                  <a:tcPr marL="9525" marR="9525" marT="9525" marB="0" anchor="ct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tcPr>
                </a:tc>
                <a:tc rowSpan="2">
                  <a:txBody>
                    <a:bodyPr/>
                    <a:lstStyle/>
                    <a:p>
                      <a:pPr algn="ctr" fontAlgn="b"/>
                      <a:r>
                        <a:rPr lang="zh-TW" altLang="en-US" sz="2000" b="1" u="none" strike="noStrike" baseline="0" dirty="0">
                          <a:effectLst/>
                          <a:latin typeface="Times New Roman" panose="02020603050405020304" pitchFamily="18" charset="0"/>
                          <a:ea typeface="華康儷楷書" panose="03000509000000000000" pitchFamily="65" charset="-120"/>
                        </a:rPr>
                        <a:t>校數</a:t>
                      </a:r>
                      <a:endParaRPr lang="zh-TW" altLang="en-US" sz="2000" b="1" i="0" u="none" strike="noStrike" baseline="0" dirty="0">
                        <a:solidFill>
                          <a:srgbClr val="0000CC"/>
                        </a:solidFill>
                        <a:effectLst/>
                        <a:latin typeface="Times New Roman" panose="02020603050405020304" pitchFamily="18" charset="0"/>
                        <a:ea typeface="華康儷楷書" panose="03000509000000000000" pitchFamily="65" charset="-120"/>
                      </a:endParaRPr>
                    </a:p>
                  </a:txBody>
                  <a:tcPr marL="9525" marR="9525" marT="9525" marB="0" anchor="ct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tcPr>
                </a:tc>
                <a:tc rowSpan="2">
                  <a:txBody>
                    <a:bodyPr/>
                    <a:lstStyle/>
                    <a:p>
                      <a:pPr algn="ctr" fontAlgn="b"/>
                      <a:r>
                        <a:rPr lang="zh-TW" altLang="en-US" sz="2000" b="1" u="none" strike="noStrike" baseline="0" dirty="0">
                          <a:effectLst/>
                          <a:latin typeface="Times New Roman" panose="02020603050405020304" pitchFamily="18" charset="0"/>
                          <a:ea typeface="華康儷楷書" panose="03000509000000000000" pitchFamily="65" charset="-120"/>
                        </a:rPr>
                        <a:t>系數</a:t>
                      </a:r>
                      <a:endParaRPr lang="zh-TW" altLang="en-US" sz="2000" b="1" i="0" u="none" strike="noStrike" baseline="0" dirty="0">
                        <a:solidFill>
                          <a:srgbClr val="0000CC"/>
                        </a:solidFill>
                        <a:effectLst/>
                        <a:latin typeface="Times New Roman" panose="02020603050405020304" pitchFamily="18" charset="0"/>
                        <a:ea typeface="華康儷楷書" panose="03000509000000000000" pitchFamily="65" charset="-120"/>
                      </a:endParaRPr>
                    </a:p>
                  </a:txBody>
                  <a:tcPr marL="9525" marR="9525" marT="9525" marB="0" anchor="ct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tcPr>
                </a:tc>
                <a:tc rowSpan="2">
                  <a:txBody>
                    <a:bodyPr/>
                    <a:lstStyle/>
                    <a:p>
                      <a:pPr algn="ctr" fontAlgn="b"/>
                      <a:r>
                        <a:rPr lang="zh-TW" altLang="en-US" sz="2000" b="1" u="none" strike="noStrike" baseline="0" dirty="0">
                          <a:effectLst/>
                          <a:latin typeface="Times New Roman" panose="02020603050405020304" pitchFamily="18" charset="0"/>
                          <a:ea typeface="華康儷楷書" panose="03000509000000000000" pitchFamily="65" charset="-120"/>
                        </a:rPr>
                        <a:t>系數比例</a:t>
                      </a:r>
                      <a:endParaRPr lang="en-US" altLang="zh-TW" sz="2000" b="1" u="none" strike="noStrike" baseline="0" dirty="0">
                        <a:effectLst/>
                        <a:latin typeface="Times New Roman" panose="02020603050405020304" pitchFamily="18" charset="0"/>
                        <a:ea typeface="華康儷楷書" panose="03000509000000000000" pitchFamily="65" charset="-120"/>
                      </a:endParaRPr>
                    </a:p>
                    <a:p>
                      <a:pPr algn="ctr" fontAlgn="b"/>
                      <a:r>
                        <a:rPr lang="en-US" altLang="zh-TW" sz="2000" b="1" u="none" strike="noStrike" baseline="0" dirty="0">
                          <a:effectLst/>
                          <a:latin typeface="Times New Roman" panose="02020603050405020304" pitchFamily="18" charset="0"/>
                          <a:ea typeface="華康儷楷書" panose="03000509000000000000" pitchFamily="65" charset="-120"/>
                        </a:rPr>
                        <a:t>(%)</a:t>
                      </a:r>
                      <a:endParaRPr lang="en-US" altLang="zh-TW" sz="2000" b="1" i="0" u="none" strike="noStrike" baseline="0" dirty="0">
                        <a:solidFill>
                          <a:srgbClr val="0000CC"/>
                        </a:solidFill>
                        <a:effectLst/>
                        <a:latin typeface="Times New Roman" panose="02020603050405020304" pitchFamily="18" charset="0"/>
                        <a:ea typeface="華康儷楷書" panose="03000509000000000000" pitchFamily="65" charset="-120"/>
                      </a:endParaRPr>
                    </a:p>
                  </a:txBody>
                  <a:tcPr marL="9525" marR="9525" marT="9525" marB="0" anchor="ctr">
                    <a:lnR w="28575" cap="flat" cmpd="sng" algn="ctr">
                      <a:no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6">
                        <a:lumMod val="20000"/>
                        <a:lumOff val="80000"/>
                      </a:schemeClr>
                    </a:solidFill>
                  </a:tcPr>
                </a:tc>
                <a:tc gridSpan="2">
                  <a:txBody>
                    <a:bodyPr/>
                    <a:lstStyle/>
                    <a:p>
                      <a:pPr algn="ctr" fontAlgn="b"/>
                      <a:r>
                        <a:rPr lang="zh-TW" altLang="en-US" sz="2000" b="1" u="none" strike="noStrike" baseline="0" dirty="0">
                          <a:effectLst/>
                          <a:latin typeface="Times New Roman" panose="02020603050405020304" pitchFamily="18" charset="0"/>
                          <a:ea typeface="華康儷楷書" panose="03000509000000000000" pitchFamily="65" charset="-120"/>
                        </a:rPr>
                        <a:t>招生名額</a:t>
                      </a:r>
                      <a:endParaRPr lang="zh-TW" altLang="en-US" sz="2000" b="1" i="0" u="none" strike="noStrike" baseline="0" dirty="0">
                        <a:solidFill>
                          <a:srgbClr val="FF0000"/>
                        </a:solidFill>
                        <a:effectLst/>
                        <a:latin typeface="Times New Roman" panose="02020603050405020304" pitchFamily="18" charset="0"/>
                        <a:ea typeface="華康儷楷書" panose="03000509000000000000" pitchFamily="65" charset="-12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6">
                          <a:lumMod val="60000"/>
                          <a:lumOff val="40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zh-TW" altLang="en-US" sz="1600" b="1" i="0" u="none" strike="noStrike" dirty="0">
                        <a:solidFill>
                          <a:srgbClr val="FF0000"/>
                        </a:solidFill>
                        <a:effectLst/>
                        <a:latin typeface="+mj-ea"/>
                        <a:ea typeface="+mj-ea"/>
                      </a:endParaRPr>
                    </a:p>
                  </a:txBody>
                  <a:tcPr marL="9525" marR="9525" marT="9525" marB="0" anchor="ctr">
                    <a:lnT w="28575" cap="flat" cmpd="sng" algn="ctr">
                      <a:solidFill>
                        <a:schemeClr val="accent6">
                          <a:lumMod val="40000"/>
                          <a:lumOff val="60000"/>
                        </a:schemeClr>
                      </a:solidFill>
                      <a:prstDash val="solid"/>
                      <a:round/>
                      <a:headEnd type="none" w="med" len="med"/>
                      <a:tailEnd type="none" w="med" len="med"/>
                    </a:lnT>
                    <a:lnB w="28575" cap="flat" cmpd="sng" algn="ctr">
                      <a:solidFill>
                        <a:schemeClr val="accent6">
                          <a:lumMod val="40000"/>
                          <a:lumOff val="60000"/>
                        </a:schemeClr>
                      </a:solidFill>
                      <a:prstDash val="solid"/>
                      <a:round/>
                      <a:headEnd type="none" w="med" len="med"/>
                      <a:tailEnd type="none" w="med" len="med"/>
                    </a:lnB>
                  </a:tcPr>
                </a:tc>
                <a:tc rowSpan="2">
                  <a:txBody>
                    <a:bodyPr/>
                    <a:lstStyle/>
                    <a:p>
                      <a:pPr algn="ctr" fontAlgn="b"/>
                      <a:r>
                        <a:rPr lang="zh-TW" altLang="en-US" sz="2000" b="1" u="none" strike="noStrike" baseline="0" dirty="0">
                          <a:effectLst/>
                          <a:latin typeface="Times New Roman" panose="02020603050405020304" pitchFamily="18" charset="0"/>
                          <a:ea typeface="華康儷楷書" panose="03000509000000000000" pitchFamily="65" charset="-120"/>
                        </a:rPr>
                        <a:t>名額比例</a:t>
                      </a:r>
                      <a:endParaRPr lang="en-US" altLang="zh-TW" sz="2000" b="1" u="none" strike="noStrike" baseline="0" dirty="0">
                        <a:effectLst/>
                        <a:latin typeface="Times New Roman" panose="02020603050405020304" pitchFamily="18" charset="0"/>
                        <a:ea typeface="華康儷楷書" panose="03000509000000000000" pitchFamily="65" charset="-120"/>
                      </a:endParaRPr>
                    </a:p>
                    <a:p>
                      <a:pPr algn="ctr" fontAlgn="b"/>
                      <a:r>
                        <a:rPr lang="en-US" altLang="zh-TW" sz="2000" b="1" u="none" strike="noStrike" baseline="0" dirty="0">
                          <a:effectLst/>
                          <a:latin typeface="Times New Roman" panose="02020603050405020304" pitchFamily="18" charset="0"/>
                          <a:ea typeface="華康儷楷書" panose="03000509000000000000" pitchFamily="65" charset="-120"/>
                        </a:rPr>
                        <a:t>(%)</a:t>
                      </a:r>
                      <a:endParaRPr lang="zh-TW" altLang="en-US" sz="2000" b="1" i="0" u="none" strike="noStrike" baseline="0" dirty="0">
                        <a:solidFill>
                          <a:srgbClr val="FF0000"/>
                        </a:solidFill>
                        <a:effectLst/>
                        <a:latin typeface="Times New Roman" panose="02020603050405020304" pitchFamily="18" charset="0"/>
                        <a:ea typeface="華康儷楷書" panose="03000509000000000000" pitchFamily="65" charset="-120"/>
                      </a:endParaRPr>
                    </a:p>
                  </a:txBody>
                  <a:tcPr marL="9525" marR="9525" marT="9525" marB="0" anchor="ctr">
                    <a:lnL w="28575" cap="flat" cmpd="sng" algn="ctr">
                      <a:noFill/>
                      <a:prstDash val="solid"/>
                      <a:round/>
                      <a:headEnd type="none" w="med" len="med"/>
                      <a:tailEnd type="none" w="med" len="med"/>
                    </a:lnL>
                    <a:lnT w="28575" cap="flat" cmpd="sng" algn="ctr">
                      <a:solidFill>
                        <a:schemeClr val="accent6">
                          <a:lumMod val="60000"/>
                          <a:lumOff val="40000"/>
                        </a:schemeClr>
                      </a:solid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32060590"/>
                  </a:ext>
                </a:extLst>
              </a:tr>
              <a:tr h="39380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TW" altLang="en-US" sz="2000" b="1" u="none" strike="noStrike" baseline="0" dirty="0">
                          <a:effectLst/>
                          <a:latin typeface="Times New Roman" panose="02020603050405020304" pitchFamily="18" charset="0"/>
                          <a:ea typeface="華康儷楷書" panose="03000509000000000000" pitchFamily="65" charset="-120"/>
                        </a:rPr>
                        <a:t>一般生</a:t>
                      </a:r>
                      <a:endParaRPr lang="zh-TW" altLang="en-US" sz="2000" b="1" i="0" u="none" strike="noStrike" baseline="0" dirty="0">
                        <a:solidFill>
                          <a:srgbClr val="FF0000"/>
                        </a:solidFill>
                        <a:effectLst/>
                        <a:latin typeface="Times New Roman" panose="02020603050405020304" pitchFamily="18" charset="0"/>
                        <a:ea typeface="華康儷楷書" panose="03000509000000000000" pitchFamily="65" charset="-12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TW" altLang="en-US" sz="2000" b="1" u="none" strike="noStrike" baseline="0" dirty="0">
                          <a:effectLst/>
                          <a:latin typeface="Times New Roman" panose="02020603050405020304" pitchFamily="18" charset="0"/>
                          <a:ea typeface="華康儷楷書" panose="03000509000000000000" pitchFamily="65" charset="-120"/>
                        </a:rPr>
                        <a:t>青儲組</a:t>
                      </a:r>
                      <a:endParaRPr lang="zh-TW" altLang="en-US" sz="2000" b="1" i="0" u="none" strike="noStrike" baseline="0" dirty="0">
                        <a:solidFill>
                          <a:srgbClr val="FF0000"/>
                        </a:solidFill>
                        <a:effectLst/>
                        <a:latin typeface="Times New Roman" panose="02020603050405020304" pitchFamily="18" charset="0"/>
                        <a:ea typeface="華康儷楷書" panose="03000509000000000000" pitchFamily="65" charset="-120"/>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6">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endParaRPr lang="zh-TW" altLang="en-US"/>
                    </a:p>
                  </a:txBody>
                  <a:tcPr/>
                </a:tc>
                <a:extLst>
                  <a:ext uri="{0D108BD9-81ED-4DB2-BD59-A6C34878D82A}">
                    <a16:rowId xmlns:a16="http://schemas.microsoft.com/office/drawing/2014/main" val="2932845849"/>
                  </a:ext>
                </a:extLst>
              </a:tr>
              <a:tr h="514066">
                <a:tc>
                  <a:txBody>
                    <a:bodyPr/>
                    <a:lstStyle/>
                    <a:p>
                      <a:pPr algn="ctr" fontAlgn="b">
                        <a:lnSpc>
                          <a:spcPts val="3500"/>
                        </a:lnSpc>
                        <a:spcBef>
                          <a:spcPts val="0"/>
                        </a:spcBef>
                      </a:pPr>
                      <a:r>
                        <a:rPr lang="en-US" altLang="zh-TW" sz="2000" u="none" strike="noStrike" kern="1200" baseline="0" dirty="0" smtClean="0">
                          <a:effectLst/>
                          <a:latin typeface="Times New Roman" panose="02020603050405020304" pitchFamily="18" charset="0"/>
                          <a:ea typeface="華康儷楷書" panose="03000509000000000000" pitchFamily="65" charset="-120"/>
                        </a:rPr>
                        <a:t>112</a:t>
                      </a:r>
                      <a:r>
                        <a:rPr lang="en-US" altLang="zh-TW" sz="2000" u="none" strike="noStrike" baseline="0" dirty="0" smtClean="0">
                          <a:effectLst/>
                          <a:latin typeface="Times New Roman" panose="02020603050405020304" pitchFamily="18" charset="0"/>
                          <a:ea typeface="華康儷楷書" panose="03000509000000000000" pitchFamily="65" charset="-120"/>
                        </a:rPr>
                        <a:t>-06-09 </a:t>
                      </a:r>
                      <a:r>
                        <a:rPr lang="en-US" altLang="zh-TW" sz="2000" u="none" strike="noStrike" baseline="0" dirty="0">
                          <a:effectLst/>
                          <a:latin typeface="Times New Roman" panose="02020603050405020304" pitchFamily="18" charset="0"/>
                          <a:ea typeface="華康儷楷書" panose="03000509000000000000" pitchFamily="65" charset="-120"/>
                        </a:rPr>
                        <a:t>21:00</a:t>
                      </a:r>
                      <a:endParaRPr lang="en-US" altLang="zh-TW" sz="2000" b="1" i="0" u="none" strike="noStrike" baseline="0" dirty="0">
                        <a:solidFill>
                          <a:srgbClr val="000000"/>
                        </a:solidFill>
                        <a:effectLst/>
                        <a:latin typeface="Times New Roman" panose="02020603050405020304" pitchFamily="18" charset="0"/>
                        <a:ea typeface="華康儷楷書" panose="03000509000000000000" pitchFamily="65" charset="-120"/>
                      </a:endParaRPr>
                    </a:p>
                  </a:txBody>
                  <a:tcPr marL="9525" marR="9525" marT="9525" marB="0" anchor="ctr">
                    <a:lnT w="28575" cap="flat" cmpd="sng" algn="ctr">
                      <a:solidFill>
                        <a:schemeClr val="accent6">
                          <a:lumMod val="60000"/>
                          <a:lumOff val="40000"/>
                        </a:schemeClr>
                      </a:solidFill>
                      <a:prstDash val="solid"/>
                      <a:round/>
                      <a:headEnd type="none" w="med" len="med"/>
                      <a:tailEnd type="none" w="med" len="med"/>
                    </a:lnT>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10</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T w="28575" cap="flat" cmpd="sng" algn="ctr">
                      <a:solidFill>
                        <a:schemeClr val="accent6">
                          <a:lumMod val="60000"/>
                          <a:lumOff val="40000"/>
                        </a:schemeClr>
                      </a:solidFill>
                      <a:prstDash val="solid"/>
                      <a:round/>
                      <a:headEnd type="none" w="med" len="med"/>
                      <a:tailEnd type="none" w="med" len="med"/>
                    </a:lnT>
                  </a:tcPr>
                </a:tc>
                <a:tc>
                  <a:txBody>
                    <a:bodyPr/>
                    <a:lstStyle/>
                    <a:p>
                      <a:pPr algn="ctr"/>
                      <a:r>
                        <a:rPr lang="en-US" altLang="zh-TW" sz="2000" baseline="0" dirty="0" smtClean="0">
                          <a:solidFill>
                            <a:schemeClr val="tx1"/>
                          </a:solidFill>
                          <a:latin typeface="Times New Roman" panose="02020603050405020304" pitchFamily="18" charset="0"/>
                          <a:ea typeface="華康儷楷書" panose="03000509000000000000" pitchFamily="65" charset="-120"/>
                        </a:rPr>
                        <a:t>102</a:t>
                      </a:r>
                      <a:endParaRPr lang="zh-TW" altLang="en-US" sz="2000" baseline="0" dirty="0">
                        <a:solidFill>
                          <a:schemeClr val="tx1"/>
                        </a:solidFill>
                        <a:latin typeface="Times New Roman" panose="02020603050405020304" pitchFamily="18" charset="0"/>
                        <a:ea typeface="華康儷楷書" panose="03000509000000000000" pitchFamily="65" charset="-120"/>
                      </a:endParaRPr>
                    </a:p>
                  </a:txBody>
                  <a:tcPr marL="9525" marR="9525" marT="9525" marB="0" anchor="ctr">
                    <a:lnT w="28575" cap="flat" cmpd="sng" algn="ctr">
                      <a:solidFill>
                        <a:schemeClr val="accent6">
                          <a:lumMod val="60000"/>
                          <a:lumOff val="40000"/>
                        </a:schemeClr>
                      </a:solidFill>
                      <a:prstDash val="solid"/>
                      <a:round/>
                      <a:headEnd type="none" w="med" len="med"/>
                      <a:tailEnd type="none" w="med" len="med"/>
                    </a:lnT>
                  </a:tcP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3.4</a:t>
                      </a:r>
                      <a:endParaRPr lang="zh-TW" altLang="en-US" sz="2000" baseline="0" dirty="0">
                        <a:latin typeface="Times New Roman" panose="02020603050405020304" pitchFamily="18" charset="0"/>
                        <a:ea typeface="華康儷楷書" panose="03000509000000000000" pitchFamily="65" charset="-120"/>
                      </a:endParaRPr>
                    </a:p>
                  </a:txBody>
                  <a:tcPr anchor="ctr">
                    <a:lnT w="28575" cap="flat" cmpd="sng" algn="ctr">
                      <a:solidFill>
                        <a:schemeClr val="accent6">
                          <a:lumMod val="60000"/>
                          <a:lumOff val="40000"/>
                        </a:schemeClr>
                      </a:solidFill>
                      <a:prstDash val="solid"/>
                      <a:round/>
                      <a:headEnd type="none" w="med" len="med"/>
                      <a:tailEnd type="none" w="med" len="med"/>
                    </a:lnT>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1,061</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T w="28575" cap="flat" cmpd="sng" algn="ctr">
                      <a:solidFill>
                        <a:schemeClr val="accent6">
                          <a:lumMod val="60000"/>
                          <a:lumOff val="40000"/>
                        </a:schemeClr>
                      </a:solidFill>
                      <a:prstDash val="solid"/>
                      <a:round/>
                      <a:headEnd type="none" w="med" len="med"/>
                      <a:tailEnd type="none" w="med" len="med"/>
                    </a:lnT>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8</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T w="28575" cap="flat" cmpd="sng" algn="ctr">
                      <a:solidFill>
                        <a:schemeClr val="accent6">
                          <a:lumMod val="60000"/>
                          <a:lumOff val="40000"/>
                        </a:schemeClr>
                      </a:solidFill>
                      <a:prstDash val="solid"/>
                      <a:round/>
                      <a:headEnd type="none" w="med" len="med"/>
                      <a:tailEnd type="none" w="med" len="med"/>
                    </a:lnT>
                  </a:tcP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2.6</a:t>
                      </a:r>
                      <a:endParaRPr lang="zh-TW" altLang="en-US" sz="2000" baseline="0" dirty="0">
                        <a:latin typeface="Times New Roman" panose="02020603050405020304" pitchFamily="18" charset="0"/>
                        <a:ea typeface="華康儷楷書" panose="03000509000000000000" pitchFamily="65" charset="-120"/>
                      </a:endParaRPr>
                    </a:p>
                  </a:txBody>
                  <a:tcPr anchor="ctr">
                    <a:lnT w="28575" cap="flat" cmpd="sng" algn="ctr">
                      <a:solidFill>
                        <a:schemeClr val="accent6">
                          <a:lumMod val="60000"/>
                          <a:lumOff val="40000"/>
                        </a:schemeClr>
                      </a:solidFill>
                      <a:prstDash val="solid"/>
                      <a:round/>
                      <a:headEnd type="none" w="med" len="med"/>
                      <a:tailEnd type="none" w="med" len="med"/>
                    </a:lnT>
                  </a:tcPr>
                </a:tc>
                <a:extLst>
                  <a:ext uri="{0D108BD9-81ED-4DB2-BD59-A6C34878D82A}">
                    <a16:rowId xmlns:a16="http://schemas.microsoft.com/office/drawing/2014/main" val="1699334967"/>
                  </a:ext>
                </a:extLst>
              </a:tr>
              <a:tr h="514066">
                <a:tc>
                  <a:txBody>
                    <a:bodyPr/>
                    <a:lstStyle/>
                    <a:p>
                      <a:pPr algn="ctr" fontAlgn="b">
                        <a:lnSpc>
                          <a:spcPts val="3500"/>
                        </a:lnSpc>
                        <a:spcBef>
                          <a:spcPts val="0"/>
                        </a:spcBef>
                      </a:pPr>
                      <a:r>
                        <a:rPr lang="en-US" altLang="zh-TW" sz="2000" u="none" strike="noStrike" kern="1200" baseline="0" dirty="0" smtClean="0">
                          <a:effectLst/>
                          <a:latin typeface="Times New Roman" panose="02020603050405020304" pitchFamily="18" charset="0"/>
                          <a:ea typeface="華康儷楷書" panose="03000509000000000000" pitchFamily="65" charset="-120"/>
                        </a:rPr>
                        <a:t>112</a:t>
                      </a:r>
                      <a:r>
                        <a:rPr lang="en-US" altLang="zh-TW" sz="2000" u="none" strike="noStrike" baseline="0" dirty="0" smtClean="0">
                          <a:effectLst/>
                          <a:latin typeface="Times New Roman" panose="02020603050405020304" pitchFamily="18" charset="0"/>
                          <a:ea typeface="華康儷楷書" panose="03000509000000000000" pitchFamily="65" charset="-120"/>
                        </a:rPr>
                        <a:t>-06-10 </a:t>
                      </a:r>
                      <a:r>
                        <a:rPr lang="en-US" altLang="zh-TW" sz="2000" u="none" strike="noStrike" baseline="0" dirty="0">
                          <a:effectLst/>
                          <a:latin typeface="Times New Roman" panose="02020603050405020304" pitchFamily="18" charset="0"/>
                          <a:ea typeface="華康儷楷書" panose="03000509000000000000" pitchFamily="65" charset="-120"/>
                        </a:rPr>
                        <a:t>21:00</a:t>
                      </a:r>
                      <a:endParaRPr lang="en-US" altLang="zh-TW" sz="2000" b="1" i="0" u="none" strike="noStrike" baseline="0" dirty="0">
                        <a:solidFill>
                          <a:srgbClr val="000000"/>
                        </a:solidFill>
                        <a:effectLst/>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2</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solidFill>
                            <a:schemeClr val="tx1"/>
                          </a:solidFill>
                          <a:latin typeface="Times New Roman" panose="02020603050405020304" pitchFamily="18" charset="0"/>
                          <a:ea typeface="華康儷楷書" panose="03000509000000000000" pitchFamily="65" charset="-120"/>
                        </a:rPr>
                        <a:t>5</a:t>
                      </a:r>
                      <a:endParaRPr lang="zh-TW" altLang="en-US" sz="2000" baseline="0" dirty="0">
                        <a:solidFill>
                          <a:schemeClr val="tx1"/>
                        </a:solidFill>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0.2</a:t>
                      </a:r>
                      <a:endParaRPr lang="zh-TW" altLang="en-US" sz="2000" baseline="0" dirty="0">
                        <a:latin typeface="Times New Roman" panose="02020603050405020304" pitchFamily="18" charset="0"/>
                        <a:ea typeface="華康儷楷書" panose="03000509000000000000" pitchFamily="65" charset="-120"/>
                      </a:endParaRPr>
                    </a:p>
                  </a:txBody>
                  <a:tcPr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13</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0</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0.0</a:t>
                      </a:r>
                      <a:endParaRPr lang="zh-TW" altLang="en-US" sz="2000" baseline="0" dirty="0">
                        <a:latin typeface="Times New Roman" panose="02020603050405020304" pitchFamily="18" charset="0"/>
                        <a:ea typeface="華康儷楷書" panose="03000509000000000000" pitchFamily="65" charset="-120"/>
                      </a:endParaRPr>
                    </a:p>
                  </a:txBody>
                  <a:tcPr anchor="ctr"/>
                </a:tc>
                <a:extLst>
                  <a:ext uri="{0D108BD9-81ED-4DB2-BD59-A6C34878D82A}">
                    <a16:rowId xmlns:a16="http://schemas.microsoft.com/office/drawing/2014/main" val="2847891349"/>
                  </a:ext>
                </a:extLst>
              </a:tr>
              <a:tr h="514066">
                <a:tc>
                  <a:txBody>
                    <a:bodyPr/>
                    <a:lstStyle/>
                    <a:p>
                      <a:pPr algn="ctr" fontAlgn="b">
                        <a:lnSpc>
                          <a:spcPts val="3500"/>
                        </a:lnSpc>
                        <a:spcBef>
                          <a:spcPts val="0"/>
                        </a:spcBef>
                      </a:pPr>
                      <a:r>
                        <a:rPr lang="en-US" altLang="zh-TW" sz="2000" u="none" strike="noStrike" kern="1200" baseline="0" dirty="0" smtClean="0">
                          <a:effectLst/>
                          <a:latin typeface="Times New Roman" panose="02020603050405020304" pitchFamily="18" charset="0"/>
                          <a:ea typeface="華康儷楷書" panose="03000509000000000000" pitchFamily="65" charset="-120"/>
                        </a:rPr>
                        <a:t>112</a:t>
                      </a:r>
                      <a:r>
                        <a:rPr lang="en-US" altLang="zh-TW" sz="2000" u="none" strike="noStrike" baseline="0" dirty="0" smtClean="0">
                          <a:effectLst/>
                          <a:latin typeface="Times New Roman" panose="02020603050405020304" pitchFamily="18" charset="0"/>
                          <a:ea typeface="華康儷楷書" panose="03000509000000000000" pitchFamily="65" charset="-120"/>
                        </a:rPr>
                        <a:t>-06-11 </a:t>
                      </a:r>
                      <a:r>
                        <a:rPr lang="en-US" altLang="zh-TW" sz="2000" u="none" strike="noStrike" baseline="0" dirty="0">
                          <a:effectLst/>
                          <a:latin typeface="Times New Roman" panose="02020603050405020304" pitchFamily="18" charset="0"/>
                          <a:ea typeface="華康儷楷書" panose="03000509000000000000" pitchFamily="65" charset="-120"/>
                        </a:rPr>
                        <a:t>21:00</a:t>
                      </a:r>
                      <a:endParaRPr lang="en-US" altLang="zh-TW" sz="2000" b="1" i="0" u="none" strike="noStrike" baseline="0" dirty="0">
                        <a:solidFill>
                          <a:srgbClr val="000000"/>
                        </a:solidFill>
                        <a:effectLst/>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4</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solidFill>
                            <a:schemeClr val="tx1"/>
                          </a:solidFill>
                          <a:latin typeface="Times New Roman" panose="02020603050405020304" pitchFamily="18" charset="0"/>
                          <a:ea typeface="華康儷楷書" panose="03000509000000000000" pitchFamily="65" charset="-120"/>
                        </a:rPr>
                        <a:t>80</a:t>
                      </a:r>
                      <a:endParaRPr lang="zh-TW" altLang="en-US" sz="2000" baseline="0" dirty="0">
                        <a:solidFill>
                          <a:schemeClr val="tx1"/>
                        </a:solidFill>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2.6</a:t>
                      </a:r>
                      <a:endParaRPr lang="zh-TW" altLang="en-US" sz="2000" baseline="0" dirty="0">
                        <a:latin typeface="Times New Roman" panose="02020603050405020304" pitchFamily="18" charset="0"/>
                        <a:ea typeface="華康儷楷書" panose="03000509000000000000" pitchFamily="65" charset="-120"/>
                      </a:endParaRPr>
                    </a:p>
                  </a:txBody>
                  <a:tcPr anchor="ctr">
                    <a:lnB w="28575" cap="flat" cmpd="sng" algn="ctr">
                      <a:solidFill>
                        <a:srgbClr val="FF0000"/>
                      </a:solidFill>
                      <a:prstDash val="solid"/>
                      <a:round/>
                      <a:headEnd type="none" w="med" len="med"/>
                      <a:tailEnd type="none" w="med" len="med"/>
                    </a:lnB>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645</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5</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1.6</a:t>
                      </a:r>
                      <a:endParaRPr lang="zh-TW" altLang="en-US" sz="2000" baseline="0" dirty="0">
                        <a:latin typeface="Times New Roman" panose="02020603050405020304" pitchFamily="18" charset="0"/>
                        <a:ea typeface="華康儷楷書" panose="03000509000000000000" pitchFamily="65" charset="-120"/>
                      </a:endParaRPr>
                    </a:p>
                  </a:txBody>
                  <a:tcPr anchor="ctr">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963928215"/>
                  </a:ext>
                </a:extLst>
              </a:tr>
              <a:tr h="514066">
                <a:tc>
                  <a:txBody>
                    <a:bodyPr/>
                    <a:lstStyle/>
                    <a:p>
                      <a:pPr algn="ctr" fontAlgn="b">
                        <a:lnSpc>
                          <a:spcPts val="3500"/>
                        </a:lnSpc>
                        <a:spcBef>
                          <a:spcPts val="0"/>
                        </a:spcBef>
                      </a:pPr>
                      <a:r>
                        <a:rPr lang="en-US" altLang="zh-TW" sz="2000" u="none" strike="noStrike" kern="1200" baseline="0" dirty="0" smtClean="0">
                          <a:effectLst/>
                          <a:latin typeface="Times New Roman" panose="02020603050405020304" pitchFamily="18" charset="0"/>
                          <a:ea typeface="華康儷楷書" panose="03000509000000000000" pitchFamily="65" charset="-120"/>
                        </a:rPr>
                        <a:t>112</a:t>
                      </a:r>
                      <a:r>
                        <a:rPr lang="en-US" altLang="zh-TW" sz="2000" u="none" strike="noStrike" baseline="0" dirty="0" smtClean="0">
                          <a:effectLst/>
                          <a:latin typeface="Times New Roman" panose="02020603050405020304" pitchFamily="18" charset="0"/>
                          <a:ea typeface="華康儷楷書" panose="03000509000000000000" pitchFamily="65" charset="-120"/>
                        </a:rPr>
                        <a:t>-06-12 </a:t>
                      </a:r>
                      <a:r>
                        <a:rPr lang="en-US" altLang="zh-TW" sz="2000" u="none" strike="noStrike" baseline="0" dirty="0">
                          <a:effectLst/>
                          <a:latin typeface="Times New Roman" panose="02020603050405020304" pitchFamily="18" charset="0"/>
                          <a:ea typeface="華康儷楷書" panose="03000509000000000000" pitchFamily="65" charset="-120"/>
                        </a:rPr>
                        <a:t>21:00</a:t>
                      </a:r>
                      <a:endParaRPr lang="en-US" altLang="zh-TW" sz="2000" b="1" i="0" u="none" strike="noStrike" baseline="0" dirty="0">
                        <a:solidFill>
                          <a:srgbClr val="000000"/>
                        </a:solidFill>
                        <a:effectLst/>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17</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solidFill>
                            <a:schemeClr val="tx1"/>
                          </a:solidFill>
                          <a:latin typeface="Times New Roman" panose="02020603050405020304" pitchFamily="18" charset="0"/>
                          <a:ea typeface="華康儷楷書" panose="03000509000000000000" pitchFamily="65" charset="-120"/>
                        </a:rPr>
                        <a:t>402</a:t>
                      </a:r>
                      <a:endParaRPr lang="zh-TW" altLang="en-US" sz="2000" baseline="0" dirty="0">
                        <a:solidFill>
                          <a:schemeClr val="tx1"/>
                        </a:solidFill>
                        <a:latin typeface="Times New Roman" panose="02020603050405020304" pitchFamily="18" charset="0"/>
                        <a:ea typeface="華康儷楷書" panose="03000509000000000000" pitchFamily="65" charset="-120"/>
                      </a:endParaRPr>
                    </a:p>
                  </a:txBody>
                  <a:tcPr marL="9525" marR="9525" marT="9525" marB="0" anchor="ctr">
                    <a:lnR w="28575" cap="flat" cmpd="sng" algn="ctr">
                      <a:solidFill>
                        <a:srgbClr val="FF0000"/>
                      </a:solidFill>
                      <a:prstDash val="solid"/>
                      <a:round/>
                      <a:headEnd type="none" w="med" len="med"/>
                      <a:tailEnd type="none" w="med" len="med"/>
                    </a:lnR>
                  </a:tcP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13.4</a:t>
                      </a:r>
                      <a:endParaRPr lang="zh-TW" altLang="en-US" sz="2000" baseline="0" dirty="0">
                        <a:latin typeface="Times New Roman" panose="02020603050405020304" pitchFamily="18" charset="0"/>
                        <a:ea typeface="華康儷楷書" panose="03000509000000000000" pitchFamily="65" charset="-12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7,436</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L w="28575" cap="flat" cmpd="sng" algn="ctr">
                      <a:solidFill>
                        <a:srgbClr val="FF0000"/>
                      </a:solidFill>
                      <a:prstDash val="solid"/>
                      <a:round/>
                      <a:headEnd type="none" w="med" len="med"/>
                      <a:tailEnd type="none" w="med" len="med"/>
                    </a:lnL>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22</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R w="28575" cap="flat" cmpd="sng" algn="ctr">
                      <a:solidFill>
                        <a:srgbClr val="FF0000"/>
                      </a:solidFill>
                      <a:prstDash val="solid"/>
                      <a:round/>
                      <a:headEnd type="none" w="med" len="med"/>
                      <a:tailEnd type="none" w="med" len="med"/>
                    </a:lnR>
                  </a:tcP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18.2</a:t>
                      </a:r>
                      <a:endParaRPr lang="zh-TW" altLang="en-US" sz="2000" baseline="0" dirty="0">
                        <a:latin typeface="Times New Roman" panose="02020603050405020304" pitchFamily="18" charset="0"/>
                        <a:ea typeface="華康儷楷書" panose="03000509000000000000" pitchFamily="65" charset="-12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4170852262"/>
                  </a:ext>
                </a:extLst>
              </a:tr>
              <a:tr h="514066">
                <a:tc>
                  <a:txBody>
                    <a:bodyPr/>
                    <a:lstStyle/>
                    <a:p>
                      <a:pPr algn="ctr" fontAlgn="b">
                        <a:lnSpc>
                          <a:spcPts val="3500"/>
                        </a:lnSpc>
                        <a:spcBef>
                          <a:spcPts val="0"/>
                        </a:spcBef>
                      </a:pPr>
                      <a:r>
                        <a:rPr lang="en-US" altLang="zh-TW" sz="2000" u="none" strike="noStrike" kern="1200" baseline="0" dirty="0" smtClean="0">
                          <a:effectLst/>
                          <a:latin typeface="Times New Roman" panose="02020603050405020304" pitchFamily="18" charset="0"/>
                          <a:ea typeface="華康儷楷書" panose="03000509000000000000" pitchFamily="65" charset="-120"/>
                        </a:rPr>
                        <a:t>112</a:t>
                      </a:r>
                      <a:r>
                        <a:rPr lang="en-US" altLang="zh-TW" sz="2000" u="none" strike="noStrike" baseline="0" dirty="0" smtClean="0">
                          <a:effectLst/>
                          <a:latin typeface="Times New Roman" panose="02020603050405020304" pitchFamily="18" charset="0"/>
                          <a:ea typeface="華康儷楷書" panose="03000509000000000000" pitchFamily="65" charset="-120"/>
                        </a:rPr>
                        <a:t>-06-13 </a:t>
                      </a:r>
                      <a:r>
                        <a:rPr lang="en-US" altLang="zh-TW" sz="2000" u="none" strike="noStrike" baseline="0" dirty="0">
                          <a:effectLst/>
                          <a:latin typeface="Times New Roman" panose="02020603050405020304" pitchFamily="18" charset="0"/>
                          <a:ea typeface="華康儷楷書" panose="03000509000000000000" pitchFamily="65" charset="-120"/>
                        </a:rPr>
                        <a:t>21:00</a:t>
                      </a:r>
                      <a:endParaRPr lang="en-US" altLang="zh-TW" sz="2000" b="1" i="0" u="none" strike="noStrike" baseline="0" dirty="0">
                        <a:solidFill>
                          <a:srgbClr val="000000"/>
                        </a:solidFill>
                        <a:effectLst/>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13</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solidFill>
                            <a:schemeClr val="tx1"/>
                          </a:solidFill>
                          <a:latin typeface="Times New Roman" panose="02020603050405020304" pitchFamily="18" charset="0"/>
                          <a:ea typeface="華康儷楷書" panose="03000509000000000000" pitchFamily="65" charset="-120"/>
                        </a:rPr>
                        <a:t>188</a:t>
                      </a:r>
                      <a:endParaRPr lang="zh-TW" altLang="en-US" sz="2000" baseline="0" dirty="0">
                        <a:solidFill>
                          <a:schemeClr val="tx1"/>
                        </a:solidFill>
                        <a:latin typeface="Times New Roman" panose="02020603050405020304" pitchFamily="18" charset="0"/>
                        <a:ea typeface="華康儷楷書" panose="03000509000000000000" pitchFamily="65" charset="-120"/>
                      </a:endParaRPr>
                    </a:p>
                  </a:txBody>
                  <a:tcPr marL="9525" marR="9525" marT="9525" marB="0" anchor="ctr">
                    <a:lnR w="28575" cap="flat" cmpd="sng" algn="ctr">
                      <a:noFill/>
                      <a:prstDash val="solid"/>
                      <a:round/>
                      <a:headEnd type="none" w="med" len="med"/>
                      <a:tailEnd type="none" w="med" len="med"/>
                    </a:lnR>
                  </a:tcP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6.3</a:t>
                      </a:r>
                      <a:endParaRPr lang="zh-TW" altLang="en-US" sz="2000" baseline="0" dirty="0">
                        <a:latin typeface="Times New Roman" panose="02020603050405020304" pitchFamily="18" charset="0"/>
                        <a:ea typeface="華康儷楷書" panose="03000509000000000000" pitchFamily="65" charset="-12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1,640</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L w="28575" cap="flat" cmpd="sng" algn="ctr">
                      <a:noFill/>
                      <a:prstDash val="solid"/>
                      <a:round/>
                      <a:headEnd type="none" w="med" len="med"/>
                      <a:tailEnd type="none" w="med" len="med"/>
                    </a:lnL>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16</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R w="28575" cap="flat" cmpd="sng" algn="ctr">
                      <a:noFill/>
                      <a:prstDash val="solid"/>
                      <a:round/>
                      <a:headEnd type="none" w="med" len="med"/>
                      <a:tailEnd type="none" w="med" len="med"/>
                    </a:lnR>
                  </a:tcP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4.0</a:t>
                      </a:r>
                      <a:endParaRPr lang="zh-TW" altLang="en-US" sz="2000" baseline="0" dirty="0">
                        <a:latin typeface="Times New Roman" panose="02020603050405020304" pitchFamily="18" charset="0"/>
                        <a:ea typeface="華康儷楷書" panose="03000509000000000000" pitchFamily="65" charset="-12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4735158"/>
                  </a:ext>
                </a:extLst>
              </a:tr>
              <a:tr h="514066">
                <a:tc>
                  <a:txBody>
                    <a:bodyPr/>
                    <a:lstStyle/>
                    <a:p>
                      <a:pPr algn="ctr" fontAlgn="b">
                        <a:lnSpc>
                          <a:spcPts val="3500"/>
                        </a:lnSpc>
                        <a:spcBef>
                          <a:spcPts val="0"/>
                        </a:spcBef>
                      </a:pPr>
                      <a:r>
                        <a:rPr lang="en-US" altLang="zh-TW" sz="2000" u="none" strike="noStrike" kern="1200" baseline="0" dirty="0" smtClean="0">
                          <a:effectLst/>
                          <a:latin typeface="Times New Roman" panose="02020603050405020304" pitchFamily="18" charset="0"/>
                          <a:ea typeface="華康儷楷書" panose="03000509000000000000" pitchFamily="65" charset="-120"/>
                        </a:rPr>
                        <a:t>112</a:t>
                      </a:r>
                      <a:r>
                        <a:rPr lang="en-US" altLang="zh-TW" sz="2000" u="none" strike="noStrike" baseline="0" dirty="0" smtClean="0">
                          <a:effectLst/>
                          <a:latin typeface="Times New Roman" panose="02020603050405020304" pitchFamily="18" charset="0"/>
                          <a:ea typeface="華康儷楷書" panose="03000509000000000000" pitchFamily="65" charset="-120"/>
                        </a:rPr>
                        <a:t>-06-14 </a:t>
                      </a:r>
                      <a:r>
                        <a:rPr lang="en-US" altLang="zh-TW" sz="2000" u="none" strike="noStrike" baseline="0" dirty="0">
                          <a:effectLst/>
                          <a:latin typeface="Times New Roman" panose="02020603050405020304" pitchFamily="18" charset="0"/>
                          <a:ea typeface="華康儷楷書" panose="03000509000000000000" pitchFamily="65" charset="-120"/>
                        </a:rPr>
                        <a:t>21:00</a:t>
                      </a:r>
                      <a:endParaRPr lang="en-US" altLang="zh-TW" sz="2000" b="1" i="0" u="none" strike="noStrike" baseline="0" dirty="0">
                        <a:solidFill>
                          <a:srgbClr val="000000"/>
                        </a:solidFill>
                        <a:effectLst/>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14</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solidFill>
                            <a:schemeClr val="tx1"/>
                          </a:solidFill>
                          <a:latin typeface="Times New Roman" panose="02020603050405020304" pitchFamily="18" charset="0"/>
                          <a:ea typeface="華康儷楷書" panose="03000509000000000000" pitchFamily="65" charset="-120"/>
                        </a:rPr>
                        <a:t>291</a:t>
                      </a:r>
                      <a:endParaRPr lang="zh-TW" altLang="en-US" sz="2000" baseline="0" dirty="0">
                        <a:solidFill>
                          <a:schemeClr val="tx1"/>
                        </a:solidFill>
                        <a:latin typeface="Times New Roman" panose="02020603050405020304" pitchFamily="18" charset="0"/>
                        <a:ea typeface="華康儷楷書" panose="03000509000000000000" pitchFamily="65" charset="-120"/>
                      </a:endParaRPr>
                    </a:p>
                  </a:txBody>
                  <a:tcPr marL="9525" marR="9525" marT="9525" marB="0" anchor="ctr">
                    <a:lnR w="28575" cap="flat" cmpd="sng" algn="ctr">
                      <a:solidFill>
                        <a:srgbClr val="FF0000"/>
                      </a:solidFill>
                      <a:prstDash val="solid"/>
                      <a:round/>
                      <a:headEnd type="none" w="med" len="med"/>
                      <a:tailEnd type="none" w="med" len="med"/>
                    </a:lnR>
                  </a:tcP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9.7</a:t>
                      </a:r>
                      <a:endParaRPr lang="zh-TW" altLang="en-US" sz="2000" baseline="0" dirty="0">
                        <a:latin typeface="Times New Roman" panose="02020603050405020304" pitchFamily="18" charset="0"/>
                        <a:ea typeface="華康儷楷書" panose="03000509000000000000" pitchFamily="65" charset="-12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3,920</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L w="28575" cap="flat" cmpd="sng" algn="ctr">
                      <a:solidFill>
                        <a:srgbClr val="FF0000"/>
                      </a:solidFill>
                      <a:prstDash val="solid"/>
                      <a:round/>
                      <a:headEnd type="none" w="med" len="med"/>
                      <a:tailEnd type="none" w="med" len="med"/>
                    </a:lnL>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21</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R w="28575" cap="flat" cmpd="sng" algn="ctr">
                      <a:solidFill>
                        <a:srgbClr val="FF0000"/>
                      </a:solidFill>
                      <a:prstDash val="solid"/>
                      <a:round/>
                      <a:headEnd type="none" w="med" len="med"/>
                      <a:tailEnd type="none" w="med" len="med"/>
                    </a:lnR>
                  </a:tcP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9.6</a:t>
                      </a:r>
                      <a:endParaRPr lang="zh-TW" altLang="en-US" sz="2000" baseline="0" dirty="0">
                        <a:latin typeface="Times New Roman" panose="02020603050405020304" pitchFamily="18" charset="0"/>
                        <a:ea typeface="華康儷楷書" panose="03000509000000000000" pitchFamily="65" charset="-12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993085496"/>
                  </a:ext>
                </a:extLst>
              </a:tr>
              <a:tr h="514066">
                <a:tc>
                  <a:txBody>
                    <a:bodyPr/>
                    <a:lstStyle/>
                    <a:p>
                      <a:pPr algn="ctr" fontAlgn="b">
                        <a:lnSpc>
                          <a:spcPts val="3500"/>
                        </a:lnSpc>
                        <a:spcBef>
                          <a:spcPts val="0"/>
                        </a:spcBef>
                      </a:pPr>
                      <a:r>
                        <a:rPr lang="en-US" altLang="zh-TW" sz="2000" u="none" strike="noStrike" kern="1200" baseline="0" dirty="0" smtClean="0">
                          <a:effectLst/>
                          <a:latin typeface="Times New Roman" panose="02020603050405020304" pitchFamily="18" charset="0"/>
                          <a:ea typeface="華康儷楷書" panose="03000509000000000000" pitchFamily="65" charset="-120"/>
                        </a:rPr>
                        <a:t>112</a:t>
                      </a:r>
                      <a:r>
                        <a:rPr lang="en-US" altLang="zh-TW" sz="2000" u="none" strike="noStrike" baseline="0" dirty="0" smtClean="0">
                          <a:effectLst/>
                          <a:latin typeface="Times New Roman" panose="02020603050405020304" pitchFamily="18" charset="0"/>
                          <a:ea typeface="華康儷楷書" panose="03000509000000000000" pitchFamily="65" charset="-120"/>
                        </a:rPr>
                        <a:t>-06-15 </a:t>
                      </a:r>
                      <a:r>
                        <a:rPr lang="en-US" altLang="zh-TW" sz="2000" u="none" strike="noStrike" baseline="0" dirty="0">
                          <a:effectLst/>
                          <a:latin typeface="Times New Roman" panose="02020603050405020304" pitchFamily="18" charset="0"/>
                          <a:ea typeface="華康儷楷書" panose="03000509000000000000" pitchFamily="65" charset="-120"/>
                        </a:rPr>
                        <a:t>21:00</a:t>
                      </a:r>
                      <a:endParaRPr lang="en-US" altLang="zh-TW" sz="2000" b="1" i="0" u="none" strike="noStrike" baseline="0" dirty="0">
                        <a:solidFill>
                          <a:srgbClr val="000000"/>
                        </a:solidFill>
                        <a:effectLst/>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66</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solidFill>
                            <a:schemeClr val="tx1"/>
                          </a:solidFill>
                          <a:latin typeface="Times New Roman" panose="02020603050405020304" pitchFamily="18" charset="0"/>
                          <a:ea typeface="華康儷楷書" panose="03000509000000000000" pitchFamily="65" charset="-120"/>
                        </a:rPr>
                        <a:t>1,930</a:t>
                      </a:r>
                      <a:endParaRPr lang="zh-TW" altLang="en-US" sz="2000" baseline="0" dirty="0">
                        <a:solidFill>
                          <a:schemeClr val="tx1"/>
                        </a:solidFill>
                        <a:latin typeface="Times New Roman" panose="02020603050405020304" pitchFamily="18" charset="0"/>
                        <a:ea typeface="華康儷楷書" panose="03000509000000000000" pitchFamily="65" charset="-120"/>
                      </a:endParaRPr>
                    </a:p>
                  </a:txBody>
                  <a:tcPr marL="9525" marR="9525" marT="9525" marB="0" anchor="ctr">
                    <a:lnR w="28575" cap="flat" cmpd="sng" algn="ctr">
                      <a:solidFill>
                        <a:srgbClr val="FF0000"/>
                      </a:solidFill>
                      <a:prstDash val="solid"/>
                      <a:round/>
                      <a:headEnd type="none" w="med" len="med"/>
                      <a:tailEnd type="none" w="med" len="med"/>
                    </a:lnR>
                  </a:tcP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64.4</a:t>
                      </a:r>
                      <a:endParaRPr lang="zh-TW" altLang="en-US" sz="2000" baseline="0" dirty="0">
                        <a:latin typeface="Times New Roman" panose="02020603050405020304" pitchFamily="18" charset="0"/>
                        <a:ea typeface="華康儷楷書" panose="03000509000000000000" pitchFamily="65" charset="-12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26,124</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L w="28575" cap="flat" cmpd="sng" algn="ctr">
                      <a:solidFill>
                        <a:srgbClr val="FF0000"/>
                      </a:solidFill>
                      <a:prstDash val="solid"/>
                      <a:round/>
                      <a:headEnd type="none" w="med" len="med"/>
                      <a:tailEnd type="none" w="med" len="med"/>
                    </a:lnL>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120</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lnR w="28575" cap="flat" cmpd="sng" algn="ctr">
                      <a:solidFill>
                        <a:srgbClr val="FF0000"/>
                      </a:solidFill>
                      <a:prstDash val="solid"/>
                      <a:round/>
                      <a:headEnd type="none" w="med" len="med"/>
                      <a:tailEnd type="none" w="med" len="med"/>
                    </a:lnR>
                  </a:tcPr>
                </a:tc>
                <a:tc>
                  <a:txBody>
                    <a:bodyPr/>
                    <a:lstStyle/>
                    <a:p>
                      <a:pPr algn="r"/>
                      <a:r>
                        <a:rPr lang="en-US" altLang="zh-TW" sz="2000" baseline="0" dirty="0" smtClean="0">
                          <a:latin typeface="Times New Roman" panose="02020603050405020304" pitchFamily="18" charset="0"/>
                          <a:ea typeface="華康儷楷書" panose="03000509000000000000" pitchFamily="65" charset="-120"/>
                        </a:rPr>
                        <a:t>64.0</a:t>
                      </a:r>
                      <a:endParaRPr lang="zh-TW" altLang="en-US" sz="2000" baseline="0" dirty="0">
                        <a:latin typeface="Times New Roman" panose="02020603050405020304" pitchFamily="18" charset="0"/>
                        <a:ea typeface="華康儷楷書" panose="03000509000000000000" pitchFamily="65" charset="-120"/>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569656963"/>
                  </a:ext>
                </a:extLst>
              </a:tr>
              <a:tr h="629917">
                <a:tc>
                  <a:txBody>
                    <a:bodyPr/>
                    <a:lstStyle/>
                    <a:p>
                      <a:pPr algn="ctr" fontAlgn="b">
                        <a:lnSpc>
                          <a:spcPts val="3500"/>
                        </a:lnSpc>
                        <a:spcBef>
                          <a:spcPts val="0"/>
                        </a:spcBef>
                      </a:pPr>
                      <a:r>
                        <a:rPr lang="zh-TW" altLang="en-US" sz="2000" u="none" strike="noStrike" baseline="0" dirty="0">
                          <a:effectLst/>
                          <a:latin typeface="Times New Roman" panose="02020603050405020304" pitchFamily="18" charset="0"/>
                          <a:ea typeface="華康儷楷書" panose="03000509000000000000" pitchFamily="65" charset="-120"/>
                        </a:rPr>
                        <a:t>總　　計</a:t>
                      </a:r>
                      <a:endParaRPr lang="zh-TW" altLang="en-US" sz="2000" b="1" i="0" u="none" strike="noStrike" baseline="0" dirty="0">
                        <a:solidFill>
                          <a:srgbClr val="000000"/>
                        </a:solidFill>
                        <a:effectLst/>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126</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solidFill>
                            <a:schemeClr val="tx1"/>
                          </a:solidFill>
                          <a:latin typeface="Times New Roman" panose="02020603050405020304" pitchFamily="18" charset="0"/>
                          <a:ea typeface="華康儷楷書" panose="03000509000000000000" pitchFamily="65" charset="-120"/>
                        </a:rPr>
                        <a:t>2,998</a:t>
                      </a:r>
                      <a:endParaRPr lang="zh-TW" altLang="en-US" sz="2000" baseline="0" dirty="0">
                        <a:solidFill>
                          <a:schemeClr val="tx1"/>
                        </a:solidFill>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r"/>
                      <a:r>
                        <a:rPr lang="en-US" altLang="zh-TW" sz="2000" baseline="0" dirty="0">
                          <a:latin typeface="Times New Roman" panose="02020603050405020304" pitchFamily="18" charset="0"/>
                          <a:ea typeface="華康儷楷書" panose="03000509000000000000" pitchFamily="65" charset="-120"/>
                        </a:rPr>
                        <a:t>100.0</a:t>
                      </a:r>
                      <a:endParaRPr lang="zh-TW" altLang="en-US" sz="2000" baseline="0" dirty="0">
                        <a:latin typeface="Times New Roman" panose="02020603050405020304" pitchFamily="18" charset="0"/>
                        <a:ea typeface="華康儷楷書" panose="03000509000000000000" pitchFamily="65" charset="-120"/>
                      </a:endParaRPr>
                    </a:p>
                  </a:txBody>
                  <a:tcPr anchor="ctr">
                    <a:lnT w="28575" cap="flat" cmpd="sng" algn="ctr">
                      <a:solidFill>
                        <a:srgbClr val="FF0000"/>
                      </a:solidFill>
                      <a:prstDash val="solid"/>
                      <a:round/>
                      <a:headEnd type="none" w="med" len="med"/>
                      <a:tailEnd type="none" w="med" len="med"/>
                    </a:lnT>
                  </a:tcP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40,839</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ctr"/>
                      <a:r>
                        <a:rPr lang="en-US" altLang="zh-TW" sz="2000" baseline="0" dirty="0" smtClean="0">
                          <a:latin typeface="Times New Roman" panose="02020603050405020304" pitchFamily="18" charset="0"/>
                          <a:ea typeface="華康儷楷書" panose="03000509000000000000" pitchFamily="65" charset="-120"/>
                        </a:rPr>
                        <a:t>192</a:t>
                      </a:r>
                      <a:endParaRPr lang="zh-TW" altLang="en-US" sz="2000" baseline="0" dirty="0">
                        <a:latin typeface="Times New Roman" panose="02020603050405020304" pitchFamily="18" charset="0"/>
                        <a:ea typeface="華康儷楷書" panose="03000509000000000000" pitchFamily="65" charset="-120"/>
                      </a:endParaRPr>
                    </a:p>
                  </a:txBody>
                  <a:tcPr marL="9525" marR="9525" marT="9525" marB="0" anchor="ctr"/>
                </a:tc>
                <a:tc>
                  <a:txBody>
                    <a:bodyPr/>
                    <a:lstStyle/>
                    <a:p>
                      <a:pPr algn="r"/>
                      <a:r>
                        <a:rPr lang="en-US" altLang="zh-TW" sz="2000" baseline="0" dirty="0">
                          <a:latin typeface="Times New Roman" panose="02020603050405020304" pitchFamily="18" charset="0"/>
                          <a:ea typeface="華康儷楷書" panose="03000509000000000000" pitchFamily="65" charset="-120"/>
                        </a:rPr>
                        <a:t>100.0</a:t>
                      </a:r>
                      <a:endParaRPr lang="zh-TW" altLang="en-US" sz="2000" baseline="0" dirty="0">
                        <a:latin typeface="Times New Roman" panose="02020603050405020304" pitchFamily="18" charset="0"/>
                        <a:ea typeface="華康儷楷書" panose="03000509000000000000" pitchFamily="65" charset="-120"/>
                      </a:endParaRPr>
                    </a:p>
                  </a:txBody>
                  <a:tcPr anchor="ctr">
                    <a:lnT w="28575"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2668946382"/>
                  </a:ext>
                </a:extLst>
              </a:tr>
            </a:tbl>
          </a:graphicData>
        </a:graphic>
      </p:graphicFrame>
    </p:spTree>
    <p:extLst>
      <p:ext uri="{BB962C8B-B14F-4D97-AF65-F5344CB8AC3E}">
        <p14:creationId xmlns:p14="http://schemas.microsoft.com/office/powerpoint/2010/main" val="1311021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020467" y="716790"/>
            <a:ext cx="10333333" cy="6141210"/>
          </a:xfrm>
          <a:prstGeom prst="rect">
            <a:avLst/>
          </a:prstGeom>
        </p:spPr>
      </p:pic>
      <p:sp>
        <p:nvSpPr>
          <p:cNvPr id="4" name="標題 1"/>
          <p:cNvSpPr txBox="1">
            <a:spLocks/>
          </p:cNvSpPr>
          <p:nvPr/>
        </p:nvSpPr>
        <p:spPr>
          <a:xfrm>
            <a:off x="838200" y="146050"/>
            <a:ext cx="10515600" cy="492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2800" b="1" spc="-100" dirty="0" smtClean="0">
                <a:latin typeface="Book Antiqua" panose="02040602050305030304" pitchFamily="18" charset="0"/>
                <a:ea typeface="華康儷楷書" panose="03000509000000000000" pitchFamily="65" charset="-120"/>
              </a:rPr>
              <a:t>11</a:t>
            </a:r>
            <a:r>
              <a:rPr lang="en-US" altLang="zh-TW" sz="2800" b="1" spc="-100" dirty="0">
                <a:latin typeface="Book Antiqua" panose="02040602050305030304" pitchFamily="18" charset="0"/>
                <a:ea typeface="華康儷楷書" panose="03000509000000000000" pitchFamily="65" charset="-120"/>
              </a:rPr>
              <a:t>2</a:t>
            </a:r>
            <a:r>
              <a:rPr lang="zh-TW" altLang="en-US" sz="2800" b="1" spc="-100" dirty="0" smtClean="0">
                <a:latin typeface="Book Antiqua" panose="02040602050305030304" pitchFamily="18" charset="0"/>
                <a:ea typeface="華康儷楷書" panose="03000509000000000000" pitchFamily="65" charset="-120"/>
              </a:rPr>
              <a:t>學年</a:t>
            </a:r>
            <a:r>
              <a:rPr lang="zh-TW" altLang="en-US" sz="2800" b="1" spc="-100" dirty="0">
                <a:latin typeface="Book Antiqua" panose="02040602050305030304" pitchFamily="18" charset="0"/>
                <a:ea typeface="華康儷楷書" panose="03000509000000000000" pitchFamily="65" charset="-120"/>
              </a:rPr>
              <a:t>度四技二專</a:t>
            </a:r>
            <a:r>
              <a:rPr lang="zh-TW" altLang="en-US" sz="2800" b="1" spc="-100" dirty="0">
                <a:solidFill>
                  <a:srgbClr val="FF0000"/>
                </a:solidFill>
                <a:latin typeface="Book Antiqua" panose="02040602050305030304" pitchFamily="18" charset="0"/>
                <a:ea typeface="華康儷楷書" panose="03000509000000000000" pitchFamily="65" charset="-120"/>
              </a:rPr>
              <a:t>甄選入學</a:t>
            </a:r>
            <a:r>
              <a:rPr lang="zh-TW" altLang="en-US" sz="2800" b="1" spc="-100" dirty="0">
                <a:latin typeface="Book Antiqua" panose="02040602050305030304" pitchFamily="18" charset="0"/>
                <a:ea typeface="華康儷楷書" panose="03000509000000000000" pitchFamily="65" charset="-120"/>
              </a:rPr>
              <a:t>招生各校系科</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組</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、學程甄選辦法</a:t>
            </a:r>
          </a:p>
        </p:txBody>
      </p:sp>
      <p:sp>
        <p:nvSpPr>
          <p:cNvPr id="6" name="矩形 5">
            <a:extLst>
              <a:ext uri="{FF2B5EF4-FFF2-40B4-BE49-F238E27FC236}">
                <a16:creationId xmlns:a16="http://schemas.microsoft.com/office/drawing/2014/main" id="{DECA7456-8A3A-44D9-BC7B-A2EC4D7FA8B3}"/>
              </a:ext>
            </a:extLst>
          </p:cNvPr>
          <p:cNvSpPr/>
          <p:nvPr/>
        </p:nvSpPr>
        <p:spPr>
          <a:xfrm>
            <a:off x="3696869" y="3118233"/>
            <a:ext cx="7637882" cy="15013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75550A27-1E61-46C3-B2B7-97EAC7316044}"/>
              </a:ext>
            </a:extLst>
          </p:cNvPr>
          <p:cNvSpPr/>
          <p:nvPr/>
        </p:nvSpPr>
        <p:spPr>
          <a:xfrm>
            <a:off x="6751416" y="1404349"/>
            <a:ext cx="2478848" cy="6228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5652B632-2BA3-471E-9574-8BDBC3757BD1}"/>
              </a:ext>
            </a:extLst>
          </p:cNvPr>
          <p:cNvSpPr/>
          <p:nvPr/>
        </p:nvSpPr>
        <p:spPr>
          <a:xfrm>
            <a:off x="1029369" y="3976820"/>
            <a:ext cx="2662885" cy="47770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C93EFE16-F10E-4C54-8DB8-E0BAAD975010}"/>
              </a:ext>
            </a:extLst>
          </p:cNvPr>
          <p:cNvSpPr/>
          <p:nvPr/>
        </p:nvSpPr>
        <p:spPr>
          <a:xfrm>
            <a:off x="3696867" y="4637451"/>
            <a:ext cx="7637884" cy="70626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2208363" y="948905"/>
            <a:ext cx="992037" cy="13802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75000"/>
                </a:schemeClr>
              </a:solidFill>
            </a:endParaRPr>
          </a:p>
        </p:txBody>
      </p:sp>
      <p:sp>
        <p:nvSpPr>
          <p:cNvPr id="10" name="矩形 9"/>
          <p:cNvSpPr/>
          <p:nvPr/>
        </p:nvSpPr>
        <p:spPr>
          <a:xfrm>
            <a:off x="2619556" y="1532625"/>
            <a:ext cx="598098" cy="140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75000"/>
                </a:schemeClr>
              </a:solidFill>
            </a:endParaRPr>
          </a:p>
        </p:txBody>
      </p:sp>
    </p:spTree>
    <p:extLst>
      <p:ext uri="{BB962C8B-B14F-4D97-AF65-F5344CB8AC3E}">
        <p14:creationId xmlns:p14="http://schemas.microsoft.com/office/powerpoint/2010/main" val="38886761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rotWithShape="1">
          <a:blip r:embed="rId3"/>
          <a:srcRect t="618" b="-1"/>
          <a:stretch/>
        </p:blipFill>
        <p:spPr>
          <a:xfrm>
            <a:off x="777651" y="741872"/>
            <a:ext cx="10636698" cy="6090249"/>
          </a:xfrm>
          <a:prstGeom prst="rect">
            <a:avLst/>
          </a:prstGeom>
          <a:ln>
            <a:solidFill>
              <a:schemeClr val="tx1"/>
            </a:solidFill>
          </a:ln>
        </p:spPr>
      </p:pic>
      <p:sp>
        <p:nvSpPr>
          <p:cNvPr id="4" name="標題 1"/>
          <p:cNvSpPr txBox="1">
            <a:spLocks/>
          </p:cNvSpPr>
          <p:nvPr/>
        </p:nvSpPr>
        <p:spPr>
          <a:xfrm>
            <a:off x="0" y="215660"/>
            <a:ext cx="12192000" cy="42184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zh-TW" altLang="en-US" sz="2800" b="1" spc="-75" dirty="0">
                <a:solidFill>
                  <a:prstClr val="black"/>
                </a:solidFill>
                <a:latin typeface="華康儷楷書" panose="03000509000000000000" pitchFamily="65" charset="-120"/>
                <a:ea typeface="華康儷楷書" panose="03000509000000000000" pitchFamily="65" charset="-120"/>
              </a:rPr>
              <a:t>一般組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各校系科</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組</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en-US" sz="2800" b="1" spc="-75" dirty="0">
                <a:solidFill>
                  <a:prstClr val="black"/>
                </a:solidFill>
                <a:latin typeface="華康儷楷書" panose="03000509000000000000" pitchFamily="65" charset="-120"/>
                <a:ea typeface="華康儷楷書" panose="03000509000000000000" pitchFamily="65" charset="-120"/>
              </a:rPr>
              <a:t>、學程甄選辦法</a:t>
            </a:r>
            <a:r>
              <a:rPr lang="en-US" altLang="zh-TW" sz="2800" b="1" spc="-75" dirty="0">
                <a:solidFill>
                  <a:prstClr val="black"/>
                </a:solidFill>
                <a:latin typeface="華康儷楷書" panose="03000509000000000000" pitchFamily="65" charset="-120"/>
                <a:ea typeface="華康儷楷書" panose="03000509000000000000" pitchFamily="65" charset="-120"/>
              </a:rPr>
              <a:t>(</a:t>
            </a:r>
            <a:r>
              <a:rPr lang="zh-TW" altLang="zh-TW" sz="2800" b="1" spc="-75" dirty="0">
                <a:solidFill>
                  <a:prstClr val="black"/>
                </a:solidFill>
                <a:latin typeface="華康儷楷書" panose="03000509000000000000" pitchFamily="65" charset="-120"/>
                <a:ea typeface="華康儷楷書" panose="03000509000000000000" pitchFamily="65" charset="-120"/>
              </a:rPr>
              <a:t>樣張</a:t>
            </a:r>
            <a:r>
              <a:rPr lang="en-US" altLang="zh-TW" sz="2800" b="1" spc="-75" dirty="0">
                <a:solidFill>
                  <a:prstClr val="black"/>
                </a:solidFill>
                <a:latin typeface="華康儷楷書" panose="03000509000000000000" pitchFamily="65" charset="-120"/>
                <a:ea typeface="華康儷楷書" panose="03000509000000000000" pitchFamily="65" charset="-120"/>
              </a:rPr>
              <a:t>)</a:t>
            </a:r>
            <a:endParaRPr lang="zh-TW" altLang="en-US" sz="2800" b="1" spc="-75" dirty="0">
              <a:solidFill>
                <a:prstClr val="black"/>
              </a:solidFill>
              <a:latin typeface="華康儷楷書" panose="03000509000000000000" pitchFamily="65" charset="-120"/>
              <a:ea typeface="華康儷楷書" panose="03000509000000000000" pitchFamily="65" charset="-120"/>
            </a:endParaRPr>
          </a:p>
        </p:txBody>
      </p:sp>
      <p:grpSp>
        <p:nvGrpSpPr>
          <p:cNvPr id="2" name="群組 1"/>
          <p:cNvGrpSpPr/>
          <p:nvPr/>
        </p:nvGrpSpPr>
        <p:grpSpPr>
          <a:xfrm>
            <a:off x="774655" y="756322"/>
            <a:ext cx="10629466" cy="3729413"/>
            <a:chOff x="774655" y="756322"/>
            <a:chExt cx="10629466" cy="3729413"/>
          </a:xfrm>
        </p:grpSpPr>
        <p:grpSp>
          <p:nvGrpSpPr>
            <p:cNvPr id="3" name="群組 2"/>
            <p:cNvGrpSpPr/>
            <p:nvPr/>
          </p:nvGrpSpPr>
          <p:grpSpPr>
            <a:xfrm>
              <a:off x="1870962" y="1114318"/>
              <a:ext cx="1129612" cy="686968"/>
              <a:chOff x="1715686" y="1183329"/>
              <a:chExt cx="1129612" cy="686968"/>
            </a:xfrm>
          </p:grpSpPr>
          <p:sp>
            <p:nvSpPr>
              <p:cNvPr id="9" name="矩形 8"/>
              <p:cNvSpPr/>
              <p:nvPr/>
            </p:nvSpPr>
            <p:spPr>
              <a:xfrm>
                <a:off x="1715686" y="1183329"/>
                <a:ext cx="742841" cy="1379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164260" y="1751234"/>
                <a:ext cx="681038" cy="1190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矩形 12">
              <a:extLst>
                <a:ext uri="{FF2B5EF4-FFF2-40B4-BE49-F238E27FC236}">
                  <a16:creationId xmlns:a16="http://schemas.microsoft.com/office/drawing/2014/main" id="{7284CA2A-5153-4CF9-AB64-BF5D2A5BE607}"/>
                </a:ext>
              </a:extLst>
            </p:cNvPr>
            <p:cNvSpPr/>
            <p:nvPr/>
          </p:nvSpPr>
          <p:spPr>
            <a:xfrm>
              <a:off x="774655" y="3788434"/>
              <a:ext cx="2658658" cy="524774"/>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14" name="矩形 13">
              <a:extLst>
                <a:ext uri="{FF2B5EF4-FFF2-40B4-BE49-F238E27FC236}">
                  <a16:creationId xmlns:a16="http://schemas.microsoft.com/office/drawing/2014/main" id="{C8D5175A-EAD2-45FB-8F19-69FFF4EA5081}"/>
                </a:ext>
              </a:extLst>
            </p:cNvPr>
            <p:cNvSpPr/>
            <p:nvPr/>
          </p:nvSpPr>
          <p:spPr>
            <a:xfrm>
              <a:off x="5829299" y="1595438"/>
              <a:ext cx="3362325" cy="43338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15" name="矩形 14">
              <a:extLst>
                <a:ext uri="{FF2B5EF4-FFF2-40B4-BE49-F238E27FC236}">
                  <a16:creationId xmlns:a16="http://schemas.microsoft.com/office/drawing/2014/main" id="{1EE4463A-F9CE-4696-A374-C220390C0D37}"/>
                </a:ext>
              </a:extLst>
            </p:cNvPr>
            <p:cNvSpPr/>
            <p:nvPr/>
          </p:nvSpPr>
          <p:spPr>
            <a:xfrm>
              <a:off x="3433313" y="3045124"/>
              <a:ext cx="7970808" cy="14406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latin typeface="Calibri" panose="020F0502020204030204"/>
                <a:ea typeface="新細明體" panose="02020500000000000000" pitchFamily="18" charset="-120"/>
              </a:endParaRPr>
            </a:p>
          </p:txBody>
        </p:sp>
        <p:sp>
          <p:nvSpPr>
            <p:cNvPr id="11" name="矩形 10"/>
            <p:cNvSpPr/>
            <p:nvPr/>
          </p:nvSpPr>
          <p:spPr>
            <a:xfrm>
              <a:off x="5922501" y="756322"/>
              <a:ext cx="780223" cy="11494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 </a:t>
              </a:r>
            </a:p>
          </p:txBody>
        </p:sp>
      </p:grpSp>
    </p:spTree>
    <p:extLst>
      <p:ext uri="{BB962C8B-B14F-4D97-AF65-F5344CB8AC3E}">
        <p14:creationId xmlns:p14="http://schemas.microsoft.com/office/powerpoint/2010/main" val="4474836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28158" y="5492998"/>
            <a:ext cx="10931132" cy="800219"/>
          </a:xfrm>
          <a:prstGeom prst="rect">
            <a:avLst/>
          </a:prstGeom>
          <a:solidFill>
            <a:schemeClr val="bg1">
              <a:lumMod val="95000"/>
            </a:schemeClr>
          </a:solidFill>
        </p:spPr>
        <p:txBody>
          <a:bodyPr wrap="square">
            <a:spAutoFit/>
          </a:bodyPr>
          <a:lstStyle/>
          <a:p>
            <a:pPr marL="285750" indent="-285750">
              <a:buFont typeface="Wingdings" panose="05000000000000000000" pitchFamily="2" charset="2"/>
              <a:buChar char="u"/>
            </a:pPr>
            <a:r>
              <a:rPr lang="zh-TW" altLang="zh-TW" sz="1500" spc="-100" dirty="0">
                <a:solidFill>
                  <a:schemeClr val="dk1"/>
                </a:solidFill>
                <a:latin typeface="Book Antiqua" panose="02040602050305030304" pitchFamily="18" charset="0"/>
                <a:ea typeface="華康儷楷書" panose="03000509000000000000" pitchFamily="65" charset="-120"/>
              </a:rPr>
              <a:t>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及未使用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之</a:t>
            </a:r>
            <a:r>
              <a:rPr lang="zh-TW" altLang="en-US" sz="1500" spc="-100" dirty="0">
                <a:solidFill>
                  <a:schemeClr val="dk1"/>
                </a:solidFill>
                <a:latin typeface="Book Antiqua" panose="02040602050305030304" pitchFamily="18" charset="0"/>
                <a:ea typeface="華康儷楷書" panose="03000509000000000000" pitchFamily="65" charset="-120"/>
              </a:rPr>
              <a:t>全體</a:t>
            </a:r>
            <a:r>
              <a:rPr lang="zh-TW" altLang="zh-TW" sz="1500" spc="-100" dirty="0">
                <a:solidFill>
                  <a:schemeClr val="dk1"/>
                </a:solidFill>
                <a:latin typeface="Book Antiqua" panose="02040602050305030304" pitchFamily="18" charset="0"/>
                <a:ea typeface="華康儷楷書" panose="03000509000000000000" pitchFamily="65" charset="-120"/>
              </a:rPr>
              <a:t>考生，皆</a:t>
            </a:r>
            <a:r>
              <a:rPr lang="zh-TW" altLang="en-US" sz="1500" spc="-100" dirty="0">
                <a:solidFill>
                  <a:schemeClr val="dk1"/>
                </a:solidFill>
                <a:latin typeface="Book Antiqua" panose="02040602050305030304" pitchFamily="18" charset="0"/>
                <a:ea typeface="華康儷楷書" panose="03000509000000000000" pitchFamily="65" charset="-120"/>
              </a:rPr>
              <a:t>依據報名校系所</a:t>
            </a:r>
            <a:r>
              <a:rPr lang="zh-TW" altLang="zh-TW" sz="1500" spc="-100" dirty="0">
                <a:solidFill>
                  <a:schemeClr val="dk1"/>
                </a:solidFill>
                <a:latin typeface="Book Antiqua" panose="02040602050305030304" pitchFamily="18" charset="0"/>
                <a:ea typeface="華康儷楷書" panose="03000509000000000000" pitchFamily="65" charset="-120"/>
              </a:rPr>
              <a:t>採</a:t>
            </a:r>
            <a:r>
              <a:rPr lang="zh-TW" altLang="en-US" sz="1500" spc="-100" dirty="0">
                <a:solidFill>
                  <a:schemeClr val="dk1"/>
                </a:solidFill>
                <a:latin typeface="Book Antiqua" panose="02040602050305030304" pitchFamily="18" charset="0"/>
                <a:ea typeface="華康儷楷書" panose="03000509000000000000" pitchFamily="65" charset="-120"/>
              </a:rPr>
              <a:t>計之</a:t>
            </a:r>
            <a:r>
              <a:rPr lang="zh-TW" altLang="zh-TW" sz="1500" spc="-100" dirty="0">
                <a:solidFill>
                  <a:srgbClr val="FF0000"/>
                </a:solidFill>
                <a:latin typeface="Book Antiqua" panose="02040602050305030304" pitchFamily="18" charset="0"/>
                <a:ea typeface="華康儷楷書" panose="03000509000000000000" pitchFamily="65" charset="-120"/>
              </a:rPr>
              <a:t>「件數」為上限</a:t>
            </a:r>
            <a:r>
              <a:rPr lang="zh-TW" altLang="en-US" sz="1500" spc="-100" dirty="0">
                <a:solidFill>
                  <a:schemeClr val="dk1"/>
                </a:solidFill>
                <a:latin typeface="Book Antiqua" panose="02040602050305030304" pitchFamily="18" charset="0"/>
                <a:ea typeface="華康儷楷書" panose="03000509000000000000" pitchFamily="65" charset="-120"/>
              </a:rPr>
              <a:t>。</a:t>
            </a:r>
            <a:endParaRPr lang="en-US" altLang="zh-TW" sz="1500" spc="-100" dirty="0">
              <a:solidFill>
                <a:schemeClr val="dk1"/>
              </a:solidFill>
              <a:latin typeface="Book Antiqua" panose="02040602050305030304" pitchFamily="18" charset="0"/>
              <a:ea typeface="華康儷楷書" panose="03000509000000000000" pitchFamily="65" charset="-120"/>
            </a:endParaRPr>
          </a:p>
          <a:p>
            <a:pPr marL="285750" indent="-285750">
              <a:buFont typeface="Wingdings" panose="05000000000000000000" pitchFamily="2" charset="2"/>
              <a:buChar char="u"/>
            </a:pPr>
            <a:r>
              <a:rPr lang="zh-TW" altLang="zh-TW" sz="1500" spc="-100" dirty="0">
                <a:solidFill>
                  <a:schemeClr val="dk1"/>
                </a:solidFill>
                <a:latin typeface="Book Antiqua" panose="02040602050305030304" pitchFamily="18" charset="0"/>
                <a:ea typeface="華康儷楷書" panose="03000509000000000000" pitchFamily="65" charset="-120"/>
              </a:rPr>
              <a:t>每</a:t>
            </a:r>
            <a:r>
              <a:rPr lang="zh-TW" altLang="en-US" sz="1500" spc="-100" dirty="0">
                <a:solidFill>
                  <a:schemeClr val="dk1"/>
                </a:solidFill>
                <a:latin typeface="Book Antiqua" panose="02040602050305030304" pitchFamily="18" charset="0"/>
                <a:ea typeface="華康儷楷書" panose="03000509000000000000" pitchFamily="65" charset="-120"/>
              </a:rPr>
              <a:t>一</a:t>
            </a:r>
            <a:r>
              <a:rPr lang="zh-TW" altLang="zh-TW" sz="1500" spc="-100" dirty="0">
                <a:solidFill>
                  <a:schemeClr val="dk1"/>
                </a:solidFill>
                <a:latin typeface="Book Antiqua" panose="02040602050305030304" pitchFamily="18" charset="0"/>
                <a:ea typeface="華康儷楷書" panose="03000509000000000000" pitchFamily="65" charset="-120"/>
              </a:rPr>
              <a:t>件文件檔案容量上限</a:t>
            </a:r>
            <a:r>
              <a:rPr lang="zh-TW" altLang="en-US" sz="1500" spc="-100" dirty="0">
                <a:solidFill>
                  <a:srgbClr val="FF0000"/>
                </a:solidFill>
                <a:latin typeface="Book Antiqua" panose="02040602050305030304" pitchFamily="18" charset="0"/>
                <a:ea typeface="華康儷楷書" panose="03000509000000000000" pitchFamily="65" charset="-120"/>
              </a:rPr>
              <a:t>皆</a:t>
            </a:r>
            <a:r>
              <a:rPr lang="zh-TW" altLang="zh-TW" sz="1500" spc="-100" dirty="0">
                <a:solidFill>
                  <a:srgbClr val="FF0000"/>
                </a:solidFill>
                <a:latin typeface="Book Antiqua" panose="02040602050305030304" pitchFamily="18" charset="0"/>
                <a:ea typeface="華康儷楷書" panose="03000509000000000000" pitchFamily="65" charset="-120"/>
              </a:rPr>
              <a:t>為</a:t>
            </a:r>
            <a:r>
              <a:rPr lang="en-US" altLang="zh-TW" sz="1500" u="sng" spc="-100" dirty="0">
                <a:solidFill>
                  <a:srgbClr val="FF0000"/>
                </a:solidFill>
                <a:latin typeface="Book Antiqua" panose="02040602050305030304" pitchFamily="18" charset="0"/>
                <a:ea typeface="華康儷楷書" panose="03000509000000000000" pitchFamily="65" charset="-120"/>
              </a:rPr>
              <a:t>4 MB</a:t>
            </a:r>
            <a:r>
              <a:rPr lang="zh-TW" altLang="zh-TW" sz="1500" spc="-100" dirty="0">
                <a:solidFill>
                  <a:schemeClr val="dk1"/>
                </a:solidFill>
                <a:latin typeface="Book Antiqua" panose="02040602050305030304" pitchFamily="18" charset="0"/>
                <a:ea typeface="華康儷楷書" panose="03000509000000000000" pitchFamily="65" charset="-120"/>
              </a:rPr>
              <a:t>，</a:t>
            </a:r>
            <a:r>
              <a:rPr lang="zh-TW" altLang="en-US" sz="1500" spc="-100" dirty="0">
                <a:solidFill>
                  <a:schemeClr val="dk1"/>
                </a:solidFill>
                <a:latin typeface="Book Antiqua" panose="02040602050305030304" pitchFamily="18" charset="0"/>
                <a:ea typeface="華康儷楷書" panose="03000509000000000000" pitchFamily="65" charset="-120"/>
              </a:rPr>
              <a:t>惟</a:t>
            </a:r>
            <a:r>
              <a:rPr lang="zh-TW" altLang="zh-TW" sz="1500" spc="-100" dirty="0">
                <a:solidFill>
                  <a:schemeClr val="dk1"/>
                </a:solidFill>
                <a:latin typeface="Book Antiqua" panose="02040602050305030304" pitchFamily="18" charset="0"/>
                <a:ea typeface="華康儷楷書" panose="03000509000000000000" pitchFamily="65" charset="-120"/>
              </a:rPr>
              <a:t>未使用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考生</a:t>
            </a:r>
            <a:r>
              <a:rPr lang="zh-TW" altLang="zh-TW" sz="1500" u="sng" spc="-100" dirty="0">
                <a:solidFill>
                  <a:schemeClr val="dk1"/>
                </a:solidFill>
                <a:latin typeface="Book Antiqua" panose="02040602050305030304" pitchFamily="18" charset="0"/>
                <a:ea typeface="華康儷楷書" panose="03000509000000000000" pitchFamily="65" charset="-120"/>
              </a:rPr>
              <a:t>無法</a:t>
            </a:r>
            <a:r>
              <a:rPr lang="zh-TW" altLang="en-US" sz="1500" u="sng" spc="-100" dirty="0">
                <a:solidFill>
                  <a:schemeClr val="dk1"/>
                </a:solidFill>
                <a:latin typeface="Book Antiqua" panose="02040602050305030304" pitchFamily="18" charset="0"/>
                <a:ea typeface="華康儷楷書" panose="03000509000000000000" pitchFamily="65" charset="-120"/>
              </a:rPr>
              <a:t>上傳</a:t>
            </a:r>
            <a:r>
              <a:rPr lang="zh-TW" altLang="zh-TW" sz="1500" u="sng" spc="-100" dirty="0">
                <a:solidFill>
                  <a:schemeClr val="dk1"/>
                </a:solidFill>
                <a:latin typeface="Book Antiqua" panose="02040602050305030304" pitchFamily="18" charset="0"/>
                <a:ea typeface="華康儷楷書" panose="03000509000000000000" pitchFamily="65" charset="-120"/>
              </a:rPr>
              <a:t>影音</a:t>
            </a:r>
            <a:r>
              <a:rPr lang="zh-TW" altLang="zh-TW" sz="1500" spc="-100" dirty="0">
                <a:solidFill>
                  <a:schemeClr val="dk1"/>
                </a:solidFill>
                <a:latin typeface="Book Antiqua" panose="02040602050305030304" pitchFamily="18" charset="0"/>
                <a:ea typeface="華康儷楷書" panose="03000509000000000000" pitchFamily="65" charset="-120"/>
              </a:rPr>
              <a:t>檔案</a:t>
            </a:r>
            <a:r>
              <a:rPr lang="zh-TW" altLang="en-US" sz="1500" spc="-100" dirty="0">
                <a:solidFill>
                  <a:schemeClr val="dk1"/>
                </a:solidFill>
                <a:latin typeface="Book Antiqua" panose="02040602050305030304" pitchFamily="18" charset="0"/>
                <a:ea typeface="華康儷楷書" panose="03000509000000000000" pitchFamily="65" charset="-120"/>
              </a:rPr>
              <a:t>。</a:t>
            </a:r>
            <a:endParaRPr lang="en-US" altLang="zh-TW" sz="1500" spc="-100" dirty="0">
              <a:solidFill>
                <a:schemeClr val="dk1"/>
              </a:solidFill>
              <a:latin typeface="Book Antiqua" panose="02040602050305030304" pitchFamily="18" charset="0"/>
              <a:ea typeface="華康儷楷書" panose="03000509000000000000" pitchFamily="65" charset="-120"/>
            </a:endParaRPr>
          </a:p>
          <a:p>
            <a:pPr marL="285750" indent="-285750">
              <a:buFont typeface="Wingdings" panose="05000000000000000000" pitchFamily="2" charset="2"/>
              <a:buChar char="u"/>
            </a:pPr>
            <a:r>
              <a:rPr lang="en-US" altLang="zh-TW" sz="1600" spc="-50" dirty="0">
                <a:solidFill>
                  <a:srgbClr val="FF0000"/>
                </a:solidFill>
                <a:latin typeface="Times New Roman" panose="02020603050405020304" pitchFamily="18" charset="0"/>
                <a:ea typeface="標楷體" panose="03000509000000000000" pitchFamily="65" charset="-120"/>
              </a:rPr>
              <a:t>B-1</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專題實作及實習科目學習成果</a:t>
            </a:r>
            <a:r>
              <a:rPr lang="en-US" altLang="zh-TW" sz="1600" spc="-50" dirty="0">
                <a:latin typeface="Times New Roman" panose="02020603050405020304" pitchFamily="18" charset="0"/>
                <a:ea typeface="標楷體" panose="03000509000000000000" pitchFamily="65" charset="-120"/>
              </a:rPr>
              <a:t>(</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含技能領域</a:t>
            </a:r>
            <a:r>
              <a:rPr lang="en-US" altLang="zh-TW" sz="1600" spc="-50" dirty="0">
                <a:latin typeface="Times New Roman" panose="02020603050405020304" pitchFamily="18" charset="0"/>
                <a:ea typeface="標楷體" panose="03000509000000000000" pitchFamily="65" charset="-120"/>
              </a:rPr>
              <a:t>) (*</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須至少上傳</a:t>
            </a:r>
            <a:r>
              <a:rPr lang="en-US" altLang="zh-TW" sz="1600" spc="-50" dirty="0">
                <a:latin typeface="Times New Roman" panose="02020603050405020304" pitchFamily="18" charset="0"/>
                <a:ea typeface="標楷體" panose="03000509000000000000" pitchFamily="65" charset="-120"/>
              </a:rPr>
              <a:t>1</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件</a:t>
            </a:r>
            <a:r>
              <a:rPr lang="en-US" altLang="zh-TW" sz="1600" spc="-50" dirty="0">
                <a:latin typeface="Times New Roman" panose="02020603050405020304" pitchFamily="18" charset="0"/>
                <a:ea typeface="標楷體" panose="03000509000000000000" pitchFamily="65" charset="-120"/>
              </a:rPr>
              <a:t>)</a:t>
            </a:r>
            <a:r>
              <a:rPr lang="zh-TW" altLang="en-US" sz="1600" spc="-50" dirty="0">
                <a:latin typeface="Times New Roman" panose="02020603050405020304" pitchFamily="18" charset="0"/>
                <a:ea typeface="標楷體" panose="03000509000000000000" pitchFamily="65" charset="-120"/>
              </a:rPr>
              <a:t>；</a:t>
            </a:r>
            <a:r>
              <a:rPr lang="en-US" altLang="zh-TW" sz="1600" spc="-50" dirty="0">
                <a:solidFill>
                  <a:srgbClr val="FF0000"/>
                </a:solidFill>
                <a:latin typeface="Times New Roman" panose="02020603050405020304" pitchFamily="18" charset="0"/>
                <a:ea typeface="標楷體" panose="03000509000000000000" pitchFamily="65" charset="-120"/>
              </a:rPr>
              <a:t>B-2</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其他課程學習</a:t>
            </a:r>
            <a:r>
              <a:rPr lang="en-US" altLang="zh-TW" sz="1600" spc="-50" dirty="0">
                <a:latin typeface="Times New Roman" panose="02020603050405020304" pitchFamily="18" charset="0"/>
                <a:ea typeface="標楷體" panose="03000509000000000000" pitchFamily="65" charset="-120"/>
              </a:rPr>
              <a:t>(</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作品</a:t>
            </a:r>
            <a:r>
              <a:rPr lang="en-US" altLang="zh-TW" sz="1600" spc="-50" dirty="0">
                <a:latin typeface="Times New Roman" panose="02020603050405020304" pitchFamily="18" charset="0"/>
                <a:ea typeface="標楷體" panose="03000509000000000000" pitchFamily="65" charset="-120"/>
              </a:rPr>
              <a:t>)</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成果</a:t>
            </a:r>
            <a:endParaRPr lang="en-US" altLang="zh-TW" sz="1500" spc="-100" dirty="0">
              <a:solidFill>
                <a:schemeClr val="dk1"/>
              </a:solidFill>
              <a:latin typeface="Book Antiqua" panose="02040602050305030304" pitchFamily="18" charset="0"/>
              <a:ea typeface="華康儷楷書" panose="03000509000000000000" pitchFamily="65" charset="-120"/>
            </a:endParaRPr>
          </a:p>
        </p:txBody>
      </p:sp>
      <p:sp>
        <p:nvSpPr>
          <p:cNvPr id="8" name="標題 1"/>
          <p:cNvSpPr txBox="1">
            <a:spLocks/>
          </p:cNvSpPr>
          <p:nvPr/>
        </p:nvSpPr>
        <p:spPr>
          <a:xfrm>
            <a:off x="0" y="144605"/>
            <a:ext cx="12192000" cy="53528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Wingdings" panose="05000000000000000000" pitchFamily="2" charset="2"/>
              <a:buChar char="u"/>
            </a:pPr>
            <a:r>
              <a:rPr lang="zh-TW" altLang="en-US" sz="2800" b="1" u="sng" spc="-100" dirty="0">
                <a:solidFill>
                  <a:srgbClr val="FF0000"/>
                </a:solidFill>
                <a:latin typeface="Book Antiqua" panose="02040602050305030304" pitchFamily="18" charset="0"/>
                <a:ea typeface="華康儷楷書" panose="03000509000000000000" pitchFamily="65" charset="-120"/>
              </a:rPr>
              <a:t>甄選入學</a:t>
            </a:r>
            <a:r>
              <a:rPr lang="zh-TW" altLang="en-US" sz="2800" b="1" spc="-100" dirty="0">
                <a:latin typeface="Book Antiqua" panose="02040602050305030304" pitchFamily="18" charset="0"/>
                <a:ea typeface="華康儷楷書" panose="03000509000000000000" pitchFamily="65" charset="-120"/>
              </a:rPr>
              <a:t>二階甄試考生</a:t>
            </a:r>
            <a:r>
              <a:rPr lang="en-US" altLang="zh-TW" sz="2800" b="1" spc="-100" dirty="0">
                <a:latin typeface="Book Antiqua" panose="02040602050305030304" pitchFamily="18" charset="0"/>
                <a:ea typeface="華康儷楷書" panose="03000509000000000000" pitchFamily="65" charset="-120"/>
              </a:rPr>
              <a:t>EP</a:t>
            </a:r>
            <a:r>
              <a:rPr lang="zh-TW" altLang="en-US" sz="2800" b="1" spc="-100" dirty="0">
                <a:solidFill>
                  <a:srgbClr val="FF0000"/>
                </a:solidFill>
                <a:latin typeface="Book Antiqua" panose="02040602050305030304" pitchFamily="18" charset="0"/>
                <a:ea typeface="華康儷楷書" panose="03000509000000000000" pitchFamily="65" charset="-120"/>
              </a:rPr>
              <a:t>上傳模式與匯入方式</a:t>
            </a:r>
          </a:p>
        </p:txBody>
      </p:sp>
      <p:graphicFrame>
        <p:nvGraphicFramePr>
          <p:cNvPr id="10" name="表格 9"/>
          <p:cNvGraphicFramePr>
            <a:graphicFrameLocks noGrp="1"/>
          </p:cNvGraphicFramePr>
          <p:nvPr>
            <p:extLst>
              <p:ext uri="{D42A27DB-BD31-4B8C-83A1-F6EECF244321}">
                <p14:modId xmlns:p14="http://schemas.microsoft.com/office/powerpoint/2010/main" val="1121243067"/>
              </p:ext>
            </p:extLst>
          </p:nvPr>
        </p:nvGraphicFramePr>
        <p:xfrm>
          <a:off x="632709" y="773265"/>
          <a:ext cx="10926581" cy="4742175"/>
        </p:xfrm>
        <a:graphic>
          <a:graphicData uri="http://schemas.openxmlformats.org/drawingml/2006/table">
            <a:tbl>
              <a:tblPr firstRow="1" firstCol="1" bandRow="1">
                <a:tableStyleId>{5C22544A-7EE6-4342-B048-85BDC9FD1C3A}</a:tableStyleId>
              </a:tblPr>
              <a:tblGrid>
                <a:gridCol w="426416">
                  <a:extLst>
                    <a:ext uri="{9D8B030D-6E8A-4147-A177-3AD203B41FA5}">
                      <a16:colId xmlns:a16="http://schemas.microsoft.com/office/drawing/2014/main" val="906334719"/>
                    </a:ext>
                  </a:extLst>
                </a:gridCol>
                <a:gridCol w="1463181">
                  <a:extLst>
                    <a:ext uri="{9D8B030D-6E8A-4147-A177-3AD203B41FA5}">
                      <a16:colId xmlns:a16="http://schemas.microsoft.com/office/drawing/2014/main" val="2880713014"/>
                    </a:ext>
                  </a:extLst>
                </a:gridCol>
                <a:gridCol w="745782">
                  <a:extLst>
                    <a:ext uri="{9D8B030D-6E8A-4147-A177-3AD203B41FA5}">
                      <a16:colId xmlns:a16="http://schemas.microsoft.com/office/drawing/2014/main" val="3272170717"/>
                    </a:ext>
                  </a:extLst>
                </a:gridCol>
                <a:gridCol w="3044066">
                  <a:extLst>
                    <a:ext uri="{9D8B030D-6E8A-4147-A177-3AD203B41FA5}">
                      <a16:colId xmlns:a16="http://schemas.microsoft.com/office/drawing/2014/main" val="245345194"/>
                    </a:ext>
                  </a:extLst>
                </a:gridCol>
                <a:gridCol w="3044066">
                  <a:extLst>
                    <a:ext uri="{9D8B030D-6E8A-4147-A177-3AD203B41FA5}">
                      <a16:colId xmlns:a16="http://schemas.microsoft.com/office/drawing/2014/main" val="1956236806"/>
                    </a:ext>
                  </a:extLst>
                </a:gridCol>
                <a:gridCol w="2203070">
                  <a:extLst>
                    <a:ext uri="{9D8B030D-6E8A-4147-A177-3AD203B41FA5}">
                      <a16:colId xmlns:a16="http://schemas.microsoft.com/office/drawing/2014/main" val="2371954030"/>
                    </a:ext>
                  </a:extLst>
                </a:gridCol>
              </a:tblGrid>
              <a:tr h="371724">
                <a:tc rowSpan="2"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200" u="sng" strike="noStrike" kern="1200" spc="-100" baseline="0" dirty="0">
                          <a:solidFill>
                            <a:srgbClr val="FF0000"/>
                          </a:solidFill>
                          <a:latin typeface="Book Antiqua" panose="02040602050305030304" pitchFamily="18" charset="0"/>
                          <a:ea typeface="華康儷楷書" panose="03000509000000000000" pitchFamily="65" charset="-120"/>
                          <a:cs typeface="+mn-cs"/>
                        </a:rPr>
                        <a:t>使用模式</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身</a:t>
                      </a:r>
                      <a:r>
                        <a:rPr lang="zh-TW" altLang="en-US"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分</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別</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具有</a:t>
                      </a:r>
                      <a:r>
                        <a:rPr lang="en-US" altLang="zh-TW"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EP</a:t>
                      </a:r>
                      <a:r>
                        <a:rPr lang="zh-TW" altLang="en-US"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資料之考生</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kern="1200" spc="-100" baseline="0" dirty="0" smtClean="0">
                          <a:solidFill>
                            <a:srgbClr val="006600"/>
                          </a:solidFill>
                          <a:latin typeface="Book Antiqua" panose="02040602050305030304" pitchFamily="18" charset="0"/>
                          <a:ea typeface="華康儷楷書" panose="03000509000000000000" pitchFamily="65" charset="-120"/>
                          <a:cs typeface="+mn-cs"/>
                        </a:rPr>
                        <a:t>其餘考生</a:t>
                      </a:r>
                      <a:r>
                        <a:rPr lang="en-US" alt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(3)</a:t>
                      </a:r>
                      <a:endPar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109187"/>
                  </a:ext>
                </a:extLst>
              </a:tr>
              <a:tr h="371724">
                <a:tc gridSpan="3" v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hMerge="1" vMerge="1">
                  <a:txBody>
                    <a:bodyPr/>
                    <a:lstStyle/>
                    <a:p>
                      <a:endParaRPr lang="zh-TW" altLang="en-US"/>
                    </a:p>
                  </a:txBody>
                  <a:tcPr/>
                </a:tc>
                <a:tc hMerge="1"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選擇</a:t>
                      </a:r>
                      <a:r>
                        <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使用</a:t>
                      </a:r>
                      <a:r>
                        <a:rPr lang="en-US"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EP</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資料</a:t>
                      </a:r>
                      <a:r>
                        <a:rPr lang="en-US" alt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(1)</a:t>
                      </a:r>
                      <a:endPar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選擇</a:t>
                      </a:r>
                      <a:r>
                        <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不使用</a:t>
                      </a:r>
                      <a:r>
                        <a:rPr lang="en-US"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EP</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資料</a:t>
                      </a:r>
                      <a:r>
                        <a:rPr lang="en-US" alt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(2)</a:t>
                      </a:r>
                      <a:endPar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958371356"/>
                  </a:ext>
                </a:extLst>
              </a:tr>
              <a:tr h="775458">
                <a:tc gridSpan="3">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a:t>
                      </a:r>
                      <a:r>
                        <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修課</a:t>
                      </a:r>
                      <a:r>
                        <a:rPr lang="zh-TW" sz="2000" b="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紀錄</a:t>
                      </a:r>
                      <a:endPar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a:t>
                      </a:r>
                      <a:r>
                        <a:rPr lang="zh-TW" altLang="en-US" sz="2000" b="1"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應屆畢業生</a:t>
                      </a:r>
                      <a:r>
                        <a:rPr lang="zh-TW" altLang="en-US" sz="2000" b="0" u="none"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由</a:t>
                      </a:r>
                      <a:r>
                        <a:rPr lang="zh-TW" altLang="en-US" sz="2000" b="0" u="sng"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就讀學校</a:t>
                      </a:r>
                      <a:r>
                        <a:rPr lang="zh-TW" altLang="zh-TW" sz="2000" b="0" u="none"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上</a:t>
                      </a:r>
                      <a:r>
                        <a:rPr lang="zh-TW" altLang="zh-TW" sz="2000" b="0" u="none" strike="noStrike" kern="1200" spc="-100" baseline="0" dirty="0">
                          <a:solidFill>
                            <a:schemeClr val="tx1"/>
                          </a:solidFill>
                          <a:latin typeface="Book Antiqua" panose="02040602050305030304" pitchFamily="18" charset="0"/>
                          <a:ea typeface="華康儷楷書" panose="03000509000000000000" pitchFamily="65" charset="-120"/>
                          <a:cs typeface="+mn-cs"/>
                        </a:rPr>
                        <a:t>傳</a:t>
                      </a:r>
                      <a:r>
                        <a:rPr lang="zh-TW" altLang="en-US" sz="2000" b="0" u="none" strike="noStrike" kern="1200" spc="-100" baseline="0" dirty="0">
                          <a:solidFill>
                            <a:schemeClr val="tx1"/>
                          </a:solidFill>
                          <a:latin typeface="Book Antiqua" panose="02040602050305030304" pitchFamily="18" charset="0"/>
                          <a:ea typeface="華康儷楷書" panose="03000509000000000000" pitchFamily="65" charset="-120"/>
                          <a:cs typeface="+mn-cs"/>
                        </a:rPr>
                        <a:t> </a:t>
                      </a:r>
                      <a:r>
                        <a:rPr lang="zh-TW" altLang="zh-TW"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第</a:t>
                      </a:r>
                      <a:r>
                        <a:rPr lang="en-US" altLang="zh-TW"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6</a:t>
                      </a:r>
                      <a:r>
                        <a:rPr lang="zh-TW" altLang="zh-TW"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學期成績</a:t>
                      </a:r>
                      <a:r>
                        <a:rPr lang="zh-TW" altLang="en-US" sz="20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證明</a:t>
                      </a:r>
                      <a:r>
                        <a:rPr lang="en-US" altLang="zh-TW"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a:t>
                      </a:r>
                      <a:r>
                        <a:rPr lang="zh-TW" altLang="en-US" sz="18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上傳</a:t>
                      </a:r>
                      <a:r>
                        <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283519"/>
                  </a:ext>
                </a:extLst>
              </a:tr>
              <a:tr h="335280">
                <a:tc rowSpan="2"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a:t>
                      </a:r>
                      <a:r>
                        <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課程學習成果</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B-1</a:t>
                      </a: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en-US" alt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6</a:t>
                      </a:r>
                      <a:r>
                        <a:rPr lang="en-US"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+3</a:t>
                      </a:r>
                      <a:r>
                        <a:rPr 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件</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，依校系科組學程所訂件數上限</a:t>
                      </a: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kumimoji="0" lang="zh-TW" altLang="en-US" sz="2000" b="0" i="0" u="none" strike="noStrike" kern="1200" cap="none" spc="-100" normalizeH="0" baseline="0" noProof="0" dirty="0">
                          <a:ln>
                            <a:noFill/>
                          </a:ln>
                          <a:solidFill>
                            <a:srgbClr val="FF0000"/>
                          </a:solidFill>
                          <a:effectLst/>
                          <a:uLnTx/>
                          <a:uFillTx/>
                          <a:latin typeface="Book Antiqua" panose="02040602050305030304" pitchFamily="18" charset="0"/>
                          <a:ea typeface="華康儷楷書" panose="03000509000000000000" pitchFamily="65" charset="-120"/>
                          <a:cs typeface="+mn-cs"/>
                        </a:rPr>
                        <a:t>自行</a:t>
                      </a: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件數上限，依校系科組學程所訂</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a:t>
                      </a:r>
                      <a:r>
                        <a:rPr lang="zh-TW" altLang="en-US" sz="18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上傳</a:t>
                      </a:r>
                      <a:r>
                        <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依校系規定之件數上限</a:t>
                      </a: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9688751"/>
                  </a:ext>
                </a:extLst>
              </a:tr>
              <a:tr h="335280">
                <a:tc gridSpan="2"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B-2</a:t>
                      </a: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83048521"/>
                  </a:ext>
                </a:extLst>
              </a:tr>
              <a:tr h="627045">
                <a:tc gridSpan="3">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C.</a:t>
                      </a:r>
                      <a:r>
                        <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多元表</a:t>
                      </a:r>
                      <a:r>
                        <a:rPr lang="zh-TW" altLang="en-US"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現</a:t>
                      </a:r>
                      <a:endPar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（項目序號：技高</a:t>
                      </a:r>
                      <a:r>
                        <a:rPr lang="en-US"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C1-C8</a:t>
                      </a: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en-US"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10</a:t>
                      </a:r>
                      <a:r>
                        <a:rPr 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件</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，依校系科組學程所訂件數上限</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kumimoji="0" lang="zh-TW" altLang="en-US" sz="2000" b="0" i="0" u="none" strike="noStrike" kern="1200" cap="none" spc="-100" normalizeH="0" baseline="0" noProof="0" dirty="0">
                          <a:ln>
                            <a:noFill/>
                          </a:ln>
                          <a:solidFill>
                            <a:srgbClr val="FF0000"/>
                          </a:solidFill>
                          <a:effectLst/>
                          <a:uLnTx/>
                          <a:uFillTx/>
                          <a:latin typeface="Book Antiqua" panose="02040602050305030304" pitchFamily="18" charset="0"/>
                          <a:ea typeface="華康儷楷書" panose="03000509000000000000" pitchFamily="65" charset="-120"/>
                          <a:cs typeface="+mn-cs"/>
                        </a:rPr>
                        <a:t>自行</a:t>
                      </a: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件數上限，依校系科組學程所訂</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a:t>
                      </a:r>
                      <a:r>
                        <a:rPr lang="zh-TW" altLang="en-US" sz="18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上傳</a:t>
                      </a:r>
                      <a:r>
                        <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依校系規定之件數上限</a:t>
                      </a: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830939"/>
                  </a:ext>
                </a:extLst>
              </a:tr>
              <a:tr h="481416">
                <a:tc rowSpan="3">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D.</a:t>
                      </a:r>
                      <a:endPar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D-1</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多元表現綜整心得</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extLst>
                  <a:ext uri="{0D108BD9-81ED-4DB2-BD59-A6C34878D82A}">
                    <a16:rowId xmlns:a16="http://schemas.microsoft.com/office/drawing/2014/main" val="1948712479"/>
                  </a:ext>
                </a:extLst>
              </a:tr>
              <a:tr h="481416">
                <a:tc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D-2</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學習歷程自述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extLst>
                  <a:ext uri="{0D108BD9-81ED-4DB2-BD59-A6C34878D82A}">
                    <a16:rowId xmlns:a16="http://schemas.microsoft.com/office/drawing/2014/main" val="3885715548"/>
                  </a:ext>
                </a:extLst>
              </a:tr>
              <a:tr h="481416">
                <a:tc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altLang="en-US"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D-3</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其他</a:t>
                      </a:r>
                      <a:r>
                        <a:rPr kumimoji="0" lang="zh-TW"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有利審查資料</a:t>
                      </a:r>
                      <a:endPar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extLst>
                  <a:ext uri="{0D108BD9-81ED-4DB2-BD59-A6C34878D82A}">
                    <a16:rowId xmlns:a16="http://schemas.microsoft.com/office/drawing/2014/main" val="1574361929"/>
                  </a:ext>
                </a:extLst>
              </a:tr>
              <a:tr h="481416">
                <a:tc gridSpan="3">
                  <a:txBody>
                    <a:bodyPr/>
                    <a:lstStyle/>
                    <a:p>
                      <a:pPr marL="266700" marR="0" lvl="0" indent="-2667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證照或得獎加分</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4476816"/>
                  </a:ext>
                </a:extLst>
              </a:tr>
            </a:tbl>
          </a:graphicData>
        </a:graphic>
      </p:graphicFrame>
      <p:sp>
        <p:nvSpPr>
          <p:cNvPr id="16" name="右大括弧 15"/>
          <p:cNvSpPr/>
          <p:nvPr/>
        </p:nvSpPr>
        <p:spPr>
          <a:xfrm>
            <a:off x="8933490" y="3671374"/>
            <a:ext cx="52628" cy="18364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7" name="矩形 16"/>
          <p:cNvSpPr/>
          <p:nvPr/>
        </p:nvSpPr>
        <p:spPr>
          <a:xfrm>
            <a:off x="4244454" y="1577204"/>
            <a:ext cx="4437869"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修課紀錄</a:t>
            </a:r>
            <a:r>
              <a:rPr lang="zh-TW" altLang="en-US" sz="2000" b="1" dirty="0" smtClean="0">
                <a:solidFill>
                  <a:schemeClr val="bg1"/>
                </a:solidFill>
                <a:latin typeface="Book Antiqua" panose="02040602050305030304" pitchFamily="18" charset="0"/>
                <a:ea typeface="華康儷楷書" panose="03000509000000000000" pitchFamily="65" charset="-120"/>
              </a:rPr>
              <a:t>檔案</a:t>
            </a:r>
            <a:endParaRPr lang="zh-TW" altLang="en-US" sz="1600" dirty="0">
              <a:solidFill>
                <a:schemeClr val="bg1"/>
              </a:solidFill>
              <a:latin typeface="Book Antiqua" panose="02040602050305030304" pitchFamily="18" charset="0"/>
              <a:ea typeface="華康儷楷書" panose="03000509000000000000" pitchFamily="65" charset="-120"/>
            </a:endParaRPr>
          </a:p>
        </p:txBody>
      </p:sp>
      <p:sp>
        <p:nvSpPr>
          <p:cNvPr id="18" name="矩形 17"/>
          <p:cNvSpPr/>
          <p:nvPr/>
        </p:nvSpPr>
        <p:spPr>
          <a:xfrm>
            <a:off x="3274343" y="2333996"/>
            <a:ext cx="302650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項目檔案</a:t>
            </a:r>
          </a:p>
        </p:txBody>
      </p:sp>
      <p:sp>
        <p:nvSpPr>
          <p:cNvPr id="19" name="矩形 18"/>
          <p:cNvSpPr/>
          <p:nvPr/>
        </p:nvSpPr>
        <p:spPr>
          <a:xfrm>
            <a:off x="3274343" y="2985061"/>
            <a:ext cx="302650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項目檔案</a:t>
            </a:r>
          </a:p>
        </p:txBody>
      </p:sp>
      <p:sp>
        <p:nvSpPr>
          <p:cNvPr id="21" name="矩形 20"/>
          <p:cNvSpPr/>
          <p:nvPr/>
        </p:nvSpPr>
        <p:spPr>
          <a:xfrm>
            <a:off x="9225463" y="3671374"/>
            <a:ext cx="461665" cy="1836400"/>
          </a:xfrm>
          <a:prstGeom prst="rect">
            <a:avLst/>
          </a:prstGeom>
          <a:solidFill>
            <a:schemeClr val="accent2">
              <a:lumMod val="75000"/>
            </a:schemeClr>
          </a:solidFill>
        </p:spPr>
        <p:txBody>
          <a:bodyPr vert="eaVert" wrap="none">
            <a:spAutoFit/>
          </a:bodyPr>
          <a:lstStyle/>
          <a:p>
            <a:pPr algn="ctr"/>
            <a:r>
              <a:rPr lang="zh-TW" altLang="en-US" spc="-100" dirty="0">
                <a:solidFill>
                  <a:schemeClr val="bg1"/>
                </a:solidFill>
                <a:latin typeface="Book Antiqua" panose="02040602050305030304" pitchFamily="18" charset="0"/>
                <a:ea typeface="華康儷楷書" panose="03000509000000000000" pitchFamily="65" charset="-120"/>
              </a:rPr>
              <a:t>全體考生作業一致</a:t>
            </a:r>
            <a:endParaRPr lang="zh-TW" altLang="en-US" dirty="0">
              <a:solidFill>
                <a:schemeClr val="bg1"/>
              </a:solidFill>
            </a:endParaRPr>
          </a:p>
        </p:txBody>
      </p:sp>
    </p:spTree>
    <p:extLst>
      <p:ext uri="{BB962C8B-B14F-4D97-AF65-F5344CB8AC3E}">
        <p14:creationId xmlns:p14="http://schemas.microsoft.com/office/powerpoint/2010/main" val="10417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out)">
                                      <p:cBhvr>
                                        <p:cTn id="7" dur="1250"/>
                                        <p:tgtEl>
                                          <p:spTgt spid="17"/>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out)">
                                      <p:cBhvr>
                                        <p:cTn id="10" dur="1250"/>
                                        <p:tgtEl>
                                          <p:spTgt spid="18"/>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out)">
                                      <p:cBhvr>
                                        <p:cTn id="13"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44596" y="863578"/>
            <a:ext cx="10848690" cy="5708873"/>
          </a:xfrm>
          <a:noFill/>
        </p:spPr>
        <p:txBody>
          <a:bodyPr>
            <a:normAutofit/>
          </a:bodyPr>
          <a:lstStyle/>
          <a:p>
            <a:pPr marL="342900" indent="-342900" algn="just">
              <a:lnSpc>
                <a:spcPts val="2600"/>
              </a:lnSpc>
              <a:spcBef>
                <a:spcPts val="300"/>
              </a:spcBef>
              <a:buFont typeface="+mj-lt"/>
              <a:buAutoNum type="arabicPeriod"/>
            </a:pP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專題實作及實習科目學習成果</a:t>
            </a:r>
            <a:r>
              <a:rPr lang="en-US" altLang="zh-TW"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學習歷程備審資料</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為一般組考生在第二階段指定項目報名時「</a:t>
            </a:r>
            <a:r>
              <a:rPr lang="zh-TW" altLang="en-US"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必繳</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」資料</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marL="342900" indent="-342900" algn="just">
              <a:lnSpc>
                <a:spcPts val="2600"/>
              </a:lnSpc>
              <a:spcBef>
                <a:spcPts val="300"/>
              </a:spcBef>
              <a:buFont typeface="+mj-lt"/>
              <a:buAutoNum type="arabicPeriod"/>
            </a:pP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各校系科</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、學程上傳時，考生須就以「</a:t>
            </a:r>
            <a:r>
              <a:rPr lang="zh-TW" altLang="en-US"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勾選清單方式使用中央資料庫學習歷程檔案</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」或「</a:t>
            </a:r>
            <a:r>
              <a:rPr lang="zh-TW" altLang="en-US"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採用自行上傳</a:t>
            </a:r>
            <a:r>
              <a:rPr lang="en-US" altLang="zh-TW"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PDF</a:t>
            </a:r>
            <a:r>
              <a:rPr lang="zh-TW" altLang="en-US" sz="18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檔案選擇方式</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擇一</a:t>
            </a:r>
            <a:r>
              <a:rPr lang="zh-TW" altLang="en-US" sz="1800" dirty="0">
                <a:latin typeface="華康儷楷書" panose="03000509000000000000" pitchFamily="65" charset="-120"/>
                <a:ea typeface="華康儷楷書" panose="03000509000000000000" pitchFamily="65" charset="-120"/>
                <a:cs typeface="華康儷楷書" panose="03000509000000000000" pitchFamily="65" charset="-120"/>
              </a:rPr>
              <a:t>方式繳交學習歷程備審資料。</a:t>
            </a:r>
            <a:r>
              <a:rPr lang="zh-TW" altLang="en-US" sz="18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上傳模式一經確定送出後，上傳系統即確定上傳模式，不得再更改，請考生審慎考慮</a:t>
            </a:r>
            <a:endParaRPr lang="en-US" altLang="zh-TW" sz="1800"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gn="just">
              <a:lnSpc>
                <a:spcPts val="2600"/>
              </a:lnSpc>
              <a:spcBef>
                <a:spcPts val="300"/>
              </a:spcBef>
              <a:buFont typeface="+mj-lt"/>
              <a:buAutoNum type="arabicPeriod"/>
            </a:pP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不具有中央資料庫學習歷程檔案之考生，第二階段學習歷程備審資料</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含體驗學習報告書</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一律以網路上傳</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檔案方式繳交。</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marL="342900" indent="-342900" algn="just">
              <a:lnSpc>
                <a:spcPts val="2600"/>
              </a:lnSpc>
              <a:spcBef>
                <a:spcPts val="300"/>
              </a:spcBef>
              <a:buFont typeface="+mj-lt"/>
              <a:buAutoNum type="arabicPeriod"/>
            </a:pPr>
            <a:r>
              <a:rPr lang="zh-TW" altLang="en-US"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上傳學習歷程備審資料一經確認送出後，即不得以任何理由要求修改，請考生務必審慎檢視上傳之資料後再行確認</a:t>
            </a:r>
            <a:endParaRPr lang="en-US" altLang="zh-TW" sz="1800"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342900" indent="-342900" algn="just">
              <a:lnSpc>
                <a:spcPts val="2600"/>
              </a:lnSpc>
              <a:spcBef>
                <a:spcPts val="300"/>
              </a:spcBef>
              <a:buFont typeface="+mj-lt"/>
              <a:buAutoNum type="arabicPeriod"/>
            </a:pP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本委員會於各校系科</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、學程學習歷程備審資料繳交截止時間後，將完成繳費考生之已上傳</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含已確認及未確認</a:t>
            </a:r>
            <a:r>
              <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學習歷程備審資料，轉送各甄選學校</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marL="400050" lvl="1" indent="0" algn="just">
              <a:lnSpc>
                <a:spcPts val="2000"/>
              </a:lnSpc>
              <a:spcBef>
                <a:spcPts val="0"/>
              </a:spcBef>
              <a:buNone/>
            </a:pPr>
            <a:r>
              <a:rPr lang="zh-TW" altLang="en-US" sz="14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前述未上傳任一學習歷程備審資料，或若僅有高級中等學校在校成績證明、修課紀錄，且該成績證明係由考生所屬就讀學校上傳者，均一律視同「考生未曾上傳學習歷程備審資料」，本委員會將不會把此份資料送至各甄選學校</a:t>
            </a:r>
            <a:endParaRPr lang="en-US" altLang="zh-TW" sz="14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5" name="標題 1"/>
          <p:cNvSpPr txBox="1">
            <a:spLocks/>
          </p:cNvSpPr>
          <p:nvPr/>
        </p:nvSpPr>
        <p:spPr bwMode="auto">
          <a:xfrm>
            <a:off x="0" y="49307"/>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上傳學習歷程備審資料</a:t>
            </a:r>
          </a:p>
        </p:txBody>
      </p:sp>
      <p:sp>
        <p:nvSpPr>
          <p:cNvPr id="6"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52</a:t>
            </a:fld>
            <a:endParaRPr lang="en-US" altLang="zh-TW"/>
          </a:p>
        </p:txBody>
      </p:sp>
    </p:spTree>
    <p:extLst>
      <p:ext uri="{BB962C8B-B14F-4D97-AF65-F5344CB8AC3E}">
        <p14:creationId xmlns:p14="http://schemas.microsoft.com/office/powerpoint/2010/main" val="3393470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4653" y="1150626"/>
            <a:ext cx="10298994" cy="4411987"/>
          </a:xfrm>
          <a:noFill/>
        </p:spPr>
        <p:txBody>
          <a:bodyPr>
            <a:normAutofit/>
          </a:bodyPr>
          <a:lstStyle/>
          <a:p>
            <a:pPr marL="0" indent="0">
              <a:buNone/>
              <a:defRPr/>
            </a:pPr>
            <a:r>
              <a:rPr lang="en-US" altLang="zh-TW" sz="2400" b="1" spc="-100" dirty="0">
                <a:latin typeface="Book Antiqua" panose="02040602050305030304" pitchFamily="18" charset="0"/>
                <a:ea typeface="華康儷楷書" panose="03000509000000000000" pitchFamily="65" charset="-120"/>
              </a:rPr>
              <a:t>A.</a:t>
            </a:r>
            <a:r>
              <a:rPr lang="zh-TW" altLang="en-US" sz="2400" b="1" spc="-100" dirty="0">
                <a:latin typeface="Book Antiqua" panose="02040602050305030304" pitchFamily="18" charset="0"/>
                <a:ea typeface="華康儷楷書" panose="03000509000000000000" pitchFamily="65" charset="-120"/>
              </a:rPr>
              <a:t>修課紀錄或在校學業成績證明</a:t>
            </a:r>
            <a:endParaRPr lang="en-US" altLang="zh-TW" sz="2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a:buBlip>
                <a:blip r:embed="rId3"/>
              </a:buBlip>
              <a:defRPr/>
            </a:pPr>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應屆畢業生</a:t>
            </a:r>
            <a:endParaRPr lang="en-US"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361950" indent="0" algn="just">
              <a:buNone/>
            </a:pPr>
            <a:r>
              <a:rPr lang="zh-TW" altLang="en-US" sz="24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第一至五學期修課紀錄，由學習歷程中央資料庫提供</a:t>
            </a:r>
            <a:endPar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endParaRPr>
          </a:p>
          <a:p>
            <a:pPr marL="361950" indent="0" algn="just">
              <a:buNone/>
            </a:pPr>
            <a:r>
              <a:rPr lang="zh-TW" altLang="en-US" sz="24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第六學期修課紀錄，由就讀學校上傳至本</a:t>
            </a:r>
            <a:r>
              <a:rPr lang="zh-TW" altLang="en-US" sz="2400" b="1"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委員會</a:t>
            </a:r>
            <a:endParaRPr lang="en-US" altLang="zh-TW" sz="2400" b="1"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endParaRPr>
          </a:p>
          <a:p>
            <a:pPr>
              <a:buBlip>
                <a:blip r:embed="rId3"/>
              </a:buBlip>
              <a:defRPr/>
            </a:pPr>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具有中央資料庫學習歷程檔案之已畢業生（即</a:t>
            </a:r>
            <a:r>
              <a:rPr lang="en-US"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110</a:t>
            </a:r>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學年度以後之已畢業生</a:t>
            </a:r>
            <a:r>
              <a:rPr lang="zh-TW" altLang="en-US" sz="24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endParaRPr lang="en-US" altLang="zh-TW" sz="24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361950" indent="0" algn="just">
              <a:buNone/>
              <a:defRPr/>
            </a:pPr>
            <a:r>
              <a:rPr lang="zh-TW" altLang="en-US" sz="24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第一至六學期修課紀錄，由學習歷程中央資料庫提供</a:t>
            </a:r>
            <a:endParaRPr lang="en-US" altLang="zh-TW" sz="24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a:buBlip>
                <a:blip r:embed="rId3"/>
              </a:buBlip>
              <a:defRPr/>
            </a:pPr>
            <a:r>
              <a:rPr lang="zh-TW" altLang="en-US" sz="24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未</a:t>
            </a:r>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具有中央資料庫學習歷程檔案之</a:t>
            </a:r>
            <a:r>
              <a:rPr lang="zh-TW" altLang="en-US" sz="24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考生</a:t>
            </a:r>
            <a:r>
              <a:rPr lang="en-US" altLang="zh-TW" sz="24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含</a:t>
            </a:r>
            <a:r>
              <a:rPr lang="en-US" altLang="zh-TW"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109</a:t>
            </a:r>
            <a:r>
              <a:rPr lang="zh-TW" altLang="en-US" sz="24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學年度以前之已畢業生、非適用十二年國民基本教育課程綱要之高級中等學校畢業生、青年儲蓄帳戶組考生或其他同等學力考生</a:t>
            </a:r>
            <a:r>
              <a:rPr lang="en-US" altLang="zh-TW" sz="24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p>
          <a:p>
            <a:pPr marL="361950" indent="0" algn="just">
              <a:buNone/>
            </a:pPr>
            <a:r>
              <a:rPr lang="zh-TW" altLang="en-US" sz="24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由</a:t>
            </a:r>
            <a:r>
              <a:rPr lang="zh-TW" altLang="en-US" sz="24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本人自行上傳</a:t>
            </a:r>
            <a:endParaRPr lang="en-US" altLang="zh-TW" sz="24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53</a:t>
            </a:fld>
            <a:endParaRPr lang="en-US" altLang="zh-TW" dirty="0"/>
          </a:p>
        </p:txBody>
      </p:sp>
      <p:sp>
        <p:nvSpPr>
          <p:cNvPr id="9" name="標題 1"/>
          <p:cNvSpPr txBox="1">
            <a:spLocks/>
          </p:cNvSpPr>
          <p:nvPr/>
        </p:nvSpPr>
        <p:spPr bwMode="auto">
          <a:xfrm>
            <a:off x="0" y="66559"/>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上傳學習歷程備審資料</a:t>
            </a:r>
          </a:p>
        </p:txBody>
      </p:sp>
      <p:sp>
        <p:nvSpPr>
          <p:cNvPr id="7" name="矩形 6">
            <a:extLst>
              <a:ext uri="{FF2B5EF4-FFF2-40B4-BE49-F238E27FC236}">
                <a16:creationId xmlns:a16="http://schemas.microsoft.com/office/drawing/2014/main" id="{FEF84737-65F1-4AC8-8C59-E64D2C33A2A0}"/>
              </a:ext>
            </a:extLst>
          </p:cNvPr>
          <p:cNvSpPr/>
          <p:nvPr/>
        </p:nvSpPr>
        <p:spPr>
          <a:xfrm>
            <a:off x="0" y="70579"/>
            <a:ext cx="970153" cy="6235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ea typeface="華康儷楷書" panose="03000509000000000000" pitchFamily="65" charset="-120"/>
              </a:rPr>
              <a:t>變革</a:t>
            </a:r>
          </a:p>
        </p:txBody>
      </p:sp>
    </p:spTree>
    <p:extLst>
      <p:ext uri="{BB962C8B-B14F-4D97-AF65-F5344CB8AC3E}">
        <p14:creationId xmlns:p14="http://schemas.microsoft.com/office/powerpoint/2010/main" val="30132893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4653" y="842371"/>
            <a:ext cx="10861971" cy="6015629"/>
          </a:xfrm>
          <a:noFill/>
        </p:spPr>
        <p:txBody>
          <a:bodyPr>
            <a:normAutofit lnSpcReduction="10000"/>
          </a:bodyPr>
          <a:lstStyle/>
          <a:p>
            <a:pPr marL="0" indent="0">
              <a:buNone/>
              <a:defRPr/>
            </a:pPr>
            <a:r>
              <a:rPr lang="zh-TW" altLang="en-US" sz="2400" b="1" spc="-100" dirty="0">
                <a:latin typeface="Book Antiqua" panose="02040602050305030304" pitchFamily="18" charset="0"/>
                <a:ea typeface="華康儷楷書" panose="03000509000000000000" pitchFamily="65" charset="-120"/>
              </a:rPr>
              <a:t>「</a:t>
            </a:r>
            <a:r>
              <a:rPr lang="en-US" altLang="zh-TW" sz="2400" b="1" spc="-100" dirty="0">
                <a:latin typeface="Book Antiqua" panose="02040602050305030304" pitchFamily="18" charset="0"/>
                <a:ea typeface="華康儷楷書" panose="03000509000000000000" pitchFamily="65" charset="-120"/>
              </a:rPr>
              <a:t>B.</a:t>
            </a:r>
            <a:r>
              <a:rPr lang="zh-TW" altLang="en-US" sz="2400" b="1" spc="-100" dirty="0">
                <a:latin typeface="Book Antiqua" panose="02040602050305030304" pitchFamily="18" charset="0"/>
                <a:ea typeface="華康儷楷書" panose="03000509000000000000" pitchFamily="65" charset="-120"/>
              </a:rPr>
              <a:t>課程學習成果」、「</a:t>
            </a:r>
            <a:r>
              <a:rPr lang="en-US" altLang="zh-TW" sz="2400" b="1" spc="-100" dirty="0">
                <a:latin typeface="Book Antiqua" panose="02040602050305030304" pitchFamily="18" charset="0"/>
                <a:ea typeface="華康儷楷書" panose="03000509000000000000" pitchFamily="65" charset="-120"/>
              </a:rPr>
              <a:t>C.</a:t>
            </a:r>
            <a:r>
              <a:rPr lang="zh-TW" altLang="en-US" sz="2400" b="1" spc="-100" dirty="0">
                <a:latin typeface="Book Antiqua" panose="02040602050305030304" pitchFamily="18" charset="0"/>
                <a:ea typeface="華康儷楷書" panose="03000509000000000000" pitchFamily="65" charset="-120"/>
              </a:rPr>
              <a:t>多元表現」上傳說明</a:t>
            </a:r>
            <a:endParaRPr lang="en-US" altLang="zh-TW" sz="2400" b="1" spc="-100" dirty="0">
              <a:latin typeface="Book Antiqua" panose="02040602050305030304" pitchFamily="18" charset="0"/>
              <a:ea typeface="華康儷楷書" panose="03000509000000000000" pitchFamily="65" charset="-120"/>
            </a:endParaRPr>
          </a:p>
          <a:p>
            <a:pPr lvl="1" algn="just">
              <a:lnSpc>
                <a:spcPts val="2600"/>
              </a:lnSpc>
              <a:buFont typeface="Wingdings" panose="05000000000000000000" pitchFamily="2" charset="2"/>
              <a:buChar char="Ø"/>
            </a:pP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使用</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中央資料庫學習歷程檔案之考生，依所報名之校系科</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、學程要求學習歷程備審資料，於</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專題實作及實習科目學習成果</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成果」 </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欄位</a:t>
            </a: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勾選</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欲上傳之檔案</a:t>
            </a:r>
            <a:endPar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gn="just">
              <a:lnSpc>
                <a:spcPts val="2600"/>
              </a:lnSpc>
              <a:buFont typeface="Wingdings" panose="05000000000000000000" pitchFamily="2" charset="2"/>
              <a:buChar char="Ø"/>
            </a:pPr>
            <a:r>
              <a:rPr lang="zh-TW" altLang="en-US"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未使用</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中央資料庫學習歷程檔案之考生，依所報名之校系科</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、學程要求學習歷程備審資料，由考生製作</a:t>
            </a:r>
            <a:r>
              <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格式檔案並上傳於</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專題實作及實習科目學習成果</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成果」</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500"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en-US" altLang="zh-TW" sz="1500" u="sng"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u="sng" dirty="0">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三個欄位，考生須自行</a:t>
            </a:r>
            <a:r>
              <a:rPr lang="zh-TW" altLang="en-US" sz="15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將檔案整合後上傳至對應的欄位</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5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三個欄位各</a:t>
            </a:r>
            <a:r>
              <a:rPr lang="en-US" altLang="zh-TW" sz="15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15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件</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各別檔案容量總和，以</a:t>
            </a:r>
            <a:r>
              <a:rPr lang="zh-TW" altLang="en-US" sz="15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「上傳檔案件數上限」乘以</a:t>
            </a:r>
            <a:r>
              <a:rPr lang="en-US" altLang="zh-TW" sz="15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4MB</a:t>
            </a:r>
            <a:r>
              <a:rPr lang="zh-TW" altLang="en-US" sz="1500" dirty="0">
                <a:latin typeface="華康儷楷書" panose="03000509000000000000" pitchFamily="65" charset="-120"/>
                <a:ea typeface="華康儷楷書" panose="03000509000000000000" pitchFamily="65" charset="-120"/>
                <a:cs typeface="Times New Roman" panose="02020603050405020304" pitchFamily="18" charset="0"/>
              </a:rPr>
              <a:t>為限</a:t>
            </a:r>
            <a:endParaRPr lang="en-US" altLang="zh-TW" sz="1500" dirty="0">
              <a:latin typeface="華康儷楷書" panose="03000509000000000000" pitchFamily="65" charset="-120"/>
              <a:ea typeface="華康儷楷書" panose="03000509000000000000" pitchFamily="65" charset="-120"/>
              <a:cs typeface="Times New Roman" panose="02020603050405020304" pitchFamily="18" charset="0"/>
            </a:endParaRPr>
          </a:p>
          <a:p>
            <a:pPr marL="0" indent="0">
              <a:buNone/>
              <a:defRPr/>
            </a:pPr>
            <a:endParaRPr lang="en-US" altLang="zh-TW" sz="2400" b="1" spc="-100" dirty="0">
              <a:latin typeface="Book Antiqua" panose="02040602050305030304" pitchFamily="18" charset="0"/>
              <a:ea typeface="華康儷楷書" panose="03000509000000000000" pitchFamily="65" charset="-120"/>
            </a:endParaRPr>
          </a:p>
          <a:p>
            <a:pPr marL="0" indent="0">
              <a:buNone/>
              <a:defRPr/>
            </a:pPr>
            <a:r>
              <a:rPr lang="zh-TW" altLang="en-US" sz="2400" b="1" spc="-100" dirty="0">
                <a:latin typeface="Book Antiqua" panose="02040602050305030304" pitchFamily="18" charset="0"/>
                <a:ea typeface="華康儷楷書" panose="03000509000000000000" pitchFamily="65" charset="-120"/>
              </a:rPr>
              <a:t>「</a:t>
            </a:r>
            <a:r>
              <a:rPr lang="en-US" altLang="zh-TW" sz="2400" b="1" spc="-100" dirty="0">
                <a:latin typeface="Book Antiqua" panose="02040602050305030304" pitchFamily="18" charset="0"/>
                <a:ea typeface="華康儷楷書" panose="03000509000000000000" pitchFamily="65" charset="-120"/>
              </a:rPr>
              <a:t>D.</a:t>
            </a:r>
            <a:r>
              <a:rPr lang="zh-TW" altLang="en-US" sz="2400" b="1" spc="-100" dirty="0">
                <a:latin typeface="Book Antiqua" panose="02040602050305030304" pitchFamily="18" charset="0"/>
                <a:ea typeface="華康儷楷書" panose="03000509000000000000" pitchFamily="65" charset="-120"/>
              </a:rPr>
              <a:t>自行撰寫及上傳資料」上傳說明</a:t>
            </a:r>
            <a:endParaRPr lang="en-US" altLang="zh-TW" sz="2400" b="1" spc="-100" dirty="0">
              <a:latin typeface="Book Antiqua" panose="02040602050305030304" pitchFamily="18" charset="0"/>
              <a:ea typeface="華康儷楷書" panose="03000509000000000000" pitchFamily="65" charset="-120"/>
            </a:endParaRPr>
          </a:p>
          <a:p>
            <a:pPr marL="457200" lvl="1" indent="0">
              <a:buNone/>
              <a:defRPr/>
            </a:pPr>
            <a:r>
              <a:rPr lang="zh-TW" altLang="en-US" sz="2000" b="1" spc="-100" dirty="0">
                <a:latin typeface="Book Antiqua" panose="02040602050305030304" pitchFamily="18" charset="0"/>
                <a:ea typeface="華康儷楷書" panose="03000509000000000000" pitchFamily="65" charset="-120"/>
              </a:rPr>
              <a:t>「</a:t>
            </a:r>
            <a:r>
              <a:rPr lang="en-US" altLang="zh-TW" sz="2000" b="1" spc="-100" dirty="0">
                <a:latin typeface="Book Antiqua" panose="02040602050305030304" pitchFamily="18" charset="0"/>
                <a:ea typeface="華康儷楷書" panose="03000509000000000000" pitchFamily="65" charset="-120"/>
              </a:rPr>
              <a:t>D-1.</a:t>
            </a:r>
            <a:r>
              <a:rPr lang="zh-TW" altLang="en-US" sz="2000" b="1" spc="-100" dirty="0">
                <a:latin typeface="Book Antiqua" panose="02040602050305030304" pitchFamily="18" charset="0"/>
                <a:ea typeface="華康儷楷書" panose="03000509000000000000" pitchFamily="65" charset="-120"/>
              </a:rPr>
              <a:t>多元表現綜整心得」</a:t>
            </a:r>
            <a:endParaRPr lang="en-US" altLang="zh-TW" sz="2000" b="1" spc="-100" dirty="0">
              <a:latin typeface="Book Antiqua" panose="02040602050305030304" pitchFamily="18" charset="0"/>
              <a:ea typeface="華康儷楷書" panose="03000509000000000000" pitchFamily="65" charset="-120"/>
            </a:endParaRPr>
          </a:p>
          <a:p>
            <a:pPr marL="457200" lvl="1" indent="0">
              <a:buNone/>
              <a:defRPr/>
            </a:pPr>
            <a:r>
              <a:rPr lang="zh-TW" altLang="en-US" sz="2000" b="1" spc="-100" dirty="0">
                <a:latin typeface="Book Antiqua" panose="02040602050305030304" pitchFamily="18" charset="0"/>
                <a:ea typeface="華康儷楷書" panose="03000509000000000000" pitchFamily="65" charset="-120"/>
              </a:rPr>
              <a:t>「</a:t>
            </a:r>
            <a:r>
              <a:rPr lang="en-US" altLang="zh-TW" sz="2000" b="1" spc="-100" dirty="0">
                <a:latin typeface="Book Antiqua" panose="02040602050305030304" pitchFamily="18" charset="0"/>
                <a:ea typeface="華康儷楷書" panose="03000509000000000000" pitchFamily="65" charset="-120"/>
              </a:rPr>
              <a:t>D-2.</a:t>
            </a:r>
            <a:r>
              <a:rPr lang="zh-TW" altLang="en-US" sz="2000" b="1" spc="-100" dirty="0">
                <a:latin typeface="Book Antiqua" panose="02040602050305030304" pitchFamily="18" charset="0"/>
                <a:ea typeface="華康儷楷書" panose="03000509000000000000" pitchFamily="65" charset="-120"/>
              </a:rPr>
              <a:t>學習歷程自述</a:t>
            </a:r>
            <a:r>
              <a:rPr lang="en-US" altLang="zh-TW" sz="2000" b="1" spc="-100" dirty="0">
                <a:latin typeface="Book Antiqua" panose="02040602050305030304" pitchFamily="18" charset="0"/>
                <a:ea typeface="華康儷楷書" panose="03000509000000000000" pitchFamily="65" charset="-120"/>
              </a:rPr>
              <a:t>(</a:t>
            </a:r>
            <a:r>
              <a:rPr lang="zh-TW" altLang="en-US" sz="2000" b="1" spc="-100" dirty="0">
                <a:latin typeface="Book Antiqua" panose="02040602050305030304" pitchFamily="18" charset="0"/>
                <a:ea typeface="華康儷楷書" panose="03000509000000000000" pitchFamily="65" charset="-120"/>
              </a:rPr>
              <a:t>含學習歷程反思、就讀動機、未來學習計畫與生涯規劃</a:t>
            </a:r>
            <a:r>
              <a:rPr lang="en-US" altLang="zh-TW" sz="2000" b="1" spc="-100" dirty="0">
                <a:latin typeface="Book Antiqua" panose="02040602050305030304" pitchFamily="18" charset="0"/>
                <a:ea typeface="華康儷楷書" panose="03000509000000000000" pitchFamily="65" charset="-120"/>
              </a:rPr>
              <a:t>)</a:t>
            </a:r>
            <a:r>
              <a:rPr lang="zh-TW" altLang="en-US" sz="2000" b="1" spc="-100" dirty="0">
                <a:latin typeface="Book Antiqua" panose="02040602050305030304" pitchFamily="18" charset="0"/>
                <a:ea typeface="華康儷楷書" panose="03000509000000000000" pitchFamily="65" charset="-120"/>
              </a:rPr>
              <a:t>」</a:t>
            </a:r>
            <a:endParaRPr lang="en-US" altLang="zh-TW" sz="2000" b="1" spc="-100" dirty="0">
              <a:latin typeface="Book Antiqua" panose="02040602050305030304" pitchFamily="18" charset="0"/>
              <a:ea typeface="華康儷楷書" panose="03000509000000000000" pitchFamily="65" charset="-120"/>
            </a:endParaRPr>
          </a:p>
          <a:p>
            <a:pPr marL="457200" lvl="1" indent="0">
              <a:buNone/>
              <a:defRPr/>
            </a:pPr>
            <a:r>
              <a:rPr lang="zh-TW" altLang="en-US" sz="2000" b="1" spc="-100" dirty="0">
                <a:latin typeface="Book Antiqua" panose="02040602050305030304" pitchFamily="18" charset="0"/>
                <a:ea typeface="華康儷楷書" panose="03000509000000000000" pitchFamily="65" charset="-120"/>
              </a:rPr>
              <a:t>「</a:t>
            </a:r>
            <a:r>
              <a:rPr lang="en-US" altLang="zh-TW" sz="2000" b="1" spc="-100" dirty="0">
                <a:latin typeface="Book Antiqua" panose="02040602050305030304" pitchFamily="18" charset="0"/>
                <a:ea typeface="華康儷楷書" panose="03000509000000000000" pitchFamily="65" charset="-120"/>
              </a:rPr>
              <a:t>D-3.</a:t>
            </a:r>
            <a:r>
              <a:rPr lang="zh-TW" altLang="en-US" sz="2000" b="1" spc="-100" dirty="0">
                <a:latin typeface="Book Antiqua" panose="02040602050305030304" pitchFamily="18" charset="0"/>
                <a:ea typeface="華康儷楷書" panose="03000509000000000000" pitchFamily="65" charset="-120"/>
              </a:rPr>
              <a:t>其它有利審查資料」等項目，</a:t>
            </a:r>
            <a:r>
              <a:rPr lang="zh-TW" altLang="en-US" sz="2000" b="1" u="sng" spc="-100" dirty="0">
                <a:solidFill>
                  <a:srgbClr val="FF0000"/>
                </a:solidFill>
                <a:latin typeface="Book Antiqua" panose="02040602050305030304" pitchFamily="18" charset="0"/>
                <a:ea typeface="華康儷楷書" panose="03000509000000000000" pitchFamily="65" charset="-120"/>
              </a:rPr>
              <a:t>皆由考生自行撰寫及上傳</a:t>
            </a:r>
            <a:endParaRPr lang="en-US" altLang="zh-TW" sz="2000" b="1" u="sng" spc="-100" dirty="0">
              <a:solidFill>
                <a:srgbClr val="FF0000"/>
              </a:solidFill>
              <a:latin typeface="Book Antiqua" panose="02040602050305030304" pitchFamily="18" charset="0"/>
              <a:ea typeface="華康儷楷書" panose="03000509000000000000" pitchFamily="65" charset="-120"/>
            </a:endParaRPr>
          </a:p>
          <a:p>
            <a:pPr lvl="2" algn="just">
              <a:lnSpc>
                <a:spcPts val="2600"/>
              </a:lnSpc>
              <a:buFont typeface="Wingdings" panose="05000000000000000000" pitchFamily="2" charset="2"/>
              <a:buChar char="Ø"/>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每一項目僅能上傳</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個</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lvl="2" algn="just">
              <a:lnSpc>
                <a:spcPts val="2600"/>
              </a:lnSpc>
              <a:buFont typeface="Wingdings" panose="05000000000000000000" pitchFamily="2" charset="2"/>
              <a:buChar char="Ø"/>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不得上傳影音檔</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lvl="2" algn="just">
              <a:lnSpc>
                <a:spcPts val="2600"/>
              </a:lnSpc>
              <a:buFont typeface="Wingdings" panose="05000000000000000000" pitchFamily="2" charset="2"/>
              <a:buChar char="Ø"/>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檔案容量以</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4MB</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為限</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lvl="2" algn="just">
              <a:lnSpc>
                <a:spcPts val="2600"/>
              </a:lnSpc>
              <a:buFont typeface="Wingdings" panose="05000000000000000000" pitchFamily="2" charset="2"/>
              <a:buChar char="Ø"/>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考生須分項上傳檔案資料至對應欄位</a:t>
            </a:r>
            <a:endParaRPr lang="en-US" altLang="zh-TW" sz="14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52B5522C-A27E-428C-8770-BD9512493397}" type="slidenum">
              <a:rPr lang="zh-TW" altLang="en-US" smtClean="0"/>
              <a:pPr>
                <a:defRPr/>
              </a:pPr>
              <a:t>54</a:t>
            </a:fld>
            <a:endParaRPr lang="en-US" altLang="zh-TW" dirty="0"/>
          </a:p>
        </p:txBody>
      </p:sp>
      <p:sp>
        <p:nvSpPr>
          <p:cNvPr id="9" name="標題 1">
            <a:extLst>
              <a:ext uri="{FF2B5EF4-FFF2-40B4-BE49-F238E27FC236}">
                <a16:creationId xmlns:a16="http://schemas.microsoft.com/office/drawing/2014/main" id="{2C35D745-E70D-4FF9-B2ED-3ED56B20AEB6}"/>
              </a:ext>
            </a:extLst>
          </p:cNvPr>
          <p:cNvSpPr txBox="1">
            <a:spLocks/>
          </p:cNvSpPr>
          <p:nvPr/>
        </p:nvSpPr>
        <p:spPr bwMode="auto">
          <a:xfrm>
            <a:off x="0" y="64761"/>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華康儷楷書" panose="03000509000000000000" pitchFamily="65" charset="-120"/>
                <a:ea typeface="華康儷楷書" panose="03000509000000000000" pitchFamily="65" charset="-120"/>
              </a:rPr>
              <a:t>第二階段報名</a:t>
            </a:r>
            <a:r>
              <a:rPr lang="en-US" altLang="zh-TW" b="1" spc="-100" dirty="0">
                <a:solidFill>
                  <a:schemeClr val="tx1"/>
                </a:solidFill>
                <a:latin typeface="華康儷楷書" panose="03000509000000000000" pitchFamily="65" charset="-120"/>
                <a:ea typeface="華康儷楷書" panose="03000509000000000000" pitchFamily="65" charset="-120"/>
              </a:rPr>
              <a:t>-</a:t>
            </a:r>
            <a:r>
              <a:rPr lang="zh-TW" altLang="en-US" b="1" spc="-100" dirty="0">
                <a:solidFill>
                  <a:schemeClr val="tx1"/>
                </a:solidFill>
                <a:latin typeface="華康儷楷書" panose="03000509000000000000" pitchFamily="65" charset="-120"/>
                <a:ea typeface="華康儷楷書" panose="03000509000000000000" pitchFamily="65" charset="-120"/>
              </a:rPr>
              <a:t>上傳學習歷程備審資料</a:t>
            </a:r>
          </a:p>
        </p:txBody>
      </p:sp>
      <p:cxnSp>
        <p:nvCxnSpPr>
          <p:cNvPr id="5" name="直線接點 4"/>
          <p:cNvCxnSpPr/>
          <p:nvPr/>
        </p:nvCxnSpPr>
        <p:spPr>
          <a:xfrm>
            <a:off x="1144646" y="3474291"/>
            <a:ext cx="10740782" cy="0"/>
          </a:xfrm>
          <a:prstGeom prst="line">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75287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8094" y="843588"/>
            <a:ext cx="9288517" cy="366043"/>
          </a:xfrm>
          <a:noFill/>
        </p:spPr>
        <p:txBody>
          <a:bodyPr>
            <a:normAutofit fontScale="85000" lnSpcReduction="20000"/>
          </a:bodyPr>
          <a:lstStyle/>
          <a:p>
            <a:pPr marL="0" indent="0" algn="just">
              <a:buNone/>
            </a:pPr>
            <a:r>
              <a:rPr lang="zh-TW" altLang="zh-TW" dirty="0">
                <a:latin typeface="華康儷楷書" panose="03000509000000000000" pitchFamily="65" charset="-120"/>
                <a:ea typeface="華康儷楷書" panose="03000509000000000000" pitchFamily="65" charset="-120"/>
              </a:rPr>
              <a:t>範例說明：</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249734057"/>
              </p:ext>
            </p:extLst>
          </p:nvPr>
        </p:nvGraphicFramePr>
        <p:xfrm>
          <a:off x="2606139" y="843588"/>
          <a:ext cx="8966736" cy="1584960"/>
        </p:xfrm>
        <a:graphic>
          <a:graphicData uri="http://schemas.openxmlformats.org/drawingml/2006/table">
            <a:tbl>
              <a:tblPr firstRow="1" firstCol="1" lastRow="1" lastCol="1" bandRow="1" bandCol="1">
                <a:tableStyleId>{68D230F3-CF80-4859-8CE7-A43EE81993B5}</a:tableStyleId>
              </a:tblPr>
              <a:tblGrid>
                <a:gridCol w="936737">
                  <a:extLst>
                    <a:ext uri="{9D8B030D-6E8A-4147-A177-3AD203B41FA5}">
                      <a16:colId xmlns:a16="http://schemas.microsoft.com/office/drawing/2014/main" val="4203468891"/>
                    </a:ext>
                  </a:extLst>
                </a:gridCol>
                <a:gridCol w="4369555">
                  <a:extLst>
                    <a:ext uri="{9D8B030D-6E8A-4147-A177-3AD203B41FA5}">
                      <a16:colId xmlns:a16="http://schemas.microsoft.com/office/drawing/2014/main" val="4245618592"/>
                    </a:ext>
                  </a:extLst>
                </a:gridCol>
                <a:gridCol w="1199744">
                  <a:extLst>
                    <a:ext uri="{9D8B030D-6E8A-4147-A177-3AD203B41FA5}">
                      <a16:colId xmlns:a16="http://schemas.microsoft.com/office/drawing/2014/main" val="2176849291"/>
                    </a:ext>
                  </a:extLst>
                </a:gridCol>
                <a:gridCol w="2460700">
                  <a:extLst>
                    <a:ext uri="{9D8B030D-6E8A-4147-A177-3AD203B41FA5}">
                      <a16:colId xmlns:a16="http://schemas.microsoft.com/office/drawing/2014/main" val="668861557"/>
                    </a:ext>
                  </a:extLst>
                </a:gridCol>
              </a:tblGrid>
              <a:tr h="564596">
                <a:tc gridSpan="2">
                  <a:txBody>
                    <a:bodyPr/>
                    <a:lstStyle/>
                    <a:p>
                      <a:pPr algn="ctr">
                        <a:spcAft>
                          <a:spcPts val="0"/>
                        </a:spcAft>
                      </a:pPr>
                      <a:r>
                        <a:rPr lang="zh-TW" sz="1600" b="0" kern="100" spc="-50" dirty="0">
                          <a:effectLst/>
                          <a:latin typeface="華康儷楷書" panose="03000509000000000000" pitchFamily="65" charset="-120"/>
                          <a:ea typeface="華康儷楷書" panose="03000509000000000000" pitchFamily="65" charset="-120"/>
                        </a:rPr>
                        <a:t>項</a:t>
                      </a:r>
                      <a:r>
                        <a:rPr lang="en-US" sz="1600" b="0" kern="100" spc="-50" dirty="0">
                          <a:effectLst/>
                          <a:latin typeface="華康儷楷書" panose="03000509000000000000" pitchFamily="65" charset="-120"/>
                          <a:ea typeface="華康儷楷書" panose="03000509000000000000" pitchFamily="65" charset="-120"/>
                        </a:rPr>
                        <a:t>      </a:t>
                      </a:r>
                      <a:r>
                        <a:rPr lang="zh-TW" sz="1600" b="0" kern="100" spc="-50" dirty="0">
                          <a:effectLst/>
                          <a:latin typeface="華康儷楷書" panose="03000509000000000000" pitchFamily="65" charset="-120"/>
                          <a:ea typeface="華康儷楷書" panose="03000509000000000000" pitchFamily="65" charset="-120"/>
                        </a:rPr>
                        <a:t>目</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600" b="0" kern="100" spc="-50">
                          <a:effectLst/>
                          <a:latin typeface="華康儷楷書" panose="03000509000000000000" pitchFamily="65" charset="-120"/>
                          <a:ea typeface="華康儷楷書" panose="03000509000000000000" pitchFamily="65" charset="-120"/>
                        </a:rPr>
                        <a:t>上傳檔案</a:t>
                      </a:r>
                      <a:r>
                        <a:rPr lang="en-US" sz="1600" b="0" kern="100" spc="-50">
                          <a:effectLst/>
                          <a:latin typeface="華康儷楷書" panose="03000509000000000000" pitchFamily="65" charset="-120"/>
                          <a:ea typeface="華康儷楷書" panose="03000509000000000000" pitchFamily="65" charset="-120"/>
                        </a:rPr>
                        <a:t/>
                      </a:r>
                      <a:br>
                        <a:rPr lang="en-US" sz="1600" b="0" kern="100" spc="-50">
                          <a:effectLst/>
                          <a:latin typeface="華康儷楷書" panose="03000509000000000000" pitchFamily="65" charset="-120"/>
                          <a:ea typeface="華康儷楷書" panose="03000509000000000000" pitchFamily="65" charset="-120"/>
                        </a:rPr>
                      </a:br>
                      <a:r>
                        <a:rPr lang="zh-TW" sz="1600" b="0" kern="100" spc="-50">
                          <a:effectLst/>
                          <a:latin typeface="華康儷楷書" panose="03000509000000000000" pitchFamily="65" charset="-120"/>
                          <a:ea typeface="華康儷楷書" panose="03000509000000000000" pitchFamily="65" charset="-120"/>
                        </a:rPr>
                        <a:t>件數上限</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zh-TW" sz="1600" b="0" kern="0" dirty="0">
                          <a:effectLst/>
                          <a:latin typeface="華康儷楷書" panose="03000509000000000000" pitchFamily="65" charset="-120"/>
                          <a:ea typeface="華康儷楷書" panose="03000509000000000000" pitchFamily="65" charset="-120"/>
                        </a:rPr>
                        <a:t>未使用學習歷程中央資料庫之考生檔案容量上限</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6840449"/>
                  </a:ext>
                </a:extLst>
              </a:tr>
              <a:tr h="289430">
                <a:tc rowSpan="2">
                  <a:txBody>
                    <a:bodyPr/>
                    <a:lstStyle/>
                    <a:p>
                      <a:pPr algn="l">
                        <a:spcAft>
                          <a:spcPts val="0"/>
                        </a:spcAft>
                      </a:pPr>
                      <a:r>
                        <a:rPr lang="en-US" sz="1600" b="0" kern="100" spc="-50" dirty="0">
                          <a:effectLst/>
                          <a:latin typeface="華康儷楷書" panose="03000509000000000000" pitchFamily="65" charset="-120"/>
                          <a:ea typeface="華康儷楷書" panose="03000509000000000000" pitchFamily="65" charset="-120"/>
                        </a:rPr>
                        <a:t>B.</a:t>
                      </a:r>
                      <a:r>
                        <a:rPr lang="zh-TW" sz="1600" b="0" kern="100" spc="-50" dirty="0">
                          <a:effectLst/>
                          <a:latin typeface="華康儷楷書" panose="03000509000000000000" pitchFamily="65" charset="-120"/>
                          <a:ea typeface="華康儷楷書" panose="03000509000000000000" pitchFamily="65" charset="-120"/>
                        </a:rPr>
                        <a:t>課程學習成果</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spcAft>
                          <a:spcPts val="0"/>
                        </a:spcAft>
                      </a:pPr>
                      <a:r>
                        <a:rPr lang="en-US" sz="1600" b="0" kern="100" spc="-50" dirty="0">
                          <a:effectLst/>
                          <a:latin typeface="華康儷楷書" panose="03000509000000000000" pitchFamily="65" charset="-120"/>
                          <a:ea typeface="華康儷楷書" panose="03000509000000000000" pitchFamily="65" charset="-120"/>
                        </a:rPr>
                        <a:t>B-1</a:t>
                      </a:r>
                      <a:r>
                        <a:rPr lang="zh-TW" sz="1600" b="0" kern="100" spc="-20" dirty="0">
                          <a:effectLst/>
                          <a:latin typeface="華康儷楷書" panose="03000509000000000000" pitchFamily="65" charset="-120"/>
                          <a:ea typeface="華康儷楷書" panose="03000509000000000000" pitchFamily="65" charset="-120"/>
                        </a:rPr>
                        <a:t>專題實作及實習科目學習成果</a:t>
                      </a:r>
                      <a:r>
                        <a:rPr lang="en-US" sz="1600" b="0" kern="100" spc="-20" dirty="0">
                          <a:effectLst/>
                          <a:latin typeface="華康儷楷書" panose="03000509000000000000" pitchFamily="65" charset="-120"/>
                          <a:ea typeface="華康儷楷書" panose="03000509000000000000" pitchFamily="65" charset="-120"/>
                        </a:rPr>
                        <a:t>(</a:t>
                      </a:r>
                      <a:r>
                        <a:rPr lang="zh-TW" sz="1600" b="0" kern="100" spc="-20" dirty="0">
                          <a:effectLst/>
                          <a:latin typeface="華康儷楷書" panose="03000509000000000000" pitchFamily="65" charset="-120"/>
                          <a:ea typeface="華康儷楷書" panose="03000509000000000000" pitchFamily="65" charset="-120"/>
                        </a:rPr>
                        <a:t>含技能領域</a:t>
                      </a:r>
                      <a:r>
                        <a:rPr lang="en-US" sz="1600" b="0" kern="100" spc="-20" dirty="0">
                          <a:effectLst/>
                          <a:latin typeface="華康儷楷書" panose="03000509000000000000" pitchFamily="65" charset="-120"/>
                          <a:ea typeface="華康儷楷書" panose="03000509000000000000" pitchFamily="65" charset="-120"/>
                        </a:rPr>
                        <a:t>)</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600" b="0" kern="100" spc="-50">
                          <a:effectLst/>
                          <a:latin typeface="華康儷楷書" panose="03000509000000000000" pitchFamily="65" charset="-120"/>
                          <a:ea typeface="華康儷楷書" panose="03000509000000000000" pitchFamily="65" charset="-120"/>
                        </a:rPr>
                        <a:t>1</a:t>
                      </a:r>
                      <a:r>
                        <a:rPr lang="zh-TW" sz="1600" b="0" kern="100" spc="-50">
                          <a:effectLst/>
                          <a:latin typeface="華康儷楷書" panose="03000509000000000000" pitchFamily="65" charset="-120"/>
                          <a:ea typeface="華康儷楷書" panose="03000509000000000000" pitchFamily="65" charset="-120"/>
                        </a:rPr>
                        <a:t>件</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600" b="0" kern="100" spc="-50" dirty="0">
                          <a:effectLst/>
                          <a:latin typeface="華康儷楷書" panose="03000509000000000000" pitchFamily="65" charset="-120"/>
                          <a:ea typeface="華康儷楷書" panose="03000509000000000000" pitchFamily="65" charset="-120"/>
                        </a:rPr>
                        <a:t>4MB</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0482068"/>
                  </a:ext>
                </a:extLst>
              </a:tr>
              <a:tr h="289430">
                <a:tc vMerge="1">
                  <a:txBody>
                    <a:bodyPr/>
                    <a:lstStyle/>
                    <a:p>
                      <a:endParaRPr lang="zh-TW" altLang="en-US"/>
                    </a:p>
                  </a:txBody>
                  <a:tcPr/>
                </a:tc>
                <a:tc>
                  <a:txBody>
                    <a:bodyPr/>
                    <a:lstStyle/>
                    <a:p>
                      <a:pPr algn="l">
                        <a:spcAft>
                          <a:spcPts val="0"/>
                        </a:spcAft>
                      </a:pPr>
                      <a:r>
                        <a:rPr lang="en-US" sz="1600" b="0" kern="100" spc="-50" dirty="0">
                          <a:effectLst/>
                          <a:latin typeface="華康儷楷書" panose="03000509000000000000" pitchFamily="65" charset="-120"/>
                          <a:ea typeface="華康儷楷書" panose="03000509000000000000" pitchFamily="65" charset="-120"/>
                        </a:rPr>
                        <a:t>B-2</a:t>
                      </a:r>
                      <a:r>
                        <a:rPr lang="zh-TW" sz="1600" b="0" kern="100" spc="-50" dirty="0">
                          <a:effectLst/>
                          <a:latin typeface="華康儷楷書" panose="03000509000000000000" pitchFamily="65" charset="-120"/>
                          <a:ea typeface="華康儷楷書" panose="03000509000000000000" pitchFamily="65" charset="-120"/>
                        </a:rPr>
                        <a:t>其他課程學習</a:t>
                      </a:r>
                      <a:r>
                        <a:rPr lang="en-US" sz="1600" b="0" kern="100" spc="-50" dirty="0">
                          <a:effectLst/>
                          <a:latin typeface="華康儷楷書" panose="03000509000000000000" pitchFamily="65" charset="-120"/>
                          <a:ea typeface="華康儷楷書" panose="03000509000000000000" pitchFamily="65" charset="-120"/>
                        </a:rPr>
                        <a:t>(</a:t>
                      </a:r>
                      <a:r>
                        <a:rPr lang="zh-TW" sz="1600" b="0" kern="100" spc="-50" dirty="0">
                          <a:effectLst/>
                          <a:latin typeface="華康儷楷書" panose="03000509000000000000" pitchFamily="65" charset="-120"/>
                          <a:ea typeface="華康儷楷書" panose="03000509000000000000" pitchFamily="65" charset="-120"/>
                        </a:rPr>
                        <a:t>作品</a:t>
                      </a:r>
                      <a:r>
                        <a:rPr lang="en-US" sz="1600" b="0" kern="100" spc="-50" dirty="0">
                          <a:effectLst/>
                          <a:latin typeface="華康儷楷書" panose="03000509000000000000" pitchFamily="65" charset="-120"/>
                          <a:ea typeface="華康儷楷書" panose="03000509000000000000" pitchFamily="65" charset="-120"/>
                        </a:rPr>
                        <a:t>)</a:t>
                      </a:r>
                      <a:r>
                        <a:rPr lang="zh-TW" sz="1600" b="0" kern="100" spc="-50" dirty="0">
                          <a:effectLst/>
                          <a:latin typeface="華康儷楷書" panose="03000509000000000000" pitchFamily="65" charset="-120"/>
                          <a:ea typeface="華康儷楷書" panose="03000509000000000000" pitchFamily="65" charset="-120"/>
                        </a:rPr>
                        <a:t>成果</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tc>
                  <a:txBody>
                    <a:bodyPr/>
                    <a:lstStyle/>
                    <a:p>
                      <a:pPr algn="ctr">
                        <a:spcAft>
                          <a:spcPts val="0"/>
                        </a:spcAft>
                      </a:pPr>
                      <a:r>
                        <a:rPr lang="en-US" sz="1600" b="0" kern="100" spc="-50" dirty="0">
                          <a:effectLst/>
                          <a:latin typeface="華康儷楷書" panose="03000509000000000000" pitchFamily="65" charset="-120"/>
                          <a:ea typeface="華康儷楷書" panose="03000509000000000000" pitchFamily="65" charset="-120"/>
                        </a:rPr>
                        <a:t>2</a:t>
                      </a:r>
                      <a:r>
                        <a:rPr lang="zh-TW" sz="1600" b="0" kern="100" spc="-50" dirty="0">
                          <a:effectLst/>
                          <a:latin typeface="華康儷楷書" panose="03000509000000000000" pitchFamily="65" charset="-120"/>
                          <a:ea typeface="華康儷楷書" panose="03000509000000000000" pitchFamily="65" charset="-120"/>
                        </a:rPr>
                        <a:t>件</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tc>
                  <a:txBody>
                    <a:bodyPr/>
                    <a:lstStyle/>
                    <a:p>
                      <a:pPr algn="ctr">
                        <a:spcAft>
                          <a:spcPts val="0"/>
                        </a:spcAft>
                      </a:pPr>
                      <a:r>
                        <a:rPr lang="en-US" sz="1600" b="0" kern="100" spc="-50" dirty="0">
                          <a:effectLst/>
                          <a:latin typeface="華康儷楷書" panose="03000509000000000000" pitchFamily="65" charset="-120"/>
                          <a:ea typeface="華康儷楷書" panose="03000509000000000000" pitchFamily="65" charset="-120"/>
                        </a:rPr>
                        <a:t>8MB</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extLst>
                  <a:ext uri="{0D108BD9-81ED-4DB2-BD59-A6C34878D82A}">
                    <a16:rowId xmlns:a16="http://schemas.microsoft.com/office/drawing/2014/main" val="1046312536"/>
                  </a:ext>
                </a:extLst>
              </a:tr>
              <a:tr h="289430">
                <a:tc gridSpan="2">
                  <a:txBody>
                    <a:bodyPr/>
                    <a:lstStyle/>
                    <a:p>
                      <a:pPr algn="l">
                        <a:spcAft>
                          <a:spcPts val="0"/>
                        </a:spcAft>
                      </a:pPr>
                      <a:r>
                        <a:rPr lang="en-US" sz="1600" b="0" kern="100" spc="-50" dirty="0">
                          <a:effectLst/>
                          <a:latin typeface="華康儷楷書" panose="03000509000000000000" pitchFamily="65" charset="-120"/>
                          <a:ea typeface="華康儷楷書" panose="03000509000000000000" pitchFamily="65" charset="-120"/>
                        </a:rPr>
                        <a:t>C.</a:t>
                      </a:r>
                      <a:r>
                        <a:rPr lang="zh-TW" sz="1600" b="0" kern="100" spc="-50" dirty="0">
                          <a:effectLst/>
                          <a:latin typeface="華康儷楷書" panose="03000509000000000000" pitchFamily="65" charset="-120"/>
                          <a:ea typeface="華康儷楷書" panose="03000509000000000000" pitchFamily="65" charset="-120"/>
                        </a:rPr>
                        <a:t>多元表現</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en-US" sz="1600" b="0" kern="100" spc="-50">
                          <a:effectLst/>
                          <a:latin typeface="華康儷楷書" panose="03000509000000000000" pitchFamily="65" charset="-120"/>
                          <a:ea typeface="華康儷楷書" panose="03000509000000000000" pitchFamily="65" charset="-120"/>
                        </a:rPr>
                        <a:t>4</a:t>
                      </a:r>
                      <a:r>
                        <a:rPr lang="zh-TW" sz="1600" b="0" kern="100" spc="-50">
                          <a:effectLst/>
                          <a:latin typeface="華康儷楷書" panose="03000509000000000000" pitchFamily="65" charset="-120"/>
                          <a:ea typeface="華康儷楷書" panose="03000509000000000000" pitchFamily="65" charset="-120"/>
                        </a:rPr>
                        <a:t>件</a:t>
                      </a:r>
                      <a:endParaRPr lang="zh-TW" sz="1600" b="0" kern="10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600" b="0" kern="100" spc="-50" dirty="0">
                          <a:effectLst/>
                          <a:latin typeface="華康儷楷書" panose="03000509000000000000" pitchFamily="65" charset="-120"/>
                          <a:ea typeface="華康儷楷書" panose="03000509000000000000" pitchFamily="65" charset="-120"/>
                        </a:rPr>
                        <a:t>16MB</a:t>
                      </a:r>
                      <a:endParaRPr lang="zh-TW" sz="16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04876482"/>
                  </a:ext>
                </a:extLst>
              </a:tr>
            </a:tbl>
          </a:graphicData>
        </a:graphic>
      </p:graphicFrame>
      <p:sp>
        <p:nvSpPr>
          <p:cNvPr id="8" name="矩形 7"/>
          <p:cNvSpPr/>
          <p:nvPr/>
        </p:nvSpPr>
        <p:spPr>
          <a:xfrm>
            <a:off x="706759" y="2399646"/>
            <a:ext cx="11323316" cy="4201150"/>
          </a:xfrm>
          <a:prstGeom prst="rect">
            <a:avLst/>
          </a:prstGeom>
          <a:noFill/>
        </p:spPr>
        <p:txBody>
          <a:bodyPr wrap="square">
            <a:spAutoFit/>
          </a:bodyPr>
          <a:lstStyle/>
          <a:p>
            <a:pPr marL="285750" indent="-285750" algn="just">
              <a:spcBef>
                <a:spcPts val="200"/>
              </a:spcBef>
              <a:buFont typeface="Wingdings" panose="05000000000000000000" pitchFamily="2" charset="2"/>
              <a:buChar char="u"/>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某校系科</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、學程要求「</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B.</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課程學習成果」為</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專題實作及實習科目實習成果</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」，件數上限為</a:t>
            </a:r>
            <a:r>
              <a:rPr lang="zh-TW" altLang="en-US" b="1"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成果</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」，件數上限為</a:t>
            </a:r>
            <a:r>
              <a:rPr lang="zh-TW" altLang="en-US"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latin typeface="華康儷楷書" panose="03000509000000000000" pitchFamily="65" charset="-120"/>
                <a:ea typeface="華康儷楷書" panose="03000509000000000000" pitchFamily="65" charset="-120"/>
                <a:cs typeface="Times New Roman" panose="02020603050405020304" pitchFamily="18" charset="0"/>
              </a:rPr>
              <a:t>2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」，件數上限為</a:t>
            </a:r>
            <a:r>
              <a:rPr lang="zh-TW" altLang="en-US"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latin typeface="華康儷楷書" panose="03000509000000000000" pitchFamily="65" charset="-120"/>
                <a:ea typeface="華康儷楷書" panose="03000509000000000000" pitchFamily="65" charset="-120"/>
                <a:cs typeface="Times New Roman" panose="02020603050405020304" pitchFamily="18" charset="0"/>
              </a:rPr>
              <a:t>4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件</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buFont typeface="Wingdings" panose="05000000000000000000" pitchFamily="2" charset="2"/>
              <a:buChar char="Ø"/>
            </a:pPr>
            <a:r>
              <a:rPr lang="zh-TW" altLang="en-US" sz="2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使用</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中央資料庫學習歷程檔案之考生可於學習歷程資料庫對應項目下</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至多分別勾選</a:t>
            </a:r>
            <a:r>
              <a:rPr lang="zh-TW" altLang="en-US" sz="20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800" b="1" u="sng" dirty="0">
                <a:latin typeface="華康儷楷書" panose="03000509000000000000" pitchFamily="65" charset="-120"/>
                <a:ea typeface="華康儷楷書" panose="03000509000000000000" pitchFamily="65" charset="-120"/>
                <a:cs typeface="Times New Roman" panose="02020603050405020304" pitchFamily="18" charset="0"/>
              </a:rPr>
              <a:t>1 </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件、</a:t>
            </a:r>
            <a:r>
              <a:rPr lang="zh-TW" altLang="en-US" sz="20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800" b="1" u="sng" dirty="0">
                <a:latin typeface="華康儷楷書" panose="03000509000000000000" pitchFamily="65" charset="-120"/>
                <a:ea typeface="華康儷楷書" panose="03000509000000000000" pitchFamily="65" charset="-120"/>
                <a:cs typeface="Times New Roman" panose="02020603050405020304" pitchFamily="18" charset="0"/>
              </a:rPr>
              <a:t>2 </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件或</a:t>
            </a:r>
            <a:r>
              <a:rPr lang="zh-TW" altLang="en-US" sz="20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800" b="1" u="sng" dirty="0">
                <a:latin typeface="華康儷楷書" panose="03000509000000000000" pitchFamily="65" charset="-120"/>
                <a:ea typeface="華康儷楷書" panose="03000509000000000000" pitchFamily="65" charset="-120"/>
                <a:cs typeface="Times New Roman" panose="02020603050405020304" pitchFamily="18" charset="0"/>
              </a:rPr>
              <a:t>4 </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件檔案</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buFont typeface="Wingdings" panose="05000000000000000000" pitchFamily="2" charset="2"/>
              <a:buChar char="Ø"/>
            </a:pPr>
            <a:r>
              <a:rPr lang="zh-TW" altLang="en-US" sz="28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未使用</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中央資料庫學習歷程檔案之考生，可自行於「</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B.</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課程學習成果」之</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marL="266700" algn="just">
              <a:spcBef>
                <a:spcPts val="200"/>
              </a:spcBef>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專題實作及實習科目實習成果</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」欄位上傳</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個檔案容量最大至</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4MB</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之</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marL="266700" algn="just">
              <a:spcBef>
                <a:spcPts val="200"/>
              </a:spcBef>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成果</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」欄位上傳</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個檔案容量最大至</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8MB</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之</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a:p>
            <a:pPr marL="266700" algn="just">
              <a:spcBef>
                <a:spcPts val="200"/>
              </a:spcBef>
            </a:pP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zh-TW" altLang="en-US"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」欄位上傳</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個檔案容量至</a:t>
            </a:r>
            <a:r>
              <a:rPr lang="en-US" altLang="zh-TW" sz="2400"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16MB</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之</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10" name="標題 1">
            <a:extLst>
              <a:ext uri="{FF2B5EF4-FFF2-40B4-BE49-F238E27FC236}">
                <a16:creationId xmlns:a16="http://schemas.microsoft.com/office/drawing/2014/main" id="{CAD4BE70-C1F5-4C0D-83BB-BE7D59D5ED8C}"/>
              </a:ext>
            </a:extLst>
          </p:cNvPr>
          <p:cNvSpPr txBox="1">
            <a:spLocks/>
          </p:cNvSpPr>
          <p:nvPr/>
        </p:nvSpPr>
        <p:spPr bwMode="auto">
          <a:xfrm>
            <a:off x="0" y="57643"/>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華康儷楷書" panose="03000509000000000000" pitchFamily="65" charset="-120"/>
                <a:ea typeface="華康儷楷書" panose="03000509000000000000" pitchFamily="65" charset="-120"/>
              </a:rPr>
              <a:t>第二階段報名</a:t>
            </a:r>
            <a:r>
              <a:rPr lang="en-US" altLang="zh-TW" b="1" spc="-100" dirty="0">
                <a:solidFill>
                  <a:schemeClr val="tx1"/>
                </a:solidFill>
                <a:latin typeface="華康儷楷書" panose="03000509000000000000" pitchFamily="65" charset="-120"/>
                <a:ea typeface="華康儷楷書" panose="03000509000000000000" pitchFamily="65" charset="-120"/>
              </a:rPr>
              <a:t>-</a:t>
            </a:r>
            <a:r>
              <a:rPr lang="zh-TW" altLang="en-US" b="1" spc="-100" dirty="0">
                <a:solidFill>
                  <a:schemeClr val="tx1"/>
                </a:solidFill>
                <a:latin typeface="華康儷楷書" panose="03000509000000000000" pitchFamily="65" charset="-120"/>
                <a:ea typeface="華康儷楷書" panose="03000509000000000000" pitchFamily="65" charset="-120"/>
              </a:rPr>
              <a:t>上傳學習歷程備審資料</a:t>
            </a:r>
          </a:p>
        </p:txBody>
      </p:sp>
      <p:sp>
        <p:nvSpPr>
          <p:cNvPr id="7" name="投影片編號版面配置區 3"/>
          <p:cNvSpPr>
            <a:spLocks noGrp="1"/>
          </p:cNvSpPr>
          <p:nvPr>
            <p:ph type="sldNum" sz="quarter" idx="12"/>
          </p:nvPr>
        </p:nvSpPr>
        <p:spPr>
          <a:xfrm>
            <a:off x="9142228" y="6230346"/>
            <a:ext cx="2743200" cy="365125"/>
          </a:xfrm>
        </p:spPr>
        <p:txBody>
          <a:bodyPr/>
          <a:lstStyle/>
          <a:p>
            <a:pPr>
              <a:defRPr/>
            </a:pPr>
            <a:fld id="{52B5522C-A27E-428C-8770-BD9512493397}" type="slidenum">
              <a:rPr lang="zh-TW" altLang="en-US" smtClean="0"/>
              <a:pPr>
                <a:defRPr/>
              </a:pPr>
              <a:t>55</a:t>
            </a:fld>
            <a:endParaRPr lang="en-US" altLang="zh-TW" dirty="0"/>
          </a:p>
        </p:txBody>
      </p:sp>
    </p:spTree>
    <p:extLst>
      <p:ext uri="{BB962C8B-B14F-4D97-AF65-F5344CB8AC3E}">
        <p14:creationId xmlns:p14="http://schemas.microsoft.com/office/powerpoint/2010/main" val="42506671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466639" y="3160001"/>
            <a:ext cx="4663626" cy="348813"/>
          </a:xfrm>
          <a:prstGeom prst="rect">
            <a:avLst/>
          </a:prstGeom>
        </p:spPr>
        <p:txBody>
          <a:bodyPr wrap="square">
            <a:spAutoFit/>
          </a:bodyPr>
          <a:lstStyle/>
          <a:p>
            <a:pPr marL="295275" indent="-295275" algn="just">
              <a:lnSpc>
                <a:spcPts val="2000"/>
              </a:lnSpc>
              <a:tabLst>
                <a:tab pos="295275" algn="l"/>
                <a:tab pos="304800" algn="l"/>
              </a:tabLst>
            </a:pPr>
            <a:r>
              <a:rPr lang="zh-TW" altLang="zh-TW" sz="1200" kern="0" dirty="0">
                <a:latin typeface="華康儷楷書" panose="03000509000000000000" pitchFamily="65" charset="-120"/>
                <a:ea typeface="華康儷楷書" panose="03000509000000000000" pitchFamily="65" charset="-120"/>
              </a:rPr>
              <a:t>玖、甄選群</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類</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別及技藝技能競賽優勝及技術士職種</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類</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別對照表</a:t>
            </a:r>
            <a:endParaRPr lang="zh-TW" altLang="zh-TW" sz="1200" b="1" kern="2600" dirty="0">
              <a:latin typeface="華康儷楷書" panose="03000509000000000000" pitchFamily="65" charset="-120"/>
              <a:ea typeface="華康儷楷書" panose="03000509000000000000" pitchFamily="65" charset="-120"/>
            </a:endParaRPr>
          </a:p>
        </p:txBody>
      </p:sp>
      <p:sp>
        <p:nvSpPr>
          <p:cNvPr id="6" name="矩形 5"/>
          <p:cNvSpPr/>
          <p:nvPr/>
        </p:nvSpPr>
        <p:spPr>
          <a:xfrm>
            <a:off x="1280384" y="730076"/>
            <a:ext cx="10808151" cy="2074414"/>
          </a:xfrm>
          <a:prstGeom prst="rect">
            <a:avLst/>
          </a:prstGeom>
        </p:spPr>
        <p:txBody>
          <a:bodyPr wrap="square">
            <a:spAutoFit/>
          </a:bodyPr>
          <a:lstStyle/>
          <a:p>
            <a:pPr marL="342900" indent="-342900" algn="just">
              <a:lnSpc>
                <a:spcPct val="115000"/>
              </a:lnSpc>
              <a:buFont typeface="+mj-lt"/>
              <a:buAutoNum type="arabicPeriod"/>
            </a:pPr>
            <a:r>
              <a:rPr lang="zh-TW" altLang="zh-TW"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本項目係指甄選總成績所採計之證照或得獎加分，非指</a:t>
            </a:r>
            <a:r>
              <a:rPr lang="zh-TW" altLang="en-US"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學習歷程</a:t>
            </a:r>
            <a:r>
              <a:rPr lang="zh-TW" altLang="zh-TW"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備審資料中之競賽獲獎或證照證明</a:t>
            </a:r>
            <a:endParaRPr lang="en-US" altLang="zh-TW"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zh-TW" sz="1600" kern="0" dirty="0">
                <a:latin typeface="華康儷楷書" panose="03000509000000000000" pitchFamily="65" charset="-120"/>
                <a:ea typeface="華康儷楷書" panose="03000509000000000000" pitchFamily="65" charset="-120"/>
                <a:cs typeface="華康儷楷書" panose="03000509000000000000" pitchFamily="65" charset="-120"/>
              </a:rPr>
              <a:t>若考生持有</a:t>
            </a:r>
            <a:r>
              <a:rPr lang="en-US" altLang="zh-TW" sz="1600" kern="0"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1600" kern="0" dirty="0">
                <a:latin typeface="華康儷楷書" panose="03000509000000000000" pitchFamily="65" charset="-120"/>
                <a:ea typeface="華康儷楷書" panose="03000509000000000000" pitchFamily="65" charset="-120"/>
                <a:cs typeface="華康儷楷書" panose="03000509000000000000" pitchFamily="65" charset="-120"/>
              </a:rPr>
              <a:t>種以上符合本簡章所訂「甄選群（類）別及技藝技競賽優勝及技術士職種（類）別對照表」加分優待採認之技藝技能競賽得獎證明或技術</a:t>
            </a:r>
            <a:r>
              <a:rPr lang="zh-TW" altLang="en-US" sz="1600" kern="0" dirty="0">
                <a:latin typeface="華康儷楷書" panose="03000509000000000000" pitchFamily="65" charset="-120"/>
                <a:ea typeface="華康儷楷書" panose="03000509000000000000" pitchFamily="65" charset="-120"/>
                <a:cs typeface="華康儷楷書" panose="03000509000000000000" pitchFamily="65" charset="-120"/>
              </a:rPr>
              <a:t>士證</a:t>
            </a:r>
            <a:r>
              <a:rPr lang="zh-TW" altLang="zh-TW" sz="1600" kern="0" dirty="0">
                <a:latin typeface="華康儷楷書" panose="03000509000000000000" pitchFamily="65" charset="-120"/>
                <a:ea typeface="華康儷楷書" panose="03000509000000000000" pitchFamily="65" charset="-120"/>
                <a:cs typeface="華康儷楷書" panose="03000509000000000000" pitchFamily="65" charset="-120"/>
              </a:rPr>
              <a:t>應</a:t>
            </a:r>
            <a:r>
              <a:rPr lang="zh-TW" altLang="zh-TW" sz="1600" b="1" kern="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選擇</a:t>
            </a:r>
            <a:r>
              <a:rPr lang="en-US" altLang="zh-TW" sz="1600" b="1" kern="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zh-TW" sz="1600" b="1" kern="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項對加分最有利之證明文件</a:t>
            </a:r>
            <a:r>
              <a:rPr lang="zh-TW" altLang="zh-TW" sz="1600" kern="0" dirty="0">
                <a:latin typeface="華康儷楷書" panose="03000509000000000000" pitchFamily="65" charset="-120"/>
                <a:ea typeface="華康儷楷書" panose="03000509000000000000" pitchFamily="65" charset="-120"/>
                <a:cs typeface="華康儷楷書" panose="03000509000000000000" pitchFamily="65" charset="-120"/>
              </a:rPr>
              <a:t>，作為甄選原始總分加分依據</a:t>
            </a:r>
            <a:endParaRPr lang="en-US" altLang="zh-TW" sz="1600" kern="0" dirty="0">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en-US" sz="1600" b="1" dirty="0">
                <a:latin typeface="華康儷楷書" panose="03000509000000000000" pitchFamily="65" charset="-120"/>
                <a:ea typeface="華康儷楷書" panose="03000509000000000000" pitchFamily="65" charset="-120"/>
                <a:cs typeface="華康儷楷書" panose="03000509000000000000" pitchFamily="65" charset="-120"/>
              </a:rPr>
              <a:t>證照或得獎加分</a:t>
            </a:r>
            <a:r>
              <a:rPr lang="zh-TW" altLang="en-US" sz="1600" dirty="0">
                <a:latin typeface="華康儷楷書" panose="03000509000000000000" pitchFamily="65" charset="-120"/>
                <a:ea typeface="華康儷楷書" panose="03000509000000000000" pitchFamily="65" charset="-120"/>
                <a:cs typeface="華康儷楷書" panose="03000509000000000000" pitchFamily="65" charset="-120"/>
              </a:rPr>
              <a:t>證明檔案大小以</a:t>
            </a:r>
            <a:r>
              <a:rPr lang="en-US" altLang="zh-TW" sz="1600" b="1" dirty="0">
                <a:latin typeface="華康儷楷書" panose="03000509000000000000" pitchFamily="65" charset="-120"/>
                <a:ea typeface="華康儷楷書" panose="03000509000000000000" pitchFamily="65" charset="-120"/>
                <a:cs typeface="華康儷楷書" panose="03000509000000000000" pitchFamily="65" charset="-120"/>
              </a:rPr>
              <a:t>4MB</a:t>
            </a:r>
            <a:r>
              <a:rPr lang="zh-TW" altLang="en-US" sz="1600" dirty="0">
                <a:latin typeface="華康儷楷書" panose="03000509000000000000" pitchFamily="65" charset="-120"/>
                <a:ea typeface="華康儷楷書" panose="03000509000000000000" pitchFamily="65" charset="-120"/>
                <a:cs typeface="華康儷楷書" panose="03000509000000000000" pitchFamily="65" charset="-120"/>
              </a:rPr>
              <a:t>為原則，且</a:t>
            </a:r>
            <a:r>
              <a:rPr lang="zh-TW" altLang="en-US" sz="16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上傳之檔案頁數僅以</a:t>
            </a:r>
            <a:r>
              <a:rPr lang="en-US" altLang="zh-TW" sz="16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sz="16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頁為限</a:t>
            </a:r>
            <a:endParaRPr lang="en-US" altLang="zh-TW" sz="16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en-US"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未依規定期限及方式完成網路上傳者，不予計分</a:t>
            </a:r>
            <a:endParaRPr lang="en-US" altLang="zh-TW"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en-US" sz="1600" dirty="0">
                <a:latin typeface="華康儷楷書" panose="03000509000000000000" pitchFamily="65" charset="-120"/>
                <a:ea typeface="華康儷楷書" panose="03000509000000000000" pitchFamily="65" charset="-120"/>
                <a:cs typeface="華康儷楷書" panose="03000509000000000000" pitchFamily="65" charset="-120"/>
              </a:rPr>
              <a:t>如無持有可採認證照或得獎加分證明者，可免上傳</a:t>
            </a:r>
          </a:p>
          <a:p>
            <a:pPr marL="342900" indent="-342900">
              <a:lnSpc>
                <a:spcPct val="115000"/>
              </a:lnSpc>
              <a:buFont typeface="+mj-lt"/>
              <a:buAutoNum type="arabicPeriod"/>
            </a:pPr>
            <a:endParaRPr lang="en-US" altLang="zh-TW" sz="1600" kern="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8" name="矩形 7"/>
          <p:cNvSpPr/>
          <p:nvPr/>
        </p:nvSpPr>
        <p:spPr>
          <a:xfrm>
            <a:off x="995219" y="3193173"/>
            <a:ext cx="3661153" cy="348813"/>
          </a:xfrm>
          <a:prstGeom prst="rect">
            <a:avLst/>
          </a:prstGeom>
        </p:spPr>
        <p:txBody>
          <a:bodyPr wrap="square">
            <a:spAutoFit/>
          </a:bodyPr>
          <a:lstStyle/>
          <a:p>
            <a:pPr marL="295275" indent="-295275" algn="just">
              <a:lnSpc>
                <a:spcPts val="2000"/>
              </a:lnSpc>
              <a:tabLst>
                <a:tab pos="295275" algn="l"/>
                <a:tab pos="304800" algn="l"/>
              </a:tabLst>
            </a:pPr>
            <a:r>
              <a:rPr lang="zh-TW" altLang="zh-TW" sz="1200" kern="0" dirty="0">
                <a:latin typeface="華康儷楷書" panose="03000509000000000000" pitchFamily="65" charset="-120"/>
                <a:ea typeface="華康儷楷書" panose="03000509000000000000" pitchFamily="65" charset="-120"/>
              </a:rPr>
              <a:t>競賽類別優勝名次及證照等級優待加分標準表</a:t>
            </a:r>
          </a:p>
        </p:txBody>
      </p:sp>
      <p:sp>
        <p:nvSpPr>
          <p:cNvPr id="9" name="流程圖: 換頁接點 8"/>
          <p:cNvSpPr/>
          <p:nvPr/>
        </p:nvSpPr>
        <p:spPr>
          <a:xfrm>
            <a:off x="1125434" y="2732846"/>
            <a:ext cx="360040" cy="394387"/>
          </a:xfrm>
          <a:prstGeom prst="flowChartOffpage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mn-ea"/>
            </a:endParaRPr>
          </a:p>
        </p:txBody>
      </p:sp>
      <p:sp>
        <p:nvSpPr>
          <p:cNvPr id="10" name="流程圖: 換頁接點 9"/>
          <p:cNvSpPr/>
          <p:nvPr/>
        </p:nvSpPr>
        <p:spPr>
          <a:xfrm>
            <a:off x="6223604" y="2755355"/>
            <a:ext cx="360040" cy="394387"/>
          </a:xfrm>
          <a:prstGeom prst="flowChartOffpage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n-ea"/>
            </a:endParaRPr>
          </a:p>
        </p:txBody>
      </p:sp>
      <p:sp>
        <p:nvSpPr>
          <p:cNvPr id="11" name="矩形 10"/>
          <p:cNvSpPr/>
          <p:nvPr/>
        </p:nvSpPr>
        <p:spPr>
          <a:xfrm>
            <a:off x="1499298" y="2724286"/>
            <a:ext cx="2146742" cy="369332"/>
          </a:xfrm>
          <a:prstGeom prst="rect">
            <a:avLst/>
          </a:prstGeom>
          <a:solidFill>
            <a:schemeClr val="accent4">
              <a:lumMod val="20000"/>
              <a:lumOff val="80000"/>
            </a:schemeClr>
          </a:solidFill>
          <a:ln>
            <a:noFill/>
          </a:ln>
        </p:spPr>
        <p:txBody>
          <a:bodyPr wrap="none">
            <a:spAutoFit/>
          </a:bodyPr>
          <a:lstStyle/>
          <a:p>
            <a:pPr algn="ct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招生簡章第</a:t>
            </a: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31-32</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頁</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2" name="矩形 11"/>
          <p:cNvSpPr/>
          <p:nvPr/>
        </p:nvSpPr>
        <p:spPr>
          <a:xfrm>
            <a:off x="6603812" y="2747642"/>
            <a:ext cx="2146742" cy="369332"/>
          </a:xfrm>
          <a:prstGeom prst="rect">
            <a:avLst/>
          </a:prstGeom>
          <a:solidFill>
            <a:schemeClr val="accent4">
              <a:lumMod val="20000"/>
              <a:lumOff val="80000"/>
            </a:schemeClr>
          </a:solidFill>
          <a:ln>
            <a:noFill/>
          </a:ln>
        </p:spPr>
        <p:txBody>
          <a:bodyPr wrap="none">
            <a:spAutoFit/>
          </a:bodyPr>
          <a:lstStyle/>
          <a:p>
            <a:pPr algn="ct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招生簡章第</a:t>
            </a:r>
            <a:r>
              <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42-56</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頁</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20" name="六角星形 19"/>
          <p:cNvSpPr/>
          <p:nvPr/>
        </p:nvSpPr>
        <p:spPr>
          <a:xfrm>
            <a:off x="927463" y="739648"/>
            <a:ext cx="352921" cy="360040"/>
          </a:xfrm>
          <a:prstGeom prst="star6">
            <a:avLst/>
          </a:prstGeom>
          <a:solidFill>
            <a:srgbClr val="FFFF00"/>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投影片編號版面配置區 2"/>
          <p:cNvSpPr>
            <a:spLocks noGrp="1"/>
          </p:cNvSpPr>
          <p:nvPr>
            <p:ph type="sldNum" sz="quarter" idx="12"/>
          </p:nvPr>
        </p:nvSpPr>
        <p:spPr/>
        <p:txBody>
          <a:bodyPr/>
          <a:lstStyle/>
          <a:p>
            <a:pPr>
              <a:defRPr/>
            </a:pPr>
            <a:fld id="{0425DD0F-D833-4500-8224-585EDAC39332}" type="slidenum">
              <a:rPr lang="zh-TW" altLang="en-US" smtClean="0"/>
              <a:pPr>
                <a:defRPr/>
              </a:pPr>
              <a:t>56</a:t>
            </a:fld>
            <a:endParaRPr lang="en-US" altLang="zh-TW"/>
          </a:p>
        </p:txBody>
      </p:sp>
      <p:pic>
        <p:nvPicPr>
          <p:cNvPr id="4" name="圖片 3"/>
          <p:cNvPicPr>
            <a:picLocks noChangeAspect="1"/>
          </p:cNvPicPr>
          <p:nvPr/>
        </p:nvPicPr>
        <p:blipFill rotWithShape="1">
          <a:blip r:embed="rId3"/>
          <a:srcRect b="3737"/>
          <a:stretch/>
        </p:blipFill>
        <p:spPr>
          <a:xfrm>
            <a:off x="927462" y="3514994"/>
            <a:ext cx="5078871" cy="3343006"/>
          </a:xfrm>
          <a:prstGeom prst="rect">
            <a:avLst/>
          </a:prstGeom>
        </p:spPr>
      </p:pic>
      <p:pic>
        <p:nvPicPr>
          <p:cNvPr id="13" name="圖片 12"/>
          <p:cNvPicPr>
            <a:picLocks noChangeAspect="1"/>
          </p:cNvPicPr>
          <p:nvPr/>
        </p:nvPicPr>
        <p:blipFill rotWithShape="1">
          <a:blip r:embed="rId4"/>
          <a:srcRect t="2790" b="3131"/>
          <a:stretch/>
        </p:blipFill>
        <p:spPr>
          <a:xfrm>
            <a:off x="6208314" y="3476046"/>
            <a:ext cx="5180277" cy="3353552"/>
          </a:xfrm>
          <a:prstGeom prst="rect">
            <a:avLst/>
          </a:prstGeom>
        </p:spPr>
      </p:pic>
      <p:sp>
        <p:nvSpPr>
          <p:cNvPr id="16" name="標題 1">
            <a:extLst>
              <a:ext uri="{FF2B5EF4-FFF2-40B4-BE49-F238E27FC236}">
                <a16:creationId xmlns:a16="http://schemas.microsoft.com/office/drawing/2014/main" id="{F544BEF1-1498-4B55-BC49-4EEDE5D2913C}"/>
              </a:ext>
            </a:extLst>
          </p:cNvPr>
          <p:cNvSpPr txBox="1">
            <a:spLocks/>
          </p:cNvSpPr>
          <p:nvPr/>
        </p:nvSpPr>
        <p:spPr bwMode="auto">
          <a:xfrm>
            <a:off x="0" y="77592"/>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證照或得獎加分</a:t>
            </a:r>
          </a:p>
        </p:txBody>
      </p:sp>
    </p:spTree>
    <p:extLst>
      <p:ext uri="{BB962C8B-B14F-4D97-AF65-F5344CB8AC3E}">
        <p14:creationId xmlns:p14="http://schemas.microsoft.com/office/powerpoint/2010/main" val="20663558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FA554A96-E03A-4C5B-A695-DBFBEB9C1C64}"/>
              </a:ext>
            </a:extLst>
          </p:cNvPr>
          <p:cNvSpPr txBox="1">
            <a:spLocks/>
          </p:cNvSpPr>
          <p:nvPr/>
        </p:nvSpPr>
        <p:spPr bwMode="auto">
          <a:xfrm>
            <a:off x="0" y="67200"/>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證照或得獎加分</a:t>
            </a:r>
          </a:p>
        </p:txBody>
      </p:sp>
      <p:graphicFrame>
        <p:nvGraphicFramePr>
          <p:cNvPr id="2" name="表格 1"/>
          <p:cNvGraphicFramePr>
            <a:graphicFrameLocks noGrp="1"/>
          </p:cNvGraphicFramePr>
          <p:nvPr>
            <p:extLst>
              <p:ext uri="{D42A27DB-BD31-4B8C-83A1-F6EECF244321}">
                <p14:modId xmlns:p14="http://schemas.microsoft.com/office/powerpoint/2010/main" val="614741512"/>
              </p:ext>
            </p:extLst>
          </p:nvPr>
        </p:nvGraphicFramePr>
        <p:xfrm>
          <a:off x="1086930" y="717866"/>
          <a:ext cx="10239553" cy="6137340"/>
        </p:xfrm>
        <a:graphic>
          <a:graphicData uri="http://schemas.openxmlformats.org/drawingml/2006/table">
            <a:tbl>
              <a:tblPr>
                <a:tableStyleId>{5C22544A-7EE6-4342-B048-85BDC9FD1C3A}</a:tableStyleId>
              </a:tblPr>
              <a:tblGrid>
                <a:gridCol w="405440">
                  <a:extLst>
                    <a:ext uri="{9D8B030D-6E8A-4147-A177-3AD203B41FA5}">
                      <a16:colId xmlns:a16="http://schemas.microsoft.com/office/drawing/2014/main" val="956862664"/>
                    </a:ext>
                  </a:extLst>
                </a:gridCol>
                <a:gridCol w="3812875">
                  <a:extLst>
                    <a:ext uri="{9D8B030D-6E8A-4147-A177-3AD203B41FA5}">
                      <a16:colId xmlns:a16="http://schemas.microsoft.com/office/drawing/2014/main" val="1981403247"/>
                    </a:ext>
                  </a:extLst>
                </a:gridCol>
                <a:gridCol w="2808153">
                  <a:extLst>
                    <a:ext uri="{9D8B030D-6E8A-4147-A177-3AD203B41FA5}">
                      <a16:colId xmlns:a16="http://schemas.microsoft.com/office/drawing/2014/main" val="2565035795"/>
                    </a:ext>
                  </a:extLst>
                </a:gridCol>
                <a:gridCol w="3213085">
                  <a:extLst>
                    <a:ext uri="{9D8B030D-6E8A-4147-A177-3AD203B41FA5}">
                      <a16:colId xmlns:a16="http://schemas.microsoft.com/office/drawing/2014/main" val="1242713582"/>
                    </a:ext>
                  </a:extLst>
                </a:gridCol>
              </a:tblGrid>
              <a:tr h="453031">
                <a:tc gridSpan="2">
                  <a:txBody>
                    <a:bodyPr/>
                    <a:lstStyle/>
                    <a:p>
                      <a:pPr algn="ctr">
                        <a:spcAft>
                          <a:spcPts val="0"/>
                        </a:spcAft>
                      </a:pPr>
                      <a:r>
                        <a:rPr lang="zh-TW" sz="1600" kern="0" baseline="0" dirty="0">
                          <a:effectLst/>
                          <a:latin typeface="Times New Roman" panose="02020603050405020304" pitchFamily="18" charset="0"/>
                          <a:ea typeface="華康儷楷書" panose="03000509000000000000" pitchFamily="65" charset="-120"/>
                        </a:rPr>
                        <a:t>競賽、證照名稱</a:t>
                      </a:r>
                      <a:endParaRPr lang="zh-TW" sz="16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hMerge="1">
                  <a:txBody>
                    <a:bodyPr/>
                    <a:lstStyle/>
                    <a:p>
                      <a:pPr algn="ctr">
                        <a:spcAft>
                          <a:spcPts val="0"/>
                        </a:spcAft>
                      </a:pPr>
                      <a:endParaRPr lang="zh-TW" sz="1600" kern="100" baseline="0" dirty="0">
                        <a:effectLst/>
                        <a:latin typeface="Times New Roman" panose="02020603050405020304" pitchFamily="18" charset="0"/>
                        <a:ea typeface="華康儷楷書" panose="03000509000000000000" pitchFamily="65" charset="-120"/>
                      </a:endParaRPr>
                    </a:p>
                  </a:txBody>
                  <a:tcPr/>
                </a:tc>
                <a:tc>
                  <a:txBody>
                    <a:bodyPr/>
                    <a:lstStyle/>
                    <a:p>
                      <a:pPr algn="ctr">
                        <a:spcAft>
                          <a:spcPts val="0"/>
                        </a:spcAft>
                      </a:pPr>
                      <a:r>
                        <a:rPr lang="zh-TW" sz="1600" kern="0" baseline="0" dirty="0">
                          <a:effectLst/>
                          <a:latin typeface="Times New Roman" panose="02020603050405020304" pitchFamily="18" charset="0"/>
                          <a:ea typeface="華康儷楷書" panose="03000509000000000000" pitchFamily="65" charset="-120"/>
                        </a:rPr>
                        <a:t>競賽優勝名次或證照等級</a:t>
                      </a:r>
                      <a:endParaRPr lang="zh-TW" sz="16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algn="ctr">
                        <a:spcAft>
                          <a:spcPts val="0"/>
                        </a:spcAft>
                      </a:pPr>
                      <a:r>
                        <a:rPr lang="zh-TW" sz="1600" kern="0" baseline="0" dirty="0">
                          <a:effectLst/>
                          <a:latin typeface="Times New Roman" panose="02020603050405020304" pitchFamily="18" charset="0"/>
                          <a:ea typeface="華康儷楷書" panose="03000509000000000000" pitchFamily="65" charset="-120"/>
                        </a:rPr>
                        <a:t>優待加分</a:t>
                      </a:r>
                      <a:r>
                        <a:rPr lang="zh-TW" sz="1600" kern="0" baseline="0" dirty="0" smtClean="0">
                          <a:effectLst/>
                          <a:latin typeface="Times New Roman" panose="02020603050405020304" pitchFamily="18" charset="0"/>
                          <a:ea typeface="華康儷楷書" panose="03000509000000000000" pitchFamily="65" charset="-120"/>
                        </a:rPr>
                        <a:t>百分比</a:t>
                      </a:r>
                      <a:endParaRPr lang="en-US" altLang="zh-TW" sz="1600" kern="0" baseline="0" dirty="0" smtClean="0">
                        <a:effectLst/>
                        <a:latin typeface="Times New Roman" panose="02020603050405020304" pitchFamily="18" charset="0"/>
                        <a:ea typeface="華康儷楷書" panose="03000509000000000000" pitchFamily="65" charset="-120"/>
                      </a:endParaRPr>
                    </a:p>
                    <a:p>
                      <a:pPr algn="ctr">
                        <a:spcAft>
                          <a:spcPts val="0"/>
                        </a:spcAft>
                      </a:pPr>
                      <a:r>
                        <a:rPr lang="zh-TW" altLang="en-US" sz="1600" kern="0" baseline="0" dirty="0" smtClean="0">
                          <a:effectLst/>
                          <a:latin typeface="Times New Roman" panose="02020603050405020304" pitchFamily="18" charset="0"/>
                          <a:ea typeface="華康儷楷書" panose="03000509000000000000" pitchFamily="65" charset="-120"/>
                        </a:rPr>
                        <a:t>（增加甄選原始總分）</a:t>
                      </a:r>
                      <a:endParaRPr lang="zh-TW" sz="16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900830182"/>
                  </a:ext>
                </a:extLst>
              </a:tr>
              <a:tr h="320040">
                <a:tc rowSpan="2" gridSpan="2">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國際技能競賽</a:t>
                      </a:r>
                      <a:endParaRPr lang="zh-TW" sz="1400" kern="100" baseline="0" dirty="0">
                        <a:effectLst/>
                        <a:latin typeface="Times New Roman" panose="02020603050405020304" pitchFamily="18" charset="0"/>
                        <a:ea typeface="華康儷楷書" panose="03000509000000000000" pitchFamily="65" charset="-120"/>
                      </a:endParaRPr>
                    </a:p>
                    <a:p>
                      <a:pPr algn="just">
                        <a:spcAft>
                          <a:spcPts val="0"/>
                        </a:spcAft>
                      </a:pPr>
                      <a:r>
                        <a:rPr lang="zh-TW" sz="1400" kern="0" baseline="0" dirty="0">
                          <a:effectLst/>
                          <a:latin typeface="Times New Roman" panose="02020603050405020304" pitchFamily="18" charset="0"/>
                          <a:ea typeface="華康儷楷書" panose="03000509000000000000" pitchFamily="65" charset="-120"/>
                        </a:rPr>
                        <a:t>國際展能節職業技能競賽</a:t>
                      </a:r>
                      <a:endParaRPr lang="zh-TW" sz="1400" kern="100" baseline="0" dirty="0">
                        <a:effectLst/>
                        <a:latin typeface="Times New Roman" panose="02020603050405020304" pitchFamily="18" charset="0"/>
                        <a:ea typeface="華康儷楷書" panose="03000509000000000000" pitchFamily="65" charset="-120"/>
                      </a:endParaRPr>
                    </a:p>
                    <a:p>
                      <a:pPr algn="just">
                        <a:spcAft>
                          <a:spcPts val="0"/>
                        </a:spcAft>
                      </a:pPr>
                      <a:r>
                        <a:rPr lang="zh-TW" sz="1400" kern="0" baseline="0" dirty="0">
                          <a:effectLst/>
                          <a:latin typeface="Times New Roman" panose="02020603050405020304" pitchFamily="18" charset="0"/>
                          <a:ea typeface="華康儷楷書" panose="03000509000000000000" pitchFamily="65" charset="-120"/>
                        </a:rPr>
                        <a:t>國際科技展覽</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hMerge="1">
                  <a:txBody>
                    <a:bodyPr/>
                    <a:lstStyle/>
                    <a:p>
                      <a:pPr algn="just">
                        <a:spcAft>
                          <a:spcPts val="0"/>
                        </a:spcAft>
                      </a:pPr>
                      <a:endParaRPr lang="zh-TW" sz="1400" kern="100" baseline="0" dirty="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第</a:t>
                      </a:r>
                      <a:r>
                        <a:rPr lang="en-US" sz="1400" kern="0" baseline="0" dirty="0">
                          <a:effectLst/>
                          <a:latin typeface="Times New Roman" panose="02020603050405020304" pitchFamily="18" charset="0"/>
                          <a:ea typeface="華康儷楷書" panose="03000509000000000000" pitchFamily="65" charset="-120"/>
                        </a:rPr>
                        <a:t>1~3</a:t>
                      </a:r>
                      <a:r>
                        <a:rPr lang="zh-TW" sz="1400" kern="0" baseline="0" dirty="0">
                          <a:effectLst/>
                          <a:latin typeface="Times New Roman" panose="02020603050405020304" pitchFamily="18" charset="0"/>
                          <a:ea typeface="華康儷楷書" panose="03000509000000000000" pitchFamily="65" charset="-120"/>
                        </a:rPr>
                        <a:t>名</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dirty="0" smtClean="0">
                          <a:effectLst/>
                          <a:latin typeface="Times New Roman" panose="02020603050405020304" pitchFamily="18" charset="0"/>
                          <a:ea typeface="華康儷楷書" panose="03000509000000000000" pitchFamily="65" charset="-120"/>
                        </a:rPr>
                        <a:t>40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89419463"/>
                  </a:ext>
                </a:extLst>
              </a:tr>
              <a:tr h="320040">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優勝</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dirty="0" smtClean="0">
                          <a:effectLst/>
                          <a:latin typeface="Times New Roman" panose="02020603050405020304" pitchFamily="18" charset="0"/>
                          <a:ea typeface="華康儷楷書" panose="03000509000000000000" pitchFamily="65" charset="-120"/>
                        </a:rPr>
                        <a:t>35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65448096"/>
                  </a:ext>
                </a:extLst>
              </a:tr>
              <a:tr h="198201">
                <a:tc gridSpan="2">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國際技能</a:t>
                      </a:r>
                      <a:r>
                        <a:rPr lang="zh-TW" sz="1400" kern="0" baseline="0" dirty="0" smtClean="0">
                          <a:effectLst/>
                          <a:latin typeface="Times New Roman" panose="02020603050405020304" pitchFamily="18" charset="0"/>
                          <a:ea typeface="華康儷楷書" panose="03000509000000000000" pitchFamily="65" charset="-120"/>
                        </a:rPr>
                        <a:t>競賽</a:t>
                      </a:r>
                      <a:r>
                        <a:rPr lang="zh-TW" altLang="en-US" sz="1400" kern="0" baseline="0" dirty="0" smtClean="0">
                          <a:effectLst/>
                          <a:latin typeface="Times New Roman" panose="02020603050405020304" pitchFamily="18" charset="0"/>
                          <a:ea typeface="華康儷楷書" panose="03000509000000000000" pitchFamily="65" charset="-120"/>
                        </a:rPr>
                        <a:t>、</a:t>
                      </a:r>
                      <a:r>
                        <a:rPr lang="zh-TW" sz="1400" kern="0" baseline="0" dirty="0" smtClean="0">
                          <a:effectLst/>
                          <a:latin typeface="Times New Roman" panose="02020603050405020304" pitchFamily="18" charset="0"/>
                          <a:ea typeface="華康儷楷書" panose="03000509000000000000" pitchFamily="65" charset="-120"/>
                        </a:rPr>
                        <a:t>國際</a:t>
                      </a:r>
                      <a:r>
                        <a:rPr lang="zh-TW" sz="1400" kern="0" baseline="0" dirty="0">
                          <a:effectLst/>
                          <a:latin typeface="Times New Roman" panose="02020603050405020304" pitchFamily="18" charset="0"/>
                          <a:ea typeface="華康儷楷書" panose="03000509000000000000" pitchFamily="65" charset="-120"/>
                        </a:rPr>
                        <a:t>展能節職業技能競賽</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正</a:t>
                      </a:r>
                      <a:r>
                        <a:rPr lang="en-US" sz="1400" kern="0" baseline="0">
                          <a:effectLst/>
                          <a:latin typeface="Times New Roman" panose="02020603050405020304" pitchFamily="18" charset="0"/>
                          <a:ea typeface="華康儷楷書" panose="03000509000000000000" pitchFamily="65" charset="-120"/>
                        </a:rPr>
                        <a:t>(</a:t>
                      </a:r>
                      <a:r>
                        <a:rPr lang="zh-TW" sz="1400" kern="0" baseline="0">
                          <a:effectLst/>
                          <a:latin typeface="Times New Roman" panose="02020603050405020304" pitchFamily="18" charset="0"/>
                          <a:ea typeface="華康儷楷書" panose="03000509000000000000" pitchFamily="65" charset="-120"/>
                        </a:rPr>
                        <a:t>備</a:t>
                      </a:r>
                      <a:r>
                        <a:rPr lang="en-US" sz="1400" kern="0" baseline="0">
                          <a:effectLst/>
                          <a:latin typeface="Times New Roman" panose="02020603050405020304" pitchFamily="18" charset="0"/>
                          <a:ea typeface="華康儷楷書" panose="03000509000000000000" pitchFamily="65" charset="-120"/>
                        </a:rPr>
                        <a:t>)</a:t>
                      </a:r>
                      <a:r>
                        <a:rPr lang="zh-TW" sz="1400" kern="0" baseline="0">
                          <a:effectLst/>
                          <a:latin typeface="Times New Roman" panose="02020603050405020304" pitchFamily="18" charset="0"/>
                          <a:ea typeface="華康儷楷書" panose="03000509000000000000" pitchFamily="65" charset="-120"/>
                        </a:rPr>
                        <a:t>取國手</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35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39932808"/>
                  </a:ext>
                </a:extLst>
              </a:tr>
              <a:tr h="198201">
                <a:tc rowSpan="4" gridSpan="2">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全國技能競賽</a:t>
                      </a:r>
                      <a:endParaRPr lang="zh-TW" sz="1400" kern="100" baseline="0" dirty="0">
                        <a:effectLst/>
                        <a:latin typeface="Times New Roman" panose="02020603050405020304" pitchFamily="18" charset="0"/>
                        <a:ea typeface="華康儷楷書" panose="03000509000000000000" pitchFamily="65" charset="-120"/>
                      </a:endParaRPr>
                    </a:p>
                    <a:p>
                      <a:pPr algn="just">
                        <a:spcAft>
                          <a:spcPts val="0"/>
                        </a:spcAft>
                      </a:pPr>
                      <a:r>
                        <a:rPr lang="zh-TW" sz="1400" kern="0" baseline="0" dirty="0">
                          <a:effectLst/>
                          <a:latin typeface="Times New Roman" panose="02020603050405020304" pitchFamily="18" charset="0"/>
                          <a:ea typeface="華康儷楷書" panose="03000509000000000000" pitchFamily="65" charset="-120"/>
                        </a:rPr>
                        <a:t>全國身心障礙者技能競賽</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4"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1</a:t>
                      </a:r>
                      <a:r>
                        <a:rPr lang="zh-TW" sz="1400" kern="0" baseline="0">
                          <a:effectLst/>
                          <a:latin typeface="Times New Roman" panose="02020603050405020304" pitchFamily="18" charset="0"/>
                          <a:ea typeface="華康儷楷書" panose="03000509000000000000" pitchFamily="65" charset="-120"/>
                        </a:rPr>
                        <a:t>名</a:t>
                      </a:r>
                      <a:r>
                        <a:rPr lang="en-US" sz="1400" kern="0" baseline="0">
                          <a:effectLst/>
                          <a:latin typeface="Times New Roman" panose="02020603050405020304" pitchFamily="18" charset="0"/>
                          <a:ea typeface="華康儷楷書" panose="03000509000000000000" pitchFamily="65" charset="-120"/>
                        </a:rPr>
                        <a:t>(</a:t>
                      </a:r>
                      <a:r>
                        <a:rPr lang="zh-TW" sz="1400" kern="0" baseline="0">
                          <a:effectLst/>
                          <a:latin typeface="Times New Roman" panose="02020603050405020304" pitchFamily="18" charset="0"/>
                          <a:ea typeface="華康儷楷書" panose="03000509000000000000" pitchFamily="65" charset="-120"/>
                        </a:rPr>
                        <a:t>金牌</a:t>
                      </a:r>
                      <a:r>
                        <a:rPr lang="en-US" sz="1400" kern="0" baseline="0">
                          <a:effectLst/>
                          <a:latin typeface="Times New Roman" panose="02020603050405020304" pitchFamily="18" charset="0"/>
                          <a:ea typeface="華康儷楷書" panose="03000509000000000000" pitchFamily="65" charset="-120"/>
                        </a:rPr>
                        <a:t>)</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35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36816519"/>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2</a:t>
                      </a:r>
                      <a:r>
                        <a:rPr lang="zh-TW" sz="1400" kern="0" baseline="0">
                          <a:effectLst/>
                          <a:latin typeface="Times New Roman" panose="02020603050405020304" pitchFamily="18" charset="0"/>
                          <a:ea typeface="華康儷楷書" panose="03000509000000000000" pitchFamily="65" charset="-120"/>
                        </a:rPr>
                        <a:t>名</a:t>
                      </a:r>
                      <a:r>
                        <a:rPr lang="en-US" sz="1400" kern="0" baseline="0">
                          <a:effectLst/>
                          <a:latin typeface="Times New Roman" panose="02020603050405020304" pitchFamily="18" charset="0"/>
                          <a:ea typeface="華康儷楷書" panose="03000509000000000000" pitchFamily="65" charset="-120"/>
                        </a:rPr>
                        <a:t>(</a:t>
                      </a:r>
                      <a:r>
                        <a:rPr lang="zh-TW" sz="1400" kern="0" baseline="0">
                          <a:effectLst/>
                          <a:latin typeface="Times New Roman" panose="02020603050405020304" pitchFamily="18" charset="0"/>
                          <a:ea typeface="華康儷楷書" panose="03000509000000000000" pitchFamily="65" charset="-120"/>
                        </a:rPr>
                        <a:t>銀牌</a:t>
                      </a:r>
                      <a:r>
                        <a:rPr lang="en-US" sz="1400" kern="0" baseline="0">
                          <a:effectLst/>
                          <a:latin typeface="Times New Roman" panose="02020603050405020304" pitchFamily="18" charset="0"/>
                          <a:ea typeface="華康儷楷書" panose="03000509000000000000" pitchFamily="65" charset="-120"/>
                        </a:rPr>
                        <a:t>)</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30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9508965"/>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3</a:t>
                      </a:r>
                      <a:r>
                        <a:rPr lang="zh-TW" sz="1400" kern="0" baseline="0">
                          <a:effectLst/>
                          <a:latin typeface="Times New Roman" panose="02020603050405020304" pitchFamily="18" charset="0"/>
                          <a:ea typeface="華康儷楷書" panose="03000509000000000000" pitchFamily="65" charset="-120"/>
                        </a:rPr>
                        <a:t>名</a:t>
                      </a:r>
                      <a:r>
                        <a:rPr lang="en-US" sz="1400" kern="0" baseline="0">
                          <a:effectLst/>
                          <a:latin typeface="Times New Roman" panose="02020603050405020304" pitchFamily="18" charset="0"/>
                          <a:ea typeface="華康儷楷書" panose="03000509000000000000" pitchFamily="65" charset="-120"/>
                        </a:rPr>
                        <a:t>(</a:t>
                      </a:r>
                      <a:r>
                        <a:rPr lang="zh-TW" sz="1400" kern="0" baseline="0">
                          <a:effectLst/>
                          <a:latin typeface="Times New Roman" panose="02020603050405020304" pitchFamily="18" charset="0"/>
                          <a:ea typeface="華康儷楷書" panose="03000509000000000000" pitchFamily="65" charset="-120"/>
                        </a:rPr>
                        <a:t>銅牌</a:t>
                      </a:r>
                      <a:r>
                        <a:rPr lang="en-US" sz="1400" kern="0" baseline="0">
                          <a:effectLst/>
                          <a:latin typeface="Times New Roman" panose="02020603050405020304" pitchFamily="18" charset="0"/>
                          <a:ea typeface="華康儷楷書" panose="03000509000000000000" pitchFamily="65" charset="-120"/>
                        </a:rPr>
                        <a:t>)</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25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56031230"/>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4</a:t>
                      </a:r>
                      <a:r>
                        <a:rPr lang="zh-TW" sz="1400" kern="0" baseline="0">
                          <a:effectLst/>
                          <a:latin typeface="Times New Roman" panose="02020603050405020304" pitchFamily="18" charset="0"/>
                          <a:ea typeface="華康儷楷書" panose="03000509000000000000" pitchFamily="65" charset="-120"/>
                        </a:rPr>
                        <a:t>、</a:t>
                      </a:r>
                      <a:r>
                        <a:rPr lang="en-US" sz="1400" kern="0" baseline="0">
                          <a:effectLst/>
                          <a:latin typeface="Times New Roman" panose="02020603050405020304" pitchFamily="18" charset="0"/>
                          <a:ea typeface="華康儷楷書" panose="03000509000000000000" pitchFamily="65" charset="-120"/>
                        </a:rPr>
                        <a:t>5</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23</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59437270"/>
                  </a:ext>
                </a:extLst>
              </a:tr>
              <a:tr h="198201">
                <a:tc rowSpan="6" gridSpan="2">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全國高級中等學校技藝競賽</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6"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1~3</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25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92215104"/>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4~8</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dirty="0" smtClean="0">
                          <a:effectLst/>
                          <a:latin typeface="Times New Roman" panose="02020603050405020304" pitchFamily="18" charset="0"/>
                          <a:ea typeface="華康儷楷書" panose="03000509000000000000" pitchFamily="65" charset="-120"/>
                        </a:rPr>
                        <a:t>20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787884"/>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9~13</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15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4410951"/>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14~23</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10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77759231"/>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24~50</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2018379"/>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第</a:t>
                      </a:r>
                      <a:r>
                        <a:rPr lang="en-US" sz="1400" kern="0" baseline="0" dirty="0">
                          <a:effectLst/>
                          <a:latin typeface="Times New Roman" panose="02020603050405020304" pitchFamily="18" charset="0"/>
                          <a:ea typeface="華康儷楷書" panose="03000509000000000000" pitchFamily="65" charset="-120"/>
                        </a:rPr>
                        <a:t>51~76</a:t>
                      </a:r>
                      <a:r>
                        <a:rPr lang="zh-TW" sz="1400" kern="0" baseline="0" dirty="0">
                          <a:effectLst/>
                          <a:latin typeface="Times New Roman" panose="02020603050405020304" pitchFamily="18" charset="0"/>
                          <a:ea typeface="華康儷楷書" panose="03000509000000000000" pitchFamily="65" charset="-120"/>
                        </a:rPr>
                        <a:t>名</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3</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5973596"/>
                  </a:ext>
                </a:extLst>
              </a:tr>
              <a:tr h="198201">
                <a:tc rowSpan="3" gridSpan="2">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全國中小學科學展覽會</a:t>
                      </a:r>
                      <a:endParaRPr lang="zh-TW" sz="1400" kern="100" baseline="0">
                        <a:effectLst/>
                        <a:latin typeface="Times New Roman" panose="02020603050405020304" pitchFamily="18" charset="0"/>
                        <a:ea typeface="華康儷楷書" panose="03000509000000000000" pitchFamily="65" charset="-120"/>
                      </a:endParaRPr>
                    </a:p>
                    <a:p>
                      <a:pPr algn="just">
                        <a:spcAft>
                          <a:spcPts val="0"/>
                        </a:spcAft>
                      </a:pPr>
                      <a:r>
                        <a:rPr lang="zh-TW" sz="1400" kern="0" baseline="0">
                          <a:effectLst/>
                          <a:latin typeface="Times New Roman" panose="02020603050405020304" pitchFamily="18" charset="0"/>
                          <a:ea typeface="華康儷楷書" panose="03000509000000000000" pitchFamily="65" charset="-120"/>
                        </a:rPr>
                        <a:t>臺灣國際科學展覽會</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3"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1</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dirty="0" smtClean="0">
                          <a:effectLst/>
                          <a:latin typeface="Times New Roman" panose="02020603050405020304" pitchFamily="18" charset="0"/>
                          <a:ea typeface="華康儷楷書" panose="03000509000000000000" pitchFamily="65" charset="-120"/>
                        </a:rPr>
                        <a:t>20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5897728"/>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2</a:t>
                      </a:r>
                      <a:r>
                        <a:rPr lang="zh-TW" sz="1400" kern="0" baseline="0">
                          <a:effectLst/>
                          <a:latin typeface="Times New Roman" panose="02020603050405020304" pitchFamily="18" charset="0"/>
                          <a:ea typeface="華康儷楷書" panose="03000509000000000000" pitchFamily="65" charset="-120"/>
                        </a:rPr>
                        <a:t>、</a:t>
                      </a:r>
                      <a:r>
                        <a:rPr lang="en-US" sz="1400" kern="0" baseline="0">
                          <a:effectLst/>
                          <a:latin typeface="Times New Roman" panose="02020603050405020304" pitchFamily="18" charset="0"/>
                          <a:ea typeface="華康儷楷書" panose="03000509000000000000" pitchFamily="65" charset="-120"/>
                        </a:rPr>
                        <a:t>3</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15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252463"/>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佳作</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10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3372597"/>
                  </a:ext>
                </a:extLst>
              </a:tr>
              <a:tr h="198201">
                <a:tc rowSpan="2" gridSpan="2">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中央各級機關或直轄市</a:t>
                      </a:r>
                      <a:r>
                        <a:rPr lang="zh-TW" sz="1400" kern="0" baseline="0" dirty="0" smtClean="0">
                          <a:effectLst/>
                          <a:latin typeface="Times New Roman" panose="02020603050405020304" pitchFamily="18" charset="0"/>
                          <a:ea typeface="華康儷楷書" panose="03000509000000000000" pitchFamily="65" charset="-120"/>
                        </a:rPr>
                        <a:t>政府</a:t>
                      </a:r>
                      <a:endParaRPr lang="en-US" altLang="zh-TW" sz="1400" kern="0" baseline="0" dirty="0" smtClean="0">
                        <a:effectLst/>
                        <a:latin typeface="Times New Roman" panose="02020603050405020304" pitchFamily="18" charset="0"/>
                        <a:ea typeface="華康儷楷書" panose="03000509000000000000" pitchFamily="65" charset="-120"/>
                      </a:endParaRPr>
                    </a:p>
                    <a:p>
                      <a:pPr algn="just">
                        <a:spcAft>
                          <a:spcPts val="0"/>
                        </a:spcAft>
                      </a:pPr>
                      <a:r>
                        <a:rPr lang="zh-TW" sz="1400" kern="0" baseline="0" dirty="0" smtClean="0">
                          <a:effectLst/>
                          <a:latin typeface="Times New Roman" panose="02020603050405020304" pitchFamily="18" charset="0"/>
                          <a:ea typeface="華康儷楷書" panose="03000509000000000000" pitchFamily="65" charset="-120"/>
                        </a:rPr>
                        <a:t>主辦</a:t>
                      </a:r>
                      <a:r>
                        <a:rPr lang="zh-TW" sz="1400" kern="0" baseline="0" dirty="0">
                          <a:effectLst/>
                          <a:latin typeface="Times New Roman" panose="02020603050405020304" pitchFamily="18" charset="0"/>
                          <a:ea typeface="華康儷楷書" panose="03000509000000000000" pitchFamily="65" charset="-120"/>
                        </a:rPr>
                        <a:t>之各項技藝技能競賽</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第</a:t>
                      </a:r>
                      <a:r>
                        <a:rPr lang="en-US" sz="1400" kern="0" baseline="0">
                          <a:effectLst/>
                          <a:latin typeface="Times New Roman" panose="02020603050405020304" pitchFamily="18" charset="0"/>
                          <a:ea typeface="華康儷楷書" panose="03000509000000000000" pitchFamily="65" charset="-120"/>
                        </a:rPr>
                        <a:t>1~3</a:t>
                      </a:r>
                      <a:r>
                        <a:rPr lang="zh-TW" sz="1400" kern="0" baseline="0">
                          <a:effectLst/>
                          <a:latin typeface="Times New Roman" panose="02020603050405020304" pitchFamily="18" charset="0"/>
                          <a:ea typeface="華康儷楷書" panose="03000509000000000000" pitchFamily="65" charset="-120"/>
                        </a:rPr>
                        <a:t>名</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15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42323581"/>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其餘得獎者</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10</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66720965"/>
                  </a:ext>
                </a:extLst>
              </a:tr>
              <a:tr h="198201">
                <a:tc rowSpan="3" gridSpan="2">
                  <a:txBody>
                    <a:bodyPr/>
                    <a:lstStyle/>
                    <a:p>
                      <a:pPr algn="just">
                        <a:spcAft>
                          <a:spcPts val="0"/>
                        </a:spcAft>
                      </a:pPr>
                      <a:r>
                        <a:rPr lang="zh-TW" sz="1400" kern="0" baseline="0" dirty="0">
                          <a:effectLst/>
                          <a:latin typeface="Times New Roman" panose="02020603050405020304" pitchFamily="18" charset="0"/>
                          <a:ea typeface="華康儷楷書" panose="03000509000000000000" pitchFamily="65" charset="-120"/>
                        </a:rPr>
                        <a:t>領有技術士證者</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3" h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甲級技術士證</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25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23729272"/>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乙級技術士證</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smtClean="0">
                          <a:effectLst/>
                          <a:latin typeface="Times New Roman" panose="02020603050405020304" pitchFamily="18" charset="0"/>
                          <a:ea typeface="華康儷楷書" panose="03000509000000000000" pitchFamily="65" charset="-120"/>
                        </a:rPr>
                        <a:t>15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5856740"/>
                  </a:ext>
                </a:extLst>
              </a:tr>
              <a:tr h="198201">
                <a:tc gridSpan="2" vMerge="1">
                  <a:txBody>
                    <a:bodyPr/>
                    <a:lstStyle/>
                    <a:p>
                      <a:endParaRPr lang="zh-TW" altLang="en-US"/>
                    </a:p>
                  </a:txBody>
                  <a:tcPr/>
                </a:tc>
                <a:tc hMerge="1" vMerge="1">
                  <a:txBody>
                    <a:bodyPr/>
                    <a:lstStyle/>
                    <a:p>
                      <a:pPr algn="just">
                        <a:spcAft>
                          <a:spcPts val="0"/>
                        </a:spcAft>
                      </a:pPr>
                      <a:endParaRPr lang="zh-TW" sz="1400" kern="100" baseline="0">
                        <a:effectLst/>
                        <a:latin typeface="Times New Roman" panose="02020603050405020304" pitchFamily="18" charset="0"/>
                        <a:ea typeface="華康儷楷書" panose="03000509000000000000" pitchFamily="65" charset="-120"/>
                      </a:endParaRPr>
                    </a:p>
                  </a:txBody>
                  <a:tcPr/>
                </a:tc>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丙級技術士證</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spcAft>
                          <a:spcPts val="0"/>
                        </a:spcAft>
                      </a:pPr>
                      <a:r>
                        <a:rPr lang="en-US" sz="1400" kern="0" baseline="0" dirty="0" smtClean="0">
                          <a:effectLst/>
                          <a:latin typeface="Times New Roman" panose="02020603050405020304" pitchFamily="18" charset="0"/>
                          <a:ea typeface="華康儷楷書" panose="03000509000000000000" pitchFamily="65" charset="-120"/>
                        </a:rPr>
                        <a:t>5</a:t>
                      </a:r>
                      <a:r>
                        <a:rPr lang="en-US" sz="1400" kern="0" baseline="0" dirty="0">
                          <a:effectLst/>
                          <a:latin typeface="Times New Roman" panose="02020603050405020304" pitchFamily="18" charset="0"/>
                          <a:ea typeface="華康儷楷書" panose="03000509000000000000" pitchFamily="65" charset="-120"/>
                        </a:rPr>
                        <a:t>%</a:t>
                      </a:r>
                      <a:endParaRPr lang="zh-TW" sz="14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6714449"/>
                  </a:ext>
                </a:extLst>
              </a:tr>
              <a:tr h="955740">
                <a:tc>
                  <a:txBody>
                    <a:bodyPr/>
                    <a:lstStyle/>
                    <a:p>
                      <a:pPr algn="just">
                        <a:spcAft>
                          <a:spcPts val="0"/>
                        </a:spcAft>
                      </a:pPr>
                      <a:r>
                        <a:rPr lang="zh-TW" sz="1400" kern="0" baseline="0">
                          <a:effectLst/>
                          <a:latin typeface="Times New Roman" panose="02020603050405020304" pitchFamily="18" charset="0"/>
                          <a:ea typeface="華康儷楷書" panose="03000509000000000000" pitchFamily="65" charset="-120"/>
                        </a:rPr>
                        <a:t>備註</a:t>
                      </a:r>
                      <a:endParaRPr lang="zh-TW" sz="1400" kern="100" baseline="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gridSpan="3">
                  <a:txBody>
                    <a:bodyPr/>
                    <a:lstStyle/>
                    <a:p>
                      <a:pPr marL="0" lvl="0" indent="0" algn="just" defTabSz="0">
                        <a:spcAft>
                          <a:spcPts val="0"/>
                        </a:spcAft>
                        <a:buFont typeface="+mj-lt"/>
                        <a:buNone/>
                        <a:tabLst/>
                      </a:pPr>
                      <a:r>
                        <a:rPr lang="en-US" altLang="zh-TW" sz="1200" kern="0" baseline="0" dirty="0" smtClean="0">
                          <a:effectLst/>
                          <a:latin typeface="Times New Roman" panose="02020603050405020304" pitchFamily="18" charset="0"/>
                          <a:ea typeface="華康儷楷書" panose="03000509000000000000" pitchFamily="65" charset="-120"/>
                        </a:rPr>
                        <a:t>1.</a:t>
                      </a:r>
                      <a:r>
                        <a:rPr lang="zh-TW" sz="1200" kern="0" baseline="0" dirty="0" smtClean="0">
                          <a:effectLst/>
                          <a:latin typeface="Times New Roman" panose="02020603050405020304" pitchFamily="18" charset="0"/>
                          <a:ea typeface="華康儷楷書" panose="03000509000000000000" pitchFamily="65" charset="-120"/>
                        </a:rPr>
                        <a:t>若</a:t>
                      </a:r>
                      <a:r>
                        <a:rPr lang="zh-TW" sz="1200" kern="0" baseline="0" dirty="0">
                          <a:effectLst/>
                          <a:latin typeface="Times New Roman" panose="02020603050405020304" pitchFamily="18" charset="0"/>
                          <a:ea typeface="華康儷楷書" panose="03000509000000000000" pitchFamily="65" charset="-120"/>
                        </a:rPr>
                        <a:t>考生同時持有</a:t>
                      </a:r>
                      <a:r>
                        <a:rPr lang="en-US" sz="1200" kern="0" baseline="0" dirty="0">
                          <a:effectLst/>
                          <a:latin typeface="Times New Roman" panose="02020603050405020304" pitchFamily="18" charset="0"/>
                          <a:ea typeface="華康儷楷書" panose="03000509000000000000" pitchFamily="65" charset="-120"/>
                        </a:rPr>
                        <a:t>2</a:t>
                      </a:r>
                      <a:r>
                        <a:rPr lang="zh-TW" sz="1200" kern="0" baseline="0" dirty="0">
                          <a:effectLst/>
                          <a:latin typeface="Times New Roman" panose="02020603050405020304" pitchFamily="18" charset="0"/>
                          <a:ea typeface="華康儷楷書" panose="03000509000000000000" pitchFamily="65" charset="-120"/>
                        </a:rPr>
                        <a:t>項以上符合加分優待之技藝技能競賽得獎證明或技術士證，限選</a:t>
                      </a:r>
                      <a:r>
                        <a:rPr lang="en-US" sz="1200" kern="0" baseline="0" dirty="0">
                          <a:effectLst/>
                          <a:latin typeface="Times New Roman" panose="02020603050405020304" pitchFamily="18" charset="0"/>
                          <a:ea typeface="華康儷楷書" panose="03000509000000000000" pitchFamily="65" charset="-120"/>
                        </a:rPr>
                        <a:t>1</a:t>
                      </a:r>
                      <a:r>
                        <a:rPr lang="zh-TW" sz="1200" kern="0" baseline="0" dirty="0">
                          <a:effectLst/>
                          <a:latin typeface="Times New Roman" panose="02020603050405020304" pitchFamily="18" charset="0"/>
                          <a:ea typeface="華康儷楷書" panose="03000509000000000000" pitchFamily="65" charset="-120"/>
                        </a:rPr>
                        <a:t>項優待加分</a:t>
                      </a:r>
                      <a:r>
                        <a:rPr lang="zh-TW" sz="1200" kern="0" baseline="0" dirty="0" smtClean="0">
                          <a:effectLst/>
                          <a:latin typeface="Times New Roman" panose="02020603050405020304" pitchFamily="18" charset="0"/>
                          <a:ea typeface="華康儷楷書" panose="03000509000000000000" pitchFamily="65" charset="-120"/>
                        </a:rPr>
                        <a:t>。</a:t>
                      </a:r>
                      <a:endParaRPr lang="en-US" altLang="zh-TW" sz="1200" kern="100" baseline="0" dirty="0" smtClean="0">
                        <a:effectLst/>
                        <a:latin typeface="Times New Roman" panose="02020603050405020304" pitchFamily="18" charset="0"/>
                        <a:ea typeface="華康儷楷書" panose="03000509000000000000" pitchFamily="65" charset="-120"/>
                      </a:endParaRPr>
                    </a:p>
                    <a:p>
                      <a:pPr marL="0" lvl="0" indent="0" algn="just" defTabSz="0">
                        <a:spcAft>
                          <a:spcPts val="0"/>
                        </a:spcAft>
                        <a:buFont typeface="+mj-lt"/>
                        <a:buNone/>
                        <a:tabLst/>
                      </a:pPr>
                      <a:r>
                        <a:rPr lang="en-US" altLang="zh-TW" sz="1200" kern="0" baseline="0" dirty="0" smtClean="0">
                          <a:effectLst/>
                          <a:latin typeface="Times New Roman" panose="02020603050405020304" pitchFamily="18" charset="0"/>
                          <a:ea typeface="華康儷楷書" panose="03000509000000000000" pitchFamily="65" charset="-120"/>
                        </a:rPr>
                        <a:t>2.</a:t>
                      </a:r>
                      <a:r>
                        <a:rPr lang="zh-TW" sz="1200" kern="0" baseline="0" dirty="0" smtClean="0">
                          <a:effectLst/>
                          <a:latin typeface="Times New Roman" panose="02020603050405020304" pitchFamily="18" charset="0"/>
                          <a:ea typeface="華康儷楷書" panose="03000509000000000000" pitchFamily="65" charset="-120"/>
                        </a:rPr>
                        <a:t>各項競賽、證照及職種</a:t>
                      </a:r>
                      <a:r>
                        <a:rPr lang="en-US" sz="1200" kern="0" baseline="0" dirty="0" smtClean="0">
                          <a:effectLst/>
                          <a:latin typeface="Times New Roman" panose="02020603050405020304" pitchFamily="18" charset="0"/>
                          <a:ea typeface="華康儷楷書" panose="03000509000000000000" pitchFamily="65" charset="-120"/>
                        </a:rPr>
                        <a:t>(</a:t>
                      </a:r>
                      <a:r>
                        <a:rPr lang="zh-TW" sz="1200" kern="0" baseline="0" dirty="0" smtClean="0">
                          <a:effectLst/>
                          <a:latin typeface="Times New Roman" panose="02020603050405020304" pitchFamily="18" charset="0"/>
                          <a:ea typeface="華康儷楷書" panose="03000509000000000000" pitchFamily="65" charset="-120"/>
                        </a:rPr>
                        <a:t>類</a:t>
                      </a:r>
                      <a:r>
                        <a:rPr lang="en-US" sz="1200" kern="0" baseline="0" dirty="0" smtClean="0">
                          <a:effectLst/>
                          <a:latin typeface="Times New Roman" panose="02020603050405020304" pitchFamily="18" charset="0"/>
                          <a:ea typeface="華康儷楷書" panose="03000509000000000000" pitchFamily="65" charset="-120"/>
                        </a:rPr>
                        <a:t>)</a:t>
                      </a:r>
                      <a:r>
                        <a:rPr lang="zh-TW" sz="1200" kern="0" baseline="0" dirty="0" smtClean="0">
                          <a:effectLst/>
                          <a:latin typeface="Times New Roman" panose="02020603050405020304" pitchFamily="18" charset="0"/>
                          <a:ea typeface="華康儷楷書" panose="03000509000000000000" pitchFamily="65" charset="-120"/>
                        </a:rPr>
                        <a:t>等各項目須符合「甄選群</a:t>
                      </a:r>
                      <a:r>
                        <a:rPr lang="en-US" sz="1200" kern="0" baseline="0" dirty="0" smtClean="0">
                          <a:effectLst/>
                          <a:latin typeface="Times New Roman" panose="02020603050405020304" pitchFamily="18" charset="0"/>
                          <a:ea typeface="華康儷楷書" panose="03000509000000000000" pitchFamily="65" charset="-120"/>
                        </a:rPr>
                        <a:t>(</a:t>
                      </a:r>
                      <a:r>
                        <a:rPr lang="zh-TW" sz="1200" kern="0" baseline="0" dirty="0" smtClean="0">
                          <a:effectLst/>
                          <a:latin typeface="Times New Roman" panose="02020603050405020304" pitchFamily="18" charset="0"/>
                          <a:ea typeface="華康儷楷書" panose="03000509000000000000" pitchFamily="65" charset="-120"/>
                        </a:rPr>
                        <a:t>類</a:t>
                      </a:r>
                      <a:r>
                        <a:rPr lang="en-US" sz="1200" kern="0" baseline="0" dirty="0" smtClean="0">
                          <a:effectLst/>
                          <a:latin typeface="Times New Roman" panose="02020603050405020304" pitchFamily="18" charset="0"/>
                          <a:ea typeface="華康儷楷書" panose="03000509000000000000" pitchFamily="65" charset="-120"/>
                        </a:rPr>
                        <a:t>)</a:t>
                      </a:r>
                      <a:r>
                        <a:rPr lang="zh-TW" sz="1200" kern="0" baseline="0" dirty="0" smtClean="0">
                          <a:effectLst/>
                          <a:latin typeface="Times New Roman" panose="02020603050405020304" pitchFamily="18" charset="0"/>
                          <a:ea typeface="華康儷楷書" panose="03000509000000000000" pitchFamily="65" charset="-120"/>
                        </a:rPr>
                        <a:t>別及技藝技能優良競賽優勝及技術士職種</a:t>
                      </a:r>
                      <a:r>
                        <a:rPr lang="en-US" sz="1200" kern="0" baseline="0" dirty="0" smtClean="0">
                          <a:effectLst/>
                          <a:latin typeface="Times New Roman" panose="02020603050405020304" pitchFamily="18" charset="0"/>
                          <a:ea typeface="華康儷楷書" panose="03000509000000000000" pitchFamily="65" charset="-120"/>
                        </a:rPr>
                        <a:t>(</a:t>
                      </a:r>
                      <a:r>
                        <a:rPr lang="zh-TW" sz="1200" kern="0" baseline="0" dirty="0" smtClean="0">
                          <a:effectLst/>
                          <a:latin typeface="Times New Roman" panose="02020603050405020304" pitchFamily="18" charset="0"/>
                          <a:ea typeface="華康儷楷書" panose="03000509000000000000" pitchFamily="65" charset="-120"/>
                        </a:rPr>
                        <a:t>類</a:t>
                      </a:r>
                      <a:r>
                        <a:rPr lang="en-US" sz="1200" kern="0" baseline="0" dirty="0" smtClean="0">
                          <a:effectLst/>
                          <a:latin typeface="Times New Roman" panose="02020603050405020304" pitchFamily="18" charset="0"/>
                          <a:ea typeface="華康儷楷書" panose="03000509000000000000" pitchFamily="65" charset="-120"/>
                        </a:rPr>
                        <a:t>)</a:t>
                      </a:r>
                      <a:r>
                        <a:rPr lang="zh-TW" sz="1200" kern="0" baseline="0" dirty="0" smtClean="0">
                          <a:effectLst/>
                          <a:latin typeface="Times New Roman" panose="02020603050405020304" pitchFamily="18" charset="0"/>
                          <a:ea typeface="華康儷楷書" panose="03000509000000000000" pitchFamily="65" charset="-120"/>
                        </a:rPr>
                        <a:t>對照表」；未列於對照表中之各項技藝技能</a:t>
                      </a:r>
                      <a:endParaRPr lang="en-US" altLang="zh-TW" sz="1200" kern="0" baseline="0" dirty="0" smtClean="0">
                        <a:effectLst/>
                        <a:latin typeface="Times New Roman" panose="02020603050405020304" pitchFamily="18" charset="0"/>
                        <a:ea typeface="華康儷楷書" panose="03000509000000000000" pitchFamily="65" charset="-120"/>
                      </a:endParaRPr>
                    </a:p>
                    <a:p>
                      <a:pPr marL="108000" lvl="0" indent="0" algn="just" defTabSz="0">
                        <a:spcAft>
                          <a:spcPts val="0"/>
                        </a:spcAft>
                        <a:buFont typeface="+mj-lt"/>
                        <a:buNone/>
                        <a:tabLst/>
                      </a:pPr>
                      <a:r>
                        <a:rPr lang="zh-TW" sz="1200" kern="0" baseline="0" dirty="0" smtClean="0">
                          <a:effectLst/>
                          <a:latin typeface="Times New Roman" panose="02020603050405020304" pitchFamily="18" charset="0"/>
                          <a:ea typeface="華康儷楷書" panose="03000509000000000000" pitchFamily="65" charset="-120"/>
                        </a:rPr>
                        <a:t>競賽及證照皆不給予加分優待。</a:t>
                      </a:r>
                      <a:endParaRPr lang="en-US" altLang="zh-TW" sz="1200" kern="0" baseline="0" dirty="0" smtClean="0">
                        <a:effectLst/>
                        <a:latin typeface="Times New Roman" panose="02020603050405020304" pitchFamily="18" charset="0"/>
                        <a:ea typeface="華康儷楷書" panose="03000509000000000000" pitchFamily="65" charset="-120"/>
                      </a:endParaRPr>
                    </a:p>
                    <a:p>
                      <a:pPr marL="0" lvl="0" indent="0" algn="just" defTabSz="0">
                        <a:spcAft>
                          <a:spcPts val="0"/>
                        </a:spcAft>
                        <a:buFont typeface="+mj-lt"/>
                        <a:buNone/>
                        <a:tabLst/>
                      </a:pPr>
                      <a:r>
                        <a:rPr lang="en-US" altLang="zh-TW" sz="1200" kern="0" baseline="0" dirty="0" smtClean="0">
                          <a:effectLst/>
                          <a:latin typeface="Times New Roman" panose="02020603050405020304" pitchFamily="18" charset="0"/>
                          <a:ea typeface="華康儷楷書" panose="03000509000000000000" pitchFamily="65" charset="-120"/>
                        </a:rPr>
                        <a:t>3.</a:t>
                      </a:r>
                      <a:r>
                        <a:rPr lang="zh-TW" sz="1200" kern="0" baseline="0" dirty="0" smtClean="0">
                          <a:effectLst/>
                          <a:latin typeface="Times New Roman" panose="02020603050405020304" pitchFamily="18" charset="0"/>
                          <a:ea typeface="華康儷楷書" panose="03000509000000000000" pitchFamily="65" charset="-120"/>
                        </a:rPr>
                        <a:t>亞洲技能競賽獲獎學生，取得該競賽各職類優勝名次者，可準同國際技能競賽獲獎學生或正備取國手資格及依優勝名次辦理優待加分。</a:t>
                      </a:r>
                      <a:endParaRPr lang="en-US" altLang="zh-TW" sz="1200" kern="0" baseline="0" dirty="0" smtClean="0">
                        <a:effectLst/>
                        <a:latin typeface="Times New Roman" panose="02020603050405020304" pitchFamily="18" charset="0"/>
                        <a:ea typeface="華康儷楷書" panose="03000509000000000000" pitchFamily="65" charset="-120"/>
                      </a:endParaRPr>
                    </a:p>
                    <a:p>
                      <a:pPr marL="0" lvl="0" indent="0" algn="just" defTabSz="0">
                        <a:spcAft>
                          <a:spcPts val="0"/>
                        </a:spcAft>
                        <a:buFont typeface="+mj-lt"/>
                        <a:buNone/>
                        <a:tabLst/>
                      </a:pPr>
                      <a:r>
                        <a:rPr lang="en-US" altLang="zh-TW" sz="1200" kern="0" baseline="0" dirty="0" smtClean="0">
                          <a:effectLst/>
                          <a:latin typeface="Times New Roman" panose="02020603050405020304" pitchFamily="18" charset="0"/>
                          <a:ea typeface="華康儷楷書" panose="03000509000000000000" pitchFamily="65" charset="-120"/>
                        </a:rPr>
                        <a:t>4.</a:t>
                      </a:r>
                      <a:r>
                        <a:rPr lang="zh-TW" sz="1200" kern="0" baseline="0" dirty="0" smtClean="0">
                          <a:effectLst/>
                          <a:latin typeface="Times New Roman" panose="02020603050405020304" pitchFamily="18" charset="0"/>
                          <a:ea typeface="華康儷楷書" panose="03000509000000000000" pitchFamily="65" charset="-120"/>
                        </a:rPr>
                        <a:t>國際技能競賽各職類「青少年組」獲優勝名次者，不予優待加分。</a:t>
                      </a:r>
                      <a:endParaRPr lang="zh-TW" sz="1200" kern="100" baseline="0" dirty="0">
                        <a:effectLst/>
                        <a:latin typeface="Times New Roman" panose="02020603050405020304" pitchFamily="18" charset="0"/>
                        <a:ea typeface="華康儷楷書" panose="03000509000000000000" pitchFamily="65" charset="-120"/>
                      </a:endParaRPr>
                    </a:p>
                  </a:txBody>
                  <a:tcPr marL="13484" marR="13484"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69456530"/>
                  </a:ext>
                </a:extLst>
              </a:tr>
            </a:tbl>
          </a:graphicData>
        </a:graphic>
      </p:graphicFrame>
      <p:sp>
        <p:nvSpPr>
          <p:cNvPr id="7"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57</a:t>
            </a:fld>
            <a:endParaRPr lang="en-US" altLang="zh-TW"/>
          </a:p>
        </p:txBody>
      </p:sp>
    </p:spTree>
    <p:extLst>
      <p:ext uri="{BB962C8B-B14F-4D97-AF65-F5344CB8AC3E}">
        <p14:creationId xmlns:p14="http://schemas.microsoft.com/office/powerpoint/2010/main" val="29266181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9776" y="660277"/>
            <a:ext cx="6246440" cy="369332"/>
          </a:xfrm>
          <a:prstGeom prst="rect">
            <a:avLst/>
          </a:prstGeom>
        </p:spPr>
        <p:txBody>
          <a:bodyPr wrap="square">
            <a:spAutoFit/>
          </a:bodyPr>
          <a:lstStyle/>
          <a:p>
            <a:r>
              <a:rPr lang="zh-TW" altLang="zh-TW" kern="100" dirty="0">
                <a:latin typeface="華康儷楷書" panose="03000509000000000000" pitchFamily="65" charset="-120"/>
                <a:ea typeface="華康儷楷書" panose="03000509000000000000" pitchFamily="65" charset="-120"/>
                <a:cs typeface="Times New Roman" panose="02020603050405020304" pitchFamily="18" charset="0"/>
              </a:rPr>
              <a:t>中央各級機關及直轄市政府主辦之全國性技</a:t>
            </a:r>
            <a:r>
              <a:rPr lang="en-US" altLang="zh-TW" kern="100" dirty="0">
                <a:latin typeface="華康儷楷書" panose="03000509000000000000" pitchFamily="65" charset="-120"/>
                <a:ea typeface="華康儷楷書" panose="03000509000000000000" pitchFamily="65" charset="-120"/>
              </a:rPr>
              <a:t>(</a:t>
            </a:r>
            <a:r>
              <a:rPr lang="zh-TW" altLang="zh-TW" kern="100" dirty="0">
                <a:latin typeface="華康儷楷書" panose="03000509000000000000" pitchFamily="65" charset="-120"/>
                <a:ea typeface="華康儷楷書" panose="03000509000000000000" pitchFamily="65" charset="-120"/>
                <a:cs typeface="Times New Roman" panose="02020603050405020304" pitchFamily="18" charset="0"/>
              </a:rPr>
              <a:t>藝</a:t>
            </a:r>
            <a:r>
              <a:rPr lang="en-US" altLang="zh-TW" kern="100" dirty="0">
                <a:latin typeface="華康儷楷書" panose="03000509000000000000" pitchFamily="65" charset="-120"/>
                <a:ea typeface="華康儷楷書" panose="03000509000000000000" pitchFamily="65" charset="-120"/>
              </a:rPr>
              <a:t>)</a:t>
            </a:r>
            <a:r>
              <a:rPr lang="zh-TW" altLang="zh-TW" kern="100" dirty="0">
                <a:latin typeface="華康儷楷書" panose="03000509000000000000" pitchFamily="65" charset="-120"/>
                <a:ea typeface="華康儷楷書" panose="03000509000000000000" pitchFamily="65" charset="-120"/>
                <a:cs typeface="Times New Roman" panose="02020603050405020304" pitchFamily="18" charset="0"/>
              </a:rPr>
              <a:t>能競賽</a:t>
            </a:r>
            <a:endParaRPr lang="zh-TW" altLang="en-US" dirty="0">
              <a:latin typeface="華康儷楷書" panose="03000509000000000000" pitchFamily="65" charset="-120"/>
              <a:ea typeface="華康儷楷書" panose="03000509000000000000" pitchFamily="65" charset="-120"/>
            </a:endParaRPr>
          </a:p>
        </p:txBody>
      </p:sp>
      <p:sp>
        <p:nvSpPr>
          <p:cNvPr id="9" name="標題 1">
            <a:extLst>
              <a:ext uri="{FF2B5EF4-FFF2-40B4-BE49-F238E27FC236}">
                <a16:creationId xmlns:a16="http://schemas.microsoft.com/office/drawing/2014/main" id="{AE2EE048-A70D-427F-81DA-243E0E2CE5E1}"/>
              </a:ext>
            </a:extLst>
          </p:cNvPr>
          <p:cNvSpPr txBox="1">
            <a:spLocks/>
          </p:cNvSpPr>
          <p:nvPr/>
        </p:nvSpPr>
        <p:spPr bwMode="auto">
          <a:xfrm>
            <a:off x="0" y="54549"/>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a:solidFill>
                  <a:schemeClr val="tx1"/>
                </a:solidFill>
                <a:latin typeface="Book Antiqua" panose="02040602050305030304" pitchFamily="18" charset="0"/>
                <a:ea typeface="華康儷楷書" panose="03000509000000000000" pitchFamily="65" charset="-120"/>
              </a:rPr>
              <a:t>證照或得獎加分</a:t>
            </a:r>
          </a:p>
        </p:txBody>
      </p:sp>
      <p:graphicFrame>
        <p:nvGraphicFramePr>
          <p:cNvPr id="2" name="表格 1"/>
          <p:cNvGraphicFramePr>
            <a:graphicFrameLocks noGrp="1"/>
          </p:cNvGraphicFramePr>
          <p:nvPr>
            <p:extLst>
              <p:ext uri="{D42A27DB-BD31-4B8C-83A1-F6EECF244321}">
                <p14:modId xmlns:p14="http://schemas.microsoft.com/office/powerpoint/2010/main" val="3304792073"/>
              </p:ext>
            </p:extLst>
          </p:nvPr>
        </p:nvGraphicFramePr>
        <p:xfrm>
          <a:off x="845389" y="1029609"/>
          <a:ext cx="10455217" cy="5760720"/>
        </p:xfrm>
        <a:graphic>
          <a:graphicData uri="http://schemas.openxmlformats.org/drawingml/2006/table">
            <a:tbl>
              <a:tblPr firstRow="1" firstCol="1" lastRow="1" lastCol="1" bandRow="1" bandCol="1">
                <a:tableStyleId>{5C22544A-7EE6-4342-B048-85BDC9FD1C3A}</a:tableStyleId>
              </a:tblPr>
              <a:tblGrid>
                <a:gridCol w="574180">
                  <a:extLst>
                    <a:ext uri="{9D8B030D-6E8A-4147-A177-3AD203B41FA5}">
                      <a16:colId xmlns:a16="http://schemas.microsoft.com/office/drawing/2014/main" val="972903385"/>
                    </a:ext>
                  </a:extLst>
                </a:gridCol>
                <a:gridCol w="4133533">
                  <a:extLst>
                    <a:ext uri="{9D8B030D-6E8A-4147-A177-3AD203B41FA5}">
                      <a16:colId xmlns:a16="http://schemas.microsoft.com/office/drawing/2014/main" val="2616603572"/>
                    </a:ext>
                  </a:extLst>
                </a:gridCol>
                <a:gridCol w="1773564">
                  <a:extLst>
                    <a:ext uri="{9D8B030D-6E8A-4147-A177-3AD203B41FA5}">
                      <a16:colId xmlns:a16="http://schemas.microsoft.com/office/drawing/2014/main" val="4465261"/>
                    </a:ext>
                  </a:extLst>
                </a:gridCol>
                <a:gridCol w="1291354">
                  <a:extLst>
                    <a:ext uri="{9D8B030D-6E8A-4147-A177-3AD203B41FA5}">
                      <a16:colId xmlns:a16="http://schemas.microsoft.com/office/drawing/2014/main" val="3654340999"/>
                    </a:ext>
                  </a:extLst>
                </a:gridCol>
                <a:gridCol w="2682586">
                  <a:extLst>
                    <a:ext uri="{9D8B030D-6E8A-4147-A177-3AD203B41FA5}">
                      <a16:colId xmlns:a16="http://schemas.microsoft.com/office/drawing/2014/main" val="1116048549"/>
                    </a:ext>
                  </a:extLst>
                </a:gridCol>
              </a:tblGrid>
              <a:tr h="397278">
                <a:tc>
                  <a:txBody>
                    <a:bodyPr/>
                    <a:lstStyle/>
                    <a:p>
                      <a:pPr algn="ctr"/>
                      <a:r>
                        <a:rPr lang="zh-TW" sz="1400" baseline="0" dirty="0">
                          <a:solidFill>
                            <a:schemeClr val="tx1"/>
                          </a:solidFill>
                          <a:latin typeface="Times New Roman" panose="02020603050405020304" pitchFamily="18" charset="0"/>
                          <a:ea typeface="華康儷楷書" panose="03000509000000000000" pitchFamily="65" charset="-120"/>
                        </a:rPr>
                        <a:t>編號</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marL="164465" indent="-164465" algn="ctr"/>
                      <a:r>
                        <a:rPr lang="zh-TW" sz="1400" baseline="0" dirty="0">
                          <a:solidFill>
                            <a:schemeClr val="tx1"/>
                          </a:solidFill>
                          <a:latin typeface="Times New Roman" panose="02020603050405020304" pitchFamily="18" charset="0"/>
                          <a:ea typeface="華康儷楷書" panose="03000509000000000000" pitchFamily="65" charset="-120"/>
                        </a:rPr>
                        <a:t>競賽或證照名稱</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marL="164465" indent="-164465" algn="ctr"/>
                      <a:r>
                        <a:rPr lang="zh-TW" sz="1400" baseline="0" dirty="0">
                          <a:solidFill>
                            <a:schemeClr val="tx1"/>
                          </a:solidFill>
                          <a:latin typeface="Times New Roman" panose="02020603050405020304" pitchFamily="18" charset="0"/>
                          <a:ea typeface="華康儷楷書" panose="03000509000000000000" pitchFamily="65" charset="-120"/>
                        </a:rPr>
                        <a:t>競賽優勝名次</a:t>
                      </a:r>
                    </a:p>
                    <a:p>
                      <a:pPr marL="164465" indent="-164465" algn="ctr"/>
                      <a:r>
                        <a:rPr lang="zh-TW" sz="1400" baseline="0" dirty="0">
                          <a:solidFill>
                            <a:schemeClr val="tx1"/>
                          </a:solidFill>
                          <a:latin typeface="Times New Roman" panose="02020603050405020304" pitchFamily="18" charset="0"/>
                          <a:ea typeface="華康儷楷書" panose="03000509000000000000" pitchFamily="65" charset="-120"/>
                        </a:rPr>
                        <a:t>及證照等級</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marL="164465" indent="-164465" algn="ctr"/>
                      <a:r>
                        <a:rPr lang="zh-TW" sz="1400" baseline="0" dirty="0">
                          <a:solidFill>
                            <a:schemeClr val="tx1"/>
                          </a:solidFill>
                          <a:latin typeface="Times New Roman" panose="02020603050405020304" pitchFamily="18" charset="0"/>
                          <a:ea typeface="華康儷楷書" panose="03000509000000000000" pitchFamily="65" charset="-120"/>
                        </a:rPr>
                        <a:t>優待加分標準</a:t>
                      </a:r>
                    </a:p>
                    <a:p>
                      <a:pPr marL="164465" indent="-164465" algn="ctr"/>
                      <a:r>
                        <a:rPr lang="en-US" sz="1400" baseline="0" dirty="0">
                          <a:solidFill>
                            <a:schemeClr val="tx1"/>
                          </a:solidFill>
                          <a:latin typeface="Times New Roman" panose="02020603050405020304" pitchFamily="18" charset="0"/>
                          <a:ea typeface="華康儷楷書" panose="03000509000000000000" pitchFamily="65" charset="-120"/>
                        </a:rPr>
                        <a:t>(</a:t>
                      </a:r>
                      <a:r>
                        <a:rPr lang="zh-TW" sz="1400" baseline="0" dirty="0">
                          <a:solidFill>
                            <a:schemeClr val="tx1"/>
                          </a:solidFill>
                          <a:latin typeface="Times New Roman" panose="02020603050405020304" pitchFamily="18" charset="0"/>
                          <a:ea typeface="華康儷楷書" panose="03000509000000000000" pitchFamily="65" charset="-120"/>
                        </a:rPr>
                        <a:t>百分比</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tc>
                  <a:txBody>
                    <a:bodyPr/>
                    <a:lstStyle/>
                    <a:p>
                      <a:pPr marL="164465" indent="-164465" algn="ctr"/>
                      <a:r>
                        <a:rPr lang="zh-TW" sz="1400" baseline="0" dirty="0">
                          <a:solidFill>
                            <a:schemeClr val="tx1"/>
                          </a:solidFill>
                          <a:latin typeface="Times New Roman" panose="02020603050405020304" pitchFamily="18" charset="0"/>
                          <a:ea typeface="華康儷楷書" panose="03000509000000000000" pitchFamily="65" charset="-120"/>
                        </a:rPr>
                        <a:t>適用招生類別</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41532358"/>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1</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全國高職學生團隊技術創造力培訓與競賽活動</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15</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0" baseline="0">
                          <a:solidFill>
                            <a:schemeClr val="tx1"/>
                          </a:solidFill>
                          <a:latin typeface="Times New Roman" panose="02020603050405020304" pitchFamily="18" charset="0"/>
                          <a:ea typeface="華康儷楷書" panose="03000509000000000000" pitchFamily="65" charset="-120"/>
                        </a:rPr>
                        <a:t>各甄選群</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類</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別</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00704691"/>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4</a:t>
                      </a:r>
                      <a:r>
                        <a:rPr lang="zh-TW" sz="1400" baseline="0">
                          <a:solidFill>
                            <a:schemeClr val="tx1"/>
                          </a:solidFill>
                          <a:latin typeface="Times New Roman" panose="02020603050405020304" pitchFamily="18" charset="0"/>
                          <a:ea typeface="華康儷楷書" panose="03000509000000000000" pitchFamily="65" charset="-120"/>
                        </a:rPr>
                        <a:t>名、佳作</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10</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3187921355"/>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2</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教育部全國各級學校圍棋運動錦標賽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15</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0" baseline="0">
                          <a:solidFill>
                            <a:schemeClr val="tx1"/>
                          </a:solidFill>
                          <a:latin typeface="Times New Roman" panose="02020603050405020304" pitchFamily="18" charset="0"/>
                          <a:ea typeface="華康儷楷書" panose="03000509000000000000" pitchFamily="65" charset="-120"/>
                        </a:rPr>
                        <a:t>各甄選群</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類</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別</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0312544"/>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佳作</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10</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370550908"/>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3</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全國高中職智慧鐵人創意競賽決賽暨國際邀請賽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15</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0" baseline="0">
                          <a:solidFill>
                            <a:schemeClr val="tx1"/>
                          </a:solidFill>
                          <a:latin typeface="Times New Roman" panose="02020603050405020304" pitchFamily="18" charset="0"/>
                          <a:ea typeface="華康儷楷書" panose="03000509000000000000" pitchFamily="65" charset="-120"/>
                        </a:rPr>
                        <a:t>各甄選群</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類</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別</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70475080"/>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4~6</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10</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672326226"/>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4</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電腦鼠暨智慧輪形機器人國內及國際競賽</a:t>
                      </a:r>
                    </a:p>
                    <a:p>
                      <a:pPr algn="just"/>
                      <a:r>
                        <a:rPr lang="en-US" sz="1400" baseline="0" dirty="0">
                          <a:solidFill>
                            <a:schemeClr val="tx1"/>
                          </a:solidFill>
                          <a:latin typeface="Times New Roman" panose="02020603050405020304" pitchFamily="18" charset="0"/>
                          <a:ea typeface="華康儷楷書" panose="03000509000000000000" pitchFamily="65" charset="-120"/>
                        </a:rPr>
                        <a:t>(</a:t>
                      </a:r>
                      <a:r>
                        <a:rPr lang="zh-TW" sz="1400" baseline="0" dirty="0">
                          <a:solidFill>
                            <a:schemeClr val="tx1"/>
                          </a:solidFill>
                          <a:latin typeface="Times New Roman" panose="02020603050405020304" pitchFamily="18" charset="0"/>
                          <a:ea typeface="華康儷楷書" panose="03000509000000000000" pitchFamily="65" charset="-120"/>
                        </a:rPr>
                        <a:t>人工智慧單晶片電腦鼠暨機器人國內及國際邀請賽</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15</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spcAft>
                          <a:spcPts val="0"/>
                        </a:spcAft>
                      </a:pPr>
                      <a:r>
                        <a:rPr lang="en-US" sz="1400" b="0" baseline="0">
                          <a:solidFill>
                            <a:schemeClr val="tx1"/>
                          </a:solidFill>
                          <a:latin typeface="Times New Roman" panose="02020603050405020304" pitchFamily="18" charset="0"/>
                          <a:ea typeface="華康儷楷書" panose="03000509000000000000" pitchFamily="65" charset="-120"/>
                        </a:rPr>
                        <a:t>01</a:t>
                      </a:r>
                      <a:r>
                        <a:rPr lang="zh-TW" sz="1400" b="0" baseline="0">
                          <a:solidFill>
                            <a:schemeClr val="tx1"/>
                          </a:solidFill>
                          <a:latin typeface="Times New Roman" panose="02020603050405020304" pitchFamily="18" charset="0"/>
                          <a:ea typeface="華康儷楷書" panose="03000509000000000000" pitchFamily="65" charset="-120"/>
                        </a:rPr>
                        <a:t>機械群</a:t>
                      </a:r>
                    </a:p>
                    <a:p>
                      <a:pPr algn="just">
                        <a:spcAft>
                          <a:spcPts val="0"/>
                        </a:spcAft>
                      </a:pPr>
                      <a:r>
                        <a:rPr lang="en-US" sz="1400" b="0" baseline="0">
                          <a:solidFill>
                            <a:schemeClr val="tx1"/>
                          </a:solidFill>
                          <a:latin typeface="Times New Roman" panose="02020603050405020304" pitchFamily="18" charset="0"/>
                          <a:ea typeface="華康儷楷書" panose="03000509000000000000" pitchFamily="65" charset="-120"/>
                        </a:rPr>
                        <a:t>03</a:t>
                      </a:r>
                      <a:r>
                        <a:rPr lang="zh-TW" sz="1400" b="0" baseline="0">
                          <a:solidFill>
                            <a:schemeClr val="tx1"/>
                          </a:solidFill>
                          <a:latin typeface="Times New Roman" panose="02020603050405020304" pitchFamily="18" charset="0"/>
                          <a:ea typeface="華康儷楷書" panose="03000509000000000000" pitchFamily="65" charset="-120"/>
                        </a:rPr>
                        <a:t>電機與電子群電機類</a:t>
                      </a:r>
                    </a:p>
                    <a:p>
                      <a:pPr algn="just">
                        <a:spcAft>
                          <a:spcPts val="0"/>
                        </a:spcAft>
                      </a:pPr>
                      <a:r>
                        <a:rPr lang="en-US" sz="1400" b="0" baseline="0">
                          <a:solidFill>
                            <a:schemeClr val="tx1"/>
                          </a:solidFill>
                          <a:latin typeface="Times New Roman" panose="02020603050405020304" pitchFamily="18" charset="0"/>
                          <a:ea typeface="華康儷楷書" panose="03000509000000000000" pitchFamily="65" charset="-120"/>
                        </a:rPr>
                        <a:t>04</a:t>
                      </a:r>
                      <a:r>
                        <a:rPr lang="zh-TW" sz="1400" b="0" baseline="0">
                          <a:solidFill>
                            <a:schemeClr val="tx1"/>
                          </a:solidFill>
                          <a:latin typeface="Times New Roman" panose="02020603050405020304" pitchFamily="18" charset="0"/>
                          <a:ea typeface="華康儷楷書" panose="03000509000000000000" pitchFamily="65" charset="-120"/>
                        </a:rPr>
                        <a:t>電機與電子群資電類</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49350827"/>
                  </a:ext>
                </a:extLst>
              </a:tr>
              <a:tr h="424916">
                <a:tc vMerge="1">
                  <a:txBody>
                    <a:bodyPr/>
                    <a:lstStyle/>
                    <a:p>
                      <a:endParaRPr lang="zh-TW" altLang="en-US"/>
                    </a:p>
                  </a:txBody>
                  <a:tcPr/>
                </a:tc>
                <a:tc vMerge="1">
                  <a:txBody>
                    <a:bodyPr/>
                    <a:lstStyle/>
                    <a:p>
                      <a:endParaRPr lang="zh-TW" altLang="en-US"/>
                    </a:p>
                  </a:txBody>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其餘得獎者</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10</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393135238"/>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5</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全國學生美術比賽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特優、優等、甲等</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15</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en-US" sz="1400" b="0" baseline="0">
                          <a:solidFill>
                            <a:schemeClr val="tx1"/>
                          </a:solidFill>
                          <a:latin typeface="Times New Roman" panose="02020603050405020304" pitchFamily="18" charset="0"/>
                          <a:ea typeface="華康儷楷書" panose="03000509000000000000" pitchFamily="65" charset="-120"/>
                        </a:rPr>
                        <a:t>07</a:t>
                      </a:r>
                      <a:r>
                        <a:rPr lang="zh-TW" sz="1400" b="0" baseline="0">
                          <a:solidFill>
                            <a:schemeClr val="tx1"/>
                          </a:solidFill>
                          <a:latin typeface="Times New Roman" panose="02020603050405020304" pitchFamily="18" charset="0"/>
                          <a:ea typeface="華康儷楷書" panose="03000509000000000000" pitchFamily="65" charset="-120"/>
                        </a:rPr>
                        <a:t>設計群</a:t>
                      </a:r>
                    </a:p>
                    <a:p>
                      <a:pPr algn="just"/>
                      <a:r>
                        <a:rPr lang="en-US" sz="1400" b="0" baseline="0">
                          <a:solidFill>
                            <a:schemeClr val="tx1"/>
                          </a:solidFill>
                          <a:latin typeface="Times New Roman" panose="02020603050405020304" pitchFamily="18" charset="0"/>
                          <a:ea typeface="華康儷楷書" panose="03000509000000000000" pitchFamily="65" charset="-120"/>
                        </a:rPr>
                        <a:t>20</a:t>
                      </a:r>
                      <a:r>
                        <a:rPr lang="zh-TW" sz="1400" b="0" baseline="0">
                          <a:solidFill>
                            <a:schemeClr val="tx1"/>
                          </a:solidFill>
                          <a:latin typeface="Times New Roman" panose="02020603050405020304" pitchFamily="18" charset="0"/>
                          <a:ea typeface="華康儷楷書" panose="03000509000000000000" pitchFamily="65" charset="-120"/>
                        </a:rPr>
                        <a:t>藝術群影視類</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56075374"/>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入選</a:t>
                      </a:r>
                      <a:r>
                        <a:rPr lang="en-US" sz="1400" baseline="0">
                          <a:solidFill>
                            <a:schemeClr val="tx1"/>
                          </a:solidFill>
                          <a:latin typeface="Times New Roman" panose="02020603050405020304" pitchFamily="18" charset="0"/>
                          <a:ea typeface="華康儷楷書" panose="03000509000000000000" pitchFamily="65" charset="-120"/>
                        </a:rPr>
                        <a:t>(</a:t>
                      </a:r>
                      <a:r>
                        <a:rPr lang="zh-TW" sz="1400" baseline="0">
                          <a:solidFill>
                            <a:schemeClr val="tx1"/>
                          </a:solidFill>
                          <a:latin typeface="Times New Roman" panose="02020603050405020304" pitchFamily="18" charset="0"/>
                          <a:ea typeface="華康儷楷書" panose="03000509000000000000" pitchFamily="65" charset="-120"/>
                        </a:rPr>
                        <a:t>佳作</a:t>
                      </a:r>
                      <a:r>
                        <a:rPr lang="en-US" sz="1400" baseline="0">
                          <a:solidFill>
                            <a:schemeClr val="tx1"/>
                          </a:solidFill>
                          <a:latin typeface="Times New Roman" panose="02020603050405020304" pitchFamily="18" charset="0"/>
                          <a:ea typeface="華康儷楷書" panose="03000509000000000000" pitchFamily="65" charset="-120"/>
                        </a:rPr>
                        <a:t>)</a:t>
                      </a:r>
                      <a:endParaRPr lang="zh-TW" sz="1400" baseline="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10</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96379749"/>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6</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全國技能競賽分區</a:t>
                      </a:r>
                      <a:r>
                        <a:rPr lang="en-US" sz="1400" baseline="0" dirty="0">
                          <a:solidFill>
                            <a:schemeClr val="tx1"/>
                          </a:solidFill>
                          <a:latin typeface="Times New Roman" panose="02020603050405020304" pitchFamily="18" charset="0"/>
                          <a:ea typeface="華康儷楷書" panose="03000509000000000000" pitchFamily="65" charset="-120"/>
                        </a:rPr>
                        <a:t>(</a:t>
                      </a:r>
                      <a:r>
                        <a:rPr lang="zh-TW" sz="1400" baseline="0" dirty="0">
                          <a:solidFill>
                            <a:schemeClr val="tx1"/>
                          </a:solidFill>
                          <a:latin typeface="Times New Roman" panose="02020603050405020304" pitchFamily="18" charset="0"/>
                          <a:ea typeface="華康儷楷書" panose="03000509000000000000" pitchFamily="65" charset="-120"/>
                        </a:rPr>
                        <a:t>北、中、南</a:t>
                      </a:r>
                      <a:r>
                        <a:rPr lang="en-US" sz="1400" baseline="0" dirty="0">
                          <a:solidFill>
                            <a:schemeClr val="tx1"/>
                          </a:solidFill>
                          <a:latin typeface="Times New Roman" panose="02020603050405020304" pitchFamily="18" charset="0"/>
                          <a:ea typeface="華康儷楷書" panose="03000509000000000000" pitchFamily="65" charset="-120"/>
                        </a:rPr>
                        <a:t>)</a:t>
                      </a:r>
                      <a:r>
                        <a:rPr lang="zh-TW" sz="1400" baseline="0" dirty="0">
                          <a:solidFill>
                            <a:schemeClr val="tx1"/>
                          </a:solidFill>
                          <a:latin typeface="Times New Roman" panose="02020603050405020304" pitchFamily="18" charset="0"/>
                          <a:ea typeface="華康儷楷書" panose="03000509000000000000" pitchFamily="65" charset="-120"/>
                        </a:rPr>
                        <a:t>技能競賽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15</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0" baseline="0">
                          <a:solidFill>
                            <a:schemeClr val="tx1"/>
                          </a:solidFill>
                          <a:latin typeface="Times New Roman" panose="02020603050405020304" pitchFamily="18" charset="0"/>
                          <a:ea typeface="華康儷楷書" panose="03000509000000000000" pitchFamily="65" charset="-120"/>
                        </a:rPr>
                        <a:t>依招生簡章規定，詳閱 「玖、甄選群</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類</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別及技藝技能競賽優勝及技術士職種</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類</a:t>
                      </a:r>
                      <a:r>
                        <a:rPr lang="en-US" sz="1400" b="0" baseline="0">
                          <a:solidFill>
                            <a:schemeClr val="tx1"/>
                          </a:solidFill>
                          <a:latin typeface="Times New Roman" panose="02020603050405020304" pitchFamily="18" charset="0"/>
                          <a:ea typeface="華康儷楷書" panose="03000509000000000000" pitchFamily="65" charset="-120"/>
                        </a:rPr>
                        <a:t>)</a:t>
                      </a:r>
                      <a:r>
                        <a:rPr lang="zh-TW" sz="1400" b="0" baseline="0">
                          <a:solidFill>
                            <a:schemeClr val="tx1"/>
                          </a:solidFill>
                          <a:latin typeface="Times New Roman" panose="02020603050405020304" pitchFamily="18" charset="0"/>
                          <a:ea typeface="華康儷楷書" panose="03000509000000000000" pitchFamily="65" charset="-120"/>
                        </a:rPr>
                        <a:t>別對照表」</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9066583"/>
                  </a:ext>
                </a:extLst>
              </a:tr>
              <a:tr h="381225">
                <a:tc vMerge="1">
                  <a:txBody>
                    <a:bodyPr/>
                    <a:lstStyle/>
                    <a:p>
                      <a:endParaRPr lang="zh-TW" altLang="en-US"/>
                    </a:p>
                  </a:txBody>
                  <a:tcPr/>
                </a:tc>
                <a:tc vMerge="1">
                  <a:txBody>
                    <a:bodyPr/>
                    <a:lstStyle/>
                    <a:p>
                      <a:endParaRPr lang="zh-TW" altLang="en-US"/>
                    </a:p>
                  </a:txBody>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第</a:t>
                      </a:r>
                      <a:r>
                        <a:rPr lang="en-US" sz="1400" baseline="0" dirty="0">
                          <a:solidFill>
                            <a:schemeClr val="tx1"/>
                          </a:solidFill>
                          <a:latin typeface="Times New Roman" panose="02020603050405020304" pitchFamily="18" charset="0"/>
                          <a:ea typeface="華康儷楷書" panose="03000509000000000000" pitchFamily="65" charset="-120"/>
                        </a:rPr>
                        <a:t>4</a:t>
                      </a:r>
                      <a:r>
                        <a:rPr lang="zh-TW" sz="1400" baseline="0" dirty="0">
                          <a:solidFill>
                            <a:schemeClr val="tx1"/>
                          </a:solidFill>
                          <a:latin typeface="Times New Roman" panose="02020603050405020304" pitchFamily="18" charset="0"/>
                          <a:ea typeface="華康儷楷書" panose="03000509000000000000" pitchFamily="65" charset="-120"/>
                        </a:rPr>
                        <a:t>、</a:t>
                      </a:r>
                      <a:r>
                        <a:rPr lang="en-US" sz="1400" baseline="0" dirty="0">
                          <a:solidFill>
                            <a:schemeClr val="tx1"/>
                          </a:solidFill>
                          <a:latin typeface="Times New Roman" panose="02020603050405020304" pitchFamily="18" charset="0"/>
                          <a:ea typeface="華康儷楷書" panose="03000509000000000000" pitchFamily="65" charset="-120"/>
                        </a:rPr>
                        <a:t>5</a:t>
                      </a:r>
                      <a:r>
                        <a:rPr lang="zh-TW" sz="1400" baseline="0" dirty="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10</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1754454957"/>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7</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dirty="0">
                          <a:solidFill>
                            <a:schemeClr val="tx1"/>
                          </a:solidFill>
                          <a:latin typeface="Times New Roman" panose="02020603050405020304" pitchFamily="18" charset="0"/>
                          <a:ea typeface="華康儷楷書" panose="03000509000000000000" pitchFamily="65" charset="-120"/>
                        </a:rPr>
                        <a:t>全國高級中等學校專業群</a:t>
                      </a:r>
                      <a:r>
                        <a:rPr lang="zh-TW" sz="1400" baseline="0" dirty="0" smtClean="0">
                          <a:solidFill>
                            <a:schemeClr val="tx1"/>
                          </a:solidFill>
                          <a:latin typeface="Times New Roman" panose="02020603050405020304" pitchFamily="18" charset="0"/>
                          <a:ea typeface="華康儷楷書" panose="03000509000000000000" pitchFamily="65" charset="-120"/>
                        </a:rPr>
                        <a:t>科</a:t>
                      </a:r>
                      <a:endParaRPr lang="en-US" altLang="zh-TW" sz="1400" baseline="0" dirty="0" smtClean="0">
                        <a:solidFill>
                          <a:schemeClr val="tx1"/>
                        </a:solidFill>
                        <a:latin typeface="Times New Roman" panose="02020603050405020304" pitchFamily="18" charset="0"/>
                        <a:ea typeface="華康儷楷書" panose="03000509000000000000" pitchFamily="65" charset="-120"/>
                      </a:endParaRPr>
                    </a:p>
                    <a:p>
                      <a:pPr algn="just"/>
                      <a:r>
                        <a:rPr lang="zh-TW" sz="1400" baseline="0" dirty="0" smtClean="0">
                          <a:solidFill>
                            <a:schemeClr val="tx1"/>
                          </a:solidFill>
                          <a:latin typeface="Times New Roman" panose="02020603050405020304" pitchFamily="18" charset="0"/>
                          <a:ea typeface="華康儷楷書" panose="03000509000000000000" pitchFamily="65" charset="-120"/>
                        </a:rPr>
                        <a:t>專題</a:t>
                      </a:r>
                      <a:r>
                        <a:rPr lang="zh-TW" sz="1400" baseline="0" dirty="0">
                          <a:solidFill>
                            <a:schemeClr val="tx1"/>
                          </a:solidFill>
                          <a:latin typeface="Times New Roman" panose="02020603050405020304" pitchFamily="18" charset="0"/>
                          <a:ea typeface="華康儷楷書" panose="03000509000000000000" pitchFamily="65" charset="-120"/>
                        </a:rPr>
                        <a:t>實作及創意競賽決賽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第</a:t>
                      </a:r>
                      <a:r>
                        <a:rPr lang="en-US" sz="1400" baseline="0" dirty="0">
                          <a:solidFill>
                            <a:schemeClr val="tx1"/>
                          </a:solidFill>
                          <a:latin typeface="Times New Roman" panose="02020603050405020304" pitchFamily="18" charset="0"/>
                          <a:ea typeface="華康儷楷書" panose="03000509000000000000" pitchFamily="65" charset="-120"/>
                        </a:rPr>
                        <a:t>1~3</a:t>
                      </a:r>
                      <a:r>
                        <a:rPr lang="zh-TW" sz="1400" baseline="0" dirty="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15</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0" baseline="0">
                          <a:solidFill>
                            <a:schemeClr val="tx1"/>
                          </a:solidFill>
                          <a:latin typeface="Times New Roman" panose="02020603050405020304" pitchFamily="18" charset="0"/>
                          <a:ea typeface="華康儷楷書" panose="03000509000000000000" pitchFamily="65" charset="-120"/>
                        </a:rPr>
                        <a:t>依招生簡章規定</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1650424"/>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佳作</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10</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906826634"/>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8</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a:solidFill>
                            <a:schemeClr val="tx1"/>
                          </a:solidFill>
                          <a:latin typeface="Times New Roman" panose="02020603050405020304" pitchFamily="18" charset="0"/>
                          <a:ea typeface="華康儷楷書" panose="03000509000000000000" pitchFamily="65" charset="-120"/>
                        </a:rPr>
                        <a:t>全國學生舞蹈比賽個人賽決賽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第</a:t>
                      </a:r>
                      <a:r>
                        <a:rPr lang="en-US" sz="1400" baseline="0" dirty="0">
                          <a:solidFill>
                            <a:schemeClr val="tx1"/>
                          </a:solidFill>
                          <a:latin typeface="Times New Roman" panose="02020603050405020304" pitchFamily="18" charset="0"/>
                          <a:ea typeface="華康儷楷書" panose="03000509000000000000" pitchFamily="65" charset="-120"/>
                        </a:rPr>
                        <a:t>1~3</a:t>
                      </a:r>
                      <a:r>
                        <a:rPr lang="zh-TW" sz="1400" baseline="0" dirty="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15</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en-US" sz="1400" b="0" baseline="0">
                          <a:solidFill>
                            <a:schemeClr val="tx1"/>
                          </a:solidFill>
                          <a:latin typeface="Times New Roman" panose="02020603050405020304" pitchFamily="18" charset="0"/>
                          <a:ea typeface="華康儷楷書" panose="03000509000000000000" pitchFamily="65" charset="-120"/>
                        </a:rPr>
                        <a:t>20</a:t>
                      </a:r>
                      <a:r>
                        <a:rPr lang="zh-TW" sz="1400" b="0" baseline="0">
                          <a:solidFill>
                            <a:schemeClr val="tx1"/>
                          </a:solidFill>
                          <a:latin typeface="Times New Roman" panose="02020603050405020304" pitchFamily="18" charset="0"/>
                          <a:ea typeface="華康儷楷書" panose="03000509000000000000" pitchFamily="65" charset="-120"/>
                        </a:rPr>
                        <a:t>藝術群影視類</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8660876"/>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dirty="0">
                          <a:solidFill>
                            <a:schemeClr val="tx1"/>
                          </a:solidFill>
                          <a:latin typeface="Times New Roman" panose="02020603050405020304" pitchFamily="18" charset="0"/>
                          <a:ea typeface="華康儷楷書" panose="03000509000000000000" pitchFamily="65" charset="-120"/>
                        </a:rPr>
                        <a:t>其餘得獎者</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10</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428713000"/>
                  </a:ext>
                </a:extLst>
              </a:tr>
              <a:tr h="198639">
                <a:tc rowSpan="2">
                  <a:txBody>
                    <a:bodyPr/>
                    <a:lstStyle/>
                    <a:p>
                      <a:pPr algn="ctr"/>
                      <a:r>
                        <a:rPr lang="en-US" sz="1400" baseline="0" dirty="0">
                          <a:solidFill>
                            <a:schemeClr val="tx1"/>
                          </a:solidFill>
                          <a:latin typeface="Times New Roman" panose="02020603050405020304" pitchFamily="18" charset="0"/>
                          <a:ea typeface="華康儷楷書" panose="03000509000000000000" pitchFamily="65" charset="-120"/>
                        </a:rPr>
                        <a:t>9</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zh-TW" sz="1400" baseline="0">
                          <a:solidFill>
                            <a:schemeClr val="tx1"/>
                          </a:solidFill>
                          <a:latin typeface="Times New Roman" panose="02020603050405020304" pitchFamily="18" charset="0"/>
                          <a:ea typeface="華康儷楷書" panose="03000509000000000000" pitchFamily="65" charset="-120"/>
                        </a:rPr>
                        <a:t>全國學生音樂比賽個人賽決賽</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第</a:t>
                      </a:r>
                      <a:r>
                        <a:rPr lang="en-US" sz="1400" baseline="0">
                          <a:solidFill>
                            <a:schemeClr val="tx1"/>
                          </a:solidFill>
                          <a:latin typeface="Times New Roman" panose="02020603050405020304" pitchFamily="18" charset="0"/>
                          <a:ea typeface="華康儷楷書" panose="03000509000000000000" pitchFamily="65" charset="-120"/>
                        </a:rPr>
                        <a:t>1~3</a:t>
                      </a:r>
                      <a:r>
                        <a:rPr lang="zh-TW" sz="1400" baseline="0">
                          <a:solidFill>
                            <a:schemeClr val="tx1"/>
                          </a:solidFill>
                          <a:latin typeface="Times New Roman" panose="02020603050405020304" pitchFamily="18" charset="0"/>
                          <a:ea typeface="華康儷楷書" panose="03000509000000000000" pitchFamily="65" charset="-120"/>
                        </a:rPr>
                        <a:t>名</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15</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rowSpan="2">
                  <a:txBody>
                    <a:bodyPr/>
                    <a:lstStyle/>
                    <a:p>
                      <a:pPr algn="just"/>
                      <a:r>
                        <a:rPr lang="en-US" sz="1400" b="0" baseline="0" dirty="0">
                          <a:solidFill>
                            <a:schemeClr val="tx1"/>
                          </a:solidFill>
                          <a:latin typeface="Times New Roman" panose="02020603050405020304" pitchFamily="18" charset="0"/>
                          <a:ea typeface="華康儷楷書" panose="03000509000000000000" pitchFamily="65" charset="-120"/>
                        </a:rPr>
                        <a:t>20</a:t>
                      </a:r>
                      <a:r>
                        <a:rPr lang="zh-TW" sz="1400" b="0" baseline="0" dirty="0">
                          <a:solidFill>
                            <a:schemeClr val="tx1"/>
                          </a:solidFill>
                          <a:latin typeface="Times New Roman" panose="02020603050405020304" pitchFamily="18" charset="0"/>
                          <a:ea typeface="華康儷楷書" panose="03000509000000000000" pitchFamily="65" charset="-120"/>
                        </a:rPr>
                        <a:t>藝術群影視類</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3248391"/>
                  </a:ext>
                </a:extLst>
              </a:tr>
              <a:tr h="198639">
                <a:tc vMerge="1">
                  <a:txBody>
                    <a:bodyPr/>
                    <a:lstStyle/>
                    <a:p>
                      <a:endParaRPr lang="zh-TW" altLang="en-US"/>
                    </a:p>
                  </a:txBody>
                  <a:tcPr/>
                </a:tc>
                <a:tc vMerge="1">
                  <a:txBody>
                    <a:bodyPr/>
                    <a:lstStyle/>
                    <a:p>
                      <a:endParaRPr lang="zh-TW" altLang="en-US"/>
                    </a:p>
                  </a:txBody>
                  <a:tcPr/>
                </a:tc>
                <a:tc>
                  <a:txBody>
                    <a:bodyPr/>
                    <a:lstStyle/>
                    <a:p>
                      <a:r>
                        <a:rPr lang="zh-TW" sz="1400" baseline="0">
                          <a:solidFill>
                            <a:schemeClr val="tx1"/>
                          </a:solidFill>
                          <a:latin typeface="Times New Roman" panose="02020603050405020304" pitchFamily="18" charset="0"/>
                          <a:ea typeface="華康儷楷書" panose="03000509000000000000" pitchFamily="65" charset="-120"/>
                        </a:rPr>
                        <a:t>其餘得獎者</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a:txBody>
                    <a:bodyPr/>
                    <a:lstStyle/>
                    <a:p>
                      <a:pPr algn="ctr"/>
                      <a:r>
                        <a:rPr lang="en-US" sz="1400" baseline="0" dirty="0" smtClean="0">
                          <a:solidFill>
                            <a:schemeClr val="tx1"/>
                          </a:solidFill>
                          <a:latin typeface="Times New Roman" panose="02020603050405020304" pitchFamily="18" charset="0"/>
                          <a:ea typeface="華康儷楷書" panose="03000509000000000000" pitchFamily="65" charset="-120"/>
                        </a:rPr>
                        <a:t>10</a:t>
                      </a:r>
                      <a:r>
                        <a:rPr lang="en-US" sz="1400" baseline="0" dirty="0">
                          <a:solidFill>
                            <a:schemeClr val="tx1"/>
                          </a:solidFill>
                          <a:latin typeface="Times New Roman" panose="02020603050405020304" pitchFamily="18" charset="0"/>
                          <a:ea typeface="華康儷楷書" panose="03000509000000000000" pitchFamily="65" charset="-120"/>
                        </a:rPr>
                        <a:t>%</a:t>
                      </a:r>
                      <a:endParaRPr lang="zh-TW" sz="1400" baseline="0" dirty="0">
                        <a:solidFill>
                          <a:schemeClr val="tx1"/>
                        </a:solidFill>
                        <a:latin typeface="Times New Roman" panose="02020603050405020304" pitchFamily="18" charset="0"/>
                        <a:ea typeface="華康儷楷書" panose="03000509000000000000" pitchFamily="65" charset="-120"/>
                      </a:endParaRP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vMerge="1">
                  <a:txBody>
                    <a:bodyPr/>
                    <a:lstStyle/>
                    <a:p>
                      <a:endParaRPr lang="zh-TW" altLang="en-US"/>
                    </a:p>
                  </a:txBody>
                  <a:tcPr/>
                </a:tc>
                <a:extLst>
                  <a:ext uri="{0D108BD9-81ED-4DB2-BD59-A6C34878D82A}">
                    <a16:rowId xmlns:a16="http://schemas.microsoft.com/office/drawing/2014/main" val="3345951710"/>
                  </a:ext>
                </a:extLst>
              </a:tr>
              <a:tr h="993194">
                <a:tc>
                  <a:txBody>
                    <a:bodyPr/>
                    <a:lstStyle/>
                    <a:p>
                      <a:pPr marL="71755" marR="71755" algn="ctr">
                        <a:spcAft>
                          <a:spcPts val="0"/>
                        </a:spcAft>
                      </a:pPr>
                      <a:r>
                        <a:rPr lang="zh-TW" sz="1400" b="0" baseline="0" dirty="0">
                          <a:solidFill>
                            <a:schemeClr val="tx1"/>
                          </a:solidFill>
                          <a:latin typeface="Times New Roman" panose="02020603050405020304" pitchFamily="18" charset="0"/>
                          <a:ea typeface="華康儷楷書" panose="03000509000000000000" pitchFamily="65" charset="-120"/>
                        </a:rPr>
                        <a:t>備註</a:t>
                      </a:r>
                    </a:p>
                  </a:txBody>
                  <a:tcPr marL="43513" marR="43513" marT="0" marB="0" vert="eaVert"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gridSpan="4">
                  <a:txBody>
                    <a:bodyPr/>
                    <a:lstStyle/>
                    <a:p>
                      <a:pPr marL="0" lvl="0" indent="0" algn="just">
                        <a:buFont typeface="Times New Roman" panose="02020603050405020304" pitchFamily="18" charset="0"/>
                        <a:buNone/>
                      </a:pPr>
                      <a:r>
                        <a:rPr lang="en-US" altLang="zh-TW" sz="1400" b="0" baseline="0" dirty="0" smtClean="0">
                          <a:solidFill>
                            <a:schemeClr val="tx1"/>
                          </a:solidFill>
                          <a:latin typeface="Times New Roman" panose="02020603050405020304" pitchFamily="18" charset="0"/>
                          <a:ea typeface="華康儷楷書" panose="03000509000000000000" pitchFamily="65" charset="-120"/>
                        </a:rPr>
                        <a:t>1.</a:t>
                      </a:r>
                      <a:r>
                        <a:rPr lang="zh-TW" sz="1400" b="0" baseline="0" dirty="0" smtClean="0">
                          <a:solidFill>
                            <a:schemeClr val="tx1"/>
                          </a:solidFill>
                          <a:latin typeface="Times New Roman" panose="02020603050405020304" pitchFamily="18" charset="0"/>
                          <a:ea typeface="華康儷楷書" panose="03000509000000000000" pitchFamily="65" charset="-120"/>
                        </a:rPr>
                        <a:t>本</a:t>
                      </a:r>
                      <a:r>
                        <a:rPr lang="zh-TW" sz="1400" b="0" baseline="0" dirty="0">
                          <a:solidFill>
                            <a:schemeClr val="tx1"/>
                          </a:solidFill>
                          <a:latin typeface="Times New Roman" panose="02020603050405020304" pitchFamily="18" charset="0"/>
                          <a:ea typeface="華康儷楷書" panose="03000509000000000000" pitchFamily="65" charset="-120"/>
                        </a:rPr>
                        <a:t>表所列各項競賽，發證時之主辦單位和落款單位皆須為中央各級機關及直轄市政府，且落款人須為該機關首長，否則</a:t>
                      </a:r>
                      <a:r>
                        <a:rPr lang="zh-TW" sz="1400" b="0" baseline="0" dirty="0" smtClean="0">
                          <a:solidFill>
                            <a:schemeClr val="tx1"/>
                          </a:solidFill>
                          <a:latin typeface="Times New Roman" panose="02020603050405020304" pitchFamily="18" charset="0"/>
                          <a:ea typeface="華康儷楷書" panose="03000509000000000000" pitchFamily="65" charset="-120"/>
                        </a:rPr>
                        <a:t>不在</a:t>
                      </a:r>
                      <a:endParaRPr lang="en-US" altLang="zh-TW" sz="1400" b="0" baseline="0" dirty="0" smtClean="0">
                        <a:solidFill>
                          <a:schemeClr val="tx1"/>
                        </a:solidFill>
                        <a:latin typeface="Times New Roman" panose="02020603050405020304" pitchFamily="18" charset="0"/>
                        <a:ea typeface="華康儷楷書" panose="03000509000000000000" pitchFamily="65" charset="-120"/>
                      </a:endParaRPr>
                    </a:p>
                    <a:p>
                      <a:pPr marL="136800" lvl="0" indent="0" algn="just">
                        <a:buFont typeface="Times New Roman" panose="02020603050405020304" pitchFamily="18" charset="0"/>
                        <a:buNone/>
                      </a:pPr>
                      <a:r>
                        <a:rPr lang="zh-TW" sz="1400" b="0" baseline="0" dirty="0" smtClean="0">
                          <a:solidFill>
                            <a:schemeClr val="tx1"/>
                          </a:solidFill>
                          <a:latin typeface="Times New Roman" panose="02020603050405020304" pitchFamily="18" charset="0"/>
                          <a:ea typeface="華康儷楷書" panose="03000509000000000000" pitchFamily="65" charset="-120"/>
                        </a:rPr>
                        <a:t>甄選</a:t>
                      </a:r>
                      <a:r>
                        <a:rPr lang="zh-TW" sz="1400" b="0" baseline="0" dirty="0">
                          <a:solidFill>
                            <a:schemeClr val="tx1"/>
                          </a:solidFill>
                          <a:latin typeface="Times New Roman" panose="02020603050405020304" pitchFamily="18" charset="0"/>
                          <a:ea typeface="華康儷楷書" panose="03000509000000000000" pitchFamily="65" charset="-120"/>
                        </a:rPr>
                        <a:t>入學採計範圍內。</a:t>
                      </a:r>
                    </a:p>
                    <a:p>
                      <a:pPr marL="0" lvl="0" indent="0" algn="just">
                        <a:buFont typeface="Times New Roman" panose="02020603050405020304" pitchFamily="18" charset="0"/>
                        <a:buNone/>
                      </a:pPr>
                      <a:r>
                        <a:rPr lang="en-US" altLang="zh-TW" sz="1400" b="0" baseline="0" dirty="0" smtClean="0">
                          <a:solidFill>
                            <a:schemeClr val="tx1"/>
                          </a:solidFill>
                          <a:latin typeface="Times New Roman" panose="02020603050405020304" pitchFamily="18" charset="0"/>
                          <a:ea typeface="華康儷楷書" panose="03000509000000000000" pitchFamily="65" charset="-120"/>
                        </a:rPr>
                        <a:t>2.</a:t>
                      </a:r>
                      <a:r>
                        <a:rPr lang="zh-TW" sz="1400" b="0" baseline="0" dirty="0" smtClean="0">
                          <a:solidFill>
                            <a:schemeClr val="tx1"/>
                          </a:solidFill>
                          <a:latin typeface="Times New Roman" panose="02020603050405020304" pitchFamily="18" charset="0"/>
                          <a:ea typeface="華康儷楷書" panose="03000509000000000000" pitchFamily="65" charset="-120"/>
                        </a:rPr>
                        <a:t>全國</a:t>
                      </a:r>
                      <a:r>
                        <a:rPr lang="zh-TW" sz="1400" b="0" baseline="0" dirty="0">
                          <a:solidFill>
                            <a:schemeClr val="tx1"/>
                          </a:solidFill>
                          <a:latin typeface="Times New Roman" panose="02020603050405020304" pitchFamily="18" charset="0"/>
                          <a:ea typeface="華康儷楷書" panose="03000509000000000000" pitchFamily="65" charset="-120"/>
                        </a:rPr>
                        <a:t>高級中等學校專業群科專題實作及創意競賽決賽獲獎採計年度為</a:t>
                      </a:r>
                      <a:r>
                        <a:rPr lang="en-US" sz="1400" b="0" baseline="0" dirty="0">
                          <a:solidFill>
                            <a:schemeClr val="tx1"/>
                          </a:solidFill>
                          <a:latin typeface="Times New Roman" panose="02020603050405020304" pitchFamily="18" charset="0"/>
                          <a:ea typeface="華康儷楷書" panose="03000509000000000000" pitchFamily="65" charset="-120"/>
                        </a:rPr>
                        <a:t>103</a:t>
                      </a:r>
                      <a:r>
                        <a:rPr lang="zh-TW" sz="1400" b="0" baseline="0" dirty="0">
                          <a:solidFill>
                            <a:schemeClr val="tx1"/>
                          </a:solidFill>
                          <a:latin typeface="Times New Roman" panose="02020603050405020304" pitchFamily="18" charset="0"/>
                          <a:ea typeface="華康儷楷書" panose="03000509000000000000" pitchFamily="65" charset="-120"/>
                        </a:rPr>
                        <a:t>年</a:t>
                      </a:r>
                      <a:r>
                        <a:rPr lang="en-US" sz="1400" b="0" baseline="0" dirty="0">
                          <a:solidFill>
                            <a:schemeClr val="tx1"/>
                          </a:solidFill>
                          <a:latin typeface="Times New Roman" panose="02020603050405020304" pitchFamily="18" charset="0"/>
                          <a:ea typeface="華康儷楷書" panose="03000509000000000000" pitchFamily="65" charset="-120"/>
                        </a:rPr>
                        <a:t>(</a:t>
                      </a:r>
                      <a:r>
                        <a:rPr lang="zh-TW" sz="1400" b="0" baseline="0" dirty="0">
                          <a:solidFill>
                            <a:schemeClr val="tx1"/>
                          </a:solidFill>
                          <a:latin typeface="Times New Roman" panose="02020603050405020304" pitchFamily="18" charset="0"/>
                          <a:ea typeface="華康儷楷書" panose="03000509000000000000" pitchFamily="65" charset="-120"/>
                        </a:rPr>
                        <a:t>含</a:t>
                      </a:r>
                      <a:r>
                        <a:rPr lang="en-US" sz="1400" b="0" baseline="0" dirty="0">
                          <a:solidFill>
                            <a:schemeClr val="tx1"/>
                          </a:solidFill>
                          <a:latin typeface="Times New Roman" panose="02020603050405020304" pitchFamily="18" charset="0"/>
                          <a:ea typeface="華康儷楷書" panose="03000509000000000000" pitchFamily="65" charset="-120"/>
                        </a:rPr>
                        <a:t>)</a:t>
                      </a:r>
                      <a:r>
                        <a:rPr lang="zh-TW" sz="1400" b="0" baseline="0" dirty="0">
                          <a:solidFill>
                            <a:schemeClr val="tx1"/>
                          </a:solidFill>
                          <a:latin typeface="Times New Roman" panose="02020603050405020304" pitchFamily="18" charset="0"/>
                          <a:ea typeface="華康儷楷書" panose="03000509000000000000" pitchFamily="65" charset="-120"/>
                        </a:rPr>
                        <a:t>之後。</a:t>
                      </a:r>
                    </a:p>
                    <a:p>
                      <a:pPr marL="0" lvl="0" indent="0" algn="just">
                        <a:buFont typeface="Times New Roman" panose="02020603050405020304" pitchFamily="18" charset="0"/>
                        <a:buNone/>
                      </a:pPr>
                      <a:r>
                        <a:rPr lang="en-US" altLang="zh-TW" sz="1400" b="0" baseline="0" dirty="0" smtClean="0">
                          <a:solidFill>
                            <a:schemeClr val="tx1"/>
                          </a:solidFill>
                          <a:latin typeface="Times New Roman" panose="02020603050405020304" pitchFamily="18" charset="0"/>
                          <a:ea typeface="華康儷楷書" panose="03000509000000000000" pitchFamily="65" charset="-120"/>
                        </a:rPr>
                        <a:t>3.</a:t>
                      </a:r>
                      <a:r>
                        <a:rPr lang="zh-TW" sz="1400" b="0" baseline="0" dirty="0" smtClean="0">
                          <a:solidFill>
                            <a:schemeClr val="tx1"/>
                          </a:solidFill>
                          <a:latin typeface="Times New Roman" panose="02020603050405020304" pitchFamily="18" charset="0"/>
                          <a:ea typeface="華康儷楷書" panose="03000509000000000000" pitchFamily="65" charset="-120"/>
                        </a:rPr>
                        <a:t>全國</a:t>
                      </a:r>
                      <a:r>
                        <a:rPr lang="zh-TW" sz="1400" b="0" baseline="0" dirty="0">
                          <a:solidFill>
                            <a:schemeClr val="tx1"/>
                          </a:solidFill>
                          <a:latin typeface="Times New Roman" panose="02020603050405020304" pitchFamily="18" charset="0"/>
                          <a:ea typeface="華康儷楷書" panose="03000509000000000000" pitchFamily="65" charset="-120"/>
                        </a:rPr>
                        <a:t>學生舞蹈比賽與全國學生音樂比賽採計持有個人賽決賽獲獎名次證明者</a:t>
                      </a:r>
                      <a:r>
                        <a:rPr lang="zh-TW" sz="1400" b="0" baseline="0" dirty="0" smtClean="0">
                          <a:solidFill>
                            <a:schemeClr val="tx1"/>
                          </a:solidFill>
                          <a:latin typeface="Times New Roman" panose="02020603050405020304" pitchFamily="18" charset="0"/>
                          <a:ea typeface="華康儷楷書" panose="03000509000000000000" pitchFamily="65" charset="-120"/>
                        </a:rPr>
                        <a:t>。</a:t>
                      </a:r>
                      <a:endParaRPr lang="en-US" altLang="zh-TW" sz="1400" b="0" baseline="0" dirty="0" smtClean="0">
                        <a:solidFill>
                          <a:schemeClr val="tx1"/>
                        </a:solidFill>
                        <a:latin typeface="Times New Roman" panose="02020603050405020304" pitchFamily="18" charset="0"/>
                        <a:ea typeface="華康儷楷書" panose="03000509000000000000" pitchFamily="65" charset="-120"/>
                      </a:endParaRPr>
                    </a:p>
                    <a:p>
                      <a:pPr marL="0" lvl="0" indent="0" algn="just">
                        <a:buFont typeface="Times New Roman" panose="02020603050405020304" pitchFamily="18" charset="0"/>
                        <a:buNone/>
                      </a:pPr>
                      <a:r>
                        <a:rPr lang="en-US" altLang="zh-TW" sz="1400" b="0" baseline="0" dirty="0" smtClean="0">
                          <a:solidFill>
                            <a:schemeClr val="tx1"/>
                          </a:solidFill>
                          <a:latin typeface="Times New Roman" panose="02020603050405020304" pitchFamily="18" charset="0"/>
                          <a:ea typeface="華康儷楷書" panose="03000509000000000000" pitchFamily="65" charset="-120"/>
                        </a:rPr>
                        <a:t>4.</a:t>
                      </a:r>
                      <a:r>
                        <a:rPr lang="zh-TW" sz="1400" b="0" baseline="0" dirty="0" smtClean="0">
                          <a:solidFill>
                            <a:schemeClr val="tx1"/>
                          </a:solidFill>
                          <a:latin typeface="Times New Roman" panose="02020603050405020304" pitchFamily="18" charset="0"/>
                          <a:ea typeface="華康儷楷書" panose="03000509000000000000" pitchFamily="65" charset="-120"/>
                        </a:rPr>
                        <a:t>全國</a:t>
                      </a:r>
                      <a:r>
                        <a:rPr lang="zh-TW" sz="1400" b="0" baseline="0" dirty="0">
                          <a:solidFill>
                            <a:schemeClr val="tx1"/>
                          </a:solidFill>
                          <a:latin typeface="Times New Roman" panose="02020603050405020304" pitchFamily="18" charset="0"/>
                          <a:ea typeface="華康儷楷書" panose="03000509000000000000" pitchFamily="65" charset="-120"/>
                        </a:rPr>
                        <a:t>高職學生團隊技術創造力培訓與競賽活動佳作獎項採計自</a:t>
                      </a:r>
                      <a:r>
                        <a:rPr lang="en-US" sz="1400" b="0" baseline="0" dirty="0">
                          <a:solidFill>
                            <a:schemeClr val="tx1"/>
                          </a:solidFill>
                          <a:latin typeface="Times New Roman" panose="02020603050405020304" pitchFamily="18" charset="0"/>
                          <a:ea typeface="華康儷楷書" panose="03000509000000000000" pitchFamily="65" charset="-120"/>
                        </a:rPr>
                        <a:t>110</a:t>
                      </a:r>
                      <a:r>
                        <a:rPr lang="zh-TW" sz="1400" b="0" baseline="0" dirty="0">
                          <a:solidFill>
                            <a:schemeClr val="tx1"/>
                          </a:solidFill>
                          <a:latin typeface="Times New Roman" panose="02020603050405020304" pitchFamily="18" charset="0"/>
                          <a:ea typeface="華康儷楷書" panose="03000509000000000000" pitchFamily="65" charset="-120"/>
                        </a:rPr>
                        <a:t>年起獲獎考生始具加分資格。</a:t>
                      </a:r>
                    </a:p>
                  </a:txBody>
                  <a:tcPr marL="43513" marR="43513" marT="0" marB="0" anchor="ctr">
                    <a:lnL w="6350" cap="flat" cmpd="sng" algn="ctr">
                      <a:solidFill>
                        <a:schemeClr val="bg2">
                          <a:lumMod val="50000"/>
                        </a:schemeClr>
                      </a:solidFill>
                      <a:prstDash val="solid"/>
                      <a:round/>
                      <a:headEnd type="none" w="med" len="med"/>
                      <a:tailEnd type="none" w="med" len="med"/>
                    </a:lnL>
                    <a:lnR w="6350" cap="flat" cmpd="sng" algn="ctr">
                      <a:solidFill>
                        <a:schemeClr val="bg2">
                          <a:lumMod val="50000"/>
                        </a:schemeClr>
                      </a:solidFill>
                      <a:prstDash val="solid"/>
                      <a:round/>
                      <a:headEnd type="none" w="med" len="med"/>
                      <a:tailEnd type="none" w="med" len="med"/>
                    </a:lnR>
                    <a:lnT w="6350" cap="flat" cmpd="sng" algn="ctr">
                      <a:solidFill>
                        <a:schemeClr val="bg2">
                          <a:lumMod val="50000"/>
                        </a:schemeClr>
                      </a:solidFill>
                      <a:prstDash val="solid"/>
                      <a:round/>
                      <a:headEnd type="none" w="med" len="med"/>
                      <a:tailEnd type="none" w="med" len="med"/>
                    </a:lnT>
                    <a:lnB w="6350" cap="flat" cmpd="sng" algn="ctr">
                      <a:solidFill>
                        <a:schemeClr val="bg2">
                          <a:lumMod val="50000"/>
                        </a:schemeClr>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75422613"/>
                  </a:ext>
                </a:extLst>
              </a:tr>
            </a:tbl>
          </a:graphicData>
        </a:graphic>
      </p:graphicFrame>
      <p:sp>
        <p:nvSpPr>
          <p:cNvPr id="6"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58</a:t>
            </a:fld>
            <a:endParaRPr lang="en-US" altLang="zh-TW"/>
          </a:p>
        </p:txBody>
      </p:sp>
    </p:spTree>
    <p:extLst>
      <p:ext uri="{BB962C8B-B14F-4D97-AF65-F5344CB8AC3E}">
        <p14:creationId xmlns:p14="http://schemas.microsoft.com/office/powerpoint/2010/main" val="39882817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內容版面配置區 5"/>
          <p:cNvGraphicFramePr>
            <a:graphicFrameLocks noGrp="1"/>
          </p:cNvGraphicFramePr>
          <p:nvPr>
            <p:ph idx="1"/>
            <p:extLst>
              <p:ext uri="{D42A27DB-BD31-4B8C-83A1-F6EECF244321}">
                <p14:modId xmlns:p14="http://schemas.microsoft.com/office/powerpoint/2010/main" val="1061632420"/>
              </p:ext>
            </p:extLst>
          </p:nvPr>
        </p:nvGraphicFramePr>
        <p:xfrm>
          <a:off x="836763" y="848066"/>
          <a:ext cx="10877910" cy="5382280"/>
        </p:xfrm>
        <a:graphic>
          <a:graphicData uri="http://schemas.openxmlformats.org/drawingml/2006/table">
            <a:tbl>
              <a:tblPr firstRow="1">
                <a:tableStyleId>{5C22544A-7EE6-4342-B048-85BDC9FD1C3A}</a:tableStyleId>
              </a:tblPr>
              <a:tblGrid>
                <a:gridCol w="1020929">
                  <a:extLst>
                    <a:ext uri="{9D8B030D-6E8A-4147-A177-3AD203B41FA5}">
                      <a16:colId xmlns:a16="http://schemas.microsoft.com/office/drawing/2014/main" val="20000"/>
                    </a:ext>
                  </a:extLst>
                </a:gridCol>
                <a:gridCol w="839659">
                  <a:extLst>
                    <a:ext uri="{9D8B030D-6E8A-4147-A177-3AD203B41FA5}">
                      <a16:colId xmlns:a16="http://schemas.microsoft.com/office/drawing/2014/main" val="20001"/>
                    </a:ext>
                  </a:extLst>
                </a:gridCol>
                <a:gridCol w="1461998">
                  <a:extLst>
                    <a:ext uri="{9D8B030D-6E8A-4147-A177-3AD203B41FA5}">
                      <a16:colId xmlns:a16="http://schemas.microsoft.com/office/drawing/2014/main" val="20002"/>
                    </a:ext>
                  </a:extLst>
                </a:gridCol>
                <a:gridCol w="1330924">
                  <a:extLst>
                    <a:ext uri="{9D8B030D-6E8A-4147-A177-3AD203B41FA5}">
                      <a16:colId xmlns:a16="http://schemas.microsoft.com/office/drawing/2014/main" val="20003"/>
                    </a:ext>
                  </a:extLst>
                </a:gridCol>
                <a:gridCol w="1330924">
                  <a:extLst>
                    <a:ext uri="{9D8B030D-6E8A-4147-A177-3AD203B41FA5}">
                      <a16:colId xmlns:a16="http://schemas.microsoft.com/office/drawing/2014/main" val="822712803"/>
                    </a:ext>
                  </a:extLst>
                </a:gridCol>
                <a:gridCol w="1035165">
                  <a:extLst>
                    <a:ext uri="{9D8B030D-6E8A-4147-A177-3AD203B41FA5}">
                      <a16:colId xmlns:a16="http://schemas.microsoft.com/office/drawing/2014/main" val="20004"/>
                    </a:ext>
                  </a:extLst>
                </a:gridCol>
                <a:gridCol w="1035165">
                  <a:extLst>
                    <a:ext uri="{9D8B030D-6E8A-4147-A177-3AD203B41FA5}">
                      <a16:colId xmlns:a16="http://schemas.microsoft.com/office/drawing/2014/main" val="20005"/>
                    </a:ext>
                  </a:extLst>
                </a:gridCol>
                <a:gridCol w="1828979">
                  <a:extLst>
                    <a:ext uri="{9D8B030D-6E8A-4147-A177-3AD203B41FA5}">
                      <a16:colId xmlns:a16="http://schemas.microsoft.com/office/drawing/2014/main" val="20006"/>
                    </a:ext>
                  </a:extLst>
                </a:gridCol>
                <a:gridCol w="994167">
                  <a:extLst>
                    <a:ext uri="{9D8B030D-6E8A-4147-A177-3AD203B41FA5}">
                      <a16:colId xmlns:a16="http://schemas.microsoft.com/office/drawing/2014/main" val="20007"/>
                    </a:ext>
                  </a:extLst>
                </a:gridCol>
              </a:tblGrid>
              <a:tr h="526251">
                <a:tc rowSpan="3">
                  <a:txBody>
                    <a:bodyPr/>
                    <a:lstStyle/>
                    <a:p>
                      <a:pPr algn="ctr">
                        <a:spcAft>
                          <a:spcPts val="0"/>
                        </a:spcAft>
                      </a:pP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證照項目</a:t>
                      </a:r>
                    </a:p>
                    <a:p>
                      <a:pPr algn="ctr">
                        <a:spcAft>
                          <a:spcPts val="0"/>
                        </a:spcAft>
                      </a:pP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加分比率</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gridSpan="7">
                  <a:txBody>
                    <a:bodyPr/>
                    <a:lstStyle/>
                    <a:p>
                      <a:pPr algn="ctr">
                        <a:spcAft>
                          <a:spcPts val="0"/>
                        </a:spcAft>
                      </a:pPr>
                      <a:r>
                        <a:rPr lang="zh-TW" altLang="zh-TW"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外語群</a:t>
                      </a:r>
                      <a:r>
                        <a:rPr lang="zh-TW" altLang="en-US"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英語類</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zh-TW" altLang="en-US"/>
                    </a:p>
                  </a:txBody>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外語群</a:t>
                      </a:r>
                      <a:endParaRPr lang="en-US" altLang="zh-TW"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rPr>
                        <a:t>日語類</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r h="702320">
                <a:tc vMerge="1">
                  <a:txBody>
                    <a:bodyPr/>
                    <a:lstStyle/>
                    <a:p>
                      <a:pPr algn="ctr">
                        <a:spcAft>
                          <a:spcPts val="0"/>
                        </a:spcAft>
                      </a:pPr>
                      <a:endParaRPr lang="zh-TW" sz="1800" b="0" kern="100" dirty="0">
                        <a:solidFill>
                          <a:schemeClr val="tx1"/>
                        </a:solidFill>
                        <a:effectLst/>
                        <a:latin typeface="Times New Roman"/>
                        <a:ea typeface="新細明體"/>
                      </a:endParaRPr>
                    </a:p>
                  </a:txBody>
                  <a:tcPr marL="36195" marR="36195"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全民</a:t>
                      </a:r>
                      <a:endParaRPr lang="en-US" alt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英檢</a:t>
                      </a: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(GEPT)</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多益</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(TOEIC)</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1" kern="0" dirty="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rPr>
                        <a:t>托福</a:t>
                      </a:r>
                      <a:endParaRPr lang="zh-TW" sz="1800" b="1" kern="100" dirty="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en-US" sz="1800" b="1" kern="0" dirty="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rPr>
                        <a:t>(TOEFL </a:t>
                      </a:r>
                      <a:r>
                        <a:rPr lang="en-US" sz="1800" b="1" kern="0" dirty="0" smtClean="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rPr>
                        <a:t>ITP)</a:t>
                      </a:r>
                      <a:endParaRPr lang="zh-TW" sz="1800" b="1" kern="100" dirty="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托福</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(TOEFL </a:t>
                      </a:r>
                      <a:r>
                        <a:rPr lang="en-US" sz="1800" b="0" kern="0" dirty="0" err="1">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iBT</a:t>
                      </a: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雅思</a:t>
                      </a: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(IELTS)</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sz="16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劍橋國際英語認證</a:t>
                      </a:r>
                      <a:endParaRPr 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en-US" sz="16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a:t>
                      </a:r>
                      <a:r>
                        <a:rPr lang="en-US"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C</a:t>
                      </a:r>
                      <a:r>
                        <a:rPr lang="en-US" sz="1600" b="0" kern="0" spc="-15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ambridge ESOL Main Suite</a:t>
                      </a:r>
                      <a:r>
                        <a:rPr lang="en-US" sz="16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a:t>
                      </a:r>
                      <a:endParaRPr 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altLang="en-US"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劍橋領思職場英語檢測</a:t>
                      </a:r>
                      <a:endParaRPr lang="en-US" altLang="zh-TW"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zh-TW" altLang="en-US"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及</a:t>
                      </a:r>
                      <a:endParaRPr lang="en-US" altLang="zh-TW"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p>
                      <a:pPr algn="ctr">
                        <a:spcAft>
                          <a:spcPts val="0"/>
                        </a:spcAft>
                      </a:pPr>
                      <a:r>
                        <a:rPr lang="zh-TW" altLang="en-US"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劍橋領思實用英語檢測</a:t>
                      </a:r>
                      <a:endParaRPr lang="en-US" altLang="zh-TW" sz="1600" b="0" kern="0" spc="-3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rowSpan="2">
                  <a:txBody>
                    <a:bodyPr/>
                    <a:lstStyle/>
                    <a:p>
                      <a:pPr algn="ctr">
                        <a:spcAft>
                          <a:spcPts val="0"/>
                        </a:spcAft>
                      </a:pP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日本語</a:t>
                      </a:r>
                      <a:r>
                        <a:rPr lang="zh-TW" alt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文</a:t>
                      </a:r>
                      <a:r>
                        <a:rPr lang="zh-TW"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能力試驗</a:t>
                      </a:r>
                      <a:r>
                        <a:rPr lang="en-US" sz="1800" b="0" kern="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(JLPT)</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1"/>
                  </a:ext>
                </a:extLst>
              </a:tr>
              <a:tr h="70232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altLang="en-US" sz="1800" b="1" kern="100" dirty="0" smtClean="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rPr>
                        <a:t>紙筆</a:t>
                      </a:r>
                      <a:endParaRPr lang="zh-TW" sz="1800" b="1" kern="100" dirty="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spcAft>
                          <a:spcPts val="0"/>
                        </a:spcAft>
                      </a:pPr>
                      <a:r>
                        <a:rPr lang="zh-TW" altLang="en-US" sz="1800" b="0" kern="100" dirty="0" smtClean="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網路型態</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64679730"/>
                  </a:ext>
                </a:extLst>
              </a:tr>
              <a:tr h="1096357">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25%</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高級</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聽力及閱讀項目合計</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945</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分以上</a:t>
                      </a:r>
                    </a:p>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且口說及寫作項目分別均達</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8</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級以上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altLang="zh-TW" sz="1800" b="1" kern="100" dirty="0" smtClean="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rPr>
                        <a:t>560</a:t>
                      </a:r>
                      <a:r>
                        <a:rPr lang="zh-TW" sz="1800" b="1" kern="100" dirty="0" smtClean="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endParaRPr lang="zh-TW" sz="1800" b="1" kern="100" dirty="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110</a:t>
                      </a: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7</a:t>
                      </a: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CAE</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alt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C1</a:t>
                      </a:r>
                      <a:endParaRPr 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N1</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96357">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15%</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中高級</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聽力及閱讀項目合計</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785</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分以上</a:t>
                      </a:r>
                    </a:p>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且口說及寫作項目分別均達</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7</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級以上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00" dirty="0" smtClean="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rPr>
                        <a:t>527</a:t>
                      </a:r>
                      <a:r>
                        <a:rPr lang="zh-TW" altLang="zh-TW" sz="1800" b="1" kern="100" dirty="0" smtClean="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endParaRPr lang="zh-TW" sz="1800" b="1" kern="100" dirty="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87-109</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6</a:t>
                      </a: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FCE</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en-US" alt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B2</a:t>
                      </a:r>
                      <a:endParaRPr 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N2</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3"/>
                  </a:ext>
                </a:extLst>
              </a:tr>
              <a:tr h="1096357">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5%</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中級</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聽力及閱讀項目合計</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550</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分以上</a:t>
                      </a:r>
                    </a:p>
                    <a:p>
                      <a:pPr algn="just">
                        <a:spcAft>
                          <a:spcPts val="0"/>
                        </a:spcAft>
                      </a:pP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且口說及寫作項目分別均達</a:t>
                      </a:r>
                      <a:r>
                        <a:rPr lang="en-US"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6</a:t>
                      </a:r>
                      <a:r>
                        <a:rPr lang="zh-TW" sz="15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級以上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00" dirty="0" smtClean="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rPr>
                        <a:t>457</a:t>
                      </a:r>
                      <a:r>
                        <a:rPr lang="zh-TW" altLang="zh-TW" sz="1800" b="1" kern="100" dirty="0" smtClean="0">
                          <a:solidFill>
                            <a:srgbClr val="0000FF"/>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57-86</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4.5</a:t>
                      </a:r>
                      <a:r>
                        <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以上</a:t>
                      </a: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PET</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alt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B1</a:t>
                      </a:r>
                      <a:endParaRPr lang="zh-TW" sz="16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0"/>
                        </a:spcAft>
                      </a:pPr>
                      <a:r>
                        <a:rPr lang="en-US"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rPr>
                        <a:t>N3</a:t>
                      </a:r>
                      <a:endParaRPr lang="zh-TW" sz="1800" b="0" kern="100" dirty="0">
                        <a:solidFill>
                          <a:schemeClr val="tx1"/>
                        </a:solidFill>
                        <a:effectLst/>
                        <a:latin typeface="華康儷楷書" panose="03000509000000000000" pitchFamily="65" charset="-120"/>
                        <a:ea typeface="華康儷楷書" panose="03000509000000000000" pitchFamily="65" charset="-120"/>
                        <a:cs typeface="Times New Roman" panose="02020603050405020304" pitchFamily="18" charset="0"/>
                      </a:endParaRPr>
                    </a:p>
                  </a:txBody>
                  <a:tcPr marL="36195" marR="36195" marT="0" marB="0" anchor="ct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 name="標題 1"/>
          <p:cNvSpPr txBox="1">
            <a:spLocks/>
          </p:cNvSpPr>
          <p:nvPr/>
        </p:nvSpPr>
        <p:spPr bwMode="auto">
          <a:xfrm>
            <a:off x="0" y="77329"/>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證照</a:t>
            </a:r>
            <a:r>
              <a:rPr lang="zh-TW" altLang="en-US" b="1" spc="-100" dirty="0">
                <a:solidFill>
                  <a:schemeClr val="tx1"/>
                </a:solidFill>
                <a:latin typeface="Book Antiqua" panose="02040602050305030304" pitchFamily="18" charset="0"/>
                <a:ea typeface="華康儷楷書" panose="03000509000000000000" pitchFamily="65" charset="-120"/>
              </a:rPr>
              <a:t>或得獎加分</a:t>
            </a:r>
          </a:p>
        </p:txBody>
      </p:sp>
      <p:sp>
        <p:nvSpPr>
          <p:cNvPr id="5"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59</a:t>
            </a:fld>
            <a:endParaRPr lang="en-US" altLang="zh-TW"/>
          </a:p>
        </p:txBody>
      </p:sp>
    </p:spTree>
    <p:extLst>
      <p:ext uri="{BB962C8B-B14F-4D97-AF65-F5344CB8AC3E}">
        <p14:creationId xmlns:p14="http://schemas.microsoft.com/office/powerpoint/2010/main" val="3898798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015352" y="733245"/>
            <a:ext cx="10338447" cy="6116129"/>
          </a:xfrm>
          <a:prstGeom prst="rect">
            <a:avLst/>
          </a:prstGeom>
        </p:spPr>
      </p:pic>
      <p:sp>
        <p:nvSpPr>
          <p:cNvPr id="4" name="標題 1"/>
          <p:cNvSpPr txBox="1">
            <a:spLocks/>
          </p:cNvSpPr>
          <p:nvPr/>
        </p:nvSpPr>
        <p:spPr>
          <a:xfrm>
            <a:off x="838200" y="146050"/>
            <a:ext cx="10515600" cy="492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TW" sz="2800" b="1" spc="-100" dirty="0" smtClean="0">
                <a:latin typeface="Book Antiqua" panose="02040602050305030304" pitchFamily="18" charset="0"/>
                <a:ea typeface="華康儷楷書" panose="03000509000000000000" pitchFamily="65" charset="-120"/>
              </a:rPr>
              <a:t>11</a:t>
            </a:r>
            <a:r>
              <a:rPr lang="en-US" altLang="zh-TW" sz="2800" b="1" spc="-100" dirty="0">
                <a:latin typeface="Book Antiqua" panose="02040602050305030304" pitchFamily="18" charset="0"/>
                <a:ea typeface="華康儷楷書" panose="03000509000000000000" pitchFamily="65" charset="-120"/>
              </a:rPr>
              <a:t>2</a:t>
            </a:r>
            <a:r>
              <a:rPr lang="zh-TW" altLang="en-US" sz="2800" b="1" spc="-100" dirty="0" smtClean="0">
                <a:latin typeface="Book Antiqua" panose="02040602050305030304" pitchFamily="18" charset="0"/>
                <a:ea typeface="華康儷楷書" panose="03000509000000000000" pitchFamily="65" charset="-120"/>
              </a:rPr>
              <a:t>學年</a:t>
            </a:r>
            <a:r>
              <a:rPr lang="zh-TW" altLang="en-US" sz="2800" b="1" spc="-100" dirty="0">
                <a:latin typeface="Book Antiqua" panose="02040602050305030304" pitchFamily="18" charset="0"/>
                <a:ea typeface="華康儷楷書" panose="03000509000000000000" pitchFamily="65" charset="-120"/>
              </a:rPr>
              <a:t>度四技二專</a:t>
            </a:r>
            <a:r>
              <a:rPr lang="zh-TW" altLang="en-US" sz="2800" b="1" spc="-100" dirty="0">
                <a:solidFill>
                  <a:srgbClr val="FF0000"/>
                </a:solidFill>
                <a:latin typeface="Book Antiqua" panose="02040602050305030304" pitchFamily="18" charset="0"/>
                <a:ea typeface="華康儷楷書" panose="03000509000000000000" pitchFamily="65" charset="-120"/>
              </a:rPr>
              <a:t>技優甄審入學</a:t>
            </a:r>
            <a:r>
              <a:rPr lang="zh-TW" altLang="en-US" sz="2800" b="1" spc="-100" dirty="0">
                <a:latin typeface="Book Antiqua" panose="02040602050305030304" pitchFamily="18" charset="0"/>
                <a:ea typeface="華康儷楷書" panose="03000509000000000000" pitchFamily="65" charset="-120"/>
              </a:rPr>
              <a:t>招生各校系科</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組</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、學程甄審條件</a:t>
            </a:r>
          </a:p>
        </p:txBody>
      </p:sp>
      <p:sp>
        <p:nvSpPr>
          <p:cNvPr id="6" name="矩形 5">
            <a:extLst>
              <a:ext uri="{FF2B5EF4-FFF2-40B4-BE49-F238E27FC236}">
                <a16:creationId xmlns:a16="http://schemas.microsoft.com/office/drawing/2014/main" id="{DECA7456-8A3A-44D9-BC7B-A2EC4D7FA8B3}"/>
              </a:ext>
            </a:extLst>
          </p:cNvPr>
          <p:cNvSpPr/>
          <p:nvPr/>
        </p:nvSpPr>
        <p:spPr>
          <a:xfrm>
            <a:off x="4501565" y="1952024"/>
            <a:ext cx="6764533" cy="32928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75550A27-1E61-46C3-B2B7-97EAC7316044}"/>
              </a:ext>
            </a:extLst>
          </p:cNvPr>
          <p:cNvSpPr/>
          <p:nvPr/>
        </p:nvSpPr>
        <p:spPr>
          <a:xfrm>
            <a:off x="4934407" y="1238959"/>
            <a:ext cx="3415963" cy="18439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5652B632-2BA3-471E-9574-8BDBC3757BD1}"/>
              </a:ext>
            </a:extLst>
          </p:cNvPr>
          <p:cNvSpPr/>
          <p:nvPr/>
        </p:nvSpPr>
        <p:spPr>
          <a:xfrm>
            <a:off x="1036924" y="2515441"/>
            <a:ext cx="3457438" cy="54693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C93EFE16-F10E-4C54-8DB8-E0BAAD975010}"/>
              </a:ext>
            </a:extLst>
          </p:cNvPr>
          <p:cNvSpPr/>
          <p:nvPr/>
        </p:nvSpPr>
        <p:spPr>
          <a:xfrm>
            <a:off x="1036924" y="5260191"/>
            <a:ext cx="10220548" cy="57126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188235" y="971908"/>
            <a:ext cx="1581507" cy="140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75000"/>
                </a:schemeClr>
              </a:solidFill>
            </a:endParaRPr>
          </a:p>
        </p:txBody>
      </p:sp>
      <p:sp>
        <p:nvSpPr>
          <p:cNvPr id="11" name="矩形 10"/>
          <p:cNvSpPr/>
          <p:nvPr/>
        </p:nvSpPr>
        <p:spPr>
          <a:xfrm>
            <a:off x="2038710" y="1728157"/>
            <a:ext cx="644105" cy="1265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75000"/>
                </a:schemeClr>
              </a:solidFill>
            </a:endParaRPr>
          </a:p>
        </p:txBody>
      </p:sp>
      <p:sp>
        <p:nvSpPr>
          <p:cNvPr id="12" name="矩形 11"/>
          <p:cNvSpPr/>
          <p:nvPr/>
        </p:nvSpPr>
        <p:spPr>
          <a:xfrm>
            <a:off x="6495691" y="5986731"/>
            <a:ext cx="776377" cy="138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75000"/>
                </a:schemeClr>
              </a:solidFill>
            </a:endParaRPr>
          </a:p>
        </p:txBody>
      </p:sp>
      <p:sp>
        <p:nvSpPr>
          <p:cNvPr id="13" name="矩形 12"/>
          <p:cNvSpPr/>
          <p:nvPr/>
        </p:nvSpPr>
        <p:spPr>
          <a:xfrm>
            <a:off x="7942053" y="6001107"/>
            <a:ext cx="1538377" cy="1150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75000"/>
                </a:schemeClr>
              </a:solidFill>
            </a:endParaRPr>
          </a:p>
        </p:txBody>
      </p:sp>
    </p:spTree>
    <p:extLst>
      <p:ext uri="{BB962C8B-B14F-4D97-AF65-F5344CB8AC3E}">
        <p14:creationId xmlns:p14="http://schemas.microsoft.com/office/powerpoint/2010/main" val="1000264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89233" y="933450"/>
            <a:ext cx="11123802" cy="5375873"/>
          </a:xfrm>
        </p:spPr>
        <p:txBody>
          <a:bodyPr/>
          <a:lstStyle/>
          <a:p>
            <a:pPr>
              <a:buFont typeface="Wingdings" panose="05000000000000000000" pitchFamily="2" charset="2"/>
              <a:buChar char="u"/>
            </a:pPr>
            <a:r>
              <a:rPr lang="en-US" altLang="zh-TW" sz="21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112.6.8(</a:t>
            </a: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四</a:t>
            </a:r>
            <a:r>
              <a:rPr lang="en-US"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)10:00</a:t>
            </a: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起至各甄選學校所訂截止時間，作業期間</a:t>
            </a:r>
            <a:r>
              <a:rPr lang="en-US"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24</a:t>
            </a:r>
            <a:r>
              <a:rPr lang="zh-TW" altLang="en-US" sz="21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小時開放</a:t>
            </a:r>
            <a:endParaRPr lang="en-US"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lvl="1" indent="-342900">
              <a:buFont typeface="Wingdings" panose="05000000000000000000" pitchFamily="2" charset="2"/>
              <a:buChar char="u"/>
            </a:pPr>
            <a:r>
              <a:rPr lang="zh-TW" altLang="en-US" sz="2100" b="1"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第二階段甄試費，統一由考生向本會繳費</a:t>
            </a:r>
            <a:endParaRPr lang="en-US" altLang="zh-TW" sz="2100" b="1" dirty="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00050" lvl="2" indent="0">
              <a:buNone/>
            </a:pP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請</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考生</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針對第一階段篩選通過之</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校系</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科</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、學程，先行決定是否參加</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
            </a:r>
            <a:b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b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欲參加者再進行</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該</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校系</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科</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a:latin typeface="華康儷楷書" panose="03000509000000000000" pitchFamily="65" charset="-120"/>
                <a:ea typeface="華康儷楷書" panose="03000509000000000000" pitchFamily="65" charset="-120"/>
                <a:cs typeface="華康儷楷書" panose="03000509000000000000" pitchFamily="65" charset="-120"/>
              </a:rPr>
              <a:t>、學程二階甄試繳費及學習歷程備</a:t>
            </a:r>
            <a:r>
              <a:rPr lang="zh-TW" altLang="zh-TW" sz="1800" b="1" dirty="0">
                <a:latin typeface="華康儷楷書" panose="03000509000000000000" pitchFamily="65" charset="-120"/>
                <a:ea typeface="華康儷楷書" panose="03000509000000000000" pitchFamily="65" charset="-120"/>
                <a:cs typeface="華康儷楷書" panose="03000509000000000000" pitchFamily="65" charset="-120"/>
              </a:rPr>
              <a:t>審資料上傳作業</a:t>
            </a:r>
            <a:endParaRPr lang="en-US" altLang="zh-TW" sz="1400" b="1" dirty="0">
              <a:latin typeface="華康儷楷書" panose="03000509000000000000" pitchFamily="65" charset="-120"/>
              <a:ea typeface="華康儷楷書" panose="03000509000000000000" pitchFamily="65" charset="-120"/>
              <a:cs typeface="華康儷楷書" panose="03000509000000000000" pitchFamily="65" charset="-120"/>
            </a:endParaRPr>
          </a:p>
          <a:p>
            <a:pPr>
              <a:buFont typeface="Wingdings" panose="05000000000000000000" pitchFamily="2" charset="2"/>
              <a:buChar char="u"/>
            </a:pPr>
            <a:r>
              <a:rPr lang="zh-TW"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繳費方式</a:t>
            </a: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zh-TW" altLang="zh-TW" sz="2100" dirty="0">
              <a:latin typeface="華康儷楷書" panose="03000509000000000000" pitchFamily="65" charset="-120"/>
              <a:ea typeface="華康儷楷書" panose="03000509000000000000" pitchFamily="65" charset="-120"/>
              <a:cs typeface="華康儷楷書" panose="03000509000000000000" pitchFamily="65" charset="-120"/>
            </a:endParaRPr>
          </a:p>
          <a:p>
            <a:pPr lvl="1">
              <a:buFont typeface="Wingdings" panose="05000000000000000000" pitchFamily="2" charset="2"/>
              <a:buChar char="Ø"/>
            </a:pP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考生至「第二階段</a:t>
            </a:r>
            <a:r>
              <a:rPr lang="zh-TW" altLang="en-US" sz="1700" dirty="0">
                <a:latin typeface="華康儷楷書" panose="03000509000000000000" pitchFamily="65" charset="-120"/>
                <a:ea typeface="華康儷楷書" panose="03000509000000000000" pitchFamily="65" charset="-120"/>
                <a:cs typeface="華康儷楷書" panose="03000509000000000000" pitchFamily="65" charset="-120"/>
              </a:rPr>
              <a:t>繳費及查詢</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系統」查詢報名校系科</a:t>
            </a:r>
            <a:r>
              <a:rPr lang="en-US" altLang="zh-TW" sz="17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7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、學程報名費金額及繳款帳號，並下載繳款單</a:t>
            </a:r>
            <a:endParaRPr lang="en-US" altLang="zh-TW" sz="1700" dirty="0">
              <a:latin typeface="華康儷楷書" panose="03000509000000000000" pitchFamily="65" charset="-120"/>
              <a:ea typeface="華康儷楷書" panose="03000509000000000000" pitchFamily="65" charset="-120"/>
              <a:cs typeface="華康儷楷書" panose="03000509000000000000" pitchFamily="65" charset="-120"/>
            </a:endParaRPr>
          </a:p>
          <a:p>
            <a:pPr lvl="1">
              <a:buFont typeface="Wingdings" panose="05000000000000000000" pitchFamily="2" charset="2"/>
              <a:buChar char="Ø"/>
            </a:pPr>
            <a:r>
              <a:rPr lang="zh-TW" altLang="zh-TW" sz="1700"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此繳款帳號每一校系科</a:t>
            </a:r>
            <a:r>
              <a:rPr lang="en-US" altLang="zh-TW" sz="1700"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700"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700"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700" u="sng"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、學程皆不同，僅限個人繳費</a:t>
            </a:r>
            <a:endParaRPr lang="en-US" altLang="zh-TW" sz="17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720000" lvl="2" indent="0">
              <a:buNone/>
            </a:pP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考生須依「各校系科</a:t>
            </a:r>
            <a:r>
              <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、學程甄選辦法」之「</a:t>
            </a:r>
            <a:r>
              <a:rPr lang="zh-TW" altLang="en-US"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學習歷程</a:t>
            </a:r>
            <a:r>
              <a:rPr lang="zh-TW" altLang="zh-TW"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備審資料上傳暨繳費截止</a:t>
            </a:r>
            <a:r>
              <a:rPr lang="zh-TW" altLang="en-US" sz="16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時間</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a:t>
            </a:r>
            <a:r>
              <a:rPr lang="en-US" altLang="zh-TW" sz="1600" b="1" dirty="0">
                <a:latin typeface="華康儷楷書" panose="03000509000000000000" pitchFamily="65" charset="-120"/>
                <a:ea typeface="華康儷楷書" panose="03000509000000000000" pitchFamily="65" charset="-120"/>
                <a:cs typeface="華康儷楷書" panose="03000509000000000000" pitchFamily="65" charset="-120"/>
              </a:rPr>
              <a:t>24:00</a:t>
            </a:r>
            <a:r>
              <a:rPr lang="zh-TW" altLang="en-US" sz="1600" dirty="0">
                <a:latin typeface="華康儷楷書" panose="03000509000000000000" pitchFamily="65" charset="-120"/>
                <a:ea typeface="華康儷楷書" panose="03000509000000000000" pitchFamily="65" charset="-120"/>
                <a:cs typeface="華康儷楷書" panose="03000509000000000000" pitchFamily="65" charset="-120"/>
              </a:rPr>
              <a:t>前</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，完成繳交指定項目甄試費</a:t>
            </a:r>
          </a:p>
          <a:p>
            <a:pPr lvl="1">
              <a:buFont typeface="Wingdings" panose="05000000000000000000" pitchFamily="2" charset="2"/>
              <a:buChar char="Ø"/>
            </a:pPr>
            <a:r>
              <a:rPr lang="zh-TW" altLang="zh-TW" sz="17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繳費完成</a:t>
            </a:r>
            <a:r>
              <a:rPr lang="en-US" altLang="zh-TW" sz="17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17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小時後，</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可至「第二階段</a:t>
            </a:r>
            <a:r>
              <a:rPr lang="zh-TW" altLang="en-US" sz="1700" dirty="0">
                <a:latin typeface="華康儷楷書" panose="03000509000000000000" pitchFamily="65" charset="-120"/>
                <a:ea typeface="華康儷楷書" panose="03000509000000000000" pitchFamily="65" charset="-120"/>
                <a:cs typeface="華康儷楷書" panose="03000509000000000000" pitchFamily="65" charset="-120"/>
              </a:rPr>
              <a:t>繳費及查詢</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系統」查詢是否已繳費成功</a:t>
            </a:r>
            <a:endParaRPr lang="en-US" altLang="zh-TW" sz="17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914400" lvl="2" indent="0">
              <a:buNone/>
            </a:pP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若尚未成功，請持繳款收執聯</a:t>
            </a:r>
            <a:r>
              <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收據</a:t>
            </a:r>
            <a:r>
              <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至原繳款金融單位洽詢，或檢視</a:t>
            </a:r>
            <a:r>
              <a:rPr lang="en-US" altLang="zh-TW" sz="16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ATM</a:t>
            </a:r>
            <a:r>
              <a:rPr lang="zh-TW" altLang="zh-TW" sz="16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交易明細表</a:t>
            </a:r>
            <a:r>
              <a:rPr lang="zh-TW" altLang="zh-TW" sz="1600" dirty="0">
                <a:latin typeface="華康儷楷書" panose="03000509000000000000" pitchFamily="65" charset="-120"/>
                <a:ea typeface="華康儷楷書" panose="03000509000000000000" pitchFamily="65" charset="-120"/>
                <a:cs typeface="華康儷楷書" panose="03000509000000000000" pitchFamily="65" charset="-120"/>
              </a:rPr>
              <a:t>確認轉帳是否成功</a:t>
            </a:r>
            <a:endPar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endParaRPr>
          </a:p>
          <a:p>
            <a:pPr>
              <a:buFont typeface="Wingdings" panose="05000000000000000000" pitchFamily="2" charset="2"/>
              <a:buChar char="u"/>
            </a:pP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繳交</a:t>
            </a:r>
            <a:r>
              <a:rPr lang="zh-TW" altLang="zh-TW"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指定項目甄試費</a:t>
            </a:r>
            <a:r>
              <a:rPr lang="zh-TW" altLang="en-US" sz="21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sz="2100" dirty="0">
              <a:latin typeface="華康儷楷書" panose="03000509000000000000" pitchFamily="65" charset="-120"/>
              <a:ea typeface="華康儷楷書" panose="03000509000000000000" pitchFamily="65" charset="-120"/>
              <a:cs typeface="華康儷楷書" panose="03000509000000000000" pitchFamily="65" charset="-120"/>
            </a:endParaRPr>
          </a:p>
          <a:p>
            <a:pPr lvl="1">
              <a:buFont typeface="Wingdings" panose="05000000000000000000" pitchFamily="2" charset="2"/>
              <a:buChar char="Ø"/>
            </a:pPr>
            <a:r>
              <a:rPr lang="zh-TW" altLang="en-US" sz="1700" dirty="0">
                <a:latin typeface="華康儷楷書" panose="03000509000000000000" pitchFamily="65" charset="-120"/>
                <a:ea typeface="華康儷楷書" panose="03000509000000000000" pitchFamily="65" charset="-120"/>
                <a:cs typeface="華康儷楷書" panose="03000509000000000000" pitchFamily="65" charset="-120"/>
              </a:rPr>
              <a:t>一般生：</a:t>
            </a:r>
            <a:r>
              <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rPr>
              <a:t>單項新臺幣</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500</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元，二項</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含</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以上新臺幣</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750</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元</a:t>
            </a:r>
            <a:endPar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buFont typeface="Wingdings" panose="05000000000000000000" pitchFamily="2" charset="2"/>
              <a:buChar char="Ø"/>
            </a:pP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低收入戶考生</a:t>
            </a:r>
            <a:r>
              <a:rPr lang="zh-TW" altLang="en-US"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全免</a:t>
            </a:r>
            <a:endPar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buFont typeface="Wingdings" panose="05000000000000000000" pitchFamily="2" charset="2"/>
              <a:buChar char="Ø"/>
            </a:pP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中低收入戶考生</a:t>
            </a:r>
            <a:r>
              <a:rPr lang="zh-TW" altLang="en-US"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減免</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60%</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，單項新臺幣</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200</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元，二項</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含</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以上新臺幣</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300</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元</a:t>
            </a:r>
            <a:endParaRPr lang="zh-TW" altLang="zh-TW" sz="170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5" name="標題 1"/>
          <p:cNvSpPr txBox="1">
            <a:spLocks/>
          </p:cNvSpPr>
          <p:nvPr/>
        </p:nvSpPr>
        <p:spPr bwMode="auto">
          <a:xfrm>
            <a:off x="0" y="63823"/>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第二</a:t>
            </a:r>
            <a:r>
              <a:rPr lang="zh-TW" altLang="en-US" b="1" spc="-100" dirty="0">
                <a:solidFill>
                  <a:schemeClr val="tx1"/>
                </a:solidFill>
                <a:latin typeface="Book Antiqua" panose="02040602050305030304" pitchFamily="18" charset="0"/>
                <a:ea typeface="華康儷楷書" panose="03000509000000000000" pitchFamily="65" charset="-120"/>
              </a:rPr>
              <a:t>階段繳費及查詢系統</a:t>
            </a:r>
          </a:p>
        </p:txBody>
      </p:sp>
      <p:sp>
        <p:nvSpPr>
          <p:cNvPr id="7" name="投影片編號版面配置區 6"/>
          <p:cNvSpPr>
            <a:spLocks noGrp="1"/>
          </p:cNvSpPr>
          <p:nvPr>
            <p:ph type="sldNum" sz="quarter" idx="12"/>
          </p:nvPr>
        </p:nvSpPr>
        <p:spPr/>
        <p:txBody>
          <a:bodyPr/>
          <a:lstStyle/>
          <a:p>
            <a:pPr>
              <a:defRPr/>
            </a:pPr>
            <a:fld id="{52B5522C-A27E-428C-8770-BD9512493397}" type="slidenum">
              <a:rPr lang="zh-TW" altLang="en-US" smtClean="0"/>
              <a:pPr>
                <a:defRPr/>
              </a:pPr>
              <a:t>60</a:t>
            </a:fld>
            <a:endParaRPr lang="en-US" altLang="zh-TW"/>
          </a:p>
        </p:txBody>
      </p:sp>
      <p:sp>
        <p:nvSpPr>
          <p:cNvPr id="2" name="矩形 1"/>
          <p:cNvSpPr/>
          <p:nvPr/>
        </p:nvSpPr>
        <p:spPr>
          <a:xfrm>
            <a:off x="1280763" y="5689633"/>
            <a:ext cx="10340742" cy="723275"/>
          </a:xfrm>
          <a:prstGeom prst="rect">
            <a:avLst/>
          </a:prstGeom>
        </p:spPr>
        <p:txBody>
          <a:bodyPr wrap="square">
            <a:spAutoFit/>
          </a:bodyPr>
          <a:lstStyle/>
          <a:p>
            <a:pPr marL="179388" lvl="2" indent="0" algn="just">
              <a:spcBef>
                <a:spcPts val="600"/>
              </a:spcBef>
              <a:buNone/>
            </a:pP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為確保考生權益，各項報名繳費最後</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日</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15:30</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之後，不得以郵局臨櫃匯款 </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限以</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ATM</a:t>
            </a: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轉帳</a:t>
            </a:r>
            <a:r>
              <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p>
          <a:p>
            <a:pPr marL="179388" lvl="2" indent="0" algn="just">
              <a:spcBef>
                <a:spcPts val="600"/>
              </a:spcBef>
              <a:buNone/>
            </a:pPr>
            <a:r>
              <a:rPr lang="zh-TW" altLang="en-US"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避免因郵局隔日處理匯款超過繳費期限而影響報名結果</a:t>
            </a:r>
            <a:endParaRPr lang="en-US" altLang="zh-TW"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Tree>
    <p:extLst>
      <p:ext uri="{BB962C8B-B14F-4D97-AF65-F5344CB8AC3E}">
        <p14:creationId xmlns:p14="http://schemas.microsoft.com/office/powerpoint/2010/main" val="47041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573551807"/>
              </p:ext>
            </p:extLst>
          </p:nvPr>
        </p:nvGraphicFramePr>
        <p:xfrm>
          <a:off x="1094178" y="1864437"/>
          <a:ext cx="10210675" cy="4476560"/>
        </p:xfrm>
        <a:graphic>
          <a:graphicData uri="http://schemas.openxmlformats.org/drawingml/2006/table">
            <a:tbl>
              <a:tblPr firstRow="1"/>
              <a:tblGrid>
                <a:gridCol w="1640506">
                  <a:extLst>
                    <a:ext uri="{9D8B030D-6E8A-4147-A177-3AD203B41FA5}">
                      <a16:colId xmlns:a16="http://schemas.microsoft.com/office/drawing/2014/main" val="20000"/>
                    </a:ext>
                  </a:extLst>
                </a:gridCol>
                <a:gridCol w="5236124">
                  <a:extLst>
                    <a:ext uri="{9D8B030D-6E8A-4147-A177-3AD203B41FA5}">
                      <a16:colId xmlns:a16="http://schemas.microsoft.com/office/drawing/2014/main" val="20001"/>
                    </a:ext>
                  </a:extLst>
                </a:gridCol>
                <a:gridCol w="3334045">
                  <a:extLst>
                    <a:ext uri="{9D8B030D-6E8A-4147-A177-3AD203B41FA5}">
                      <a16:colId xmlns:a16="http://schemas.microsoft.com/office/drawing/2014/main" val="20002"/>
                    </a:ext>
                  </a:extLst>
                </a:gridCol>
              </a:tblGrid>
              <a:tr h="524095">
                <a:tc>
                  <a:txBody>
                    <a:bodyPr/>
                    <a:lstStyle>
                      <a:lvl1pPr marL="0" algn="l" defTabSz="914400" rtl="0" eaLnBrk="1" latinLnBrk="0" hangingPunct="1">
                        <a:defRPr sz="1800" b="1" kern="1200">
                          <a:solidFill>
                            <a:schemeClr val="lt1"/>
                          </a:solidFill>
                          <a:latin typeface="Arial"/>
                          <a:ea typeface="華康中黑體"/>
                        </a:defRPr>
                      </a:lvl1pPr>
                      <a:lvl2pPr marL="457200" algn="l" defTabSz="914400" rtl="0" eaLnBrk="1" latinLnBrk="0" hangingPunct="1">
                        <a:defRPr sz="1800" b="1" kern="1200">
                          <a:solidFill>
                            <a:schemeClr val="lt1"/>
                          </a:solidFill>
                          <a:latin typeface="Arial"/>
                          <a:ea typeface="華康中黑體"/>
                        </a:defRPr>
                      </a:lvl2pPr>
                      <a:lvl3pPr marL="914400" algn="l" defTabSz="914400" rtl="0" eaLnBrk="1" latinLnBrk="0" hangingPunct="1">
                        <a:defRPr sz="1800" b="1" kern="1200">
                          <a:solidFill>
                            <a:schemeClr val="lt1"/>
                          </a:solidFill>
                          <a:latin typeface="Arial"/>
                          <a:ea typeface="華康中黑體"/>
                        </a:defRPr>
                      </a:lvl3pPr>
                      <a:lvl4pPr marL="1371600" algn="l" defTabSz="914400" rtl="0" eaLnBrk="1" latinLnBrk="0" hangingPunct="1">
                        <a:defRPr sz="1800" b="1" kern="1200">
                          <a:solidFill>
                            <a:schemeClr val="lt1"/>
                          </a:solidFill>
                          <a:latin typeface="Arial"/>
                          <a:ea typeface="華康中黑體"/>
                        </a:defRPr>
                      </a:lvl4pPr>
                      <a:lvl5pPr marL="1828800" algn="l" defTabSz="914400" rtl="0" eaLnBrk="1" latinLnBrk="0" hangingPunct="1">
                        <a:defRPr sz="1800" b="1" kern="1200">
                          <a:solidFill>
                            <a:schemeClr val="lt1"/>
                          </a:solidFill>
                          <a:latin typeface="Arial"/>
                          <a:ea typeface="華康中黑體"/>
                        </a:defRPr>
                      </a:lvl5pPr>
                      <a:lvl6pPr marL="2286000" algn="l" defTabSz="914400" rtl="0" eaLnBrk="1" latinLnBrk="0" hangingPunct="1">
                        <a:defRPr sz="1800" b="1" kern="1200">
                          <a:solidFill>
                            <a:schemeClr val="lt1"/>
                          </a:solidFill>
                          <a:latin typeface="Arial"/>
                          <a:ea typeface="華康中黑體"/>
                        </a:defRPr>
                      </a:lvl6pPr>
                      <a:lvl7pPr marL="2743200" algn="l" defTabSz="914400" rtl="0" eaLnBrk="1" latinLnBrk="0" hangingPunct="1">
                        <a:defRPr sz="1800" b="1" kern="1200">
                          <a:solidFill>
                            <a:schemeClr val="lt1"/>
                          </a:solidFill>
                          <a:latin typeface="Arial"/>
                          <a:ea typeface="華康中黑體"/>
                        </a:defRPr>
                      </a:lvl7pPr>
                      <a:lvl8pPr marL="3200400" algn="l" defTabSz="914400" rtl="0" eaLnBrk="1" latinLnBrk="0" hangingPunct="1">
                        <a:defRPr sz="1800" b="1" kern="1200">
                          <a:solidFill>
                            <a:schemeClr val="lt1"/>
                          </a:solidFill>
                          <a:latin typeface="Arial"/>
                          <a:ea typeface="華康中黑體"/>
                        </a:defRPr>
                      </a:lvl8pPr>
                      <a:lvl9pPr marL="3657600" algn="l" defTabSz="914400" rtl="0" eaLnBrk="1" latinLnBrk="0" hangingPunct="1">
                        <a:defRPr sz="1800" b="1" kern="1200">
                          <a:solidFill>
                            <a:schemeClr val="lt1"/>
                          </a:solidFill>
                          <a:latin typeface="Arial"/>
                          <a:ea typeface="華康中黑體"/>
                        </a:defRPr>
                      </a:lvl9pPr>
                    </a:lstStyle>
                    <a:p>
                      <a:pPr marL="0" algn="ctr" defTabSz="914400" rtl="0" eaLnBrk="1" latinLnBrk="0" hangingPunct="1"/>
                      <a:r>
                        <a:rPr lang="zh-TW" altLang="en-US" sz="2000" b="1" kern="1200" dirty="0">
                          <a:solidFill>
                            <a:schemeClr val="lt1"/>
                          </a:solidFill>
                          <a:latin typeface="華康儷楷書" panose="03000509000000000000" pitchFamily="65" charset="-120"/>
                          <a:ea typeface="華康儷楷書" panose="03000509000000000000" pitchFamily="65" charset="-120"/>
                          <a:cs typeface="+mn-cs"/>
                        </a:rPr>
                        <a:t>是否繳費</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lvl1pPr marL="0" algn="l" defTabSz="914400" rtl="0" eaLnBrk="1" latinLnBrk="0" hangingPunct="1">
                        <a:defRPr sz="1800" b="1" kern="1200">
                          <a:solidFill>
                            <a:schemeClr val="lt1"/>
                          </a:solidFill>
                          <a:latin typeface="Arial"/>
                          <a:ea typeface="華康中黑體"/>
                        </a:defRPr>
                      </a:lvl1pPr>
                      <a:lvl2pPr marL="457200" algn="l" defTabSz="914400" rtl="0" eaLnBrk="1" latinLnBrk="0" hangingPunct="1">
                        <a:defRPr sz="1800" b="1" kern="1200">
                          <a:solidFill>
                            <a:schemeClr val="lt1"/>
                          </a:solidFill>
                          <a:latin typeface="Arial"/>
                          <a:ea typeface="華康中黑體"/>
                        </a:defRPr>
                      </a:lvl2pPr>
                      <a:lvl3pPr marL="914400" algn="l" defTabSz="914400" rtl="0" eaLnBrk="1" latinLnBrk="0" hangingPunct="1">
                        <a:defRPr sz="1800" b="1" kern="1200">
                          <a:solidFill>
                            <a:schemeClr val="lt1"/>
                          </a:solidFill>
                          <a:latin typeface="Arial"/>
                          <a:ea typeface="華康中黑體"/>
                        </a:defRPr>
                      </a:lvl3pPr>
                      <a:lvl4pPr marL="1371600" algn="l" defTabSz="914400" rtl="0" eaLnBrk="1" latinLnBrk="0" hangingPunct="1">
                        <a:defRPr sz="1800" b="1" kern="1200">
                          <a:solidFill>
                            <a:schemeClr val="lt1"/>
                          </a:solidFill>
                          <a:latin typeface="Arial"/>
                          <a:ea typeface="華康中黑體"/>
                        </a:defRPr>
                      </a:lvl4pPr>
                      <a:lvl5pPr marL="1828800" algn="l" defTabSz="914400" rtl="0" eaLnBrk="1" latinLnBrk="0" hangingPunct="1">
                        <a:defRPr sz="1800" b="1" kern="1200">
                          <a:solidFill>
                            <a:schemeClr val="lt1"/>
                          </a:solidFill>
                          <a:latin typeface="Arial"/>
                          <a:ea typeface="華康中黑體"/>
                        </a:defRPr>
                      </a:lvl5pPr>
                      <a:lvl6pPr marL="2286000" algn="l" defTabSz="914400" rtl="0" eaLnBrk="1" latinLnBrk="0" hangingPunct="1">
                        <a:defRPr sz="1800" b="1" kern="1200">
                          <a:solidFill>
                            <a:schemeClr val="lt1"/>
                          </a:solidFill>
                          <a:latin typeface="Arial"/>
                          <a:ea typeface="華康中黑體"/>
                        </a:defRPr>
                      </a:lvl6pPr>
                      <a:lvl7pPr marL="2743200" algn="l" defTabSz="914400" rtl="0" eaLnBrk="1" latinLnBrk="0" hangingPunct="1">
                        <a:defRPr sz="1800" b="1" kern="1200">
                          <a:solidFill>
                            <a:schemeClr val="lt1"/>
                          </a:solidFill>
                          <a:latin typeface="Arial"/>
                          <a:ea typeface="華康中黑體"/>
                        </a:defRPr>
                      </a:lvl7pPr>
                      <a:lvl8pPr marL="3200400" algn="l" defTabSz="914400" rtl="0" eaLnBrk="1" latinLnBrk="0" hangingPunct="1">
                        <a:defRPr sz="1800" b="1" kern="1200">
                          <a:solidFill>
                            <a:schemeClr val="lt1"/>
                          </a:solidFill>
                          <a:latin typeface="Arial"/>
                          <a:ea typeface="華康中黑體"/>
                        </a:defRPr>
                      </a:lvl8pPr>
                      <a:lvl9pPr marL="3657600" algn="l" defTabSz="914400" rtl="0" eaLnBrk="1" latinLnBrk="0" hangingPunct="1">
                        <a:defRPr sz="1800" b="1" kern="1200">
                          <a:solidFill>
                            <a:schemeClr val="lt1"/>
                          </a:solidFill>
                          <a:latin typeface="Arial"/>
                          <a:ea typeface="華康中黑體"/>
                        </a:defRPr>
                      </a:lvl9pPr>
                    </a:lstStyle>
                    <a:p>
                      <a:pPr marL="0" algn="ctr" defTabSz="914400" rtl="0" eaLnBrk="1" latinLnBrk="0" hangingPunct="1"/>
                      <a:r>
                        <a:rPr lang="zh-TW" altLang="en-US" sz="2000" b="1" kern="1200" dirty="0">
                          <a:solidFill>
                            <a:schemeClr val="lt1"/>
                          </a:solidFill>
                          <a:latin typeface="華康儷楷書" panose="03000509000000000000" pitchFamily="65" charset="-120"/>
                          <a:ea typeface="華康儷楷書" panose="03000509000000000000" pitchFamily="65" charset="-120"/>
                          <a:cs typeface="+mn-cs"/>
                        </a:rPr>
                        <a:t>是否上傳學習歷程備審資料</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lvl1pPr marL="0" algn="l" defTabSz="914400" rtl="0" eaLnBrk="1" latinLnBrk="0" hangingPunct="1">
                        <a:defRPr sz="1800" b="1" kern="1200">
                          <a:solidFill>
                            <a:schemeClr val="lt1"/>
                          </a:solidFill>
                          <a:latin typeface="Arial"/>
                          <a:ea typeface="華康中黑體"/>
                        </a:defRPr>
                      </a:lvl1pPr>
                      <a:lvl2pPr marL="457200" algn="l" defTabSz="914400" rtl="0" eaLnBrk="1" latinLnBrk="0" hangingPunct="1">
                        <a:defRPr sz="1800" b="1" kern="1200">
                          <a:solidFill>
                            <a:schemeClr val="lt1"/>
                          </a:solidFill>
                          <a:latin typeface="Arial"/>
                          <a:ea typeface="華康中黑體"/>
                        </a:defRPr>
                      </a:lvl2pPr>
                      <a:lvl3pPr marL="914400" algn="l" defTabSz="914400" rtl="0" eaLnBrk="1" latinLnBrk="0" hangingPunct="1">
                        <a:defRPr sz="1800" b="1" kern="1200">
                          <a:solidFill>
                            <a:schemeClr val="lt1"/>
                          </a:solidFill>
                          <a:latin typeface="Arial"/>
                          <a:ea typeface="華康中黑體"/>
                        </a:defRPr>
                      </a:lvl3pPr>
                      <a:lvl4pPr marL="1371600" algn="l" defTabSz="914400" rtl="0" eaLnBrk="1" latinLnBrk="0" hangingPunct="1">
                        <a:defRPr sz="1800" b="1" kern="1200">
                          <a:solidFill>
                            <a:schemeClr val="lt1"/>
                          </a:solidFill>
                          <a:latin typeface="Arial"/>
                          <a:ea typeface="華康中黑體"/>
                        </a:defRPr>
                      </a:lvl4pPr>
                      <a:lvl5pPr marL="1828800" algn="l" defTabSz="914400" rtl="0" eaLnBrk="1" latinLnBrk="0" hangingPunct="1">
                        <a:defRPr sz="1800" b="1" kern="1200">
                          <a:solidFill>
                            <a:schemeClr val="lt1"/>
                          </a:solidFill>
                          <a:latin typeface="Arial"/>
                          <a:ea typeface="華康中黑體"/>
                        </a:defRPr>
                      </a:lvl5pPr>
                      <a:lvl6pPr marL="2286000" algn="l" defTabSz="914400" rtl="0" eaLnBrk="1" latinLnBrk="0" hangingPunct="1">
                        <a:defRPr sz="1800" b="1" kern="1200">
                          <a:solidFill>
                            <a:schemeClr val="lt1"/>
                          </a:solidFill>
                          <a:latin typeface="Arial"/>
                          <a:ea typeface="華康中黑體"/>
                        </a:defRPr>
                      </a:lvl6pPr>
                      <a:lvl7pPr marL="2743200" algn="l" defTabSz="914400" rtl="0" eaLnBrk="1" latinLnBrk="0" hangingPunct="1">
                        <a:defRPr sz="1800" b="1" kern="1200">
                          <a:solidFill>
                            <a:schemeClr val="lt1"/>
                          </a:solidFill>
                          <a:latin typeface="Arial"/>
                          <a:ea typeface="華康中黑體"/>
                        </a:defRPr>
                      </a:lvl7pPr>
                      <a:lvl8pPr marL="3200400" algn="l" defTabSz="914400" rtl="0" eaLnBrk="1" latinLnBrk="0" hangingPunct="1">
                        <a:defRPr sz="1800" b="1" kern="1200">
                          <a:solidFill>
                            <a:schemeClr val="lt1"/>
                          </a:solidFill>
                          <a:latin typeface="Arial"/>
                          <a:ea typeface="華康中黑體"/>
                        </a:defRPr>
                      </a:lvl8pPr>
                      <a:lvl9pPr marL="3657600" algn="l" defTabSz="914400" rtl="0" eaLnBrk="1" latinLnBrk="0" hangingPunct="1">
                        <a:defRPr sz="1800" b="1" kern="1200">
                          <a:solidFill>
                            <a:schemeClr val="lt1"/>
                          </a:solidFill>
                          <a:latin typeface="Arial"/>
                          <a:ea typeface="華康中黑體"/>
                        </a:defRPr>
                      </a:lvl9pPr>
                    </a:lstStyle>
                    <a:p>
                      <a:pPr marL="0" algn="ctr" defTabSz="914400" rtl="0" eaLnBrk="1" latinLnBrk="0" hangingPunct="1"/>
                      <a:r>
                        <a:rPr lang="zh-TW" altLang="en-US" sz="2000" b="1" kern="1200" dirty="0">
                          <a:solidFill>
                            <a:schemeClr val="tx1"/>
                          </a:solidFill>
                          <a:latin typeface="華康儷楷書" panose="03000509000000000000" pitchFamily="65" charset="-120"/>
                          <a:ea typeface="華康儷楷書" panose="03000509000000000000" pitchFamily="65" charset="-120"/>
                          <a:cs typeface="+mn-cs"/>
                        </a:rPr>
                        <a:t>是否完成二階報名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0000"/>
                  </a:ext>
                </a:extLst>
              </a:tr>
              <a:tr h="843070">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2000" dirty="0">
                          <a:latin typeface="華康儷楷書" panose="03000509000000000000" pitchFamily="65" charset="-120"/>
                          <a:ea typeface="華康儷楷書" panose="03000509000000000000" pitchFamily="65" charset="-120"/>
                        </a:rPr>
                        <a:t>已上傳全部學習歷程備審資料，</a:t>
                      </a:r>
                      <a:endParaRPr lang="en-US" altLang="zh-TW" sz="2000" dirty="0">
                        <a:latin typeface="華康儷楷書" panose="03000509000000000000" pitchFamily="65" charset="-120"/>
                        <a:ea typeface="華康儷楷書" panose="03000509000000000000" pitchFamily="65" charset="-120"/>
                      </a:endParaRPr>
                    </a:p>
                    <a:p>
                      <a:pPr algn="l"/>
                      <a:r>
                        <a:rPr lang="zh-TW" altLang="en-US" sz="2000" dirty="0">
                          <a:latin typeface="華康儷楷書" panose="03000509000000000000" pitchFamily="65" charset="-120"/>
                          <a:ea typeface="華康儷楷書" panose="03000509000000000000" pitchFamily="65" charset="-120"/>
                        </a:rPr>
                        <a:t>並</a:t>
                      </a:r>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已確認</a:t>
                      </a:r>
                      <a:r>
                        <a:rPr lang="zh-TW" altLang="en-US" sz="2000" dirty="0">
                          <a:latin typeface="華康儷楷書" panose="03000509000000000000" pitchFamily="65" charset="-120"/>
                          <a:ea typeface="華康儷楷書" panose="03000509000000000000" pitchFamily="65" charset="-120"/>
                        </a:rPr>
                        <a:t>送出</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marL="0" algn="ctr" defTabSz="914400" rtl="0" eaLnBrk="1" latinLnBrk="0" hangingPunct="1"/>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是</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extLst>
                  <a:ext uri="{0D108BD9-81ED-4DB2-BD59-A6C34878D82A}">
                    <a16:rowId xmlns:a16="http://schemas.microsoft.com/office/drawing/2014/main" val="10001"/>
                  </a:ext>
                </a:extLst>
              </a:tr>
              <a:tr h="843070">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2000" dirty="0">
                          <a:latin typeface="華康儷楷書" panose="03000509000000000000" pitchFamily="65" charset="-120"/>
                          <a:ea typeface="華康儷楷書" panose="03000509000000000000" pitchFamily="65" charset="-120"/>
                        </a:rPr>
                        <a:t>已上</a:t>
                      </a:r>
                      <a:r>
                        <a:rPr lang="zh-TW" altLang="en-US" sz="2000" dirty="0" smtClean="0">
                          <a:latin typeface="華康儷楷書" panose="03000509000000000000" pitchFamily="65" charset="-120"/>
                          <a:ea typeface="華康儷楷書" panose="03000509000000000000" pitchFamily="65" charset="-120"/>
                        </a:rPr>
                        <a:t>傳全部</a:t>
                      </a:r>
                      <a:r>
                        <a:rPr lang="en-US" altLang="zh-TW" sz="2000" dirty="0">
                          <a:latin typeface="華康儷楷書" panose="03000509000000000000" pitchFamily="65" charset="-120"/>
                          <a:ea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rPr>
                        <a:t>或部分</a:t>
                      </a:r>
                      <a:r>
                        <a:rPr lang="en-US" altLang="zh-TW" sz="2000" dirty="0">
                          <a:latin typeface="華康儷楷書" panose="03000509000000000000" pitchFamily="65" charset="-120"/>
                          <a:ea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rPr>
                        <a:t>學習歷程備審資料，但「</a:t>
                      </a:r>
                      <a:r>
                        <a:rPr lang="zh-TW" altLang="en-US" sz="2000" b="1" kern="1200" dirty="0">
                          <a:solidFill>
                            <a:schemeClr val="accent1">
                              <a:lumMod val="75000"/>
                            </a:schemeClr>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已上傳未確認</a:t>
                      </a:r>
                      <a:r>
                        <a:rPr lang="zh-TW" altLang="en-US" sz="2000" dirty="0">
                          <a:latin typeface="華康儷楷書" panose="03000509000000000000" pitchFamily="65" charset="-120"/>
                          <a:ea typeface="華康儷楷書" panose="03000509000000000000" pitchFamily="65" charset="-120"/>
                        </a:rPr>
                        <a:t>」</a:t>
                      </a:r>
                      <a:r>
                        <a:rPr lang="zh-TW" altLang="en-US" sz="2000" dirty="0" smtClean="0">
                          <a:latin typeface="華康儷楷書" panose="03000509000000000000" pitchFamily="65" charset="-120"/>
                          <a:ea typeface="華康儷楷書" panose="03000509000000000000" pitchFamily="65" charset="-120"/>
                        </a:rPr>
                        <a:t>送出</a:t>
                      </a:r>
                      <a:endParaRPr lang="en-US" altLang="zh-TW" sz="2000" dirty="0" smtClean="0">
                        <a:latin typeface="華康儷楷書" panose="03000509000000000000" pitchFamily="65" charset="-120"/>
                        <a:ea typeface="華康儷楷書" panose="03000509000000000000" pitchFamily="65" charset="-120"/>
                      </a:endParaRPr>
                    </a:p>
                    <a:p>
                      <a:pPr algn="l"/>
                      <a:r>
                        <a:rPr lang="zh-TW" altLang="en-US" sz="1300" dirty="0" smtClean="0">
                          <a:solidFill>
                            <a:schemeClr val="tx1"/>
                          </a:solidFill>
                          <a:latin typeface="華康儷楷書" panose="03000509000000000000" pitchFamily="65" charset="-120"/>
                          <a:ea typeface="華康儷楷書" panose="03000509000000000000" pitchFamily="65" charset="-120"/>
                        </a:rPr>
                        <a:t>＊已上傳項目須包含</a:t>
                      </a:r>
                      <a:r>
                        <a:rPr lang="en-US" altLang="zh-TW" sz="1300" dirty="0" smtClean="0">
                          <a:solidFill>
                            <a:schemeClr val="tx1"/>
                          </a:solidFill>
                          <a:latin typeface="華康儷楷書" panose="03000509000000000000" pitchFamily="65" charset="-120"/>
                          <a:ea typeface="華康儷楷書" panose="03000509000000000000" pitchFamily="65" charset="-120"/>
                        </a:rPr>
                        <a:t>B-1</a:t>
                      </a:r>
                      <a:r>
                        <a:rPr lang="zh-TW" altLang="en-US" sz="1300" dirty="0" smtClean="0">
                          <a:solidFill>
                            <a:schemeClr val="tx1"/>
                          </a:solidFill>
                          <a:latin typeface="華康儷楷書" panose="03000509000000000000" pitchFamily="65" charset="-120"/>
                          <a:ea typeface="華康儷楷書" panose="03000509000000000000" pitchFamily="65" charset="-120"/>
                        </a:rPr>
                        <a:t>專題</a:t>
                      </a:r>
                      <a:r>
                        <a:rPr lang="zh-TW" altLang="en-US" sz="1300" dirty="0" smtClean="0">
                          <a:solidFill>
                            <a:schemeClr val="tx1"/>
                          </a:solidFill>
                          <a:latin typeface="華康儷楷書" panose="03000509000000000000" pitchFamily="65" charset="-120"/>
                          <a:ea typeface="華康儷楷書" panose="03000509000000000000" pitchFamily="65" charset="-120"/>
                        </a:rPr>
                        <a:t>實作及實習科目學習成果</a:t>
                      </a:r>
                      <a:r>
                        <a:rPr lang="en-US" altLang="zh-TW" sz="1300" dirty="0" smtClean="0">
                          <a:solidFill>
                            <a:schemeClr val="tx1"/>
                          </a:solidFill>
                          <a:latin typeface="華康儷楷書" panose="03000509000000000000" pitchFamily="65" charset="-120"/>
                          <a:ea typeface="華康儷楷書" panose="03000509000000000000" pitchFamily="65" charset="-120"/>
                        </a:rPr>
                        <a:t>(</a:t>
                      </a:r>
                      <a:r>
                        <a:rPr lang="zh-TW" altLang="en-US" sz="1300" dirty="0" smtClean="0">
                          <a:solidFill>
                            <a:schemeClr val="tx1"/>
                          </a:solidFill>
                          <a:latin typeface="華康儷楷書" panose="03000509000000000000" pitchFamily="65" charset="-120"/>
                          <a:ea typeface="華康儷楷書" panose="03000509000000000000" pitchFamily="65" charset="-120"/>
                        </a:rPr>
                        <a:t>含技能領域</a:t>
                      </a:r>
                      <a:r>
                        <a:rPr lang="en-US" altLang="zh-TW" sz="1300" dirty="0" smtClean="0">
                          <a:solidFill>
                            <a:schemeClr val="tx1"/>
                          </a:solidFill>
                          <a:latin typeface="華康儷楷書" panose="03000509000000000000" pitchFamily="65" charset="-120"/>
                          <a:ea typeface="華康儷楷書" panose="03000509000000000000" pitchFamily="65" charset="-120"/>
                        </a:rPr>
                        <a:t>)</a:t>
                      </a:r>
                      <a:endParaRPr lang="zh-TW" altLang="en-US" sz="1300" dirty="0">
                        <a:solidFill>
                          <a:schemeClr val="tx1"/>
                        </a:solidFill>
                        <a:latin typeface="華康儷楷書" panose="03000509000000000000" pitchFamily="65" charset="-120"/>
                        <a:ea typeface="華康儷楷書" panose="03000509000000000000"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marL="0" algn="ctr" defTabSz="914400" rtl="0" eaLnBrk="1" latinLnBrk="0" hangingPunct="1"/>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是</a:t>
                      </a:r>
                      <a:endParaRPr lang="en-US" altLang="zh-TW"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endParaRPr>
                    </a:p>
                    <a:p>
                      <a:pPr marL="0" algn="ctr" defTabSz="914400" rtl="0" eaLnBrk="1" latinLnBrk="0" hangingPunct="1"/>
                      <a:r>
                        <a:rPr lang="zh-TW" altLang="en-US" sz="1100" kern="1200" dirty="0">
                          <a:solidFill>
                            <a:schemeClr val="dk1"/>
                          </a:solidFill>
                          <a:latin typeface="華康儷楷書" panose="03000509000000000000" pitchFamily="65" charset="-120"/>
                          <a:ea typeface="華康儷楷書" panose="03000509000000000000" pitchFamily="65" charset="-120"/>
                          <a:cs typeface="+mn-cs"/>
                        </a:rPr>
                        <a:t>（可否參與甄試，由甄選學校規定辦理）</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extLst>
                  <a:ext uri="{0D108BD9-81ED-4DB2-BD59-A6C34878D82A}">
                    <a16:rowId xmlns:a16="http://schemas.microsoft.com/office/drawing/2014/main" val="10002"/>
                  </a:ext>
                </a:extLst>
              </a:tr>
              <a:tr h="843070">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2000" dirty="0">
                          <a:latin typeface="華康儷楷書" panose="03000509000000000000" pitchFamily="65" charset="-120"/>
                          <a:ea typeface="華康儷楷書" panose="03000509000000000000" pitchFamily="65" charset="-120"/>
                        </a:rPr>
                        <a:t>僅有修課紀錄或在校成績證明，</a:t>
                      </a:r>
                      <a:endParaRPr lang="en-US" altLang="zh-TW" sz="2000" dirty="0">
                        <a:latin typeface="華康儷楷書" panose="03000509000000000000" pitchFamily="65" charset="-120"/>
                        <a:ea typeface="華康儷楷書" panose="03000509000000000000" pitchFamily="65" charset="-120"/>
                      </a:endParaRPr>
                    </a:p>
                    <a:p>
                      <a:pPr algn="l"/>
                      <a:r>
                        <a:rPr lang="zh-TW" altLang="en-US" sz="2000" b="1"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rPr>
                        <a:t>未上傳</a:t>
                      </a:r>
                      <a:r>
                        <a:rPr lang="zh-TW" altLang="en-US" sz="2000" b="0" dirty="0">
                          <a:solidFill>
                            <a:schemeClr val="tx1"/>
                          </a:solidFill>
                          <a:effectLst/>
                          <a:latin typeface="華康儷楷書" panose="03000509000000000000" pitchFamily="65" charset="-120"/>
                          <a:ea typeface="華康儷楷書" panose="03000509000000000000" pitchFamily="65" charset="-120"/>
                        </a:rPr>
                        <a:t>學習歷程</a:t>
                      </a:r>
                      <a:r>
                        <a:rPr lang="zh-TW" altLang="en-US" sz="2000" dirty="0">
                          <a:latin typeface="華康儷楷書" panose="03000509000000000000" pitchFamily="65" charset="-120"/>
                          <a:ea typeface="華康儷楷書" panose="03000509000000000000" pitchFamily="65" charset="-120"/>
                        </a:rPr>
                        <a:t>備審資料任一項目</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否</a:t>
                      </a:r>
                    </a:p>
                    <a:p>
                      <a:pPr marL="0" algn="ctr" defTabSz="914400" rtl="0" eaLnBrk="1" latinLnBrk="0" hangingPunct="1"/>
                      <a:r>
                        <a:rPr lang="en-US" altLang="zh-TW" sz="1100" kern="1200" dirty="0">
                          <a:solidFill>
                            <a:schemeClr val="dk1"/>
                          </a:solidFill>
                          <a:latin typeface="華康儷楷書" panose="03000509000000000000" pitchFamily="65" charset="-120"/>
                          <a:ea typeface="華康儷楷書" panose="03000509000000000000" pitchFamily="65" charset="-120"/>
                          <a:cs typeface="+mn-cs"/>
                        </a:rPr>
                        <a:t>(</a:t>
                      </a:r>
                      <a:r>
                        <a:rPr lang="zh-TW" altLang="en-US" sz="1100" kern="1200" dirty="0">
                          <a:solidFill>
                            <a:schemeClr val="dk1"/>
                          </a:solidFill>
                          <a:latin typeface="華康儷楷書" panose="03000509000000000000" pitchFamily="65" charset="-120"/>
                          <a:ea typeface="華康儷楷書" panose="03000509000000000000" pitchFamily="65" charset="-120"/>
                          <a:cs typeface="+mn-cs"/>
                        </a:rPr>
                        <a:t>是否辦理二階甄試費退費，由甄選學校規定辦理</a:t>
                      </a:r>
                      <a:r>
                        <a:rPr lang="en-US" altLang="zh-TW" sz="1100" kern="1200" dirty="0">
                          <a:solidFill>
                            <a:schemeClr val="dk1"/>
                          </a:solidFill>
                          <a:latin typeface="華康儷楷書" panose="03000509000000000000" pitchFamily="65" charset="-120"/>
                          <a:ea typeface="華康儷楷書" panose="03000509000000000000" pitchFamily="65" charset="-120"/>
                          <a:cs typeface="+mn-cs"/>
                        </a:rPr>
                        <a:t>)</a:t>
                      </a:r>
                      <a:endParaRPr lang="zh-TW" altLang="en-US" sz="1100" kern="1200" dirty="0">
                        <a:solidFill>
                          <a:schemeClr val="dk1"/>
                        </a:solidFill>
                        <a:latin typeface="華康儷楷書" panose="03000509000000000000" pitchFamily="65" charset="-120"/>
                        <a:ea typeface="華康儷楷書" panose="03000509000000000000"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843070">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未繳費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2000" dirty="0">
                          <a:latin typeface="華康儷楷書" panose="03000509000000000000" pitchFamily="65" charset="-120"/>
                          <a:ea typeface="華康儷楷書" panose="03000509000000000000" pitchFamily="65" charset="-120"/>
                        </a:rPr>
                        <a:t>已上傳全部</a:t>
                      </a:r>
                      <a:r>
                        <a:rPr lang="en-US" altLang="zh-TW" sz="2000" dirty="0">
                          <a:latin typeface="華康儷楷書" panose="03000509000000000000" pitchFamily="65" charset="-120"/>
                          <a:ea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rPr>
                        <a:t>或部分</a:t>
                      </a:r>
                      <a:r>
                        <a:rPr lang="en-US" altLang="zh-TW" sz="2000" dirty="0">
                          <a:latin typeface="華康儷楷書" panose="03000509000000000000" pitchFamily="65" charset="-120"/>
                          <a:ea typeface="華康儷楷書" panose="03000509000000000000" pitchFamily="65" charset="-120"/>
                        </a:rPr>
                        <a:t>)</a:t>
                      </a:r>
                      <a:r>
                        <a:rPr lang="zh-TW" altLang="en-US" sz="2000" dirty="0">
                          <a:latin typeface="華康儷楷書" panose="03000509000000000000" pitchFamily="65" charset="-120"/>
                          <a:ea typeface="華康儷楷書" panose="03000509000000000000" pitchFamily="65" charset="-120"/>
                        </a:rPr>
                        <a:t>學習歷程備審資料，並</a:t>
                      </a:r>
                      <a:r>
                        <a:rPr lang="zh-TW" altLang="en-US" sz="200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已確認</a:t>
                      </a:r>
                      <a:r>
                        <a:rPr lang="zh-TW" altLang="en-US" sz="2000" dirty="0">
                          <a:latin typeface="華康儷楷書" panose="03000509000000000000" pitchFamily="65" charset="-120"/>
                          <a:ea typeface="華康儷楷書" panose="03000509000000000000" pitchFamily="65" charset="-120"/>
                        </a:rPr>
                        <a:t>送出</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24095">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未繳費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2000" b="1"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rPr>
                        <a:t>未上傳</a:t>
                      </a:r>
                      <a:r>
                        <a:rPr lang="zh-TW" altLang="en-US" sz="2000" dirty="0">
                          <a:latin typeface="華康儷楷書" panose="03000509000000000000" pitchFamily="65" charset="-120"/>
                          <a:ea typeface="華康儷楷書" panose="03000509000000000000" pitchFamily="65" charset="-120"/>
                        </a:rPr>
                        <a:t>學習歷程備審資料任一項目</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200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7" name="標題 1"/>
          <p:cNvSpPr txBox="1">
            <a:spLocks/>
          </p:cNvSpPr>
          <p:nvPr/>
        </p:nvSpPr>
        <p:spPr bwMode="auto">
          <a:xfrm>
            <a:off x="0" y="87492"/>
            <a:ext cx="12191999"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第二</a:t>
            </a:r>
            <a:r>
              <a:rPr lang="zh-TW" altLang="en-US" b="1" spc="-100" dirty="0">
                <a:solidFill>
                  <a:schemeClr val="tx1"/>
                </a:solidFill>
                <a:latin typeface="Book Antiqua" panose="02040602050305030304" pitchFamily="18" charset="0"/>
                <a:ea typeface="華康儷楷書" panose="03000509000000000000" pitchFamily="65" charset="-120"/>
              </a:rPr>
              <a:t>階段報名是否完成</a:t>
            </a:r>
          </a:p>
        </p:txBody>
      </p:sp>
      <p:sp>
        <p:nvSpPr>
          <p:cNvPr id="10" name="內容版面配置區 2"/>
          <p:cNvSpPr>
            <a:spLocks noGrp="1"/>
          </p:cNvSpPr>
          <p:nvPr>
            <p:ph idx="1"/>
          </p:nvPr>
        </p:nvSpPr>
        <p:spPr>
          <a:xfrm>
            <a:off x="990661" y="828136"/>
            <a:ext cx="10793021" cy="1112807"/>
          </a:xfrm>
        </p:spPr>
        <p:txBody>
          <a:bodyPr>
            <a:normAutofit/>
          </a:bodyPr>
          <a:lstStyle/>
          <a:p>
            <a:pPr>
              <a:lnSpc>
                <a:spcPct val="100000"/>
              </a:lnSpc>
              <a:spcBef>
                <a:spcPts val="0"/>
              </a:spcBef>
              <a:buFont typeface="Wingdings" panose="05000000000000000000" pitchFamily="2" charset="2"/>
              <a:buChar char="Ø"/>
              <a:tabLst>
                <a:tab pos="462280" algn="l"/>
              </a:tabLst>
            </a:pPr>
            <a:r>
              <a:rPr lang="zh-TW" altLang="en-US" sz="2000" kern="100" dirty="0" smtClean="0">
                <a:latin typeface="華康儷楷書" panose="03000509000000000000" pitchFamily="65" charset="-120"/>
                <a:ea typeface="華康儷楷書" panose="03000509000000000000" pitchFamily="65" charset="-120"/>
                <a:cs typeface="Times New Roman" panose="02020603050405020304" pitchFamily="18" charset="0"/>
              </a:rPr>
              <a:t>繳費</a:t>
            </a:r>
            <a:r>
              <a:rPr lang="zh-TW" altLang="en-US" sz="2000" kern="100" dirty="0" smtClean="0">
                <a:latin typeface="華康儷楷書" panose="03000509000000000000" pitchFamily="65" charset="-120"/>
                <a:ea typeface="華康儷楷書" panose="03000509000000000000" pitchFamily="65" charset="-120"/>
                <a:cs typeface="Times New Roman" panose="02020603050405020304" pitchFamily="18" charset="0"/>
              </a:rPr>
              <a:t>完成後</a:t>
            </a:r>
            <a:r>
              <a:rPr lang="zh-TW" altLang="en-US" sz="2000" kern="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kern="100" dirty="0">
                <a:latin typeface="華康儷楷書" panose="03000509000000000000" pitchFamily="65" charset="-120"/>
                <a:ea typeface="華康儷楷書" panose="03000509000000000000" pitchFamily="65" charset="-120"/>
                <a:cs typeface="Times New Roman" panose="02020603050405020304" pitchFamily="18" charset="0"/>
              </a:rPr>
              <a:t>可</a:t>
            </a:r>
            <a:r>
              <a:rPr lang="zh-TW" altLang="en-US" sz="2000" kern="100" dirty="0" smtClean="0">
                <a:latin typeface="華康儷楷書" panose="03000509000000000000" pitchFamily="65" charset="-120"/>
                <a:ea typeface="華康儷楷書" panose="03000509000000000000" pitchFamily="65" charset="-120"/>
                <a:cs typeface="Times New Roman" panose="02020603050405020304" pitchFamily="18" charset="0"/>
              </a:rPr>
              <a:t>透過繳費系統</a:t>
            </a:r>
            <a:r>
              <a:rPr lang="zh-TW" altLang="en-US" sz="2000" kern="100" dirty="0">
                <a:latin typeface="華康儷楷書" panose="03000509000000000000" pitchFamily="65" charset="-120"/>
                <a:ea typeface="華康儷楷書" panose="03000509000000000000" pitchFamily="65" charset="-120"/>
                <a:cs typeface="Times New Roman" panose="02020603050405020304" pitchFamily="18" charset="0"/>
              </a:rPr>
              <a:t>查詢</a:t>
            </a:r>
            <a:r>
              <a:rPr lang="zh-TW" altLang="en-US" sz="2000" kern="100" dirty="0" smtClean="0">
                <a:latin typeface="華康儷楷書" panose="03000509000000000000" pitchFamily="65" charset="-120"/>
                <a:ea typeface="華康儷楷書" panose="03000509000000000000" pitchFamily="65" charset="-120"/>
                <a:cs typeface="Times New Roman" panose="02020603050405020304" pitchFamily="18" charset="0"/>
              </a:rPr>
              <a:t>繳費是否成功</a:t>
            </a:r>
            <a:endParaRPr lang="en-US" altLang="zh-TW" sz="2000" kern="1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a:lnSpc>
                <a:spcPct val="100000"/>
              </a:lnSpc>
              <a:spcBef>
                <a:spcPts val="0"/>
              </a:spcBef>
              <a:buFont typeface="Wingdings" panose="05000000000000000000" pitchFamily="2" charset="2"/>
              <a:buChar char="Ø"/>
              <a:tabLst>
                <a:tab pos="462280" algn="l"/>
              </a:tabLst>
            </a:pPr>
            <a:r>
              <a:rPr lang="zh-TW" altLang="en-US" sz="2000" b="1" kern="100"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考生請依所</a:t>
            </a:r>
            <a:r>
              <a:rPr lang="zh-TW" altLang="en-US"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報各校系科 </a:t>
            </a:r>
            <a:r>
              <a:rPr lang="en-US" altLang="zh-TW"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、學程所訂</a:t>
            </a:r>
            <a:r>
              <a:rPr lang="zh-TW" altLang="en-US" sz="2000" b="1" kern="100"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截止時間前確認繳費</a:t>
            </a:r>
            <a:r>
              <a:rPr lang="zh-TW" altLang="en-US"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入帳</a:t>
            </a:r>
            <a:r>
              <a:rPr lang="zh-TW" altLang="en-US" sz="2000" b="1" kern="100"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完成，始</a:t>
            </a:r>
            <a:r>
              <a:rPr lang="zh-TW" altLang="en-US" sz="2000" b="1" kern="1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完成</a:t>
            </a:r>
            <a:r>
              <a:rPr lang="zh-TW" altLang="en-US" sz="2000" b="1" kern="100"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報名</a:t>
            </a:r>
            <a:endParaRPr lang="en-US" altLang="zh-TW" sz="2000" b="1" kern="100"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endParaRPr>
          </a:p>
          <a:p>
            <a:pPr>
              <a:lnSpc>
                <a:spcPct val="100000"/>
              </a:lnSpc>
              <a:spcBef>
                <a:spcPts val="0"/>
              </a:spcBef>
              <a:buFont typeface="Wingdings" panose="05000000000000000000" pitchFamily="2" charset="2"/>
              <a:buChar char="Ø"/>
              <a:tabLst>
                <a:tab pos="462280" algn="l"/>
              </a:tabLst>
            </a:pPr>
            <a:r>
              <a:rPr lang="zh-TW" altLang="en-US" sz="2000" kern="100" dirty="0" smtClean="0">
                <a:latin typeface="華康儷楷書" panose="03000509000000000000" pitchFamily="65" charset="-120"/>
                <a:ea typeface="華康儷楷書" panose="03000509000000000000" pitchFamily="65" charset="-120"/>
                <a:cs typeface="Times New Roman" panose="02020603050405020304" pitchFamily="18" charset="0"/>
              </a:rPr>
              <a:t>第二</a:t>
            </a:r>
            <a:r>
              <a:rPr lang="zh-TW" altLang="en-US" sz="2000" kern="100" dirty="0">
                <a:latin typeface="華康儷楷書" panose="03000509000000000000" pitchFamily="65" charset="-120"/>
                <a:ea typeface="華康儷楷書" panose="03000509000000000000" pitchFamily="65" charset="-120"/>
                <a:cs typeface="Times New Roman" panose="02020603050405020304" pitchFamily="18" charset="0"/>
              </a:rPr>
              <a:t>階段甄試繳費及上傳（或勾選）學習歷程備審資料狀態</a:t>
            </a:r>
            <a:r>
              <a:rPr lang="zh-TW" altLang="en-US" sz="2000" kern="100" dirty="0" smtClean="0">
                <a:latin typeface="華康儷楷書" panose="03000509000000000000" pitchFamily="65" charset="-120"/>
                <a:ea typeface="華康儷楷書" panose="03000509000000000000" pitchFamily="65" charset="-120"/>
                <a:cs typeface="Times New Roman" panose="02020603050405020304" pitchFamily="18" charset="0"/>
              </a:rPr>
              <a:t>說明：</a:t>
            </a:r>
            <a:endParaRPr lang="zh-TW" altLang="en-US" sz="2000" kern="1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8"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61</a:t>
            </a:fld>
            <a:endParaRPr lang="en-US" altLang="zh-TW"/>
          </a:p>
        </p:txBody>
      </p:sp>
    </p:spTree>
    <p:extLst>
      <p:ext uri="{BB962C8B-B14F-4D97-AF65-F5344CB8AC3E}">
        <p14:creationId xmlns:p14="http://schemas.microsoft.com/office/powerpoint/2010/main" val="32131683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內容版面配置區 3"/>
          <p:cNvSpPr>
            <a:spLocks noGrp="1"/>
          </p:cNvSpPr>
          <p:nvPr>
            <p:ph idx="1"/>
          </p:nvPr>
        </p:nvSpPr>
        <p:spPr>
          <a:xfrm>
            <a:off x="797265" y="911627"/>
            <a:ext cx="10966110" cy="5318719"/>
          </a:xfrm>
        </p:spPr>
        <p:txBody>
          <a:bodyPr>
            <a:normAutofit/>
          </a:bodyPr>
          <a:lstStyle/>
          <a:p>
            <a:pPr>
              <a:lnSpc>
                <a:spcPct val="150000"/>
              </a:lnSpc>
              <a:spcBef>
                <a:spcPct val="0"/>
              </a:spcBef>
              <a:buBlip>
                <a:blip r:embed="rId3"/>
              </a:buBlip>
            </a:pPr>
            <a:r>
              <a:rPr lang="zh-TW" altLang="en-US" dirty="0">
                <a:solidFill>
                  <a:srgbClr val="7030A0"/>
                </a:solidFill>
                <a:latin typeface="華康儷楷書" panose="03000509000000000000" pitchFamily="65" charset="-120"/>
                <a:ea typeface="華康儷楷書" panose="03000509000000000000" pitchFamily="65" charset="-120"/>
              </a:rPr>
              <a:t>第二階段指定項目甄試</a:t>
            </a:r>
            <a:r>
              <a:rPr lang="en-US" altLang="zh-TW" dirty="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由各甄選學校辦理</a:t>
            </a:r>
            <a:r>
              <a:rPr lang="en-US" altLang="zh-TW" dirty="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nSpc>
                <a:spcPts val="3000"/>
              </a:lnSpc>
              <a:buFont typeface="華康中黑體" panose="020B0509000000000000" pitchFamily="49" charset="-120"/>
              <a:buChar char="–"/>
            </a:pPr>
            <a:r>
              <a:rPr lang="zh-TW" altLang="zh-TW" sz="2100" dirty="0" smtClean="0">
                <a:latin typeface="華康儷楷書" panose="03000509000000000000" pitchFamily="65" charset="-120"/>
                <a:ea typeface="華康儷楷書" panose="03000509000000000000" pitchFamily="65" charset="-120"/>
                <a:cs typeface="華康儷楷書" panose="03000509000000000000" pitchFamily="65" charset="-120"/>
              </a:rPr>
              <a:t>各</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甄選</a:t>
            </a:r>
            <a:r>
              <a:rPr lang="zh-TW" altLang="en-US" sz="2100" dirty="0" smtClean="0">
                <a:latin typeface="華康儷楷書" panose="03000509000000000000" pitchFamily="65" charset="-120"/>
                <a:ea typeface="華康儷楷書" panose="03000509000000000000" pitchFamily="65" charset="-120"/>
                <a:cs typeface="華康儷楷書" panose="03000509000000000000" pitchFamily="65" charset="-120"/>
              </a:rPr>
              <a:t>學校網站公告各</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組指定項目甄試名單、甄試時間、地點等相關資訊，提供考生及各高級中等學校</a:t>
            </a:r>
            <a:r>
              <a:rPr lang="zh-TW" altLang="en-US" sz="2100" dirty="0" smtClean="0">
                <a:latin typeface="華康儷楷書" panose="03000509000000000000" pitchFamily="65" charset="-120"/>
                <a:ea typeface="華康儷楷書" panose="03000509000000000000" pitchFamily="65" charset="-120"/>
                <a:cs typeface="華康儷楷書" panose="03000509000000000000" pitchFamily="65" charset="-120"/>
              </a:rPr>
              <a:t>查詢</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100" b="1" dirty="0">
                <a:latin typeface="華康儷楷書" panose="03000509000000000000" pitchFamily="65" charset="-120"/>
                <a:ea typeface="華康儷楷書" panose="03000509000000000000" pitchFamily="65" charset="-120"/>
                <a:cs typeface="華康儷楷書" panose="03000509000000000000" pitchFamily="65" charset="-120"/>
              </a:rPr>
              <a:t>考生須自行上網查詢所報甄選學校「第二階段甄試名單與日期」；未上網查詢</a:t>
            </a:r>
            <a:r>
              <a:rPr lang="zh-TW" altLang="en-US" sz="2100" b="1" dirty="0" smtClean="0">
                <a:latin typeface="華康儷楷書" panose="03000509000000000000" pitchFamily="65" charset="-120"/>
                <a:ea typeface="華康儷楷書" panose="03000509000000000000" pitchFamily="65" charset="-120"/>
                <a:cs typeface="華康儷楷書" panose="03000509000000000000" pitchFamily="65" charset="-120"/>
              </a:rPr>
              <a:t>而致</a:t>
            </a:r>
            <a:r>
              <a:rPr lang="zh-TW" altLang="en-US" sz="2100" b="1" dirty="0">
                <a:latin typeface="華康儷楷書" panose="03000509000000000000" pitchFamily="65" charset="-120"/>
                <a:ea typeface="華康儷楷書" panose="03000509000000000000" pitchFamily="65" charset="-120"/>
                <a:cs typeface="華康儷楷書" panose="03000509000000000000" pitchFamily="65" charset="-120"/>
              </a:rPr>
              <a:t>影響權益者，概由考生自行</a:t>
            </a:r>
            <a:r>
              <a:rPr lang="zh-TW" altLang="en-US" sz="2100" b="1" dirty="0" smtClean="0">
                <a:latin typeface="華康儷楷書" panose="03000509000000000000" pitchFamily="65" charset="-120"/>
                <a:ea typeface="華康儷楷書" panose="03000509000000000000" pitchFamily="65" charset="-120"/>
                <a:cs typeface="華康儷楷書" panose="03000509000000000000" pitchFamily="65" charset="-120"/>
              </a:rPr>
              <a:t>負責</a:t>
            </a:r>
            <a:endParaRPr lang="en-US" altLang="zh-TW" sz="21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nSpc>
                <a:spcPts val="3000"/>
              </a:lnSpc>
              <a:buFont typeface="華康中黑體" panose="020B0509000000000000" pitchFamily="49" charset="-120"/>
              <a:buChar char="–"/>
            </a:pPr>
            <a:r>
              <a:rPr lang="zh-TW" altLang="en-US" sz="2100" dirty="0" smtClean="0">
                <a:latin typeface="華康儷楷書" panose="03000509000000000000" pitchFamily="65" charset="-120"/>
                <a:ea typeface="華康儷楷書" panose="03000509000000000000" pitchFamily="65" charset="-120"/>
                <a:cs typeface="華康儷楷書" panose="03000509000000000000" pitchFamily="65" charset="-120"/>
              </a:rPr>
              <a:t>若</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逾各校網路公告第二階段甄試通知日期而</a:t>
            </a:r>
            <a:r>
              <a:rPr lang="zh-TW" altLang="en-US" sz="2100" dirty="0" smtClean="0">
                <a:latin typeface="華康儷楷書" panose="03000509000000000000" pitchFamily="65" charset="-120"/>
                <a:ea typeface="華康儷楷書" panose="03000509000000000000" pitchFamily="65" charset="-120"/>
                <a:cs typeface="華康儷楷書" panose="03000509000000000000" pitchFamily="65" charset="-120"/>
              </a:rPr>
              <a:t>尚未公告</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時，請主動與各甄選學校電話</a:t>
            </a:r>
            <a:r>
              <a:rPr lang="zh-TW" altLang="en-US" sz="2100" dirty="0" smtClean="0">
                <a:latin typeface="華康儷楷書" panose="03000509000000000000" pitchFamily="65" charset="-120"/>
                <a:ea typeface="華康儷楷書" panose="03000509000000000000" pitchFamily="65" charset="-120"/>
                <a:cs typeface="華康儷楷書" panose="03000509000000000000" pitchFamily="65" charset="-120"/>
              </a:rPr>
              <a:t>洽詢</a:t>
            </a:r>
            <a:endPar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nSpc>
                <a:spcPts val="3000"/>
              </a:lnSpc>
              <a:buFont typeface="華康中黑體" panose="020B0509000000000000" pitchFamily="49" charset="-120"/>
              <a:buChar char="–"/>
            </a:pPr>
            <a:r>
              <a:rPr lang="zh-TW" altLang="en-US" sz="2100" dirty="0" smtClean="0">
                <a:latin typeface="華康儷楷書" panose="03000509000000000000" pitchFamily="65" charset="-120"/>
                <a:ea typeface="華康儷楷書" panose="03000509000000000000" pitchFamily="65" charset="-120"/>
                <a:cs typeface="華康儷楷書" panose="03000509000000000000" pitchFamily="65" charset="-120"/>
              </a:rPr>
              <a:t>考生應依甄選學校要求攜帶之各項證件及資料，參加指定項目甄試。</a:t>
            </a:r>
            <a:r>
              <a:rPr lang="zh-TW" altLang="en-US" sz="21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考生不得以參加其他學校指定項目甄試日期相互衝突而要求更改甄試日期</a:t>
            </a:r>
            <a:endParaRPr lang="en-US" altLang="zh-TW" sz="21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nSpc>
                <a:spcPts val="3000"/>
              </a:lnSpc>
              <a:buFont typeface="華康中黑體" panose="020B0509000000000000" pitchFamily="49" charset="-120"/>
              <a:buChar char="–"/>
            </a:pPr>
            <a:r>
              <a:rPr lang="zh-TW" altLang="zh-TW" sz="2100" dirty="0" smtClean="0">
                <a:latin typeface="華康儷楷書" panose="03000509000000000000" pitchFamily="65" charset="-120"/>
                <a:ea typeface="華康儷楷書" panose="03000509000000000000" pitchFamily="65" charset="-120"/>
                <a:cs typeface="華康儷楷書" panose="03000509000000000000" pitchFamily="65" charset="-120"/>
              </a:rPr>
              <a:t>各</a:t>
            </a:r>
            <a:r>
              <a:rPr lang="zh-TW" altLang="zh-TW" sz="2100" dirty="0">
                <a:latin typeface="華康儷楷書" panose="03000509000000000000" pitchFamily="65" charset="-120"/>
                <a:ea typeface="華康儷楷書" panose="03000509000000000000" pitchFamily="65" charset="-120"/>
                <a:cs typeface="華康儷楷書" panose="03000509000000000000" pitchFamily="65" charset="-120"/>
              </a:rPr>
              <a:t>校辦理指定項目甄試</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日期</a:t>
            </a:r>
            <a:r>
              <a:rPr lang="en-US" altLang="zh-TW" sz="2100" dirty="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100" dirty="0" smtClean="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112.6.21(</a:t>
            </a:r>
            <a:r>
              <a:rPr lang="zh-TW" altLang="en-US" sz="2100" dirty="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2100" dirty="0" smtClean="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)-112.7.9(</a:t>
            </a:r>
            <a:r>
              <a:rPr lang="zh-TW" altLang="en-US" sz="2100" dirty="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sz="2100" dirty="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100" dirty="0">
                <a:latin typeface="華康儷楷書" panose="03000509000000000000" pitchFamily="65" charset="-120"/>
                <a:ea typeface="華康儷楷書" panose="03000509000000000000" pitchFamily="65" charset="-120"/>
                <a:cs typeface="Times New Roman" panose="02020603050405020304" pitchFamily="18" charset="0"/>
              </a:rPr>
              <a:t>及相關說明，</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請考生務必詳閱「各校系科</a:t>
            </a:r>
            <a:r>
              <a:rPr lang="en-US" altLang="zh-TW" sz="21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2100" dirty="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100" dirty="0">
                <a:latin typeface="華康儷楷書" panose="03000509000000000000" pitchFamily="65" charset="-120"/>
                <a:ea typeface="華康儷楷書" panose="03000509000000000000" pitchFamily="65" charset="-120"/>
                <a:cs typeface="華康儷楷書" panose="03000509000000000000" pitchFamily="65" charset="-120"/>
              </a:rPr>
              <a:t>、學程甄選辦法」</a:t>
            </a:r>
            <a:endParaRPr lang="en-US" altLang="zh-TW" sz="2100" dirty="0">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nSpc>
                <a:spcPts val="3000"/>
              </a:lnSpc>
              <a:buFont typeface="華康中黑體" panose="020B0509000000000000" pitchFamily="49" charset="-120"/>
              <a:buChar char="–"/>
            </a:pPr>
            <a:r>
              <a:rPr lang="zh-TW" altLang="en-US"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考生若未參加報名之校系科</a:t>
            </a:r>
            <a:r>
              <a:rPr lang="en-US" altLang="zh-TW"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、學程的第二階段指定項目甄試其中一項者，均不予錄</a:t>
            </a:r>
            <a:r>
              <a:rPr lang="zh-TW" altLang="en-US" sz="2100" b="1"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取</a:t>
            </a:r>
            <a:endParaRPr lang="en-US" altLang="zh-TW"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6" name="標題 1"/>
          <p:cNvSpPr txBox="1">
            <a:spLocks/>
          </p:cNvSpPr>
          <p:nvPr/>
        </p:nvSpPr>
        <p:spPr bwMode="auto">
          <a:xfrm>
            <a:off x="0" y="71043"/>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第二</a:t>
            </a:r>
            <a:r>
              <a:rPr lang="zh-TW" altLang="en-US" b="1" spc="-100" dirty="0">
                <a:solidFill>
                  <a:schemeClr val="tx1"/>
                </a:solidFill>
                <a:latin typeface="Book Antiqua" panose="02040602050305030304" pitchFamily="18" charset="0"/>
                <a:ea typeface="華康儷楷書" panose="03000509000000000000" pitchFamily="65" charset="-120"/>
              </a:rPr>
              <a:t>階段指定項目甄試</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62</a:t>
            </a:fld>
            <a:endParaRPr lang="en-US" altLang="zh-TW"/>
          </a:p>
        </p:txBody>
      </p:sp>
    </p:spTree>
    <p:extLst>
      <p:ext uri="{BB962C8B-B14F-4D97-AF65-F5344CB8AC3E}">
        <p14:creationId xmlns:p14="http://schemas.microsoft.com/office/powerpoint/2010/main" val="33750030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0" y="78089"/>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第二</a:t>
            </a:r>
            <a:r>
              <a:rPr lang="zh-TW" altLang="en-US" b="1" spc="-100" dirty="0">
                <a:solidFill>
                  <a:schemeClr val="tx1"/>
                </a:solidFill>
                <a:latin typeface="Book Antiqua" panose="02040602050305030304" pitchFamily="18" charset="0"/>
                <a:ea typeface="華康儷楷書" panose="03000509000000000000" pitchFamily="65" charset="-120"/>
              </a:rPr>
              <a:t>階段指定項目</a:t>
            </a:r>
            <a:r>
              <a:rPr lang="zh-TW" altLang="en-US" b="1" spc="-100" dirty="0" smtClean="0">
                <a:solidFill>
                  <a:schemeClr val="tx1"/>
                </a:solidFill>
                <a:latin typeface="Book Antiqua" panose="02040602050305030304" pitchFamily="18" charset="0"/>
                <a:ea typeface="華康儷楷書" panose="03000509000000000000" pitchFamily="65" charset="-120"/>
              </a:rPr>
              <a:t>甄試日期統計資料</a:t>
            </a:r>
            <a:endParaRPr lang="zh-TW" altLang="en-US" b="1" spc="-100" dirty="0">
              <a:solidFill>
                <a:schemeClr val="tx1"/>
              </a:solidFill>
              <a:latin typeface="Book Antiqua" panose="02040602050305030304" pitchFamily="18" charset="0"/>
              <a:ea typeface="華康儷楷書" panose="03000509000000000000"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540123132"/>
              </p:ext>
            </p:extLst>
          </p:nvPr>
        </p:nvGraphicFramePr>
        <p:xfrm>
          <a:off x="903406" y="741673"/>
          <a:ext cx="10802643" cy="5550833"/>
        </p:xfrm>
        <a:graphic>
          <a:graphicData uri="http://schemas.openxmlformats.org/drawingml/2006/table">
            <a:tbl>
              <a:tblPr firstRow="1" bandRow="1">
                <a:tableStyleId>{68D230F3-CF80-4859-8CE7-A43EE81993B5}</a:tableStyleId>
              </a:tblPr>
              <a:tblGrid>
                <a:gridCol w="1239323">
                  <a:extLst>
                    <a:ext uri="{9D8B030D-6E8A-4147-A177-3AD203B41FA5}">
                      <a16:colId xmlns:a16="http://schemas.microsoft.com/office/drawing/2014/main" val="3689375198"/>
                    </a:ext>
                  </a:extLst>
                </a:gridCol>
                <a:gridCol w="735640">
                  <a:extLst>
                    <a:ext uri="{9D8B030D-6E8A-4147-A177-3AD203B41FA5}">
                      <a16:colId xmlns:a16="http://schemas.microsoft.com/office/drawing/2014/main" val="4046201829"/>
                    </a:ext>
                  </a:extLst>
                </a:gridCol>
                <a:gridCol w="735640">
                  <a:extLst>
                    <a:ext uri="{9D8B030D-6E8A-4147-A177-3AD203B41FA5}">
                      <a16:colId xmlns:a16="http://schemas.microsoft.com/office/drawing/2014/main" val="2263611320"/>
                    </a:ext>
                  </a:extLst>
                </a:gridCol>
                <a:gridCol w="735640">
                  <a:extLst>
                    <a:ext uri="{9D8B030D-6E8A-4147-A177-3AD203B41FA5}">
                      <a16:colId xmlns:a16="http://schemas.microsoft.com/office/drawing/2014/main" val="3738674156"/>
                    </a:ext>
                  </a:extLst>
                </a:gridCol>
                <a:gridCol w="735640">
                  <a:extLst>
                    <a:ext uri="{9D8B030D-6E8A-4147-A177-3AD203B41FA5}">
                      <a16:colId xmlns:a16="http://schemas.microsoft.com/office/drawing/2014/main" val="2855338315"/>
                    </a:ext>
                  </a:extLst>
                </a:gridCol>
                <a:gridCol w="735640">
                  <a:extLst>
                    <a:ext uri="{9D8B030D-6E8A-4147-A177-3AD203B41FA5}">
                      <a16:colId xmlns:a16="http://schemas.microsoft.com/office/drawing/2014/main" val="3881494892"/>
                    </a:ext>
                  </a:extLst>
                </a:gridCol>
                <a:gridCol w="735640">
                  <a:extLst>
                    <a:ext uri="{9D8B030D-6E8A-4147-A177-3AD203B41FA5}">
                      <a16:colId xmlns:a16="http://schemas.microsoft.com/office/drawing/2014/main" val="267076757"/>
                    </a:ext>
                  </a:extLst>
                </a:gridCol>
                <a:gridCol w="735640">
                  <a:extLst>
                    <a:ext uri="{9D8B030D-6E8A-4147-A177-3AD203B41FA5}">
                      <a16:colId xmlns:a16="http://schemas.microsoft.com/office/drawing/2014/main" val="3491462751"/>
                    </a:ext>
                  </a:extLst>
                </a:gridCol>
                <a:gridCol w="735640">
                  <a:extLst>
                    <a:ext uri="{9D8B030D-6E8A-4147-A177-3AD203B41FA5}">
                      <a16:colId xmlns:a16="http://schemas.microsoft.com/office/drawing/2014/main" val="2119707939"/>
                    </a:ext>
                  </a:extLst>
                </a:gridCol>
                <a:gridCol w="735640">
                  <a:extLst>
                    <a:ext uri="{9D8B030D-6E8A-4147-A177-3AD203B41FA5}">
                      <a16:colId xmlns:a16="http://schemas.microsoft.com/office/drawing/2014/main" val="2851248885"/>
                    </a:ext>
                  </a:extLst>
                </a:gridCol>
                <a:gridCol w="735640">
                  <a:extLst>
                    <a:ext uri="{9D8B030D-6E8A-4147-A177-3AD203B41FA5}">
                      <a16:colId xmlns:a16="http://schemas.microsoft.com/office/drawing/2014/main" val="1691432227"/>
                    </a:ext>
                  </a:extLst>
                </a:gridCol>
                <a:gridCol w="735640">
                  <a:extLst>
                    <a:ext uri="{9D8B030D-6E8A-4147-A177-3AD203B41FA5}">
                      <a16:colId xmlns:a16="http://schemas.microsoft.com/office/drawing/2014/main" val="3527546594"/>
                    </a:ext>
                  </a:extLst>
                </a:gridCol>
                <a:gridCol w="735640">
                  <a:extLst>
                    <a:ext uri="{9D8B030D-6E8A-4147-A177-3AD203B41FA5}">
                      <a16:colId xmlns:a16="http://schemas.microsoft.com/office/drawing/2014/main" val="3072902125"/>
                    </a:ext>
                  </a:extLst>
                </a:gridCol>
                <a:gridCol w="735640">
                  <a:extLst>
                    <a:ext uri="{9D8B030D-6E8A-4147-A177-3AD203B41FA5}">
                      <a16:colId xmlns:a16="http://schemas.microsoft.com/office/drawing/2014/main" val="3410305199"/>
                    </a:ext>
                  </a:extLst>
                </a:gridCol>
              </a:tblGrid>
              <a:tr h="596939">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招生</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zh-TW" altLang="en-US" sz="1200" u="none" strike="noStrike" dirty="0">
                          <a:effectLst/>
                          <a:latin typeface="華康儷楷書" panose="03000509000000000000" pitchFamily="65" charset="-120"/>
                          <a:ea typeface="華康儷楷書" panose="03000509000000000000" pitchFamily="65" charset="-120"/>
                        </a:rPr>
                        <a:t>群</a:t>
                      </a:r>
                      <a:r>
                        <a:rPr lang="en-US" altLang="zh-TW" sz="1200" u="none" strike="noStrike" dirty="0">
                          <a:effectLst/>
                          <a:latin typeface="華康儷楷書" panose="03000509000000000000" pitchFamily="65" charset="-120"/>
                          <a:ea typeface="華康儷楷書" panose="03000509000000000000" pitchFamily="65" charset="-120"/>
                        </a:rPr>
                        <a:t>(</a:t>
                      </a:r>
                      <a:r>
                        <a:rPr lang="zh-TW" altLang="en-US" sz="1200" u="none" strike="noStrike" dirty="0">
                          <a:effectLst/>
                          <a:latin typeface="華康儷楷書" panose="03000509000000000000" pitchFamily="65" charset="-120"/>
                          <a:ea typeface="華康儷楷書" panose="03000509000000000000" pitchFamily="65" charset="-120"/>
                        </a:rPr>
                        <a:t>類</a:t>
                      </a:r>
                      <a:r>
                        <a:rPr lang="en-US" altLang="zh-TW" sz="1200" u="none" strike="noStrike" dirty="0">
                          <a:effectLst/>
                          <a:latin typeface="華康儷楷書" panose="03000509000000000000" pitchFamily="65" charset="-120"/>
                          <a:ea typeface="華康儷楷書" panose="03000509000000000000" pitchFamily="65" charset="-120"/>
                        </a:rPr>
                        <a:t>)</a:t>
                      </a:r>
                      <a:r>
                        <a:rPr lang="zh-TW" altLang="en-US" sz="1200" u="none" strike="noStrike" dirty="0">
                          <a:effectLst/>
                          <a:latin typeface="華康儷楷書" panose="03000509000000000000" pitchFamily="65" charset="-120"/>
                          <a:ea typeface="華康儷楷書" panose="03000509000000000000" pitchFamily="65" charset="-120"/>
                        </a:rPr>
                        <a:t>別</a:t>
                      </a:r>
                      <a:endParaRPr lang="zh-TW" altLang="en-US"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112/</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06/21</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112/</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06/23</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112/</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06/24</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112/</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06/26</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112/</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06/27</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112/</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06/28</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112/</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06/29</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112/</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06/30</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112/</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07/01</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112/</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en-US" altLang="zh-TW" sz="1200" u="none" strike="noStrike" dirty="0" smtClean="0">
                          <a:effectLst/>
                          <a:latin typeface="華康儷楷書" panose="03000509000000000000" pitchFamily="65" charset="-120"/>
                          <a:ea typeface="華康儷楷書" panose="03000509000000000000" pitchFamily="65" charset="-120"/>
                        </a:rPr>
                        <a:t>07/02</a:t>
                      </a:r>
                      <a:endParaRPr lang="en-US" altLang="zh-TW"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僅辦理</a:t>
                      </a:r>
                      <a:endParaRPr lang="en-US" altLang="zh-TW" sz="1200" u="none" strike="noStrike" dirty="0">
                        <a:effectLst/>
                        <a:latin typeface="華康儷楷書" panose="03000509000000000000" pitchFamily="65" charset="-120"/>
                        <a:ea typeface="華康儷楷書" panose="03000509000000000000" pitchFamily="65" charset="-120"/>
                      </a:endParaRPr>
                    </a:p>
                    <a:p>
                      <a:pPr algn="ctr" fontAlgn="ctr"/>
                      <a:r>
                        <a:rPr lang="zh-TW" altLang="en-US" sz="1200" u="none" strike="noStrike" dirty="0">
                          <a:effectLst/>
                          <a:latin typeface="華康儷楷書" panose="03000509000000000000" pitchFamily="65" charset="-120"/>
                          <a:ea typeface="華康儷楷書" panose="03000509000000000000" pitchFamily="65" charset="-120"/>
                        </a:rPr>
                        <a:t>備審</a:t>
                      </a:r>
                      <a:endParaRPr lang="zh-TW" altLang="en-US"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總計</a:t>
                      </a:r>
                      <a:endParaRPr lang="zh-TW" altLang="en-US"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比率</a:t>
                      </a:r>
                      <a:endParaRPr lang="zh-TW" altLang="en-US" sz="1200" b="0" i="0" u="none" strike="noStrike" dirty="0">
                        <a:solidFill>
                          <a:schemeClr val="bg1"/>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6400850"/>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01</a:t>
                      </a:r>
                      <a:r>
                        <a:rPr lang="zh-TW" altLang="en-US" sz="1200" u="none" strike="noStrike" dirty="0">
                          <a:effectLst/>
                          <a:latin typeface="華康儷楷書" panose="03000509000000000000" pitchFamily="65" charset="-120"/>
                          <a:ea typeface="華康儷楷書" panose="03000509000000000000" pitchFamily="65" charset="-120"/>
                        </a:rPr>
                        <a:t> 機械</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190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6.3%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20038045"/>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02 </a:t>
                      </a:r>
                      <a:r>
                        <a:rPr lang="zh-TW" altLang="en-US" sz="1200" u="none" strike="noStrike" dirty="0">
                          <a:effectLst/>
                          <a:latin typeface="華康儷楷書" panose="03000509000000000000" pitchFamily="65" charset="-120"/>
                          <a:ea typeface="華康儷楷書" panose="03000509000000000000" pitchFamily="65" charset="-120"/>
                        </a:rPr>
                        <a:t>動機</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114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49138696"/>
                  </a:ext>
                </a:extLst>
              </a:tr>
              <a:tr h="198368">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03 </a:t>
                      </a:r>
                      <a:r>
                        <a:rPr lang="zh-TW" altLang="en-US" sz="1200" u="none" strike="noStrike" dirty="0">
                          <a:effectLst/>
                          <a:latin typeface="華康儷楷書" panose="03000509000000000000" pitchFamily="65" charset="-120"/>
                          <a:ea typeface="華康儷楷書" panose="03000509000000000000" pitchFamily="65" charset="-120"/>
                        </a:rPr>
                        <a:t>電機</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175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2887930"/>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04 </a:t>
                      </a:r>
                      <a:r>
                        <a:rPr lang="zh-TW" altLang="en-US" sz="1200" u="none" strike="noStrike" dirty="0">
                          <a:effectLst/>
                          <a:latin typeface="華康儷楷書" panose="03000509000000000000" pitchFamily="65" charset="-120"/>
                          <a:ea typeface="華康儷楷書" panose="03000509000000000000" pitchFamily="65" charset="-120"/>
                        </a:rPr>
                        <a:t>資電</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71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302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24141623"/>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05 </a:t>
                      </a:r>
                      <a:r>
                        <a:rPr lang="zh-TW" altLang="en-US" sz="1200" u="none" strike="noStrike" dirty="0">
                          <a:effectLst/>
                          <a:latin typeface="華康儷楷書" panose="03000509000000000000" pitchFamily="65" charset="-120"/>
                          <a:ea typeface="華康儷楷書" panose="03000509000000000000" pitchFamily="65" charset="-120"/>
                        </a:rPr>
                        <a:t>化工</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59288961"/>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06 </a:t>
                      </a:r>
                      <a:r>
                        <a:rPr lang="zh-TW" altLang="en-US" sz="1200" u="none" strike="noStrike" dirty="0">
                          <a:effectLst/>
                          <a:latin typeface="華康儷楷書" panose="03000509000000000000" pitchFamily="65" charset="-120"/>
                          <a:ea typeface="華康儷楷書" panose="03000509000000000000" pitchFamily="65" charset="-120"/>
                        </a:rPr>
                        <a:t>土木</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6237384"/>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07 </a:t>
                      </a:r>
                      <a:r>
                        <a:rPr lang="zh-TW" altLang="en-US" sz="1200" u="none" strike="noStrike" dirty="0">
                          <a:effectLst/>
                          <a:latin typeface="華康儷楷書" panose="03000509000000000000" pitchFamily="65" charset="-120"/>
                          <a:ea typeface="華康儷楷書" panose="03000509000000000000" pitchFamily="65" charset="-120"/>
                        </a:rPr>
                        <a:t>設計</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252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77863036"/>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08 </a:t>
                      </a:r>
                      <a:r>
                        <a:rPr lang="zh-TW" altLang="en-US" sz="1200" u="none" strike="noStrike" dirty="0">
                          <a:effectLst/>
                          <a:latin typeface="華康儷楷書" panose="03000509000000000000" pitchFamily="65" charset="-120"/>
                          <a:ea typeface="華康儷楷書" panose="03000509000000000000" pitchFamily="65" charset="-120"/>
                        </a:rPr>
                        <a:t>工管</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90007644"/>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09 </a:t>
                      </a:r>
                      <a:r>
                        <a:rPr lang="zh-TW" altLang="en-US" sz="1200" u="none" strike="noStrike" dirty="0">
                          <a:effectLst/>
                          <a:latin typeface="華康儷楷書" panose="03000509000000000000" pitchFamily="65" charset="-120"/>
                          <a:ea typeface="華康儷楷書" panose="03000509000000000000" pitchFamily="65" charset="-120"/>
                        </a:rPr>
                        <a:t>商管</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146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548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18.3%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4920524"/>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10 </a:t>
                      </a:r>
                      <a:r>
                        <a:rPr lang="zh-TW" altLang="en-US" sz="1200" u="none" strike="noStrike" dirty="0">
                          <a:effectLst/>
                          <a:latin typeface="華康儷楷書" panose="03000509000000000000" pitchFamily="65" charset="-120"/>
                          <a:ea typeface="華康儷楷書" panose="03000509000000000000" pitchFamily="65" charset="-120"/>
                        </a:rPr>
                        <a:t>衛護</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09090611"/>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11 </a:t>
                      </a:r>
                      <a:r>
                        <a:rPr lang="zh-TW" altLang="en-US" sz="1200" u="none" strike="noStrike" dirty="0">
                          <a:effectLst/>
                          <a:latin typeface="華康儷楷書" panose="03000509000000000000" pitchFamily="65" charset="-120"/>
                          <a:ea typeface="華康儷楷書" panose="03000509000000000000" pitchFamily="65" charset="-120"/>
                        </a:rPr>
                        <a:t>食品</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96481567"/>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12 </a:t>
                      </a:r>
                      <a:r>
                        <a:rPr lang="zh-TW" altLang="en-US" sz="1200" u="none" strike="noStrike" dirty="0">
                          <a:effectLst/>
                          <a:latin typeface="華康儷楷書" panose="03000509000000000000" pitchFamily="65" charset="-120"/>
                          <a:ea typeface="華康儷楷書" panose="03000509000000000000" pitchFamily="65" charset="-120"/>
                        </a:rPr>
                        <a:t>幼保</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71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25011188"/>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13 </a:t>
                      </a:r>
                      <a:r>
                        <a:rPr lang="zh-TW" altLang="en-US" sz="1200" u="none" strike="noStrike" dirty="0">
                          <a:effectLst/>
                          <a:latin typeface="華康儷楷書" panose="03000509000000000000" pitchFamily="65" charset="-120"/>
                          <a:ea typeface="華康儷楷書" panose="03000509000000000000" pitchFamily="65" charset="-120"/>
                        </a:rPr>
                        <a:t>生活</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114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45889027"/>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14 </a:t>
                      </a:r>
                      <a:r>
                        <a:rPr lang="zh-TW" altLang="en-US" sz="1200" u="none" strike="noStrike" dirty="0">
                          <a:effectLst/>
                          <a:latin typeface="華康儷楷書" panose="03000509000000000000" pitchFamily="65" charset="-120"/>
                          <a:ea typeface="華康儷楷書" panose="03000509000000000000" pitchFamily="65" charset="-120"/>
                        </a:rPr>
                        <a:t>農業</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34631007"/>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15 </a:t>
                      </a:r>
                      <a:r>
                        <a:rPr lang="zh-TW" altLang="en-US" sz="1200" u="none" strike="noStrike" dirty="0">
                          <a:effectLst/>
                          <a:latin typeface="華康儷楷書" panose="03000509000000000000" pitchFamily="65" charset="-120"/>
                          <a:ea typeface="華康儷楷書" panose="03000509000000000000" pitchFamily="65" charset="-120"/>
                        </a:rPr>
                        <a:t>英語</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178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6.0%</a:t>
                      </a:r>
                      <a:endPar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36212898"/>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16 </a:t>
                      </a:r>
                      <a:r>
                        <a:rPr lang="zh-TW" altLang="en-US" sz="1200" u="none" strike="noStrike" dirty="0">
                          <a:effectLst/>
                          <a:latin typeface="華康儷楷書" panose="03000509000000000000" pitchFamily="65" charset="-120"/>
                          <a:ea typeface="華康儷楷書" panose="03000509000000000000" pitchFamily="65" charset="-120"/>
                        </a:rPr>
                        <a:t>日語</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2.7%</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9159579"/>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17 </a:t>
                      </a:r>
                      <a:r>
                        <a:rPr lang="zh-TW" altLang="en-US" sz="1200" u="none" strike="noStrike" dirty="0">
                          <a:effectLst/>
                          <a:latin typeface="華康儷楷書" panose="03000509000000000000" pitchFamily="65" charset="-120"/>
                          <a:ea typeface="華康儷楷書" panose="03000509000000000000" pitchFamily="65" charset="-120"/>
                        </a:rPr>
                        <a:t>餐旅</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60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113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334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11.2%</a:t>
                      </a:r>
                      <a:endPar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10725653"/>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18 </a:t>
                      </a:r>
                      <a:r>
                        <a:rPr lang="zh-TW" altLang="en-US" sz="1200" u="none" strike="noStrike" dirty="0">
                          <a:effectLst/>
                          <a:latin typeface="華康儷楷書" panose="03000509000000000000" pitchFamily="65" charset="-120"/>
                          <a:ea typeface="華康儷楷書" panose="03000509000000000000" pitchFamily="65" charset="-120"/>
                        </a:rPr>
                        <a:t>海事</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0.3%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07538724"/>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19 </a:t>
                      </a:r>
                      <a:r>
                        <a:rPr lang="zh-TW" altLang="en-US" sz="1200" u="none" strike="noStrike" dirty="0">
                          <a:effectLst/>
                          <a:latin typeface="華康儷楷書" panose="03000509000000000000" pitchFamily="65" charset="-120"/>
                          <a:ea typeface="華康儷楷書" panose="03000509000000000000" pitchFamily="65" charset="-120"/>
                        </a:rPr>
                        <a:t>水產</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0.4%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3705631"/>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20 </a:t>
                      </a:r>
                      <a:r>
                        <a:rPr lang="zh-TW" altLang="en-US" sz="1200" u="none" strike="noStrike" dirty="0">
                          <a:effectLst/>
                          <a:latin typeface="華康儷楷書" panose="03000509000000000000" pitchFamily="65" charset="-120"/>
                          <a:ea typeface="華康儷楷書" panose="03000509000000000000" pitchFamily="65" charset="-120"/>
                        </a:rPr>
                        <a:t>影視</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0</a:t>
                      </a:r>
                      <a:endParaRPr lang="zh-TW" altLang="en-US"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30504902"/>
                  </a:ext>
                </a:extLst>
              </a:tr>
              <a:tr h="206762">
                <a:tc>
                  <a:txBody>
                    <a:bodyPr/>
                    <a:lstStyle/>
                    <a:p>
                      <a:pPr algn="ctr" fontAlgn="ctr"/>
                      <a:r>
                        <a:rPr lang="en-US" altLang="zh-TW" sz="1200" u="none" strike="noStrike" dirty="0">
                          <a:effectLst/>
                          <a:latin typeface="華康儷楷書" panose="03000509000000000000" pitchFamily="65" charset="-120"/>
                          <a:ea typeface="華康儷楷書" panose="03000509000000000000" pitchFamily="65" charset="-120"/>
                        </a:rPr>
                        <a:t>21 </a:t>
                      </a:r>
                      <a:r>
                        <a:rPr lang="zh-TW" altLang="en-US" sz="1200" u="none" strike="noStrike" dirty="0">
                          <a:effectLst/>
                          <a:latin typeface="華康儷楷書" panose="03000509000000000000" pitchFamily="65" charset="-120"/>
                          <a:ea typeface="華康儷楷書" panose="03000509000000000000" pitchFamily="65" charset="-120"/>
                        </a:rPr>
                        <a:t>資管</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a:solidFill>
                            <a:schemeClr val="tx1"/>
                          </a:solidFill>
                          <a:effectLst/>
                          <a:latin typeface="華康儷楷書" panose="03000509000000000000" pitchFamily="65" charset="-120"/>
                          <a:ea typeface="華康儷楷書" panose="03000509000000000000" pitchFamily="65" charset="-120"/>
                          <a:cs typeface="+mn-cs"/>
                        </a:rPr>
                        <a:t>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18465161"/>
                  </a:ext>
                </a:extLst>
              </a:tr>
              <a:tr h="206762">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青儲組</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2</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0</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1</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4</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2</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12</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6</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2</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16</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0</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114</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159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03801988"/>
                  </a:ext>
                </a:extLst>
              </a:tr>
              <a:tr h="206762">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總計</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269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120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241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70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168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252</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118</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190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544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131</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895</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b"/>
                      <a:r>
                        <a:rPr lang="en-US" altLang="zh-TW" sz="1200" b="0" i="0" u="none" strike="noStrike" dirty="0" smtClean="0">
                          <a:effectLst/>
                          <a:latin typeface="華康儷楷書" panose="03000509000000000000" pitchFamily="65" charset="-120"/>
                          <a:ea typeface="華康儷楷書" panose="03000509000000000000" pitchFamily="65" charset="-120"/>
                        </a:rPr>
                        <a:t>2,998</a:t>
                      </a:r>
                      <a:endParaRPr lang="en-US" altLang="zh-TW" sz="1200" b="0" i="0" u="none" strike="noStrike" dirty="0">
                        <a:effectLst/>
                        <a:latin typeface="華康儷楷書" panose="03000509000000000000" pitchFamily="65" charset="-120"/>
                        <a:ea typeface="華康儷楷書" panose="03000509000000000000" pitchFamily="65" charset="-120"/>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100.0%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50005140"/>
                  </a:ext>
                </a:extLst>
              </a:tr>
              <a:tr h="206762">
                <a:tc>
                  <a:txBody>
                    <a:bodyPr/>
                    <a:lstStyle/>
                    <a:p>
                      <a:pPr algn="ctr" fontAlgn="ctr"/>
                      <a:r>
                        <a:rPr lang="zh-TW" altLang="en-US" sz="1200" u="none" strike="noStrike" dirty="0">
                          <a:effectLst/>
                          <a:latin typeface="華康儷楷書" panose="03000509000000000000" pitchFamily="65" charset="-120"/>
                          <a:ea typeface="華康儷楷書" panose="03000509000000000000" pitchFamily="65" charset="-120"/>
                        </a:rPr>
                        <a:t>比率</a:t>
                      </a: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9.0%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5.6%</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8.4%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3.9%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6.3%</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smtClean="0">
                          <a:solidFill>
                            <a:schemeClr val="tx1"/>
                          </a:solidFill>
                          <a:effectLst/>
                          <a:latin typeface="華康儷楷書" panose="03000509000000000000" pitchFamily="65" charset="-120"/>
                          <a:ea typeface="華康儷楷書" panose="03000509000000000000" pitchFamily="65" charset="-120"/>
                          <a:cs typeface="+mn-cs"/>
                        </a:rPr>
                        <a:t>18.2%</a:t>
                      </a:r>
                      <a:endPar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endParaRP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4.4%</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29.9%</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marL="0" algn="ctr" defTabSz="914400" rtl="0" eaLnBrk="1" fontAlgn="b" latinLnBrk="0" hangingPunct="1"/>
                      <a:r>
                        <a:rPr lang="en-US" altLang="zh-TW" sz="1200" b="0" i="0" u="none" strike="noStrike" kern="1200" dirty="0">
                          <a:solidFill>
                            <a:schemeClr val="tx1"/>
                          </a:solidFill>
                          <a:effectLst/>
                          <a:latin typeface="華康儷楷書" panose="03000509000000000000" pitchFamily="65" charset="-120"/>
                          <a:ea typeface="華康儷楷書" panose="03000509000000000000" pitchFamily="65" charset="-120"/>
                          <a:cs typeface="+mn-cs"/>
                        </a:rPr>
                        <a:t>100.0%</a:t>
                      </a:r>
                    </a:p>
                  </a:txBody>
                  <a:tcPr marL="9525" marR="9525" marT="9525" marB="0" anchor="b">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tc>
                  <a:txBody>
                    <a:bodyPr/>
                    <a:lstStyle/>
                    <a:p>
                      <a:pPr algn="ctr" fontAlgn="ctr"/>
                      <a:endParaRPr lang="zh-TW" altLang="en-US" sz="1200" b="0" i="0" u="none" strike="noStrike" dirty="0">
                        <a:solidFill>
                          <a:srgbClr val="000000"/>
                        </a:solidFill>
                        <a:effectLst/>
                        <a:latin typeface="華康儷楷書" panose="03000509000000000000" pitchFamily="65" charset="-120"/>
                        <a:ea typeface="華康儷楷書" panose="03000509000000000000" pitchFamily="65" charset="-120"/>
                      </a:endParaRPr>
                    </a:p>
                  </a:txBody>
                  <a:tcPr marL="6850" marR="6850" marT="6850" marB="0"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63293339"/>
                  </a:ext>
                </a:extLst>
              </a:tr>
            </a:tbl>
          </a:graphicData>
        </a:graphic>
      </p:graphicFrame>
      <p:sp>
        <p:nvSpPr>
          <p:cNvPr id="5"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63</a:t>
            </a:fld>
            <a:endParaRPr lang="en-US" altLang="zh-TW"/>
          </a:p>
        </p:txBody>
      </p:sp>
    </p:spTree>
    <p:extLst>
      <p:ext uri="{BB962C8B-B14F-4D97-AF65-F5344CB8AC3E}">
        <p14:creationId xmlns:p14="http://schemas.microsoft.com/office/powerpoint/2010/main" val="16097181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1872680" y="1356323"/>
            <a:ext cx="8229600" cy="4214813"/>
          </a:xfrm>
          <a:prstGeom prst="rect">
            <a:avLst/>
          </a:prstGeom>
          <a:noFill/>
          <a:ln w="9525">
            <a:noFill/>
            <a:miter lim="800000"/>
            <a:headEnd/>
            <a:tailEnd/>
          </a:ln>
        </p:spPr>
        <p:txBody>
          <a:bodyPr/>
          <a:lstStyle/>
          <a:p>
            <a:pPr marL="342900" indent="-342900" eaLnBrk="0" hangingPunct="0">
              <a:spcBef>
                <a:spcPct val="20000"/>
              </a:spcBef>
              <a:buFontTx/>
              <a:buChar char="•"/>
            </a:pPr>
            <a:endParaRPr lang="zh-TW" altLang="zh-TW" sz="2800">
              <a:latin typeface="+mn-ea"/>
            </a:endParaRPr>
          </a:p>
        </p:txBody>
      </p:sp>
      <p:sp>
        <p:nvSpPr>
          <p:cNvPr id="5" name="內容版面配置區 4"/>
          <p:cNvSpPr>
            <a:spLocks noGrp="1"/>
          </p:cNvSpPr>
          <p:nvPr>
            <p:ph idx="1"/>
          </p:nvPr>
        </p:nvSpPr>
        <p:spPr>
          <a:xfrm>
            <a:off x="864067" y="736599"/>
            <a:ext cx="10890611" cy="5454253"/>
          </a:xfrm>
        </p:spPr>
        <p:txBody>
          <a:bodyPr>
            <a:normAutofit/>
          </a:bodyPr>
          <a:lstStyle/>
          <a:p>
            <a:pPr>
              <a:lnSpc>
                <a:spcPct val="150000"/>
              </a:lnSpc>
              <a:spcBef>
                <a:spcPts val="0"/>
              </a:spcBef>
              <a:buBlip>
                <a:blip r:embed="rId3"/>
              </a:buBlip>
              <a:defRPr/>
            </a:pPr>
            <a:r>
              <a:rPr lang="zh-TW"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甄選原始總分</a:t>
            </a:r>
            <a:r>
              <a:rPr lang="en-US" altLang="zh-TW"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400" dirty="0">
                <a:latin typeface="華康儷楷書" panose="03000509000000000000" pitchFamily="65" charset="-120"/>
                <a:ea typeface="華康儷楷書" panose="03000509000000000000" pitchFamily="65" charset="-120"/>
                <a:cs typeface="Times New Roman" panose="02020603050405020304" pitchFamily="18" charset="0"/>
              </a:rPr>
              <a:t>滿分</a:t>
            </a:r>
            <a:r>
              <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rPr>
              <a:t>100</a:t>
            </a:r>
            <a:r>
              <a:rPr lang="zh-TW" altLang="zh-TW" sz="2400" dirty="0">
                <a:latin typeface="華康儷楷書" panose="03000509000000000000" pitchFamily="65" charset="-120"/>
                <a:ea typeface="華康儷楷書" panose="03000509000000000000" pitchFamily="65" charset="-120"/>
                <a:cs typeface="Times New Roman" panose="02020603050405020304" pitchFamily="18" charset="0"/>
              </a:rPr>
              <a:t>分</a:t>
            </a:r>
            <a:r>
              <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rPr>
              <a:t>)</a:t>
            </a:r>
          </a:p>
          <a:p>
            <a:pPr marL="0" indent="457200">
              <a:spcBef>
                <a:spcPts val="0"/>
              </a:spcBef>
              <a:buNone/>
              <a:defRPr/>
            </a:pPr>
            <a:r>
              <a:rPr lang="zh-TW"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rPr>
              <a:t>甄選原始總分</a:t>
            </a:r>
            <a:r>
              <a:rPr lang="en-US"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rPr>
              <a:t>統測成績</a:t>
            </a:r>
            <a:r>
              <a:rPr lang="en-US"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rPr>
              <a:t>+(2)</a:t>
            </a:r>
            <a:r>
              <a:rPr lang="zh-TW"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rPr>
              <a:t>指定項目甄試成績</a:t>
            </a:r>
            <a:endParaRPr lang="en-US" altLang="zh-TW" sz="2000" b="1" dirty="0">
              <a:solidFill>
                <a:srgbClr val="00206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Times New Roman" panose="02020603050405020304" pitchFamily="18" charset="0"/>
            </a:endParaRPr>
          </a:p>
          <a:p>
            <a:pPr marL="2060575" lvl="1" indent="-1603375">
              <a:lnSpc>
                <a:spcPts val="2200"/>
              </a:lnSpc>
              <a:spcBef>
                <a:spcPts val="600"/>
              </a:spcBef>
              <a:buNone/>
              <a:defRPr/>
            </a:pP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統測成績：</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依各校系科</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、學程所訂採計之科目以原始級分加權計分後，依其占甄選總成績</a:t>
            </a:r>
            <a:r>
              <a:rPr lang="zh-TW" altLang="en-US" sz="2000" b="1" dirty="0" smtClean="0">
                <a:latin typeface="華康儷楷書" panose="03000509000000000000" pitchFamily="65" charset="-120"/>
                <a:ea typeface="華康儷楷書" panose="03000509000000000000" pitchFamily="65" charset="-120"/>
                <a:cs typeface="Times New Roman" panose="02020603050405020304" pitchFamily="18" charset="0"/>
              </a:rPr>
              <a:t>比率計算</a:t>
            </a:r>
            <a:endParaRPr lang="zh-TW" altLang="zh-TW" sz="2000" b="1" dirty="0">
              <a:latin typeface="華康儷楷書" panose="03000509000000000000" pitchFamily="65" charset="-120"/>
              <a:ea typeface="華康儷楷書" panose="03000509000000000000" pitchFamily="65" charset="-120"/>
              <a:cs typeface="Times New Roman" panose="02020603050405020304" pitchFamily="18" charset="0"/>
            </a:endParaRPr>
          </a:p>
          <a:p>
            <a:pPr marL="3140075" lvl="1" indent="-2682875">
              <a:lnSpc>
                <a:spcPts val="2200"/>
              </a:lnSpc>
              <a:spcBef>
                <a:spcPts val="300"/>
              </a:spcBef>
              <a:buNone/>
              <a:defRPr/>
            </a:pP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(2)</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指定項目甄試成績：</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依校系科</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、學程所訂採計之各指定項目以原得分</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取至小數第</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2</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位，第</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位四捨五入</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，按其占總成績</a:t>
            </a:r>
            <a:r>
              <a:rPr lang="zh-TW" altLang="en-US" sz="2000" b="1" dirty="0" smtClean="0">
                <a:latin typeface="華康儷楷書" panose="03000509000000000000" pitchFamily="65" charset="-120"/>
                <a:ea typeface="華康儷楷書" panose="03000509000000000000" pitchFamily="65" charset="-120"/>
                <a:cs typeface="Times New Roman" panose="02020603050405020304" pitchFamily="18" charset="0"/>
              </a:rPr>
              <a:t>比率計算</a:t>
            </a:r>
            <a:endPar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endParaRPr>
          </a:p>
          <a:p>
            <a:pPr marL="812800" lvl="1" indent="-355600">
              <a:lnSpc>
                <a:spcPts val="2200"/>
              </a:lnSpc>
              <a:spcBef>
                <a:spcPts val="300"/>
              </a:spcBef>
              <a:buNone/>
              <a:defRPr/>
            </a:pP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修課紀錄或</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在校學業成績：</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marL="1212850" lvl="2" indent="-355600">
              <a:lnSpc>
                <a:spcPts val="2200"/>
              </a:lnSpc>
              <a:spcBef>
                <a:spcPts val="0"/>
              </a:spcBef>
              <a:buNone/>
              <a:defRPr/>
            </a:pP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700" dirty="0">
                <a:latin typeface="華康儷楷書" panose="03000509000000000000" pitchFamily="65" charset="-120"/>
                <a:ea typeface="華康儷楷書" panose="03000509000000000000" pitchFamily="65" charset="-120"/>
                <a:cs typeface="Times New Roman" panose="02020603050405020304" pitchFamily="18" charset="0"/>
              </a:rPr>
              <a:t>「一般組」之修課紀錄，由各甄選學校列於學習歷程備審資料審查中，予以審酌採認</a:t>
            </a:r>
            <a:endPar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endParaRPr>
          </a:p>
          <a:p>
            <a:pPr marL="1212850" lvl="2" indent="-355600">
              <a:lnSpc>
                <a:spcPts val="2200"/>
              </a:lnSpc>
              <a:spcBef>
                <a:spcPts val="0"/>
              </a:spcBef>
              <a:buNone/>
              <a:defRPr/>
            </a:pP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700" dirty="0">
                <a:latin typeface="華康儷楷書" panose="03000509000000000000" pitchFamily="65" charset="-120"/>
                <a:ea typeface="華康儷楷書" panose="03000509000000000000" pitchFamily="65" charset="-120"/>
                <a:cs typeface="Times New Roman" panose="02020603050405020304" pitchFamily="18" charset="0"/>
              </a:rPr>
              <a:t>「青年儲蓄帳戶組」之在校學業成績，依</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統測成績</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依各校系之加權</a:t>
            </a:r>
            <a:r>
              <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rPr>
              <a:t>之平均級分轉換為個人加權值後再乘上學業成績</a:t>
            </a:r>
            <a:r>
              <a:rPr lang="zh-TW" altLang="en-US" sz="1700" dirty="0">
                <a:latin typeface="華康儷楷書" panose="03000509000000000000" pitchFamily="65" charset="-120"/>
                <a:ea typeface="華康儷楷書" panose="03000509000000000000" pitchFamily="65" charset="-120"/>
                <a:cs typeface="Times New Roman" panose="02020603050405020304" pitchFamily="18" charset="0"/>
              </a:rPr>
              <a:t>，按其占總成績</a:t>
            </a:r>
            <a:r>
              <a:rPr lang="zh-TW" altLang="en-US" sz="1700" dirty="0" smtClean="0">
                <a:latin typeface="華康儷楷書" panose="03000509000000000000" pitchFamily="65" charset="-120"/>
                <a:ea typeface="華康儷楷書" panose="03000509000000000000" pitchFamily="65" charset="-120"/>
                <a:cs typeface="Times New Roman" panose="02020603050405020304" pitchFamily="18" charset="0"/>
              </a:rPr>
              <a:t>比率計算</a:t>
            </a:r>
            <a:endParaRPr lang="en-US" altLang="zh-TW" sz="1700" dirty="0">
              <a:latin typeface="華康儷楷書" panose="03000509000000000000" pitchFamily="65" charset="-120"/>
              <a:ea typeface="華康儷楷書" panose="03000509000000000000" pitchFamily="65" charset="-120"/>
              <a:cs typeface="Times New Roman" panose="02020603050405020304" pitchFamily="18" charset="0"/>
            </a:endParaRPr>
          </a:p>
          <a:p>
            <a:pPr>
              <a:lnSpc>
                <a:spcPct val="150000"/>
              </a:lnSpc>
              <a:spcBef>
                <a:spcPts val="0"/>
              </a:spcBef>
              <a:buBlip>
                <a:blip r:embed="rId3"/>
              </a:buBlip>
              <a:defRPr/>
            </a:pPr>
            <a:r>
              <a:rPr lang="zh-TW" altLang="zh-TW" sz="24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甄選總成績</a:t>
            </a:r>
            <a:r>
              <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甄選原始總分</a:t>
            </a:r>
            <a:r>
              <a:rPr lang="zh-TW" altLang="zh-TW" sz="2400"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2400" dirty="0">
                <a:latin typeface="華康儷楷書" panose="03000509000000000000" pitchFamily="65" charset="-120"/>
                <a:ea typeface="華康儷楷書" panose="03000509000000000000" pitchFamily="65" charset="-120"/>
                <a:cs typeface="Times New Roman" panose="02020603050405020304" pitchFamily="18" charset="0"/>
              </a:rPr>
              <a:t>證照或得獎加分</a:t>
            </a:r>
            <a:r>
              <a:rPr lang="zh-TW" altLang="zh-TW" sz="2400" dirty="0" smtClean="0">
                <a:latin typeface="華康儷楷書" panose="03000509000000000000" pitchFamily="65" charset="-120"/>
                <a:ea typeface="華康儷楷書" panose="03000509000000000000" pitchFamily="65" charset="-120"/>
                <a:cs typeface="Times New Roman" panose="02020603050405020304" pitchFamily="18" charset="0"/>
              </a:rPr>
              <a:t>比</a:t>
            </a:r>
            <a:r>
              <a:rPr lang="zh-TW" altLang="en-US" sz="2400" dirty="0" smtClean="0">
                <a:latin typeface="華康儷楷書" panose="03000509000000000000" pitchFamily="65" charset="-120"/>
                <a:ea typeface="華康儷楷書" panose="03000509000000000000" pitchFamily="65" charset="-120"/>
                <a:cs typeface="Times New Roman" panose="02020603050405020304" pitchFamily="18" charset="0"/>
              </a:rPr>
              <a:t>率</a:t>
            </a:r>
            <a:r>
              <a:rPr lang="en-US" altLang="zh-TW" sz="2400" dirty="0" smtClean="0">
                <a:latin typeface="華康儷楷書" panose="03000509000000000000" pitchFamily="65" charset="-120"/>
                <a:ea typeface="華康儷楷書" panose="03000509000000000000" pitchFamily="65" charset="-120"/>
                <a:cs typeface="Times New Roman" panose="02020603050405020304" pitchFamily="18" charset="0"/>
              </a:rPr>
              <a:t>)</a:t>
            </a:r>
            <a:endParaRPr lang="en-US" altLang="zh-TW" sz="2400" dirty="0">
              <a:latin typeface="華康儷楷書" panose="03000509000000000000" pitchFamily="65" charset="-120"/>
              <a:ea typeface="華康儷楷書" panose="03000509000000000000" pitchFamily="65" charset="-120"/>
              <a:cs typeface="Times New Roman" panose="02020603050405020304" pitchFamily="18" charset="0"/>
            </a:endParaRPr>
          </a:p>
          <a:p>
            <a:pPr marL="812800" lvl="1" indent="-355600">
              <a:lnSpc>
                <a:spcPts val="2200"/>
              </a:lnSpc>
              <a:spcBef>
                <a:spcPts val="0"/>
              </a:spcBef>
              <a:buNone/>
              <a:defRPr/>
            </a:pP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(4)</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證照或得獎加分</a:t>
            </a:r>
            <a:r>
              <a:rPr lang="zh-TW" altLang="zh-TW" sz="2000" dirty="0" smtClean="0">
                <a:latin typeface="華康儷楷書" panose="03000509000000000000" pitchFamily="65" charset="-120"/>
                <a:ea typeface="華康儷楷書" panose="03000509000000000000" pitchFamily="65" charset="-120"/>
                <a:cs typeface="Times New Roman" panose="02020603050405020304" pitchFamily="18" charset="0"/>
              </a:rPr>
              <a:t>比</a:t>
            </a:r>
            <a:r>
              <a:rPr lang="zh-TW" altLang="en-US" sz="2000" dirty="0" smtClean="0">
                <a:latin typeface="華康儷楷書" panose="03000509000000000000" pitchFamily="65" charset="-120"/>
                <a:ea typeface="華康儷楷書" panose="03000509000000000000" pitchFamily="65" charset="-120"/>
                <a:cs typeface="Times New Roman" panose="02020603050405020304" pitchFamily="18" charset="0"/>
              </a:rPr>
              <a:t>率</a:t>
            </a:r>
            <a:r>
              <a:rPr lang="en-US" altLang="zh-TW" sz="20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各校系科</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、學程甄選辦法</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「證照或得獎加分」欄</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為「</a:t>
            </a:r>
            <a:r>
              <a:rPr lang="zh-TW" altLang="zh-TW" sz="2000" b="1" dirty="0">
                <a:latin typeface="華康儷楷書" panose="03000509000000000000" pitchFamily="65" charset="-120"/>
                <a:ea typeface="華康儷楷書" panose="03000509000000000000" pitchFamily="65" charset="-120"/>
                <a:cs typeface="Times New Roman" panose="02020603050405020304" pitchFamily="18" charset="0"/>
              </a:rPr>
              <a:t>依加分標準</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」則可加分</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證照或競賽得獎須為本招生採計且符合報名群類別之職種</a:t>
            </a:r>
            <a:r>
              <a:rPr lang="en-US" altLang="zh-TW"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才能加分</a:t>
            </a:r>
            <a:endParaRPr lang="zh-TW" altLang="zh-TW" sz="17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8" name="標題 1"/>
          <p:cNvSpPr txBox="1">
            <a:spLocks/>
          </p:cNvSpPr>
          <p:nvPr/>
        </p:nvSpPr>
        <p:spPr bwMode="auto">
          <a:xfrm>
            <a:off x="0" y="96342"/>
            <a:ext cx="121920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華康中黑體" pitchFamily="49" charset="-120"/>
              </a:defRPr>
            </a:lvl2pPr>
            <a:lvl3pPr algn="l" rtl="0" eaLnBrk="0" fontAlgn="base" hangingPunct="0">
              <a:spcBef>
                <a:spcPct val="0"/>
              </a:spcBef>
              <a:spcAft>
                <a:spcPct val="0"/>
              </a:spcAft>
              <a:defRPr kumimoji="1" sz="2800">
                <a:solidFill>
                  <a:schemeClr val="tx2"/>
                </a:solidFill>
                <a:latin typeface="Arial" charset="0"/>
                <a:ea typeface="華康中黑體" pitchFamily="49" charset="-120"/>
              </a:defRPr>
            </a:lvl3pPr>
            <a:lvl4pPr algn="l" rtl="0" eaLnBrk="0" fontAlgn="base" hangingPunct="0">
              <a:spcBef>
                <a:spcPct val="0"/>
              </a:spcBef>
              <a:spcAft>
                <a:spcPct val="0"/>
              </a:spcAft>
              <a:defRPr kumimoji="1" sz="2800">
                <a:solidFill>
                  <a:schemeClr val="tx2"/>
                </a:solidFill>
                <a:latin typeface="Arial" charset="0"/>
                <a:ea typeface="華康中黑體" pitchFamily="49" charset="-120"/>
              </a:defRPr>
            </a:lvl4pPr>
            <a:lvl5pPr algn="l" rtl="0" eaLnBrk="0" fontAlgn="base" hangingPunct="0">
              <a:spcBef>
                <a:spcPct val="0"/>
              </a:spcBef>
              <a:spcAft>
                <a:spcPct val="0"/>
              </a:spcAft>
              <a:defRPr kumimoji="1" sz="2800">
                <a:solidFill>
                  <a:schemeClr val="tx2"/>
                </a:solidFill>
                <a:latin typeface="Arial" charset="0"/>
                <a:ea typeface="華康中黑體" pitchFamily="49"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lgn="ctr" eaLnBrk="1" hangingPunct="1"/>
            <a:r>
              <a:rPr lang="zh-TW" altLang="en-US" b="1" spc="-100" dirty="0">
                <a:solidFill>
                  <a:schemeClr val="tx1"/>
                </a:solidFill>
                <a:latin typeface="Book Antiqua" panose="02040602050305030304" pitchFamily="18" charset="0"/>
                <a:ea typeface="華康儷楷書" panose="03000509000000000000" pitchFamily="65" charset="-120"/>
              </a:rPr>
              <a:t>第二階段報名</a:t>
            </a:r>
            <a:r>
              <a:rPr lang="en-US" altLang="zh-TW" b="1" spc="-100" dirty="0">
                <a:solidFill>
                  <a:schemeClr val="tx1"/>
                </a:solidFill>
                <a:latin typeface="Book Antiqua" panose="02040602050305030304" pitchFamily="18" charset="0"/>
                <a:ea typeface="華康儷楷書" panose="03000509000000000000" pitchFamily="65" charset="-120"/>
              </a:rPr>
              <a:t>-</a:t>
            </a:r>
            <a:r>
              <a:rPr lang="zh-TW" altLang="en-US" b="1" spc="-100" dirty="0" smtClean="0">
                <a:solidFill>
                  <a:schemeClr val="tx1"/>
                </a:solidFill>
                <a:latin typeface="Book Antiqua" panose="02040602050305030304" pitchFamily="18" charset="0"/>
                <a:ea typeface="華康儷楷書" panose="03000509000000000000" pitchFamily="65" charset="-120"/>
              </a:rPr>
              <a:t>甄選</a:t>
            </a:r>
            <a:r>
              <a:rPr lang="zh-TW" altLang="en-US" b="1" spc="-100" dirty="0">
                <a:solidFill>
                  <a:schemeClr val="tx1"/>
                </a:solidFill>
                <a:latin typeface="Book Antiqua" panose="02040602050305030304" pitchFamily="18" charset="0"/>
                <a:ea typeface="華康儷楷書" panose="03000509000000000000" pitchFamily="65" charset="-120"/>
              </a:rPr>
              <a:t>原始總分</a:t>
            </a:r>
            <a:r>
              <a:rPr lang="en-US" altLang="zh-TW" b="1" spc="-100" dirty="0">
                <a:solidFill>
                  <a:schemeClr val="tx1"/>
                </a:solidFill>
                <a:latin typeface="Book Antiqua" panose="02040602050305030304" pitchFamily="18" charset="0"/>
                <a:ea typeface="華康儷楷書" panose="03000509000000000000" pitchFamily="65" charset="-120"/>
              </a:rPr>
              <a:t>&amp;</a:t>
            </a:r>
            <a:r>
              <a:rPr lang="zh-TW" altLang="en-US" b="1" spc="-100" dirty="0">
                <a:solidFill>
                  <a:schemeClr val="tx1"/>
                </a:solidFill>
                <a:latin typeface="Book Antiqua" panose="02040602050305030304" pitchFamily="18" charset="0"/>
                <a:ea typeface="華康儷楷書" panose="03000509000000000000" pitchFamily="65" charset="-120"/>
              </a:rPr>
              <a:t>甄選總成績計算</a:t>
            </a:r>
          </a:p>
        </p:txBody>
      </p:sp>
      <p:sp>
        <p:nvSpPr>
          <p:cNvPr id="6"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64</a:t>
            </a:fld>
            <a:endParaRPr lang="en-US" altLang="zh-TW"/>
          </a:p>
        </p:txBody>
      </p:sp>
    </p:spTree>
    <p:extLst>
      <p:ext uri="{BB962C8B-B14F-4D97-AF65-F5344CB8AC3E}">
        <p14:creationId xmlns:p14="http://schemas.microsoft.com/office/powerpoint/2010/main" val="13765849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1881188" y="1357313"/>
            <a:ext cx="8572500" cy="4857750"/>
          </a:xfrm>
          <a:prstGeom prst="rect">
            <a:avLst/>
          </a:prstGeom>
          <a:noFill/>
          <a:ln w="9525">
            <a:noFill/>
            <a:miter lim="800000"/>
            <a:headEnd/>
            <a:tailEnd/>
          </a:ln>
        </p:spPr>
        <p:txBody>
          <a:bodyPr/>
          <a:lstStyle/>
          <a:p>
            <a:pPr marL="800100" lvl="1" indent="-342900" eaLnBrk="0" hangingPunct="0">
              <a:buClr>
                <a:schemeClr val="tx1"/>
              </a:buClr>
              <a:buSzPts val="2800"/>
              <a:buBlip>
                <a:blip r:embed="rId3"/>
              </a:buBlip>
            </a:pPr>
            <a:endParaRPr lang="zh-TW" altLang="en-US" sz="2800">
              <a:solidFill>
                <a:srgbClr val="222268"/>
              </a:solidFill>
              <a:latin typeface="+mn-ea"/>
            </a:endParaRPr>
          </a:p>
        </p:txBody>
      </p:sp>
      <p:sp>
        <p:nvSpPr>
          <p:cNvPr id="4" name="內容版面配置區 3"/>
          <p:cNvSpPr>
            <a:spLocks noGrp="1"/>
          </p:cNvSpPr>
          <p:nvPr>
            <p:ph idx="1"/>
          </p:nvPr>
        </p:nvSpPr>
        <p:spPr>
          <a:xfrm>
            <a:off x="914400" y="990601"/>
            <a:ext cx="10472468" cy="5255790"/>
          </a:xfrm>
        </p:spPr>
        <p:txBody>
          <a:bodyPr/>
          <a:lstStyle/>
          <a:p>
            <a:pPr>
              <a:lnSpc>
                <a:spcPct val="125000"/>
              </a:lnSpc>
              <a:spcBef>
                <a:spcPts val="0"/>
              </a:spcBef>
              <a:buBlip>
                <a:blip r:embed="rId3"/>
              </a:buBlip>
              <a:defRPr/>
            </a:pPr>
            <a:r>
              <a:rPr lang="zh-TW" altLang="zh-TW" dirty="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甄選總成績公告</a:t>
            </a: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各甄選學校公告</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甄選總成績日期</a:t>
            </a:r>
            <a:r>
              <a:rPr lang="zh-TW" altLang="en-US"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及</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複查截止日期，請參閱「各校系科</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、學程甄選辦法」</a:t>
            </a:r>
            <a:endPar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各</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甄選</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學校</a:t>
            </a:r>
            <a:r>
              <a:rPr lang="zh-TW" altLang="en-US"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不另寄考生甄選總成績書面</a:t>
            </a:r>
            <a:r>
              <a:rPr lang="zh-TW" altLang="en-US" sz="20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通知單</a:t>
            </a:r>
            <a:endParaRPr lang="en-US" altLang="zh-TW"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本委員會網站提供考生個人查詢</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及</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就讀</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學校</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下載</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spcBef>
                <a:spcPts val="0"/>
              </a:spcBef>
              <a:buBlip>
                <a:blip r:embed="rId3"/>
              </a:buBlip>
              <a:defRPr/>
            </a:pPr>
            <a:r>
              <a:rPr lang="zh-TW" altLang="zh-TW" dirty="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甄選正備取生名單公告</a:t>
            </a: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各甄選學校公告</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甄選結果</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正取生、備取生名單</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及複查截止日期，</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
            </a:r>
            <a:b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b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請參閱「各校系科</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、學程甄選辦法」</a:t>
            </a:r>
            <a:endParaRPr lang="en-US" altLang="zh-TW" sz="20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各校網站公告甄選結果</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本</a:t>
            </a:r>
            <a:r>
              <a:rPr lang="zh-TW" altLang="en-US" sz="2000" dirty="0">
                <a:latin typeface="華康儷楷書" panose="03000509000000000000" pitchFamily="65" charset="-120"/>
                <a:ea typeface="華康儷楷書" panose="03000509000000000000" pitchFamily="65" charset="-120"/>
                <a:cs typeface="華康儷楷書" panose="03000509000000000000" pitchFamily="65" charset="-120"/>
              </a:rPr>
              <a:t>委員</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會網站提供考生個人查詢</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及</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就讀</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學校</a:t>
            </a:r>
            <a:r>
              <a:rPr lang="zh-TW" altLang="zh-TW" sz="2000" dirty="0">
                <a:latin typeface="華康儷楷書" panose="03000509000000000000" pitchFamily="65" charset="-120"/>
                <a:ea typeface="華康儷楷書" panose="03000509000000000000" pitchFamily="65" charset="-120"/>
                <a:cs typeface="華康儷楷書" panose="03000509000000000000" pitchFamily="65" charset="-120"/>
              </a:rPr>
              <a:t>下載</a:t>
            </a:r>
            <a:endParaRPr lang="en-US" altLang="zh-TW" sz="200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7" name="標題 1"/>
          <p:cNvSpPr>
            <a:spLocks noGrp="1"/>
          </p:cNvSpPr>
          <p:nvPr>
            <p:ph type="title"/>
          </p:nvPr>
        </p:nvSpPr>
        <p:spPr>
          <a:xfrm>
            <a:off x="0" y="69095"/>
            <a:ext cx="12192000" cy="633413"/>
          </a:xfrm>
        </p:spPr>
        <p:txBody>
          <a:bodyPr>
            <a:normAutofit/>
          </a:bodyPr>
          <a:lstStyle/>
          <a:p>
            <a:pPr algn="ctr" eaLnBrk="1" hangingPunct="1"/>
            <a:r>
              <a:rPr lang="zh-TW" altLang="en-US" sz="2800" b="1" spc="-100" dirty="0">
                <a:latin typeface="Book Antiqua" panose="02040602050305030304" pitchFamily="18" charset="0"/>
                <a:ea typeface="華康儷楷書" panose="03000509000000000000" pitchFamily="65" charset="-120"/>
              </a:rPr>
              <a:t>甄選總成績</a:t>
            </a:r>
            <a:r>
              <a:rPr lang="en-US" altLang="zh-TW" sz="2800" b="1" spc="-100" dirty="0">
                <a:latin typeface="Book Antiqua" panose="02040602050305030304" pitchFamily="18" charset="0"/>
                <a:ea typeface="華康儷楷書" panose="03000509000000000000" pitchFamily="65" charset="-120"/>
              </a:rPr>
              <a:t>&amp;</a:t>
            </a:r>
            <a:r>
              <a:rPr lang="zh-TW" altLang="en-US" sz="2800" b="1" spc="-100" dirty="0">
                <a:latin typeface="Book Antiqua" panose="02040602050305030304" pitchFamily="18" charset="0"/>
                <a:ea typeface="華康儷楷書" panose="03000509000000000000" pitchFamily="65" charset="-120"/>
              </a:rPr>
              <a:t>正備取名單公告</a:t>
            </a:r>
          </a:p>
        </p:txBody>
      </p:sp>
      <p:sp>
        <p:nvSpPr>
          <p:cNvPr id="2" name="投影片編號版面配置區 1"/>
          <p:cNvSpPr>
            <a:spLocks noGrp="1"/>
          </p:cNvSpPr>
          <p:nvPr>
            <p:ph type="sldNum" sz="quarter" idx="12"/>
          </p:nvPr>
        </p:nvSpPr>
        <p:spPr/>
        <p:txBody>
          <a:bodyPr/>
          <a:lstStyle/>
          <a:p>
            <a:pPr>
              <a:defRPr/>
            </a:pPr>
            <a:fld id="{52B5522C-A27E-428C-8770-BD9512493397}" type="slidenum">
              <a:rPr lang="zh-TW" altLang="en-US" smtClean="0"/>
              <a:pPr>
                <a:defRPr/>
              </a:pPr>
              <a:t>65</a:t>
            </a:fld>
            <a:endParaRPr lang="en-US" altLang="zh-TW"/>
          </a:p>
        </p:txBody>
      </p:sp>
    </p:spTree>
    <p:extLst>
      <p:ext uri="{BB962C8B-B14F-4D97-AF65-F5344CB8AC3E}">
        <p14:creationId xmlns:p14="http://schemas.microsoft.com/office/powerpoint/2010/main" val="9964109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0" y="98427"/>
            <a:ext cx="12192000" cy="633413"/>
          </a:xfrm>
        </p:spPr>
        <p:txBody>
          <a:bodyPr>
            <a:normAutofit/>
          </a:bodyPr>
          <a:lstStyle/>
          <a:p>
            <a:pPr algn="ctr" eaLnBrk="1" hangingPunct="1"/>
            <a:r>
              <a:rPr lang="zh-TW" altLang="en-US" sz="2800" b="1" spc="-100" dirty="0">
                <a:latin typeface="Book Antiqua" panose="02040602050305030304" pitchFamily="18" charset="0"/>
                <a:ea typeface="華康儷楷書" panose="03000509000000000000" pitchFamily="65" charset="-120"/>
              </a:rPr>
              <a:t>甄選總成績</a:t>
            </a:r>
            <a:r>
              <a:rPr lang="en-US" altLang="zh-TW" sz="2800" b="1" spc="-100" dirty="0">
                <a:latin typeface="Book Antiqua" panose="02040602050305030304" pitchFamily="18" charset="0"/>
                <a:ea typeface="華康儷楷書" panose="03000509000000000000" pitchFamily="65" charset="-120"/>
              </a:rPr>
              <a:t>&amp;</a:t>
            </a:r>
            <a:r>
              <a:rPr lang="zh-TW" altLang="en-US" sz="2800" b="1" spc="-100" dirty="0">
                <a:latin typeface="Book Antiqua" panose="02040602050305030304" pitchFamily="18" charset="0"/>
                <a:ea typeface="華康儷楷書" panose="03000509000000000000" pitchFamily="65" charset="-120"/>
              </a:rPr>
              <a:t>正備取名單</a:t>
            </a:r>
            <a:r>
              <a:rPr lang="zh-TW" altLang="en-US" sz="2800" b="1" spc="-100" dirty="0" smtClean="0">
                <a:latin typeface="Book Antiqua" panose="02040602050305030304" pitchFamily="18" charset="0"/>
                <a:ea typeface="華康儷楷書" panose="03000509000000000000" pitchFamily="65" charset="-120"/>
              </a:rPr>
              <a:t>公告統計資料</a:t>
            </a:r>
            <a:endParaRPr lang="zh-TW" altLang="en-US" sz="2800" b="1" spc="-100" dirty="0">
              <a:latin typeface="Book Antiqua" panose="02040602050305030304" pitchFamily="18" charset="0"/>
              <a:ea typeface="華康儷楷書" panose="03000509000000000000" pitchFamily="65" charset="-120"/>
            </a:endParaRPr>
          </a:p>
        </p:txBody>
      </p:sp>
      <p:graphicFrame>
        <p:nvGraphicFramePr>
          <p:cNvPr id="10" name="內容版面配置區 3"/>
          <p:cNvGraphicFramePr>
            <a:graphicFrameLocks/>
          </p:cNvGraphicFramePr>
          <p:nvPr>
            <p:extLst>
              <p:ext uri="{D42A27DB-BD31-4B8C-83A1-F6EECF244321}">
                <p14:modId xmlns:p14="http://schemas.microsoft.com/office/powerpoint/2010/main" val="2093076697"/>
              </p:ext>
            </p:extLst>
          </p:nvPr>
        </p:nvGraphicFramePr>
        <p:xfrm>
          <a:off x="1164566" y="1187593"/>
          <a:ext cx="10271447" cy="5039996"/>
        </p:xfrm>
        <a:graphic>
          <a:graphicData uri="http://schemas.openxmlformats.org/drawingml/2006/table">
            <a:tbl>
              <a:tblPr firstRow="1" bandRow="1">
                <a:tableStyleId>{68D230F3-CF80-4859-8CE7-A43EE81993B5}</a:tableStyleId>
              </a:tblPr>
              <a:tblGrid>
                <a:gridCol w="2829463">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17917">
                  <a:extLst>
                    <a:ext uri="{9D8B030D-6E8A-4147-A177-3AD203B41FA5}">
                      <a16:colId xmlns:a16="http://schemas.microsoft.com/office/drawing/2014/main" val="20002"/>
                    </a:ext>
                  </a:extLst>
                </a:gridCol>
                <a:gridCol w="595223">
                  <a:extLst>
                    <a:ext uri="{9D8B030D-6E8A-4147-A177-3AD203B41FA5}">
                      <a16:colId xmlns:a16="http://schemas.microsoft.com/office/drawing/2014/main" val="20003"/>
                    </a:ext>
                  </a:extLst>
                </a:gridCol>
                <a:gridCol w="3051095">
                  <a:extLst>
                    <a:ext uri="{9D8B030D-6E8A-4147-A177-3AD203B41FA5}">
                      <a16:colId xmlns:a16="http://schemas.microsoft.com/office/drawing/2014/main" val="20004"/>
                    </a:ext>
                  </a:extLst>
                </a:gridCol>
                <a:gridCol w="873924">
                  <a:extLst>
                    <a:ext uri="{9D8B030D-6E8A-4147-A177-3AD203B41FA5}">
                      <a16:colId xmlns:a16="http://schemas.microsoft.com/office/drawing/2014/main" val="20005"/>
                    </a:ext>
                  </a:extLst>
                </a:gridCol>
                <a:gridCol w="989425">
                  <a:extLst>
                    <a:ext uri="{9D8B030D-6E8A-4147-A177-3AD203B41FA5}">
                      <a16:colId xmlns:a16="http://schemas.microsoft.com/office/drawing/2014/main" val="1795168332"/>
                    </a:ext>
                  </a:extLst>
                </a:gridCol>
              </a:tblGrid>
              <a:tr h="412192">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公告甄選總成績日期</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系數</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比例</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R>
                      <a:noFill/>
                    </a:lnR>
                  </a:tcPr>
                </a:tc>
                <a:tc>
                  <a:txBody>
                    <a:bodyPr/>
                    <a:lstStyle/>
                    <a:p>
                      <a:pPr algn="ctr" fontAlgn="b">
                        <a:lnSpc>
                          <a:spcPct val="100000"/>
                        </a:lnSpc>
                      </a:pP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公告正</a:t>
                      </a:r>
                      <a:r>
                        <a:rPr lang="en-US" altLang="zh-TW" sz="2000" u="none" strike="noStrike" dirty="0">
                          <a:effectLst/>
                          <a:latin typeface="華康儷楷書" panose="03000509000000000000" pitchFamily="65" charset="-120"/>
                          <a:ea typeface="華康儷楷書" panose="03000509000000000000" pitchFamily="65" charset="-120"/>
                        </a:rPr>
                        <a:t>(</a:t>
                      </a:r>
                      <a:r>
                        <a:rPr lang="zh-TW" altLang="en-US" sz="2000" u="none" strike="noStrike" dirty="0">
                          <a:effectLst/>
                          <a:latin typeface="華康儷楷書" panose="03000509000000000000" pitchFamily="65" charset="-120"/>
                          <a:ea typeface="華康儷楷書" panose="03000509000000000000" pitchFamily="65" charset="-120"/>
                        </a:rPr>
                        <a:t>備</a:t>
                      </a:r>
                      <a:r>
                        <a:rPr lang="en-US" altLang="zh-TW" sz="2000" u="none" strike="noStrike" dirty="0">
                          <a:effectLst/>
                          <a:latin typeface="華康儷楷書" panose="03000509000000000000" pitchFamily="65" charset="-120"/>
                          <a:ea typeface="華康儷楷書" panose="03000509000000000000" pitchFamily="65" charset="-120"/>
                        </a:rPr>
                        <a:t>)</a:t>
                      </a:r>
                      <a:r>
                        <a:rPr lang="zh-TW" altLang="en-US" sz="2000" u="none" strike="noStrike" dirty="0">
                          <a:effectLst/>
                          <a:latin typeface="華康儷楷書" panose="03000509000000000000" pitchFamily="65" charset="-120"/>
                          <a:ea typeface="華康儷楷書" panose="03000509000000000000" pitchFamily="65" charset="-120"/>
                        </a:rPr>
                        <a:t>取生名單日期</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L>
                      <a:noFill/>
                    </a:lnL>
                  </a:tcP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系數</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比例</a:t>
                      </a:r>
                      <a:endParaRPr lang="zh-TW" altLang="en-US" sz="2000" b="1"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extLst>
                  <a:ext uri="{0D108BD9-81ED-4DB2-BD59-A6C34878D82A}">
                    <a16:rowId xmlns:a16="http://schemas.microsoft.com/office/drawing/2014/main" val="10000"/>
                  </a:ext>
                </a:extLst>
              </a:tr>
              <a:tr h="416652">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112-07-04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1,189</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39.7%</a:t>
                      </a:r>
                    </a:p>
                  </a:txBody>
                  <a:tcPr anchor="b"/>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T w="12700" cmpd="sng">
                      <a:noFill/>
                    </a:lnT>
                    <a:solidFill>
                      <a:schemeClr val="bg1"/>
                    </a:solidFill>
                  </a:tcPr>
                </a:tc>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112-07-06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785</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26.2%</a:t>
                      </a:r>
                    </a:p>
                  </a:txBody>
                  <a:tcPr anchor="b"/>
                </a:tc>
                <a:extLst>
                  <a:ext uri="{0D108BD9-81ED-4DB2-BD59-A6C34878D82A}">
                    <a16:rowId xmlns:a16="http://schemas.microsoft.com/office/drawing/2014/main" val="10001"/>
                  </a:ext>
                </a:extLst>
              </a:tr>
              <a:tr h="416652">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112-07-05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352</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11.7%</a:t>
                      </a:r>
                    </a:p>
                  </a:txBody>
                  <a:tcPr anchor="b"/>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112-07-07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323</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10.8%</a:t>
                      </a:r>
                    </a:p>
                  </a:txBody>
                  <a:tcPr anchor="b"/>
                </a:tc>
                <a:extLst>
                  <a:ext uri="{0D108BD9-81ED-4DB2-BD59-A6C34878D82A}">
                    <a16:rowId xmlns:a16="http://schemas.microsoft.com/office/drawing/2014/main" val="10002"/>
                  </a:ext>
                </a:extLst>
              </a:tr>
              <a:tr h="416652">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112-07-06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596</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19.9%</a:t>
                      </a:r>
                    </a:p>
                  </a:txBody>
                  <a:tcPr anchor="b"/>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112-07-08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87</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2.9%</a:t>
                      </a:r>
                    </a:p>
                  </a:txBody>
                  <a:tcPr anchor="b"/>
                </a:tc>
                <a:extLst>
                  <a:ext uri="{0D108BD9-81ED-4DB2-BD59-A6C34878D82A}">
                    <a16:rowId xmlns:a16="http://schemas.microsoft.com/office/drawing/2014/main" val="10003"/>
                  </a:ext>
                </a:extLst>
              </a:tr>
              <a:tr h="416652">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112-07-07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303</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10.1%</a:t>
                      </a:r>
                    </a:p>
                  </a:txBody>
                  <a:tcPr anchor="b"/>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112-07-09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0.0%</a:t>
                      </a:r>
                    </a:p>
                  </a:txBody>
                  <a:tcPr anchor="b"/>
                </a:tc>
                <a:extLst>
                  <a:ext uri="{0D108BD9-81ED-4DB2-BD59-A6C34878D82A}">
                    <a16:rowId xmlns:a16="http://schemas.microsoft.com/office/drawing/2014/main" val="521868591"/>
                  </a:ext>
                </a:extLst>
              </a:tr>
              <a:tr h="416652">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112-07-08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0</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0.0%</a:t>
                      </a:r>
                    </a:p>
                  </a:txBody>
                  <a:tcPr anchor="b"/>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112-07-10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435</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14.5%</a:t>
                      </a:r>
                    </a:p>
                  </a:txBody>
                  <a:tcPr anchor="b"/>
                </a:tc>
                <a:extLst>
                  <a:ext uri="{0D108BD9-81ED-4DB2-BD59-A6C34878D82A}">
                    <a16:rowId xmlns:a16="http://schemas.microsoft.com/office/drawing/2014/main" val="10004"/>
                  </a:ext>
                </a:extLst>
              </a:tr>
              <a:tr h="416652">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112-07-09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25</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0.8%</a:t>
                      </a:r>
                    </a:p>
                  </a:txBody>
                  <a:tcPr anchor="b"/>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112-07-11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550</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18.3%</a:t>
                      </a:r>
                    </a:p>
                  </a:txBody>
                  <a:tcPr anchor="b"/>
                </a:tc>
                <a:extLst>
                  <a:ext uri="{0D108BD9-81ED-4DB2-BD59-A6C34878D82A}">
                    <a16:rowId xmlns:a16="http://schemas.microsoft.com/office/drawing/2014/main" val="10005"/>
                  </a:ext>
                </a:extLst>
              </a:tr>
              <a:tr h="416652">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112-07-10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533</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17.8%</a:t>
                      </a:r>
                    </a:p>
                  </a:txBody>
                  <a:tcPr anchor="b"/>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solidFill>
                      <a:schemeClr val="bg1"/>
                    </a:solidFill>
                  </a:tcPr>
                </a:tc>
                <a:tc>
                  <a:txBody>
                    <a:bodyPr/>
                    <a:lstStyle/>
                    <a:p>
                      <a:pPr algn="ctr" fontAlgn="b">
                        <a:lnSpc>
                          <a:spcPct val="100000"/>
                        </a:lnSpc>
                      </a:pPr>
                      <a:r>
                        <a:rPr lang="en-US" altLang="zh-TW" sz="2000" u="none" strike="noStrike" dirty="0" smtClean="0">
                          <a:effectLst/>
                          <a:latin typeface="華康儷楷書" panose="03000509000000000000" pitchFamily="65" charset="-120"/>
                          <a:ea typeface="華康儷楷書" panose="03000509000000000000" pitchFamily="65" charset="-120"/>
                        </a:rPr>
                        <a:t>112-07-12 </a:t>
                      </a:r>
                      <a:r>
                        <a:rPr lang="en-US" altLang="zh-TW" sz="2000" u="none" strike="noStrike" dirty="0">
                          <a:effectLst/>
                          <a:latin typeface="華康儷楷書" panose="03000509000000000000" pitchFamily="65" charset="-120"/>
                          <a:ea typeface="華康儷楷書" panose="03000509000000000000" pitchFamily="65" charset="-120"/>
                        </a:rPr>
                        <a:t>10:00</a:t>
                      </a: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818</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fontAlgn="b"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27.3%</a:t>
                      </a:r>
                    </a:p>
                  </a:txBody>
                  <a:tcPr anchor="b"/>
                </a:tc>
                <a:extLst>
                  <a:ext uri="{0D108BD9-81ED-4DB2-BD59-A6C34878D82A}">
                    <a16:rowId xmlns:a16="http://schemas.microsoft.com/office/drawing/2014/main" val="10006"/>
                  </a:ext>
                </a:extLst>
              </a:tr>
              <a:tr h="416652">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latinLnBrk="0" hangingPunct="1"/>
                      <a:endParaRPr lang="zh-TW" altLang="en-US" sz="2000" kern="1200" dirty="0">
                        <a:solidFill>
                          <a:schemeClr val="tx1"/>
                        </a:solidFill>
                        <a:latin typeface="華康儷楷書" panose="03000509000000000000" pitchFamily="65" charset="-120"/>
                        <a:ea typeface="華康儷楷書" panose="03000509000000000000" pitchFamily="65" charset="-120"/>
                        <a:cs typeface="+mn-cs"/>
                      </a:endParaRPr>
                    </a:p>
                  </a:txBody>
                  <a:tcPr anchor="ct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noFill/>
                  </a:tcP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latinLnBrk="0" hangingPunct="1"/>
                      <a:endParaRPr lang="zh-TW" altLang="en-US" sz="2000" kern="1200" dirty="0">
                        <a:solidFill>
                          <a:schemeClr val="tx1"/>
                        </a:solidFill>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10007"/>
                  </a:ext>
                </a:extLst>
              </a:tr>
              <a:tr h="416652">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noFill/>
                  </a:tcPr>
                </a:tc>
                <a:tc>
                  <a:txBody>
                    <a:bodyPr/>
                    <a:lstStyle/>
                    <a:p>
                      <a:pPr algn="ct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noFill/>
                  </a:tcPr>
                </a:tc>
                <a:tc>
                  <a:txBody>
                    <a:bodyPr/>
                    <a:lstStyle/>
                    <a:p>
                      <a:pPr marL="0" algn="r" defTabSz="914400" rtl="0" eaLnBrk="1" latinLnBrk="0" hangingPunct="1"/>
                      <a:endParaRPr lang="zh-TW" altLang="en-US" sz="2000" kern="1200" dirty="0">
                        <a:solidFill>
                          <a:schemeClr val="tx1"/>
                        </a:solidFill>
                        <a:latin typeface="華康儷楷書" panose="03000509000000000000" pitchFamily="65" charset="-120"/>
                        <a:ea typeface="華康儷楷書" panose="03000509000000000000" pitchFamily="65" charset="-120"/>
                        <a:cs typeface="+mn-cs"/>
                      </a:endParaRPr>
                    </a:p>
                  </a:txBody>
                  <a:tcPr anchor="ctr">
                    <a:noFill/>
                  </a:tcP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noFill/>
                  </a:tcP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noFill/>
                  </a:tcPr>
                </a:tc>
                <a:tc>
                  <a:txBody>
                    <a:bodyPr/>
                    <a:lstStyle/>
                    <a:p>
                      <a:pPr algn="ct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noFill/>
                  </a:tcPr>
                </a:tc>
                <a:tc>
                  <a:txBody>
                    <a:bodyPr/>
                    <a:lstStyle/>
                    <a:p>
                      <a:pPr marL="0" algn="r" defTabSz="914400" rtl="0" eaLnBrk="1" latinLnBrk="0" hangingPunct="1"/>
                      <a:endParaRPr lang="zh-TW" altLang="en-US" sz="2000" kern="1200" dirty="0">
                        <a:solidFill>
                          <a:schemeClr val="tx1"/>
                        </a:solidFill>
                        <a:latin typeface="華康儷楷書" panose="03000509000000000000" pitchFamily="65" charset="-120"/>
                        <a:ea typeface="華康儷楷書" panose="03000509000000000000" pitchFamily="65" charset="-120"/>
                        <a:cs typeface="+mn-cs"/>
                      </a:endParaRPr>
                    </a:p>
                  </a:txBody>
                  <a:tcPr anchor="ctr">
                    <a:noFill/>
                  </a:tcPr>
                </a:tc>
                <a:extLst>
                  <a:ext uri="{0D108BD9-81ED-4DB2-BD59-A6C34878D82A}">
                    <a16:rowId xmlns:a16="http://schemas.microsoft.com/office/drawing/2014/main" val="10008"/>
                  </a:ext>
                </a:extLst>
              </a:tr>
              <a:tr h="416652">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latinLnBrk="0" hangingPunct="1"/>
                      <a:endParaRPr lang="zh-TW" altLang="en-US" sz="2000" kern="1200" dirty="0">
                        <a:solidFill>
                          <a:schemeClr val="tx1"/>
                        </a:solidFill>
                        <a:latin typeface="華康儷楷書" panose="03000509000000000000" pitchFamily="65" charset="-120"/>
                        <a:ea typeface="華康儷楷書" panose="03000509000000000000" pitchFamily="65" charset="-120"/>
                        <a:cs typeface="+mn-cs"/>
                      </a:endParaRPr>
                    </a:p>
                  </a:txBody>
                  <a:tcPr anchor="ct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noFill/>
                  </a:tcP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latinLnBrk="0" hangingPunct="1"/>
                      <a:endParaRPr lang="zh-TW" altLang="en-US" sz="2000" kern="1200" dirty="0">
                        <a:solidFill>
                          <a:schemeClr val="tx1"/>
                        </a:solidFill>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519740556"/>
                  </a:ext>
                </a:extLst>
              </a:tr>
              <a:tr h="461284">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總計</a:t>
                      </a:r>
                      <a:endParaRPr lang="zh-TW" altLang="en-US"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tc>
                <a:tc>
                  <a:txBody>
                    <a:bodyPr/>
                    <a:lstStyle/>
                    <a:p>
                      <a:pPr algn="ctr"/>
                      <a:r>
                        <a:rPr lang="en-US" altLang="zh-TW" sz="2000" dirty="0" smtClean="0">
                          <a:latin typeface="華康儷楷書" panose="03000509000000000000" pitchFamily="65" charset="-120"/>
                          <a:ea typeface="華康儷楷書" panose="03000509000000000000" pitchFamily="65" charset="-120"/>
                        </a:rPr>
                        <a:t>2,998</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100.0%</a:t>
                      </a:r>
                      <a:endParaRPr lang="zh-TW" altLang="en-US" sz="2000" kern="1200" dirty="0">
                        <a:solidFill>
                          <a:schemeClr val="tx1"/>
                        </a:solidFill>
                        <a:latin typeface="華康儷楷書" panose="03000509000000000000" pitchFamily="65" charset="-120"/>
                        <a:ea typeface="華康儷楷書" panose="03000509000000000000" pitchFamily="65" charset="-120"/>
                        <a:cs typeface="+mn-cs"/>
                      </a:endParaRPr>
                    </a:p>
                  </a:txBody>
                  <a:tcPr anchor="ctr">
                    <a:lnR w="12700" cap="flat" cmpd="sng" algn="ctr">
                      <a:noFill/>
                      <a:prstDash val="solid"/>
                      <a:round/>
                      <a:headEnd type="none" w="med" len="med"/>
                      <a:tailEnd type="none" w="med" len="med"/>
                    </a:lnR>
                  </a:tcPr>
                </a:tc>
                <a:tc>
                  <a:txBody>
                    <a:bodyPr/>
                    <a:lstStyle/>
                    <a:p>
                      <a:pPr algn="ctr" fontAlgn="b">
                        <a:lnSpc>
                          <a:spcPct val="100000"/>
                        </a:lnSpc>
                      </a:pPr>
                      <a:endParaRPr lang="en-US" altLang="zh-TW"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00000"/>
                        </a:lnSpc>
                      </a:pPr>
                      <a:r>
                        <a:rPr lang="zh-TW" altLang="en-US" sz="2000" u="none" strike="noStrike" dirty="0">
                          <a:effectLst/>
                          <a:latin typeface="華康儷楷書" panose="03000509000000000000" pitchFamily="65" charset="-120"/>
                          <a:ea typeface="華康儷楷書" panose="03000509000000000000" pitchFamily="65" charset="-120"/>
                        </a:rPr>
                        <a:t>總計</a:t>
                      </a:r>
                      <a:endParaRPr lang="zh-TW" altLang="en-US" sz="2000" b="0" i="0" u="none" strike="noStrike" dirty="0">
                        <a:effectLst/>
                        <a:latin typeface="華康儷楷書" panose="03000509000000000000" pitchFamily="65" charset="-120"/>
                        <a:ea typeface="華康儷楷書" panose="03000509000000000000" pitchFamily="65" charset="-120"/>
                      </a:endParaRPr>
                    </a:p>
                  </a:txBody>
                  <a:tcPr marL="9525" marR="9525" marT="9525" marB="0" anchor="ct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華康儷楷書" panose="03000509000000000000" pitchFamily="65" charset="-120"/>
                          <a:ea typeface="華康儷楷書" panose="03000509000000000000" pitchFamily="65" charset="-120"/>
                        </a:rPr>
                        <a:t>2,998</a:t>
                      </a:r>
                      <a:endParaRPr lang="zh-TW" altLang="en-US" sz="2000" dirty="0">
                        <a:latin typeface="華康儷楷書" panose="03000509000000000000" pitchFamily="65" charset="-120"/>
                        <a:ea typeface="華康儷楷書" panose="03000509000000000000" pitchFamily="65" charset="-120"/>
                      </a:endParaRPr>
                    </a:p>
                  </a:txBody>
                  <a:tcPr marL="9525" marR="9525" marT="9525" marB="0" anchor="ctr"/>
                </a:tc>
                <a:tc>
                  <a:txBody>
                    <a:bodyPr/>
                    <a:lstStyle/>
                    <a:p>
                      <a:pPr marL="0" algn="r" defTabSz="914400" rtl="0" eaLnBrk="1" latinLnBrk="0" hangingPunct="1"/>
                      <a:r>
                        <a:rPr lang="en-US" altLang="zh-TW" sz="2000" kern="1200" dirty="0">
                          <a:solidFill>
                            <a:schemeClr val="tx1"/>
                          </a:solidFill>
                          <a:latin typeface="華康儷楷書" panose="03000509000000000000" pitchFamily="65" charset="-120"/>
                          <a:ea typeface="華康儷楷書" panose="03000509000000000000" pitchFamily="65" charset="-120"/>
                          <a:cs typeface="+mn-cs"/>
                        </a:rPr>
                        <a:t>100.0%</a:t>
                      </a:r>
                      <a:endParaRPr lang="zh-TW" altLang="en-US" sz="2000" kern="1200" dirty="0">
                        <a:solidFill>
                          <a:schemeClr val="tx1"/>
                        </a:solidFill>
                        <a:latin typeface="華康儷楷書" panose="03000509000000000000" pitchFamily="65" charset="-120"/>
                        <a:ea typeface="華康儷楷書" panose="03000509000000000000" pitchFamily="65" charset="-120"/>
                        <a:cs typeface="+mn-cs"/>
                      </a:endParaRPr>
                    </a:p>
                  </a:txBody>
                  <a:tcPr anchor="ctr"/>
                </a:tc>
                <a:extLst>
                  <a:ext uri="{0D108BD9-81ED-4DB2-BD59-A6C34878D82A}">
                    <a16:rowId xmlns:a16="http://schemas.microsoft.com/office/drawing/2014/main" val="10011"/>
                  </a:ext>
                </a:extLst>
              </a:tr>
            </a:tbl>
          </a:graphicData>
        </a:graphic>
      </p:graphicFrame>
      <p:sp>
        <p:nvSpPr>
          <p:cNvPr id="5"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66</a:t>
            </a:fld>
            <a:endParaRPr lang="en-US" altLang="zh-TW"/>
          </a:p>
        </p:txBody>
      </p:sp>
    </p:spTree>
    <p:extLst>
      <p:ext uri="{BB962C8B-B14F-4D97-AF65-F5344CB8AC3E}">
        <p14:creationId xmlns:p14="http://schemas.microsoft.com/office/powerpoint/2010/main" val="30434166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1881188" y="1357313"/>
            <a:ext cx="8572500" cy="4857750"/>
          </a:xfrm>
          <a:prstGeom prst="rect">
            <a:avLst/>
          </a:prstGeom>
          <a:noFill/>
          <a:ln w="9525">
            <a:noFill/>
            <a:miter lim="800000"/>
            <a:headEnd/>
            <a:tailEnd/>
          </a:ln>
        </p:spPr>
        <p:txBody>
          <a:bodyPr/>
          <a:lstStyle/>
          <a:p>
            <a:pPr marL="342900" indent="-342900" eaLnBrk="0" hangingPunct="0">
              <a:buClr>
                <a:schemeClr val="tx1"/>
              </a:buClr>
              <a:buSzPts val="2800"/>
              <a:buBlip>
                <a:blip r:embed="rId3"/>
              </a:buBlip>
            </a:pPr>
            <a:endParaRPr lang="zh-TW" altLang="zh-TW" sz="2000">
              <a:latin typeface="+mn-ea"/>
            </a:endParaRPr>
          </a:p>
        </p:txBody>
      </p:sp>
      <p:sp>
        <p:nvSpPr>
          <p:cNvPr id="4" name="內容版面配置區 3"/>
          <p:cNvSpPr>
            <a:spLocks noGrp="1"/>
          </p:cNvSpPr>
          <p:nvPr>
            <p:ph idx="1"/>
          </p:nvPr>
        </p:nvSpPr>
        <p:spPr>
          <a:xfrm>
            <a:off x="914400" y="980731"/>
            <a:ext cx="10567358" cy="5089525"/>
          </a:xfrm>
        </p:spPr>
        <p:txBody>
          <a:bodyPr/>
          <a:lstStyle/>
          <a:p>
            <a:pPr>
              <a:lnSpc>
                <a:spcPct val="125000"/>
              </a:lnSpc>
              <a:spcBef>
                <a:spcPts val="0"/>
              </a:spcBef>
              <a:buBlip>
                <a:blip r:embed="rId3"/>
              </a:buBlip>
              <a:defRPr/>
            </a:pPr>
            <a:r>
              <a:rPr lang="zh-TW" altLang="en-US"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登記</a:t>
            </a:r>
            <a:r>
              <a:rPr lang="zh-TW"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就讀志願序</a:t>
            </a:r>
            <a:endParaRPr lang="en-US"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考生應於</a:t>
            </a:r>
            <a:r>
              <a:rPr lang="en-US" altLang="zh-TW" sz="20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112.7.12(</a:t>
            </a: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0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10:00-112.7.14(</a:t>
            </a: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sz="20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r>
              <a:rPr lang="zh-TW"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止</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至本委員會網站</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登記就讀志願序</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錄取生無論正取或備取</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個或</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個以上校系科</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b="1"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latin typeface="華康儷楷書" panose="03000509000000000000" pitchFamily="65" charset="-120"/>
                <a:ea typeface="華康儷楷書" panose="03000509000000000000" pitchFamily="65" charset="-120"/>
                <a:cs typeface="Times New Roman" panose="02020603050405020304" pitchFamily="18" charset="0"/>
              </a:rPr>
              <a:t>、學程</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均須於規定時間內完成就讀志願序登記</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，接受統一分發，經分發錄取後，始可取得入學資格</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en-US" sz="2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凡未於規定時間內上網登記就讀志願或雖有上網登記志願但未按下「確定送出」者，以未登記論，即喪失登記資格與分發機會</a:t>
            </a:r>
            <a:endParaRPr lang="en-US" altLang="zh-TW" kern="12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endParaRPr>
          </a:p>
          <a:p>
            <a:pPr>
              <a:lnSpc>
                <a:spcPct val="125000"/>
              </a:lnSpc>
              <a:spcBef>
                <a:spcPts val="0"/>
              </a:spcBef>
              <a:buBlip>
                <a:blip r:embed="rId3"/>
              </a:buBlip>
              <a:defRPr/>
            </a:pPr>
            <a:r>
              <a:rPr lang="zh-TW"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就讀志願序統一分發放榜</a:t>
            </a:r>
            <a:r>
              <a:rPr lang="en-US" altLang="zh-TW"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112.7.18(</a:t>
            </a:r>
            <a:r>
              <a:rPr lang="zh-TW" altLang="en-US"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二</a:t>
            </a:r>
            <a:r>
              <a:rPr lang="en-US" altLang="zh-TW"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起</a:t>
            </a:r>
            <a:endParaRPr lang="en-US" altLang="zh-TW"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經分發錄取後始可取得入學資格</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就讀志願序統一分發結果公告於本委員會網站</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a:lnSpc>
                <a:spcPct val="125000"/>
              </a:lnSpc>
              <a:spcBef>
                <a:spcPts val="0"/>
              </a:spcBef>
              <a:buFont typeface="華康中黑體" panose="020B0509000000000000" pitchFamily="49" charset="-120"/>
              <a:buChar char="–"/>
              <a:defRPr/>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各錄取學校</a:t>
            </a:r>
            <a:r>
              <a:rPr lang="zh-TW" altLang="en-US" sz="2000" b="1" u="sng"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於各校網站公告報到方式及注意事項</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，獲分發之錄取生須自行至錄取</a:t>
            </a:r>
            <a:r>
              <a:rPr lang="zh-TW" altLang="en-US" sz="2000" dirty="0" smtClean="0">
                <a:latin typeface="華康儷楷書" panose="03000509000000000000" pitchFamily="65" charset="-120"/>
                <a:ea typeface="華康儷楷書" panose="03000509000000000000" pitchFamily="65" charset="-120"/>
                <a:cs typeface="Times New Roman" panose="02020603050405020304" pitchFamily="18" charset="0"/>
              </a:rPr>
              <a:t>學校</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網站查詢；</a:t>
            </a: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未上網查詢而致影響錄取及入學權益者，概由分發錄取生自行</a:t>
            </a:r>
            <a:r>
              <a:rPr lang="zh-TW" altLang="en-US" sz="20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負責</a:t>
            </a:r>
            <a:endParaRPr lang="en-US"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8" name="標題 1"/>
          <p:cNvSpPr>
            <a:spLocks noGrp="1"/>
          </p:cNvSpPr>
          <p:nvPr>
            <p:ph type="title"/>
          </p:nvPr>
        </p:nvSpPr>
        <p:spPr>
          <a:xfrm>
            <a:off x="0" y="69095"/>
            <a:ext cx="12192000" cy="633413"/>
          </a:xfrm>
        </p:spPr>
        <p:txBody>
          <a:bodyPr>
            <a:normAutofit/>
          </a:bodyPr>
          <a:lstStyle/>
          <a:p>
            <a:pPr algn="ctr" eaLnBrk="1" hangingPunct="1"/>
            <a:r>
              <a:rPr lang="zh-TW" altLang="en-US" sz="2800" b="1" spc="-100" dirty="0">
                <a:latin typeface="Book Antiqua" panose="02040602050305030304" pitchFamily="18" charset="0"/>
                <a:ea typeface="華康儷楷書" panose="03000509000000000000" pitchFamily="65" charset="-120"/>
              </a:rPr>
              <a:t>登記就讀志願序</a:t>
            </a:r>
            <a:r>
              <a:rPr lang="en-US" altLang="zh-TW" sz="2800" b="1" spc="-100" dirty="0">
                <a:latin typeface="Book Antiqua" panose="02040602050305030304" pitchFamily="18" charset="0"/>
                <a:ea typeface="華康儷楷書" panose="03000509000000000000" pitchFamily="65" charset="-120"/>
              </a:rPr>
              <a:t>&amp;</a:t>
            </a:r>
            <a:r>
              <a:rPr lang="zh-TW" altLang="en-US" sz="2800" b="1" spc="-100" dirty="0">
                <a:latin typeface="Book Antiqua" panose="02040602050305030304" pitchFamily="18" charset="0"/>
                <a:ea typeface="華康儷楷書" panose="03000509000000000000" pitchFamily="65" charset="-120"/>
              </a:rPr>
              <a:t>放榜</a:t>
            </a:r>
          </a:p>
        </p:txBody>
      </p:sp>
      <p:sp>
        <p:nvSpPr>
          <p:cNvPr id="3" name="投影片編號版面配置區 2"/>
          <p:cNvSpPr>
            <a:spLocks noGrp="1"/>
          </p:cNvSpPr>
          <p:nvPr>
            <p:ph type="sldNum" sz="quarter" idx="12"/>
          </p:nvPr>
        </p:nvSpPr>
        <p:spPr/>
        <p:txBody>
          <a:bodyPr/>
          <a:lstStyle/>
          <a:p>
            <a:pPr>
              <a:defRPr/>
            </a:pPr>
            <a:fld id="{52B5522C-A27E-428C-8770-BD9512493397}" type="slidenum">
              <a:rPr lang="zh-TW" altLang="en-US" smtClean="0"/>
              <a:pPr>
                <a:defRPr/>
              </a:pPr>
              <a:t>67</a:t>
            </a:fld>
            <a:endParaRPr lang="en-US" altLang="zh-TW"/>
          </a:p>
        </p:txBody>
      </p:sp>
    </p:spTree>
    <p:extLst>
      <p:ext uri="{BB962C8B-B14F-4D97-AF65-F5344CB8AC3E}">
        <p14:creationId xmlns:p14="http://schemas.microsoft.com/office/powerpoint/2010/main" val="16119103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1881188" y="1052739"/>
            <a:ext cx="8572500" cy="5162327"/>
          </a:xfrm>
          <a:prstGeom prst="rect">
            <a:avLst/>
          </a:prstGeom>
          <a:noFill/>
          <a:ln w="9525">
            <a:noFill/>
            <a:miter lim="800000"/>
            <a:headEnd/>
            <a:tailEnd/>
          </a:ln>
        </p:spPr>
        <p:txBody>
          <a:bodyPr/>
          <a:lstStyle/>
          <a:p>
            <a:pPr marL="342900" indent="-342900" eaLnBrk="0" hangingPunct="0">
              <a:buClr>
                <a:schemeClr val="tx1"/>
              </a:buClr>
              <a:buSzPts val="2800"/>
              <a:buBlip>
                <a:blip r:embed="rId3"/>
              </a:buBlip>
            </a:pPr>
            <a:endParaRPr lang="zh-TW" altLang="zh-TW" sz="2000">
              <a:latin typeface="+mn-ea"/>
            </a:endParaRPr>
          </a:p>
        </p:txBody>
      </p:sp>
      <p:sp>
        <p:nvSpPr>
          <p:cNvPr id="4" name="內容版面配置區 3"/>
          <p:cNvSpPr>
            <a:spLocks noGrp="1"/>
          </p:cNvSpPr>
          <p:nvPr>
            <p:ph idx="1"/>
          </p:nvPr>
        </p:nvSpPr>
        <p:spPr>
          <a:xfrm>
            <a:off x="849371" y="820282"/>
            <a:ext cx="10908433" cy="5949280"/>
          </a:xfrm>
        </p:spPr>
        <p:txBody>
          <a:bodyPr/>
          <a:lstStyle/>
          <a:p>
            <a:pPr>
              <a:lnSpc>
                <a:spcPct val="120000"/>
              </a:lnSpc>
              <a:spcBef>
                <a:spcPts val="0"/>
              </a:spcBef>
              <a:buBlip>
                <a:blip r:embed="rId3"/>
              </a:buBlip>
              <a:defRPr/>
            </a:pPr>
            <a:r>
              <a:rPr lang="en-US" altLang="zh-TW" sz="26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112.7.20(</a:t>
            </a:r>
            <a:r>
              <a:rPr lang="zh-TW" altLang="en-US" sz="26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26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)10:00-112.7.24(</a:t>
            </a:r>
            <a:r>
              <a:rPr lang="zh-TW" altLang="en-US" sz="26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26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6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12:00</a:t>
            </a:r>
            <a:r>
              <a:rPr lang="zh-TW" altLang="zh-TW" sz="2600" dirty="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前完成</a:t>
            </a:r>
          </a:p>
          <a:p>
            <a:pPr lvl="1" indent="-384175" algn="just">
              <a:lnSpc>
                <a:spcPct val="120000"/>
              </a:lnSpc>
              <a:spcBef>
                <a:spcPts val="60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分發錄取生依分發錄取學校規定時間及方式</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不得採電話方式</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完成報到手續</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gn="just">
              <a:lnSpc>
                <a:spcPct val="120000"/>
              </a:lnSpc>
              <a:spcBef>
                <a:spcPts val="600"/>
              </a:spcBef>
              <a:buFont typeface="華康中黑體" panose="020B0509000000000000" pitchFamily="49" charset="-120"/>
              <a:buChar char="–"/>
              <a:defRPr/>
            </a:pP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逾期未完成報到手續之分發錄取生，分發錄取學校得取消分發錄取資格</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gn="just">
              <a:lnSpc>
                <a:spcPct val="120000"/>
              </a:lnSpc>
              <a:spcBef>
                <a:spcPts val="60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各甄選學校報到規定時間，請參閱「各校系科</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、學程甄選辦法」之「分發錄取生報到截止日」</a:t>
            </a:r>
            <a:endPar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nSpc>
                <a:spcPct val="120000"/>
              </a:lnSpc>
              <a:spcBef>
                <a:spcPts val="600"/>
              </a:spcBef>
              <a:buFont typeface="華康中黑體" panose="020B0509000000000000" pitchFamily="49" charset="-120"/>
              <a:buChar char="–"/>
              <a:defRPr/>
            </a:pPr>
            <a:r>
              <a:rPr lang="zh-TW"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甄選入學</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及</a:t>
            </a:r>
            <a:r>
              <a:rPr lang="zh-TW"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技優甄審入學</a:t>
            </a:r>
            <a:r>
              <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rPr>
              <a:t>同時分發錄取者，</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僅能擇一報到</a:t>
            </a:r>
            <a: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z="2000" dirty="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已於技優甄審入學獲分發錄取且完成報到者，須於</a:t>
            </a:r>
            <a:r>
              <a:rPr lang="en-US" altLang="zh-TW" sz="1800" b="1" dirty="0"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112.7.19(</a:t>
            </a:r>
            <a:r>
              <a:rPr lang="zh-TW" altLang="en-US"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1800" b="1" dirty="0"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12:00</a:t>
            </a:r>
            <a:r>
              <a:rPr lang="zh-TW" altLang="zh-TW"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前，向技優甄審入學錄取學校聲明放棄入學資格後，才可於本招生管道辦理報到</a:t>
            </a:r>
            <a:endParaRPr lang="en-US" altLang="zh-TW" sz="1800" b="1" dirty="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nSpc>
                <a:spcPct val="120000"/>
              </a:lnSpc>
              <a:spcBef>
                <a:spcPts val="600"/>
              </a:spcBef>
              <a:buFont typeface="華康中黑體" panose="020B0509000000000000" pitchFamily="49" charset="-120"/>
              <a:buChar char="–"/>
              <a:defRPr/>
            </a:pP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已報到分發錄取生如欲參加</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112</a:t>
            </a:r>
            <a:r>
              <a:rPr lang="zh-TW" altLang="en-US" sz="1800" dirty="0" smtClean="0">
                <a:latin typeface="華康儷楷書" panose="03000509000000000000" pitchFamily="65" charset="-120"/>
                <a:ea typeface="華康儷楷書" panose="03000509000000000000" pitchFamily="65" charset="-120"/>
                <a:cs typeface="Times New Roman" panose="02020603050405020304" pitchFamily="18" charset="0"/>
              </a:rPr>
              <a:t>學年</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度四技二專日間部聯合登記分發或所有大學校院入學招生，</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須依各甄選學校所訂報到截止日前，向所報到甄選學校聲明放棄分發錄取報到資格</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dirty="0">
                <a:latin typeface="華康儷楷書" panose="03000509000000000000" pitchFamily="65" charset="-120"/>
                <a:ea typeface="華康儷楷書" panose="03000509000000000000" pitchFamily="65" charset="-120"/>
                <a:cs typeface="Times New Roman" panose="02020603050405020304" pitchFamily="18" charset="0"/>
              </a:rPr>
              <a:t>否則一律不得參加當學年度四技二專日間部聯合登記分發或所有大學校院入學招生</a:t>
            </a:r>
            <a:r>
              <a:rPr lang="zh-TW" altLang="en-US" sz="1800" dirty="0">
                <a:latin typeface="華康儷楷書" panose="03000509000000000000" pitchFamily="65" charset="-120"/>
                <a:ea typeface="華康儷楷書" panose="03000509000000000000" pitchFamily="65" charset="-120"/>
                <a:cs typeface="Times New Roman" panose="02020603050405020304" pitchFamily="18" charset="0"/>
              </a:rPr>
              <a:t>，違者，取消本招生之錄取及入學資格</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a:p>
            <a:pPr lvl="1" indent="-373063">
              <a:lnSpc>
                <a:spcPct val="120000"/>
              </a:lnSpc>
              <a:spcBef>
                <a:spcPts val="600"/>
              </a:spcBef>
              <a:buFont typeface="華康中黑體" panose="020B0509000000000000" pitchFamily="49" charset="-120"/>
              <a:buChar char="–"/>
              <a:defRPr/>
            </a:pP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本委員會網站於</a:t>
            </a:r>
            <a:r>
              <a:rPr lang="en-US" altLang="zh-TW" sz="20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112.7.24(</a:t>
            </a:r>
            <a:r>
              <a:rPr lang="zh-TW" altLang="en-US"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20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r>
              <a:rPr lang="zh-TW" altLang="zh-TW" sz="20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起</a:t>
            </a:r>
            <a:r>
              <a:rPr lang="zh-TW" altLang="zh-TW" sz="2000" dirty="0" smtClean="0">
                <a:latin typeface="華康儷楷書" panose="03000509000000000000" pitchFamily="65" charset="-120"/>
                <a:ea typeface="華康儷楷書" panose="03000509000000000000" pitchFamily="65" charset="-120"/>
                <a:cs typeface="Times New Roman" panose="02020603050405020304" pitchFamily="18" charset="0"/>
              </a:rPr>
              <a:t>提供</a:t>
            </a:r>
            <a:r>
              <a:rPr lang="zh-TW" altLang="en-US" sz="2000" dirty="0" smtClean="0">
                <a:latin typeface="華康儷楷書" panose="03000509000000000000" pitchFamily="65" charset="-120"/>
                <a:ea typeface="華康儷楷書" panose="03000509000000000000" pitchFamily="65" charset="-120"/>
                <a:cs typeface="Times New Roman" panose="02020603050405020304" pitchFamily="18" charset="0"/>
              </a:rPr>
              <a:t>就讀</a:t>
            </a:r>
            <a:r>
              <a:rPr lang="zh-TW" altLang="zh-TW" sz="2000" dirty="0" smtClean="0">
                <a:latin typeface="華康儷楷書" panose="03000509000000000000" pitchFamily="65" charset="-120"/>
                <a:ea typeface="華康儷楷書" panose="03000509000000000000" pitchFamily="65" charset="-120"/>
                <a:cs typeface="Times New Roman" panose="02020603050405020304" pitchFamily="18" charset="0"/>
              </a:rPr>
              <a:t>學校</a:t>
            </a:r>
            <a:r>
              <a:rPr lang="zh-TW" altLang="zh-TW" sz="2000" dirty="0">
                <a:latin typeface="華康儷楷書" panose="03000509000000000000" pitchFamily="65" charset="-120"/>
                <a:ea typeface="華康儷楷書" panose="03000509000000000000" pitchFamily="65" charset="-120"/>
                <a:cs typeface="Times New Roman" panose="02020603050405020304" pitchFamily="18" charset="0"/>
              </a:rPr>
              <a:t>下載報到名單</a:t>
            </a:r>
            <a:endParaRPr lang="zh-TW" altLang="en-US" sz="20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7" name="標題 1"/>
          <p:cNvSpPr>
            <a:spLocks noGrp="1"/>
          </p:cNvSpPr>
          <p:nvPr>
            <p:ph type="title"/>
          </p:nvPr>
        </p:nvSpPr>
        <p:spPr>
          <a:xfrm>
            <a:off x="0" y="91744"/>
            <a:ext cx="12192000" cy="633413"/>
          </a:xfrm>
        </p:spPr>
        <p:txBody>
          <a:bodyPr>
            <a:normAutofit/>
          </a:bodyPr>
          <a:lstStyle/>
          <a:p>
            <a:pPr algn="ctr" eaLnBrk="1" hangingPunct="1"/>
            <a:r>
              <a:rPr lang="zh-TW" altLang="en-US" sz="2800" b="1" spc="-100" dirty="0">
                <a:latin typeface="Book Antiqua" panose="02040602050305030304" pitchFamily="18" charset="0"/>
                <a:ea typeface="華康儷楷書" panose="03000509000000000000" pitchFamily="65" charset="-120"/>
              </a:rPr>
              <a:t>報到作業 </a:t>
            </a:r>
          </a:p>
        </p:txBody>
      </p:sp>
      <p:sp>
        <p:nvSpPr>
          <p:cNvPr id="6" name="投影片編號版面配置區 2"/>
          <p:cNvSpPr>
            <a:spLocks noGrp="1"/>
          </p:cNvSpPr>
          <p:nvPr>
            <p:ph type="sldNum" sz="quarter" idx="12"/>
          </p:nvPr>
        </p:nvSpPr>
        <p:spPr>
          <a:xfrm>
            <a:off x="9142228" y="6230346"/>
            <a:ext cx="2743200" cy="365125"/>
          </a:xfrm>
        </p:spPr>
        <p:txBody>
          <a:bodyPr/>
          <a:lstStyle/>
          <a:p>
            <a:pPr>
              <a:defRPr/>
            </a:pPr>
            <a:fld id="{0425DD0F-D833-4500-8224-585EDAC39332}" type="slidenum">
              <a:rPr lang="zh-TW" altLang="en-US" smtClean="0"/>
              <a:pPr>
                <a:defRPr/>
              </a:pPr>
              <a:t>68</a:t>
            </a:fld>
            <a:endParaRPr lang="en-US" altLang="zh-TW"/>
          </a:p>
        </p:txBody>
      </p:sp>
    </p:spTree>
    <p:extLst>
      <p:ext uri="{BB962C8B-B14F-4D97-AF65-F5344CB8AC3E}">
        <p14:creationId xmlns:p14="http://schemas.microsoft.com/office/powerpoint/2010/main" val="27606100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428426"/>
            <a:ext cx="12192000" cy="15974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1" descr="聯合會logo"/>
          <p:cNvPicPr>
            <a:picLocks noChangeAspect="1" noChangeArrowheads="1"/>
          </p:cNvPicPr>
          <p:nvPr/>
        </p:nvPicPr>
        <p:blipFill>
          <a:blip r:embed="rId3" cstate="print"/>
          <a:srcRect/>
          <a:stretch>
            <a:fillRect/>
          </a:stretch>
        </p:blipFill>
        <p:spPr bwMode="auto">
          <a:xfrm>
            <a:off x="3621321" y="5051698"/>
            <a:ext cx="4695365" cy="843236"/>
          </a:xfrm>
          <a:prstGeom prst="rect">
            <a:avLst/>
          </a:prstGeom>
          <a:noFill/>
          <a:ln w="9525">
            <a:noFill/>
            <a:miter lim="800000"/>
            <a:headEnd/>
            <a:tailEnd/>
          </a:ln>
        </p:spPr>
      </p:pic>
      <p:pic>
        <p:nvPicPr>
          <p:cNvPr id="7" name="圖片 6"/>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52845" y="4109157"/>
            <a:ext cx="1083451" cy="1056778"/>
          </a:xfrm>
          <a:prstGeom prst="rect">
            <a:avLst/>
          </a:prstGeom>
          <a:noFill/>
        </p:spPr>
      </p:pic>
      <p:sp>
        <p:nvSpPr>
          <p:cNvPr id="4" name="矩形 3"/>
          <p:cNvSpPr/>
          <p:nvPr/>
        </p:nvSpPr>
        <p:spPr>
          <a:xfrm>
            <a:off x="-10885" y="66057"/>
            <a:ext cx="12192000" cy="633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2855" y="1254018"/>
            <a:ext cx="12194855" cy="124008"/>
          </a:xfrm>
          <a:prstGeom prst="rect">
            <a:avLst/>
          </a:prstGeom>
          <a:solidFill>
            <a:schemeClr val="accent4">
              <a:lumMod val="60000"/>
              <a:lumOff val="4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9" name="矩形 8"/>
          <p:cNvSpPr/>
          <p:nvPr/>
        </p:nvSpPr>
        <p:spPr>
          <a:xfrm>
            <a:off x="-2856" y="3078430"/>
            <a:ext cx="12194855" cy="124008"/>
          </a:xfrm>
          <a:prstGeom prst="rect">
            <a:avLst/>
          </a:prstGeom>
          <a:solidFill>
            <a:schemeClr val="accent4">
              <a:lumMod val="60000"/>
              <a:lumOff val="40000"/>
            </a:schemeClr>
          </a:solidFill>
        </p:spPr>
        <p:txBody>
          <a:bodyPr wrap="square" anchor="ctr">
            <a:spAutoFit/>
          </a:bodyPr>
          <a:lstStyle/>
          <a:p>
            <a:pPr algn="ctr">
              <a:lnSpc>
                <a:spcPct val="110000"/>
              </a:lnSpc>
            </a:pPr>
            <a:endParaRPr lang="en-US" altLang="zh-TW" sz="4600" b="1" spc="300" dirty="0">
              <a:solidFill>
                <a:srgbClr val="0000FF"/>
              </a:solidFill>
              <a:effectLst>
                <a:glow rad="127000">
                  <a:schemeClr val="bg1">
                    <a:alpha val="80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華康儷楷書" panose="03000509000000000000" pitchFamily="65" charset="-120"/>
            </a:endParaRPr>
          </a:p>
        </p:txBody>
      </p:sp>
      <p:sp>
        <p:nvSpPr>
          <p:cNvPr id="3" name="內容版面配置區 2"/>
          <p:cNvSpPr>
            <a:spLocks noGrp="1"/>
          </p:cNvSpPr>
          <p:nvPr>
            <p:ph type="subTitle" idx="4294967295"/>
          </p:nvPr>
        </p:nvSpPr>
        <p:spPr>
          <a:xfrm>
            <a:off x="1513115" y="995593"/>
            <a:ext cx="9144000" cy="1655762"/>
          </a:xfrm>
        </p:spPr>
        <p:txBody>
          <a:bodyPr>
            <a:noAutofit/>
          </a:bodyPr>
          <a:lstStyle/>
          <a:p>
            <a:pPr marL="0" indent="0" algn="ctr">
              <a:buNone/>
            </a:pPr>
            <a:r>
              <a:rPr lang="zh-TW" altLang="en-US"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rPr>
              <a:t>簡報完畢</a:t>
            </a:r>
            <a:endParaRPr lang="en-US" altLang="zh-TW"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endParaRPr>
          </a:p>
          <a:p>
            <a:pPr marL="0" indent="0" algn="ctr">
              <a:buNone/>
            </a:pPr>
            <a:r>
              <a:rPr lang="zh-TW" altLang="en-US" sz="8800" spc="1500" dirty="0">
                <a:solidFill>
                  <a:srgbClr val="C00000"/>
                </a:solidFill>
                <a:effectLst>
                  <a:glow rad="127000">
                    <a:schemeClr val="bg1"/>
                  </a:glow>
                </a:effectLst>
                <a:latin typeface="華康儷楷書" panose="03000509000000000000" pitchFamily="65" charset="-120"/>
                <a:ea typeface="華康儷楷書" panose="03000509000000000000" pitchFamily="65" charset="-120"/>
              </a:rPr>
              <a:t>敬請指教</a:t>
            </a:r>
          </a:p>
        </p:txBody>
      </p:sp>
      <p:sp>
        <p:nvSpPr>
          <p:cNvPr id="10" name="投影片編號版面配置區 9"/>
          <p:cNvSpPr>
            <a:spLocks noGrp="1"/>
          </p:cNvSpPr>
          <p:nvPr>
            <p:ph type="sldNum" sz="quarter" idx="12"/>
          </p:nvPr>
        </p:nvSpPr>
        <p:spPr/>
        <p:txBody>
          <a:bodyPr/>
          <a:lstStyle/>
          <a:p>
            <a:fld id="{BFD9D296-0923-4B30-8558-81C121D8C7E7}" type="slidenum">
              <a:rPr lang="zh-TW" altLang="en-US" smtClean="0"/>
              <a:pPr/>
              <a:t>69</a:t>
            </a:fld>
            <a:endParaRPr lang="zh-TW" altLang="en-US" dirty="0"/>
          </a:p>
        </p:txBody>
      </p:sp>
      <p:sp>
        <p:nvSpPr>
          <p:cNvPr id="12" name="橢圓 11"/>
          <p:cNvSpPr/>
          <p:nvPr/>
        </p:nvSpPr>
        <p:spPr>
          <a:xfrm>
            <a:off x="9723333" y="1633739"/>
            <a:ext cx="1165314" cy="1165314"/>
          </a:xfrm>
          <a:prstGeom prst="ellipse">
            <a:avLst/>
          </a:prstGeom>
          <a:solidFill>
            <a:schemeClr val="accent4">
              <a:lumMod val="20000"/>
              <a:lumOff val="80000"/>
            </a:schemeClr>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Picture 2" descr="https://caac.jctv.ntut.edu.tw/105generalquery/image/applyLogo.gif"/>
          <p:cNvPicPr>
            <a:picLocks noChangeAspect="1" noChangeArrowheads="1"/>
          </p:cNvPicPr>
          <p:nvPr/>
        </p:nvPicPr>
        <p:blipFill>
          <a:blip r:embed="rId5" cstate="print"/>
          <a:srcRect/>
          <a:stretch>
            <a:fillRect/>
          </a:stretch>
        </p:blipFill>
        <p:spPr bwMode="auto">
          <a:xfrm>
            <a:off x="9749627" y="1716594"/>
            <a:ext cx="1085380" cy="1103274"/>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492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par>
                          <p:cTn id="21" fill="hold">
                            <p:stCondLst>
                              <p:cond delay="2000"/>
                            </p:stCondLst>
                            <p:childTnLst>
                              <p:par>
                                <p:cTn id="22" presetID="21" presetClass="entr" presetSubtype="2"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2)">
                                      <p:cBhvr>
                                        <p:cTn id="24" dur="3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876952" y="735436"/>
            <a:ext cx="10476848" cy="6122564"/>
          </a:xfrm>
          <a:prstGeom prst="rect">
            <a:avLst/>
          </a:prstGeom>
        </p:spPr>
      </p:pic>
      <p:sp>
        <p:nvSpPr>
          <p:cNvPr id="2" name="標題 1"/>
          <p:cNvSpPr>
            <a:spLocks noGrp="1"/>
          </p:cNvSpPr>
          <p:nvPr>
            <p:ph type="title" idx="4294967295"/>
          </p:nvPr>
        </p:nvSpPr>
        <p:spPr>
          <a:xfrm>
            <a:off x="0" y="146050"/>
            <a:ext cx="12192000" cy="492125"/>
          </a:xfrm>
        </p:spPr>
        <p:txBody>
          <a:bodyPr>
            <a:normAutofit/>
          </a:bodyPr>
          <a:lstStyle/>
          <a:p>
            <a:pPr algn="ctr"/>
            <a:r>
              <a:rPr lang="en-US" altLang="zh-TW" sz="2800" b="1" spc="-100" dirty="0" smtClean="0">
                <a:latin typeface="Book Antiqua" panose="02040602050305030304" pitchFamily="18" charset="0"/>
                <a:ea typeface="華康儷楷書" panose="03000509000000000000" pitchFamily="65" charset="-120"/>
              </a:rPr>
              <a:t>11</a:t>
            </a:r>
            <a:r>
              <a:rPr lang="en-US" altLang="zh-TW" sz="2800" b="1" spc="-100" dirty="0">
                <a:latin typeface="Book Antiqua" panose="02040602050305030304" pitchFamily="18" charset="0"/>
                <a:ea typeface="華康儷楷書" panose="03000509000000000000" pitchFamily="65" charset="-120"/>
              </a:rPr>
              <a:t>2</a:t>
            </a:r>
            <a:r>
              <a:rPr lang="zh-TW" altLang="en-US" sz="2800" b="1" spc="-100" dirty="0" smtClean="0">
                <a:latin typeface="Book Antiqua" panose="02040602050305030304" pitchFamily="18" charset="0"/>
                <a:ea typeface="華康儷楷書" panose="03000509000000000000" pitchFamily="65" charset="-120"/>
              </a:rPr>
              <a:t>學年</a:t>
            </a:r>
            <a:r>
              <a:rPr lang="zh-TW" altLang="en-US" sz="2800" b="1" spc="-100" dirty="0">
                <a:latin typeface="Book Antiqua" panose="02040602050305030304" pitchFamily="18" charset="0"/>
                <a:ea typeface="華康儷楷書" panose="03000509000000000000" pitchFamily="65" charset="-120"/>
              </a:rPr>
              <a:t>度</a:t>
            </a:r>
            <a:r>
              <a:rPr lang="zh-TW" altLang="en-US" sz="2800" b="1" spc="-100" dirty="0">
                <a:solidFill>
                  <a:srgbClr val="FF0000"/>
                </a:solidFill>
                <a:latin typeface="Book Antiqua" panose="02040602050305030304" pitchFamily="18" charset="0"/>
                <a:ea typeface="華康儷楷書" panose="03000509000000000000" pitchFamily="65" charset="-120"/>
              </a:rPr>
              <a:t>四技申請入學</a:t>
            </a:r>
            <a:r>
              <a:rPr lang="zh-TW" altLang="en-US" sz="2800" b="1" spc="-100" dirty="0">
                <a:latin typeface="Book Antiqua" panose="02040602050305030304" pitchFamily="18" charset="0"/>
                <a:ea typeface="華康儷楷書" panose="03000509000000000000" pitchFamily="65" charset="-120"/>
              </a:rPr>
              <a:t>招生各校系</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組</a:t>
            </a:r>
            <a:r>
              <a:rPr lang="en-US" altLang="zh-TW" sz="2800" b="1" spc="-100" dirty="0">
                <a:latin typeface="Book Antiqua" panose="02040602050305030304" pitchFamily="18" charset="0"/>
                <a:ea typeface="華康儷楷書" panose="03000509000000000000" pitchFamily="65" charset="-120"/>
              </a:rPr>
              <a:t>)</a:t>
            </a:r>
            <a:r>
              <a:rPr lang="zh-TW" altLang="en-US" sz="2800" b="1" spc="-100" dirty="0">
                <a:latin typeface="Book Antiqua" panose="02040602050305030304" pitchFamily="18" charset="0"/>
                <a:ea typeface="華康儷楷書" panose="03000509000000000000" pitchFamily="65" charset="-120"/>
              </a:rPr>
              <a:t>、學程分則</a:t>
            </a:r>
          </a:p>
        </p:txBody>
      </p:sp>
      <p:sp>
        <p:nvSpPr>
          <p:cNvPr id="6" name="矩形 5">
            <a:extLst>
              <a:ext uri="{FF2B5EF4-FFF2-40B4-BE49-F238E27FC236}">
                <a16:creationId xmlns:a16="http://schemas.microsoft.com/office/drawing/2014/main" id="{75550A27-1E61-46C3-B2B7-97EAC7316044}"/>
              </a:ext>
            </a:extLst>
          </p:cNvPr>
          <p:cNvSpPr/>
          <p:nvPr/>
        </p:nvSpPr>
        <p:spPr>
          <a:xfrm>
            <a:off x="6128967" y="1241401"/>
            <a:ext cx="4447018" cy="20783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5652B632-2BA3-471E-9574-8BDBC3757BD1}"/>
              </a:ext>
            </a:extLst>
          </p:cNvPr>
          <p:cNvSpPr/>
          <p:nvPr/>
        </p:nvSpPr>
        <p:spPr>
          <a:xfrm>
            <a:off x="902698" y="2428816"/>
            <a:ext cx="3306993" cy="7715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C93EFE16-F10E-4C54-8DB8-E0BAAD975010}"/>
              </a:ext>
            </a:extLst>
          </p:cNvPr>
          <p:cNvSpPr/>
          <p:nvPr/>
        </p:nvSpPr>
        <p:spPr>
          <a:xfrm>
            <a:off x="876818" y="4267799"/>
            <a:ext cx="10449665" cy="968301"/>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a:extLst>
              <a:ext uri="{FF2B5EF4-FFF2-40B4-BE49-F238E27FC236}">
                <a16:creationId xmlns:a16="http://schemas.microsoft.com/office/drawing/2014/main" id="{DECA7456-8A3A-44D9-BC7B-A2EC4D7FA8B3}"/>
              </a:ext>
            </a:extLst>
          </p:cNvPr>
          <p:cNvSpPr/>
          <p:nvPr/>
        </p:nvSpPr>
        <p:spPr>
          <a:xfrm>
            <a:off x="4246269" y="2411561"/>
            <a:ext cx="7071588" cy="185851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2656938" y="1492368"/>
            <a:ext cx="517584" cy="163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75000"/>
                </a:schemeClr>
              </a:solidFill>
            </a:endParaRPr>
          </a:p>
        </p:txBody>
      </p:sp>
      <p:sp>
        <p:nvSpPr>
          <p:cNvPr id="11" name="矩形 10"/>
          <p:cNvSpPr/>
          <p:nvPr/>
        </p:nvSpPr>
        <p:spPr>
          <a:xfrm>
            <a:off x="2593676" y="885644"/>
            <a:ext cx="1305463" cy="2357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lumMod val="75000"/>
                </a:schemeClr>
              </a:solidFill>
            </a:endParaRPr>
          </a:p>
        </p:txBody>
      </p:sp>
    </p:spTree>
    <p:extLst>
      <p:ext uri="{BB962C8B-B14F-4D97-AF65-F5344CB8AC3E}">
        <p14:creationId xmlns:p14="http://schemas.microsoft.com/office/powerpoint/2010/main" val="1266760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632709" y="816395"/>
          <a:ext cx="10926581" cy="4742175"/>
        </p:xfrm>
        <a:graphic>
          <a:graphicData uri="http://schemas.openxmlformats.org/drawingml/2006/table">
            <a:tbl>
              <a:tblPr firstRow="1" firstCol="1" bandRow="1">
                <a:tableStyleId>{5C22544A-7EE6-4342-B048-85BDC9FD1C3A}</a:tableStyleId>
              </a:tblPr>
              <a:tblGrid>
                <a:gridCol w="426416">
                  <a:extLst>
                    <a:ext uri="{9D8B030D-6E8A-4147-A177-3AD203B41FA5}">
                      <a16:colId xmlns:a16="http://schemas.microsoft.com/office/drawing/2014/main" val="906334719"/>
                    </a:ext>
                  </a:extLst>
                </a:gridCol>
                <a:gridCol w="1463181">
                  <a:extLst>
                    <a:ext uri="{9D8B030D-6E8A-4147-A177-3AD203B41FA5}">
                      <a16:colId xmlns:a16="http://schemas.microsoft.com/office/drawing/2014/main" val="2880713014"/>
                    </a:ext>
                  </a:extLst>
                </a:gridCol>
                <a:gridCol w="745782">
                  <a:extLst>
                    <a:ext uri="{9D8B030D-6E8A-4147-A177-3AD203B41FA5}">
                      <a16:colId xmlns:a16="http://schemas.microsoft.com/office/drawing/2014/main" val="3272170717"/>
                    </a:ext>
                  </a:extLst>
                </a:gridCol>
                <a:gridCol w="3044066">
                  <a:extLst>
                    <a:ext uri="{9D8B030D-6E8A-4147-A177-3AD203B41FA5}">
                      <a16:colId xmlns:a16="http://schemas.microsoft.com/office/drawing/2014/main" val="245345194"/>
                    </a:ext>
                  </a:extLst>
                </a:gridCol>
                <a:gridCol w="3044066">
                  <a:extLst>
                    <a:ext uri="{9D8B030D-6E8A-4147-A177-3AD203B41FA5}">
                      <a16:colId xmlns:a16="http://schemas.microsoft.com/office/drawing/2014/main" val="1956236806"/>
                    </a:ext>
                  </a:extLst>
                </a:gridCol>
                <a:gridCol w="2203070">
                  <a:extLst>
                    <a:ext uri="{9D8B030D-6E8A-4147-A177-3AD203B41FA5}">
                      <a16:colId xmlns:a16="http://schemas.microsoft.com/office/drawing/2014/main" val="2371954030"/>
                    </a:ext>
                  </a:extLst>
                </a:gridCol>
              </a:tblGrid>
              <a:tr h="371724">
                <a:tc rowSpan="2"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200" u="sng" strike="noStrike" kern="1200" spc="-100" baseline="0" dirty="0">
                          <a:solidFill>
                            <a:srgbClr val="FF0000"/>
                          </a:solidFill>
                          <a:latin typeface="Book Antiqua" panose="02040602050305030304" pitchFamily="18" charset="0"/>
                          <a:ea typeface="華康儷楷書" panose="03000509000000000000" pitchFamily="65" charset="-120"/>
                          <a:cs typeface="+mn-cs"/>
                        </a:rPr>
                        <a:t>使用模式</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身</a:t>
                      </a:r>
                      <a:r>
                        <a:rPr lang="zh-TW" altLang="en-US"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分</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別</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zh-TW" altLang="en-US"/>
                    </a:p>
                  </a:txBody>
                  <a:tcPr/>
                </a:tc>
                <a:tc rowSpan="2"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具有</a:t>
                      </a:r>
                      <a:r>
                        <a:rPr lang="en-US" altLang="zh-TW"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EP</a:t>
                      </a:r>
                      <a:r>
                        <a:rPr lang="zh-TW" altLang="en-US"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資料之考生</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kern="1200" spc="-100" baseline="0" dirty="0" smtClean="0">
                          <a:solidFill>
                            <a:srgbClr val="006600"/>
                          </a:solidFill>
                          <a:latin typeface="Book Antiqua" panose="02040602050305030304" pitchFamily="18" charset="0"/>
                          <a:ea typeface="華康儷楷書" panose="03000509000000000000" pitchFamily="65" charset="-120"/>
                          <a:cs typeface="+mn-cs"/>
                        </a:rPr>
                        <a:t>其餘考生</a:t>
                      </a:r>
                      <a:r>
                        <a:rPr lang="en-US" alt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(3)</a:t>
                      </a:r>
                      <a:endPar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109187"/>
                  </a:ext>
                </a:extLst>
              </a:tr>
              <a:tr h="371724">
                <a:tc gridSpan="3" v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hMerge="1" vMerge="1">
                  <a:txBody>
                    <a:bodyPr/>
                    <a:lstStyle/>
                    <a:p>
                      <a:endParaRPr lang="zh-TW" altLang="en-US"/>
                    </a:p>
                  </a:txBody>
                  <a:tcPr/>
                </a:tc>
                <a:tc hMerge="1" v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選擇</a:t>
                      </a:r>
                      <a:r>
                        <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使用</a:t>
                      </a:r>
                      <a:r>
                        <a:rPr lang="en-US"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EP</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資料</a:t>
                      </a:r>
                      <a:r>
                        <a:rPr lang="en-US" alt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(1)</a:t>
                      </a:r>
                      <a:endPar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選擇</a:t>
                      </a:r>
                      <a:r>
                        <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不使用</a:t>
                      </a:r>
                      <a:r>
                        <a:rPr lang="en-US"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EP</a:t>
                      </a: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資料</a:t>
                      </a:r>
                      <a:r>
                        <a:rPr lang="en-US" alt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(2)</a:t>
                      </a:r>
                      <a:endPar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958371356"/>
                  </a:ext>
                </a:extLst>
              </a:tr>
              <a:tr h="775458">
                <a:tc gridSpan="3">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a:t>
                      </a:r>
                      <a:r>
                        <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修課</a:t>
                      </a:r>
                      <a:r>
                        <a:rPr lang="zh-TW" sz="2000" b="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紀錄</a:t>
                      </a:r>
                      <a:endPar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a:t>
                      </a:r>
                      <a:r>
                        <a:rPr lang="zh-TW" altLang="en-US" sz="2000" b="1"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應屆畢業生</a:t>
                      </a:r>
                      <a:r>
                        <a:rPr lang="zh-TW" altLang="en-US" sz="2000" b="0" u="none"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由</a:t>
                      </a:r>
                      <a:r>
                        <a:rPr lang="zh-TW" altLang="en-US" sz="2000" b="0" u="sng"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就讀學校</a:t>
                      </a:r>
                      <a:r>
                        <a:rPr lang="zh-TW" altLang="zh-TW" sz="2000" b="0" u="none" strike="noStrike" kern="1200" spc="-100" baseline="0" dirty="0" smtClean="0">
                          <a:solidFill>
                            <a:schemeClr val="tx1"/>
                          </a:solidFill>
                          <a:latin typeface="Book Antiqua" panose="02040602050305030304" pitchFamily="18" charset="0"/>
                          <a:ea typeface="華康儷楷書" panose="03000509000000000000" pitchFamily="65" charset="-120"/>
                          <a:cs typeface="+mn-cs"/>
                        </a:rPr>
                        <a:t>上</a:t>
                      </a:r>
                      <a:r>
                        <a:rPr lang="zh-TW" altLang="zh-TW" sz="2000" b="0" u="none" strike="noStrike" kern="1200" spc="-100" baseline="0" dirty="0">
                          <a:solidFill>
                            <a:schemeClr val="tx1"/>
                          </a:solidFill>
                          <a:latin typeface="Book Antiqua" panose="02040602050305030304" pitchFamily="18" charset="0"/>
                          <a:ea typeface="華康儷楷書" panose="03000509000000000000" pitchFamily="65" charset="-120"/>
                          <a:cs typeface="+mn-cs"/>
                        </a:rPr>
                        <a:t>傳</a:t>
                      </a:r>
                      <a:r>
                        <a:rPr lang="zh-TW" altLang="en-US" sz="2000" b="0" u="none" strike="noStrike" kern="1200" spc="-100" baseline="0" dirty="0">
                          <a:solidFill>
                            <a:schemeClr val="tx1"/>
                          </a:solidFill>
                          <a:latin typeface="Book Antiqua" panose="02040602050305030304" pitchFamily="18" charset="0"/>
                          <a:ea typeface="華康儷楷書" panose="03000509000000000000" pitchFamily="65" charset="-120"/>
                          <a:cs typeface="+mn-cs"/>
                        </a:rPr>
                        <a:t> </a:t>
                      </a:r>
                      <a:r>
                        <a:rPr lang="zh-TW" altLang="zh-TW"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第</a:t>
                      </a:r>
                      <a:r>
                        <a:rPr lang="en-US" altLang="zh-TW"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6</a:t>
                      </a:r>
                      <a:r>
                        <a:rPr lang="zh-TW" altLang="zh-TW"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學期成績</a:t>
                      </a:r>
                      <a:r>
                        <a:rPr lang="zh-TW" altLang="en-US" sz="20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證明</a:t>
                      </a:r>
                      <a:r>
                        <a:rPr lang="en-US" altLang="zh-TW"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a:t>
                      </a:r>
                      <a:r>
                        <a:rPr lang="zh-TW" altLang="en-US" sz="18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上傳</a:t>
                      </a:r>
                      <a:r>
                        <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283519"/>
                  </a:ext>
                </a:extLst>
              </a:tr>
              <a:tr h="335280">
                <a:tc rowSpan="2"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a:t>
                      </a:r>
                      <a:r>
                        <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課程學習成果</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h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B-1</a:t>
                      </a: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en-US" alt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6</a:t>
                      </a:r>
                      <a:r>
                        <a:rPr lang="en-US"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+3</a:t>
                      </a:r>
                      <a:r>
                        <a:rPr 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件</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，依校系科組學程所訂件數上限</a:t>
                      </a: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kumimoji="0" lang="zh-TW" altLang="en-US" sz="2000" b="0" i="0" u="none" strike="noStrike" kern="1200" cap="none" spc="-100" normalizeH="0" baseline="0" noProof="0" dirty="0">
                          <a:ln>
                            <a:noFill/>
                          </a:ln>
                          <a:solidFill>
                            <a:srgbClr val="FF0000"/>
                          </a:solidFill>
                          <a:effectLst/>
                          <a:uLnTx/>
                          <a:uFillTx/>
                          <a:latin typeface="Book Antiqua" panose="02040602050305030304" pitchFamily="18" charset="0"/>
                          <a:ea typeface="華康儷楷書" panose="03000509000000000000" pitchFamily="65" charset="-120"/>
                          <a:cs typeface="+mn-cs"/>
                        </a:rPr>
                        <a:t>自行</a:t>
                      </a: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件數上限，依校系科組學程所訂</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a:t>
                      </a:r>
                      <a:r>
                        <a:rPr lang="zh-TW" altLang="en-US" sz="18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上傳</a:t>
                      </a:r>
                      <a:r>
                        <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依校系規定之件數上限</a:t>
                      </a: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9688751"/>
                  </a:ext>
                </a:extLst>
              </a:tr>
              <a:tr h="335280">
                <a:tc gridSpan="2"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B-2</a:t>
                      </a: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83048521"/>
                  </a:ext>
                </a:extLst>
              </a:tr>
              <a:tr h="627045">
                <a:tc gridSpan="3">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C.</a:t>
                      </a:r>
                      <a:r>
                        <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多元表</a:t>
                      </a:r>
                      <a:r>
                        <a:rPr lang="zh-TW" altLang="en-US"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現</a:t>
                      </a:r>
                      <a:endPar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（項目序號：技高</a:t>
                      </a:r>
                      <a:r>
                        <a:rPr lang="en-US"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C1-C8</a:t>
                      </a: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en-US"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10</a:t>
                      </a:r>
                      <a:r>
                        <a:rPr 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件</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，依校系科組學程所訂件數上限</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kumimoji="0" lang="zh-TW" altLang="en-US" sz="2000" b="0" i="0" u="none" strike="noStrike" kern="1200" cap="none" spc="-100" normalizeH="0" baseline="0" noProof="0" dirty="0">
                          <a:ln>
                            <a:noFill/>
                          </a:ln>
                          <a:solidFill>
                            <a:srgbClr val="FF0000"/>
                          </a:solidFill>
                          <a:effectLst/>
                          <a:uLnTx/>
                          <a:uFillTx/>
                          <a:latin typeface="Book Antiqua" panose="02040602050305030304" pitchFamily="18" charset="0"/>
                          <a:ea typeface="華康儷楷書" panose="03000509000000000000" pitchFamily="65" charset="-120"/>
                          <a:cs typeface="+mn-cs"/>
                        </a:rPr>
                        <a:t>自行</a:t>
                      </a: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件數上限，依校系科組學程所訂</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a:t>
                      </a:r>
                      <a:r>
                        <a:rPr lang="zh-TW" altLang="en-US" sz="18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上傳</a:t>
                      </a:r>
                      <a:r>
                        <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18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18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依校系規定之件數上限</a:t>
                      </a: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830939"/>
                  </a:ext>
                </a:extLst>
              </a:tr>
              <a:tr h="481416">
                <a:tc rowSpan="3">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D.</a:t>
                      </a:r>
                      <a:endParaRPr lang="zh-TW"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D-1</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多元表現綜整心得</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extLst>
                  <a:ext uri="{0D108BD9-81ED-4DB2-BD59-A6C34878D82A}">
                    <a16:rowId xmlns:a16="http://schemas.microsoft.com/office/drawing/2014/main" val="1948712479"/>
                  </a:ext>
                </a:extLst>
              </a:tr>
              <a:tr h="481416">
                <a:tc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D-2</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學習歷程自述</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extLst>
                  <a:ext uri="{0D108BD9-81ED-4DB2-BD59-A6C34878D82A}">
                    <a16:rowId xmlns:a16="http://schemas.microsoft.com/office/drawing/2014/main" val="3885715548"/>
                  </a:ext>
                </a:extLst>
              </a:tr>
              <a:tr h="481416">
                <a:tc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altLang="en-US" sz="20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D-3</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其他</a:t>
                      </a:r>
                      <a:r>
                        <a:rPr kumimoji="0" lang="zh-TW"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有利審查資料</a:t>
                      </a:r>
                      <a:endPar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tc>
                <a:extLst>
                  <a:ext uri="{0D108BD9-81ED-4DB2-BD59-A6C34878D82A}">
                    <a16:rowId xmlns:a16="http://schemas.microsoft.com/office/drawing/2014/main" val="1574361929"/>
                  </a:ext>
                </a:extLst>
              </a:tr>
              <a:tr h="481416">
                <a:tc gridSpan="3">
                  <a:txBody>
                    <a:bodyPr/>
                    <a:lstStyle/>
                    <a:p>
                      <a:pPr marL="266700" marR="0" lvl="0" indent="-2667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TW" altLang="en-US"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證照或得獎加分</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a:t>
                      </a:r>
                      <a:r>
                        <a:rPr lang="zh-TW" altLang="en-US" sz="20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自行</a:t>
                      </a: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4476816"/>
                  </a:ext>
                </a:extLst>
              </a:tr>
            </a:tbl>
          </a:graphicData>
        </a:graphic>
      </p:graphicFrame>
      <p:sp>
        <p:nvSpPr>
          <p:cNvPr id="5" name="右大括弧 4"/>
          <p:cNvSpPr/>
          <p:nvPr/>
        </p:nvSpPr>
        <p:spPr>
          <a:xfrm>
            <a:off x="8933490" y="3671374"/>
            <a:ext cx="52628" cy="18364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矩形 5"/>
          <p:cNvSpPr/>
          <p:nvPr/>
        </p:nvSpPr>
        <p:spPr>
          <a:xfrm>
            <a:off x="4787594" y="1645928"/>
            <a:ext cx="332915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修課紀錄檔案 </a:t>
            </a:r>
            <a:endParaRPr lang="zh-TW" altLang="en-US" sz="1600" dirty="0">
              <a:solidFill>
                <a:schemeClr val="bg1"/>
              </a:solidFill>
              <a:latin typeface="Book Antiqua" panose="02040602050305030304" pitchFamily="18" charset="0"/>
              <a:ea typeface="華康儷楷書" panose="03000509000000000000" pitchFamily="65" charset="-120"/>
            </a:endParaRPr>
          </a:p>
        </p:txBody>
      </p:sp>
      <p:sp>
        <p:nvSpPr>
          <p:cNvPr id="7" name="矩形 6"/>
          <p:cNvSpPr/>
          <p:nvPr/>
        </p:nvSpPr>
        <p:spPr>
          <a:xfrm>
            <a:off x="3274343" y="2359874"/>
            <a:ext cx="302650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項目檔案</a:t>
            </a:r>
          </a:p>
        </p:txBody>
      </p:sp>
      <p:sp>
        <p:nvSpPr>
          <p:cNvPr id="8" name="矩形 7"/>
          <p:cNvSpPr/>
          <p:nvPr/>
        </p:nvSpPr>
        <p:spPr>
          <a:xfrm>
            <a:off x="3274343" y="3010939"/>
            <a:ext cx="302650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項目檔案</a:t>
            </a:r>
          </a:p>
        </p:txBody>
      </p:sp>
      <p:sp>
        <p:nvSpPr>
          <p:cNvPr id="9" name="矩形 8"/>
          <p:cNvSpPr/>
          <p:nvPr/>
        </p:nvSpPr>
        <p:spPr>
          <a:xfrm>
            <a:off x="628158" y="5587884"/>
            <a:ext cx="10931132" cy="800219"/>
          </a:xfrm>
          <a:prstGeom prst="rect">
            <a:avLst/>
          </a:prstGeom>
          <a:solidFill>
            <a:schemeClr val="bg1">
              <a:lumMod val="95000"/>
            </a:schemeClr>
          </a:solidFill>
        </p:spPr>
        <p:txBody>
          <a:bodyPr wrap="square">
            <a:spAutoFit/>
          </a:bodyPr>
          <a:lstStyle/>
          <a:p>
            <a:pPr marL="285750" indent="-285750">
              <a:buFont typeface="Wingdings" panose="05000000000000000000" pitchFamily="2" charset="2"/>
              <a:buChar char="u"/>
            </a:pPr>
            <a:r>
              <a:rPr lang="zh-TW" altLang="zh-TW" sz="1500" spc="-100" dirty="0">
                <a:solidFill>
                  <a:schemeClr val="dk1"/>
                </a:solidFill>
                <a:latin typeface="Book Antiqua" panose="02040602050305030304" pitchFamily="18" charset="0"/>
                <a:ea typeface="華康儷楷書" panose="03000509000000000000" pitchFamily="65" charset="-120"/>
              </a:rPr>
              <a:t>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及未使用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之</a:t>
            </a:r>
            <a:r>
              <a:rPr lang="zh-TW" altLang="en-US" sz="1500" spc="-100" dirty="0">
                <a:solidFill>
                  <a:schemeClr val="dk1"/>
                </a:solidFill>
                <a:latin typeface="Book Antiqua" panose="02040602050305030304" pitchFamily="18" charset="0"/>
                <a:ea typeface="華康儷楷書" panose="03000509000000000000" pitchFamily="65" charset="-120"/>
              </a:rPr>
              <a:t>全體</a:t>
            </a:r>
            <a:r>
              <a:rPr lang="zh-TW" altLang="zh-TW" sz="1500" spc="-100" dirty="0">
                <a:solidFill>
                  <a:schemeClr val="dk1"/>
                </a:solidFill>
                <a:latin typeface="Book Antiqua" panose="02040602050305030304" pitchFamily="18" charset="0"/>
                <a:ea typeface="華康儷楷書" panose="03000509000000000000" pitchFamily="65" charset="-120"/>
              </a:rPr>
              <a:t>考生，皆</a:t>
            </a:r>
            <a:r>
              <a:rPr lang="zh-TW" altLang="en-US" sz="1500" spc="-100" dirty="0">
                <a:solidFill>
                  <a:schemeClr val="dk1"/>
                </a:solidFill>
                <a:latin typeface="Book Antiqua" panose="02040602050305030304" pitchFamily="18" charset="0"/>
                <a:ea typeface="華康儷楷書" panose="03000509000000000000" pitchFamily="65" charset="-120"/>
              </a:rPr>
              <a:t>依據報名校系所</a:t>
            </a:r>
            <a:r>
              <a:rPr lang="zh-TW" altLang="zh-TW" sz="1500" spc="-100" dirty="0">
                <a:solidFill>
                  <a:schemeClr val="dk1"/>
                </a:solidFill>
                <a:latin typeface="Book Antiqua" panose="02040602050305030304" pitchFamily="18" charset="0"/>
                <a:ea typeface="華康儷楷書" panose="03000509000000000000" pitchFamily="65" charset="-120"/>
              </a:rPr>
              <a:t>採</a:t>
            </a:r>
            <a:r>
              <a:rPr lang="zh-TW" altLang="en-US" sz="1500" spc="-100" dirty="0">
                <a:solidFill>
                  <a:schemeClr val="dk1"/>
                </a:solidFill>
                <a:latin typeface="Book Antiqua" panose="02040602050305030304" pitchFamily="18" charset="0"/>
                <a:ea typeface="華康儷楷書" panose="03000509000000000000" pitchFamily="65" charset="-120"/>
              </a:rPr>
              <a:t>計之</a:t>
            </a:r>
            <a:r>
              <a:rPr lang="zh-TW" altLang="zh-TW" sz="1500" spc="-100" dirty="0">
                <a:solidFill>
                  <a:srgbClr val="FF0000"/>
                </a:solidFill>
                <a:latin typeface="Book Antiqua" panose="02040602050305030304" pitchFamily="18" charset="0"/>
                <a:ea typeface="華康儷楷書" panose="03000509000000000000" pitchFamily="65" charset="-120"/>
              </a:rPr>
              <a:t>「件數」為上限</a:t>
            </a:r>
            <a:r>
              <a:rPr lang="zh-TW" altLang="en-US" sz="1500" spc="-100" dirty="0">
                <a:solidFill>
                  <a:schemeClr val="dk1"/>
                </a:solidFill>
                <a:latin typeface="Book Antiqua" panose="02040602050305030304" pitchFamily="18" charset="0"/>
                <a:ea typeface="華康儷楷書" panose="03000509000000000000" pitchFamily="65" charset="-120"/>
              </a:rPr>
              <a:t>。</a:t>
            </a:r>
            <a:endParaRPr lang="en-US" altLang="zh-TW" sz="1500" spc="-100" dirty="0">
              <a:solidFill>
                <a:schemeClr val="dk1"/>
              </a:solidFill>
              <a:latin typeface="Book Antiqua" panose="02040602050305030304" pitchFamily="18" charset="0"/>
              <a:ea typeface="華康儷楷書" panose="03000509000000000000" pitchFamily="65" charset="-120"/>
            </a:endParaRPr>
          </a:p>
          <a:p>
            <a:pPr marL="285750" indent="-285750">
              <a:buFont typeface="Wingdings" panose="05000000000000000000" pitchFamily="2" charset="2"/>
              <a:buChar char="u"/>
            </a:pPr>
            <a:r>
              <a:rPr lang="zh-TW" altLang="zh-TW" sz="1500" spc="-100" dirty="0">
                <a:solidFill>
                  <a:schemeClr val="dk1"/>
                </a:solidFill>
                <a:latin typeface="Book Antiqua" panose="02040602050305030304" pitchFamily="18" charset="0"/>
                <a:ea typeface="華康儷楷書" panose="03000509000000000000" pitchFamily="65" charset="-120"/>
              </a:rPr>
              <a:t>每</a:t>
            </a:r>
            <a:r>
              <a:rPr lang="zh-TW" altLang="en-US" sz="1500" spc="-100" dirty="0">
                <a:solidFill>
                  <a:schemeClr val="dk1"/>
                </a:solidFill>
                <a:latin typeface="Book Antiqua" panose="02040602050305030304" pitchFamily="18" charset="0"/>
                <a:ea typeface="華康儷楷書" panose="03000509000000000000" pitchFamily="65" charset="-120"/>
              </a:rPr>
              <a:t>一</a:t>
            </a:r>
            <a:r>
              <a:rPr lang="zh-TW" altLang="zh-TW" sz="1500" spc="-100" dirty="0">
                <a:solidFill>
                  <a:schemeClr val="dk1"/>
                </a:solidFill>
                <a:latin typeface="Book Antiqua" panose="02040602050305030304" pitchFamily="18" charset="0"/>
                <a:ea typeface="華康儷楷書" panose="03000509000000000000" pitchFamily="65" charset="-120"/>
              </a:rPr>
              <a:t>件文件檔案容量上限</a:t>
            </a:r>
            <a:r>
              <a:rPr lang="zh-TW" altLang="en-US" sz="1500" spc="-100" dirty="0">
                <a:solidFill>
                  <a:srgbClr val="FF0000"/>
                </a:solidFill>
                <a:latin typeface="Book Antiqua" panose="02040602050305030304" pitchFamily="18" charset="0"/>
                <a:ea typeface="華康儷楷書" panose="03000509000000000000" pitchFamily="65" charset="-120"/>
              </a:rPr>
              <a:t>皆</a:t>
            </a:r>
            <a:r>
              <a:rPr lang="zh-TW" altLang="zh-TW" sz="1500" spc="-100" dirty="0">
                <a:solidFill>
                  <a:srgbClr val="FF0000"/>
                </a:solidFill>
                <a:latin typeface="Book Antiqua" panose="02040602050305030304" pitchFamily="18" charset="0"/>
                <a:ea typeface="華康儷楷書" panose="03000509000000000000" pitchFamily="65" charset="-120"/>
              </a:rPr>
              <a:t>為</a:t>
            </a:r>
            <a:r>
              <a:rPr lang="en-US" altLang="zh-TW" sz="1500" u="sng" spc="-100" dirty="0">
                <a:solidFill>
                  <a:srgbClr val="FF0000"/>
                </a:solidFill>
                <a:latin typeface="Book Antiqua" panose="02040602050305030304" pitchFamily="18" charset="0"/>
                <a:ea typeface="華康儷楷書" panose="03000509000000000000" pitchFamily="65" charset="-120"/>
              </a:rPr>
              <a:t>4 MB</a:t>
            </a:r>
            <a:r>
              <a:rPr lang="zh-TW" altLang="zh-TW" sz="1500" spc="-100" dirty="0">
                <a:solidFill>
                  <a:schemeClr val="dk1"/>
                </a:solidFill>
                <a:latin typeface="Book Antiqua" panose="02040602050305030304" pitchFamily="18" charset="0"/>
                <a:ea typeface="華康儷楷書" panose="03000509000000000000" pitchFamily="65" charset="-120"/>
              </a:rPr>
              <a:t>，</a:t>
            </a:r>
            <a:r>
              <a:rPr lang="zh-TW" altLang="en-US" sz="1500" spc="-100" dirty="0">
                <a:solidFill>
                  <a:schemeClr val="dk1"/>
                </a:solidFill>
                <a:latin typeface="Book Antiqua" panose="02040602050305030304" pitchFamily="18" charset="0"/>
                <a:ea typeface="華康儷楷書" panose="03000509000000000000" pitchFamily="65" charset="-120"/>
              </a:rPr>
              <a:t>惟</a:t>
            </a:r>
            <a:r>
              <a:rPr lang="zh-TW" altLang="zh-TW" sz="1500" spc="-100" dirty="0">
                <a:solidFill>
                  <a:schemeClr val="dk1"/>
                </a:solidFill>
                <a:latin typeface="Book Antiqua" panose="02040602050305030304" pitchFamily="18" charset="0"/>
                <a:ea typeface="華康儷楷書" panose="03000509000000000000" pitchFamily="65" charset="-120"/>
              </a:rPr>
              <a:t>未使用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考生</a:t>
            </a:r>
            <a:r>
              <a:rPr lang="zh-TW" altLang="zh-TW" sz="1500" u="sng" spc="-100" dirty="0">
                <a:solidFill>
                  <a:schemeClr val="dk1"/>
                </a:solidFill>
                <a:latin typeface="Book Antiqua" panose="02040602050305030304" pitchFamily="18" charset="0"/>
                <a:ea typeface="華康儷楷書" panose="03000509000000000000" pitchFamily="65" charset="-120"/>
              </a:rPr>
              <a:t>無法</a:t>
            </a:r>
            <a:r>
              <a:rPr lang="zh-TW" altLang="en-US" sz="1500" u="sng" spc="-100" dirty="0">
                <a:solidFill>
                  <a:schemeClr val="dk1"/>
                </a:solidFill>
                <a:latin typeface="Book Antiqua" panose="02040602050305030304" pitchFamily="18" charset="0"/>
                <a:ea typeface="華康儷楷書" panose="03000509000000000000" pitchFamily="65" charset="-120"/>
              </a:rPr>
              <a:t>上傳</a:t>
            </a:r>
            <a:r>
              <a:rPr lang="zh-TW" altLang="zh-TW" sz="1500" u="sng" spc="-100" dirty="0">
                <a:solidFill>
                  <a:schemeClr val="dk1"/>
                </a:solidFill>
                <a:latin typeface="Book Antiqua" panose="02040602050305030304" pitchFamily="18" charset="0"/>
                <a:ea typeface="華康儷楷書" panose="03000509000000000000" pitchFamily="65" charset="-120"/>
              </a:rPr>
              <a:t>影音</a:t>
            </a:r>
            <a:r>
              <a:rPr lang="zh-TW" altLang="zh-TW" sz="1500" spc="-100" dirty="0">
                <a:solidFill>
                  <a:schemeClr val="dk1"/>
                </a:solidFill>
                <a:latin typeface="Book Antiqua" panose="02040602050305030304" pitchFamily="18" charset="0"/>
                <a:ea typeface="華康儷楷書" panose="03000509000000000000" pitchFamily="65" charset="-120"/>
              </a:rPr>
              <a:t>檔案</a:t>
            </a:r>
            <a:r>
              <a:rPr lang="zh-TW" altLang="en-US" sz="1500" spc="-100" dirty="0">
                <a:solidFill>
                  <a:schemeClr val="dk1"/>
                </a:solidFill>
                <a:latin typeface="Book Antiqua" panose="02040602050305030304" pitchFamily="18" charset="0"/>
                <a:ea typeface="華康儷楷書" panose="03000509000000000000" pitchFamily="65" charset="-120"/>
              </a:rPr>
              <a:t>。</a:t>
            </a:r>
            <a:endParaRPr lang="en-US" altLang="zh-TW" sz="1500" spc="-100" dirty="0">
              <a:solidFill>
                <a:schemeClr val="dk1"/>
              </a:solidFill>
              <a:latin typeface="Book Antiqua" panose="02040602050305030304" pitchFamily="18" charset="0"/>
              <a:ea typeface="華康儷楷書" panose="03000509000000000000" pitchFamily="65" charset="-120"/>
            </a:endParaRPr>
          </a:p>
          <a:p>
            <a:pPr marL="285750" indent="-285750">
              <a:buFont typeface="Wingdings" panose="05000000000000000000" pitchFamily="2" charset="2"/>
              <a:buChar char="u"/>
            </a:pPr>
            <a:r>
              <a:rPr lang="en-US" altLang="zh-TW" sz="1600" spc="-50" dirty="0">
                <a:solidFill>
                  <a:srgbClr val="FF0000"/>
                </a:solidFill>
                <a:latin typeface="Times New Roman" panose="02020603050405020304" pitchFamily="18" charset="0"/>
                <a:ea typeface="標楷體" panose="03000509000000000000" pitchFamily="65" charset="-120"/>
              </a:rPr>
              <a:t>B-1</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專題實作及實習科目學習成果</a:t>
            </a:r>
            <a:r>
              <a:rPr lang="en-US" altLang="zh-TW" sz="1600" spc="-50" dirty="0">
                <a:latin typeface="Times New Roman" panose="02020603050405020304" pitchFamily="18" charset="0"/>
                <a:ea typeface="標楷體" panose="03000509000000000000" pitchFamily="65" charset="-120"/>
              </a:rPr>
              <a:t>(</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含技能領域</a:t>
            </a:r>
            <a:r>
              <a:rPr lang="en-US" altLang="zh-TW" sz="1600" spc="-50" dirty="0">
                <a:latin typeface="Times New Roman" panose="02020603050405020304" pitchFamily="18" charset="0"/>
                <a:ea typeface="標楷體" panose="03000509000000000000" pitchFamily="65" charset="-120"/>
              </a:rPr>
              <a:t>) (*</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須至少上傳</a:t>
            </a:r>
            <a:r>
              <a:rPr lang="en-US" altLang="zh-TW" sz="1600" spc="-50" dirty="0">
                <a:latin typeface="Times New Roman" panose="02020603050405020304" pitchFamily="18" charset="0"/>
                <a:ea typeface="標楷體" panose="03000509000000000000" pitchFamily="65" charset="-120"/>
              </a:rPr>
              <a:t>1</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件</a:t>
            </a:r>
            <a:r>
              <a:rPr lang="en-US" altLang="zh-TW" sz="1600" spc="-50" dirty="0">
                <a:latin typeface="Times New Roman" panose="02020603050405020304" pitchFamily="18" charset="0"/>
                <a:ea typeface="標楷體" panose="03000509000000000000" pitchFamily="65" charset="-120"/>
              </a:rPr>
              <a:t>)</a:t>
            </a:r>
            <a:r>
              <a:rPr lang="zh-TW" altLang="en-US" sz="1600" spc="-50" dirty="0">
                <a:latin typeface="Times New Roman" panose="02020603050405020304" pitchFamily="18" charset="0"/>
                <a:ea typeface="標楷體" panose="03000509000000000000" pitchFamily="65" charset="-120"/>
              </a:rPr>
              <a:t>；</a:t>
            </a:r>
            <a:r>
              <a:rPr lang="en-US" altLang="zh-TW" sz="1600" spc="-50" dirty="0">
                <a:solidFill>
                  <a:srgbClr val="FF0000"/>
                </a:solidFill>
                <a:latin typeface="Times New Roman" panose="02020603050405020304" pitchFamily="18" charset="0"/>
                <a:ea typeface="標楷體" panose="03000509000000000000" pitchFamily="65" charset="-120"/>
              </a:rPr>
              <a:t>B-2</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其他課程學習</a:t>
            </a:r>
            <a:r>
              <a:rPr lang="en-US" altLang="zh-TW" sz="1600" spc="-50" dirty="0">
                <a:latin typeface="Times New Roman" panose="02020603050405020304" pitchFamily="18" charset="0"/>
                <a:ea typeface="標楷體" panose="03000509000000000000" pitchFamily="65" charset="-120"/>
              </a:rPr>
              <a:t>(</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作品</a:t>
            </a:r>
            <a:r>
              <a:rPr lang="en-US" altLang="zh-TW" sz="1600" spc="-50" dirty="0">
                <a:latin typeface="Times New Roman" panose="02020603050405020304" pitchFamily="18" charset="0"/>
                <a:ea typeface="標楷體" panose="03000509000000000000" pitchFamily="65" charset="-120"/>
              </a:rPr>
              <a:t>)</a:t>
            </a:r>
            <a:r>
              <a:rPr lang="zh-TW" altLang="zh-TW" sz="1600" spc="-50" dirty="0">
                <a:latin typeface="Times New Roman" panose="02020603050405020304" pitchFamily="18" charset="0"/>
                <a:ea typeface="標楷體" panose="03000509000000000000" pitchFamily="65" charset="-120"/>
                <a:cs typeface="Times New Roman" panose="02020603050405020304" pitchFamily="18" charset="0"/>
              </a:rPr>
              <a:t>成果</a:t>
            </a:r>
            <a:endParaRPr lang="en-US" altLang="zh-TW" sz="1500" spc="-100" dirty="0">
              <a:solidFill>
                <a:schemeClr val="dk1"/>
              </a:solidFill>
              <a:latin typeface="Book Antiqua" panose="02040602050305030304" pitchFamily="18" charset="0"/>
              <a:ea typeface="華康儷楷書" panose="03000509000000000000" pitchFamily="65" charset="-120"/>
            </a:endParaRPr>
          </a:p>
        </p:txBody>
      </p:sp>
      <p:sp>
        <p:nvSpPr>
          <p:cNvPr id="10" name="矩形 9"/>
          <p:cNvSpPr/>
          <p:nvPr/>
        </p:nvSpPr>
        <p:spPr>
          <a:xfrm>
            <a:off x="9225463" y="3671374"/>
            <a:ext cx="461665" cy="1836400"/>
          </a:xfrm>
          <a:prstGeom prst="rect">
            <a:avLst/>
          </a:prstGeom>
          <a:solidFill>
            <a:schemeClr val="accent2">
              <a:lumMod val="75000"/>
            </a:schemeClr>
          </a:solidFill>
        </p:spPr>
        <p:txBody>
          <a:bodyPr vert="eaVert" wrap="none">
            <a:spAutoFit/>
          </a:bodyPr>
          <a:lstStyle/>
          <a:p>
            <a:pPr algn="ctr"/>
            <a:r>
              <a:rPr lang="zh-TW" altLang="en-US" spc="-100" dirty="0">
                <a:solidFill>
                  <a:schemeClr val="bg1"/>
                </a:solidFill>
                <a:latin typeface="Book Antiqua" panose="02040602050305030304" pitchFamily="18" charset="0"/>
                <a:ea typeface="華康儷楷書" panose="03000509000000000000" pitchFamily="65" charset="-120"/>
              </a:rPr>
              <a:t>全體考生作業一致</a:t>
            </a:r>
            <a:endParaRPr lang="zh-TW" altLang="en-US" dirty="0">
              <a:solidFill>
                <a:schemeClr val="bg1"/>
              </a:solidFill>
            </a:endParaRPr>
          </a:p>
        </p:txBody>
      </p:sp>
      <p:sp>
        <p:nvSpPr>
          <p:cNvPr id="11" name="標題 1"/>
          <p:cNvSpPr txBox="1">
            <a:spLocks/>
          </p:cNvSpPr>
          <p:nvPr/>
        </p:nvSpPr>
        <p:spPr>
          <a:xfrm>
            <a:off x="0" y="144605"/>
            <a:ext cx="12192000" cy="53528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Wingdings" panose="05000000000000000000" pitchFamily="2" charset="2"/>
              <a:buChar char="u"/>
            </a:pPr>
            <a:r>
              <a:rPr lang="zh-TW" altLang="en-US" sz="2800" b="1" u="sng" spc="-100" dirty="0">
                <a:solidFill>
                  <a:srgbClr val="FF0000"/>
                </a:solidFill>
                <a:latin typeface="Book Antiqua" panose="02040602050305030304" pitchFamily="18" charset="0"/>
                <a:ea typeface="華康儷楷書" panose="03000509000000000000" pitchFamily="65" charset="-120"/>
              </a:rPr>
              <a:t>甄選入學</a:t>
            </a:r>
            <a:r>
              <a:rPr lang="zh-TW" altLang="en-US" sz="2800" b="1" spc="-100" dirty="0">
                <a:latin typeface="Book Antiqua" panose="02040602050305030304" pitchFamily="18" charset="0"/>
                <a:ea typeface="華康儷楷書" panose="03000509000000000000" pitchFamily="65" charset="-120"/>
              </a:rPr>
              <a:t>二階甄試考生勾選</a:t>
            </a:r>
            <a:r>
              <a:rPr lang="en-US" altLang="zh-TW" sz="2800" b="1" spc="-100" dirty="0">
                <a:latin typeface="Book Antiqua" panose="02040602050305030304" pitchFamily="18" charset="0"/>
                <a:ea typeface="華康儷楷書" panose="03000509000000000000" pitchFamily="65" charset="-120"/>
              </a:rPr>
              <a:t>EP</a:t>
            </a:r>
            <a:r>
              <a:rPr lang="zh-TW" altLang="en-US" sz="2800" b="1" spc="-100" dirty="0">
                <a:latin typeface="Book Antiqua" panose="02040602050305030304" pitchFamily="18" charset="0"/>
                <a:ea typeface="華康儷楷書" panose="03000509000000000000" pitchFamily="65" charset="-120"/>
              </a:rPr>
              <a:t>項目與上傳</a:t>
            </a:r>
            <a:r>
              <a:rPr lang="en-US" altLang="zh-TW" sz="2800" b="1" spc="-100" dirty="0">
                <a:latin typeface="Book Antiqua" panose="02040602050305030304" pitchFamily="18" charset="0"/>
                <a:ea typeface="華康儷楷書" panose="03000509000000000000" pitchFamily="65" charset="-120"/>
              </a:rPr>
              <a:t>PDF</a:t>
            </a:r>
            <a:r>
              <a:rPr lang="zh-TW" altLang="en-US" sz="2800" b="1" spc="-100" dirty="0">
                <a:latin typeface="Book Antiqua" panose="02040602050305030304" pitchFamily="18" charset="0"/>
                <a:ea typeface="華康儷楷書" panose="03000509000000000000" pitchFamily="65" charset="-120"/>
              </a:rPr>
              <a:t>之規範</a:t>
            </a:r>
          </a:p>
        </p:txBody>
      </p:sp>
    </p:spTree>
    <p:extLst>
      <p:ext uri="{BB962C8B-B14F-4D97-AF65-F5344CB8AC3E}">
        <p14:creationId xmlns:p14="http://schemas.microsoft.com/office/powerpoint/2010/main" val="154036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250"/>
                                        <p:tgtEl>
                                          <p:spTgt spid="6"/>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1250"/>
                                        <p:tgtEl>
                                          <p:spTgt spid="7"/>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out)">
                                      <p:cBhvr>
                                        <p:cTn id="13"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516882574"/>
              </p:ext>
            </p:extLst>
          </p:nvPr>
        </p:nvGraphicFramePr>
        <p:xfrm>
          <a:off x="656250" y="1066325"/>
          <a:ext cx="10938722" cy="4775434"/>
        </p:xfrm>
        <a:graphic>
          <a:graphicData uri="http://schemas.openxmlformats.org/drawingml/2006/table">
            <a:tbl>
              <a:tblPr firstRow="1" firstCol="1" bandRow="1">
                <a:tableStyleId>{5C22544A-7EE6-4342-B048-85BDC9FD1C3A}</a:tableStyleId>
              </a:tblPr>
              <a:tblGrid>
                <a:gridCol w="2636966">
                  <a:extLst>
                    <a:ext uri="{9D8B030D-6E8A-4147-A177-3AD203B41FA5}">
                      <a16:colId xmlns:a16="http://schemas.microsoft.com/office/drawing/2014/main" val="906334719"/>
                    </a:ext>
                  </a:extLst>
                </a:gridCol>
                <a:gridCol w="3047941">
                  <a:extLst>
                    <a:ext uri="{9D8B030D-6E8A-4147-A177-3AD203B41FA5}">
                      <a16:colId xmlns:a16="http://schemas.microsoft.com/office/drawing/2014/main" val="245345194"/>
                    </a:ext>
                  </a:extLst>
                </a:gridCol>
                <a:gridCol w="3047941">
                  <a:extLst>
                    <a:ext uri="{9D8B030D-6E8A-4147-A177-3AD203B41FA5}">
                      <a16:colId xmlns:a16="http://schemas.microsoft.com/office/drawing/2014/main" val="1956236806"/>
                    </a:ext>
                  </a:extLst>
                </a:gridCol>
                <a:gridCol w="2205874">
                  <a:extLst>
                    <a:ext uri="{9D8B030D-6E8A-4147-A177-3AD203B41FA5}">
                      <a16:colId xmlns:a16="http://schemas.microsoft.com/office/drawing/2014/main" val="2371954030"/>
                    </a:ext>
                  </a:extLst>
                </a:gridCol>
              </a:tblGrid>
              <a:tr h="360661">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考生身份別</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具有</a:t>
                      </a:r>
                      <a:r>
                        <a:rPr lang="en-US" altLang="zh-TW"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EP</a:t>
                      </a:r>
                      <a:r>
                        <a:rPr lang="zh-TW" altLang="en-US"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資料之考生</a:t>
                      </a:r>
                      <a:endParaRPr lang="zh-TW" alt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h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row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200" u="none" strike="noStrike" kern="1200" spc="-100" baseline="0" dirty="0" smtClean="0">
                          <a:solidFill>
                            <a:srgbClr val="006600"/>
                          </a:solidFill>
                          <a:latin typeface="Book Antiqua" panose="02040602050305030304" pitchFamily="18" charset="0"/>
                          <a:ea typeface="華康儷楷書" panose="03000509000000000000" pitchFamily="65" charset="-120"/>
                          <a:cs typeface="+mn-cs"/>
                        </a:rPr>
                        <a:t>其餘考生</a:t>
                      </a:r>
                      <a:r>
                        <a:rPr lang="en-US" altLang="zh-TW" sz="22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(3)</a:t>
                      </a:r>
                      <a:endParaRPr lang="zh-TW" sz="22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0109187"/>
                  </a:ext>
                </a:extLst>
              </a:tr>
              <a:tr h="360661">
                <a:tc v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選擇</a:t>
                      </a:r>
                      <a:r>
                        <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使用</a:t>
                      </a:r>
                      <a:r>
                        <a:rPr lang="en-US"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EP</a:t>
                      </a:r>
                      <a:r>
                        <a:rPr lang="zh-TW"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資料</a:t>
                      </a:r>
                      <a:r>
                        <a:rPr lang="en-US" altLang="zh-TW" sz="22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(1)</a:t>
                      </a:r>
                      <a:endParaRPr lang="zh-TW" altLang="zh-TW" sz="22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選擇</a:t>
                      </a:r>
                      <a:r>
                        <a:rPr lang="zh-TW"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不使用</a:t>
                      </a:r>
                      <a:r>
                        <a:rPr lang="en-US" sz="2200" u="none" strike="noStrike" kern="1200" spc="-100" baseline="0" dirty="0">
                          <a:solidFill>
                            <a:srgbClr val="FF0000"/>
                          </a:solidFill>
                          <a:latin typeface="Book Antiqua" panose="02040602050305030304" pitchFamily="18" charset="0"/>
                          <a:ea typeface="華康儷楷書" panose="03000509000000000000" pitchFamily="65" charset="-120"/>
                          <a:cs typeface="+mn-cs"/>
                        </a:rPr>
                        <a:t>EP</a:t>
                      </a:r>
                      <a:r>
                        <a:rPr lang="zh-TW" sz="22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資料</a:t>
                      </a:r>
                      <a:r>
                        <a:rPr lang="en-US" altLang="zh-TW" sz="22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(2)</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lnSpc>
                          <a:spcPts val="2400"/>
                        </a:lnSpc>
                        <a:spcAft>
                          <a:spcPts val="0"/>
                        </a:spcAft>
                      </a:pP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958371356"/>
                  </a:ext>
                </a:extLst>
              </a:tr>
              <a:tr h="816216">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a:t>
                      </a:r>
                      <a:r>
                        <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修課</a:t>
                      </a:r>
                      <a:r>
                        <a:rPr lang="zh-TW" sz="2200" b="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紀錄</a:t>
                      </a:r>
                      <a:endPar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a:t>
                      </a:r>
                      <a:r>
                        <a:rPr lang="zh-TW" altLang="en-US" sz="2000" b="1"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應屆畢業生</a:t>
                      </a:r>
                      <a:r>
                        <a:rPr lang="zh-TW" altLang="zh-TW" sz="20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第</a:t>
                      </a:r>
                      <a:r>
                        <a:rPr lang="en-US" altLang="zh-TW" sz="20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6</a:t>
                      </a:r>
                      <a:r>
                        <a:rPr lang="zh-TW" altLang="zh-TW" sz="20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學期成績</a:t>
                      </a:r>
                      <a:r>
                        <a:rPr lang="zh-TW" altLang="en-US" sz="2000"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證明</a:t>
                      </a:r>
                      <a:r>
                        <a:rPr lang="en-US" altLang="zh-TW"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檔</a:t>
                      </a:r>
                      <a:r>
                        <a:rPr lang="zh-TW" altLang="en-US" sz="2000" b="1"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由</a:t>
                      </a:r>
                      <a:r>
                        <a:rPr lang="zh-TW" altLang="en-US" sz="2000" b="1" u="sng"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考生自行</a:t>
                      </a:r>
                      <a:r>
                        <a:rPr lang="zh-TW" altLang="zh-TW" sz="2000" b="1"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上傳</a:t>
                      </a:r>
                      <a:r>
                        <a:rPr lang="zh-TW" altLang="en-US" sz="2000" b="1" u="none" strike="noStrike" kern="1200" spc="-100" baseline="0" dirty="0" smtClean="0">
                          <a:solidFill>
                            <a:srgbClr val="FF0000"/>
                          </a:solidFill>
                          <a:latin typeface="Book Antiqua" panose="02040602050305030304" pitchFamily="18" charset="0"/>
                          <a:ea typeface="華康儷楷書" panose="03000509000000000000" pitchFamily="65" charset="-120"/>
                          <a:cs typeface="+mn-cs"/>
                        </a:rPr>
                        <a:t> </a:t>
                      </a:r>
                      <a:r>
                        <a:rPr lang="zh-TW" altLang="en-US"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smtClean="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2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283519"/>
                  </a:ext>
                </a:extLst>
              </a:tr>
              <a:tr h="709931">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a:t>
                      </a:r>
                      <a:r>
                        <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課程學習成果</a:t>
                      </a:r>
                      <a:endPar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（項目序號：</a:t>
                      </a:r>
                      <a:r>
                        <a:rPr lang="en-US"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B1-B4</a:t>
                      </a: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en-US"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6+3</a:t>
                      </a:r>
                      <a:r>
                        <a:rPr 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件</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，依校系科組學程所訂件數上限</a:t>
                      </a: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件數上限，依校系科組學程所訂</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依校系規定之件數上限</a:t>
                      </a: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9688751"/>
                  </a:ext>
                </a:extLst>
              </a:tr>
              <a:tr h="700529">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C.</a:t>
                      </a:r>
                      <a:r>
                        <a:rPr 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多元表現</a:t>
                      </a:r>
                      <a:endParaRPr lang="en-US" altLang="zh-TW" sz="22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（項目序號：</a:t>
                      </a:r>
                      <a:r>
                        <a:rPr lang="en-US"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C1-C8</a:t>
                      </a:r>
                      <a:r>
                        <a:rPr lang="zh-TW" altLang="en-US"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800" b="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EP</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en-US"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10</a:t>
                      </a:r>
                      <a:r>
                        <a:rPr lang="zh-TW" sz="1400" b="1" u="none" strike="noStrike" kern="1200" spc="-100" baseline="0" dirty="0">
                          <a:solidFill>
                            <a:srgbClr val="FF0000"/>
                          </a:solidFill>
                          <a:latin typeface="Book Antiqua" panose="02040602050305030304" pitchFamily="18" charset="0"/>
                          <a:ea typeface="華康儷楷書" panose="03000509000000000000" pitchFamily="65" charset="-120"/>
                          <a:cs typeface="+mn-cs"/>
                        </a:rPr>
                        <a:t>件</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，依校系科組學程所訂件數上限</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件數上限，依校系科組學程所訂</a:t>
                      </a:r>
                      <a:r>
                        <a:rPr lang="en-US"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檔</a:t>
                      </a:r>
                      <a:endParaRPr lang="en-US" altLang="zh-TW" sz="20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r>
                        <a:rPr lang="zh-TW" altLang="en-US"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依校系規定之件數上限</a:t>
                      </a:r>
                      <a:r>
                        <a:rPr lang="en-US"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rPr>
                        <a:t>)</a:t>
                      </a:r>
                      <a:endParaRPr lang="zh-TW" altLang="zh-TW" sz="1400" u="none" strike="noStrike" kern="1200" spc="-100" baseline="0" dirty="0">
                        <a:solidFill>
                          <a:srgbClr val="006600"/>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4830939"/>
                  </a:ext>
                </a:extLst>
              </a:tr>
              <a:tr h="636054">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D-1</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多元表現綜整心得</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70449"/>
                  </a:ext>
                </a:extLst>
              </a:tr>
              <a:tr h="600892">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D-2</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學習歷程自述</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372228"/>
                  </a:ext>
                </a:extLst>
              </a:tr>
              <a:tr h="59049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D-3</a:t>
                      </a:r>
                      <a:r>
                        <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其他</a:t>
                      </a:r>
                      <a:r>
                        <a:rPr kumimoji="0" lang="zh-TW" altLang="zh-TW"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rPr>
                        <a:t>有利審查資料</a:t>
                      </a:r>
                      <a:endParaRPr kumimoji="0" lang="zh-TW" altLang="en-US" sz="1800" b="0" i="0" u="none" strike="noStrike" kern="1200" cap="none" spc="-100" normalizeH="0" baseline="0" noProof="0" dirty="0">
                        <a:ln>
                          <a:noFill/>
                        </a:ln>
                        <a:solidFill>
                          <a:prstClr val="black"/>
                        </a:solidFill>
                        <a:effectLst/>
                        <a:uLnTx/>
                        <a:uFillTx/>
                        <a:latin typeface="Book Antiqua" panose="02040602050305030304" pitchFamily="18" charset="0"/>
                        <a:ea typeface="華康儷楷書" panose="03000509000000000000" pitchFamily="65" charset="-120"/>
                        <a:cs typeface="+mn-cs"/>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考生上傳</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PDF</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檔 </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(1</a:t>
                      </a:r>
                      <a:r>
                        <a:rPr lang="zh-TW" altLang="en-US"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件</a:t>
                      </a:r>
                      <a:r>
                        <a:rPr lang="en-US"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rPr>
                        <a:t>)</a:t>
                      </a:r>
                      <a:endParaRPr lang="zh-TW" alt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zh-TW" sz="2000" u="none" strike="noStrike" kern="1200" spc="-100" baseline="0" dirty="0">
                        <a:solidFill>
                          <a:schemeClr val="dk1"/>
                        </a:solidFill>
                        <a:latin typeface="Book Antiqua" panose="02040602050305030304" pitchFamily="18" charset="0"/>
                        <a:ea typeface="華康儷楷書"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476255"/>
                  </a:ext>
                </a:extLst>
              </a:tr>
            </a:tbl>
          </a:graphicData>
        </a:graphic>
      </p:graphicFrame>
      <p:sp>
        <p:nvSpPr>
          <p:cNvPr id="8" name="標題 1"/>
          <p:cNvSpPr txBox="1">
            <a:spLocks/>
          </p:cNvSpPr>
          <p:nvPr/>
        </p:nvSpPr>
        <p:spPr>
          <a:xfrm>
            <a:off x="0" y="144605"/>
            <a:ext cx="12192000" cy="53528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buFont typeface="Wingdings" panose="05000000000000000000" pitchFamily="2" charset="2"/>
              <a:buChar char="u"/>
            </a:pPr>
            <a:r>
              <a:rPr lang="zh-TW" altLang="en-US" sz="2800" b="1" u="sng" spc="-100" dirty="0">
                <a:solidFill>
                  <a:srgbClr val="FF0000"/>
                </a:solidFill>
                <a:latin typeface="Book Antiqua" panose="02040602050305030304" pitchFamily="18" charset="0"/>
                <a:ea typeface="華康儷楷書" panose="03000509000000000000" pitchFamily="65" charset="-120"/>
              </a:rPr>
              <a:t>技優甄審入學</a:t>
            </a:r>
            <a:r>
              <a:rPr lang="zh-TW" altLang="en-US" sz="2800" b="1" spc="-100" dirty="0">
                <a:latin typeface="Book Antiqua" panose="02040602050305030304" pitchFamily="18" charset="0"/>
                <a:ea typeface="華康儷楷書" panose="03000509000000000000" pitchFamily="65" charset="-120"/>
              </a:rPr>
              <a:t>二階甄試考生勾選</a:t>
            </a:r>
            <a:r>
              <a:rPr lang="en-US" altLang="zh-TW" sz="2800" b="1" spc="-100" dirty="0">
                <a:latin typeface="Book Antiqua" panose="02040602050305030304" pitchFamily="18" charset="0"/>
                <a:ea typeface="華康儷楷書" panose="03000509000000000000" pitchFamily="65" charset="-120"/>
              </a:rPr>
              <a:t>EP</a:t>
            </a:r>
            <a:r>
              <a:rPr lang="zh-TW" altLang="en-US" sz="2800" b="1" spc="-100" dirty="0">
                <a:latin typeface="Book Antiqua" panose="02040602050305030304" pitchFamily="18" charset="0"/>
                <a:ea typeface="華康儷楷書" panose="03000509000000000000" pitchFamily="65" charset="-120"/>
              </a:rPr>
              <a:t>項目與上傳</a:t>
            </a:r>
            <a:r>
              <a:rPr lang="en-US" altLang="zh-TW" sz="2800" b="1" spc="-100" dirty="0">
                <a:latin typeface="Book Antiqua" panose="02040602050305030304" pitchFamily="18" charset="0"/>
                <a:ea typeface="華康儷楷書" panose="03000509000000000000" pitchFamily="65" charset="-120"/>
              </a:rPr>
              <a:t>PDF</a:t>
            </a:r>
            <a:r>
              <a:rPr lang="zh-TW" altLang="en-US" sz="2800" b="1" spc="-100" dirty="0">
                <a:latin typeface="Book Antiqua" panose="02040602050305030304" pitchFamily="18" charset="0"/>
                <a:ea typeface="華康儷楷書" panose="03000509000000000000" pitchFamily="65" charset="-120"/>
              </a:rPr>
              <a:t>之規範</a:t>
            </a:r>
          </a:p>
        </p:txBody>
      </p:sp>
      <p:sp>
        <p:nvSpPr>
          <p:cNvPr id="9" name="右大括弧 8"/>
          <p:cNvSpPr/>
          <p:nvPr/>
        </p:nvSpPr>
        <p:spPr>
          <a:xfrm>
            <a:off x="8656320" y="4011705"/>
            <a:ext cx="117022" cy="176968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矩形 10"/>
          <p:cNvSpPr/>
          <p:nvPr/>
        </p:nvSpPr>
        <p:spPr>
          <a:xfrm>
            <a:off x="4668650" y="1894027"/>
            <a:ext cx="332915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修課紀錄</a:t>
            </a:r>
            <a:r>
              <a:rPr lang="zh-TW" altLang="en-US" sz="2000" b="1" dirty="0" smtClean="0">
                <a:solidFill>
                  <a:schemeClr val="bg1"/>
                </a:solidFill>
                <a:latin typeface="Book Antiqua" panose="02040602050305030304" pitchFamily="18" charset="0"/>
                <a:ea typeface="華康儷楷書" panose="03000509000000000000" pitchFamily="65" charset="-120"/>
              </a:rPr>
              <a:t>檔案</a:t>
            </a:r>
            <a:endParaRPr lang="zh-TW" altLang="en-US" sz="1600" dirty="0">
              <a:solidFill>
                <a:schemeClr val="bg1"/>
              </a:solidFill>
              <a:latin typeface="Book Antiqua" panose="02040602050305030304" pitchFamily="18" charset="0"/>
              <a:ea typeface="華康儷楷書" panose="03000509000000000000" pitchFamily="65" charset="-120"/>
            </a:endParaRPr>
          </a:p>
        </p:txBody>
      </p:sp>
      <p:sp>
        <p:nvSpPr>
          <p:cNvPr id="12" name="矩形 11"/>
          <p:cNvSpPr/>
          <p:nvPr/>
        </p:nvSpPr>
        <p:spPr>
          <a:xfrm>
            <a:off x="3306724" y="2620110"/>
            <a:ext cx="302650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項目檔案</a:t>
            </a:r>
          </a:p>
        </p:txBody>
      </p:sp>
      <p:sp>
        <p:nvSpPr>
          <p:cNvPr id="13" name="矩形 12"/>
          <p:cNvSpPr/>
          <p:nvPr/>
        </p:nvSpPr>
        <p:spPr>
          <a:xfrm>
            <a:off x="3306724" y="3346193"/>
            <a:ext cx="3026502" cy="307777"/>
          </a:xfrm>
          <a:prstGeom prst="rect">
            <a:avLst/>
          </a:prstGeom>
          <a:solidFill>
            <a:srgbClr val="9900FF"/>
          </a:solidFill>
          <a:ln w="12700">
            <a:solidFill>
              <a:schemeClr val="bg1"/>
            </a:solidFill>
          </a:ln>
        </p:spPr>
        <p:txBody>
          <a:bodyPr wrap="square" tIns="0" bIns="0" anchor="ctr">
            <a:spAutoFit/>
          </a:bodyPr>
          <a:lstStyle/>
          <a:p>
            <a:pPr algn="ctr"/>
            <a:r>
              <a:rPr lang="zh-TW" altLang="en-US" sz="2000" b="1" dirty="0">
                <a:solidFill>
                  <a:schemeClr val="bg1"/>
                </a:solidFill>
                <a:latin typeface="華康儷楷書"/>
                <a:ea typeface="華康儷楷書"/>
              </a:rPr>
              <a:t> </a:t>
            </a:r>
            <a:r>
              <a:rPr lang="en-US" altLang="zh-TW" sz="2000" b="1" dirty="0">
                <a:solidFill>
                  <a:schemeClr val="bg1"/>
                </a:solidFill>
                <a:latin typeface="Book Antiqua" panose="02040602050305030304" pitchFamily="18" charset="0"/>
                <a:ea typeface="華康儷楷書" panose="03000509000000000000" pitchFamily="65" charset="-120"/>
              </a:rPr>
              <a:t>EP</a:t>
            </a:r>
            <a:r>
              <a:rPr lang="zh-TW" altLang="en-US" sz="2000" b="1" dirty="0">
                <a:solidFill>
                  <a:schemeClr val="bg1"/>
                </a:solidFill>
                <a:latin typeface="Book Antiqua" panose="02040602050305030304" pitchFamily="18" charset="0"/>
                <a:ea typeface="華康儷楷書" panose="03000509000000000000" pitchFamily="65" charset="-120"/>
              </a:rPr>
              <a:t>項目檔案</a:t>
            </a:r>
          </a:p>
        </p:txBody>
      </p:sp>
      <p:sp>
        <p:nvSpPr>
          <p:cNvPr id="14" name="矩形 13"/>
          <p:cNvSpPr/>
          <p:nvPr/>
        </p:nvSpPr>
        <p:spPr>
          <a:xfrm>
            <a:off x="656251" y="5873267"/>
            <a:ext cx="10938721" cy="553998"/>
          </a:xfrm>
          <a:prstGeom prst="rect">
            <a:avLst/>
          </a:prstGeom>
          <a:solidFill>
            <a:schemeClr val="bg1">
              <a:lumMod val="95000"/>
            </a:schemeClr>
          </a:solidFill>
        </p:spPr>
        <p:txBody>
          <a:bodyPr wrap="square">
            <a:spAutoFit/>
          </a:bodyPr>
          <a:lstStyle/>
          <a:p>
            <a:pPr marL="285750" indent="-285750">
              <a:buFont typeface="Wingdings" panose="05000000000000000000" pitchFamily="2" charset="2"/>
              <a:buChar char="u"/>
            </a:pPr>
            <a:r>
              <a:rPr lang="zh-TW" altLang="zh-TW" sz="1500" spc="-100" dirty="0">
                <a:solidFill>
                  <a:schemeClr val="dk1"/>
                </a:solidFill>
                <a:latin typeface="Book Antiqua" panose="02040602050305030304" pitchFamily="18" charset="0"/>
                <a:ea typeface="華康儷楷書" panose="03000509000000000000" pitchFamily="65" charset="-120"/>
              </a:rPr>
              <a:t>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及未使用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之</a:t>
            </a:r>
            <a:r>
              <a:rPr lang="zh-TW" altLang="en-US" sz="1500" spc="-100" dirty="0">
                <a:solidFill>
                  <a:schemeClr val="dk1"/>
                </a:solidFill>
                <a:latin typeface="Book Antiqua" panose="02040602050305030304" pitchFamily="18" charset="0"/>
                <a:ea typeface="華康儷楷書" panose="03000509000000000000" pitchFamily="65" charset="-120"/>
              </a:rPr>
              <a:t>全體</a:t>
            </a:r>
            <a:r>
              <a:rPr lang="zh-TW" altLang="zh-TW" sz="1500" spc="-100" dirty="0">
                <a:solidFill>
                  <a:schemeClr val="dk1"/>
                </a:solidFill>
                <a:latin typeface="Book Antiqua" panose="02040602050305030304" pitchFamily="18" charset="0"/>
                <a:ea typeface="華康儷楷書" panose="03000509000000000000" pitchFamily="65" charset="-120"/>
              </a:rPr>
              <a:t>考生，皆</a:t>
            </a:r>
            <a:r>
              <a:rPr lang="zh-TW" altLang="en-US" sz="1500" spc="-100" dirty="0">
                <a:solidFill>
                  <a:schemeClr val="dk1"/>
                </a:solidFill>
                <a:latin typeface="Book Antiqua" panose="02040602050305030304" pitchFamily="18" charset="0"/>
                <a:ea typeface="華康儷楷書" panose="03000509000000000000" pitchFamily="65" charset="-120"/>
              </a:rPr>
              <a:t>依據報名校系所</a:t>
            </a:r>
            <a:r>
              <a:rPr lang="zh-TW" altLang="zh-TW" sz="1500" spc="-100" dirty="0">
                <a:solidFill>
                  <a:schemeClr val="dk1"/>
                </a:solidFill>
                <a:latin typeface="Book Antiqua" panose="02040602050305030304" pitchFamily="18" charset="0"/>
                <a:ea typeface="華康儷楷書" panose="03000509000000000000" pitchFamily="65" charset="-120"/>
              </a:rPr>
              <a:t>採</a:t>
            </a:r>
            <a:r>
              <a:rPr lang="zh-TW" altLang="en-US" sz="1500" spc="-100" dirty="0">
                <a:solidFill>
                  <a:schemeClr val="dk1"/>
                </a:solidFill>
                <a:latin typeface="Book Antiqua" panose="02040602050305030304" pitchFamily="18" charset="0"/>
                <a:ea typeface="華康儷楷書" panose="03000509000000000000" pitchFamily="65" charset="-120"/>
              </a:rPr>
              <a:t>計之</a:t>
            </a:r>
            <a:r>
              <a:rPr lang="zh-TW" altLang="zh-TW" sz="1500" spc="-100" dirty="0">
                <a:solidFill>
                  <a:srgbClr val="FF0000"/>
                </a:solidFill>
                <a:latin typeface="Book Antiqua" panose="02040602050305030304" pitchFamily="18" charset="0"/>
                <a:ea typeface="華康儷楷書" panose="03000509000000000000" pitchFamily="65" charset="-120"/>
              </a:rPr>
              <a:t>「件數」為上限</a:t>
            </a:r>
            <a:r>
              <a:rPr lang="zh-TW" altLang="en-US" sz="1500" spc="-100" dirty="0">
                <a:solidFill>
                  <a:schemeClr val="dk1"/>
                </a:solidFill>
                <a:latin typeface="Book Antiqua" panose="02040602050305030304" pitchFamily="18" charset="0"/>
                <a:ea typeface="華康儷楷書" panose="03000509000000000000" pitchFamily="65" charset="-120"/>
              </a:rPr>
              <a:t>。</a:t>
            </a:r>
            <a:endParaRPr lang="en-US" altLang="zh-TW" sz="1500" spc="-100" dirty="0">
              <a:solidFill>
                <a:schemeClr val="dk1"/>
              </a:solidFill>
              <a:latin typeface="Book Antiqua" panose="02040602050305030304" pitchFamily="18" charset="0"/>
              <a:ea typeface="華康儷楷書" panose="03000509000000000000" pitchFamily="65" charset="-120"/>
            </a:endParaRPr>
          </a:p>
          <a:p>
            <a:pPr marL="285750" indent="-285750">
              <a:buFont typeface="Wingdings" panose="05000000000000000000" pitchFamily="2" charset="2"/>
              <a:buChar char="u"/>
            </a:pPr>
            <a:r>
              <a:rPr lang="zh-TW" altLang="zh-TW" sz="1500" spc="-100" dirty="0">
                <a:solidFill>
                  <a:schemeClr val="dk1"/>
                </a:solidFill>
                <a:latin typeface="Book Antiqua" panose="02040602050305030304" pitchFamily="18" charset="0"/>
                <a:ea typeface="華康儷楷書" panose="03000509000000000000" pitchFamily="65" charset="-120"/>
              </a:rPr>
              <a:t>每</a:t>
            </a:r>
            <a:r>
              <a:rPr lang="zh-TW" altLang="en-US" sz="1500" spc="-100" dirty="0">
                <a:solidFill>
                  <a:schemeClr val="dk1"/>
                </a:solidFill>
                <a:latin typeface="Book Antiqua" panose="02040602050305030304" pitchFamily="18" charset="0"/>
                <a:ea typeface="華康儷楷書" panose="03000509000000000000" pitchFamily="65" charset="-120"/>
              </a:rPr>
              <a:t>一</a:t>
            </a:r>
            <a:r>
              <a:rPr lang="zh-TW" altLang="zh-TW" sz="1500" spc="-100" dirty="0">
                <a:solidFill>
                  <a:schemeClr val="dk1"/>
                </a:solidFill>
                <a:latin typeface="Book Antiqua" panose="02040602050305030304" pitchFamily="18" charset="0"/>
                <a:ea typeface="華康儷楷書" panose="03000509000000000000" pitchFamily="65" charset="-120"/>
              </a:rPr>
              <a:t>件文件檔案容量上限</a:t>
            </a:r>
            <a:r>
              <a:rPr lang="zh-TW" altLang="en-US" sz="1500" spc="-100" dirty="0">
                <a:solidFill>
                  <a:srgbClr val="FF0000"/>
                </a:solidFill>
                <a:latin typeface="Book Antiqua" panose="02040602050305030304" pitchFamily="18" charset="0"/>
                <a:ea typeface="華康儷楷書" panose="03000509000000000000" pitchFamily="65" charset="-120"/>
              </a:rPr>
              <a:t>皆</a:t>
            </a:r>
            <a:r>
              <a:rPr lang="zh-TW" altLang="zh-TW" sz="1500" spc="-100" dirty="0">
                <a:solidFill>
                  <a:srgbClr val="FF0000"/>
                </a:solidFill>
                <a:latin typeface="Book Antiqua" panose="02040602050305030304" pitchFamily="18" charset="0"/>
                <a:ea typeface="華康儷楷書" panose="03000509000000000000" pitchFamily="65" charset="-120"/>
              </a:rPr>
              <a:t>為</a:t>
            </a:r>
            <a:r>
              <a:rPr lang="en-US" altLang="zh-TW" sz="1500" u="sng" spc="-100" dirty="0">
                <a:solidFill>
                  <a:srgbClr val="FF0000"/>
                </a:solidFill>
                <a:latin typeface="Book Antiqua" panose="02040602050305030304" pitchFamily="18" charset="0"/>
                <a:ea typeface="華康儷楷書" panose="03000509000000000000" pitchFamily="65" charset="-120"/>
              </a:rPr>
              <a:t>4 MB</a:t>
            </a:r>
            <a:r>
              <a:rPr lang="zh-TW" altLang="zh-TW" sz="1500" spc="-100" dirty="0">
                <a:solidFill>
                  <a:schemeClr val="dk1"/>
                </a:solidFill>
                <a:latin typeface="Book Antiqua" panose="02040602050305030304" pitchFamily="18" charset="0"/>
                <a:ea typeface="華康儷楷書" panose="03000509000000000000" pitchFamily="65" charset="-120"/>
              </a:rPr>
              <a:t>，</a:t>
            </a:r>
            <a:r>
              <a:rPr lang="zh-TW" altLang="en-US" sz="1500" spc="-100" dirty="0">
                <a:solidFill>
                  <a:schemeClr val="dk1"/>
                </a:solidFill>
                <a:latin typeface="Book Antiqua" panose="02040602050305030304" pitchFamily="18" charset="0"/>
                <a:ea typeface="華康儷楷書" panose="03000509000000000000" pitchFamily="65" charset="-120"/>
              </a:rPr>
              <a:t>惟</a:t>
            </a:r>
            <a:r>
              <a:rPr lang="zh-TW" altLang="zh-TW" sz="1500" spc="-100" dirty="0">
                <a:solidFill>
                  <a:schemeClr val="dk1"/>
                </a:solidFill>
                <a:latin typeface="Book Antiqua" panose="02040602050305030304" pitchFamily="18" charset="0"/>
                <a:ea typeface="華康儷楷書" panose="03000509000000000000" pitchFamily="65" charset="-120"/>
              </a:rPr>
              <a:t>未使用</a:t>
            </a:r>
            <a:r>
              <a:rPr lang="en-US" altLang="zh-TW" sz="1500" spc="-100" dirty="0">
                <a:solidFill>
                  <a:schemeClr val="dk1"/>
                </a:solidFill>
                <a:latin typeface="Book Antiqua" panose="02040602050305030304" pitchFamily="18" charset="0"/>
                <a:ea typeface="華康儷楷書" panose="03000509000000000000" pitchFamily="65" charset="-120"/>
              </a:rPr>
              <a:t>EP</a:t>
            </a:r>
            <a:r>
              <a:rPr lang="zh-TW" altLang="zh-TW" sz="1500" spc="-100" dirty="0">
                <a:solidFill>
                  <a:schemeClr val="dk1"/>
                </a:solidFill>
                <a:latin typeface="Book Antiqua" panose="02040602050305030304" pitchFamily="18" charset="0"/>
                <a:ea typeface="華康儷楷書" panose="03000509000000000000" pitchFamily="65" charset="-120"/>
              </a:rPr>
              <a:t>考生</a:t>
            </a:r>
            <a:r>
              <a:rPr lang="zh-TW" altLang="zh-TW" sz="1500" u="sng" spc="-100" dirty="0">
                <a:solidFill>
                  <a:schemeClr val="dk1"/>
                </a:solidFill>
                <a:latin typeface="Book Antiqua" panose="02040602050305030304" pitchFamily="18" charset="0"/>
                <a:ea typeface="華康儷楷書" panose="03000509000000000000" pitchFamily="65" charset="-120"/>
              </a:rPr>
              <a:t>無法</a:t>
            </a:r>
            <a:r>
              <a:rPr lang="zh-TW" altLang="en-US" sz="1500" u="sng" spc="-100" dirty="0">
                <a:solidFill>
                  <a:schemeClr val="dk1"/>
                </a:solidFill>
                <a:latin typeface="Book Antiqua" panose="02040602050305030304" pitchFamily="18" charset="0"/>
                <a:ea typeface="華康儷楷書" panose="03000509000000000000" pitchFamily="65" charset="-120"/>
              </a:rPr>
              <a:t>上傳</a:t>
            </a:r>
            <a:r>
              <a:rPr lang="zh-TW" altLang="zh-TW" sz="1500" u="sng" spc="-100" dirty="0">
                <a:solidFill>
                  <a:schemeClr val="dk1"/>
                </a:solidFill>
                <a:latin typeface="Book Antiqua" panose="02040602050305030304" pitchFamily="18" charset="0"/>
                <a:ea typeface="華康儷楷書" panose="03000509000000000000" pitchFamily="65" charset="-120"/>
              </a:rPr>
              <a:t>影音</a:t>
            </a:r>
            <a:r>
              <a:rPr lang="zh-TW" altLang="zh-TW" sz="1500" spc="-100" dirty="0">
                <a:solidFill>
                  <a:schemeClr val="dk1"/>
                </a:solidFill>
                <a:latin typeface="Book Antiqua" panose="02040602050305030304" pitchFamily="18" charset="0"/>
                <a:ea typeface="華康儷楷書" panose="03000509000000000000" pitchFamily="65" charset="-120"/>
              </a:rPr>
              <a:t>檔案</a:t>
            </a:r>
            <a:r>
              <a:rPr lang="zh-TW" altLang="en-US" sz="1500" spc="-100" dirty="0">
                <a:solidFill>
                  <a:schemeClr val="dk1"/>
                </a:solidFill>
                <a:latin typeface="Book Antiqua" panose="02040602050305030304" pitchFamily="18" charset="0"/>
                <a:ea typeface="華康儷楷書" panose="03000509000000000000" pitchFamily="65" charset="-120"/>
              </a:rPr>
              <a:t>。</a:t>
            </a:r>
            <a:endParaRPr lang="en-US" altLang="zh-TW" sz="1500" spc="-100" dirty="0">
              <a:solidFill>
                <a:schemeClr val="dk1"/>
              </a:solidFill>
              <a:latin typeface="Book Antiqua" panose="02040602050305030304" pitchFamily="18" charset="0"/>
              <a:ea typeface="華康儷楷書" panose="03000509000000000000" pitchFamily="65" charset="-120"/>
            </a:endParaRPr>
          </a:p>
        </p:txBody>
      </p:sp>
      <p:sp>
        <p:nvSpPr>
          <p:cNvPr id="15" name="矩形 14"/>
          <p:cNvSpPr/>
          <p:nvPr/>
        </p:nvSpPr>
        <p:spPr>
          <a:xfrm>
            <a:off x="8912770" y="4046542"/>
            <a:ext cx="461665" cy="1769680"/>
          </a:xfrm>
          <a:prstGeom prst="rect">
            <a:avLst/>
          </a:prstGeom>
          <a:solidFill>
            <a:schemeClr val="accent2">
              <a:lumMod val="75000"/>
            </a:schemeClr>
          </a:solidFill>
        </p:spPr>
        <p:txBody>
          <a:bodyPr vert="eaVert" wrap="none">
            <a:noAutofit/>
          </a:bodyPr>
          <a:lstStyle/>
          <a:p>
            <a:pPr algn="ctr"/>
            <a:r>
              <a:rPr lang="zh-TW" altLang="en-US" spc="-100" dirty="0">
                <a:solidFill>
                  <a:schemeClr val="bg1"/>
                </a:solidFill>
                <a:latin typeface="Book Antiqua" panose="02040602050305030304" pitchFamily="18" charset="0"/>
                <a:ea typeface="華康儷楷書" panose="03000509000000000000" pitchFamily="65" charset="-120"/>
              </a:rPr>
              <a:t>全體考生作業一致</a:t>
            </a:r>
            <a:endParaRPr lang="zh-TW" altLang="en-US" dirty="0">
              <a:solidFill>
                <a:schemeClr val="bg1"/>
              </a:solidFill>
            </a:endParaRPr>
          </a:p>
        </p:txBody>
      </p:sp>
    </p:spTree>
    <p:extLst>
      <p:ext uri="{BB962C8B-B14F-4D97-AF65-F5344CB8AC3E}">
        <p14:creationId xmlns:p14="http://schemas.microsoft.com/office/powerpoint/2010/main" val="185232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1250"/>
                                        <p:tgtEl>
                                          <p:spTgt spid="11"/>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out)">
                                      <p:cBhvr>
                                        <p:cTn id="10" dur="1250"/>
                                        <p:tgtEl>
                                          <p:spTgt spid="12"/>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out)">
                                      <p:cBhvr>
                                        <p:cTn id="13"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25836</TotalTime>
  <Words>15588</Words>
  <Application>Microsoft Office PowerPoint</Application>
  <PresentationFormat>寬螢幕</PresentationFormat>
  <Paragraphs>2069</Paragraphs>
  <Slides>69</Slides>
  <Notes>69</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69</vt:i4>
      </vt:variant>
    </vt:vector>
  </HeadingPairs>
  <TitlesOfParts>
    <vt:vector size="85" baseType="lpstr">
      <vt:lpstr>Wingdings</vt:lpstr>
      <vt:lpstr>華康儷楷書</vt:lpstr>
      <vt:lpstr>Times New Roman</vt:lpstr>
      <vt:lpstr>華康中黑體</vt:lpstr>
      <vt:lpstr>Calibri Light</vt:lpstr>
      <vt:lpstr>華康隸書體W7</vt:lpstr>
      <vt:lpstr>華康正顏楷體W5</vt:lpstr>
      <vt:lpstr>Calibri</vt:lpstr>
      <vt:lpstr>Bookman Old Style</vt:lpstr>
      <vt:lpstr>華康新篆體</vt:lpstr>
      <vt:lpstr>微軟正黑體</vt:lpstr>
      <vt:lpstr>新細明體</vt:lpstr>
      <vt:lpstr>Book Antiqua</vt:lpstr>
      <vt:lpstr>標楷體</vt:lpstr>
      <vt:lpstr>Arial</vt:lpstr>
      <vt:lpstr>Office 佈景主題</vt:lpstr>
      <vt:lpstr>PowerPoint 簡報</vt:lpstr>
      <vt:lpstr>PowerPoint 簡報</vt:lpstr>
      <vt:lpstr>四技二專多元入學招生管道一覽表</vt:lpstr>
      <vt:lpstr>PowerPoint 簡報</vt:lpstr>
      <vt:lpstr>PowerPoint 簡報</vt:lpstr>
      <vt:lpstr>PowerPoint 簡報</vt:lpstr>
      <vt:lpstr>112學年度四技申請入學招生各校系(組)、學程分則</vt:lpstr>
      <vt:lpstr>PowerPoint 簡報</vt:lpstr>
      <vt:lpstr>PowerPoint 簡報</vt:lpstr>
      <vt:lpstr>四技申請入學二階複試考生勾選EP項目與上傳PDF之規範</vt:lpstr>
      <vt:lpstr>PowerPoint 簡報</vt:lpstr>
      <vt:lpstr>PowerPoint 簡報</vt:lpstr>
      <vt:lpstr>112學年度四技二專招生聯合會傳收EP資料至科技校院預計時程</vt:lpstr>
      <vt:lpstr>學習歷程中央資料庫資料釋出之招生單位作業流程~四技申請入學</vt:lpstr>
      <vt:lpstr>PowerPoint 簡報</vt:lpstr>
      <vt:lpstr>學習歷程中央資料庫資料釋出之招生單位作業流程~四技二專甄選入學</vt:lpstr>
      <vt:lpstr>PowerPoint 簡報</vt:lpstr>
      <vt:lpstr>學習歷程中央資料庫資料釋出之招生單位作業流程~四技二專技優甄審入學</vt:lpstr>
      <vt:lpstr>PowerPoint 簡報</vt:lpstr>
      <vt:lpstr>EP檔案傳遞至聯合會或各校後，考生提出資料疑義之處理原則</vt:lpstr>
      <vt:lpstr>PowerPoint 簡報</vt:lpstr>
      <vt:lpstr>PowerPoint 簡報</vt:lpstr>
      <vt:lpstr>112 學年度重大變革事項</vt:lpstr>
      <vt:lpstr>112 學年度甄選入學招生重要日程表</vt:lpstr>
      <vt:lpstr>112 學年度甄選入學招生重要日程表</vt:lpstr>
      <vt:lpstr>PowerPoint 簡報</vt:lpstr>
      <vt:lpstr>學習歷程中央資料庫資料釋出之招生單位作業流程</vt:lpstr>
      <vt:lpstr>紙本招生簡章發售方式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EP檔案傳遞至聯合會或各校後，考生提出資料疑義之處理原則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甄選總成績&amp;正備取名單公告</vt:lpstr>
      <vt:lpstr>甄選總成績&amp;正備取名單公告統計資料</vt:lpstr>
      <vt:lpstr>登記就讀志願序&amp;放榜</vt:lpstr>
      <vt:lpstr>報到作業 </vt:lpstr>
      <vt:lpstr>PowerPoint 簡報</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112學年度四技二專聯合甄選宣導說明會</dc:title>
  <dc:creator>聯合會</dc:creator>
  <cp:lastModifiedBy>趙婕安</cp:lastModifiedBy>
  <cp:revision>1143</cp:revision>
  <cp:lastPrinted>2022-11-29T01:47:52Z</cp:lastPrinted>
  <dcterms:created xsi:type="dcterms:W3CDTF">2019-12-04T13:29:37Z</dcterms:created>
  <dcterms:modified xsi:type="dcterms:W3CDTF">2022-12-13T07:54:04Z</dcterms:modified>
</cp:coreProperties>
</file>